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73" r:id="rId2"/>
    <p:sldId id="257" r:id="rId3"/>
    <p:sldId id="284" r:id="rId4"/>
    <p:sldId id="256" r:id="rId5"/>
    <p:sldId id="259" r:id="rId6"/>
    <p:sldId id="261" r:id="rId7"/>
    <p:sldId id="263" r:id="rId8"/>
    <p:sldId id="260" r:id="rId9"/>
    <p:sldId id="281" r:id="rId10"/>
    <p:sldId id="262" r:id="rId11"/>
    <p:sldId id="264" r:id="rId12"/>
    <p:sldId id="258" r:id="rId13"/>
    <p:sldId id="280" r:id="rId14"/>
    <p:sldId id="265" r:id="rId15"/>
    <p:sldId id="276" r:id="rId16"/>
    <p:sldId id="270" r:id="rId17"/>
    <p:sldId id="266" r:id="rId18"/>
    <p:sldId id="268" r:id="rId19"/>
    <p:sldId id="278" r:id="rId20"/>
    <p:sldId id="267" r:id="rId21"/>
    <p:sldId id="271" r:id="rId22"/>
    <p:sldId id="269" r:id="rId23"/>
    <p:sldId id="279" r:id="rId24"/>
    <p:sldId id="283"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2129"/>
  </p:normalViewPr>
  <p:slideViewPr>
    <p:cSldViewPr snapToGrid="0" snapToObjects="1">
      <p:cViewPr varScale="1">
        <p:scale>
          <a:sx n="87" d="100"/>
          <a:sy n="87" d="100"/>
        </p:scale>
        <p:origin x="752" y="20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588F2-D786-3941-8C53-C8FE1B71FC46}" type="datetimeFigureOut">
              <a:rPr lang="en-US" smtClean="0"/>
              <a:t>2/19/21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0C9F8D-F11E-0547-A598-F1C6D67B2735}" type="slidenum">
              <a:rPr lang="en-US" smtClean="0"/>
              <a:t>‹#›</a:t>
            </a:fld>
            <a:endParaRPr lang="en-US"/>
          </a:p>
        </p:txBody>
      </p:sp>
    </p:spTree>
    <p:extLst>
      <p:ext uri="{BB962C8B-B14F-4D97-AF65-F5344CB8AC3E}">
        <p14:creationId xmlns:p14="http://schemas.microsoft.com/office/powerpoint/2010/main" val="239639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Milkweed (</a:t>
            </a:r>
            <a:r>
              <a:rPr lang="en-US" i="1" dirty="0"/>
              <a:t>Asclepias</a:t>
            </a:r>
            <a:r>
              <a:rPr lang="en-US" dirty="0"/>
              <a:t> </a:t>
            </a:r>
            <a:r>
              <a:rPr lang="en-US" dirty="0" err="1"/>
              <a:t>spp</a:t>
            </a:r>
            <a:r>
              <a:rPr lang="en-US" dirty="0"/>
              <a:t>) is the larval food for the Monarch butterfly.  This orange butterfly milkweed, </a:t>
            </a:r>
            <a:r>
              <a:rPr lang="en-US" i="1" dirty="0"/>
              <a:t>Asclepias tuberosa</a:t>
            </a:r>
            <a:r>
              <a:rPr lang="en-US" dirty="0"/>
              <a:t>, grows in all parts of Georgia and works well in a home garden landscape.  This plant does not transplant well and some gardeners find that germinating this plant from seed is challenging.  Today we are going to discuss how to have success in harvesting and germinating this type of milkweed seed.</a:t>
            </a:r>
          </a:p>
        </p:txBody>
      </p:sp>
      <p:sp>
        <p:nvSpPr>
          <p:cNvPr id="4" name="Slide Number Placeholder 3"/>
          <p:cNvSpPr>
            <a:spLocks noGrp="1"/>
          </p:cNvSpPr>
          <p:nvPr>
            <p:ph type="sldNum" sz="quarter" idx="5"/>
          </p:nvPr>
        </p:nvSpPr>
        <p:spPr/>
        <p:txBody>
          <a:bodyPr/>
          <a:lstStyle/>
          <a:p>
            <a:fld id="{8D0C9F8D-F11E-0547-A598-F1C6D67B2735}" type="slidenum">
              <a:rPr lang="en-US" smtClean="0"/>
              <a:t>2</a:t>
            </a:fld>
            <a:endParaRPr lang="en-US"/>
          </a:p>
        </p:txBody>
      </p:sp>
    </p:spTree>
    <p:extLst>
      <p:ext uri="{BB962C8B-B14F-4D97-AF65-F5344CB8AC3E}">
        <p14:creationId xmlns:p14="http://schemas.microsoft.com/office/powerpoint/2010/main" val="753161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your goal, healthy seed pods exploding and spreading their seeds.</a:t>
            </a:r>
          </a:p>
        </p:txBody>
      </p:sp>
      <p:sp>
        <p:nvSpPr>
          <p:cNvPr id="4" name="Slide Number Placeholder 3"/>
          <p:cNvSpPr>
            <a:spLocks noGrp="1"/>
          </p:cNvSpPr>
          <p:nvPr>
            <p:ph type="sldNum" sz="quarter" idx="5"/>
          </p:nvPr>
        </p:nvSpPr>
        <p:spPr/>
        <p:txBody>
          <a:bodyPr/>
          <a:lstStyle/>
          <a:p>
            <a:fld id="{8D0C9F8D-F11E-0547-A598-F1C6D67B2735}" type="slidenum">
              <a:rPr lang="en-US" smtClean="0"/>
              <a:t>11</a:t>
            </a:fld>
            <a:endParaRPr lang="en-US"/>
          </a:p>
        </p:txBody>
      </p:sp>
    </p:spTree>
    <p:extLst>
      <p:ext uri="{BB962C8B-B14F-4D97-AF65-F5344CB8AC3E}">
        <p14:creationId xmlns:p14="http://schemas.microsoft.com/office/powerpoint/2010/main" val="2718027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tell by the structure that these seeds are primarily wind spread.  If you want to save your seeds you will want to sock them, or place a gauge bag around the seedpod so that when the seedpod opens the seed is caught and not carried by the wind.  Your seed sock needs to allow air to circulate but not collect or retain water.</a:t>
            </a:r>
          </a:p>
        </p:txBody>
      </p:sp>
      <p:sp>
        <p:nvSpPr>
          <p:cNvPr id="4" name="Slide Number Placeholder 3"/>
          <p:cNvSpPr>
            <a:spLocks noGrp="1"/>
          </p:cNvSpPr>
          <p:nvPr>
            <p:ph type="sldNum" sz="quarter" idx="5"/>
          </p:nvPr>
        </p:nvSpPr>
        <p:spPr/>
        <p:txBody>
          <a:bodyPr/>
          <a:lstStyle/>
          <a:p>
            <a:fld id="{8D0C9F8D-F11E-0547-A598-F1C6D67B2735}" type="slidenum">
              <a:rPr lang="en-US" smtClean="0"/>
              <a:t>12</a:t>
            </a:fld>
            <a:endParaRPr lang="en-US"/>
          </a:p>
        </p:txBody>
      </p:sp>
    </p:spTree>
    <p:extLst>
      <p:ext uri="{BB962C8B-B14F-4D97-AF65-F5344CB8AC3E}">
        <p14:creationId xmlns:p14="http://schemas.microsoft.com/office/powerpoint/2010/main" val="1244401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harvest your seeds, place them out of the sun in a dry place.  You can separate the seed from the fluff, called coma, easily.</a:t>
            </a:r>
          </a:p>
        </p:txBody>
      </p:sp>
      <p:sp>
        <p:nvSpPr>
          <p:cNvPr id="4" name="Slide Number Placeholder 3"/>
          <p:cNvSpPr>
            <a:spLocks noGrp="1"/>
          </p:cNvSpPr>
          <p:nvPr>
            <p:ph type="sldNum" sz="quarter" idx="5"/>
          </p:nvPr>
        </p:nvSpPr>
        <p:spPr/>
        <p:txBody>
          <a:bodyPr/>
          <a:lstStyle/>
          <a:p>
            <a:fld id="{8D0C9F8D-F11E-0547-A598-F1C6D67B2735}" type="slidenum">
              <a:rPr lang="en-US" smtClean="0"/>
              <a:t>14</a:t>
            </a:fld>
            <a:endParaRPr lang="en-US"/>
          </a:p>
        </p:txBody>
      </p:sp>
    </p:spTree>
    <p:extLst>
      <p:ext uri="{BB962C8B-B14F-4D97-AF65-F5344CB8AC3E}">
        <p14:creationId xmlns:p14="http://schemas.microsoft.com/office/powerpoint/2010/main" val="397785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Milkweed seeds need stratification which is time in a cold, moist environment, before they will germinate.  In nature the wind spreads the seeds in the late summer/early fall.  The seeds will lie on the ground exposed to winter rains and cold, ready for the spring.  If you collect your seeds in the fall and hold them inside a warm home holding to plant in the spring, you will not have a good germination rate.  You can mimic nature at home by stratifying your seeds as shown above.  NOTE:  This card can be printed and given out to participants as part of the workshop.</a:t>
            </a:r>
          </a:p>
        </p:txBody>
      </p:sp>
      <p:sp>
        <p:nvSpPr>
          <p:cNvPr id="4" name="Slide Number Placeholder 3"/>
          <p:cNvSpPr>
            <a:spLocks noGrp="1"/>
          </p:cNvSpPr>
          <p:nvPr>
            <p:ph type="sldNum" sz="quarter" idx="5"/>
          </p:nvPr>
        </p:nvSpPr>
        <p:spPr/>
        <p:txBody>
          <a:bodyPr/>
          <a:lstStyle/>
          <a:p>
            <a:fld id="{8D0C9F8D-F11E-0547-A598-F1C6D67B2735}" type="slidenum">
              <a:rPr lang="en-US" smtClean="0"/>
              <a:t>15</a:t>
            </a:fld>
            <a:endParaRPr lang="en-US"/>
          </a:p>
        </p:txBody>
      </p:sp>
    </p:spTree>
    <p:extLst>
      <p:ext uri="{BB962C8B-B14F-4D97-AF65-F5344CB8AC3E}">
        <p14:creationId xmlns:p14="http://schemas.microsoft.com/office/powerpoint/2010/main" val="6961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30-45 days of stratification you can plant your seeds.  Milkweed seeds need some light so place them on top of growing pellets or soil.  If planting outside you may want to cover lightly with loose soil or mulch,  Just enough to keep the seeds in place, keeping them moist, without totally blocking light.  You will find with the stratification process and the proper planting, you should achieve high germination rates.</a:t>
            </a:r>
          </a:p>
        </p:txBody>
      </p:sp>
      <p:sp>
        <p:nvSpPr>
          <p:cNvPr id="4" name="Slide Number Placeholder 3"/>
          <p:cNvSpPr>
            <a:spLocks noGrp="1"/>
          </p:cNvSpPr>
          <p:nvPr>
            <p:ph type="sldNum" sz="quarter" idx="5"/>
          </p:nvPr>
        </p:nvSpPr>
        <p:spPr/>
        <p:txBody>
          <a:bodyPr/>
          <a:lstStyle/>
          <a:p>
            <a:fld id="{8D0C9F8D-F11E-0547-A598-F1C6D67B2735}" type="slidenum">
              <a:rPr lang="en-US" smtClean="0"/>
              <a:t>16</a:t>
            </a:fld>
            <a:endParaRPr lang="en-US"/>
          </a:p>
        </p:txBody>
      </p:sp>
    </p:spTree>
    <p:extLst>
      <p:ext uri="{BB962C8B-B14F-4D97-AF65-F5344CB8AC3E}">
        <p14:creationId xmlns:p14="http://schemas.microsoft.com/office/powerpoint/2010/main" val="1030918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Butterfly milkweed (Asclepias tuberosa) seedling.  Harden these off as you would any vegetable seed before planting.</a:t>
            </a:r>
          </a:p>
        </p:txBody>
      </p:sp>
      <p:sp>
        <p:nvSpPr>
          <p:cNvPr id="4" name="Slide Number Placeholder 3"/>
          <p:cNvSpPr>
            <a:spLocks noGrp="1"/>
          </p:cNvSpPr>
          <p:nvPr>
            <p:ph type="sldNum" sz="quarter" idx="5"/>
          </p:nvPr>
        </p:nvSpPr>
        <p:spPr/>
        <p:txBody>
          <a:bodyPr/>
          <a:lstStyle/>
          <a:p>
            <a:fld id="{8D0C9F8D-F11E-0547-A598-F1C6D67B2735}" type="slidenum">
              <a:rPr lang="en-US" smtClean="0"/>
              <a:t>17</a:t>
            </a:fld>
            <a:endParaRPr lang="en-US"/>
          </a:p>
        </p:txBody>
      </p:sp>
    </p:spTree>
    <p:extLst>
      <p:ext uri="{BB962C8B-B14F-4D97-AF65-F5344CB8AC3E}">
        <p14:creationId xmlns:p14="http://schemas.microsoft.com/office/powerpoint/2010/main" val="773377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beautiful Butterfly milkweed bloom.  Note that it could be two years before your plant is a prolific bloomer.</a:t>
            </a:r>
          </a:p>
        </p:txBody>
      </p:sp>
      <p:sp>
        <p:nvSpPr>
          <p:cNvPr id="4" name="Slide Number Placeholder 3"/>
          <p:cNvSpPr>
            <a:spLocks noGrp="1"/>
          </p:cNvSpPr>
          <p:nvPr>
            <p:ph type="sldNum" sz="quarter" idx="5"/>
          </p:nvPr>
        </p:nvSpPr>
        <p:spPr/>
        <p:txBody>
          <a:bodyPr/>
          <a:lstStyle/>
          <a:p>
            <a:fld id="{8D0C9F8D-F11E-0547-A598-F1C6D67B2735}" type="slidenum">
              <a:rPr lang="en-US" smtClean="0"/>
              <a:t>18</a:t>
            </a:fld>
            <a:endParaRPr lang="en-US"/>
          </a:p>
        </p:txBody>
      </p:sp>
    </p:spTree>
    <p:extLst>
      <p:ext uri="{BB962C8B-B14F-4D97-AF65-F5344CB8AC3E}">
        <p14:creationId xmlns:p14="http://schemas.microsoft.com/office/powerpoint/2010/main" val="301063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only will your milkweed feed the larval caterpillar of the Monarch, the blooms will be a source of nectar of all types of insects.</a:t>
            </a:r>
          </a:p>
          <a:p>
            <a:endParaRPr lang="en-US" dirty="0"/>
          </a:p>
        </p:txBody>
      </p:sp>
      <p:sp>
        <p:nvSpPr>
          <p:cNvPr id="4" name="Slide Number Placeholder 3"/>
          <p:cNvSpPr>
            <a:spLocks noGrp="1"/>
          </p:cNvSpPr>
          <p:nvPr>
            <p:ph type="sldNum" sz="quarter" idx="5"/>
          </p:nvPr>
        </p:nvSpPr>
        <p:spPr/>
        <p:txBody>
          <a:bodyPr/>
          <a:lstStyle/>
          <a:p>
            <a:fld id="{8D0C9F8D-F11E-0547-A598-F1C6D67B2735}" type="slidenum">
              <a:rPr lang="en-US" smtClean="0"/>
              <a:t>19</a:t>
            </a:fld>
            <a:endParaRPr lang="en-US"/>
          </a:p>
        </p:txBody>
      </p:sp>
    </p:spTree>
    <p:extLst>
      <p:ext uri="{BB962C8B-B14F-4D97-AF65-F5344CB8AC3E}">
        <p14:creationId xmlns:p14="http://schemas.microsoft.com/office/powerpoint/2010/main" val="3176784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see caterpillars at work and on the lower side of the photo, an aphid mummy.</a:t>
            </a:r>
          </a:p>
        </p:txBody>
      </p:sp>
      <p:sp>
        <p:nvSpPr>
          <p:cNvPr id="4" name="Slide Number Placeholder 3"/>
          <p:cNvSpPr>
            <a:spLocks noGrp="1"/>
          </p:cNvSpPr>
          <p:nvPr>
            <p:ph type="sldNum" sz="quarter" idx="5"/>
          </p:nvPr>
        </p:nvSpPr>
        <p:spPr/>
        <p:txBody>
          <a:bodyPr/>
          <a:lstStyle/>
          <a:p>
            <a:fld id="{8D0C9F8D-F11E-0547-A598-F1C6D67B2735}" type="slidenum">
              <a:rPr lang="en-US" smtClean="0"/>
              <a:t>20</a:t>
            </a:fld>
            <a:endParaRPr lang="en-US"/>
          </a:p>
        </p:txBody>
      </p:sp>
    </p:spTree>
    <p:extLst>
      <p:ext uri="{BB962C8B-B14F-4D97-AF65-F5344CB8AC3E}">
        <p14:creationId xmlns:p14="http://schemas.microsoft.com/office/powerpoint/2010/main" val="1776324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Monarch chrysalis.  Notice the gold band, or crown.  This is why this butterfly is royalty!</a:t>
            </a:r>
          </a:p>
        </p:txBody>
      </p:sp>
      <p:sp>
        <p:nvSpPr>
          <p:cNvPr id="4" name="Slide Number Placeholder 3"/>
          <p:cNvSpPr>
            <a:spLocks noGrp="1"/>
          </p:cNvSpPr>
          <p:nvPr>
            <p:ph type="sldNum" sz="quarter" idx="5"/>
          </p:nvPr>
        </p:nvSpPr>
        <p:spPr/>
        <p:txBody>
          <a:bodyPr/>
          <a:lstStyle/>
          <a:p>
            <a:fld id="{8D0C9F8D-F11E-0547-A598-F1C6D67B2735}" type="slidenum">
              <a:rPr lang="en-US" smtClean="0"/>
              <a:t>21</a:t>
            </a:fld>
            <a:endParaRPr lang="en-US"/>
          </a:p>
        </p:txBody>
      </p:sp>
    </p:spTree>
    <p:extLst>
      <p:ext uri="{BB962C8B-B14F-4D97-AF65-F5344CB8AC3E}">
        <p14:creationId xmlns:p14="http://schemas.microsoft.com/office/powerpoint/2010/main" val="376719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Monarch butterfly female will search out milkweed and lay her eggs spaced out on the underside of the milkweed leaves.</a:t>
            </a:r>
          </a:p>
        </p:txBody>
      </p:sp>
      <p:sp>
        <p:nvSpPr>
          <p:cNvPr id="4" name="Slide Number Placeholder 3"/>
          <p:cNvSpPr>
            <a:spLocks noGrp="1"/>
          </p:cNvSpPr>
          <p:nvPr>
            <p:ph type="sldNum" sz="quarter" idx="5"/>
          </p:nvPr>
        </p:nvSpPr>
        <p:spPr/>
        <p:txBody>
          <a:bodyPr/>
          <a:lstStyle/>
          <a:p>
            <a:fld id="{8D0C9F8D-F11E-0547-A598-F1C6D67B2735}" type="slidenum">
              <a:rPr lang="en-US" smtClean="0"/>
              <a:t>3</a:t>
            </a:fld>
            <a:endParaRPr lang="en-US"/>
          </a:p>
        </p:txBody>
      </p:sp>
    </p:spTree>
    <p:extLst>
      <p:ext uri="{BB962C8B-B14F-4D97-AF65-F5344CB8AC3E}">
        <p14:creationId xmlns:p14="http://schemas.microsoft.com/office/powerpoint/2010/main" val="2461413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a perfect Monarch butterfly!</a:t>
            </a:r>
          </a:p>
        </p:txBody>
      </p:sp>
      <p:sp>
        <p:nvSpPr>
          <p:cNvPr id="4" name="Slide Number Placeholder 3"/>
          <p:cNvSpPr>
            <a:spLocks noGrp="1"/>
          </p:cNvSpPr>
          <p:nvPr>
            <p:ph type="sldNum" sz="quarter" idx="5"/>
          </p:nvPr>
        </p:nvSpPr>
        <p:spPr/>
        <p:txBody>
          <a:bodyPr/>
          <a:lstStyle/>
          <a:p>
            <a:fld id="{8D0C9F8D-F11E-0547-A598-F1C6D67B2735}" type="slidenum">
              <a:rPr lang="en-US" smtClean="0"/>
              <a:t>22</a:t>
            </a:fld>
            <a:endParaRPr lang="en-US"/>
          </a:p>
        </p:txBody>
      </p:sp>
    </p:spTree>
    <p:extLst>
      <p:ext uri="{BB962C8B-B14F-4D97-AF65-F5344CB8AC3E}">
        <p14:creationId xmlns:p14="http://schemas.microsoft.com/office/powerpoint/2010/main" val="205378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emerging caterpillar will eat the milkweed, often obtaining chemicals that will make the caterpillar and resulting butterfly somewhat toxic to predators. The goal of most Monarch butterfly gardeners is to have as much of this plant in their gardens as possible.  In order to save seeds from a milkweed plant you have to start with healthy plants.  Make sure they are planted in the right place and that you are planting varieties of milkweed that are appropriate for your area.  (See Monarch Butterflies and Georgia’s Gardeners by the State Botanical Garden (https://</a:t>
            </a:r>
            <a:r>
              <a:rPr lang="en-US" dirty="0" err="1"/>
              <a:t>botgarden.uga.edu</a:t>
            </a:r>
            <a:r>
              <a:rPr lang="en-US" dirty="0"/>
              <a:t>/wp-content/uploads/2018/03/</a:t>
            </a:r>
            <a:r>
              <a:rPr lang="en-US" dirty="0" err="1"/>
              <a:t>milkweedinformation.pdf</a:t>
            </a:r>
            <a:r>
              <a:rPr lang="en-US" dirty="0"/>
              <a:t> )</a:t>
            </a:r>
          </a:p>
        </p:txBody>
      </p:sp>
      <p:sp>
        <p:nvSpPr>
          <p:cNvPr id="4" name="Slide Number Placeholder 3"/>
          <p:cNvSpPr>
            <a:spLocks noGrp="1"/>
          </p:cNvSpPr>
          <p:nvPr>
            <p:ph type="sldNum" sz="quarter" idx="5"/>
          </p:nvPr>
        </p:nvSpPr>
        <p:spPr/>
        <p:txBody>
          <a:bodyPr/>
          <a:lstStyle/>
          <a:p>
            <a:fld id="{8D0C9F8D-F11E-0547-A598-F1C6D67B2735}" type="slidenum">
              <a:rPr lang="en-US" smtClean="0"/>
              <a:t>4</a:t>
            </a:fld>
            <a:endParaRPr lang="en-US"/>
          </a:p>
        </p:txBody>
      </p:sp>
    </p:spTree>
    <p:extLst>
      <p:ext uri="{BB962C8B-B14F-4D97-AF65-F5344CB8AC3E}">
        <p14:creationId xmlns:p14="http://schemas.microsoft.com/office/powerpoint/2010/main" val="3254471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milkweed can attract some problematic insects like this aphids.  Since the goal is attracting one type of insect (Monarchs) you definitely do NOT want to spray any insecticide to get rid of any pest insects.  The easiest way to help control these aphids is to wipe them off with a wet paper towel.  A minor aphid infestation should not significantly damage your milkweed but a high infestation could impact the health of your plants.  </a:t>
            </a:r>
          </a:p>
        </p:txBody>
      </p:sp>
      <p:sp>
        <p:nvSpPr>
          <p:cNvPr id="4" name="Slide Number Placeholder 3"/>
          <p:cNvSpPr>
            <a:spLocks noGrp="1"/>
          </p:cNvSpPr>
          <p:nvPr>
            <p:ph type="sldNum" sz="quarter" idx="5"/>
          </p:nvPr>
        </p:nvSpPr>
        <p:spPr/>
        <p:txBody>
          <a:bodyPr/>
          <a:lstStyle/>
          <a:p>
            <a:fld id="{8D0C9F8D-F11E-0547-A598-F1C6D67B2735}" type="slidenum">
              <a:rPr lang="en-US" smtClean="0"/>
              <a:t>5</a:t>
            </a:fld>
            <a:endParaRPr lang="en-US"/>
          </a:p>
        </p:txBody>
      </p:sp>
    </p:spTree>
    <p:extLst>
      <p:ext uri="{BB962C8B-B14F-4D97-AF65-F5344CB8AC3E}">
        <p14:creationId xmlns:p14="http://schemas.microsoft.com/office/powerpoint/2010/main" val="216204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Fortunately, milkweed also attracts beneficial insects like parasitic wasps which may help control your aphid problem.  These aphid mummies are proof that these beneficial wasps are working for you.  Parasitic wasps lay eggs inside of live aphids.  Their eggs hatch and the resulting larvae will eat out the inside of the aphids and emerge as a full grown wasp ready to continue helping you in your garden leaving these aphid mummies behind.</a:t>
            </a:r>
          </a:p>
        </p:txBody>
      </p:sp>
      <p:sp>
        <p:nvSpPr>
          <p:cNvPr id="4" name="Slide Number Placeholder 3"/>
          <p:cNvSpPr>
            <a:spLocks noGrp="1"/>
          </p:cNvSpPr>
          <p:nvPr>
            <p:ph type="sldNum" sz="quarter" idx="5"/>
          </p:nvPr>
        </p:nvSpPr>
        <p:spPr/>
        <p:txBody>
          <a:bodyPr/>
          <a:lstStyle/>
          <a:p>
            <a:fld id="{8D0C9F8D-F11E-0547-A598-F1C6D67B2735}" type="slidenum">
              <a:rPr lang="en-US" smtClean="0"/>
              <a:t>6</a:t>
            </a:fld>
            <a:endParaRPr lang="en-US"/>
          </a:p>
        </p:txBody>
      </p:sp>
    </p:spTree>
    <p:extLst>
      <p:ext uri="{BB962C8B-B14F-4D97-AF65-F5344CB8AC3E}">
        <p14:creationId xmlns:p14="http://schemas.microsoft.com/office/powerpoint/2010/main" val="376884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Milkweed bugs are another insect pest for milkweed, especially if you want to harvest your seeds.  They will damage seed pods resulting in immature, nonviable seeds.  Keep a close watch for these pests.  Pick them off and put them in a container of soapy water.</a:t>
            </a:r>
          </a:p>
        </p:txBody>
      </p:sp>
      <p:sp>
        <p:nvSpPr>
          <p:cNvPr id="4" name="Slide Number Placeholder 3"/>
          <p:cNvSpPr>
            <a:spLocks noGrp="1"/>
          </p:cNvSpPr>
          <p:nvPr>
            <p:ph type="sldNum" sz="quarter" idx="5"/>
          </p:nvPr>
        </p:nvSpPr>
        <p:spPr/>
        <p:txBody>
          <a:bodyPr/>
          <a:lstStyle/>
          <a:p>
            <a:fld id="{8D0C9F8D-F11E-0547-A598-F1C6D67B2735}" type="slidenum">
              <a:rPr lang="en-US" smtClean="0"/>
              <a:t>7</a:t>
            </a:fld>
            <a:endParaRPr lang="en-US"/>
          </a:p>
        </p:txBody>
      </p:sp>
    </p:spTree>
    <p:extLst>
      <p:ext uri="{BB962C8B-B14F-4D97-AF65-F5344CB8AC3E}">
        <p14:creationId xmlns:p14="http://schemas.microsoft.com/office/powerpoint/2010/main" val="90041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photo of both of these types of pests on one poor plant.</a:t>
            </a:r>
          </a:p>
        </p:txBody>
      </p:sp>
      <p:sp>
        <p:nvSpPr>
          <p:cNvPr id="4" name="Slide Number Placeholder 3"/>
          <p:cNvSpPr>
            <a:spLocks noGrp="1"/>
          </p:cNvSpPr>
          <p:nvPr>
            <p:ph type="sldNum" sz="quarter" idx="5"/>
          </p:nvPr>
        </p:nvSpPr>
        <p:spPr/>
        <p:txBody>
          <a:bodyPr/>
          <a:lstStyle/>
          <a:p>
            <a:fld id="{8D0C9F8D-F11E-0547-A598-F1C6D67B2735}" type="slidenum">
              <a:rPr lang="en-US" smtClean="0"/>
              <a:t>8</a:t>
            </a:fld>
            <a:endParaRPr lang="en-US"/>
          </a:p>
        </p:txBody>
      </p:sp>
    </p:spTree>
    <p:extLst>
      <p:ext uri="{BB962C8B-B14F-4D97-AF65-F5344CB8AC3E}">
        <p14:creationId xmlns:p14="http://schemas.microsoft.com/office/powerpoint/2010/main" val="128912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healthy, immature milkweed seedpod.  When mature the seed pods will darken to a deep brown.</a:t>
            </a:r>
          </a:p>
        </p:txBody>
      </p:sp>
      <p:sp>
        <p:nvSpPr>
          <p:cNvPr id="4" name="Slide Number Placeholder 3"/>
          <p:cNvSpPr>
            <a:spLocks noGrp="1"/>
          </p:cNvSpPr>
          <p:nvPr>
            <p:ph type="sldNum" sz="quarter" idx="5"/>
          </p:nvPr>
        </p:nvSpPr>
        <p:spPr/>
        <p:txBody>
          <a:bodyPr/>
          <a:lstStyle/>
          <a:p>
            <a:fld id="{8D0C9F8D-F11E-0547-A598-F1C6D67B2735}" type="slidenum">
              <a:rPr lang="en-US" smtClean="0"/>
              <a:t>9</a:t>
            </a:fld>
            <a:endParaRPr lang="en-US"/>
          </a:p>
        </p:txBody>
      </p:sp>
    </p:spTree>
    <p:extLst>
      <p:ext uri="{BB962C8B-B14F-4D97-AF65-F5344CB8AC3E}">
        <p14:creationId xmlns:p14="http://schemas.microsoft.com/office/powerpoint/2010/main" val="287110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immature milkweed bugs on a seed pod.  Wipe these off or pick them off and put them in soapy water.</a:t>
            </a:r>
          </a:p>
        </p:txBody>
      </p:sp>
      <p:sp>
        <p:nvSpPr>
          <p:cNvPr id="4" name="Slide Number Placeholder 3"/>
          <p:cNvSpPr>
            <a:spLocks noGrp="1"/>
          </p:cNvSpPr>
          <p:nvPr>
            <p:ph type="sldNum" sz="quarter" idx="5"/>
          </p:nvPr>
        </p:nvSpPr>
        <p:spPr/>
        <p:txBody>
          <a:bodyPr/>
          <a:lstStyle/>
          <a:p>
            <a:fld id="{8D0C9F8D-F11E-0547-A598-F1C6D67B2735}" type="slidenum">
              <a:rPr lang="en-US" smtClean="0"/>
              <a:t>10</a:t>
            </a:fld>
            <a:endParaRPr lang="en-US"/>
          </a:p>
        </p:txBody>
      </p:sp>
    </p:spTree>
    <p:extLst>
      <p:ext uri="{BB962C8B-B14F-4D97-AF65-F5344CB8AC3E}">
        <p14:creationId xmlns:p14="http://schemas.microsoft.com/office/powerpoint/2010/main" val="1397703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BA827-63D4-6E40-80BD-9B68594CD6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DD44DB6-7887-A54E-B918-E66DBB033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C27ED2-74D3-6845-8C45-50350D835240}"/>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C14EA2AC-7AC9-0441-9624-9D2CE1471D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F828F-794D-3C47-AA12-87896E7E6F84}"/>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3024020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25735-224C-CE4A-8601-3CF7C2F0A7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D8AFEA-A1DE-194F-AD57-A2A84A09A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916B9-8707-2A4D-A75E-033173751EFB}"/>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01D273E9-9905-FE4E-BBD5-15D96ECDF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CB510-42BE-BA48-B42C-476466C1790D}"/>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265247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5A70A-ACC5-134C-8972-3E24DB91DE6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4513BA-B28B-5A46-80F4-051D3B3137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24F80-B438-4746-9A48-2CF3B266DFF6}"/>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EAE7C241-8643-1546-A4A7-B9286DFBC5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967E9-8488-BD45-AD96-311A83FA348A}"/>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42846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AD4C-2108-A142-9FE7-884A7E5B1C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648B5D-6FF6-DF41-BD43-A35897401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A5454-87EB-134C-BC4B-AAF9230DDAEC}"/>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7C3C8757-40DC-B84F-92C7-9D6DFD92B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8143E-DA7C-0E45-A3A3-7FEC74468372}"/>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376034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AF720-BC5F-EB43-A7FE-8D7630F3C5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798442-41A7-7741-B0E7-225A5D8CE9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F6FA3-6345-384A-B8DE-796442A68DAF}"/>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61E310B9-24FA-BA43-85A4-A615C3A67D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F77A6-0EBE-F342-B2CE-D687CF9605AD}"/>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24731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8D96-E583-9341-B7B3-2261FF0AD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0BC788-A305-714F-8FC5-4235DFB419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88B3CE-91FB-F64D-B0F3-B84190B875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3FE83B-74C5-A342-BF31-23CB5A04EC72}"/>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6" name="Footer Placeholder 5">
            <a:extLst>
              <a:ext uri="{FF2B5EF4-FFF2-40B4-BE49-F238E27FC236}">
                <a16:creationId xmlns:a16="http://schemas.microsoft.com/office/drawing/2014/main" id="{560C7274-8663-1A49-AB6D-C4BFF9650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C69463-D5C9-5A45-9FB2-FE0D1532B15F}"/>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348027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B11EC-FA2E-9C4D-A513-828267D9E7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403A92-BFD7-A14E-97A2-F8801FBEF1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004272-2209-2245-8B0E-51D6F34817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795E2C-C82A-654B-9419-3B54739F8A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9B6DDC-49BC-A147-AA7C-F0A8FFEA37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FAED97-5AC8-834D-A118-149B33C168B0}"/>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8" name="Footer Placeholder 7">
            <a:extLst>
              <a:ext uri="{FF2B5EF4-FFF2-40B4-BE49-F238E27FC236}">
                <a16:creationId xmlns:a16="http://schemas.microsoft.com/office/drawing/2014/main" id="{94599294-0831-9B4E-A1B6-BFD079100B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3FAB5B-1FD9-0F40-86B0-9BCBA9B6BC8D}"/>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1605081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94D1D-33CB-D146-9D83-4482DA1E70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4FC584-3457-0F47-B96A-38EE60C1BD7A}"/>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4" name="Footer Placeholder 3">
            <a:extLst>
              <a:ext uri="{FF2B5EF4-FFF2-40B4-BE49-F238E27FC236}">
                <a16:creationId xmlns:a16="http://schemas.microsoft.com/office/drawing/2014/main" id="{880BA44B-D246-0444-A0E1-489AB5D4A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99796-2816-EF47-88A0-3232DC2B9389}"/>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162994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DFD9D-2127-1B4F-B2E7-57C9097CF657}"/>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3" name="Footer Placeholder 2">
            <a:extLst>
              <a:ext uri="{FF2B5EF4-FFF2-40B4-BE49-F238E27FC236}">
                <a16:creationId xmlns:a16="http://schemas.microsoft.com/office/drawing/2014/main" id="{FFCA2719-83BE-6C42-A173-34085D1206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B88B29-C0EA-E64C-AE6B-875559126A19}"/>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2304314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70EF9-831B-5B40-81E1-EC4C11671F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E3FDDB-0C9F-5C4A-9F7A-F9BE6EE309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6D7871-F250-B744-A331-BB0DA8BD19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4415A6-69D6-0C4B-9B60-9A78292C4308}"/>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6" name="Footer Placeholder 5">
            <a:extLst>
              <a:ext uri="{FF2B5EF4-FFF2-40B4-BE49-F238E27FC236}">
                <a16:creationId xmlns:a16="http://schemas.microsoft.com/office/drawing/2014/main" id="{6847325D-049A-594A-BA8C-5F37E25C6D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5EAA2B-ADBE-3849-BE37-DF3D6B9E6D26}"/>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48349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B3912-81DF-FF42-BB0F-BBC37E4F0E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078CE-EFED-9F48-BA42-29FF44CAE2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41A33A-0708-C04E-830C-B139797E5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70A9FF-B14D-7240-9475-0A8C6E7FC224}"/>
              </a:ext>
            </a:extLst>
          </p:cNvPr>
          <p:cNvSpPr>
            <a:spLocks noGrp="1"/>
          </p:cNvSpPr>
          <p:nvPr>
            <p:ph type="dt" sz="half" idx="10"/>
          </p:nvPr>
        </p:nvSpPr>
        <p:spPr/>
        <p:txBody>
          <a:bodyPr/>
          <a:lstStyle/>
          <a:p>
            <a:fld id="{475A2710-3C28-B34F-AFD4-B1E231020024}" type="datetimeFigureOut">
              <a:rPr lang="en-US" smtClean="0"/>
              <a:t>2/19/21</a:t>
            </a:fld>
            <a:endParaRPr lang="en-US"/>
          </a:p>
        </p:txBody>
      </p:sp>
      <p:sp>
        <p:nvSpPr>
          <p:cNvPr id="6" name="Footer Placeholder 5">
            <a:extLst>
              <a:ext uri="{FF2B5EF4-FFF2-40B4-BE49-F238E27FC236}">
                <a16:creationId xmlns:a16="http://schemas.microsoft.com/office/drawing/2014/main" id="{D9D5E4DC-78BE-0442-94FC-9ED500B892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A53DFE-342B-B84B-8485-24FD76702346}"/>
              </a:ext>
            </a:extLst>
          </p:cNvPr>
          <p:cNvSpPr>
            <a:spLocks noGrp="1"/>
          </p:cNvSpPr>
          <p:nvPr>
            <p:ph type="sldNum" sz="quarter" idx="12"/>
          </p:nvPr>
        </p:nvSpPr>
        <p:spPr/>
        <p:txBody>
          <a:bodyPr/>
          <a:lstStyle/>
          <a:p>
            <a:fld id="{62C3FF2E-AD8E-7B4D-85E1-BAD914D3D8CD}" type="slidenum">
              <a:rPr lang="en-US" smtClean="0"/>
              <a:t>‹#›</a:t>
            </a:fld>
            <a:endParaRPr lang="en-US"/>
          </a:p>
        </p:txBody>
      </p:sp>
    </p:spTree>
    <p:extLst>
      <p:ext uri="{BB962C8B-B14F-4D97-AF65-F5344CB8AC3E}">
        <p14:creationId xmlns:p14="http://schemas.microsoft.com/office/powerpoint/2010/main" val="1032786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46C51E-AA57-6847-8C7C-9A37B6E004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8DD3F4-F713-9746-8311-67AB4F57BD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8202F-7A0F-B94D-9D9E-EF14617007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A2710-3C28-B34F-AFD4-B1E231020024}" type="datetimeFigureOut">
              <a:rPr lang="en-US" smtClean="0"/>
              <a:t>2/19/21</a:t>
            </a:fld>
            <a:endParaRPr lang="en-US"/>
          </a:p>
        </p:txBody>
      </p:sp>
      <p:sp>
        <p:nvSpPr>
          <p:cNvPr id="5" name="Footer Placeholder 4">
            <a:extLst>
              <a:ext uri="{FF2B5EF4-FFF2-40B4-BE49-F238E27FC236}">
                <a16:creationId xmlns:a16="http://schemas.microsoft.com/office/drawing/2014/main" id="{FCFF9377-5216-E14D-B36C-ABBE3ED760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B9590E-5278-DA40-A10E-21F3C2B85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C3FF2E-AD8E-7B4D-85E1-BAD914D3D8CD}" type="slidenum">
              <a:rPr lang="en-US" smtClean="0"/>
              <a:t>‹#›</a:t>
            </a:fld>
            <a:endParaRPr lang="en-US"/>
          </a:p>
        </p:txBody>
      </p:sp>
    </p:spTree>
    <p:extLst>
      <p:ext uri="{BB962C8B-B14F-4D97-AF65-F5344CB8AC3E}">
        <p14:creationId xmlns:p14="http://schemas.microsoft.com/office/powerpoint/2010/main" val="295166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beckygri@uga.ed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beckygri@uga.edu"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26" y="733177"/>
            <a:ext cx="4985427" cy="3785652"/>
          </a:xfrm>
          <a:prstGeom prst="rect">
            <a:avLst/>
          </a:prstGeom>
          <a:solidFill>
            <a:schemeClr val="bg1"/>
          </a:solidFill>
        </p:spPr>
        <p:txBody>
          <a:bodyPr wrap="square" rtlCol="0">
            <a:spAutoFit/>
          </a:bodyPr>
          <a:lstStyle/>
          <a:p>
            <a:r>
              <a:rPr lang="en-US" sz="2400" b="1" dirty="0"/>
              <a:t>Saving, Stratifying and Planting Milkweed Seeds</a:t>
            </a:r>
            <a:endParaRPr lang="en-US" sz="2400" dirty="0"/>
          </a:p>
          <a:p>
            <a:endParaRPr lang="en-US" sz="2400" dirty="0"/>
          </a:p>
          <a:p>
            <a:r>
              <a:rPr lang="en-US" sz="2400" b="1" dirty="0"/>
              <a:t>Becky Griffin, UGA Extension</a:t>
            </a:r>
          </a:p>
          <a:p>
            <a:r>
              <a:rPr lang="en-US" sz="2400" b="1" dirty="0">
                <a:hlinkClick r:id="rId2"/>
              </a:rPr>
              <a:t>beckygri@uga.edu</a:t>
            </a:r>
            <a:endParaRPr lang="en-US" sz="2400" b="1" dirty="0"/>
          </a:p>
          <a:p>
            <a:endParaRPr lang="en-US" sz="2400" b="1" dirty="0"/>
          </a:p>
          <a:p>
            <a:r>
              <a:rPr lang="en-US" sz="2400" dirty="0"/>
              <a:t>This presentation is part of a Seed Saving Initiative, a joint venture between UGA and UNG funded by an Urban Ag grant.</a:t>
            </a:r>
          </a:p>
        </p:txBody>
      </p:sp>
      <p:pic>
        <p:nvPicPr>
          <p:cNvPr id="6" name="Picture 5">
            <a:extLst>
              <a:ext uri="{FF2B5EF4-FFF2-40B4-BE49-F238E27FC236}">
                <a16:creationId xmlns:a16="http://schemas.microsoft.com/office/drawing/2014/main" id="{4AF9E2E4-8276-3143-B9AB-5B0B6EB907F5}"/>
              </a:ext>
            </a:extLst>
          </p:cNvPr>
          <p:cNvPicPr>
            <a:picLocks noChangeAspect="1"/>
          </p:cNvPicPr>
          <p:nvPr/>
        </p:nvPicPr>
        <p:blipFill>
          <a:blip r:embed="rId3"/>
          <a:stretch>
            <a:fillRect/>
          </a:stretch>
        </p:blipFill>
        <p:spPr>
          <a:xfrm>
            <a:off x="570804" y="5033114"/>
            <a:ext cx="4373729" cy="1161167"/>
          </a:xfrm>
          <a:prstGeom prst="rect">
            <a:avLst/>
          </a:prstGeom>
        </p:spPr>
      </p:pic>
      <p:pic>
        <p:nvPicPr>
          <p:cNvPr id="5" name="Picture 4">
            <a:extLst>
              <a:ext uri="{FF2B5EF4-FFF2-40B4-BE49-F238E27FC236}">
                <a16:creationId xmlns:a16="http://schemas.microsoft.com/office/drawing/2014/main" id="{C16D48BC-4267-264B-AB4E-7D571BAE4BD9}"/>
              </a:ext>
            </a:extLst>
          </p:cNvPr>
          <p:cNvPicPr>
            <a:picLocks noChangeAspect="1"/>
          </p:cNvPicPr>
          <p:nvPr/>
        </p:nvPicPr>
        <p:blipFill>
          <a:blip r:embed="rId4"/>
          <a:srcRect/>
          <a:stretch/>
        </p:blipFill>
        <p:spPr>
          <a:xfrm>
            <a:off x="5404624" y="733177"/>
            <a:ext cx="6566150" cy="3693459"/>
          </a:xfrm>
          <a:prstGeom prst="rect">
            <a:avLst/>
          </a:prstGeom>
          <a:ln>
            <a:solidFill>
              <a:schemeClr val="tx1"/>
            </a:solidFill>
          </a:ln>
        </p:spPr>
      </p:pic>
      <p:pic>
        <p:nvPicPr>
          <p:cNvPr id="3" name="Picture 2" descr="Logo&#10;&#10;Description automatically generated">
            <a:extLst>
              <a:ext uri="{FF2B5EF4-FFF2-40B4-BE49-F238E27FC236}">
                <a16:creationId xmlns:a16="http://schemas.microsoft.com/office/drawing/2014/main" id="{8C3EC664-0923-EA44-84F0-81E0B34CA6A2}"/>
              </a:ext>
            </a:extLst>
          </p:cNvPr>
          <p:cNvPicPr>
            <a:picLocks noChangeAspect="1"/>
          </p:cNvPicPr>
          <p:nvPr/>
        </p:nvPicPr>
        <p:blipFill>
          <a:blip r:embed="rId5"/>
          <a:stretch>
            <a:fillRect/>
          </a:stretch>
        </p:blipFill>
        <p:spPr>
          <a:xfrm>
            <a:off x="6246284" y="4784581"/>
            <a:ext cx="5219700" cy="1409700"/>
          </a:xfrm>
          <a:prstGeom prst="rect">
            <a:avLst/>
          </a:prstGeom>
        </p:spPr>
      </p:pic>
    </p:spTree>
    <p:extLst>
      <p:ext uri="{BB962C8B-B14F-4D97-AF65-F5344CB8AC3E}">
        <p14:creationId xmlns:p14="http://schemas.microsoft.com/office/powerpoint/2010/main" val="1114210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close up of a plant&#10;&#10;Description automatically generated">
            <a:extLst>
              <a:ext uri="{FF2B5EF4-FFF2-40B4-BE49-F238E27FC236}">
                <a16:creationId xmlns:a16="http://schemas.microsoft.com/office/drawing/2014/main" id="{6F97CEA5-23D8-6049-B43F-FA4ACDCFA523}"/>
              </a:ext>
            </a:extLst>
          </p:cNvPr>
          <p:cNvPicPr>
            <a:picLocks noChangeAspect="1"/>
          </p:cNvPicPr>
          <p:nvPr/>
        </p:nvPicPr>
        <p:blipFill rotWithShape="1">
          <a:blip r:embed="rId3"/>
          <a:srcRect t="6477" r="1" b="2703"/>
          <a:stretch/>
        </p:blipFill>
        <p:spPr>
          <a:xfrm>
            <a:off x="643467" y="643467"/>
            <a:ext cx="10905066" cy="5571066"/>
          </a:xfrm>
          <a:prstGeom prst="rect">
            <a:avLst/>
          </a:prstGeom>
        </p:spPr>
      </p:pic>
    </p:spTree>
    <p:extLst>
      <p:ext uri="{BB962C8B-B14F-4D97-AF65-F5344CB8AC3E}">
        <p14:creationId xmlns:p14="http://schemas.microsoft.com/office/powerpoint/2010/main" val="61206074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outdoor, bird, grass, sitting&#10;&#10;Description automatically generated">
            <a:extLst>
              <a:ext uri="{FF2B5EF4-FFF2-40B4-BE49-F238E27FC236}">
                <a16:creationId xmlns:a16="http://schemas.microsoft.com/office/drawing/2014/main" id="{37D9B1F5-9918-8D4A-AF35-CDF86F5E836D}"/>
              </a:ext>
            </a:extLst>
          </p:cNvPr>
          <p:cNvPicPr>
            <a:picLocks noChangeAspect="1"/>
          </p:cNvPicPr>
          <p:nvPr/>
        </p:nvPicPr>
        <p:blipFill rotWithShape="1">
          <a:blip r:embed="rId3"/>
          <a:srcRect t="633" b="9237"/>
          <a:stretch/>
        </p:blipFill>
        <p:spPr>
          <a:xfrm>
            <a:off x="684575" y="685800"/>
            <a:ext cx="10821625" cy="5486400"/>
          </a:xfrm>
          <a:prstGeom prst="rect">
            <a:avLst/>
          </a:prstGeom>
        </p:spPr>
      </p:pic>
    </p:spTree>
    <p:extLst>
      <p:ext uri="{BB962C8B-B14F-4D97-AF65-F5344CB8AC3E}">
        <p14:creationId xmlns:p14="http://schemas.microsoft.com/office/powerpoint/2010/main" val="842751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0CB4DF6-7FA4-DF42-9136-05B7AEED8DE3}"/>
              </a:ext>
            </a:extLst>
          </p:cNvPr>
          <p:cNvPicPr>
            <a:picLocks noChangeAspect="1"/>
          </p:cNvPicPr>
          <p:nvPr/>
        </p:nvPicPr>
        <p:blipFill rotWithShape="1">
          <a:blip r:embed="rId3"/>
          <a:srcRect r="248" b="1"/>
          <a:stretch/>
        </p:blipFill>
        <p:spPr>
          <a:xfrm>
            <a:off x="1155547" y="637762"/>
            <a:ext cx="9889808" cy="5576770"/>
          </a:xfrm>
          <a:prstGeom prst="rect">
            <a:avLst/>
          </a:prstGeom>
        </p:spPr>
      </p:pic>
    </p:spTree>
    <p:extLst>
      <p:ext uri="{BB962C8B-B14F-4D97-AF65-F5344CB8AC3E}">
        <p14:creationId xmlns:p14="http://schemas.microsoft.com/office/powerpoint/2010/main" val="2306854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6CBAC40-9B3D-1C43-99CD-804B1780A6A3}"/>
              </a:ext>
            </a:extLst>
          </p:cNvPr>
          <p:cNvSpPr txBox="1"/>
          <p:nvPr/>
        </p:nvSpPr>
        <p:spPr>
          <a:xfrm>
            <a:off x="609601" y="4385066"/>
            <a:ext cx="10923638" cy="1317643"/>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a:solidFill>
                  <a:schemeClr val="tx1"/>
                </a:solidFill>
                <a:latin typeface="+mj-lt"/>
                <a:ea typeface="+mj-ea"/>
                <a:cs typeface="+mj-cs"/>
              </a:rPr>
              <a:t>Simple drawstring organza bags, available from any craft store, can be used to sock the milkweed seedpod.</a:t>
            </a:r>
          </a:p>
        </p:txBody>
      </p:sp>
      <p:pic>
        <p:nvPicPr>
          <p:cNvPr id="3" name="Picture 2" descr="A picture containing person, indoor, child, small&#10;&#10;Description automatically generated">
            <a:extLst>
              <a:ext uri="{FF2B5EF4-FFF2-40B4-BE49-F238E27FC236}">
                <a16:creationId xmlns:a16="http://schemas.microsoft.com/office/drawing/2014/main" id="{66C15FDC-0CA3-3848-854D-B4391EB4B660}"/>
              </a:ext>
            </a:extLst>
          </p:cNvPr>
          <p:cNvPicPr>
            <a:picLocks noChangeAspect="1"/>
          </p:cNvPicPr>
          <p:nvPr/>
        </p:nvPicPr>
        <p:blipFill rotWithShape="1">
          <a:blip r:embed="rId2"/>
          <a:srcRect l="3392" r="15974" b="-1"/>
          <a:stretch/>
        </p:blipFill>
        <p:spPr>
          <a:xfrm>
            <a:off x="20" y="10"/>
            <a:ext cx="6095974" cy="4252522"/>
          </a:xfrm>
          <a:prstGeom prst="rect">
            <a:avLst/>
          </a:prstGeom>
        </p:spPr>
      </p:pic>
      <p:pic>
        <p:nvPicPr>
          <p:cNvPr id="5" name="Picture 4" descr="A picture containing indoor, table, food, sitting&#10;&#10;Description automatically generated">
            <a:extLst>
              <a:ext uri="{FF2B5EF4-FFF2-40B4-BE49-F238E27FC236}">
                <a16:creationId xmlns:a16="http://schemas.microsoft.com/office/drawing/2014/main" id="{DB8DA562-F319-3748-A187-AB2C6D08B65E}"/>
              </a:ext>
            </a:extLst>
          </p:cNvPr>
          <p:cNvPicPr>
            <a:picLocks noChangeAspect="1"/>
          </p:cNvPicPr>
          <p:nvPr/>
        </p:nvPicPr>
        <p:blipFill rotWithShape="1">
          <a:blip r:embed="rId3"/>
          <a:srcRect l="9035" r="10343" b="-1"/>
          <a:stretch/>
        </p:blipFill>
        <p:spPr>
          <a:xfrm>
            <a:off x="6095999" y="-681"/>
            <a:ext cx="6096001" cy="4253215"/>
          </a:xfrm>
          <a:prstGeom prst="rect">
            <a:avLst/>
          </a:prstGeom>
        </p:spPr>
      </p:pic>
      <p:cxnSp>
        <p:nvCxnSpPr>
          <p:cNvPr id="11" name="Straight Connector 1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6843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chocolate, fruit, table, wooden&#10;&#10;Description automatically generated">
            <a:extLst>
              <a:ext uri="{FF2B5EF4-FFF2-40B4-BE49-F238E27FC236}">
                <a16:creationId xmlns:a16="http://schemas.microsoft.com/office/drawing/2014/main" id="{17836988-5187-C940-AD4D-E6850A1FFA5B}"/>
              </a:ext>
            </a:extLst>
          </p:cNvPr>
          <p:cNvPicPr>
            <a:picLocks noChangeAspect="1"/>
          </p:cNvPicPr>
          <p:nvPr/>
        </p:nvPicPr>
        <p:blipFill rotWithShape="1">
          <a:blip r:embed="rId3"/>
          <a:srcRect r="1" b="9180"/>
          <a:stretch/>
        </p:blipFill>
        <p:spPr>
          <a:xfrm>
            <a:off x="643467" y="643467"/>
            <a:ext cx="10905066" cy="5571066"/>
          </a:xfrm>
          <a:prstGeom prst="rect">
            <a:avLst/>
          </a:prstGeom>
        </p:spPr>
      </p:pic>
    </p:spTree>
    <p:extLst>
      <p:ext uri="{BB962C8B-B14F-4D97-AF65-F5344CB8AC3E}">
        <p14:creationId xmlns:p14="http://schemas.microsoft.com/office/powerpoint/2010/main" val="4253674671"/>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A5E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BD336E2-88FF-6C49-9CFE-5658160CE08F}"/>
              </a:ext>
            </a:extLst>
          </p:cNvPr>
          <p:cNvPicPr>
            <a:picLocks noChangeAspect="1"/>
          </p:cNvPicPr>
          <p:nvPr/>
        </p:nvPicPr>
        <p:blipFill>
          <a:blip r:embed="rId3"/>
          <a:srcRect/>
          <a:stretch/>
        </p:blipFill>
        <p:spPr>
          <a:xfrm>
            <a:off x="2773156" y="643467"/>
            <a:ext cx="6645687" cy="5571066"/>
          </a:xfrm>
          <a:prstGeom prst="rect">
            <a:avLst/>
          </a:prstGeom>
        </p:spPr>
      </p:pic>
    </p:spTree>
    <p:extLst>
      <p:ext uri="{BB962C8B-B14F-4D97-AF65-F5344CB8AC3E}">
        <p14:creationId xmlns:p14="http://schemas.microsoft.com/office/powerpoint/2010/main" val="3040062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indoor, different, food, filled&#10;&#10;Description automatically generated">
            <a:extLst>
              <a:ext uri="{FF2B5EF4-FFF2-40B4-BE49-F238E27FC236}">
                <a16:creationId xmlns:a16="http://schemas.microsoft.com/office/drawing/2014/main" id="{E533B83A-E4ED-6E48-939A-9E57F3A9F0F3}"/>
              </a:ext>
            </a:extLst>
          </p:cNvPr>
          <p:cNvPicPr>
            <a:picLocks noChangeAspect="1"/>
          </p:cNvPicPr>
          <p:nvPr/>
        </p:nvPicPr>
        <p:blipFill rotWithShape="1">
          <a:blip r:embed="rId3"/>
          <a:srcRect t="9179" r="1" b="1"/>
          <a:stretch/>
        </p:blipFill>
        <p:spPr>
          <a:xfrm>
            <a:off x="643467" y="643467"/>
            <a:ext cx="10905066" cy="5571066"/>
          </a:xfrm>
          <a:prstGeom prst="rect">
            <a:avLst/>
          </a:prstGeom>
        </p:spPr>
      </p:pic>
    </p:spTree>
    <p:extLst>
      <p:ext uri="{BB962C8B-B14F-4D97-AF65-F5344CB8AC3E}">
        <p14:creationId xmlns:p14="http://schemas.microsoft.com/office/powerpoint/2010/main" val="306948253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wl of food&#10;&#10;Description automatically generated">
            <a:extLst>
              <a:ext uri="{FF2B5EF4-FFF2-40B4-BE49-F238E27FC236}">
                <a16:creationId xmlns:a16="http://schemas.microsoft.com/office/drawing/2014/main" id="{87DED5D0-4771-3943-846B-90A0FBAB24A0}"/>
              </a:ext>
            </a:extLst>
          </p:cNvPr>
          <p:cNvPicPr>
            <a:picLocks noChangeAspect="1"/>
          </p:cNvPicPr>
          <p:nvPr/>
        </p:nvPicPr>
        <p:blipFill rotWithShape="1">
          <a:blip r:embed="rId3"/>
          <a:srcRect t="6109" b="3761"/>
          <a:stretch/>
        </p:blipFill>
        <p:spPr>
          <a:xfrm>
            <a:off x="684575" y="685800"/>
            <a:ext cx="10821625" cy="5486400"/>
          </a:xfrm>
          <a:prstGeom prst="rect">
            <a:avLst/>
          </a:prstGeom>
        </p:spPr>
      </p:pic>
    </p:spTree>
    <p:extLst>
      <p:ext uri="{BB962C8B-B14F-4D97-AF65-F5344CB8AC3E}">
        <p14:creationId xmlns:p14="http://schemas.microsoft.com/office/powerpoint/2010/main" val="424927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flower&#10;&#10;Description automatically generated">
            <a:extLst>
              <a:ext uri="{FF2B5EF4-FFF2-40B4-BE49-F238E27FC236}">
                <a16:creationId xmlns:a16="http://schemas.microsoft.com/office/drawing/2014/main" id="{46D9209B-A835-A149-9C7B-A8680530A6E4}"/>
              </a:ext>
            </a:extLst>
          </p:cNvPr>
          <p:cNvPicPr>
            <a:picLocks noChangeAspect="1"/>
          </p:cNvPicPr>
          <p:nvPr/>
        </p:nvPicPr>
        <p:blipFill rotWithShape="1">
          <a:blip r:embed="rId3"/>
          <a:srcRect b="9869"/>
          <a:stretch/>
        </p:blipFill>
        <p:spPr>
          <a:xfrm>
            <a:off x="684575" y="685800"/>
            <a:ext cx="10821625" cy="5486400"/>
          </a:xfrm>
          <a:prstGeom prst="rect">
            <a:avLst/>
          </a:prstGeom>
        </p:spPr>
      </p:pic>
    </p:spTree>
    <p:extLst>
      <p:ext uri="{BB962C8B-B14F-4D97-AF65-F5344CB8AC3E}">
        <p14:creationId xmlns:p14="http://schemas.microsoft.com/office/powerpoint/2010/main" val="210790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flower garden&#10;&#10;Description automatically generated">
            <a:extLst>
              <a:ext uri="{FF2B5EF4-FFF2-40B4-BE49-F238E27FC236}">
                <a16:creationId xmlns:a16="http://schemas.microsoft.com/office/drawing/2014/main" id="{7051D568-0C84-674E-98BB-DFC073DEC2DB}"/>
              </a:ext>
            </a:extLst>
          </p:cNvPr>
          <p:cNvPicPr>
            <a:picLocks noChangeAspect="1"/>
          </p:cNvPicPr>
          <p:nvPr/>
        </p:nvPicPr>
        <p:blipFill rotWithShape="1">
          <a:blip r:embed="rId3"/>
          <a:srcRect t="21605" r="2" b="3211"/>
          <a:stretch/>
        </p:blipFill>
        <p:spPr>
          <a:xfrm>
            <a:off x="1155547" y="637762"/>
            <a:ext cx="9889808" cy="5576770"/>
          </a:xfrm>
          <a:prstGeom prst="rect">
            <a:avLst/>
          </a:prstGeom>
        </p:spPr>
      </p:pic>
    </p:spTree>
    <p:extLst>
      <p:ext uri="{BB962C8B-B14F-4D97-AF65-F5344CB8AC3E}">
        <p14:creationId xmlns:p14="http://schemas.microsoft.com/office/powerpoint/2010/main" val="1631869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flower&#10;&#10;Description automatically generated">
            <a:extLst>
              <a:ext uri="{FF2B5EF4-FFF2-40B4-BE49-F238E27FC236}">
                <a16:creationId xmlns:a16="http://schemas.microsoft.com/office/drawing/2014/main" id="{935E6240-3C8F-AC42-9847-3380FFFF967D}"/>
              </a:ext>
            </a:extLst>
          </p:cNvPr>
          <p:cNvPicPr>
            <a:picLocks noChangeAspect="1"/>
          </p:cNvPicPr>
          <p:nvPr/>
        </p:nvPicPr>
        <p:blipFill rotWithShape="1">
          <a:blip r:embed="rId3"/>
          <a:srcRect t="2143" b="7726"/>
          <a:stretch/>
        </p:blipFill>
        <p:spPr>
          <a:xfrm>
            <a:off x="684575" y="685800"/>
            <a:ext cx="10821625" cy="5486400"/>
          </a:xfrm>
          <a:prstGeom prst="rect">
            <a:avLst/>
          </a:prstGeom>
        </p:spPr>
      </p:pic>
    </p:spTree>
    <p:extLst>
      <p:ext uri="{BB962C8B-B14F-4D97-AF65-F5344CB8AC3E}">
        <p14:creationId xmlns:p14="http://schemas.microsoft.com/office/powerpoint/2010/main" val="2591776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00E886-D02C-CD48-8B8F-BDE0FEA0E2C3}"/>
              </a:ext>
            </a:extLst>
          </p:cNvPr>
          <p:cNvPicPr>
            <a:picLocks noChangeAspect="1"/>
          </p:cNvPicPr>
          <p:nvPr/>
        </p:nvPicPr>
        <p:blipFill rotWithShape="1">
          <a:blip r:embed="rId3"/>
          <a:srcRect t="3184" b="6685"/>
          <a:stretch/>
        </p:blipFill>
        <p:spPr>
          <a:xfrm>
            <a:off x="684575" y="685800"/>
            <a:ext cx="10821625" cy="5486400"/>
          </a:xfrm>
          <a:prstGeom prst="rect">
            <a:avLst/>
          </a:prstGeom>
        </p:spPr>
      </p:pic>
    </p:spTree>
    <p:extLst>
      <p:ext uri="{BB962C8B-B14F-4D97-AF65-F5344CB8AC3E}">
        <p14:creationId xmlns:p14="http://schemas.microsoft.com/office/powerpoint/2010/main" val="224431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green plant&#10;&#10;Description automatically generated">
            <a:extLst>
              <a:ext uri="{FF2B5EF4-FFF2-40B4-BE49-F238E27FC236}">
                <a16:creationId xmlns:a16="http://schemas.microsoft.com/office/drawing/2014/main" id="{481FDA76-1062-5546-AA1D-38F9FC67ABD9}"/>
              </a:ext>
            </a:extLst>
          </p:cNvPr>
          <p:cNvPicPr>
            <a:picLocks noChangeAspect="1"/>
          </p:cNvPicPr>
          <p:nvPr/>
        </p:nvPicPr>
        <p:blipFill rotWithShape="1">
          <a:blip r:embed="rId3"/>
          <a:srcRect t="634" b="9235"/>
          <a:stretch/>
        </p:blipFill>
        <p:spPr>
          <a:xfrm>
            <a:off x="684575" y="685800"/>
            <a:ext cx="10821625" cy="5486400"/>
          </a:xfrm>
          <a:prstGeom prst="rect">
            <a:avLst/>
          </a:prstGeom>
        </p:spPr>
      </p:pic>
    </p:spTree>
    <p:extLst>
      <p:ext uri="{BB962C8B-B14F-4D97-AF65-F5344CB8AC3E}">
        <p14:creationId xmlns:p14="http://schemas.microsoft.com/office/powerpoint/2010/main" val="2833973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lose up of a flower&#10;&#10;Description automatically generated">
            <a:extLst>
              <a:ext uri="{FF2B5EF4-FFF2-40B4-BE49-F238E27FC236}">
                <a16:creationId xmlns:a16="http://schemas.microsoft.com/office/drawing/2014/main" id="{2B5C6ED6-9E2E-DF4D-A206-C1663E014A60}"/>
              </a:ext>
            </a:extLst>
          </p:cNvPr>
          <p:cNvPicPr>
            <a:picLocks noChangeAspect="1"/>
          </p:cNvPicPr>
          <p:nvPr/>
        </p:nvPicPr>
        <p:blipFill rotWithShape="1">
          <a:blip r:embed="rId3"/>
          <a:srcRect t="19"/>
          <a:stretch/>
        </p:blipFill>
        <p:spPr>
          <a:xfrm>
            <a:off x="20" y="1282"/>
            <a:ext cx="12191980" cy="6856718"/>
          </a:xfrm>
          <a:prstGeom prst="rect">
            <a:avLst/>
          </a:prstGeom>
        </p:spPr>
      </p:pic>
    </p:spTree>
    <p:extLst>
      <p:ext uri="{BB962C8B-B14F-4D97-AF65-F5344CB8AC3E}">
        <p14:creationId xmlns:p14="http://schemas.microsoft.com/office/powerpoint/2010/main" val="3551044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F0C70752-EFC6-0848-8178-B57D00BA6E1A}"/>
              </a:ext>
            </a:extLst>
          </p:cNvPr>
          <p:cNvPicPr>
            <a:picLocks noChangeAspect="1"/>
          </p:cNvPicPr>
          <p:nvPr/>
        </p:nvPicPr>
        <p:blipFill>
          <a:blip r:embed="rId2"/>
          <a:stretch>
            <a:fillRect/>
          </a:stretch>
        </p:blipFill>
        <p:spPr>
          <a:xfrm>
            <a:off x="3163860" y="643467"/>
            <a:ext cx="5864280" cy="5571066"/>
          </a:xfrm>
          <a:prstGeom prst="rect">
            <a:avLst/>
          </a:prstGeom>
        </p:spPr>
      </p:pic>
      <p:sp>
        <p:nvSpPr>
          <p:cNvPr id="4" name="TextBox 3">
            <a:extLst>
              <a:ext uri="{FF2B5EF4-FFF2-40B4-BE49-F238E27FC236}">
                <a16:creationId xmlns:a16="http://schemas.microsoft.com/office/drawing/2014/main" id="{A0D0D03A-A6B3-E84E-B46C-500266D24D93}"/>
              </a:ext>
            </a:extLst>
          </p:cNvPr>
          <p:cNvSpPr txBox="1"/>
          <p:nvPr/>
        </p:nvSpPr>
        <p:spPr>
          <a:xfrm>
            <a:off x="8002542" y="5742239"/>
            <a:ext cx="3688588" cy="369332"/>
          </a:xfrm>
          <a:prstGeom prst="rect">
            <a:avLst/>
          </a:prstGeom>
          <a:noFill/>
        </p:spPr>
        <p:txBody>
          <a:bodyPr wrap="square" rtlCol="0">
            <a:spAutoFit/>
          </a:bodyPr>
          <a:lstStyle/>
          <a:p>
            <a:r>
              <a:rPr lang="en-US" dirty="0"/>
              <a:t>Photo from Arizona State University</a:t>
            </a:r>
          </a:p>
        </p:txBody>
      </p:sp>
    </p:spTree>
    <p:extLst>
      <p:ext uri="{BB962C8B-B14F-4D97-AF65-F5344CB8AC3E}">
        <p14:creationId xmlns:p14="http://schemas.microsoft.com/office/powerpoint/2010/main" val="1790792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226" y="733177"/>
            <a:ext cx="4985427" cy="3785652"/>
          </a:xfrm>
          <a:prstGeom prst="rect">
            <a:avLst/>
          </a:prstGeom>
          <a:solidFill>
            <a:schemeClr val="bg1"/>
          </a:solidFill>
        </p:spPr>
        <p:txBody>
          <a:bodyPr wrap="square" rtlCol="0">
            <a:spAutoFit/>
          </a:bodyPr>
          <a:lstStyle/>
          <a:p>
            <a:r>
              <a:rPr lang="en-US" sz="2400" b="1" dirty="0"/>
              <a:t>Saving, Stratifying and Planting Milkweed Seeds</a:t>
            </a:r>
            <a:endParaRPr lang="en-US" sz="2400" dirty="0"/>
          </a:p>
          <a:p>
            <a:endParaRPr lang="en-US" sz="2400" dirty="0"/>
          </a:p>
          <a:p>
            <a:r>
              <a:rPr lang="en-US" sz="2400" b="1" dirty="0"/>
              <a:t>Becky Griffin, UGA Extension</a:t>
            </a:r>
          </a:p>
          <a:p>
            <a:r>
              <a:rPr lang="en-US" sz="2400" b="1" dirty="0">
                <a:hlinkClick r:id="rId2"/>
              </a:rPr>
              <a:t>beckygri@uga.edu</a:t>
            </a:r>
            <a:endParaRPr lang="en-US" sz="2400" b="1" dirty="0"/>
          </a:p>
          <a:p>
            <a:endParaRPr lang="en-US" sz="2400" b="1" dirty="0"/>
          </a:p>
          <a:p>
            <a:r>
              <a:rPr lang="en-US" sz="2400" dirty="0"/>
              <a:t>This presentation is part of a Seed Saving Initiative, a joint venture between UGA and UNG funded by an Urban Ag grant.</a:t>
            </a:r>
          </a:p>
        </p:txBody>
      </p:sp>
      <p:pic>
        <p:nvPicPr>
          <p:cNvPr id="6" name="Picture 5">
            <a:extLst>
              <a:ext uri="{FF2B5EF4-FFF2-40B4-BE49-F238E27FC236}">
                <a16:creationId xmlns:a16="http://schemas.microsoft.com/office/drawing/2014/main" id="{4AF9E2E4-8276-3143-B9AB-5B0B6EB907F5}"/>
              </a:ext>
            </a:extLst>
          </p:cNvPr>
          <p:cNvPicPr>
            <a:picLocks noChangeAspect="1"/>
          </p:cNvPicPr>
          <p:nvPr/>
        </p:nvPicPr>
        <p:blipFill>
          <a:blip r:embed="rId3"/>
          <a:stretch>
            <a:fillRect/>
          </a:stretch>
        </p:blipFill>
        <p:spPr>
          <a:xfrm>
            <a:off x="570804" y="5033114"/>
            <a:ext cx="4373729" cy="1161167"/>
          </a:xfrm>
          <a:prstGeom prst="rect">
            <a:avLst/>
          </a:prstGeom>
        </p:spPr>
      </p:pic>
      <p:pic>
        <p:nvPicPr>
          <p:cNvPr id="5" name="Picture 4">
            <a:extLst>
              <a:ext uri="{FF2B5EF4-FFF2-40B4-BE49-F238E27FC236}">
                <a16:creationId xmlns:a16="http://schemas.microsoft.com/office/drawing/2014/main" id="{C16D48BC-4267-264B-AB4E-7D571BAE4BD9}"/>
              </a:ext>
            </a:extLst>
          </p:cNvPr>
          <p:cNvPicPr>
            <a:picLocks noChangeAspect="1"/>
          </p:cNvPicPr>
          <p:nvPr/>
        </p:nvPicPr>
        <p:blipFill>
          <a:blip r:embed="rId4"/>
          <a:srcRect/>
          <a:stretch/>
        </p:blipFill>
        <p:spPr>
          <a:xfrm>
            <a:off x="5404624" y="733177"/>
            <a:ext cx="6566150" cy="3693459"/>
          </a:xfrm>
          <a:prstGeom prst="rect">
            <a:avLst/>
          </a:prstGeom>
          <a:ln>
            <a:solidFill>
              <a:schemeClr val="tx1"/>
            </a:solidFill>
          </a:ln>
        </p:spPr>
      </p:pic>
      <p:pic>
        <p:nvPicPr>
          <p:cNvPr id="3" name="Picture 2" descr="Logo&#10;&#10;Description automatically generated">
            <a:extLst>
              <a:ext uri="{FF2B5EF4-FFF2-40B4-BE49-F238E27FC236}">
                <a16:creationId xmlns:a16="http://schemas.microsoft.com/office/drawing/2014/main" id="{8C3EC664-0923-EA44-84F0-81E0B34CA6A2}"/>
              </a:ext>
            </a:extLst>
          </p:cNvPr>
          <p:cNvPicPr>
            <a:picLocks noChangeAspect="1"/>
          </p:cNvPicPr>
          <p:nvPr/>
        </p:nvPicPr>
        <p:blipFill>
          <a:blip r:embed="rId5"/>
          <a:stretch>
            <a:fillRect/>
          </a:stretch>
        </p:blipFill>
        <p:spPr>
          <a:xfrm>
            <a:off x="6246284" y="4784581"/>
            <a:ext cx="5219700" cy="1409700"/>
          </a:xfrm>
          <a:prstGeom prst="rect">
            <a:avLst/>
          </a:prstGeom>
        </p:spPr>
      </p:pic>
    </p:spTree>
    <p:extLst>
      <p:ext uri="{BB962C8B-B14F-4D97-AF65-F5344CB8AC3E}">
        <p14:creationId xmlns:p14="http://schemas.microsoft.com/office/powerpoint/2010/main" val="2738411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8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8A3CD15-F448-2B42-9923-3E5E3C7302E5}"/>
              </a:ext>
            </a:extLst>
          </p:cNvPr>
          <p:cNvSpPr txBox="1"/>
          <p:nvPr/>
        </p:nvSpPr>
        <p:spPr>
          <a:xfrm>
            <a:off x="9093496" y="618681"/>
            <a:ext cx="2613872" cy="4794567"/>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a:solidFill>
                  <a:srgbClr val="FFFFFF"/>
                </a:solidFill>
                <a:latin typeface="+mj-lt"/>
                <a:ea typeface="+mj-ea"/>
                <a:cs typeface="+mj-cs"/>
              </a:rPr>
              <a:t>Monarch Egg Photo from Journey North</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green, fruit&#10;&#10;Description automatically generated">
            <a:extLst>
              <a:ext uri="{FF2B5EF4-FFF2-40B4-BE49-F238E27FC236}">
                <a16:creationId xmlns:a16="http://schemas.microsoft.com/office/drawing/2014/main" id="{B34D6CBB-7563-2649-959F-3E693FECB64E}"/>
              </a:ext>
            </a:extLst>
          </p:cNvPr>
          <p:cNvPicPr>
            <a:picLocks noChangeAspect="1"/>
          </p:cNvPicPr>
          <p:nvPr/>
        </p:nvPicPr>
        <p:blipFill rotWithShape="1">
          <a:blip r:embed="rId3"/>
          <a:srcRect t="3410" b="7089"/>
          <a:stretch/>
        </p:blipFill>
        <p:spPr>
          <a:xfrm>
            <a:off x="976251" y="942538"/>
            <a:ext cx="7163222" cy="4808332"/>
          </a:xfrm>
          <a:prstGeom prst="rect">
            <a:avLst/>
          </a:prstGeom>
          <a:effectLst/>
        </p:spPr>
      </p:pic>
    </p:spTree>
    <p:extLst>
      <p:ext uri="{BB962C8B-B14F-4D97-AF65-F5344CB8AC3E}">
        <p14:creationId xmlns:p14="http://schemas.microsoft.com/office/powerpoint/2010/main" val="27458015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5093ECC-8BEB-4546-A80D-0B4887662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lant&#10;&#10;Description automatically generated">
            <a:extLst>
              <a:ext uri="{FF2B5EF4-FFF2-40B4-BE49-F238E27FC236}">
                <a16:creationId xmlns:a16="http://schemas.microsoft.com/office/drawing/2014/main" id="{E7B48827-4FF1-6A45-BD7C-8E18262E3E69}"/>
              </a:ext>
            </a:extLst>
          </p:cNvPr>
          <p:cNvPicPr>
            <a:picLocks noChangeAspect="1"/>
          </p:cNvPicPr>
          <p:nvPr/>
        </p:nvPicPr>
        <p:blipFill rotWithShape="1">
          <a:blip r:embed="rId3"/>
          <a:srcRect b="9869"/>
          <a:stretch/>
        </p:blipFill>
        <p:spPr>
          <a:xfrm>
            <a:off x="684575" y="685800"/>
            <a:ext cx="10821625" cy="5486400"/>
          </a:xfrm>
          <a:prstGeom prst="rect">
            <a:avLst/>
          </a:prstGeom>
        </p:spPr>
      </p:pic>
    </p:spTree>
    <p:extLst>
      <p:ext uri="{BB962C8B-B14F-4D97-AF65-F5344CB8AC3E}">
        <p14:creationId xmlns:p14="http://schemas.microsoft.com/office/powerpoint/2010/main" val="3768891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plant&#10;&#10;Description automatically generated">
            <a:extLst>
              <a:ext uri="{FF2B5EF4-FFF2-40B4-BE49-F238E27FC236}">
                <a16:creationId xmlns:a16="http://schemas.microsoft.com/office/drawing/2014/main" id="{B0402FFB-54AD-B248-88D5-9F7990EB638C}"/>
              </a:ext>
            </a:extLst>
          </p:cNvPr>
          <p:cNvPicPr>
            <a:picLocks noChangeAspect="1"/>
          </p:cNvPicPr>
          <p:nvPr/>
        </p:nvPicPr>
        <p:blipFill rotWithShape="1">
          <a:blip r:embed="rId3"/>
          <a:srcRect/>
          <a:stretch/>
        </p:blipFill>
        <p:spPr>
          <a:xfrm>
            <a:off x="20" y="10"/>
            <a:ext cx="12191980" cy="6857990"/>
          </a:xfrm>
          <a:prstGeom prst="rect">
            <a:avLst/>
          </a:prstGeom>
        </p:spPr>
      </p:pic>
      <p:sp>
        <p:nvSpPr>
          <p:cNvPr id="5"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D0F12F-F2DF-DE41-88F7-86B5C6E46D77}"/>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a:solidFill>
                  <a:schemeClr val="tx1">
                    <a:lumMod val="85000"/>
                    <a:lumOff val="15000"/>
                  </a:schemeClr>
                </a:solidFill>
                <a:latin typeface="+mj-lt"/>
                <a:ea typeface="+mj-ea"/>
                <a:cs typeface="+mj-cs"/>
              </a:rPr>
              <a:t>Oleander Aphids</a:t>
            </a:r>
          </a:p>
          <a:p>
            <a:pPr algn="ctr">
              <a:lnSpc>
                <a:spcPct val="90000"/>
              </a:lnSpc>
              <a:spcBef>
                <a:spcPct val="0"/>
              </a:spcBef>
              <a:spcAft>
                <a:spcPts val="600"/>
              </a:spcAft>
            </a:pPr>
            <a:r>
              <a:rPr lang="en-US" sz="2000" i="1">
                <a:solidFill>
                  <a:schemeClr val="tx1">
                    <a:lumMod val="85000"/>
                    <a:lumOff val="15000"/>
                  </a:schemeClr>
                </a:solidFill>
                <a:latin typeface="+mj-lt"/>
                <a:ea typeface="+mj-ea"/>
                <a:cs typeface="+mj-cs"/>
              </a:rPr>
              <a:t>Aphis nerii</a:t>
            </a:r>
          </a:p>
        </p:txBody>
      </p:sp>
      <p:cxnSp>
        <p:nvCxnSpPr>
          <p:cNvPr id="10"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781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cake, decorated, sitting, half&#10;&#10;Description automatically generated">
            <a:extLst>
              <a:ext uri="{FF2B5EF4-FFF2-40B4-BE49-F238E27FC236}">
                <a16:creationId xmlns:a16="http://schemas.microsoft.com/office/drawing/2014/main" id="{91704532-00F2-3C49-A91E-3FDF16D29C10}"/>
              </a:ext>
            </a:extLst>
          </p:cNvPr>
          <p:cNvPicPr>
            <a:picLocks noChangeAspect="1"/>
          </p:cNvPicPr>
          <p:nvPr/>
        </p:nvPicPr>
        <p:blipFill rotWithShape="1">
          <a:blip r:embed="rId3"/>
          <a:srcRect t="4017" r="1" b="5163"/>
          <a:stretch/>
        </p:blipFill>
        <p:spPr>
          <a:xfrm>
            <a:off x="643467" y="643467"/>
            <a:ext cx="10905066" cy="5571066"/>
          </a:xfrm>
          <a:prstGeom prst="rect">
            <a:avLst/>
          </a:prstGeom>
        </p:spPr>
      </p:pic>
    </p:spTree>
    <p:extLst>
      <p:ext uri="{BB962C8B-B14F-4D97-AF65-F5344CB8AC3E}">
        <p14:creationId xmlns:p14="http://schemas.microsoft.com/office/powerpoint/2010/main" val="386901648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small insect on a leaf&#10;&#10;Description automatically generated">
            <a:extLst>
              <a:ext uri="{FF2B5EF4-FFF2-40B4-BE49-F238E27FC236}">
                <a16:creationId xmlns:a16="http://schemas.microsoft.com/office/drawing/2014/main" id="{A5C9C8B3-CEF4-0A47-AFFA-76916579E52B}"/>
              </a:ext>
            </a:extLst>
          </p:cNvPr>
          <p:cNvPicPr>
            <a:picLocks noChangeAspect="1"/>
          </p:cNvPicPr>
          <p:nvPr/>
        </p:nvPicPr>
        <p:blipFill rotWithShape="1">
          <a:blip r:embed="rId3"/>
          <a:srcRect/>
          <a:stretch/>
        </p:blipFill>
        <p:spPr>
          <a:xfrm>
            <a:off x="0" y="0"/>
            <a:ext cx="12192000" cy="6858000"/>
          </a:xfrm>
          <a:prstGeom prst="rect">
            <a:avLst/>
          </a:prstGeom>
        </p:spPr>
      </p:pic>
      <p:sp>
        <p:nvSpPr>
          <p:cNvPr id="17" name="Rectangle 7">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6CC1340-EBEE-DB48-9F44-B1A618A2E29C}"/>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000">
                <a:solidFill>
                  <a:schemeClr val="tx1">
                    <a:lumMod val="85000"/>
                    <a:lumOff val="15000"/>
                  </a:schemeClr>
                </a:solidFill>
                <a:latin typeface="+mj-lt"/>
                <a:ea typeface="+mj-ea"/>
                <a:cs typeface="+mj-cs"/>
              </a:rPr>
              <a:t>Large Milkweed Bug</a:t>
            </a:r>
          </a:p>
          <a:p>
            <a:pPr algn="ctr">
              <a:lnSpc>
                <a:spcPct val="90000"/>
              </a:lnSpc>
              <a:spcBef>
                <a:spcPct val="0"/>
              </a:spcBef>
              <a:spcAft>
                <a:spcPts val="600"/>
              </a:spcAft>
            </a:pPr>
            <a:r>
              <a:rPr lang="en-US" sz="2000" i="1">
                <a:solidFill>
                  <a:schemeClr val="tx1">
                    <a:lumMod val="85000"/>
                    <a:lumOff val="15000"/>
                  </a:schemeClr>
                </a:solidFill>
                <a:latin typeface="+mj-lt"/>
                <a:ea typeface="+mj-ea"/>
                <a:cs typeface="+mj-cs"/>
              </a:rPr>
              <a:t>Oncopeltus fasciatus</a:t>
            </a:r>
          </a:p>
        </p:txBody>
      </p:sp>
      <p:cxnSp>
        <p:nvCxnSpPr>
          <p:cNvPr id="18" name="Straight Connector 9">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1">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5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3" name="Picture 2" descr="A picture containing outdoor, sitting, grass, bird&#10;&#10;Description automatically generated">
            <a:extLst>
              <a:ext uri="{FF2B5EF4-FFF2-40B4-BE49-F238E27FC236}">
                <a16:creationId xmlns:a16="http://schemas.microsoft.com/office/drawing/2014/main" id="{04559AF6-2685-4646-B48E-5ADA79174CFE}"/>
              </a:ext>
            </a:extLst>
          </p:cNvPr>
          <p:cNvPicPr>
            <a:picLocks noChangeAspect="1"/>
          </p:cNvPicPr>
          <p:nvPr/>
        </p:nvPicPr>
        <p:blipFill rotWithShape="1">
          <a:blip r:embed="rId3"/>
          <a:srcRect t="2091" r="1" b="7089"/>
          <a:stretch/>
        </p:blipFill>
        <p:spPr>
          <a:xfrm>
            <a:off x="643467" y="643467"/>
            <a:ext cx="10905066" cy="5571066"/>
          </a:xfrm>
          <a:prstGeom prst="rect">
            <a:avLst/>
          </a:prstGeom>
        </p:spPr>
      </p:pic>
    </p:spTree>
    <p:extLst>
      <p:ext uri="{BB962C8B-B14F-4D97-AF65-F5344CB8AC3E}">
        <p14:creationId xmlns:p14="http://schemas.microsoft.com/office/powerpoint/2010/main" val="31120565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3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ee with green leaves&#10;&#10;Description automatically generated">
            <a:extLst>
              <a:ext uri="{FF2B5EF4-FFF2-40B4-BE49-F238E27FC236}">
                <a16:creationId xmlns:a16="http://schemas.microsoft.com/office/drawing/2014/main" id="{9325D687-C70F-124D-A78A-768948BECE9E}"/>
              </a:ext>
            </a:extLst>
          </p:cNvPr>
          <p:cNvPicPr>
            <a:picLocks noChangeAspect="1"/>
          </p:cNvPicPr>
          <p:nvPr/>
        </p:nvPicPr>
        <p:blipFill>
          <a:blip r:embed="rId3"/>
          <a:stretch>
            <a:fillRect/>
          </a:stretch>
        </p:blipFill>
        <p:spPr>
          <a:xfrm>
            <a:off x="4006850" y="643467"/>
            <a:ext cx="4178299" cy="5571066"/>
          </a:xfrm>
          <a:prstGeom prst="rect">
            <a:avLst/>
          </a:prstGeom>
        </p:spPr>
      </p:pic>
      <p:sp>
        <p:nvSpPr>
          <p:cNvPr id="4" name="TextBox 3">
            <a:extLst>
              <a:ext uri="{FF2B5EF4-FFF2-40B4-BE49-F238E27FC236}">
                <a16:creationId xmlns:a16="http://schemas.microsoft.com/office/drawing/2014/main" id="{CA9F0990-57BD-6E4D-979B-E32FF510A6AB}"/>
              </a:ext>
            </a:extLst>
          </p:cNvPr>
          <p:cNvSpPr txBox="1"/>
          <p:nvPr/>
        </p:nvSpPr>
        <p:spPr>
          <a:xfrm>
            <a:off x="8325908" y="5588000"/>
            <a:ext cx="3248320" cy="369332"/>
          </a:xfrm>
          <a:prstGeom prst="rect">
            <a:avLst/>
          </a:prstGeom>
          <a:noFill/>
        </p:spPr>
        <p:txBody>
          <a:bodyPr wrap="square" rtlCol="0">
            <a:spAutoFit/>
          </a:bodyPr>
          <a:lstStyle/>
          <a:p>
            <a:r>
              <a:rPr lang="en-US" dirty="0"/>
              <a:t>Photo from </a:t>
            </a:r>
            <a:r>
              <a:rPr lang="en-US" dirty="0" err="1"/>
              <a:t>Bartlette</a:t>
            </a:r>
            <a:r>
              <a:rPr lang="en-US" dirty="0"/>
              <a:t> Arboretum</a:t>
            </a:r>
          </a:p>
        </p:txBody>
      </p:sp>
    </p:spTree>
    <p:extLst>
      <p:ext uri="{BB962C8B-B14F-4D97-AF65-F5344CB8AC3E}">
        <p14:creationId xmlns:p14="http://schemas.microsoft.com/office/powerpoint/2010/main" val="3432467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1057</Words>
  <Application>Microsoft Macintosh PowerPoint</Application>
  <PresentationFormat>Widescreen</PresentationFormat>
  <Paragraphs>60</Paragraphs>
  <Slides>24</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cp:revision>
  <dcterms:created xsi:type="dcterms:W3CDTF">2021-01-05T15:34:06Z</dcterms:created>
  <dcterms:modified xsi:type="dcterms:W3CDTF">2021-02-19T15:44:28Z</dcterms:modified>
</cp:coreProperties>
</file>