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637" r:id="rId2"/>
    <p:sldId id="257" r:id="rId3"/>
    <p:sldId id="258" r:id="rId4"/>
    <p:sldId id="632" r:id="rId5"/>
    <p:sldId id="631" r:id="rId6"/>
    <p:sldId id="264" r:id="rId7"/>
    <p:sldId id="627" r:id="rId8"/>
    <p:sldId id="622" r:id="rId9"/>
    <p:sldId id="595" r:id="rId10"/>
    <p:sldId id="494" r:id="rId11"/>
    <p:sldId id="613" r:id="rId12"/>
    <p:sldId id="614" r:id="rId13"/>
    <p:sldId id="577" r:id="rId14"/>
    <p:sldId id="626" r:id="rId15"/>
    <p:sldId id="590" r:id="rId16"/>
    <p:sldId id="630" r:id="rId17"/>
    <p:sldId id="502" r:id="rId18"/>
    <p:sldId id="616" r:id="rId19"/>
    <p:sldId id="588" r:id="rId20"/>
    <p:sldId id="587" r:id="rId21"/>
    <p:sldId id="633" r:id="rId22"/>
    <p:sldId id="618" r:id="rId23"/>
    <p:sldId id="634" r:id="rId24"/>
    <p:sldId id="281" r:id="rId25"/>
    <p:sldId id="283" r:id="rId26"/>
    <p:sldId id="270" r:id="rId27"/>
    <p:sldId id="284" r:id="rId28"/>
    <p:sldId id="286" r:id="rId29"/>
    <p:sldId id="290" r:id="rId30"/>
    <p:sldId id="635" r:id="rId31"/>
    <p:sldId id="63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3918"/>
  </p:normalViewPr>
  <p:slideViewPr>
    <p:cSldViewPr snapToGrid="0" snapToObjects="1">
      <p:cViewPr varScale="1">
        <p:scale>
          <a:sx n="89" d="100"/>
          <a:sy n="89"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87E9D-34B6-C347-BE8E-B6D5ADBB15C3}"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087AB-621B-7F48-B6B5-9AF879300B6E}" type="slidenum">
              <a:rPr lang="en-US" smtClean="0"/>
              <a:t>‹#›</a:t>
            </a:fld>
            <a:endParaRPr lang="en-US"/>
          </a:p>
        </p:txBody>
      </p:sp>
    </p:spTree>
    <p:extLst>
      <p:ext uri="{BB962C8B-B14F-4D97-AF65-F5344CB8AC3E}">
        <p14:creationId xmlns:p14="http://schemas.microsoft.com/office/powerpoint/2010/main" val="4053716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xtension.uga.edu/content/dam/extension/programs-and-services/school-gardens/documents/4-Historical-Finding-Gathering-and-Saving%20Seeds.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site.extension.uga.edu/cherokee/2016/10/saving-seeds-the-power-of-the-past-and-promise-of-the-futu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part of the seed saving initiative at UNG is collecting the stories behind the seeds.  When they are gifted a seed type they ask the history of the seed.  Who grew it?  Where was it grown?  What dishes are made with this seed?  What is the history of the seed?  These stories are cultural heritage.  </a:t>
            </a:r>
          </a:p>
        </p:txBody>
      </p:sp>
      <p:sp>
        <p:nvSpPr>
          <p:cNvPr id="4" name="Slide Number Placeholder 3"/>
          <p:cNvSpPr>
            <a:spLocks noGrp="1"/>
          </p:cNvSpPr>
          <p:nvPr>
            <p:ph type="sldNum" sz="quarter" idx="5"/>
          </p:nvPr>
        </p:nvSpPr>
        <p:spPr/>
        <p:txBody>
          <a:bodyPr/>
          <a:lstStyle/>
          <a:p>
            <a:fld id="{277087AB-621B-7F48-B6B5-9AF879300B6E}" type="slidenum">
              <a:rPr lang="en-US" smtClean="0"/>
              <a:t>3</a:t>
            </a:fld>
            <a:endParaRPr lang="en-US"/>
          </a:p>
        </p:txBody>
      </p:sp>
    </p:spTree>
    <p:extLst>
      <p:ext uri="{BB962C8B-B14F-4D97-AF65-F5344CB8AC3E}">
        <p14:creationId xmlns:p14="http://schemas.microsoft.com/office/powerpoint/2010/main" val="42635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434975" y="692150"/>
            <a:ext cx="6296025" cy="3541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xfrm>
            <a:off x="955817" y="4464209"/>
            <a:ext cx="5254554" cy="42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09546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you cannot remove most of the moisture, do not freeze</a:t>
            </a:r>
            <a:r>
              <a:rPr lang="en-US" altLang="en-US" baseline="0" dirty="0"/>
              <a:t> the seeds, 32-41 degrees will slow down enzyme activity. Reduce the temp fluctuations as much as possible</a:t>
            </a:r>
          </a:p>
          <a:p>
            <a:r>
              <a:rPr lang="en-US" altLang="en-US" dirty="0"/>
              <a:t>Ashworth, Seed to Seed   KM</a:t>
            </a:r>
          </a:p>
          <a:p>
            <a:endParaRPr lang="en-US" altLang="en-US" dirty="0"/>
          </a:p>
        </p:txBody>
      </p:sp>
    </p:spTree>
    <p:extLst>
      <p:ext uri="{BB962C8B-B14F-4D97-AF65-F5344CB8AC3E}">
        <p14:creationId xmlns:p14="http://schemas.microsoft.com/office/powerpoint/2010/main" val="127865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4C415-A805-4DE0-9D54-40F7050C5C97}" type="slidenum">
              <a:rPr lang="en-US" smtClean="0"/>
              <a:t>26</a:t>
            </a:fld>
            <a:endParaRPr lang="en-US"/>
          </a:p>
        </p:txBody>
      </p:sp>
    </p:spTree>
    <p:extLst>
      <p:ext uri="{BB962C8B-B14F-4D97-AF65-F5344CB8AC3E}">
        <p14:creationId xmlns:p14="http://schemas.microsoft.com/office/powerpoint/2010/main" val="350865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434975" y="692150"/>
            <a:ext cx="6296025" cy="3541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Rectangle 3"/>
          <p:cNvSpPr>
            <a:spLocks noGrp="1"/>
          </p:cNvSpPr>
          <p:nvPr>
            <p:ph type="body" idx="1"/>
          </p:nvPr>
        </p:nvSpPr>
        <p:spPr bwMode="auto">
          <a:xfrm>
            <a:off x="955817" y="4464209"/>
            <a:ext cx="5254554" cy="4233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Each 1 percent reduction in moisture</a:t>
            </a:r>
          </a:p>
          <a:p>
            <a:r>
              <a:rPr lang="en-US" dirty="0"/>
              <a:t>(between 5 and 14 percent) doubles the storage life of the seeds.</a:t>
            </a:r>
          </a:p>
          <a:p>
            <a:pPr>
              <a:defRPr/>
            </a:pPr>
            <a:r>
              <a:rPr lang="en-US" altLang="en-US" dirty="0"/>
              <a:t>Source:  Wheeler, Success With Seeds</a:t>
            </a:r>
          </a:p>
          <a:p>
            <a:pPr>
              <a:defRPr/>
            </a:pPr>
            <a:r>
              <a:rPr lang="en-US" altLang="en-US" dirty="0"/>
              <a:t>High temps will dry out the seeds and may damage the embryo, thereby reducing germination in some species.</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Fluctuations in temperature or moisture levels of stored seeds lowers the seeds' longevity, causing loss of viability and vigor or even seed death. High temps will dry out the seeds and may damage the embryo, thereby reducing germination in some species.</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Seeds air-dried during humid weather require additional drying with desiccants such as silica gel before final storage. Most seeds benefit from drying with silica gel if they are to be stored for very long. Place equal weights of silica gel and seeds in a well-sealed jar for 7 to 8 days. Then transfer the dried seeds quickly into airtight storage jars and place in a freezer, refrigerator or other cool, dark place.</a:t>
            </a:r>
            <a:endParaRPr lang="en-US" altLang="en-US" b="1" dirty="0">
              <a:latin typeface="Arial" panose="020B0604020202020204" pitchFamily="34" charset="0"/>
            </a:endParaRPr>
          </a:p>
          <a:p>
            <a:pPr>
              <a:defRPr/>
            </a:pPr>
            <a:endParaRPr lang="en-US" altLang="en-US" b="1" dirty="0">
              <a:latin typeface="Arial" panose="020B0604020202020204" pitchFamily="34" charset="0"/>
            </a:endParaRPr>
          </a:p>
          <a:p>
            <a:pPr>
              <a:defRPr/>
            </a:pPr>
            <a:r>
              <a:rPr lang="en-US" altLang="en-US" dirty="0">
                <a:latin typeface="Arial" panose="020B0604020202020204" pitchFamily="34" charset="0"/>
              </a:rPr>
              <a:t>A common problem with stored seeds is mold or mildew resulting from incomplete drying before storage. Dry your seeds thoroughly before storing them (though drying them to 0% moisture will of course cause their death). If seeds sweat on insides of jars during storage, they are too wet and must be dried further in order to store successfully. At this point, the use of a desiccant is a good idea. Don't tarry, because damp seeds will mildew quickly.   Again, the silica gel absorbs excess moisture. </a:t>
            </a:r>
          </a:p>
          <a:p>
            <a:pPr>
              <a:defRPr/>
            </a:pPr>
            <a:endParaRPr lang="en-US" altLang="en-US" dirty="0">
              <a:latin typeface="Arial" panose="020B0604020202020204" pitchFamily="34" charset="0"/>
            </a:endParaRPr>
          </a:p>
          <a:p>
            <a:pPr>
              <a:defRPr/>
            </a:pPr>
            <a:endParaRPr lang="en-US" altLang="en-US" dirty="0"/>
          </a:p>
          <a:p>
            <a:pPr>
              <a:defRPr/>
            </a:pPr>
            <a:endParaRPr lang="en-US" altLang="en-US" dirty="0"/>
          </a:p>
          <a:p>
            <a:pPr>
              <a:defRPr/>
            </a:pPr>
            <a:endParaRPr lang="en-US" altLang="en-US" dirty="0"/>
          </a:p>
        </p:txBody>
      </p:sp>
    </p:spTree>
    <p:extLst>
      <p:ext uri="{BB962C8B-B14F-4D97-AF65-F5344CB8AC3E}">
        <p14:creationId xmlns:p14="http://schemas.microsoft.com/office/powerpoint/2010/main" val="4682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2943" indent="-232943">
              <a:spcBef>
                <a:spcPct val="0"/>
              </a:spcBef>
            </a:pPr>
            <a:r>
              <a:rPr lang="en-US" altLang="en-US"/>
              <a:t>Ref -UMaine Cooperative Extension, Bulletin #2750  KM</a:t>
            </a:r>
          </a:p>
          <a:p>
            <a:pPr marL="232943" indent="-232943">
              <a:spcBef>
                <a:spcPct val="0"/>
              </a:spcBef>
              <a:buFontTx/>
              <a:buChar char="•"/>
            </a:pPr>
            <a:endParaRPr lang="en-US" altLang="en-US"/>
          </a:p>
        </p:txBody>
      </p:sp>
      <p:sp>
        <p:nvSpPr>
          <p:cNvPr id="90116" name="Slide Number Placeholder 3"/>
          <p:cNvSpPr txBox="1">
            <a:spLocks noGrp="1"/>
          </p:cNvSpPr>
          <p:nvPr/>
        </p:nvSpPr>
        <p:spPr bwMode="auto">
          <a:xfrm>
            <a:off x="4058568" y="8918734"/>
            <a:ext cx="3105997" cy="4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E8D03605-563E-452E-AA8F-5F2EA591B544}" type="slidenum">
              <a:rPr lang="en-US" altLang="en-US">
                <a:latin typeface="Times New Roman" panose="02020603050405020304" pitchFamily="18" charset="0"/>
              </a:rPr>
              <a:pPr algn="r" eaLnBrk="1" hangingPunct="1">
                <a:spcBef>
                  <a:spcPct val="0"/>
                </a:spcBef>
              </a:pPr>
              <a:t>28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29759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https://hortnews.extension.iastate.edu/1999/4-2-1999/veggielife.html</a:t>
            </a:r>
          </a:p>
        </p:txBody>
      </p:sp>
      <p:sp>
        <p:nvSpPr>
          <p:cNvPr id="4" name="Slide Number Placeholder 3"/>
          <p:cNvSpPr>
            <a:spLocks noGrp="1"/>
          </p:cNvSpPr>
          <p:nvPr>
            <p:ph type="sldNum" sz="quarter" idx="10"/>
          </p:nvPr>
        </p:nvSpPr>
        <p:spPr/>
        <p:txBody>
          <a:bodyPr/>
          <a:lstStyle/>
          <a:p>
            <a:fld id="{87A4C415-A805-4DE0-9D54-40F7050C5C97}" type="slidenum">
              <a:rPr lang="en-US" smtClean="0"/>
              <a:t>29</a:t>
            </a:fld>
            <a:endParaRPr lang="en-US"/>
          </a:p>
        </p:txBody>
      </p:sp>
    </p:spTree>
    <p:extLst>
      <p:ext uri="{BB962C8B-B14F-4D97-AF65-F5344CB8AC3E}">
        <p14:creationId xmlns:p14="http://schemas.microsoft.com/office/powerpoint/2010/main" val="330234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4C415-A805-4DE0-9D54-40F7050C5C97}" type="slidenum">
              <a:rPr lang="en-US" smtClean="0"/>
              <a:t>6</a:t>
            </a:fld>
            <a:endParaRPr lang="en-US"/>
          </a:p>
        </p:txBody>
      </p:sp>
    </p:spTree>
    <p:extLst>
      <p:ext uri="{BB962C8B-B14F-4D97-AF65-F5344CB8AC3E}">
        <p14:creationId xmlns:p14="http://schemas.microsoft.com/office/powerpoint/2010/main" val="410293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small garden space, like a school or community garden, you may consider only growing the variety of seed that you want to save because of limited space.</a:t>
            </a:r>
          </a:p>
        </p:txBody>
      </p:sp>
      <p:sp>
        <p:nvSpPr>
          <p:cNvPr id="4" name="Slide Number Placeholder 3"/>
          <p:cNvSpPr>
            <a:spLocks noGrp="1"/>
          </p:cNvSpPr>
          <p:nvPr>
            <p:ph type="sldNum" sz="quarter" idx="5"/>
          </p:nvPr>
        </p:nvSpPr>
        <p:spPr/>
        <p:txBody>
          <a:bodyPr/>
          <a:lstStyle/>
          <a:p>
            <a:fld id="{277087AB-621B-7F48-B6B5-9AF879300B6E}" type="slidenum">
              <a:rPr lang="en-US" smtClean="0"/>
              <a:t>7</a:t>
            </a:fld>
            <a:endParaRPr lang="en-US"/>
          </a:p>
        </p:txBody>
      </p:sp>
    </p:spTree>
    <p:extLst>
      <p:ext uri="{BB962C8B-B14F-4D97-AF65-F5344CB8AC3E}">
        <p14:creationId xmlns:p14="http://schemas.microsoft.com/office/powerpoint/2010/main" val="259491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Physiological maturity is when the plant seeds are reproductively mature.  Market maturity is when the seeds are ready to sell for human or animal consumption.  To save seed you are looking for physiological maturity.  Notice how the seed pods are full and the shells are dry and crisp.</a:t>
            </a:r>
          </a:p>
        </p:txBody>
      </p:sp>
      <p:sp>
        <p:nvSpPr>
          <p:cNvPr id="4" name="Slide Number Placeholder 3"/>
          <p:cNvSpPr>
            <a:spLocks noGrp="1"/>
          </p:cNvSpPr>
          <p:nvPr>
            <p:ph type="sldNum" sz="quarter" idx="5"/>
          </p:nvPr>
        </p:nvSpPr>
        <p:spPr/>
        <p:txBody>
          <a:bodyPr/>
          <a:lstStyle/>
          <a:p>
            <a:fld id="{277087AB-621B-7F48-B6B5-9AF879300B6E}" type="slidenum">
              <a:rPr lang="en-US" smtClean="0"/>
              <a:t>8</a:t>
            </a:fld>
            <a:endParaRPr lang="en-US"/>
          </a:p>
        </p:txBody>
      </p:sp>
    </p:spTree>
    <p:extLst>
      <p:ext uri="{BB962C8B-B14F-4D97-AF65-F5344CB8AC3E}">
        <p14:creationId xmlns:p14="http://schemas.microsoft.com/office/powerpoint/2010/main" val="252493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200000"/>
              </a:lnSpc>
              <a:spcBef>
                <a:spcPct val="0"/>
              </a:spcBef>
            </a:pPr>
            <a:endParaRPr lang="en-US" sz="1600" b="1" dirty="0"/>
          </a:p>
          <a:p>
            <a:pPr>
              <a:lnSpc>
                <a:spcPct val="200000"/>
              </a:lnSpc>
              <a:spcBef>
                <a:spcPct val="0"/>
              </a:spcBef>
            </a:pPr>
            <a:r>
              <a:rPr lang="en-US" sz="1600" dirty="0">
                <a:hlinkClick r:id="rId3"/>
              </a:rPr>
              <a:t>https://extension.uga.edu/content/dam/extension/programs-and-services/school-gardens/documents/4-Historical-Finding-Gathering-and-Saving%20Seeds.pdf</a:t>
            </a:r>
            <a:endParaRPr lang="en-US" sz="1600" dirty="0"/>
          </a:p>
          <a:p>
            <a:pPr>
              <a:lnSpc>
                <a:spcPct val="200000"/>
              </a:lnSpc>
              <a:spcBef>
                <a:spcPct val="0"/>
              </a:spcBef>
            </a:pPr>
            <a:endParaRPr lang="en-US" sz="1600" dirty="0"/>
          </a:p>
          <a:p>
            <a:pPr>
              <a:lnSpc>
                <a:spcPct val="200000"/>
              </a:lnSpc>
              <a:spcBef>
                <a:spcPct val="0"/>
              </a:spcBef>
            </a:pPr>
            <a:r>
              <a:rPr lang="en-US" sz="1600" dirty="0">
                <a:hlinkClick r:id="rId4"/>
              </a:rPr>
              <a:t>https://site.extension.uga.edu/cherokee/2016/10/saving-seeds-the-power-of-the-past-and-promise-of-the-future/</a:t>
            </a:r>
            <a:endParaRPr lang="en-US" sz="1600"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2EAF56-9E65-4735-9331-CC4866F352D8}"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187664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EC21A9-8697-4BB0-B631-B8A9403236BD}" type="slidenum">
              <a:rPr lang="en-US" smtClean="0"/>
              <a:pPr>
                <a:defRPr/>
              </a:pPr>
              <a:t>10</a:t>
            </a:fld>
            <a:endParaRPr lang="en-US" dirty="0"/>
          </a:p>
        </p:txBody>
      </p:sp>
    </p:spTree>
    <p:extLst>
      <p:ext uri="{BB962C8B-B14F-4D97-AF65-F5344CB8AC3E}">
        <p14:creationId xmlns:p14="http://schemas.microsoft.com/office/powerpoint/2010/main" val="8453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beans on the plant until physiological maturity – dry, crisp</a:t>
            </a:r>
          </a:p>
        </p:txBody>
      </p:sp>
      <p:sp>
        <p:nvSpPr>
          <p:cNvPr id="4" name="Slide Number Placeholder 3"/>
          <p:cNvSpPr>
            <a:spLocks noGrp="1"/>
          </p:cNvSpPr>
          <p:nvPr>
            <p:ph type="sldNum" sz="quarter" idx="10"/>
          </p:nvPr>
        </p:nvSpPr>
        <p:spPr/>
        <p:txBody>
          <a:bodyPr/>
          <a:lstStyle/>
          <a:p>
            <a:pPr>
              <a:defRPr/>
            </a:pPr>
            <a:fld id="{33EC21A9-8697-4BB0-B631-B8A9403236BD}" type="slidenum">
              <a:rPr lang="en-US" smtClean="0"/>
              <a:pPr>
                <a:defRPr/>
              </a:pPr>
              <a:t>13</a:t>
            </a:fld>
            <a:endParaRPr lang="en-US" dirty="0"/>
          </a:p>
        </p:txBody>
      </p:sp>
    </p:spTree>
    <p:extLst>
      <p:ext uri="{BB962C8B-B14F-4D97-AF65-F5344CB8AC3E}">
        <p14:creationId xmlns:p14="http://schemas.microsoft.com/office/powerpoint/2010/main" val="427882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7087AB-621B-7F48-B6B5-9AF879300B6E}" type="slidenum">
              <a:rPr lang="en-US" smtClean="0"/>
              <a:t>16</a:t>
            </a:fld>
            <a:endParaRPr lang="en-US"/>
          </a:p>
        </p:txBody>
      </p:sp>
    </p:spTree>
    <p:extLst>
      <p:ext uri="{BB962C8B-B14F-4D97-AF65-F5344CB8AC3E}">
        <p14:creationId xmlns:p14="http://schemas.microsoft.com/office/powerpoint/2010/main" val="400569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EC21A9-8697-4BB0-B631-B8A9403236BD}" type="slidenum">
              <a:rPr lang="en-US" smtClean="0"/>
              <a:pPr>
                <a:defRPr/>
              </a:pPr>
              <a:t>19</a:t>
            </a:fld>
            <a:endParaRPr lang="en-US" dirty="0"/>
          </a:p>
        </p:txBody>
      </p:sp>
    </p:spTree>
    <p:extLst>
      <p:ext uri="{BB962C8B-B14F-4D97-AF65-F5344CB8AC3E}">
        <p14:creationId xmlns:p14="http://schemas.microsoft.com/office/powerpoint/2010/main" val="31853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B11C-7EEA-C849-A5D7-19F245E3DB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21F78B-AF71-014A-8800-07623395A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65CA0B-6EA1-EA41-947B-B37419C2BC49}"/>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5" name="Footer Placeholder 4">
            <a:extLst>
              <a:ext uri="{FF2B5EF4-FFF2-40B4-BE49-F238E27FC236}">
                <a16:creationId xmlns:a16="http://schemas.microsoft.com/office/drawing/2014/main" id="{B5FC459C-FF77-C146-A90A-D49C2B043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1AF9D-7162-D24E-851E-E6436A7CD805}"/>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62258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476-FFB7-FA44-B786-AD304CA47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4A2547-E8C5-B944-9852-8F406A478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46B17-DD27-044A-94C3-1ABE02894FAE}"/>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5" name="Footer Placeholder 4">
            <a:extLst>
              <a:ext uri="{FF2B5EF4-FFF2-40B4-BE49-F238E27FC236}">
                <a16:creationId xmlns:a16="http://schemas.microsoft.com/office/drawing/2014/main" id="{9308A95C-5AB0-A34F-B190-E16A90FF4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43318-8BC2-C14A-8B04-1637090B7179}"/>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292241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BDD3A-428B-7A40-BD5C-5B7BDCDA9B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E1DCE7-D501-684F-A6FD-473AC31905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A0F44-D4CA-C947-96A5-A1B652A92C36}"/>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5" name="Footer Placeholder 4">
            <a:extLst>
              <a:ext uri="{FF2B5EF4-FFF2-40B4-BE49-F238E27FC236}">
                <a16:creationId xmlns:a16="http://schemas.microsoft.com/office/drawing/2014/main" id="{39DF6F2E-E3A3-C644-8593-5A595C6D5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E4580-3588-1F48-B197-A49C981A797C}"/>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151251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F029-A972-EF40-B9B4-88DBF63E9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7C1F5-C4DF-F241-B190-86C4BEFB6C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4C006-A283-3B4F-B47B-13B1A5A9459E}"/>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5" name="Footer Placeholder 4">
            <a:extLst>
              <a:ext uri="{FF2B5EF4-FFF2-40B4-BE49-F238E27FC236}">
                <a16:creationId xmlns:a16="http://schemas.microsoft.com/office/drawing/2014/main" id="{B7A5EFF6-1758-8741-A4C0-E43294742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D3E3-0632-4343-A222-185412DF746C}"/>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31467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E8D4-6C8C-2C47-A90B-4974DC4CE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277B9-FF73-734B-A2C1-C491439E1B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C577DF-D533-C04A-A9D0-C0EC999F338B}"/>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5" name="Footer Placeholder 4">
            <a:extLst>
              <a:ext uri="{FF2B5EF4-FFF2-40B4-BE49-F238E27FC236}">
                <a16:creationId xmlns:a16="http://schemas.microsoft.com/office/drawing/2014/main" id="{4A430B97-0F2D-CD4E-8D30-3B55B4167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68432-4395-864E-89D5-8812D22892A5}"/>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363031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1CF6-8AC3-F44B-B054-9B21F28A9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30CE1-32B0-D64E-8437-642899DF3E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08073E-0A8B-9140-9F20-A722A5CAB1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226D7-E860-0543-B101-E7D7A5ED76A5}"/>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6" name="Footer Placeholder 5">
            <a:extLst>
              <a:ext uri="{FF2B5EF4-FFF2-40B4-BE49-F238E27FC236}">
                <a16:creationId xmlns:a16="http://schemas.microsoft.com/office/drawing/2014/main" id="{BDB7E5AA-AAA4-844E-A79F-EFF5B761B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B7674-B118-E641-9C21-059F66EB78FA}"/>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11324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F63A-B1FD-884F-BEE6-2D9332D64A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8DB316-E583-3743-93ED-2BAC408C56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8E075-E699-564F-BB44-2E5A7001F8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53C17B-6712-E848-B7F3-5B9E4D38E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06252F-20EB-6449-942E-05BA0F79C2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47F449-8B88-C64D-BBD3-08D06B129D5D}"/>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8" name="Footer Placeholder 7">
            <a:extLst>
              <a:ext uri="{FF2B5EF4-FFF2-40B4-BE49-F238E27FC236}">
                <a16:creationId xmlns:a16="http://schemas.microsoft.com/office/drawing/2014/main" id="{C8C0F69A-0947-9446-B156-F1F691C022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FB59C-FA3F-694E-B27E-41EBD8E59F1A}"/>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238128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0C50-AE00-ED45-BD77-D9A7F32BD3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14988-2B23-444D-95CD-078471A340C7}"/>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4" name="Footer Placeholder 3">
            <a:extLst>
              <a:ext uri="{FF2B5EF4-FFF2-40B4-BE49-F238E27FC236}">
                <a16:creationId xmlns:a16="http://schemas.microsoft.com/office/drawing/2014/main" id="{CE577775-4A94-3F45-99E5-459556207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9EDA26-8592-0346-A9A5-BF35CB6C92B5}"/>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27637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B10AA0-E694-C04A-B2BA-3E11DB55DAD4}"/>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3" name="Footer Placeholder 2">
            <a:extLst>
              <a:ext uri="{FF2B5EF4-FFF2-40B4-BE49-F238E27FC236}">
                <a16:creationId xmlns:a16="http://schemas.microsoft.com/office/drawing/2014/main" id="{3BB5F3E9-FC42-2247-AB2E-4F4AB0049F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91F0D4-F1DC-EA49-BCEE-FF31BCE822C5}"/>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125138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DF53-83CD-CA42-AFDF-1DC4C178C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2CAA8-847C-A44E-9D39-69DE09087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4397D-1A75-4545-AFCD-034521107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3F537-5921-9840-BC7B-CDC22A1651D0}"/>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6" name="Footer Placeholder 5">
            <a:extLst>
              <a:ext uri="{FF2B5EF4-FFF2-40B4-BE49-F238E27FC236}">
                <a16:creationId xmlns:a16="http://schemas.microsoft.com/office/drawing/2014/main" id="{5A8C426B-9F7E-F048-80B3-0C0F5C08D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0441F-1677-B84C-A469-3E3123DB4E69}"/>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317945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0A20-D429-C64C-BA8B-8ABDA4645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FA1501-CE68-A043-BE09-535E46107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3E7759-A3DF-B748-ACCD-E1BAFA3A2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87BAB-069C-1149-AC43-09695DE95E51}"/>
              </a:ext>
            </a:extLst>
          </p:cNvPr>
          <p:cNvSpPr>
            <a:spLocks noGrp="1"/>
          </p:cNvSpPr>
          <p:nvPr>
            <p:ph type="dt" sz="half" idx="10"/>
          </p:nvPr>
        </p:nvSpPr>
        <p:spPr/>
        <p:txBody>
          <a:bodyPr/>
          <a:lstStyle/>
          <a:p>
            <a:fld id="{117DD14E-2662-854C-9F15-F2CC310C55E3}" type="datetimeFigureOut">
              <a:rPr lang="en-US" smtClean="0"/>
              <a:t>1/11/21</a:t>
            </a:fld>
            <a:endParaRPr lang="en-US"/>
          </a:p>
        </p:txBody>
      </p:sp>
      <p:sp>
        <p:nvSpPr>
          <p:cNvPr id="6" name="Footer Placeholder 5">
            <a:extLst>
              <a:ext uri="{FF2B5EF4-FFF2-40B4-BE49-F238E27FC236}">
                <a16:creationId xmlns:a16="http://schemas.microsoft.com/office/drawing/2014/main" id="{3042DD66-9E50-7145-9F7F-B266388E9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1C312-36C8-E740-9917-AAB35B32CD1C}"/>
              </a:ext>
            </a:extLst>
          </p:cNvPr>
          <p:cNvSpPr>
            <a:spLocks noGrp="1"/>
          </p:cNvSpPr>
          <p:nvPr>
            <p:ph type="sldNum" sz="quarter" idx="12"/>
          </p:nvPr>
        </p:nvSpPr>
        <p:spPr/>
        <p:txBody>
          <a:bodyPr/>
          <a:lstStyle/>
          <a:p>
            <a:fld id="{20A38670-8856-504E-AA32-4ABA5D002016}" type="slidenum">
              <a:rPr lang="en-US" smtClean="0"/>
              <a:t>‹#›</a:t>
            </a:fld>
            <a:endParaRPr lang="en-US"/>
          </a:p>
        </p:txBody>
      </p:sp>
    </p:spTree>
    <p:extLst>
      <p:ext uri="{BB962C8B-B14F-4D97-AF65-F5344CB8AC3E}">
        <p14:creationId xmlns:p14="http://schemas.microsoft.com/office/powerpoint/2010/main" val="288115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66038-95E1-A94E-BECC-8949C53740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22357-C051-6C41-B5B7-6EB2D1158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FDEF4-982D-B645-B6F0-E0B9533ED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DD14E-2662-854C-9F15-F2CC310C55E3}" type="datetimeFigureOut">
              <a:rPr lang="en-US" smtClean="0"/>
              <a:t>1/11/21</a:t>
            </a:fld>
            <a:endParaRPr lang="en-US"/>
          </a:p>
        </p:txBody>
      </p:sp>
      <p:sp>
        <p:nvSpPr>
          <p:cNvPr id="5" name="Footer Placeholder 4">
            <a:extLst>
              <a:ext uri="{FF2B5EF4-FFF2-40B4-BE49-F238E27FC236}">
                <a16:creationId xmlns:a16="http://schemas.microsoft.com/office/drawing/2014/main" id="{1CE03521-32BF-D849-935B-7BBCCDFA6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071DA8-E908-BE4D-9B34-737504F6E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8670-8856-504E-AA32-4ABA5D002016}" type="slidenum">
              <a:rPr lang="en-US" smtClean="0"/>
              <a:t>‹#›</a:t>
            </a:fld>
            <a:endParaRPr lang="en-US"/>
          </a:p>
        </p:txBody>
      </p:sp>
    </p:spTree>
    <p:extLst>
      <p:ext uri="{BB962C8B-B14F-4D97-AF65-F5344CB8AC3E}">
        <p14:creationId xmlns:p14="http://schemas.microsoft.com/office/powerpoint/2010/main" val="340062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s://ung.edu/appalachian-studies-center/saving-appalachian-gardens-stories.ph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BA984-6FD8-5449-A0F4-DFC9FB9D3602}"/>
              </a:ext>
            </a:extLst>
          </p:cNvPr>
          <p:cNvSpPr txBox="1"/>
          <p:nvPr/>
        </p:nvSpPr>
        <p:spPr>
          <a:xfrm>
            <a:off x="541497" y="745066"/>
            <a:ext cx="6302648" cy="3600986"/>
          </a:xfrm>
          <a:prstGeom prst="rect">
            <a:avLst/>
          </a:prstGeom>
          <a:noFill/>
        </p:spPr>
        <p:txBody>
          <a:bodyPr wrap="square" rtlCol="0">
            <a:spAutoFit/>
          </a:bodyPr>
          <a:lstStyle/>
          <a:p>
            <a:r>
              <a:rPr lang="en-US" sz="2400" b="1" dirty="0"/>
              <a:t>Seed Saving in the School or Community Garden</a:t>
            </a:r>
          </a:p>
          <a:p>
            <a:endParaRPr lang="en-US" dirty="0"/>
          </a:p>
          <a:p>
            <a:r>
              <a:rPr lang="en-US" dirty="0"/>
              <a:t>Rosann Kent, UNG (</a:t>
            </a:r>
            <a:r>
              <a:rPr lang="en-US" dirty="0" err="1"/>
              <a:t>Rosann.Kent@ung.edu</a:t>
            </a:r>
            <a:r>
              <a:rPr lang="en-US" dirty="0"/>
              <a:t>)</a:t>
            </a:r>
          </a:p>
          <a:p>
            <a:r>
              <a:rPr lang="en-US" dirty="0"/>
              <a:t>Becky Griffin, UGA (</a:t>
            </a:r>
            <a:r>
              <a:rPr lang="en-US" dirty="0" err="1"/>
              <a:t>beckygri@uga.edu</a:t>
            </a:r>
            <a:r>
              <a:rPr lang="en-US" dirty="0"/>
              <a:t>)</a:t>
            </a:r>
          </a:p>
          <a:p>
            <a:r>
              <a:rPr lang="en-US" dirty="0"/>
              <a:t>Ashley Hoppers, UGA (</a:t>
            </a:r>
            <a:r>
              <a:rPr lang="en-US" dirty="0" err="1"/>
              <a:t>aahoppers@uga.edu</a:t>
            </a:r>
            <a:r>
              <a:rPr lang="en-US" dirty="0"/>
              <a:t>)</a:t>
            </a:r>
          </a:p>
          <a:p>
            <a:r>
              <a:rPr lang="en-US" dirty="0"/>
              <a:t>Amanda </a:t>
            </a:r>
            <a:r>
              <a:rPr lang="en-US" dirty="0" err="1"/>
              <a:t>Tedrow</a:t>
            </a:r>
            <a:r>
              <a:rPr lang="en-US" dirty="0"/>
              <a:t>, UGA (</a:t>
            </a:r>
            <a:r>
              <a:rPr lang="en-US" dirty="0" err="1"/>
              <a:t>atedrow@uga.edu</a:t>
            </a:r>
            <a:r>
              <a:rPr lang="en-US" dirty="0"/>
              <a:t>)</a:t>
            </a:r>
          </a:p>
          <a:p>
            <a:endParaRPr lang="en-US" dirty="0"/>
          </a:p>
          <a:p>
            <a:endParaRPr lang="en-US" dirty="0"/>
          </a:p>
          <a:p>
            <a:r>
              <a:rPr lang="en-US" dirty="0"/>
              <a:t>Special thanks to the students of UNG for the photographs showing their enthusiasm for seed saving!</a:t>
            </a:r>
          </a:p>
          <a:p>
            <a:endParaRPr lang="en-US" dirty="0"/>
          </a:p>
          <a:p>
            <a:endParaRPr lang="en-US" sz="2400" dirty="0"/>
          </a:p>
        </p:txBody>
      </p:sp>
      <p:pic>
        <p:nvPicPr>
          <p:cNvPr id="6" name="Picture 5" descr="Logo&#10;&#10;Description automatically generated">
            <a:extLst>
              <a:ext uri="{FF2B5EF4-FFF2-40B4-BE49-F238E27FC236}">
                <a16:creationId xmlns:a16="http://schemas.microsoft.com/office/drawing/2014/main" id="{02F6E3A4-5E22-204A-8583-10527DDAEC71}"/>
              </a:ext>
            </a:extLst>
          </p:cNvPr>
          <p:cNvPicPr>
            <a:picLocks noChangeAspect="1"/>
          </p:cNvPicPr>
          <p:nvPr/>
        </p:nvPicPr>
        <p:blipFill>
          <a:blip r:embed="rId2"/>
          <a:stretch>
            <a:fillRect/>
          </a:stretch>
        </p:blipFill>
        <p:spPr>
          <a:xfrm>
            <a:off x="302683" y="5060950"/>
            <a:ext cx="5219700" cy="1409700"/>
          </a:xfrm>
          <a:prstGeom prst="rect">
            <a:avLst/>
          </a:prstGeom>
        </p:spPr>
      </p:pic>
      <p:pic>
        <p:nvPicPr>
          <p:cNvPr id="8" name="Picture 7" descr="Text&#10;&#10;Description automatically generated">
            <a:extLst>
              <a:ext uri="{FF2B5EF4-FFF2-40B4-BE49-F238E27FC236}">
                <a16:creationId xmlns:a16="http://schemas.microsoft.com/office/drawing/2014/main" id="{2F1B0750-18C7-0D41-B799-C8E1EB177B93}"/>
              </a:ext>
            </a:extLst>
          </p:cNvPr>
          <p:cNvPicPr>
            <a:picLocks noChangeAspect="1"/>
          </p:cNvPicPr>
          <p:nvPr/>
        </p:nvPicPr>
        <p:blipFill>
          <a:blip r:embed="rId3"/>
          <a:stretch>
            <a:fillRect/>
          </a:stretch>
        </p:blipFill>
        <p:spPr>
          <a:xfrm>
            <a:off x="6062133" y="5371126"/>
            <a:ext cx="5096934" cy="1353168"/>
          </a:xfrm>
          <a:prstGeom prst="rect">
            <a:avLst/>
          </a:prstGeom>
        </p:spPr>
      </p:pic>
      <p:pic>
        <p:nvPicPr>
          <p:cNvPr id="9" name="Picture 8">
            <a:extLst>
              <a:ext uri="{FF2B5EF4-FFF2-40B4-BE49-F238E27FC236}">
                <a16:creationId xmlns:a16="http://schemas.microsoft.com/office/drawing/2014/main" id="{96157298-D1FC-4944-A77B-DFF474934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880533"/>
            <a:ext cx="4335303" cy="3251477"/>
          </a:xfrm>
          <a:prstGeom prst="rect">
            <a:avLst/>
          </a:prstGeom>
        </p:spPr>
      </p:pic>
      <p:sp>
        <p:nvSpPr>
          <p:cNvPr id="2" name="TextBox 1">
            <a:extLst>
              <a:ext uri="{FF2B5EF4-FFF2-40B4-BE49-F238E27FC236}">
                <a16:creationId xmlns:a16="http://schemas.microsoft.com/office/drawing/2014/main" id="{ADDC308C-81CA-6E47-B1A7-00195B6BC60B}"/>
              </a:ext>
            </a:extLst>
          </p:cNvPr>
          <p:cNvSpPr txBox="1"/>
          <p:nvPr/>
        </p:nvSpPr>
        <p:spPr>
          <a:xfrm>
            <a:off x="541497" y="3658260"/>
            <a:ext cx="6302648" cy="646331"/>
          </a:xfrm>
          <a:prstGeom prst="rect">
            <a:avLst/>
          </a:prstGeom>
          <a:noFill/>
        </p:spPr>
        <p:txBody>
          <a:bodyPr wrap="square" rtlCol="0">
            <a:spAutoFit/>
          </a:bodyPr>
          <a:lstStyle/>
          <a:p>
            <a:r>
              <a:rPr lang="en-US" dirty="0"/>
              <a:t>This presentation is part of a Seed Saving Initiative, a joint venture between UGA and UNG funded by an Urban Ag grant.</a:t>
            </a:r>
          </a:p>
        </p:txBody>
      </p:sp>
    </p:spTree>
    <p:extLst>
      <p:ext uri="{BB962C8B-B14F-4D97-AF65-F5344CB8AC3E}">
        <p14:creationId xmlns:p14="http://schemas.microsoft.com/office/powerpoint/2010/main" val="327002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6" y="978619"/>
            <a:ext cx="3847711" cy="1106424"/>
          </a:xfrm>
        </p:spPr>
        <p:txBody>
          <a:bodyPr vert="horz" lIns="91440" tIns="45720" rIns="91440" bIns="45720" rtlCol="0" anchor="ctr">
            <a:normAutofit/>
          </a:bodyPr>
          <a:lstStyle/>
          <a:p>
            <a:r>
              <a:rPr lang="en-US" sz="3200" b="1" dirty="0"/>
              <a:t>Seed Saving Equipment</a:t>
            </a:r>
          </a:p>
        </p:txBody>
      </p:sp>
      <p:sp>
        <p:nvSpPr>
          <p:cNvPr id="19" name="Rectangle 1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473583" y="2359152"/>
            <a:ext cx="4279382" cy="3425043"/>
          </a:xfrm>
        </p:spPr>
        <p:txBody>
          <a:bodyPr vert="horz" lIns="91440" tIns="45720" rIns="91440" bIns="45720" rtlCol="0">
            <a:noAutofit/>
          </a:bodyPr>
          <a:lstStyle/>
          <a:p>
            <a:r>
              <a:rPr lang="en-US" sz="2000" dirty="0"/>
              <a:t>Glass jars and lids – several sizes</a:t>
            </a:r>
          </a:p>
          <a:p>
            <a:r>
              <a:rPr lang="en-US" sz="2000" dirty="0"/>
              <a:t>Rubber bands or twine </a:t>
            </a:r>
          </a:p>
          <a:p>
            <a:r>
              <a:rPr lang="en-US" sz="2000" dirty="0"/>
              <a:t>Paper plates – not plastic</a:t>
            </a:r>
          </a:p>
          <a:p>
            <a:r>
              <a:rPr lang="en-US" sz="2000" dirty="0"/>
              <a:t>Sharpies to label plates</a:t>
            </a:r>
          </a:p>
          <a:p>
            <a:r>
              <a:rPr lang="en-US" sz="2000" dirty="0"/>
              <a:t>Old pillowcases – to separate seed from shells or plant debris</a:t>
            </a:r>
          </a:p>
          <a:p>
            <a:r>
              <a:rPr lang="en-US" sz="2000" dirty="0"/>
              <a:t>Desiccant - save from shoe boxes and vitamin bottles</a:t>
            </a:r>
          </a:p>
          <a:p>
            <a:pPr marL="0"/>
            <a:endParaRPr lang="en-US" sz="2000" dirty="0"/>
          </a:p>
          <a:p>
            <a:pPr marL="0"/>
            <a:endParaRPr lang="en-US" sz="2000" dirty="0"/>
          </a:p>
        </p:txBody>
      </p:sp>
      <p:pic>
        <p:nvPicPr>
          <p:cNvPr id="10" name="Picture 9" descr="A picture containing text&#10;&#10;Description automatically generated">
            <a:extLst>
              <a:ext uri="{FF2B5EF4-FFF2-40B4-BE49-F238E27FC236}">
                <a16:creationId xmlns:a16="http://schemas.microsoft.com/office/drawing/2014/main" id="{1CDF7BB9-C871-BD4D-B456-BBAF0ED7315C}"/>
              </a:ext>
            </a:extLst>
          </p:cNvPr>
          <p:cNvPicPr>
            <a:picLocks noChangeAspect="1"/>
          </p:cNvPicPr>
          <p:nvPr/>
        </p:nvPicPr>
        <p:blipFill rotWithShape="1">
          <a:blip r:embed="rId3"/>
          <a:srcRect r="12470" b="-2"/>
          <a:stretch/>
        </p:blipFill>
        <p:spPr>
          <a:xfrm>
            <a:off x="5123526" y="633619"/>
            <a:ext cx="6658137" cy="5495925"/>
          </a:xfrm>
          <a:prstGeom prst="rect">
            <a:avLst/>
          </a:prstGeom>
        </p:spPr>
      </p:pic>
    </p:spTree>
    <p:extLst>
      <p:ext uri="{BB962C8B-B14F-4D97-AF65-F5344CB8AC3E}">
        <p14:creationId xmlns:p14="http://schemas.microsoft.com/office/powerpoint/2010/main" val="61932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1FA949E-5169-3343-8B83-AB37418A167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dirty="0"/>
              <a:t>Seed Saving Equipment </a:t>
            </a:r>
            <a:r>
              <a:rPr lang="en-US" sz="4100" dirty="0"/>
              <a:t>(continued)</a:t>
            </a:r>
          </a:p>
        </p:txBody>
      </p:sp>
      <p:sp>
        <p:nvSpPr>
          <p:cNvPr id="7" name="Content Placeholder 2">
            <a:extLst>
              <a:ext uri="{FF2B5EF4-FFF2-40B4-BE49-F238E27FC236}">
                <a16:creationId xmlns:a16="http://schemas.microsoft.com/office/drawing/2014/main" id="{0B8AD531-41D7-AB48-BA4F-22280961D037}"/>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2400" dirty="0"/>
              <a:t>Plastic dish tubs, strainers &amp; pitchers or milk jugs</a:t>
            </a:r>
          </a:p>
          <a:p>
            <a:r>
              <a:rPr lang="en-US" sz="2400" dirty="0"/>
              <a:t>Shallow pans with lip</a:t>
            </a:r>
          </a:p>
          <a:p>
            <a:r>
              <a:rPr lang="en-US" sz="2400" dirty="0"/>
              <a:t>Knife, spoons, or scoops</a:t>
            </a:r>
          </a:p>
          <a:p>
            <a:r>
              <a:rPr lang="en-US" sz="2400" dirty="0"/>
              <a:t>Fan</a:t>
            </a:r>
          </a:p>
          <a:p>
            <a:r>
              <a:rPr lang="en-US" sz="2400" dirty="0"/>
              <a:t>Coin envelopes</a:t>
            </a:r>
          </a:p>
          <a:p>
            <a:r>
              <a:rPr lang="en-US" sz="2400" dirty="0"/>
              <a:t>Seed screens – can be purchased or made</a:t>
            </a:r>
          </a:p>
          <a:p>
            <a:endParaRPr lang="en-US" sz="2400" dirty="0"/>
          </a:p>
          <a:p>
            <a:endParaRPr lang="en-US" sz="2400" dirty="0"/>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9AC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34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Be selective in saving</a:t>
            </a:r>
          </a:p>
        </p:txBody>
      </p:sp>
      <p:sp>
        <p:nvSpPr>
          <p:cNvPr id="3" name="Content Placeholder 2"/>
          <p:cNvSpPr>
            <a:spLocks noGrp="1"/>
          </p:cNvSpPr>
          <p:nvPr>
            <p:ph idx="1"/>
          </p:nvPr>
        </p:nvSpPr>
        <p:spPr>
          <a:xfrm>
            <a:off x="4965431" y="2438400"/>
            <a:ext cx="6586489" cy="3785419"/>
          </a:xfrm>
        </p:spPr>
        <p:txBody>
          <a:bodyPr>
            <a:normAutofit/>
          </a:bodyPr>
          <a:lstStyle/>
          <a:p>
            <a:r>
              <a:rPr lang="en-US" sz="2400" dirty="0"/>
              <a:t>Don’t save everything! </a:t>
            </a:r>
          </a:p>
          <a:p>
            <a:r>
              <a:rPr lang="en-US" sz="2400" dirty="0"/>
              <a:t>Don’t save diseased seeds.</a:t>
            </a:r>
          </a:p>
          <a:p>
            <a:r>
              <a:rPr lang="en-US" sz="2400" dirty="0"/>
              <a:t>Don’t pick up seeds or pods from the ground.</a:t>
            </a:r>
          </a:p>
          <a:p>
            <a:r>
              <a:rPr lang="en-US" sz="2400" dirty="0"/>
              <a:t>Watch for birds &amp; weather!</a:t>
            </a:r>
          </a:p>
          <a:p>
            <a:r>
              <a:rPr lang="en-US" sz="2400" dirty="0"/>
              <a:t>Save a little along the way.</a:t>
            </a:r>
          </a:p>
          <a:p>
            <a:r>
              <a:rPr lang="en-US" sz="2400" dirty="0"/>
              <a:t>Save at the right time! </a:t>
            </a:r>
          </a:p>
          <a:p>
            <a:pPr marL="685783" indent="-685783">
              <a:buFont typeface="+mj-lt"/>
              <a:buAutoNum type="arabicPeriod"/>
            </a:pPr>
            <a:endParaRPr lang="en-US" sz="2000" dirty="0"/>
          </a:p>
          <a:p>
            <a:endParaRPr lang="en-US" sz="2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9152" r="3015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CD0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31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2996" y="4571216"/>
            <a:ext cx="10906008" cy="111541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Dry Seed Saving: Snap Beans</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754" r="20844" b="-2"/>
          <a:stretch/>
        </p:blipFill>
        <p:spPr>
          <a:xfrm>
            <a:off x="321628" y="320511"/>
            <a:ext cx="3794760" cy="3930978"/>
          </a:xfrm>
          <a:prstGeom prst="rect">
            <a:avLst/>
          </a:prstGeom>
        </p:spPr>
      </p:pic>
      <p:pic>
        <p:nvPicPr>
          <p:cNvPr id="6"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13318" r="14279" b="-2"/>
          <a:stretch/>
        </p:blipFill>
        <p:spPr>
          <a:xfrm>
            <a:off x="4198385" y="320511"/>
            <a:ext cx="3794760" cy="3930978"/>
          </a:xfrm>
          <a:prstGeom prst="rect">
            <a:avLst/>
          </a:prstGeom>
        </p:spPr>
      </p:pic>
      <p:pic>
        <p:nvPicPr>
          <p:cNvPr id="14" name="Content Placeholder 15"/>
          <p:cNvPicPr>
            <a:picLocks noGrp="1" noChangeAspect="1"/>
          </p:cNvPicPr>
          <p:nvPr>
            <p:ph sz="half" idx="4294967295"/>
          </p:nvPr>
        </p:nvPicPr>
        <p:blipFill rotWithShape="1">
          <a:blip r:embed="rId5">
            <a:extLst>
              <a:ext uri="{28A0092B-C50C-407E-A947-70E740481C1C}">
                <a14:useLocalDpi xmlns:a14="http://schemas.microsoft.com/office/drawing/2010/main" val="0"/>
              </a:ext>
            </a:extLst>
          </a:blip>
          <a:srcRect l="20218" r="7380" b="-2"/>
          <a:stretch/>
        </p:blipFill>
        <p:spPr>
          <a:xfrm>
            <a:off x="8075612" y="321295"/>
            <a:ext cx="3794760" cy="3930978"/>
          </a:xfrm>
          <a:prstGeom prst="rect">
            <a:avLst/>
          </a:prstGeom>
        </p:spPr>
      </p:pic>
      <p:cxnSp>
        <p:nvCxnSpPr>
          <p:cNvPr id="19" name="Straight Connector 18">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BD9E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0807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CB3AF2-AE62-6F45-AF32-B13F525887B8}"/>
              </a:ext>
            </a:extLst>
          </p:cNvPr>
          <p:cNvSpPr txBox="1"/>
          <p:nvPr/>
        </p:nvSpPr>
        <p:spPr>
          <a:xfrm>
            <a:off x="5016802" y="1066801"/>
            <a:ext cx="6744910" cy="3539430"/>
          </a:xfrm>
          <a:prstGeom prst="rect">
            <a:avLst/>
          </a:prstGeom>
          <a:noFill/>
        </p:spPr>
        <p:txBody>
          <a:bodyPr wrap="square" rtlCol="0">
            <a:spAutoFit/>
          </a:bodyPr>
          <a:lstStyle/>
          <a:p>
            <a:pPr marL="457200" indent="-457200">
              <a:buFont typeface="+mj-lt"/>
              <a:buAutoNum type="arabicPeriod"/>
            </a:pPr>
            <a:r>
              <a:rPr lang="en-US" sz="2800" dirty="0"/>
              <a:t>Leave beans on the plant until they show physiological maturity.</a:t>
            </a:r>
          </a:p>
          <a:p>
            <a:pPr marL="457200" indent="-457200">
              <a:buFont typeface="+mj-lt"/>
              <a:buAutoNum type="arabicPeriod"/>
            </a:pPr>
            <a:endParaRPr lang="en-US" sz="2800" dirty="0"/>
          </a:p>
          <a:p>
            <a:pPr marL="457200" indent="-457200">
              <a:buFont typeface="+mj-lt"/>
              <a:buAutoNum type="arabicPeriod"/>
            </a:pPr>
            <a:r>
              <a:rPr lang="en-US" sz="2800" dirty="0"/>
              <a:t>Ensure that the seeds are fully dried with  shells dry and crisp.</a:t>
            </a:r>
          </a:p>
          <a:p>
            <a:pPr marL="457200" indent="-457200">
              <a:buFont typeface="+mj-lt"/>
              <a:buAutoNum type="arabicPeriod"/>
            </a:pPr>
            <a:endParaRPr lang="en-US" sz="2800" dirty="0"/>
          </a:p>
          <a:p>
            <a:pPr marL="457200" indent="-457200">
              <a:buFont typeface="+mj-lt"/>
              <a:buAutoNum type="arabicPeriod"/>
            </a:pPr>
            <a:r>
              <a:rPr lang="en-US" sz="2800" dirty="0"/>
              <a:t>Choose seeds are healthy looking and disease-free. </a:t>
            </a:r>
          </a:p>
        </p:txBody>
      </p:sp>
      <p:pic>
        <p:nvPicPr>
          <p:cNvPr id="3" name="Content Placeholder 3">
            <a:extLst>
              <a:ext uri="{FF2B5EF4-FFF2-40B4-BE49-F238E27FC236}">
                <a16:creationId xmlns:a16="http://schemas.microsoft.com/office/drawing/2014/main" id="{A072398C-0A55-9648-B990-E0C605283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740229"/>
            <a:ext cx="3314700" cy="4445000"/>
          </a:xfrm>
          <a:prstGeom prst="rect">
            <a:avLst/>
          </a:prstGeom>
        </p:spPr>
      </p:pic>
    </p:spTree>
    <p:extLst>
      <p:ext uri="{BB962C8B-B14F-4D97-AF65-F5344CB8AC3E}">
        <p14:creationId xmlns:p14="http://schemas.microsoft.com/office/powerpoint/2010/main" val="162327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1543" y="3085984"/>
            <a:ext cx="4947692" cy="3700197"/>
          </a:xfrm>
          <a:prstGeom prst="rect">
            <a:avLst/>
          </a:prstGeom>
        </p:spPr>
      </p:pic>
      <p:sp>
        <p:nvSpPr>
          <p:cNvPr id="6" name="TextBox 5">
            <a:extLst>
              <a:ext uri="{FF2B5EF4-FFF2-40B4-BE49-F238E27FC236}">
                <a16:creationId xmlns:a16="http://schemas.microsoft.com/office/drawing/2014/main" id="{C2F0A288-375C-4241-BD17-9EB60068EB3D}"/>
              </a:ext>
            </a:extLst>
          </p:cNvPr>
          <p:cNvSpPr txBox="1"/>
          <p:nvPr/>
        </p:nvSpPr>
        <p:spPr>
          <a:xfrm>
            <a:off x="5007430" y="336510"/>
            <a:ext cx="6981370" cy="2677656"/>
          </a:xfrm>
          <a:prstGeom prst="rect">
            <a:avLst/>
          </a:prstGeom>
          <a:noFill/>
        </p:spPr>
        <p:txBody>
          <a:bodyPr wrap="square" rtlCol="0">
            <a:spAutoFit/>
          </a:bodyPr>
          <a:lstStyle/>
          <a:p>
            <a:pPr marL="457200" indent="-457200">
              <a:buFont typeface="+mj-lt"/>
              <a:buAutoNum type="arabicPeriod" startAt="4"/>
            </a:pPr>
            <a:r>
              <a:rPr lang="en-US" sz="2800" dirty="0"/>
              <a:t>Separate the beans from the shells.</a:t>
            </a:r>
          </a:p>
          <a:p>
            <a:pPr marL="342900" indent="-342900">
              <a:buFont typeface="+mj-lt"/>
              <a:buAutoNum type="arabicPeriod" startAt="4"/>
            </a:pPr>
            <a:endParaRPr lang="en-US" sz="2800" dirty="0"/>
          </a:p>
          <a:p>
            <a:pPr marL="457200" indent="-457200">
              <a:buFont typeface="+mj-lt"/>
              <a:buAutoNum type="arabicPeriod" startAt="4"/>
            </a:pPr>
            <a:r>
              <a:rPr lang="en-US" sz="2800" dirty="0"/>
              <a:t>Place seeds on labeled (with seed name and date) paper plates for final drying.</a:t>
            </a:r>
          </a:p>
          <a:p>
            <a:pPr marL="457200" indent="-457200">
              <a:buFont typeface="+mj-lt"/>
              <a:buAutoNum type="arabicPeriod" startAt="4"/>
            </a:pPr>
            <a:endParaRPr lang="en-US" sz="2800" dirty="0"/>
          </a:p>
          <a:p>
            <a:pPr marL="457200" indent="-457200">
              <a:buFont typeface="+mj-lt"/>
              <a:buAutoNum type="arabicPeriod" startAt="4"/>
            </a:pPr>
            <a:r>
              <a:rPr lang="en-US" sz="2800" dirty="0"/>
              <a:t>Put in a dry, undisturbed location.</a:t>
            </a:r>
          </a:p>
        </p:txBody>
      </p:sp>
      <p:pic>
        <p:nvPicPr>
          <p:cNvPr id="10" name="Content Placeholder 6">
            <a:extLst>
              <a:ext uri="{FF2B5EF4-FFF2-40B4-BE49-F238E27FC236}">
                <a16:creationId xmlns:a16="http://schemas.microsoft.com/office/drawing/2014/main" id="{916EF0F5-A7B7-6546-9451-83943733B7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32" r="2" b="6330"/>
          <a:stretch/>
        </p:blipFill>
        <p:spPr>
          <a:xfrm>
            <a:off x="390208" y="434756"/>
            <a:ext cx="4371847" cy="6004840"/>
          </a:xfrm>
          <a:prstGeom prst="rect">
            <a:avLst/>
          </a:prstGeom>
        </p:spPr>
      </p:pic>
    </p:spTree>
    <p:extLst>
      <p:ext uri="{BB962C8B-B14F-4D97-AF65-F5344CB8AC3E}">
        <p14:creationId xmlns:p14="http://schemas.microsoft.com/office/powerpoint/2010/main" val="10577304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277D25A3-2E52-2E42-ACA6-EFC67EFC75DE}"/>
              </a:ext>
            </a:extLst>
          </p:cNvPr>
          <p:cNvSpPr txBox="1">
            <a:spLocks/>
          </p:cNvSpPr>
          <p:nvPr/>
        </p:nvSpPr>
        <p:spPr>
          <a:xfrm>
            <a:off x="5080934" y="1405321"/>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7"/>
            </a:pPr>
            <a:r>
              <a:rPr lang="en-US"/>
              <a:t>For storage, place seeds in an airtight container. </a:t>
            </a:r>
          </a:p>
          <a:p>
            <a:pPr marL="457200" indent="-457200">
              <a:buFont typeface="+mj-lt"/>
              <a:buAutoNum type="arabicPeriod" startAt="7"/>
            </a:pPr>
            <a:r>
              <a:rPr lang="en-US"/>
              <a:t>Use a desiccant (save it from shoe boxes or aspirin bottles) to keep seeds dry.</a:t>
            </a:r>
          </a:p>
          <a:p>
            <a:pPr marL="457200" indent="-457200">
              <a:buFont typeface="+mj-lt"/>
              <a:buAutoNum type="arabicPeriod" startAt="7"/>
            </a:pPr>
            <a:r>
              <a:rPr lang="en-US"/>
              <a:t>Label all containers with seed types and date. </a:t>
            </a:r>
          </a:p>
          <a:p>
            <a:pPr marL="457200" indent="-457200">
              <a:buFont typeface="+mj-lt"/>
              <a:buAutoNum type="arabicPeriod" startAt="7"/>
            </a:pPr>
            <a:r>
              <a:rPr lang="en-US"/>
              <a:t>Store in a cool, dark place.</a:t>
            </a:r>
          </a:p>
          <a:p>
            <a:pPr marL="457200" indent="-457200">
              <a:buFont typeface="+mj-lt"/>
              <a:buAutoNum type="arabicPeriod" startAt="7"/>
            </a:pPr>
            <a:r>
              <a:rPr lang="en-US"/>
              <a:t>Store this way for 3-4 years.</a:t>
            </a:r>
            <a:endParaRPr lang="en-US" dirty="0"/>
          </a:p>
        </p:txBody>
      </p:sp>
      <p:pic>
        <p:nvPicPr>
          <p:cNvPr id="6" name="Content Placeholder 5">
            <a:extLst>
              <a:ext uri="{FF2B5EF4-FFF2-40B4-BE49-F238E27FC236}">
                <a16:creationId xmlns:a16="http://schemas.microsoft.com/office/drawing/2014/main" id="{42FE7EE0-B68B-7542-8965-A266276ADD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75"/>
          <a:stretch/>
        </p:blipFill>
        <p:spPr>
          <a:xfrm>
            <a:off x="20" y="10"/>
            <a:ext cx="4635571" cy="6857990"/>
          </a:xfrm>
          <a:prstGeom prst="rect">
            <a:avLst/>
          </a:prstGeom>
          <a:effectLst/>
        </p:spPr>
      </p:pic>
    </p:spTree>
    <p:extLst>
      <p:ext uri="{BB962C8B-B14F-4D97-AF65-F5344CB8AC3E}">
        <p14:creationId xmlns:p14="http://schemas.microsoft.com/office/powerpoint/2010/main" val="165162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Wet seed saving: Melons</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8250"/>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3" b="9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8"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81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394695" y="1042987"/>
            <a:ext cx="3973385" cy="1563687"/>
          </a:xfrm>
          <a:noFill/>
        </p:spPr>
        <p:txBody>
          <a:bodyPr vert="horz" lIns="91440" tIns="45720" rIns="91440" bIns="45720" rtlCol="0" anchor="b">
            <a:normAutofit/>
          </a:bodyPr>
          <a:lstStyle/>
          <a:p>
            <a:pPr marL="514350" indent="-514350">
              <a:buFont typeface="+mj-lt"/>
              <a:buAutoNum type="arabicPeriod"/>
            </a:pPr>
            <a:r>
              <a:rPr lang="en-US" sz="3200" dirty="0"/>
              <a:t>Be aware that these fruits can be difficult to open.</a:t>
            </a:r>
          </a:p>
        </p:txBody>
      </p:sp>
      <p:pic>
        <p:nvPicPr>
          <p:cNvPr id="5" name="Content Placeholder 4"/>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t="28164" r="-2" b="-2"/>
          <a:stretch/>
        </p:blipFill>
        <p:spPr>
          <a:xfrm>
            <a:off x="20" y="10"/>
            <a:ext cx="6992881" cy="6857990"/>
          </a:xfrm>
          <a:prstGeom prst="rect">
            <a:avLst/>
          </a:prstGeom>
        </p:spPr>
      </p:pic>
    </p:spTree>
    <p:extLst>
      <p:ext uri="{BB962C8B-B14F-4D97-AF65-F5344CB8AC3E}">
        <p14:creationId xmlns:p14="http://schemas.microsoft.com/office/powerpoint/2010/main" val="58406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12900" y="1841500"/>
            <a:ext cx="2933700" cy="21844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900" y="4089400"/>
            <a:ext cx="2933700" cy="2184400"/>
          </a:xfrm>
          <a:prstGeom prst="rect">
            <a:avLst/>
          </a:prstGeom>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610100" y="1841500"/>
            <a:ext cx="5943600" cy="4445000"/>
          </a:xfrm>
        </p:spPr>
      </p:pic>
      <p:sp>
        <p:nvSpPr>
          <p:cNvPr id="2" name="Title 1"/>
          <p:cNvSpPr>
            <a:spLocks noGrp="1"/>
          </p:cNvSpPr>
          <p:nvPr>
            <p:ph type="title"/>
          </p:nvPr>
        </p:nvSpPr>
        <p:spPr>
          <a:xfrm>
            <a:off x="236601" y="238273"/>
            <a:ext cx="11715749" cy="1539727"/>
          </a:xfrm>
        </p:spPr>
        <p:txBody>
          <a:bodyPr vert="horz" lIns="91440" tIns="45720" rIns="91440" bIns="45720" rtlCol="0" anchor="ctr">
            <a:normAutofit fontScale="90000"/>
          </a:bodyPr>
          <a:lstStyle/>
          <a:p>
            <a:pPr marL="742950" indent="-742950">
              <a:buFont typeface="+mj-lt"/>
              <a:buAutoNum type="arabicPeriod" startAt="2"/>
            </a:pPr>
            <a:r>
              <a:rPr lang="en-US" sz="3600" dirty="0"/>
              <a:t>Dry the seeds by stirring and turning frequently.  A fan may be helpful.  Dry the seeds even more, remembering to label them.</a:t>
            </a:r>
          </a:p>
        </p:txBody>
      </p:sp>
    </p:spTree>
    <p:extLst>
      <p:ext uri="{BB962C8B-B14F-4D97-AF65-F5344CB8AC3E}">
        <p14:creationId xmlns:p14="http://schemas.microsoft.com/office/powerpoint/2010/main" val="343665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99662BF7-F3B8-AB46-989A-EAF94E34F860}"/>
              </a:ext>
            </a:extLst>
          </p:cNvPr>
          <p:cNvSpPr txBox="1"/>
          <p:nvPr/>
        </p:nvSpPr>
        <p:spPr>
          <a:xfrm>
            <a:off x="871220" y="860028"/>
            <a:ext cx="6006192" cy="132490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Why Save Seeds?        </a:t>
            </a:r>
          </a:p>
        </p:txBody>
      </p:sp>
      <p:sp>
        <p:nvSpPr>
          <p:cNvPr id="5" name="TextBox 4">
            <a:extLst>
              <a:ext uri="{FF2B5EF4-FFF2-40B4-BE49-F238E27FC236}">
                <a16:creationId xmlns:a16="http://schemas.microsoft.com/office/drawing/2014/main" id="{DCC37D1E-3FCC-564C-8D11-2270A32B07C8}"/>
              </a:ext>
            </a:extLst>
          </p:cNvPr>
          <p:cNvSpPr txBox="1"/>
          <p:nvPr/>
        </p:nvSpPr>
        <p:spPr>
          <a:xfrm>
            <a:off x="871220" y="2248823"/>
            <a:ext cx="6006192" cy="392813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2400" dirty="0">
              <a:solidFill>
                <a:srgbClr val="63633E"/>
              </a:solidFill>
            </a:endParaRPr>
          </a:p>
          <a:p>
            <a:pPr marL="285750" indent="-228600">
              <a:lnSpc>
                <a:spcPct val="90000"/>
              </a:lnSpc>
              <a:spcAft>
                <a:spcPts val="600"/>
              </a:spcAft>
              <a:buFont typeface="Arial" panose="020B0604020202020204" pitchFamily="34" charset="0"/>
              <a:buChar char="•"/>
            </a:pPr>
            <a:endParaRPr lang="en-US" sz="2400" dirty="0">
              <a:solidFill>
                <a:srgbClr val="63633E"/>
              </a:solidFill>
            </a:endParaRPr>
          </a:p>
        </p:txBody>
      </p:sp>
      <p:sp>
        <p:nvSpPr>
          <p:cNvPr id="16"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63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holding, hand, food&#10;&#10;Description automatically generated">
            <a:extLst>
              <a:ext uri="{FF2B5EF4-FFF2-40B4-BE49-F238E27FC236}">
                <a16:creationId xmlns:a16="http://schemas.microsoft.com/office/drawing/2014/main" id="{2DCA158A-88E0-664D-B9DE-D8F9C286B05E}"/>
              </a:ext>
            </a:extLst>
          </p:cNvPr>
          <p:cNvPicPr>
            <a:picLocks noChangeAspect="1"/>
          </p:cNvPicPr>
          <p:nvPr/>
        </p:nvPicPr>
        <p:blipFill rotWithShape="1">
          <a:blip r:embed="rId2"/>
          <a:srcRect r="1950" b="1"/>
          <a:stretch/>
        </p:blipFill>
        <p:spPr>
          <a:xfrm>
            <a:off x="7523826" y="862763"/>
            <a:ext cx="3788081" cy="5151142"/>
          </a:xfrm>
          <a:prstGeom prst="rect">
            <a:avLst/>
          </a:prstGeom>
        </p:spPr>
      </p:pic>
      <p:sp>
        <p:nvSpPr>
          <p:cNvPr id="2" name="Rectangle 1">
            <a:extLst>
              <a:ext uri="{FF2B5EF4-FFF2-40B4-BE49-F238E27FC236}">
                <a16:creationId xmlns:a16="http://schemas.microsoft.com/office/drawing/2014/main" id="{B4B64752-8646-BE4B-B6C4-99253EAD843D}"/>
              </a:ext>
            </a:extLst>
          </p:cNvPr>
          <p:cNvSpPr/>
          <p:nvPr/>
        </p:nvSpPr>
        <p:spPr>
          <a:xfrm>
            <a:off x="637540" y="2184935"/>
            <a:ext cx="6096000" cy="2970044"/>
          </a:xfrm>
          <a:prstGeom prst="rect">
            <a:avLst/>
          </a:prstGeom>
        </p:spPr>
        <p:txBody>
          <a:bodyPr>
            <a:spAutoFit/>
          </a:bodyPr>
          <a:lstStyle/>
          <a:p>
            <a:pPr marL="342900" indent="-228600">
              <a:lnSpc>
                <a:spcPct val="90000"/>
              </a:lnSpc>
              <a:spcAft>
                <a:spcPts val="600"/>
              </a:spcAft>
              <a:buFont typeface="Arial" panose="020B0604020202020204" pitchFamily="34" charset="0"/>
              <a:buChar char="•"/>
            </a:pPr>
            <a:r>
              <a:rPr lang="en-US" sz="2000" dirty="0"/>
              <a:t>To preserve biodiversity – variation at the genetic and species level</a:t>
            </a:r>
          </a:p>
          <a:p>
            <a:pPr marL="342900" indent="-228600">
              <a:lnSpc>
                <a:spcPct val="90000"/>
              </a:lnSpc>
              <a:spcAft>
                <a:spcPts val="600"/>
              </a:spcAft>
              <a:buFont typeface="Arial" panose="020B0604020202020204" pitchFamily="34" charset="0"/>
              <a:buChar char="•"/>
            </a:pPr>
            <a:r>
              <a:rPr lang="en-US" sz="2000" dirty="0"/>
              <a:t>To build community – seed sharing</a:t>
            </a:r>
          </a:p>
          <a:p>
            <a:pPr marL="342900" indent="-228600">
              <a:lnSpc>
                <a:spcPct val="90000"/>
              </a:lnSpc>
              <a:spcAft>
                <a:spcPts val="600"/>
              </a:spcAft>
              <a:buFont typeface="Arial" panose="020B0604020202020204" pitchFamily="34" charset="0"/>
              <a:buChar char="•"/>
            </a:pPr>
            <a:r>
              <a:rPr lang="en-US" sz="2000" dirty="0"/>
              <a:t>To save money – no need to purchase seed</a:t>
            </a:r>
          </a:p>
          <a:p>
            <a:pPr marL="342900" indent="-228600">
              <a:lnSpc>
                <a:spcPct val="90000"/>
              </a:lnSpc>
              <a:spcAft>
                <a:spcPts val="600"/>
              </a:spcAft>
              <a:buFont typeface="Arial" panose="020B0604020202020204" pitchFamily="34" charset="0"/>
              <a:buChar char="•"/>
            </a:pPr>
            <a:r>
              <a:rPr lang="en-US" sz="2000" dirty="0"/>
              <a:t>To continue cultural traditions – and build new ones </a:t>
            </a:r>
          </a:p>
          <a:p>
            <a:pPr marL="342900" indent="-228600">
              <a:lnSpc>
                <a:spcPct val="90000"/>
              </a:lnSpc>
              <a:spcAft>
                <a:spcPts val="600"/>
              </a:spcAft>
              <a:buFont typeface="Arial" panose="020B0604020202020204" pitchFamily="34" charset="0"/>
              <a:buChar char="•"/>
            </a:pPr>
            <a:r>
              <a:rPr lang="en-US" sz="2000" dirty="0"/>
              <a:t>As an important part of agricultural heritage – landrace and heirloom seeds </a:t>
            </a:r>
          </a:p>
          <a:p>
            <a:pPr marL="342900" indent="-228600">
              <a:lnSpc>
                <a:spcPct val="90000"/>
              </a:lnSpc>
              <a:spcAft>
                <a:spcPts val="600"/>
              </a:spcAft>
              <a:buFont typeface="Arial" panose="020B0604020202020204" pitchFamily="34" charset="0"/>
              <a:buChar char="•"/>
            </a:pPr>
            <a:r>
              <a:rPr lang="en-US" sz="2000" dirty="0"/>
              <a:t>As an exercise in botany – physiology, genetics, distribution, classification, etc. </a:t>
            </a:r>
          </a:p>
        </p:txBody>
      </p:sp>
    </p:spTree>
    <p:extLst>
      <p:ext uri="{BB962C8B-B14F-4D97-AF65-F5344CB8AC3E}">
        <p14:creationId xmlns:p14="http://schemas.microsoft.com/office/powerpoint/2010/main" val="1812361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dirty="0"/>
              <a:t>Fermentation: Tomatoes</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3103" y="476573"/>
            <a:ext cx="2123391" cy="377491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675" y="476573"/>
            <a:ext cx="2123391" cy="37749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202" y="476572"/>
            <a:ext cx="2123391" cy="3774917"/>
          </a:xfrm>
          <a:prstGeom prst="rect">
            <a:avLst/>
          </a:prstGeom>
        </p:spPr>
      </p:pic>
      <p:pic>
        <p:nvPicPr>
          <p:cNvPr id="7" name="Content Placeholder 6"/>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9021662" y="584997"/>
            <a:ext cx="2685706" cy="3666492"/>
          </a:xfrm>
          <a:prstGeom prst="rect">
            <a:avLst/>
          </a:prstGeom>
        </p:spPr>
      </p:pic>
      <p:cxnSp>
        <p:nvCxnSpPr>
          <p:cNvPr id="20" name="Straight Connector 19">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AEE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17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58ECD95-8B08-2D4A-B1F0-B320C17F5FD8}"/>
              </a:ext>
            </a:extLst>
          </p:cNvPr>
          <p:cNvSpPr txBox="1">
            <a:spLocks/>
          </p:cNvSpPr>
          <p:nvPr/>
        </p:nvSpPr>
        <p:spPr>
          <a:xfrm>
            <a:off x="4645644" y="470498"/>
            <a:ext cx="2350242" cy="5262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2400" dirty="0"/>
              <a:t>Save your best tomatoes.</a:t>
            </a:r>
          </a:p>
          <a:p>
            <a:pPr marL="342900" indent="-342900">
              <a:buFont typeface="+mj-lt"/>
              <a:buAutoNum type="arabicPeriod"/>
            </a:pPr>
            <a:r>
              <a:rPr lang="en-US" sz="2400" dirty="0"/>
              <a:t>Mush the pulp with water.</a:t>
            </a:r>
          </a:p>
          <a:p>
            <a:pPr marL="342900" indent="-342900">
              <a:buFont typeface="+mj-lt"/>
              <a:buAutoNum type="arabicPeriod"/>
            </a:pPr>
            <a:r>
              <a:rPr lang="en-US" sz="2400" dirty="0"/>
              <a:t>Put in a jar.</a:t>
            </a:r>
          </a:p>
          <a:p>
            <a:pPr marL="342900" indent="-342900">
              <a:buFont typeface="+mj-lt"/>
              <a:buAutoNum type="arabicPeriod"/>
            </a:pPr>
            <a:r>
              <a:rPr lang="en-US" sz="2400" dirty="0"/>
              <a:t>Cover with screened lid or cheese cloth secured with rubber bands or twine.</a:t>
            </a:r>
          </a:p>
        </p:txBody>
      </p:sp>
      <p:pic>
        <p:nvPicPr>
          <p:cNvPr id="6" name="Picture 5">
            <a:extLst>
              <a:ext uri="{FF2B5EF4-FFF2-40B4-BE49-F238E27FC236}">
                <a16:creationId xmlns:a16="http://schemas.microsoft.com/office/drawing/2014/main" id="{EC09A41B-647B-A64E-AD7F-2A2F57C576A4}"/>
              </a:ext>
            </a:extLst>
          </p:cNvPr>
          <p:cNvPicPr>
            <a:picLocks noChangeAspect="1"/>
          </p:cNvPicPr>
          <p:nvPr/>
        </p:nvPicPr>
        <p:blipFill rotWithShape="1">
          <a:blip r:embed="rId2">
            <a:extLst>
              <a:ext uri="{28A0092B-C50C-407E-A947-70E740481C1C}">
                <a14:useLocalDpi xmlns:a14="http://schemas.microsoft.com/office/drawing/2010/main" val="0"/>
              </a:ext>
            </a:extLst>
          </a:blip>
          <a:srcRect t="5369" r="-2" b="5367"/>
          <a:stretch/>
        </p:blipFill>
        <p:spPr>
          <a:xfrm rot="5400000">
            <a:off x="-709406" y="1162210"/>
            <a:ext cx="6214534" cy="4160452"/>
          </a:xfrm>
          <a:prstGeom prst="rect">
            <a:avLst/>
          </a:prstGeom>
        </p:spPr>
      </p:pic>
      <p:pic>
        <p:nvPicPr>
          <p:cNvPr id="8" name="Content Placeholder 4">
            <a:extLst>
              <a:ext uri="{FF2B5EF4-FFF2-40B4-BE49-F238E27FC236}">
                <a16:creationId xmlns:a16="http://schemas.microsoft.com/office/drawing/2014/main" id="{57C2888F-C285-B64C-BC87-70DA7CFF0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063" y="135169"/>
            <a:ext cx="4660900" cy="6214534"/>
          </a:xfrm>
          <a:prstGeom prst="rect">
            <a:avLst/>
          </a:prstGeom>
        </p:spPr>
      </p:pic>
    </p:spTree>
    <p:extLst>
      <p:ext uri="{BB962C8B-B14F-4D97-AF65-F5344CB8AC3E}">
        <p14:creationId xmlns:p14="http://schemas.microsoft.com/office/powerpoint/2010/main" val="361240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1" y="758825"/>
            <a:ext cx="5181600" cy="4351338"/>
          </a:xfrm>
        </p:spPr>
        <p:txBody>
          <a:bodyPr/>
          <a:lstStyle/>
          <a:p>
            <a:pPr marL="0" indent="0">
              <a:buNone/>
            </a:pPr>
            <a:endParaRPr lang="en-US" dirty="0"/>
          </a:p>
          <a:p>
            <a:pPr marL="514350" indent="-514350">
              <a:buAutoNum type="arabicPeriod" startAt="5"/>
            </a:pPr>
            <a:r>
              <a:rPr lang="en-US" dirty="0"/>
              <a:t>Wait for the stinky smell of fermentation.  This could take several days to a week depending on the temperature.</a:t>
            </a:r>
          </a:p>
          <a:p>
            <a:pPr marL="514350" indent="-514350">
              <a:buAutoNum type="arabicPeriod" startAt="5"/>
            </a:pPr>
            <a:r>
              <a:rPr lang="en-US" dirty="0"/>
              <a:t>Remove the top layer of pulp and floating seeds.  </a:t>
            </a:r>
          </a:p>
          <a:p>
            <a:pPr marL="514350" indent="-514350">
              <a:buAutoNum type="arabicPeriod" startAt="5"/>
            </a:pPr>
            <a:r>
              <a:rPr lang="en-US" dirty="0"/>
              <a:t>Rinse the seeds.</a:t>
            </a:r>
          </a:p>
        </p:txBody>
      </p:sp>
      <p:pic>
        <p:nvPicPr>
          <p:cNvPr id="7" name="Picture 6">
            <a:extLst>
              <a:ext uri="{FF2B5EF4-FFF2-40B4-BE49-F238E27FC236}">
                <a16:creationId xmlns:a16="http://schemas.microsoft.com/office/drawing/2014/main" id="{A2131435-A1A3-E449-B5C0-BDD1A5691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911" y="1051455"/>
            <a:ext cx="6210300" cy="4657724"/>
          </a:xfrm>
          <a:prstGeom prst="rect">
            <a:avLst/>
          </a:prstGeom>
        </p:spPr>
      </p:pic>
    </p:spTree>
    <p:extLst>
      <p:ext uri="{BB962C8B-B14F-4D97-AF65-F5344CB8AC3E}">
        <p14:creationId xmlns:p14="http://schemas.microsoft.com/office/powerpoint/2010/main" val="190814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946422-52C2-DC48-A6A5-3C6B0FBA1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14181" y="962218"/>
            <a:ext cx="5524499" cy="4514463"/>
          </a:xfrm>
          <a:prstGeom prst="rect">
            <a:avLst/>
          </a:prstGeom>
        </p:spPr>
      </p:pic>
      <p:pic>
        <p:nvPicPr>
          <p:cNvPr id="6" name="Picture 5">
            <a:extLst>
              <a:ext uri="{FF2B5EF4-FFF2-40B4-BE49-F238E27FC236}">
                <a16:creationId xmlns:a16="http://schemas.microsoft.com/office/drawing/2014/main" id="{91AAB78F-ECB0-524B-9B42-37B68F1FB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18300" y="1765300"/>
            <a:ext cx="3606800" cy="4826000"/>
          </a:xfrm>
          <a:prstGeom prst="rect">
            <a:avLst/>
          </a:prstGeom>
        </p:spPr>
      </p:pic>
      <p:sp>
        <p:nvSpPr>
          <p:cNvPr id="7" name="TextBox 6">
            <a:extLst>
              <a:ext uri="{FF2B5EF4-FFF2-40B4-BE49-F238E27FC236}">
                <a16:creationId xmlns:a16="http://schemas.microsoft.com/office/drawing/2014/main" id="{B5311475-9CA7-C34A-9D77-1564C0BCDA68}"/>
              </a:ext>
            </a:extLst>
          </p:cNvPr>
          <p:cNvSpPr txBox="1"/>
          <p:nvPr/>
        </p:nvSpPr>
        <p:spPr>
          <a:xfrm>
            <a:off x="6328229" y="338667"/>
            <a:ext cx="5135638" cy="1938992"/>
          </a:xfrm>
          <a:prstGeom prst="rect">
            <a:avLst/>
          </a:prstGeom>
          <a:noFill/>
        </p:spPr>
        <p:txBody>
          <a:bodyPr wrap="square" rtlCol="0">
            <a:spAutoFit/>
          </a:bodyPr>
          <a:lstStyle/>
          <a:p>
            <a:pPr marL="457200" indent="-457200">
              <a:buFont typeface="+mj-lt"/>
              <a:buAutoNum type="arabicPeriod" startAt="8"/>
            </a:pPr>
            <a:r>
              <a:rPr lang="en-US" sz="2400" dirty="0"/>
              <a:t>Spread seeds on labeled paper plates.</a:t>
            </a:r>
          </a:p>
          <a:p>
            <a:pPr marL="457200" indent="-457200">
              <a:buFont typeface="+mj-lt"/>
              <a:buAutoNum type="arabicPeriod" startAt="8"/>
            </a:pPr>
            <a:r>
              <a:rPr lang="en-US" sz="2400" dirty="0"/>
              <a:t>Protect from weather.</a:t>
            </a:r>
          </a:p>
          <a:p>
            <a:pPr marL="457200" indent="-457200">
              <a:buFont typeface="+mj-lt"/>
              <a:buAutoNum type="arabicPeriod" startAt="8"/>
            </a:pPr>
            <a:r>
              <a:rPr lang="en-US" sz="2400" dirty="0"/>
              <a:t>Stir and move seeds around daily until dry.</a:t>
            </a:r>
          </a:p>
        </p:txBody>
      </p:sp>
    </p:spTree>
    <p:extLst>
      <p:ext uri="{BB962C8B-B14F-4D97-AF65-F5344CB8AC3E}">
        <p14:creationId xmlns:p14="http://schemas.microsoft.com/office/powerpoint/2010/main" val="56085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1" name="Rectangle 2"/>
          <p:cNvSpPr>
            <a:spLocks noGrp="1" noChangeArrowheads="1"/>
          </p:cNvSpPr>
          <p:nvPr>
            <p:ph type="title" idx="4294967295"/>
          </p:nvPr>
        </p:nvSpPr>
        <p:spPr>
          <a:xfrm>
            <a:off x="5116878" y="629266"/>
            <a:ext cx="6422849" cy="1676603"/>
          </a:xfrm>
        </p:spPr>
        <p:txBody>
          <a:bodyPr vert="horz" lIns="91440" tIns="45720" rIns="91440" bIns="45720" rtlCol="0" anchor="ctr">
            <a:normAutofit fontScale="90000"/>
          </a:bodyPr>
          <a:lstStyle/>
          <a:p>
            <a:r>
              <a:rPr lang="en-US" altLang="en-US" sz="4000" b="1" dirty="0"/>
              <a:t>Seed Storage Containers</a:t>
            </a:r>
            <a:br>
              <a:rPr lang="en-US" altLang="en-US" sz="3700" b="1" dirty="0"/>
            </a:br>
            <a:br>
              <a:rPr lang="en-US" altLang="en-US" sz="3700" b="1" dirty="0"/>
            </a:br>
            <a:r>
              <a:rPr lang="en-US" altLang="en-US" sz="3600" b="1" dirty="0"/>
              <a:t>Remember the goal is to keep the seeds dry.</a:t>
            </a:r>
            <a:r>
              <a:rPr lang="en-US" altLang="en-US" sz="3600" dirty="0"/>
              <a:t>	</a:t>
            </a:r>
          </a:p>
        </p:txBody>
      </p:sp>
      <p:sp>
        <p:nvSpPr>
          <p:cNvPr id="82" name="Rectangle 81">
            <a:extLst>
              <a:ext uri="{FF2B5EF4-FFF2-40B4-BE49-F238E27FC236}">
                <a16:creationId xmlns:a16="http://schemas.microsoft.com/office/drawing/2014/main" id="{BBDB9CBB-F581-4208-9C34-D4E8577A9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33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9">
            <a:extLst>
              <a:ext uri="{FF2B5EF4-FFF2-40B4-BE49-F238E27FC236}">
                <a16:creationId xmlns:a16="http://schemas.microsoft.com/office/drawing/2014/main" id="{F8F2DBF4-5F7B-457C-98A0-0337482F2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2" name="Object 0" descr="A large room&#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0360" y="803049"/>
            <a:ext cx="2415287" cy="1635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ext, letter&#10;&#10;Description automatically generated">
            <a:extLst>
              <a:ext uri="{FF2B5EF4-FFF2-40B4-BE49-F238E27FC236}">
                <a16:creationId xmlns:a16="http://schemas.microsoft.com/office/drawing/2014/main" id="{B608A8CB-83A5-1245-9D07-3D91283DFD6C}"/>
              </a:ext>
            </a:extLst>
          </p:cNvPr>
          <p:cNvPicPr>
            <a:picLocks noChangeAspect="1"/>
          </p:cNvPicPr>
          <p:nvPr/>
        </p:nvPicPr>
        <p:blipFill>
          <a:blip r:embed="rId4"/>
          <a:stretch>
            <a:fillRect/>
          </a:stretch>
        </p:blipFill>
        <p:spPr>
          <a:xfrm rot="16200000">
            <a:off x="1520897" y="1938156"/>
            <a:ext cx="1594214" cy="2834158"/>
          </a:xfrm>
          <a:prstGeom prst="rect">
            <a:avLst/>
          </a:prstGeom>
        </p:spPr>
      </p:pic>
      <p:pic>
        <p:nvPicPr>
          <p:cNvPr id="78860" name="Picture 16" descr="janet zip lock"/>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4672" y="4323718"/>
            <a:ext cx="3026663" cy="156551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1" name="Text Box 18"/>
          <p:cNvSpPr txBox="1">
            <a:spLocks noChangeArrowheads="1"/>
          </p:cNvSpPr>
          <p:nvPr/>
        </p:nvSpPr>
        <p:spPr bwMode="auto">
          <a:xfrm>
            <a:off x="5116878" y="2659422"/>
            <a:ext cx="6422848"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marL="342900" indent="-228600">
              <a:lnSpc>
                <a:spcPct val="90000"/>
              </a:lnSpc>
              <a:spcBef>
                <a:spcPct val="50000"/>
              </a:spcBef>
              <a:buClrTx/>
              <a:buSzTx/>
              <a:buFont typeface="Arial" panose="020B0604020202020204" pitchFamily="34" charset="0"/>
              <a:buChar char="•"/>
            </a:pPr>
            <a:r>
              <a:rPr lang="en-US" altLang="en-US" sz="2800" dirty="0">
                <a:latin typeface="+mn-lt"/>
                <a:ea typeface="+mn-ea"/>
              </a:rPr>
              <a:t>Plastic storage bags</a:t>
            </a:r>
          </a:p>
          <a:p>
            <a:pPr marL="342900" indent="-228600">
              <a:lnSpc>
                <a:spcPct val="90000"/>
              </a:lnSpc>
              <a:spcBef>
                <a:spcPct val="50000"/>
              </a:spcBef>
              <a:buClrTx/>
              <a:buSzTx/>
              <a:buFont typeface="Arial" panose="020B0604020202020204" pitchFamily="34" charset="0"/>
              <a:buChar char="•"/>
            </a:pPr>
            <a:r>
              <a:rPr lang="en-US" altLang="en-US" sz="2800" dirty="0">
                <a:latin typeface="+mn-lt"/>
                <a:ea typeface="+mn-ea"/>
              </a:rPr>
              <a:t>Paper envelopes – coin envelopes are easy to purchase</a:t>
            </a:r>
          </a:p>
          <a:p>
            <a:pPr marL="342900" indent="-228600">
              <a:lnSpc>
                <a:spcPct val="90000"/>
              </a:lnSpc>
              <a:spcBef>
                <a:spcPct val="50000"/>
              </a:spcBef>
              <a:buClrTx/>
              <a:buSzTx/>
              <a:buFont typeface="Arial" panose="020B0604020202020204" pitchFamily="34" charset="0"/>
              <a:buChar char="•"/>
            </a:pPr>
            <a:r>
              <a:rPr lang="en-US" altLang="en-US" sz="2800" dirty="0">
                <a:latin typeface="+mn-lt"/>
                <a:ea typeface="+mn-ea"/>
              </a:rPr>
              <a:t>Glass jars</a:t>
            </a:r>
          </a:p>
        </p:txBody>
      </p:sp>
    </p:spTree>
    <p:extLst>
      <p:ext uri="{BB962C8B-B14F-4D97-AF65-F5344CB8AC3E}">
        <p14:creationId xmlns:p14="http://schemas.microsoft.com/office/powerpoint/2010/main" val="388769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4965430" y="629268"/>
            <a:ext cx="6586491" cy="1286160"/>
          </a:xfrm>
        </p:spPr>
        <p:txBody>
          <a:bodyPr anchor="b">
            <a:normAutofit/>
          </a:bodyPr>
          <a:lstStyle/>
          <a:p>
            <a:r>
              <a:rPr lang="en-US" altLang="en-US" b="1"/>
              <a:t>Where to Store Seeds</a:t>
            </a:r>
            <a:r>
              <a:rPr lang="en-US" altLang="en-US"/>
              <a:t>		</a:t>
            </a:r>
          </a:p>
        </p:txBody>
      </p:sp>
      <p:sp>
        <p:nvSpPr>
          <p:cNvPr id="37891" name="Rectangle 1027"/>
          <p:cNvSpPr>
            <a:spLocks noGrp="1" noChangeArrowheads="1"/>
          </p:cNvSpPr>
          <p:nvPr>
            <p:ph idx="1"/>
          </p:nvPr>
        </p:nvSpPr>
        <p:spPr>
          <a:xfrm>
            <a:off x="4965431" y="2438400"/>
            <a:ext cx="6586489" cy="3785419"/>
          </a:xfrm>
        </p:spPr>
        <p:txBody>
          <a:bodyPr>
            <a:normAutofit/>
          </a:bodyPr>
          <a:lstStyle/>
          <a:p>
            <a:r>
              <a:rPr lang="en-US" altLang="en-US" sz="2000" b="1" dirty="0"/>
              <a:t>Good</a:t>
            </a:r>
            <a:r>
              <a:rPr lang="en-US" altLang="en-US" sz="2000" dirty="0"/>
              <a:t>: Cool, dry, and dark place—closet or cupboard</a:t>
            </a:r>
          </a:p>
          <a:p>
            <a:r>
              <a:rPr lang="en-US" altLang="en-US" sz="2000" b="1" dirty="0"/>
              <a:t>Better</a:t>
            </a:r>
            <a:r>
              <a:rPr lang="en-US" altLang="en-US" sz="2000" dirty="0"/>
              <a:t>: Airtight containers in refrigerator</a:t>
            </a:r>
          </a:p>
          <a:p>
            <a:r>
              <a:rPr lang="en-US" altLang="en-US" sz="2000" b="1" dirty="0"/>
              <a:t>Best</a:t>
            </a:r>
            <a:r>
              <a:rPr lang="en-US" altLang="en-US" sz="2000" dirty="0"/>
              <a:t>: Dry to 5 to 7% moisture content by weight; store several degrees below freezing </a:t>
            </a:r>
          </a:p>
          <a:p>
            <a:pPr lvl="1"/>
            <a:r>
              <a:rPr lang="en-US" altLang="en-US" sz="2000" dirty="0"/>
              <a:t>Don’t worry - not many of us can be this precise!</a:t>
            </a:r>
          </a:p>
          <a:p>
            <a:pPr lvl="1"/>
            <a:r>
              <a:rPr lang="en-US" altLang="en-US" sz="2000" dirty="0"/>
              <a:t>Freezing does not harm them and can greatly extend their lifespan if done properly!</a:t>
            </a:r>
          </a:p>
        </p:txBody>
      </p:sp>
      <p:pic>
        <p:nvPicPr>
          <p:cNvPr id="5" name="Content Placeholder 5">
            <a:extLst>
              <a:ext uri="{FF2B5EF4-FFF2-40B4-BE49-F238E27FC236}">
                <a16:creationId xmlns:a16="http://schemas.microsoft.com/office/drawing/2014/main" id="{1FBB7989-58D8-7C43-9793-33758D43A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75"/>
          <a:stretch/>
        </p:blipFill>
        <p:spPr>
          <a:xfrm>
            <a:off x="20" y="10"/>
            <a:ext cx="4635571" cy="6857990"/>
          </a:xfrm>
          <a:prstGeom prst="rect">
            <a:avLst/>
          </a:prstGeom>
          <a:effec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187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15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b="1" dirty="0"/>
              <a:t>Seed Storage Facts</a:t>
            </a:r>
            <a:br>
              <a:rPr lang="en-US" sz="5400" b="1" dirty="0"/>
            </a:br>
            <a:endParaRPr lang="en-US" sz="5400" b="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dirty="0"/>
              <a:t>Viability decreases in storage. </a:t>
            </a:r>
          </a:p>
          <a:p>
            <a:r>
              <a:rPr lang="en-US" sz="2200" dirty="0"/>
              <a:t>Rate of decrease varies with each variety depending on the initial quality of the seed going into storage. </a:t>
            </a:r>
          </a:p>
          <a:p>
            <a:r>
              <a:rPr lang="en-US" sz="2200" dirty="0"/>
              <a:t>Each variety must be periodically regenerated to maintain a healthy, viable seed stock.</a:t>
            </a:r>
          </a:p>
          <a:p>
            <a:endParaRPr lang="en-US" sz="2200" dirty="0"/>
          </a:p>
        </p:txBody>
      </p:sp>
    </p:spTree>
    <p:extLst>
      <p:ext uri="{BB962C8B-B14F-4D97-AF65-F5344CB8AC3E}">
        <p14:creationId xmlns:p14="http://schemas.microsoft.com/office/powerpoint/2010/main" val="114407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7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995" name="Rectangle 2"/>
          <p:cNvSpPr>
            <a:spLocks noGrp="1" noChangeArrowheads="1"/>
          </p:cNvSpPr>
          <p:nvPr>
            <p:ph type="title" idx="4294967295"/>
          </p:nvPr>
        </p:nvSpPr>
        <p:spPr>
          <a:xfrm>
            <a:off x="841247" y="978619"/>
            <a:ext cx="3410712" cy="1106424"/>
          </a:xfrm>
        </p:spPr>
        <p:txBody>
          <a:bodyPr vert="horz" lIns="91440" tIns="45720" rIns="91440" bIns="45720" rtlCol="0" anchor="ctr">
            <a:normAutofit/>
          </a:bodyPr>
          <a:lstStyle/>
          <a:p>
            <a:r>
              <a:rPr lang="en-US" altLang="en-US" sz="3200" b="1" dirty="0"/>
              <a:t>Stored Seed Issues</a:t>
            </a:r>
            <a:endParaRPr lang="en-US" altLang="en-US" sz="3200" dirty="0"/>
          </a:p>
        </p:txBody>
      </p:sp>
      <p:sp>
        <p:nvSpPr>
          <p:cNvPr id="80" name="Rectangle 7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6" name="Rectangle 3"/>
          <p:cNvSpPr>
            <a:spLocks noGrp="1" noChangeArrowheads="1"/>
          </p:cNvSpPr>
          <p:nvPr>
            <p:ph type="body" idx="4294967295"/>
          </p:nvPr>
        </p:nvSpPr>
        <p:spPr>
          <a:xfrm>
            <a:off x="841247" y="2359152"/>
            <a:ext cx="3410712" cy="3425043"/>
          </a:xfrm>
        </p:spPr>
        <p:txBody>
          <a:bodyPr vert="horz" lIns="91440" tIns="45720" rIns="91440" bIns="45720" rtlCol="0">
            <a:normAutofit/>
          </a:bodyPr>
          <a:lstStyle/>
          <a:p>
            <a:r>
              <a:rPr lang="en-US" altLang="en-US" sz="2400" dirty="0"/>
              <a:t>Temperature variation     </a:t>
            </a:r>
          </a:p>
          <a:p>
            <a:r>
              <a:rPr lang="en-US" altLang="en-US" sz="2400" dirty="0"/>
              <a:t>Moisture fluctuation </a:t>
            </a:r>
          </a:p>
          <a:p>
            <a:r>
              <a:rPr lang="en-US" altLang="en-US" sz="2400" dirty="0"/>
              <a:t>Insects</a:t>
            </a:r>
          </a:p>
          <a:p>
            <a:r>
              <a:rPr lang="en-US" altLang="en-US" sz="2400" dirty="0"/>
              <a:t>Animal Pests </a:t>
            </a:r>
          </a:p>
          <a:p>
            <a:pPr marL="0" indent="0">
              <a:buNone/>
            </a:pPr>
            <a:endParaRPr lang="en-US" altLang="en-US" sz="2400" dirty="0"/>
          </a:p>
        </p:txBody>
      </p:sp>
      <p:pic>
        <p:nvPicPr>
          <p:cNvPr id="8" name="Picture 7" descr="cute_mouse-8551">
            <a:extLst>
              <a:ext uri="{FF2B5EF4-FFF2-40B4-BE49-F238E27FC236}">
                <a16:creationId xmlns:a16="http://schemas.microsoft.com/office/drawing/2014/main" id="{3A3188F5-5F45-6E4C-9D3A-2EB1588078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87" r="7364" b="-1"/>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4"/>
          <p:cNvSpPr>
            <a:spLocks noChangeArrowheads="1"/>
          </p:cNvSpPr>
          <p:nvPr/>
        </p:nvSpPr>
        <p:spPr bwMode="auto">
          <a:xfrm>
            <a:off x="9220200" y="1789114"/>
            <a:ext cx="4910138" cy="44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98" tIns="79350" rIns="85698" bIns="0">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a:p>
        </p:txBody>
      </p:sp>
      <p:sp>
        <p:nvSpPr>
          <p:cNvPr id="84998" name="Rectangle 6"/>
          <p:cNvSpPr>
            <a:spLocks noChangeArrowheads="1"/>
          </p:cNvSpPr>
          <p:nvPr/>
        </p:nvSpPr>
        <p:spPr bwMode="auto">
          <a:xfrm>
            <a:off x="5407026" y="2560639"/>
            <a:ext cx="3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200">
              <a:cs typeface="Arial" panose="020B0604020202020204" pitchFamily="34" charset="0"/>
            </a:endParaRPr>
          </a:p>
        </p:txBody>
      </p:sp>
    </p:spTree>
    <p:extLst>
      <p:ext uri="{BB962C8B-B14F-4D97-AF65-F5344CB8AC3E}">
        <p14:creationId xmlns:p14="http://schemas.microsoft.com/office/powerpoint/2010/main" val="3640378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1" name="Title 1"/>
          <p:cNvSpPr>
            <a:spLocks noGrp="1"/>
          </p:cNvSpPr>
          <p:nvPr>
            <p:ph type="title" idx="4294967295"/>
          </p:nvPr>
        </p:nvSpPr>
        <p:spPr>
          <a:xfrm>
            <a:off x="841248" y="548640"/>
            <a:ext cx="3600860" cy="5431536"/>
          </a:xfrm>
        </p:spPr>
        <p:txBody>
          <a:bodyPr vert="horz" lIns="91440" tIns="45720" rIns="91440" bIns="45720" rtlCol="0" anchor="ctr">
            <a:normAutofit/>
          </a:bodyPr>
          <a:lstStyle/>
          <a:p>
            <a:r>
              <a:rPr lang="en-US" altLang="en-US" sz="5400" b="1" kern="1200">
                <a:solidFill>
                  <a:schemeClr val="tx1"/>
                </a:solidFill>
                <a:latin typeface="+mj-lt"/>
                <a:ea typeface="+mj-ea"/>
                <a:cs typeface="+mj-cs"/>
              </a:rPr>
              <a:t>How Long Will My Seeds Last?</a:t>
            </a:r>
          </a:p>
        </p:txBody>
      </p:sp>
      <p:sp>
        <p:nvSpPr>
          <p:cNvPr id="13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4" name="Content Placeholder 2"/>
          <p:cNvSpPr>
            <a:spLocks noGrp="1"/>
          </p:cNvSpPr>
          <p:nvPr>
            <p:ph idx="4294967295"/>
          </p:nvPr>
        </p:nvSpPr>
        <p:spPr>
          <a:xfrm>
            <a:off x="5126418" y="552091"/>
            <a:ext cx="6224335" cy="5431536"/>
          </a:xfrm>
        </p:spPr>
        <p:txBody>
          <a:bodyPr vert="horz" lIns="91440" tIns="45720" rIns="91440" bIns="45720" rtlCol="0" anchor="ctr">
            <a:normAutofit/>
          </a:bodyPr>
          <a:lstStyle/>
          <a:p>
            <a:pPr marL="609600"/>
            <a:r>
              <a:rPr lang="en-US" altLang="en-US" sz="2200" b="1" dirty="0"/>
              <a:t>Long lived</a:t>
            </a:r>
            <a:r>
              <a:rPr lang="en-US" altLang="en-US" sz="2200" dirty="0"/>
              <a:t> (</a:t>
            </a:r>
            <a:r>
              <a:rPr lang="en-US" altLang="en-US" sz="2200" b="1" u="sng" dirty="0"/>
              <a:t>&gt; </a:t>
            </a:r>
            <a:r>
              <a:rPr lang="en-US" altLang="en-US" sz="2200" dirty="0"/>
              <a:t>5 years - </a:t>
            </a:r>
            <a:r>
              <a:rPr lang="en-US" altLang="en-US" sz="2200" i="1" dirty="0"/>
              <a:t>in general</a:t>
            </a:r>
            <a:r>
              <a:rPr lang="en-US" altLang="en-US" sz="2200" dirty="0"/>
              <a:t>) : Brussels sprouts, cabbage, cauliflower, celery, cucumber, eggplant, lettuce, melon, radish, rutabaga, spinach, squash, and turnip </a:t>
            </a:r>
          </a:p>
          <a:p>
            <a:pPr marL="609600"/>
            <a:r>
              <a:rPr lang="en-US" altLang="en-US" sz="2200" b="1" dirty="0"/>
              <a:t>Medium lived</a:t>
            </a:r>
            <a:r>
              <a:rPr lang="en-US" altLang="en-US" sz="2200" dirty="0"/>
              <a:t> (3-5 years - </a:t>
            </a:r>
            <a:r>
              <a:rPr lang="en-US" altLang="en-US" sz="2200" i="1" dirty="0"/>
              <a:t>in general</a:t>
            </a:r>
            <a:r>
              <a:rPr lang="en-US" altLang="en-US" sz="2200" dirty="0"/>
              <a:t>): Bean, beet, broccoli, carrot, leek, pea, pepper, pumpkin, and tomato </a:t>
            </a:r>
          </a:p>
          <a:p>
            <a:pPr marL="609600"/>
            <a:r>
              <a:rPr lang="en-US" altLang="en-US" sz="2200" b="1" dirty="0"/>
              <a:t>Shorter lived</a:t>
            </a:r>
            <a:r>
              <a:rPr lang="en-US" altLang="en-US" sz="2200" dirty="0"/>
              <a:t> (1-2 years - </a:t>
            </a:r>
            <a:r>
              <a:rPr lang="en-US" altLang="en-US" sz="2200" i="1" dirty="0"/>
              <a:t>in general</a:t>
            </a:r>
            <a:r>
              <a:rPr lang="en-US" altLang="en-US" sz="2200" dirty="0"/>
              <a:t>) : Corn, onion, parsley, parsnip</a:t>
            </a:r>
          </a:p>
          <a:p>
            <a:pPr marL="609600"/>
            <a:endParaRPr lang="en-US" altLang="en-US" sz="2200" dirty="0"/>
          </a:p>
        </p:txBody>
      </p:sp>
    </p:spTree>
    <p:extLst>
      <p:ext uri="{BB962C8B-B14F-4D97-AF65-F5344CB8AC3E}">
        <p14:creationId xmlns:p14="http://schemas.microsoft.com/office/powerpoint/2010/main" val="91170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84235" y="1200150"/>
            <a:ext cx="5645765" cy="5585221"/>
          </a:xfrm>
          <a:prstGeom prst="rect">
            <a:avLst/>
          </a:prstGeom>
        </p:spPr>
      </p:pic>
      <p:pic>
        <p:nvPicPr>
          <p:cNvPr id="5" name="Picture 4"/>
          <p:cNvPicPr>
            <a:picLocks noChangeAspect="1"/>
          </p:cNvPicPr>
          <p:nvPr/>
        </p:nvPicPr>
        <p:blipFill>
          <a:blip r:embed="rId4"/>
          <a:stretch>
            <a:fillRect/>
          </a:stretch>
        </p:blipFill>
        <p:spPr>
          <a:xfrm>
            <a:off x="204787" y="1200150"/>
            <a:ext cx="5579448" cy="5505450"/>
          </a:xfrm>
          <a:prstGeom prst="rect">
            <a:avLst/>
          </a:prstGeom>
        </p:spPr>
      </p:pic>
      <p:sp>
        <p:nvSpPr>
          <p:cNvPr id="6" name="Title 5"/>
          <p:cNvSpPr>
            <a:spLocks noGrp="1"/>
          </p:cNvSpPr>
          <p:nvPr>
            <p:ph type="title"/>
          </p:nvPr>
        </p:nvSpPr>
        <p:spPr>
          <a:xfrm>
            <a:off x="2669124" y="243110"/>
            <a:ext cx="8911687" cy="1280890"/>
          </a:xfrm>
        </p:spPr>
        <p:txBody>
          <a:bodyPr/>
          <a:lstStyle/>
          <a:p>
            <a:r>
              <a:rPr lang="en-US" altLang="en-US" b="1" dirty="0"/>
              <a:t>How Long Will My Seeds Last?</a:t>
            </a:r>
            <a:endParaRPr lang="en-US" dirty="0"/>
          </a:p>
        </p:txBody>
      </p:sp>
    </p:spTree>
    <p:extLst>
      <p:ext uri="{BB962C8B-B14F-4D97-AF65-F5344CB8AC3E}">
        <p14:creationId xmlns:p14="http://schemas.microsoft.com/office/powerpoint/2010/main" val="292265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05A1D-E7DE-A642-AF78-AD972B33F1BC}"/>
              </a:ext>
            </a:extLst>
          </p:cNvPr>
          <p:cNvSpPr txBox="1"/>
          <p:nvPr/>
        </p:nvSpPr>
        <p:spPr>
          <a:xfrm>
            <a:off x="1738745" y="540328"/>
            <a:ext cx="8714509" cy="1200329"/>
          </a:xfrm>
          <a:prstGeom prst="rect">
            <a:avLst/>
          </a:prstGeom>
          <a:noFill/>
        </p:spPr>
        <p:txBody>
          <a:bodyPr wrap="square" rtlCol="0">
            <a:spAutoFit/>
          </a:bodyPr>
          <a:lstStyle/>
          <a:p>
            <a:pPr algn="ctr"/>
            <a:r>
              <a:rPr lang="en-US" sz="2400" dirty="0"/>
              <a:t>University of North Georgia’s Appalachian Studies Center </a:t>
            </a:r>
          </a:p>
          <a:p>
            <a:pPr algn="ctr"/>
            <a:r>
              <a:rPr lang="en-US" sz="2400" dirty="0"/>
              <a:t>hosts the </a:t>
            </a:r>
          </a:p>
          <a:p>
            <a:pPr algn="ctr"/>
            <a:r>
              <a:rPr lang="en-US" sz="2400" b="1" dirty="0"/>
              <a:t>Saving Appalachian Gardens and Stories Project</a:t>
            </a:r>
          </a:p>
        </p:txBody>
      </p:sp>
      <p:sp>
        <p:nvSpPr>
          <p:cNvPr id="3" name="TextBox 2">
            <a:extLst>
              <a:ext uri="{FF2B5EF4-FFF2-40B4-BE49-F238E27FC236}">
                <a16:creationId xmlns:a16="http://schemas.microsoft.com/office/drawing/2014/main" id="{0728ABCB-D6C2-474E-BF2C-5B958174E9A0}"/>
              </a:ext>
            </a:extLst>
          </p:cNvPr>
          <p:cNvSpPr txBox="1"/>
          <p:nvPr/>
        </p:nvSpPr>
        <p:spPr>
          <a:xfrm>
            <a:off x="2071253" y="5811811"/>
            <a:ext cx="8049491" cy="646331"/>
          </a:xfrm>
          <a:prstGeom prst="rect">
            <a:avLst/>
          </a:prstGeom>
          <a:noFill/>
        </p:spPr>
        <p:txBody>
          <a:bodyPr wrap="square" rtlCol="0">
            <a:spAutoFit/>
          </a:bodyPr>
          <a:lstStyle/>
          <a:p>
            <a:r>
              <a:rPr lang="en-US" dirty="0">
                <a:hlinkClick r:id="rId3"/>
              </a:rPr>
              <a:t>https://ung.edu/appalachian-studies-center/saving-appalachian-gardens-stories.php</a:t>
            </a:r>
            <a:endParaRPr lang="en-US" dirty="0"/>
          </a:p>
          <a:p>
            <a:endParaRPr lang="en-US" dirty="0"/>
          </a:p>
        </p:txBody>
      </p:sp>
      <p:sp>
        <p:nvSpPr>
          <p:cNvPr id="4" name="TextBox 3">
            <a:extLst>
              <a:ext uri="{FF2B5EF4-FFF2-40B4-BE49-F238E27FC236}">
                <a16:creationId xmlns:a16="http://schemas.microsoft.com/office/drawing/2014/main" id="{478CA46C-D2D1-354F-9B77-925D6DB702C2}"/>
              </a:ext>
            </a:extLst>
          </p:cNvPr>
          <p:cNvSpPr txBox="1"/>
          <p:nvPr/>
        </p:nvSpPr>
        <p:spPr>
          <a:xfrm>
            <a:off x="3020290" y="4611482"/>
            <a:ext cx="6559139" cy="1200329"/>
          </a:xfrm>
          <a:prstGeom prst="rect">
            <a:avLst/>
          </a:prstGeom>
          <a:noFill/>
        </p:spPr>
        <p:txBody>
          <a:bodyPr wrap="square" rtlCol="0">
            <a:spAutoFit/>
          </a:bodyPr>
          <a:lstStyle/>
          <a:p>
            <a:r>
              <a:rPr lang="en-US" sz="2400" dirty="0"/>
              <a:t>This model could be used in areas of cultural diversity, Native Peoples studies, and historical population pockets.</a:t>
            </a:r>
          </a:p>
        </p:txBody>
      </p:sp>
      <p:pic>
        <p:nvPicPr>
          <p:cNvPr id="6" name="Picture 5" descr="A sign in front of a building&#10;&#10;Description automatically generated">
            <a:extLst>
              <a:ext uri="{FF2B5EF4-FFF2-40B4-BE49-F238E27FC236}">
                <a16:creationId xmlns:a16="http://schemas.microsoft.com/office/drawing/2014/main" id="{3BB0FF39-FBC4-8B48-B329-4F4D7A0C4AAE}"/>
              </a:ext>
            </a:extLst>
          </p:cNvPr>
          <p:cNvPicPr>
            <a:picLocks noChangeAspect="1"/>
          </p:cNvPicPr>
          <p:nvPr/>
        </p:nvPicPr>
        <p:blipFill>
          <a:blip r:embed="rId4"/>
          <a:stretch>
            <a:fillRect/>
          </a:stretch>
        </p:blipFill>
        <p:spPr>
          <a:xfrm>
            <a:off x="3020290" y="2043239"/>
            <a:ext cx="6096000" cy="2335440"/>
          </a:xfrm>
          <a:prstGeom prst="rect">
            <a:avLst/>
          </a:prstGeom>
        </p:spPr>
      </p:pic>
    </p:spTree>
    <p:extLst>
      <p:ext uri="{BB962C8B-B14F-4D97-AF65-F5344CB8AC3E}">
        <p14:creationId xmlns:p14="http://schemas.microsoft.com/office/powerpoint/2010/main" val="326024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ign on a plant&#10;&#10;Description automatically generated">
            <a:extLst>
              <a:ext uri="{FF2B5EF4-FFF2-40B4-BE49-F238E27FC236}">
                <a16:creationId xmlns:a16="http://schemas.microsoft.com/office/drawing/2014/main" id="{E22A04F1-C8B4-3647-8DDF-BC03F96F77A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147" r="20925"/>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A7E92B92-A23C-AE4C-8B63-88D4478F926B}"/>
              </a:ext>
            </a:extLst>
          </p:cNvPr>
          <p:cNvSpPr txBox="1">
            <a:spLocks/>
          </p:cNvSpPr>
          <p:nvPr/>
        </p:nvSpPr>
        <p:spPr>
          <a:xfrm>
            <a:off x="333829" y="798445"/>
            <a:ext cx="5274805" cy="13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dirty="0">
                <a:solidFill>
                  <a:srgbClr val="000000"/>
                </a:solidFill>
              </a:rPr>
              <a:t>In summary, to ensure seed saving success:</a:t>
            </a:r>
          </a:p>
        </p:txBody>
      </p:sp>
      <p:sp>
        <p:nvSpPr>
          <p:cNvPr id="3" name="Content Placeholder 2">
            <a:extLst>
              <a:ext uri="{FF2B5EF4-FFF2-40B4-BE49-F238E27FC236}">
                <a16:creationId xmlns:a16="http://schemas.microsoft.com/office/drawing/2014/main" id="{2142BF9D-7153-7B46-AB44-816E0D5FDE60}"/>
              </a:ext>
            </a:extLst>
          </p:cNvPr>
          <p:cNvSpPr txBox="1">
            <a:spLocks/>
          </p:cNvSpPr>
          <p:nvPr/>
        </p:nvSpPr>
        <p:spPr>
          <a:xfrm>
            <a:off x="333829" y="2272143"/>
            <a:ext cx="5274804" cy="409962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rPr>
              <a:t>Do your research.  Know your plants and their pollination situation.</a:t>
            </a:r>
          </a:p>
          <a:p>
            <a:r>
              <a:rPr lang="en-US" sz="2400" dirty="0">
                <a:solidFill>
                  <a:srgbClr val="000000"/>
                </a:solidFill>
              </a:rPr>
              <a:t>Aim for viable seeds.  Practice isolation distances and do NOT save seed from hybrid plants.</a:t>
            </a:r>
          </a:p>
          <a:p>
            <a:r>
              <a:rPr lang="en-US" sz="2400" dirty="0">
                <a:solidFill>
                  <a:srgbClr val="000000"/>
                </a:solidFill>
              </a:rPr>
              <a:t>Harvest seeds at physiological maturity. </a:t>
            </a:r>
          </a:p>
          <a:p>
            <a:r>
              <a:rPr lang="en-US" sz="2400" dirty="0">
                <a:solidFill>
                  <a:srgbClr val="000000"/>
                </a:solidFill>
              </a:rPr>
              <a:t>Prepare and dry seeds accordingly.</a:t>
            </a:r>
          </a:p>
          <a:p>
            <a:r>
              <a:rPr lang="en-US" sz="2400" dirty="0">
                <a:solidFill>
                  <a:srgbClr val="000000"/>
                </a:solidFill>
              </a:rPr>
              <a:t>Store seeds properly.</a:t>
            </a:r>
          </a:p>
          <a:p>
            <a:r>
              <a:rPr lang="en-US" sz="2400" dirty="0">
                <a:solidFill>
                  <a:srgbClr val="000000"/>
                </a:solidFill>
              </a:rPr>
              <a:t>Label EVERYTHING.</a:t>
            </a:r>
          </a:p>
        </p:txBody>
      </p:sp>
    </p:spTree>
    <p:extLst>
      <p:ext uri="{BB962C8B-B14F-4D97-AF65-F5344CB8AC3E}">
        <p14:creationId xmlns:p14="http://schemas.microsoft.com/office/powerpoint/2010/main" val="222901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BA984-6FD8-5449-A0F4-DFC9FB9D3602}"/>
              </a:ext>
            </a:extLst>
          </p:cNvPr>
          <p:cNvSpPr txBox="1"/>
          <p:nvPr/>
        </p:nvSpPr>
        <p:spPr>
          <a:xfrm>
            <a:off x="541497" y="745066"/>
            <a:ext cx="6302648" cy="3600986"/>
          </a:xfrm>
          <a:prstGeom prst="rect">
            <a:avLst/>
          </a:prstGeom>
          <a:noFill/>
        </p:spPr>
        <p:txBody>
          <a:bodyPr wrap="square" rtlCol="0">
            <a:spAutoFit/>
          </a:bodyPr>
          <a:lstStyle/>
          <a:p>
            <a:r>
              <a:rPr lang="en-US" sz="2400" b="1" dirty="0"/>
              <a:t>Seed Saving in the School or Community Garden</a:t>
            </a:r>
          </a:p>
          <a:p>
            <a:endParaRPr lang="en-US" dirty="0"/>
          </a:p>
          <a:p>
            <a:r>
              <a:rPr lang="en-US" dirty="0"/>
              <a:t>Rosann Kent, UNG (</a:t>
            </a:r>
            <a:r>
              <a:rPr lang="en-US" dirty="0" err="1"/>
              <a:t>Rosann.Kent@ung.edu</a:t>
            </a:r>
            <a:r>
              <a:rPr lang="en-US" dirty="0"/>
              <a:t>)</a:t>
            </a:r>
          </a:p>
          <a:p>
            <a:r>
              <a:rPr lang="en-US" dirty="0"/>
              <a:t>Becky Griffin, UGA (</a:t>
            </a:r>
            <a:r>
              <a:rPr lang="en-US" dirty="0" err="1"/>
              <a:t>beckygri@uga.edu</a:t>
            </a:r>
            <a:r>
              <a:rPr lang="en-US" dirty="0"/>
              <a:t>)</a:t>
            </a:r>
          </a:p>
          <a:p>
            <a:r>
              <a:rPr lang="en-US" dirty="0"/>
              <a:t>Ashley Hoppers, UGA (</a:t>
            </a:r>
            <a:r>
              <a:rPr lang="en-US" dirty="0" err="1"/>
              <a:t>aahoppers@uga.edu</a:t>
            </a:r>
            <a:r>
              <a:rPr lang="en-US" dirty="0"/>
              <a:t>)</a:t>
            </a:r>
          </a:p>
          <a:p>
            <a:r>
              <a:rPr lang="en-US" dirty="0"/>
              <a:t>Amanda </a:t>
            </a:r>
            <a:r>
              <a:rPr lang="en-US" dirty="0" err="1"/>
              <a:t>Tedrow</a:t>
            </a:r>
            <a:r>
              <a:rPr lang="en-US" dirty="0"/>
              <a:t>, UGA (</a:t>
            </a:r>
            <a:r>
              <a:rPr lang="en-US" dirty="0" err="1"/>
              <a:t>atedrow@uga.edu</a:t>
            </a:r>
            <a:r>
              <a:rPr lang="en-US" dirty="0"/>
              <a:t>)</a:t>
            </a:r>
          </a:p>
          <a:p>
            <a:endParaRPr lang="en-US" dirty="0"/>
          </a:p>
          <a:p>
            <a:endParaRPr lang="en-US" dirty="0"/>
          </a:p>
          <a:p>
            <a:r>
              <a:rPr lang="en-US" dirty="0"/>
              <a:t>Special thanks to the students of UNG for the photographs showing their enthusiasm for seed saving!</a:t>
            </a:r>
          </a:p>
          <a:p>
            <a:endParaRPr lang="en-US" dirty="0"/>
          </a:p>
          <a:p>
            <a:endParaRPr lang="en-US" sz="2400" dirty="0"/>
          </a:p>
        </p:txBody>
      </p:sp>
      <p:pic>
        <p:nvPicPr>
          <p:cNvPr id="6" name="Picture 5" descr="Logo&#10;&#10;Description automatically generated">
            <a:extLst>
              <a:ext uri="{FF2B5EF4-FFF2-40B4-BE49-F238E27FC236}">
                <a16:creationId xmlns:a16="http://schemas.microsoft.com/office/drawing/2014/main" id="{02F6E3A4-5E22-204A-8583-10527DDAEC71}"/>
              </a:ext>
            </a:extLst>
          </p:cNvPr>
          <p:cNvPicPr>
            <a:picLocks noChangeAspect="1"/>
          </p:cNvPicPr>
          <p:nvPr/>
        </p:nvPicPr>
        <p:blipFill>
          <a:blip r:embed="rId2"/>
          <a:stretch>
            <a:fillRect/>
          </a:stretch>
        </p:blipFill>
        <p:spPr>
          <a:xfrm>
            <a:off x="302683" y="5060950"/>
            <a:ext cx="5219700" cy="1409700"/>
          </a:xfrm>
          <a:prstGeom prst="rect">
            <a:avLst/>
          </a:prstGeom>
        </p:spPr>
      </p:pic>
      <p:pic>
        <p:nvPicPr>
          <p:cNvPr id="8" name="Picture 7" descr="Text&#10;&#10;Description automatically generated">
            <a:extLst>
              <a:ext uri="{FF2B5EF4-FFF2-40B4-BE49-F238E27FC236}">
                <a16:creationId xmlns:a16="http://schemas.microsoft.com/office/drawing/2014/main" id="{2F1B0750-18C7-0D41-B799-C8E1EB177B93}"/>
              </a:ext>
            </a:extLst>
          </p:cNvPr>
          <p:cNvPicPr>
            <a:picLocks noChangeAspect="1"/>
          </p:cNvPicPr>
          <p:nvPr/>
        </p:nvPicPr>
        <p:blipFill>
          <a:blip r:embed="rId3"/>
          <a:stretch>
            <a:fillRect/>
          </a:stretch>
        </p:blipFill>
        <p:spPr>
          <a:xfrm>
            <a:off x="6062133" y="5371126"/>
            <a:ext cx="5096934" cy="1353168"/>
          </a:xfrm>
          <a:prstGeom prst="rect">
            <a:avLst/>
          </a:prstGeom>
        </p:spPr>
      </p:pic>
      <p:pic>
        <p:nvPicPr>
          <p:cNvPr id="9" name="Picture 8">
            <a:extLst>
              <a:ext uri="{FF2B5EF4-FFF2-40B4-BE49-F238E27FC236}">
                <a16:creationId xmlns:a16="http://schemas.microsoft.com/office/drawing/2014/main" id="{96157298-D1FC-4944-A77B-DFF474934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880533"/>
            <a:ext cx="4335303" cy="3251477"/>
          </a:xfrm>
          <a:prstGeom prst="rect">
            <a:avLst/>
          </a:prstGeom>
        </p:spPr>
      </p:pic>
      <p:sp>
        <p:nvSpPr>
          <p:cNvPr id="2" name="TextBox 1">
            <a:extLst>
              <a:ext uri="{FF2B5EF4-FFF2-40B4-BE49-F238E27FC236}">
                <a16:creationId xmlns:a16="http://schemas.microsoft.com/office/drawing/2014/main" id="{ADDC308C-81CA-6E47-B1A7-00195B6BC60B}"/>
              </a:ext>
            </a:extLst>
          </p:cNvPr>
          <p:cNvSpPr txBox="1"/>
          <p:nvPr/>
        </p:nvSpPr>
        <p:spPr>
          <a:xfrm>
            <a:off x="541497" y="3658260"/>
            <a:ext cx="6302648" cy="646331"/>
          </a:xfrm>
          <a:prstGeom prst="rect">
            <a:avLst/>
          </a:prstGeom>
          <a:noFill/>
        </p:spPr>
        <p:txBody>
          <a:bodyPr wrap="square" rtlCol="0">
            <a:spAutoFit/>
          </a:bodyPr>
          <a:lstStyle/>
          <a:p>
            <a:r>
              <a:rPr lang="en-US" dirty="0"/>
              <a:t>This presentation is part of a Seed Saving Initiative, a joint venture between UGA and UNG funded by an Urban Ag grant.</a:t>
            </a:r>
          </a:p>
        </p:txBody>
      </p:sp>
    </p:spTree>
    <p:extLst>
      <p:ext uri="{BB962C8B-B14F-4D97-AF65-F5344CB8AC3E}">
        <p14:creationId xmlns:p14="http://schemas.microsoft.com/office/powerpoint/2010/main" val="278640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5A79C8F-07B3-404D-A726-F97B9A8021EF}"/>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a:t>Which seeds should I save?</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15007CC7-881B-C446-96A9-BD28DA5962EC}"/>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Heirloom (over 50 years old) or open-pollinated varieties</a:t>
            </a:r>
          </a:p>
          <a:p>
            <a:r>
              <a:rPr lang="en-US" sz="2000" dirty="0"/>
              <a:t>Seeds from disease and insect free plants</a:t>
            </a:r>
          </a:p>
          <a:p>
            <a:r>
              <a:rPr lang="en-US" sz="2000" dirty="0"/>
              <a:t>Seeds from a plant that tasted well or produced well</a:t>
            </a:r>
          </a:p>
          <a:p>
            <a:r>
              <a:rPr lang="en-US" sz="2000" dirty="0"/>
              <a:t>Do NOT save seeds from hybrid varieties – this seed will typically not produce plants or fruits that are like the parent plants</a:t>
            </a:r>
          </a:p>
          <a:p>
            <a:endParaRPr lang="en-US" sz="2000" dirty="0"/>
          </a:p>
        </p:txBody>
      </p:sp>
      <p:pic>
        <p:nvPicPr>
          <p:cNvPr id="4" name="Content Placeholder 4" descr="A sign sitting on the grass&#10;&#10;Description automatically generated">
            <a:extLst>
              <a:ext uri="{FF2B5EF4-FFF2-40B4-BE49-F238E27FC236}">
                <a16:creationId xmlns:a16="http://schemas.microsoft.com/office/drawing/2014/main" id="{3052BA6E-C53E-FD40-BD0B-BB3A1D2CFD37}"/>
              </a:ext>
            </a:extLst>
          </p:cNvPr>
          <p:cNvPicPr>
            <a:picLocks noChangeAspect="1"/>
          </p:cNvPicPr>
          <p:nvPr/>
        </p:nvPicPr>
        <p:blipFill rotWithShape="1">
          <a:blip r:embed="rId2">
            <a:extLst>
              <a:ext uri="{28A0092B-C50C-407E-A947-70E740481C1C}">
                <a14:useLocalDpi xmlns:a14="http://schemas.microsoft.com/office/drawing/2010/main" val="0"/>
              </a:ext>
            </a:extLst>
          </a:blip>
          <a:srcRect l="10777" r="139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3496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92B92-A23C-AE4C-8B63-88D4478F926B}"/>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600"/>
              <a:t>Basic Seed Saving Knowledge</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42BF9D-7153-7B46-AB44-816E0D5FDE60}"/>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p>
        </p:txBody>
      </p:sp>
      <p:pic>
        <p:nvPicPr>
          <p:cNvPr id="5" name="Content Placeholder 4" descr="A sign on a plant&#10;&#10;Description automatically generated">
            <a:extLst>
              <a:ext uri="{FF2B5EF4-FFF2-40B4-BE49-F238E27FC236}">
                <a16:creationId xmlns:a16="http://schemas.microsoft.com/office/drawing/2014/main" id="{E22A04F1-C8B4-3647-8DDF-BC03F96F77A6}"/>
              </a:ext>
            </a:extLst>
          </p:cNvPr>
          <p:cNvPicPr>
            <a:picLocks noChangeAspect="1"/>
          </p:cNvPicPr>
          <p:nvPr/>
        </p:nvPicPr>
        <p:blipFill rotWithShape="1">
          <a:blip r:embed="rId2">
            <a:extLst>
              <a:ext uri="{28A0092B-C50C-407E-A947-70E740481C1C}">
                <a14:useLocalDpi xmlns:a14="http://schemas.microsoft.com/office/drawing/2010/main" val="0"/>
              </a:ext>
            </a:extLst>
          </a:blip>
          <a:srcRect l="6497" r="1827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C06D4A0E-2846-AB42-83ED-60595D646A85}"/>
              </a:ext>
            </a:extLst>
          </p:cNvPr>
          <p:cNvSpPr/>
          <p:nvPr/>
        </p:nvSpPr>
        <p:spPr>
          <a:xfrm>
            <a:off x="461962" y="3124939"/>
            <a:ext cx="4681538" cy="2554545"/>
          </a:xfrm>
          <a:prstGeom prst="rect">
            <a:avLst/>
          </a:prstGeom>
        </p:spPr>
        <p:txBody>
          <a:bodyPr wrap="square">
            <a:spAutoFit/>
          </a:bodyPr>
          <a:lstStyle/>
          <a:p>
            <a:pPr marL="285750" indent="-285750">
              <a:buFont typeface="Arial" panose="020B0604020202020204" pitchFamily="34" charset="0"/>
              <a:buChar char="•"/>
            </a:pPr>
            <a:r>
              <a:rPr lang="en-US" sz="2000" dirty="0"/>
              <a:t>Know your plants’ lifecycles and pollination requirements</a:t>
            </a:r>
          </a:p>
          <a:p>
            <a:pPr marL="285750" indent="-285750">
              <a:buFont typeface="Arial" panose="020B0604020202020204" pitchFamily="34" charset="0"/>
              <a:buChar char="•"/>
            </a:pPr>
            <a:r>
              <a:rPr lang="en-US" sz="2000" dirty="0"/>
              <a:t>Understand plant isolation to prevent unintended pollination</a:t>
            </a:r>
          </a:p>
          <a:p>
            <a:pPr marL="285750" indent="-285750">
              <a:buFont typeface="Arial" panose="020B0604020202020204" pitchFamily="34" charset="0"/>
              <a:buChar char="•"/>
            </a:pPr>
            <a:r>
              <a:rPr lang="en-US" sz="2000" dirty="0"/>
              <a:t>Recognize the best time to harvest seeds for saving </a:t>
            </a:r>
          </a:p>
          <a:p>
            <a:pPr marL="285750" indent="-285750">
              <a:buFont typeface="Arial" panose="020B0604020202020204" pitchFamily="34" charset="0"/>
              <a:buChar char="•"/>
            </a:pPr>
            <a:r>
              <a:rPr lang="en-US" sz="2000" dirty="0"/>
              <a:t>Learn how to prepare and store your seeds</a:t>
            </a:r>
          </a:p>
        </p:txBody>
      </p:sp>
    </p:spTree>
    <p:extLst>
      <p:ext uri="{BB962C8B-B14F-4D97-AF65-F5344CB8AC3E}">
        <p14:creationId xmlns:p14="http://schemas.microsoft.com/office/powerpoint/2010/main" val="132317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17299" cy="1280890"/>
          </a:xfrm>
        </p:spPr>
        <p:txBody>
          <a:bodyPr>
            <a:noAutofit/>
          </a:bodyPr>
          <a:lstStyle/>
          <a:p>
            <a:r>
              <a:rPr lang="en-US" sz="4800" dirty="0"/>
              <a:t>          Know Your Plants</a:t>
            </a:r>
            <a:br>
              <a:rPr lang="en-US" sz="4800" dirty="0"/>
            </a:br>
            <a:br>
              <a:rPr lang="en-US" sz="4800" dirty="0"/>
            </a:br>
            <a:endParaRPr lang="en-US" sz="4800" dirty="0"/>
          </a:p>
        </p:txBody>
      </p:sp>
      <p:sp>
        <p:nvSpPr>
          <p:cNvPr id="3" name="Content Placeholder 2"/>
          <p:cNvSpPr>
            <a:spLocks noGrp="1"/>
          </p:cNvSpPr>
          <p:nvPr>
            <p:ph idx="1"/>
          </p:nvPr>
        </p:nvSpPr>
        <p:spPr>
          <a:xfrm>
            <a:off x="1195840" y="1499659"/>
            <a:ext cx="8915400" cy="3777622"/>
          </a:xfrm>
        </p:spPr>
        <p:txBody>
          <a:bodyPr>
            <a:normAutofit/>
          </a:bodyPr>
          <a:lstStyle/>
          <a:p>
            <a:r>
              <a:rPr lang="en-US" sz="2800" dirty="0"/>
              <a:t>Do they self-pollinate? easiest</a:t>
            </a:r>
          </a:p>
          <a:p>
            <a:r>
              <a:rPr lang="en-US" sz="2800" dirty="0"/>
              <a:t>Do they cross-pollinate? harder</a:t>
            </a:r>
          </a:p>
          <a:p>
            <a:pPr lvl="1"/>
            <a:r>
              <a:rPr lang="en-US" sz="2400" dirty="0"/>
              <a:t>By </a:t>
            </a:r>
            <a:r>
              <a:rPr lang="en-US" altLang="en-US" sz="2400" dirty="0"/>
              <a:t>wind, bird, or insect </a:t>
            </a:r>
            <a:endParaRPr lang="en-US" sz="2400" dirty="0"/>
          </a:p>
        </p:txBody>
      </p:sp>
      <p:pic>
        <p:nvPicPr>
          <p:cNvPr id="4" name="Picture 3"/>
          <p:cNvPicPr>
            <a:picLocks noChangeAspect="1"/>
          </p:cNvPicPr>
          <p:nvPr/>
        </p:nvPicPr>
        <p:blipFill>
          <a:blip r:embed="rId3"/>
          <a:stretch>
            <a:fillRect/>
          </a:stretch>
        </p:blipFill>
        <p:spPr>
          <a:xfrm>
            <a:off x="2592925" y="3388470"/>
            <a:ext cx="5690839" cy="2845420"/>
          </a:xfrm>
          <a:prstGeom prst="rect">
            <a:avLst/>
          </a:prstGeom>
        </p:spPr>
      </p:pic>
    </p:spTree>
    <p:extLst>
      <p:ext uri="{BB962C8B-B14F-4D97-AF65-F5344CB8AC3E}">
        <p14:creationId xmlns:p14="http://schemas.microsoft.com/office/powerpoint/2010/main" val="373386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E44ADF-3BDA-7B42-A8D6-496988EFF003}"/>
              </a:ext>
            </a:extLst>
          </p:cNvPr>
          <p:cNvSpPr txBox="1"/>
          <p:nvPr/>
        </p:nvSpPr>
        <p:spPr>
          <a:xfrm>
            <a:off x="3381829" y="297190"/>
            <a:ext cx="5689600" cy="646331"/>
          </a:xfrm>
          <a:prstGeom prst="rect">
            <a:avLst/>
          </a:prstGeom>
          <a:noFill/>
        </p:spPr>
        <p:txBody>
          <a:bodyPr wrap="square" rtlCol="0">
            <a:spAutoFit/>
          </a:bodyPr>
          <a:lstStyle/>
          <a:p>
            <a:r>
              <a:rPr lang="en-US" sz="3600" dirty="0"/>
              <a:t>Understand Plant Isolation</a:t>
            </a:r>
          </a:p>
        </p:txBody>
      </p:sp>
      <p:graphicFrame>
        <p:nvGraphicFramePr>
          <p:cNvPr id="8" name="Table 8">
            <a:extLst>
              <a:ext uri="{FF2B5EF4-FFF2-40B4-BE49-F238E27FC236}">
                <a16:creationId xmlns:a16="http://schemas.microsoft.com/office/drawing/2014/main" id="{B18307AD-23E7-3747-9C9A-1913C71F74BE}"/>
              </a:ext>
            </a:extLst>
          </p:cNvPr>
          <p:cNvGraphicFramePr>
            <a:graphicFrameLocks noGrp="1"/>
          </p:cNvGraphicFramePr>
          <p:nvPr>
            <p:extLst>
              <p:ext uri="{D42A27DB-BD31-4B8C-83A1-F6EECF244321}">
                <p14:modId xmlns:p14="http://schemas.microsoft.com/office/powerpoint/2010/main" val="1082824493"/>
              </p:ext>
            </p:extLst>
          </p:nvPr>
        </p:nvGraphicFramePr>
        <p:xfrm>
          <a:off x="1320799" y="1026885"/>
          <a:ext cx="9303656" cy="3875314"/>
        </p:xfrm>
        <a:graphic>
          <a:graphicData uri="http://schemas.openxmlformats.org/drawingml/2006/table">
            <a:tbl>
              <a:tblPr firstRow="1" bandRow="1">
                <a:tableStyleId>{00A15C55-8517-42AA-B614-E9B94910E393}</a:tableStyleId>
              </a:tblPr>
              <a:tblGrid>
                <a:gridCol w="2325914">
                  <a:extLst>
                    <a:ext uri="{9D8B030D-6E8A-4147-A177-3AD203B41FA5}">
                      <a16:colId xmlns:a16="http://schemas.microsoft.com/office/drawing/2014/main" val="2804533558"/>
                    </a:ext>
                  </a:extLst>
                </a:gridCol>
                <a:gridCol w="2791097">
                  <a:extLst>
                    <a:ext uri="{9D8B030D-6E8A-4147-A177-3AD203B41FA5}">
                      <a16:colId xmlns:a16="http://schemas.microsoft.com/office/drawing/2014/main" val="1847940397"/>
                    </a:ext>
                  </a:extLst>
                </a:gridCol>
                <a:gridCol w="1860731">
                  <a:extLst>
                    <a:ext uri="{9D8B030D-6E8A-4147-A177-3AD203B41FA5}">
                      <a16:colId xmlns:a16="http://schemas.microsoft.com/office/drawing/2014/main" val="1427066226"/>
                    </a:ext>
                  </a:extLst>
                </a:gridCol>
                <a:gridCol w="2325914">
                  <a:extLst>
                    <a:ext uri="{9D8B030D-6E8A-4147-A177-3AD203B41FA5}">
                      <a16:colId xmlns:a16="http://schemas.microsoft.com/office/drawing/2014/main" val="3766680719"/>
                    </a:ext>
                  </a:extLst>
                </a:gridCol>
              </a:tblGrid>
              <a:tr h="498089">
                <a:tc>
                  <a:txBody>
                    <a:bodyPr/>
                    <a:lstStyle/>
                    <a:p>
                      <a:r>
                        <a:rPr lang="en-US" dirty="0"/>
                        <a:t>Crop</a:t>
                      </a:r>
                    </a:p>
                  </a:txBody>
                  <a:tcPr/>
                </a:tc>
                <a:tc>
                  <a:txBody>
                    <a:bodyPr/>
                    <a:lstStyle/>
                    <a:p>
                      <a:r>
                        <a:rPr lang="en-US" dirty="0"/>
                        <a:t>Scientific Name</a:t>
                      </a:r>
                    </a:p>
                  </a:txBody>
                  <a:tcPr/>
                </a:tc>
                <a:tc>
                  <a:txBody>
                    <a:bodyPr/>
                    <a:lstStyle/>
                    <a:p>
                      <a:r>
                        <a:rPr lang="en-US" dirty="0"/>
                        <a:t>Pollination </a:t>
                      </a:r>
                    </a:p>
                  </a:txBody>
                  <a:tcPr/>
                </a:tc>
                <a:tc>
                  <a:txBody>
                    <a:bodyPr/>
                    <a:lstStyle/>
                    <a:p>
                      <a:r>
                        <a:rPr lang="en-US" dirty="0"/>
                        <a:t>Isolation Distance</a:t>
                      </a:r>
                    </a:p>
                  </a:txBody>
                  <a:tcPr/>
                </a:tc>
                <a:extLst>
                  <a:ext uri="{0D108BD9-81ED-4DB2-BD59-A6C34878D82A}">
                    <a16:rowId xmlns:a16="http://schemas.microsoft.com/office/drawing/2014/main" val="4260772776"/>
                  </a:ext>
                </a:extLst>
              </a:tr>
              <a:tr h="498089">
                <a:tc>
                  <a:txBody>
                    <a:bodyPr/>
                    <a:lstStyle/>
                    <a:p>
                      <a:r>
                        <a:rPr lang="en-US" dirty="0"/>
                        <a:t>Bush Bean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Phaseolus vulgaris </a:t>
                      </a:r>
                      <a:endParaRPr lang="en-US" i="1" dirty="0"/>
                    </a:p>
                  </a:txBody>
                  <a:tcPr/>
                </a:tc>
                <a:tc>
                  <a:txBody>
                    <a:bodyPr/>
                    <a:lstStyle/>
                    <a:p>
                      <a:r>
                        <a:rPr lang="en-US" dirty="0"/>
                        <a:t>Self</a:t>
                      </a:r>
                    </a:p>
                  </a:txBody>
                  <a:tcPr/>
                </a:tc>
                <a:tc>
                  <a:txBody>
                    <a:bodyPr/>
                    <a:lstStyle/>
                    <a:p>
                      <a:r>
                        <a:rPr lang="en-US" dirty="0"/>
                        <a:t>10 ft.</a:t>
                      </a:r>
                    </a:p>
                  </a:txBody>
                  <a:tcPr/>
                </a:tc>
                <a:extLst>
                  <a:ext uri="{0D108BD9-81ED-4DB2-BD59-A6C34878D82A}">
                    <a16:rowId xmlns:a16="http://schemas.microsoft.com/office/drawing/2014/main" val="1372297376"/>
                  </a:ext>
                </a:extLst>
              </a:tr>
              <a:tr h="641145">
                <a:tc>
                  <a:txBody>
                    <a:bodyPr/>
                    <a:lstStyle/>
                    <a:p>
                      <a:r>
                        <a:rPr lang="en-US" dirty="0"/>
                        <a:t>Runner Bean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Phaseolus </a:t>
                      </a:r>
                      <a:r>
                        <a:rPr lang="en-US" sz="1800" i="1" kern="1200" dirty="0" err="1">
                          <a:solidFill>
                            <a:schemeClr val="dk1"/>
                          </a:solidFill>
                          <a:effectLst/>
                          <a:latin typeface="+mn-lt"/>
                          <a:ea typeface="+mn-ea"/>
                          <a:cs typeface="+mn-cs"/>
                        </a:rPr>
                        <a:t>coccineus</a:t>
                      </a:r>
                      <a:r>
                        <a:rPr lang="en-US" sz="1800" i="1" kern="1200" dirty="0">
                          <a:solidFill>
                            <a:schemeClr val="dk1"/>
                          </a:solidFill>
                          <a:effectLst/>
                          <a:latin typeface="+mn-lt"/>
                          <a:ea typeface="+mn-ea"/>
                          <a:cs typeface="+mn-cs"/>
                        </a:rPr>
                        <a:t> </a:t>
                      </a:r>
                      <a:endParaRPr lang="en-US" i="1" dirty="0"/>
                    </a:p>
                  </a:txBody>
                  <a:tcPr/>
                </a:tc>
                <a:tc>
                  <a:txBody>
                    <a:bodyPr/>
                    <a:lstStyle/>
                    <a:p>
                      <a:r>
                        <a:rPr lang="en-US" dirty="0"/>
                        <a:t>Self, insects</a:t>
                      </a:r>
                    </a:p>
                  </a:txBody>
                  <a:tcPr/>
                </a:tc>
                <a:tc>
                  <a:txBody>
                    <a:bodyPr/>
                    <a:lstStyle/>
                    <a:p>
                      <a:r>
                        <a:rPr lang="en-US" dirty="0"/>
                        <a:t>800 ft.</a:t>
                      </a:r>
                    </a:p>
                  </a:txBody>
                  <a:tcPr/>
                </a:tc>
                <a:extLst>
                  <a:ext uri="{0D108BD9-81ED-4DB2-BD59-A6C34878D82A}">
                    <a16:rowId xmlns:a16="http://schemas.microsoft.com/office/drawing/2014/main" val="859073773"/>
                  </a:ext>
                </a:extLst>
              </a:tr>
              <a:tr h="869951">
                <a:tc>
                  <a:txBody>
                    <a:bodyPr/>
                    <a:lstStyle/>
                    <a:p>
                      <a:r>
                        <a:rPr lang="en-US" dirty="0"/>
                        <a:t>Lettuce</a:t>
                      </a:r>
                    </a:p>
                  </a:txBody>
                  <a:tcPr/>
                </a:tc>
                <a:tc>
                  <a:txBody>
                    <a:bodyPr/>
                    <a:lstStyle/>
                    <a:p>
                      <a:r>
                        <a:rPr lang="en-US" sz="1800" i="1" kern="1200" dirty="0" err="1">
                          <a:solidFill>
                            <a:schemeClr val="dk1"/>
                          </a:solidFill>
                          <a:effectLst/>
                          <a:latin typeface="+mn-lt"/>
                          <a:ea typeface="+mn-ea"/>
                          <a:cs typeface="+mn-cs"/>
                        </a:rPr>
                        <a:t>Lactuca</a:t>
                      </a:r>
                      <a:r>
                        <a:rPr lang="en-US" sz="1800" i="1" kern="1200" dirty="0">
                          <a:solidFill>
                            <a:schemeClr val="dk1"/>
                          </a:solidFill>
                          <a:effectLst/>
                          <a:latin typeface="+mn-lt"/>
                          <a:ea typeface="+mn-ea"/>
                          <a:cs typeface="+mn-cs"/>
                        </a:rPr>
                        <a:t> sativa </a:t>
                      </a:r>
                      <a:endParaRPr lang="en-US" i="1" dirty="0"/>
                    </a:p>
                    <a:p>
                      <a:endParaRPr lang="en-US" dirty="0"/>
                    </a:p>
                  </a:txBody>
                  <a:tcPr/>
                </a:tc>
                <a:tc>
                  <a:txBody>
                    <a:bodyPr/>
                    <a:lstStyle/>
                    <a:p>
                      <a:r>
                        <a:rPr lang="en-US" dirty="0"/>
                        <a:t>Self</a:t>
                      </a:r>
                    </a:p>
                  </a:txBody>
                  <a:tcPr/>
                </a:tc>
                <a:tc>
                  <a:txBody>
                    <a:bodyPr/>
                    <a:lstStyle/>
                    <a:p>
                      <a:r>
                        <a:rPr lang="en-US" dirty="0"/>
                        <a:t>10 ft.</a:t>
                      </a:r>
                    </a:p>
                  </a:txBody>
                  <a:tcPr/>
                </a:tc>
                <a:extLst>
                  <a:ext uri="{0D108BD9-81ED-4DB2-BD59-A6C34878D82A}">
                    <a16:rowId xmlns:a16="http://schemas.microsoft.com/office/drawing/2014/main" val="2580875197"/>
                  </a:ext>
                </a:extLst>
              </a:tr>
              <a:tr h="869951">
                <a:tc>
                  <a:txBody>
                    <a:bodyPr/>
                    <a:lstStyle/>
                    <a:p>
                      <a:r>
                        <a:rPr lang="en-US" dirty="0"/>
                        <a:t>Spinach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err="1">
                          <a:solidFill>
                            <a:schemeClr val="dk1"/>
                          </a:solidFill>
                          <a:effectLst/>
                          <a:latin typeface="+mn-lt"/>
                          <a:ea typeface="+mn-ea"/>
                          <a:cs typeface="+mn-cs"/>
                        </a:rPr>
                        <a:t>Spinacea</a:t>
                      </a:r>
                      <a:r>
                        <a:rPr lang="en-US" sz="1800" i="1" kern="1200" dirty="0">
                          <a:solidFill>
                            <a:schemeClr val="dk1"/>
                          </a:solidFill>
                          <a:effectLst/>
                          <a:latin typeface="+mn-lt"/>
                          <a:ea typeface="+mn-ea"/>
                          <a:cs typeface="+mn-cs"/>
                        </a:rPr>
                        <a:t> oleracea </a:t>
                      </a:r>
                      <a:endParaRPr lang="en-US" i="1" dirty="0"/>
                    </a:p>
                    <a:p>
                      <a:endParaRPr lang="en-US" dirty="0"/>
                    </a:p>
                  </a:txBody>
                  <a:tcPr/>
                </a:tc>
                <a:tc>
                  <a:txBody>
                    <a:bodyPr/>
                    <a:lstStyle/>
                    <a:p>
                      <a:r>
                        <a:rPr lang="en-US" dirty="0"/>
                        <a:t> Wind</a:t>
                      </a:r>
                    </a:p>
                  </a:txBody>
                  <a:tcPr/>
                </a:tc>
                <a:tc>
                  <a:txBody>
                    <a:bodyPr/>
                    <a:lstStyle/>
                    <a:p>
                      <a:r>
                        <a:rPr lang="en-US" dirty="0"/>
                        <a:t>3200 ft.</a:t>
                      </a:r>
                    </a:p>
                  </a:txBody>
                  <a:tcPr/>
                </a:tc>
                <a:extLst>
                  <a:ext uri="{0D108BD9-81ED-4DB2-BD59-A6C34878D82A}">
                    <a16:rowId xmlns:a16="http://schemas.microsoft.com/office/drawing/2014/main" val="2108416205"/>
                  </a:ext>
                </a:extLst>
              </a:tr>
              <a:tr h="498089">
                <a:tc>
                  <a:txBody>
                    <a:bodyPr/>
                    <a:lstStyle/>
                    <a:p>
                      <a:r>
                        <a:rPr lang="en-US" dirty="0"/>
                        <a:t>Tomato</a:t>
                      </a:r>
                    </a:p>
                  </a:txBody>
                  <a:tcPr/>
                </a:tc>
                <a:tc>
                  <a:txBody>
                    <a:bodyPr/>
                    <a:lstStyle/>
                    <a:p>
                      <a:r>
                        <a:rPr lang="en-US" i="1" dirty="0"/>
                        <a:t>Solanum </a:t>
                      </a:r>
                      <a:r>
                        <a:rPr lang="en-US" i="1" dirty="0" err="1"/>
                        <a:t>lycopersicum</a:t>
                      </a:r>
                      <a:endParaRPr lang="en-US" i="1" dirty="0"/>
                    </a:p>
                  </a:txBody>
                  <a:tcPr/>
                </a:tc>
                <a:tc>
                  <a:txBody>
                    <a:bodyPr/>
                    <a:lstStyle/>
                    <a:p>
                      <a:r>
                        <a:rPr lang="en-US" dirty="0"/>
                        <a:t>Self, insects</a:t>
                      </a:r>
                    </a:p>
                  </a:txBody>
                  <a:tcPr/>
                </a:tc>
                <a:tc>
                  <a:txBody>
                    <a:bodyPr/>
                    <a:lstStyle/>
                    <a:p>
                      <a:r>
                        <a:rPr lang="en-US" dirty="0"/>
                        <a:t>10 ft.</a:t>
                      </a:r>
                    </a:p>
                  </a:txBody>
                  <a:tcPr/>
                </a:tc>
                <a:extLst>
                  <a:ext uri="{0D108BD9-81ED-4DB2-BD59-A6C34878D82A}">
                    <a16:rowId xmlns:a16="http://schemas.microsoft.com/office/drawing/2014/main" val="454473841"/>
                  </a:ext>
                </a:extLst>
              </a:tr>
            </a:tbl>
          </a:graphicData>
        </a:graphic>
      </p:graphicFrame>
      <p:sp>
        <p:nvSpPr>
          <p:cNvPr id="9" name="TextBox 8">
            <a:extLst>
              <a:ext uri="{FF2B5EF4-FFF2-40B4-BE49-F238E27FC236}">
                <a16:creationId xmlns:a16="http://schemas.microsoft.com/office/drawing/2014/main" id="{04F1F3DF-CB0E-0C44-A440-667D92A9496A}"/>
              </a:ext>
            </a:extLst>
          </p:cNvPr>
          <p:cNvSpPr txBox="1"/>
          <p:nvPr/>
        </p:nvSpPr>
        <p:spPr>
          <a:xfrm>
            <a:off x="7039429" y="6191478"/>
            <a:ext cx="4673600" cy="369332"/>
          </a:xfrm>
          <a:prstGeom prst="rect">
            <a:avLst/>
          </a:prstGeom>
          <a:noFill/>
        </p:spPr>
        <p:txBody>
          <a:bodyPr wrap="square" rtlCol="0">
            <a:spAutoFit/>
          </a:bodyPr>
          <a:lstStyle/>
          <a:p>
            <a:r>
              <a:rPr lang="en-US" dirty="0" err="1"/>
              <a:t>www.seedsavers.org</a:t>
            </a:r>
            <a:r>
              <a:rPr lang="en-US" dirty="0"/>
              <a:t>/site/pdf/</a:t>
            </a:r>
            <a:r>
              <a:rPr lang="en-US" dirty="0" err="1"/>
              <a:t>crop_chart.pdf</a:t>
            </a:r>
            <a:endParaRPr lang="en-US" dirty="0"/>
          </a:p>
        </p:txBody>
      </p:sp>
      <p:sp>
        <p:nvSpPr>
          <p:cNvPr id="10" name="TextBox 9">
            <a:extLst>
              <a:ext uri="{FF2B5EF4-FFF2-40B4-BE49-F238E27FC236}">
                <a16:creationId xmlns:a16="http://schemas.microsoft.com/office/drawing/2014/main" id="{E63EB1BA-9BE9-214C-A8C9-BE7F61FF1B9C}"/>
              </a:ext>
            </a:extLst>
          </p:cNvPr>
          <p:cNvSpPr txBox="1"/>
          <p:nvPr/>
        </p:nvSpPr>
        <p:spPr>
          <a:xfrm>
            <a:off x="1320799" y="5170229"/>
            <a:ext cx="9303655" cy="923330"/>
          </a:xfrm>
          <a:prstGeom prst="rect">
            <a:avLst/>
          </a:prstGeom>
          <a:noFill/>
        </p:spPr>
        <p:txBody>
          <a:bodyPr wrap="square" rtlCol="0">
            <a:spAutoFit/>
          </a:bodyPr>
          <a:lstStyle/>
          <a:p>
            <a:r>
              <a:rPr lang="en-US" b="1" dirty="0"/>
              <a:t>Isolation distance </a:t>
            </a:r>
            <a:r>
              <a:rPr lang="en-US" dirty="0"/>
              <a:t>is the minimum space between VARITIES of seed to ensure that the seed you  save is pure.  For example, there should be at least 10 feet between “Provider” bean variety plants and “Jade” bean variety plants to ensure the resulting seeds are pure.  </a:t>
            </a:r>
          </a:p>
        </p:txBody>
      </p:sp>
      <p:cxnSp>
        <p:nvCxnSpPr>
          <p:cNvPr id="16" name="Straight Arrow Connector 15">
            <a:extLst>
              <a:ext uri="{FF2B5EF4-FFF2-40B4-BE49-F238E27FC236}">
                <a16:creationId xmlns:a16="http://schemas.microsoft.com/office/drawing/2014/main" id="{A16FA24C-9319-EF43-AF10-F37515BBC73F}"/>
              </a:ext>
            </a:extLst>
          </p:cNvPr>
          <p:cNvCxnSpPr/>
          <p:nvPr/>
        </p:nvCxnSpPr>
        <p:spPr>
          <a:xfrm flipH="1">
            <a:off x="10189029" y="297190"/>
            <a:ext cx="1204685" cy="9365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2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8F01-C91C-CF4D-8852-C484D3E48CBC}"/>
              </a:ext>
            </a:extLst>
          </p:cNvPr>
          <p:cNvSpPr>
            <a:spLocks noGrp="1"/>
          </p:cNvSpPr>
          <p:nvPr>
            <p:ph type="title"/>
          </p:nvPr>
        </p:nvSpPr>
        <p:spPr>
          <a:xfrm>
            <a:off x="839787" y="365125"/>
            <a:ext cx="10878079" cy="1325563"/>
          </a:xfrm>
        </p:spPr>
        <p:txBody>
          <a:bodyPr/>
          <a:lstStyle/>
          <a:p>
            <a:r>
              <a:rPr lang="en-US" dirty="0"/>
              <a:t>Recognize When to Harvest Seeds</a:t>
            </a:r>
            <a:br>
              <a:rPr lang="en-US" dirty="0"/>
            </a:br>
            <a:r>
              <a:rPr lang="en-US" sz="3200" dirty="0"/>
              <a:t>Physiological vs Market Maturity</a:t>
            </a:r>
          </a:p>
        </p:txBody>
      </p:sp>
      <p:sp>
        <p:nvSpPr>
          <p:cNvPr id="3" name="Text Placeholder 2">
            <a:extLst>
              <a:ext uri="{FF2B5EF4-FFF2-40B4-BE49-F238E27FC236}">
                <a16:creationId xmlns:a16="http://schemas.microsoft.com/office/drawing/2014/main" id="{64E0331B-26D9-CA41-8D0A-8F8A719BF292}"/>
              </a:ext>
            </a:extLst>
          </p:cNvPr>
          <p:cNvSpPr>
            <a:spLocks noGrp="1"/>
          </p:cNvSpPr>
          <p:nvPr>
            <p:ph type="body" idx="1"/>
          </p:nvPr>
        </p:nvSpPr>
        <p:spPr/>
        <p:txBody>
          <a:bodyPr/>
          <a:lstStyle/>
          <a:p>
            <a:r>
              <a:rPr lang="en-US" dirty="0"/>
              <a:t>Physiological Maturity</a:t>
            </a:r>
          </a:p>
        </p:txBody>
      </p:sp>
      <p:sp>
        <p:nvSpPr>
          <p:cNvPr id="5" name="Text Placeholder 4">
            <a:extLst>
              <a:ext uri="{FF2B5EF4-FFF2-40B4-BE49-F238E27FC236}">
                <a16:creationId xmlns:a16="http://schemas.microsoft.com/office/drawing/2014/main" id="{65F7F230-A5AF-504A-B911-EA4653F9F122}"/>
              </a:ext>
            </a:extLst>
          </p:cNvPr>
          <p:cNvSpPr>
            <a:spLocks noGrp="1"/>
          </p:cNvSpPr>
          <p:nvPr>
            <p:ph type="body" sz="quarter" idx="3"/>
          </p:nvPr>
        </p:nvSpPr>
        <p:spPr>
          <a:xfrm>
            <a:off x="5561061" y="1690688"/>
            <a:ext cx="5183188" cy="823912"/>
          </a:xfrm>
        </p:spPr>
        <p:txBody>
          <a:bodyPr/>
          <a:lstStyle/>
          <a:p>
            <a:r>
              <a:rPr lang="en-US" dirty="0"/>
              <a:t>Market Maturity</a:t>
            </a:r>
          </a:p>
        </p:txBody>
      </p:sp>
      <p:pic>
        <p:nvPicPr>
          <p:cNvPr id="8" name="Content Placeholder 7" descr="A close up of a tree&#10;&#10;Description automatically generated">
            <a:extLst>
              <a:ext uri="{FF2B5EF4-FFF2-40B4-BE49-F238E27FC236}">
                <a16:creationId xmlns:a16="http://schemas.microsoft.com/office/drawing/2014/main" id="{40A949D3-25FA-C843-ABDA-0E11B3AC9D66}"/>
              </a:ext>
            </a:extLst>
          </p:cNvPr>
          <p:cNvPicPr>
            <a:picLocks noGrp="1" noChangeAspect="1"/>
          </p:cNvPicPr>
          <p:nvPr>
            <p:ph sz="quarter" idx="4"/>
          </p:nvPr>
        </p:nvPicPr>
        <p:blipFill>
          <a:blip r:embed="rId3"/>
          <a:stretch>
            <a:fillRect/>
          </a:stretch>
        </p:blipFill>
        <p:spPr>
          <a:xfrm>
            <a:off x="5561061" y="2505075"/>
            <a:ext cx="5659125" cy="4244344"/>
          </a:xfrm>
        </p:spPr>
      </p:pic>
      <p:pic>
        <p:nvPicPr>
          <p:cNvPr id="7" name="Content Placeholder 15">
            <a:extLst>
              <a:ext uri="{FF2B5EF4-FFF2-40B4-BE49-F238E27FC236}">
                <a16:creationId xmlns:a16="http://schemas.microsoft.com/office/drawing/2014/main" id="{60528902-13FB-664B-AD9B-06A804E09615}"/>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0218" r="7380" b="-2"/>
          <a:stretch/>
        </p:blipFill>
        <p:spPr>
          <a:xfrm>
            <a:off x="971814" y="2505075"/>
            <a:ext cx="4091580" cy="4244345"/>
          </a:xfrm>
          <a:prstGeom prst="rect">
            <a:avLst/>
          </a:prstGeom>
        </p:spPr>
      </p:pic>
    </p:spTree>
    <p:extLst>
      <p:ext uri="{BB962C8B-B14F-4D97-AF65-F5344CB8AC3E}">
        <p14:creationId xmlns:p14="http://schemas.microsoft.com/office/powerpoint/2010/main" val="323286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1" y="365125"/>
            <a:ext cx="11350169" cy="1325563"/>
          </a:xfrm>
        </p:spPr>
        <p:txBody>
          <a:bodyPr/>
          <a:lstStyle/>
          <a:p>
            <a:r>
              <a:rPr lang="en-US" sz="4800" b="1" dirty="0"/>
              <a:t>Learn How to Prepare and Store Your Seeds </a:t>
            </a:r>
            <a:br>
              <a:rPr lang="en-US" sz="4800" b="1" dirty="0"/>
            </a:br>
            <a:r>
              <a:rPr lang="en-US" sz="3600" b="1" dirty="0"/>
              <a:t>Three Methods of Seed Saving</a:t>
            </a:r>
            <a:endParaRPr lang="en-US" sz="3600" b="1" dirty="0">
              <a:ea typeface="Garamond" pitchFamily="18" charset="0"/>
              <a:cs typeface="Garamond" pitchFamily="18" charset="0"/>
            </a:endParaRPr>
          </a:p>
        </p:txBody>
      </p:sp>
      <p:sp>
        <p:nvSpPr>
          <p:cNvPr id="4" name="Content Placeholder 3"/>
          <p:cNvSpPr>
            <a:spLocks noGrp="1"/>
          </p:cNvSpPr>
          <p:nvPr>
            <p:ph sz="half" idx="4294967295"/>
          </p:nvPr>
        </p:nvSpPr>
        <p:spPr>
          <a:xfrm>
            <a:off x="609601" y="1701800"/>
            <a:ext cx="3415727" cy="4423835"/>
          </a:xfrm>
        </p:spPr>
        <p:txBody>
          <a:bodyPr/>
          <a:lstStyle/>
          <a:p>
            <a:pPr marL="0" indent="0">
              <a:buNone/>
            </a:pPr>
            <a:r>
              <a:rPr lang="en-US" b="1" dirty="0"/>
              <a:t>1. Dry  </a:t>
            </a:r>
          </a:p>
          <a:p>
            <a:pPr lvl="1"/>
            <a:r>
              <a:rPr lang="en-US" dirty="0">
                <a:solidFill>
                  <a:srgbClr val="C00000"/>
                </a:solidFill>
              </a:rPr>
              <a:t>Beans</a:t>
            </a:r>
          </a:p>
          <a:p>
            <a:pPr lvl="1"/>
            <a:r>
              <a:rPr lang="en-US" dirty="0"/>
              <a:t>Okra</a:t>
            </a:r>
          </a:p>
          <a:p>
            <a:pPr lvl="1"/>
            <a:r>
              <a:rPr lang="en-US" dirty="0"/>
              <a:t>Corn</a:t>
            </a:r>
          </a:p>
          <a:p>
            <a:pPr lvl="1"/>
            <a:r>
              <a:rPr lang="en-US" dirty="0"/>
              <a:t>Greens</a:t>
            </a:r>
          </a:p>
          <a:p>
            <a:pPr lvl="1"/>
            <a:r>
              <a:rPr lang="en-US" dirty="0"/>
              <a:t>Sunflowers</a:t>
            </a:r>
          </a:p>
          <a:p>
            <a:pPr lvl="1"/>
            <a:r>
              <a:rPr lang="en-US" dirty="0"/>
              <a:t>Milkweed</a:t>
            </a:r>
          </a:p>
        </p:txBody>
      </p:sp>
      <p:sp>
        <p:nvSpPr>
          <p:cNvPr id="3" name="Content Placeholder 2"/>
          <p:cNvSpPr>
            <a:spLocks noGrp="1"/>
          </p:cNvSpPr>
          <p:nvPr>
            <p:ph sz="half" idx="4294967295"/>
          </p:nvPr>
        </p:nvSpPr>
        <p:spPr>
          <a:xfrm>
            <a:off x="3759200" y="1701801"/>
            <a:ext cx="3454400" cy="4423833"/>
          </a:xfrm>
        </p:spPr>
        <p:txBody>
          <a:bodyPr/>
          <a:lstStyle/>
          <a:p>
            <a:pPr marL="0" indent="0">
              <a:buNone/>
            </a:pPr>
            <a:r>
              <a:rPr lang="en-US" dirty="0"/>
              <a:t>2. </a:t>
            </a:r>
            <a:r>
              <a:rPr lang="en-US" b="1" dirty="0"/>
              <a:t>Wet </a:t>
            </a:r>
          </a:p>
          <a:p>
            <a:pPr lvl="1"/>
            <a:r>
              <a:rPr lang="en-US" dirty="0"/>
              <a:t>Pumpkins</a:t>
            </a:r>
          </a:p>
          <a:p>
            <a:pPr lvl="1"/>
            <a:r>
              <a:rPr lang="en-US" dirty="0"/>
              <a:t>Squash</a:t>
            </a:r>
          </a:p>
          <a:p>
            <a:pPr lvl="1"/>
            <a:r>
              <a:rPr lang="en-US" dirty="0">
                <a:solidFill>
                  <a:srgbClr val="C00000"/>
                </a:solidFill>
              </a:rPr>
              <a:t>Melons	</a:t>
            </a:r>
            <a:r>
              <a:rPr lang="en-US" dirty="0"/>
              <a:t>		</a:t>
            </a:r>
          </a:p>
        </p:txBody>
      </p:sp>
      <p:sp>
        <p:nvSpPr>
          <p:cNvPr id="11" name="TextBox 10"/>
          <p:cNvSpPr txBox="1"/>
          <p:nvPr/>
        </p:nvSpPr>
        <p:spPr>
          <a:xfrm>
            <a:off x="4267201" y="5320107"/>
            <a:ext cx="7535071" cy="913199"/>
          </a:xfrm>
          <a:prstGeom prst="rect">
            <a:avLst/>
          </a:prstGeom>
          <a:noFill/>
        </p:spPr>
        <p:txBody>
          <a:bodyPr wrap="square" rtlCol="0">
            <a:spAutoFit/>
          </a:bodyPr>
          <a:lstStyle/>
          <a:p>
            <a:pPr algn="ctr"/>
            <a:endParaRPr lang="en-US" sz="2667" b="1" dirty="0"/>
          </a:p>
          <a:p>
            <a:pPr algn="ctr"/>
            <a:endParaRPr lang="en-US" sz="2667" b="1" dirty="0"/>
          </a:p>
        </p:txBody>
      </p:sp>
      <p:sp>
        <p:nvSpPr>
          <p:cNvPr id="2" name="TextBox 1"/>
          <p:cNvSpPr txBox="1"/>
          <p:nvPr/>
        </p:nvSpPr>
        <p:spPr>
          <a:xfrm>
            <a:off x="771834" y="5320107"/>
            <a:ext cx="2733367" cy="830997"/>
          </a:xfrm>
          <a:prstGeom prst="rect">
            <a:avLst/>
          </a:prstGeom>
          <a:noFill/>
        </p:spPr>
        <p:txBody>
          <a:bodyPr wrap="square" rtlCol="0">
            <a:spAutoFit/>
          </a:bodyPr>
          <a:lstStyle/>
          <a:p>
            <a:endParaRPr lang="en-US" sz="2400" b="1" dirty="0">
              <a:solidFill>
                <a:srgbClr val="FF0000"/>
              </a:solidFill>
            </a:endParaRPr>
          </a:p>
          <a:p>
            <a:endParaRPr lang="en-US" sz="2400" b="1" dirty="0">
              <a:solidFill>
                <a:srgbClr val="FF0000"/>
              </a:solidFill>
            </a:endParaRPr>
          </a:p>
        </p:txBody>
      </p:sp>
      <p:sp>
        <p:nvSpPr>
          <p:cNvPr id="5" name="TextBox 4"/>
          <p:cNvSpPr txBox="1"/>
          <p:nvPr/>
        </p:nvSpPr>
        <p:spPr>
          <a:xfrm>
            <a:off x="7251127" y="1688379"/>
            <a:ext cx="4102673" cy="2431435"/>
          </a:xfrm>
          <a:prstGeom prst="rect">
            <a:avLst/>
          </a:prstGeom>
          <a:noFill/>
        </p:spPr>
        <p:txBody>
          <a:bodyPr wrap="square" rtlCol="0">
            <a:spAutoFit/>
          </a:bodyPr>
          <a:lstStyle/>
          <a:p>
            <a:r>
              <a:rPr lang="en-US" sz="2800" b="1" dirty="0"/>
              <a:t>3. Fermentation</a:t>
            </a:r>
          </a:p>
          <a:p>
            <a:r>
              <a:rPr lang="en-US" sz="2800" b="1" dirty="0"/>
              <a:t>        </a:t>
            </a:r>
            <a:r>
              <a:rPr lang="en-US" sz="2000" b="1" dirty="0"/>
              <a:t>- </a:t>
            </a:r>
            <a:r>
              <a:rPr lang="en-US" sz="2400" dirty="0">
                <a:solidFill>
                  <a:srgbClr val="C00000"/>
                </a:solidFill>
              </a:rPr>
              <a:t>Tomatoes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4191703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1811</Words>
  <Application>Microsoft Macintosh PowerPoint</Application>
  <PresentationFormat>Widescreen</PresentationFormat>
  <Paragraphs>213</Paragraphs>
  <Slides>31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          Know Your Plants  </vt:lpstr>
      <vt:lpstr>PowerPoint Presentation</vt:lpstr>
      <vt:lpstr>Recognize When to Harvest Seeds Physiological vs Market Maturity</vt:lpstr>
      <vt:lpstr>Learn How to Prepare and Store Your Seeds  Three Methods of Seed Saving</vt:lpstr>
      <vt:lpstr>Seed Saving Equipment</vt:lpstr>
      <vt:lpstr>Seed Saving Equipment (continued)</vt:lpstr>
      <vt:lpstr>Be selective in saving</vt:lpstr>
      <vt:lpstr>Dry Seed Saving: Snap Beans</vt:lpstr>
      <vt:lpstr>PowerPoint Presentation</vt:lpstr>
      <vt:lpstr>PowerPoint Presentation</vt:lpstr>
      <vt:lpstr>PowerPoint Presentation</vt:lpstr>
      <vt:lpstr>Wet seed saving: Melons</vt:lpstr>
      <vt:lpstr>Be aware that these fruits can be difficult to open.</vt:lpstr>
      <vt:lpstr>Dry the seeds by stirring and turning frequently.  A fan may be helpful.  Dry the seeds even more, remembering to label them.</vt:lpstr>
      <vt:lpstr>Fermentation: Tomatoes</vt:lpstr>
      <vt:lpstr>PowerPoint Presentation</vt:lpstr>
      <vt:lpstr>PowerPoint Presentation</vt:lpstr>
      <vt:lpstr>PowerPoint Presentation</vt:lpstr>
      <vt:lpstr>Seed Storage Containers  Remember the goal is to keep the seeds dry. </vt:lpstr>
      <vt:lpstr>Where to Store Seeds  </vt:lpstr>
      <vt:lpstr>Seed Storage Facts </vt:lpstr>
      <vt:lpstr>Stored Seed Issues</vt:lpstr>
      <vt:lpstr>How Long Will My Seeds Last?</vt:lpstr>
      <vt:lpstr>How Long Will My Seeds Last?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2021-01-06T15:54:12Z</dcterms:created>
  <dcterms:modified xsi:type="dcterms:W3CDTF">2021-01-11T15:38:10Z</dcterms:modified>
</cp:coreProperties>
</file>