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sldIdLst>
    <p:sldId id="257" r:id="rId2"/>
    <p:sldId id="388" r:id="rId3"/>
    <p:sldId id="379" r:id="rId4"/>
    <p:sldId id="272" r:id="rId5"/>
    <p:sldId id="389" r:id="rId6"/>
    <p:sldId id="383" r:id="rId7"/>
    <p:sldId id="340" r:id="rId8"/>
    <p:sldId id="265" r:id="rId9"/>
    <p:sldId id="351" r:id="rId10"/>
    <p:sldId id="352" r:id="rId11"/>
    <p:sldId id="347" r:id="rId12"/>
    <p:sldId id="343" r:id="rId13"/>
    <p:sldId id="381" r:id="rId14"/>
    <p:sldId id="274" r:id="rId15"/>
    <p:sldId id="276" r:id="rId16"/>
    <p:sldId id="277" r:id="rId17"/>
    <p:sldId id="278" r:id="rId18"/>
    <p:sldId id="279" r:id="rId19"/>
    <p:sldId id="390" r:id="rId20"/>
    <p:sldId id="280" r:id="rId21"/>
    <p:sldId id="281" r:id="rId22"/>
    <p:sldId id="283" r:id="rId23"/>
    <p:sldId id="282" r:id="rId24"/>
    <p:sldId id="391" r:id="rId25"/>
    <p:sldId id="387" r:id="rId26"/>
    <p:sldId id="260" r:id="rId27"/>
    <p:sldId id="331" r:id="rId28"/>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7" autoAdjust="0"/>
    <p:restoredTop sz="87389" autoAdjust="0"/>
  </p:normalViewPr>
  <p:slideViewPr>
    <p:cSldViewPr snapToGrid="0" snapToObjects="1">
      <p:cViewPr varScale="1">
        <p:scale>
          <a:sx n="83" d="100"/>
          <a:sy n="83" d="100"/>
        </p:scale>
        <p:origin x="1584" y="20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E8B0937-B4F5-4059-8C5B-FB4D71548E1C}" type="datetimeFigureOut">
              <a:rPr lang="en-US" smtClean="0"/>
              <a:t>1/6/20</a:t>
            </a:fld>
            <a:endParaRPr lang="en-US"/>
          </a:p>
        </p:txBody>
      </p:sp>
      <p:sp>
        <p:nvSpPr>
          <p:cNvPr id="4" name="Slide Image Placeholder 3"/>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27393CF5-70CB-41CA-9A28-9E5F5EAAC66A}" type="slidenum">
              <a:rPr lang="en-US" smtClean="0"/>
              <a:t>‹#›</a:t>
            </a:fld>
            <a:endParaRPr lang="en-US"/>
          </a:p>
        </p:txBody>
      </p:sp>
    </p:spTree>
    <p:extLst>
      <p:ext uri="{BB962C8B-B14F-4D97-AF65-F5344CB8AC3E}">
        <p14:creationId xmlns:p14="http://schemas.microsoft.com/office/powerpoint/2010/main" val="3254109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altLang="en-US" dirty="0">
                <a:latin typeface="Arial" panose="020B0604020202020204" pitchFamily="34" charset="0"/>
              </a:rPr>
              <a:t>Beginning with and maintaining healthy plants is key to resisting pests in the school garden.  Start with the right plant in the right spot and continue with proper water and fertilization.  An ounce of prevention goes a very long way in gardening!</a:t>
            </a:r>
          </a:p>
          <a:p>
            <a:endParaRPr lang="en-US" dirty="0"/>
          </a:p>
        </p:txBody>
      </p:sp>
      <p:sp>
        <p:nvSpPr>
          <p:cNvPr id="4" name="Slide Number Placeholder 3"/>
          <p:cNvSpPr>
            <a:spLocks noGrp="1"/>
          </p:cNvSpPr>
          <p:nvPr>
            <p:ph type="sldNum" sz="quarter" idx="5"/>
          </p:nvPr>
        </p:nvSpPr>
        <p:spPr/>
        <p:txBody>
          <a:bodyPr/>
          <a:lstStyle/>
          <a:p>
            <a:fld id="{27393CF5-70CB-41CA-9A28-9E5F5EAAC66A}" type="slidenum">
              <a:rPr lang="en-US" smtClean="0"/>
              <a:t>3</a:t>
            </a:fld>
            <a:endParaRPr lang="en-US"/>
          </a:p>
        </p:txBody>
      </p:sp>
    </p:spTree>
    <p:extLst>
      <p:ext uri="{BB962C8B-B14F-4D97-AF65-F5344CB8AC3E}">
        <p14:creationId xmlns:p14="http://schemas.microsoft.com/office/powerpoint/2010/main" val="1062610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0A69A79B-A3AA-4F54-B7AF-15968AAE2C7A}"/>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510D678-982B-4C6D-96C4-2E269AB7FF3A}" type="slidenum">
              <a:rPr lang="en-US" altLang="en-US"/>
              <a:pPr>
                <a:spcBef>
                  <a:spcPct val="0"/>
                </a:spcBef>
              </a:pPr>
              <a:t>12</a:t>
            </a:fld>
            <a:endParaRPr lang="en-US" altLang="en-US" dirty="0"/>
          </a:p>
        </p:txBody>
      </p:sp>
      <p:sp>
        <p:nvSpPr>
          <p:cNvPr id="25603" name="Rectangle 2">
            <a:extLst>
              <a:ext uri="{FF2B5EF4-FFF2-40B4-BE49-F238E27FC236}">
                <a16:creationId xmlns:a16="http://schemas.microsoft.com/office/drawing/2014/main" id="{F3774FE1-6170-4D7C-A5D8-7AAA8993AF97}"/>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7923902A-B814-4636-A6E5-29E8C5A4FD54}"/>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Pictured are two different stages of the lady bugs life cycle – adult and nymph.  The are shown in close proximity on the leaf to aphids – which they love to feast 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D013EEDB-325D-4EC6-A913-A1347471459E}"/>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F2EEDB-A910-4E42-961F-C8D2038FB152}" type="slidenum">
              <a:rPr lang="en-US" altLang="en-US">
                <a:latin typeface="Tahoma" panose="020B0604030504040204" pitchFamily="34" charset="0"/>
              </a:rPr>
              <a:pPr>
                <a:spcBef>
                  <a:spcPct val="0"/>
                </a:spcBef>
              </a:pPr>
              <a:t>13</a:t>
            </a:fld>
            <a:endParaRPr lang="en-US" altLang="en-US" dirty="0">
              <a:latin typeface="Tahoma" panose="020B0604030504040204" pitchFamily="34" charset="0"/>
            </a:endParaRPr>
          </a:p>
        </p:txBody>
      </p:sp>
      <p:sp>
        <p:nvSpPr>
          <p:cNvPr id="37891" name="Rectangle 2">
            <a:extLst>
              <a:ext uri="{FF2B5EF4-FFF2-40B4-BE49-F238E27FC236}">
                <a16:creationId xmlns:a16="http://schemas.microsoft.com/office/drawing/2014/main" id="{AB93C573-BC3A-486E-B590-6BED949F5C84}"/>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5C895769-EEE5-46FC-AE3C-02A4F9F5C519}"/>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Plant problems generally do not happen overnight.  It takes a while for most problems to develop to a critical point – so, there will likely be some different layers to the solution as well.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F2956938-86AF-4EEE-A5A4-B08F035AC06E}"/>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113807-CD8E-48A5-B158-0D20FCAD0070}" type="slidenum">
              <a:rPr lang="en-US" altLang="en-US"/>
              <a:pPr>
                <a:spcBef>
                  <a:spcPct val="0"/>
                </a:spcBef>
              </a:pPr>
              <a:t>14</a:t>
            </a:fld>
            <a:endParaRPr lang="en-US" altLang="en-US" dirty="0"/>
          </a:p>
        </p:txBody>
      </p:sp>
      <p:sp>
        <p:nvSpPr>
          <p:cNvPr id="46083" name="Rectangle 2">
            <a:extLst>
              <a:ext uri="{FF2B5EF4-FFF2-40B4-BE49-F238E27FC236}">
                <a16:creationId xmlns:a16="http://schemas.microsoft.com/office/drawing/2014/main" id="{C7BD65D8-664A-404F-9412-ABDBA1D91C69}"/>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DB1B6C58-4606-4474-B626-EE3B36E156C6}"/>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 Solve pest problems:</a:t>
            </a:r>
          </a:p>
          <a:p>
            <a:pPr eaLnBrk="1" hangingPunct="1"/>
            <a:r>
              <a:rPr lang="en-US" altLang="en-US" dirty="0">
                <a:latin typeface="Arial" panose="020B0604020202020204" pitchFamily="34" charset="0"/>
              </a:rPr>
              <a:t>• identify the pest or pests and determine whether control is warranted for each,</a:t>
            </a:r>
          </a:p>
          <a:p>
            <a:pPr eaLnBrk="1" hangingPunct="1"/>
            <a:r>
              <a:rPr lang="en-US" altLang="en-US" dirty="0">
                <a:latin typeface="Arial" panose="020B0604020202020204" pitchFamily="34" charset="0"/>
              </a:rPr>
              <a:t>• determine pest control goal(s),</a:t>
            </a:r>
          </a:p>
          <a:p>
            <a:pPr eaLnBrk="1" hangingPunct="1"/>
            <a:r>
              <a:rPr lang="en-US" altLang="en-US" dirty="0">
                <a:latin typeface="Arial" panose="020B0604020202020204" pitchFamily="34" charset="0"/>
              </a:rPr>
              <a:t>• know what control tactics are available,</a:t>
            </a:r>
          </a:p>
          <a:p>
            <a:pPr eaLnBrk="1" hangingPunct="1"/>
            <a:r>
              <a:rPr lang="en-US" altLang="en-US" dirty="0">
                <a:latin typeface="Arial" panose="020B0604020202020204" pitchFamily="34" charset="0"/>
              </a:rPr>
              <a:t>• evaluate the benefits and risks of each tactic or combination of tactics,</a:t>
            </a:r>
          </a:p>
          <a:p>
            <a:pPr eaLnBrk="1" hangingPunct="1"/>
            <a:r>
              <a:rPr lang="en-US" altLang="en-US" dirty="0">
                <a:latin typeface="Arial" panose="020B0604020202020204" pitchFamily="34" charset="0"/>
              </a:rPr>
              <a:t>• choose a strategy that will be most effective and will cause the least harm to people and the environment,</a:t>
            </a:r>
          </a:p>
          <a:p>
            <a:pPr eaLnBrk="1" hangingPunct="1"/>
            <a:r>
              <a:rPr lang="en-US" altLang="en-US" dirty="0">
                <a:latin typeface="Arial" panose="020B0604020202020204" pitchFamily="34" charset="0"/>
              </a:rPr>
              <a:t>• use each tactic in the strategy correctly,</a:t>
            </a:r>
          </a:p>
          <a:p>
            <a:pPr eaLnBrk="1" hangingPunct="1"/>
            <a:r>
              <a:rPr lang="en-US" altLang="en-US" dirty="0">
                <a:latin typeface="Arial" panose="020B0604020202020204" pitchFamily="34" charset="0"/>
              </a:rPr>
              <a:t>• observe local, state, and federal regulations that apply to the situation</a:t>
            </a:r>
          </a:p>
          <a:p>
            <a:pPr eaLnBrk="1" hangingPunct="1">
              <a:buFontTx/>
              <a:buChar char="•"/>
            </a:pPr>
            <a:r>
              <a:rPr lang="en-US" altLang="en-US" dirty="0">
                <a:latin typeface="Arial" panose="020B0604020202020204" pitchFamily="34" charset="0"/>
              </a:rPr>
              <a:t>Keep records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C4440A4-C549-4152-812B-EC6C6E5B9158}"/>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9FCE37-3A64-4B43-81DF-C66A16634A3C}" type="slidenum">
              <a:rPr lang="en-US" altLang="en-US"/>
              <a:pPr>
                <a:spcBef>
                  <a:spcPct val="0"/>
                </a:spcBef>
              </a:pPr>
              <a:t>15</a:t>
            </a:fld>
            <a:endParaRPr lang="en-US" altLang="en-US" dirty="0"/>
          </a:p>
        </p:txBody>
      </p:sp>
      <p:sp>
        <p:nvSpPr>
          <p:cNvPr id="50179" name="Rectangle 2">
            <a:extLst>
              <a:ext uri="{FF2B5EF4-FFF2-40B4-BE49-F238E27FC236}">
                <a16:creationId xmlns:a16="http://schemas.microsoft.com/office/drawing/2014/main" id="{DCAE9EA7-0F93-4E32-AE65-8B171AEFFBA3}"/>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C009ACEA-3B4B-4674-9FD0-1E49EB67DDD0}"/>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Unfortunately, natural controls often do not control pests quickly or completely enough to prevent unacceptable injury or damage. Then other control measures, or applied controls, must be used. Those available include: host resistance, cultural control, mechanical control, sanitation, chemical control, and biological control</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A52700C7-B895-47C4-9B61-3023021C8F55}"/>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23C51E-2C2C-47F9-8B06-C3EC2CA6D999}" type="slidenum">
              <a:rPr lang="en-US" altLang="en-US"/>
              <a:pPr>
                <a:spcBef>
                  <a:spcPct val="0"/>
                </a:spcBef>
              </a:pPr>
              <a:t>16</a:t>
            </a:fld>
            <a:endParaRPr lang="en-US" altLang="en-US" dirty="0"/>
          </a:p>
        </p:txBody>
      </p:sp>
      <p:sp>
        <p:nvSpPr>
          <p:cNvPr id="52227" name="Rectangle 2">
            <a:extLst>
              <a:ext uri="{FF2B5EF4-FFF2-40B4-BE49-F238E27FC236}">
                <a16:creationId xmlns:a16="http://schemas.microsoft.com/office/drawing/2014/main" id="{82EC5534-8B0B-4561-8578-89356F1EF0E1}"/>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9CD76C9F-0F75-4D2D-BD74-216976A87B5C}"/>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Host resistance—Some plants, animals, and structures resist pests better than others. Some varieties of plants, wood, and animals are resistant to certain pests. Use of resistant types, when available, helps keep pest populations below harmful levels by making conditions less favorable for the pests.</a:t>
            </a:r>
          </a:p>
          <a:p>
            <a:pPr eaLnBrk="1" hangingPunct="1"/>
            <a:r>
              <a:rPr lang="en-US" altLang="en-US" dirty="0">
                <a:latin typeface="Arial" panose="020B0604020202020204" pitchFamily="34" charset="0"/>
              </a:rPr>
              <a:t>Host resistance works in three ways:</a:t>
            </a:r>
          </a:p>
          <a:p>
            <a:pPr eaLnBrk="1" hangingPunct="1"/>
            <a:r>
              <a:rPr lang="en-US" altLang="en-US" dirty="0">
                <a:latin typeface="Arial" panose="020B0604020202020204" pitchFamily="34" charset="0"/>
              </a:rPr>
              <a:t> 1. Chemicals in the host repel the pest or prevent the pest from completing its life cycle.</a:t>
            </a:r>
          </a:p>
          <a:p>
            <a:pPr eaLnBrk="1" hangingPunct="1"/>
            <a:r>
              <a:rPr lang="en-US" altLang="en-US" dirty="0">
                <a:latin typeface="Arial" panose="020B0604020202020204" pitchFamily="34" charset="0"/>
              </a:rPr>
              <a:t> 2. The host is more vigorous or tolerant than other varieties and thus less likely to be seriously damaged by pest attacks.</a:t>
            </a:r>
          </a:p>
          <a:p>
            <a:pPr eaLnBrk="1" hangingPunct="1"/>
            <a:r>
              <a:rPr lang="en-US" altLang="en-US" dirty="0">
                <a:latin typeface="Arial" panose="020B0604020202020204" pitchFamily="34" charset="0"/>
              </a:rPr>
              <a:t> 3. The host has physical characteristics that make it more difficult to attack.</a:t>
            </a:r>
          </a:p>
          <a:p>
            <a:pPr eaLnBrk="1" hangingPunct="1"/>
            <a:endParaRPr lang="en-US"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7FB0CC7F-EA30-478F-8498-2B6AA7EB059B}"/>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5D7DC9-9706-429B-AAED-08A116B1F514}" type="slidenum">
              <a:rPr lang="en-US" altLang="en-US"/>
              <a:pPr>
                <a:spcBef>
                  <a:spcPct val="0"/>
                </a:spcBef>
              </a:pPr>
              <a:t>17</a:t>
            </a:fld>
            <a:endParaRPr lang="en-US" altLang="en-US"/>
          </a:p>
        </p:txBody>
      </p:sp>
      <p:sp>
        <p:nvSpPr>
          <p:cNvPr id="54275" name="Rectangle 2">
            <a:extLst>
              <a:ext uri="{FF2B5EF4-FFF2-40B4-BE49-F238E27FC236}">
                <a16:creationId xmlns:a16="http://schemas.microsoft.com/office/drawing/2014/main" id="{E52F1860-6D29-4E8E-AA98-715B2D505613}"/>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EB6D9073-A940-4C3E-B13F-BFC11A47D80C}"/>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Cultural control—Cultural practices sometimes are used to reduce the numbers of pests that are attacking cultivated plants. These practices alter the environment, the condition of the host plant, or the behavior of the pest to prevent or suppress an infestation. They disrupt the normal relationship between the pest and the host plant and make the pest less likely to survive, grow, or reproduce. One common cultural practice is crop rotation.  The chart above demonstrates which vegetables belong to which families to allow the use of different families in a given spot for subsequent seasons.  This prevents the buildup of insect and disease pressure for a given family.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2B186D1-EB40-4BD0-A027-89D8554BDC5E}"/>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EB714B-9757-47EE-A35E-0ECA3D0920F4}" type="slidenum">
              <a:rPr lang="en-US" altLang="en-US"/>
              <a:pPr>
                <a:spcBef>
                  <a:spcPct val="0"/>
                </a:spcBef>
              </a:pPr>
              <a:t>18</a:t>
            </a:fld>
            <a:endParaRPr lang="en-US" altLang="en-US"/>
          </a:p>
        </p:txBody>
      </p:sp>
      <p:sp>
        <p:nvSpPr>
          <p:cNvPr id="56323" name="Rectangle 2">
            <a:extLst>
              <a:ext uri="{FF2B5EF4-FFF2-40B4-BE49-F238E27FC236}">
                <a16:creationId xmlns:a16="http://schemas.microsoft.com/office/drawing/2014/main" id="{469E6230-04BD-4DF5-8762-6423233FA3E5}"/>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1A354072-B18F-4DCD-926B-F908C2191FFC}"/>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Common cultural practices to control pests include rotating crops, cultivating the soil, varying time of planting or harvesting, planting trap crops, adjusting row width, and pruning, thinning, and fertilizing cultivated plants.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32B186D1-EB40-4BD0-A027-89D8554BDC5E}"/>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EB714B-9757-47EE-A35E-0ECA3D0920F4}" type="slidenum">
              <a:rPr lang="en-US" altLang="en-US"/>
              <a:pPr>
                <a:spcBef>
                  <a:spcPct val="0"/>
                </a:spcBef>
              </a:pPr>
              <a:t>19</a:t>
            </a:fld>
            <a:endParaRPr lang="en-US" altLang="en-US"/>
          </a:p>
        </p:txBody>
      </p:sp>
      <p:sp>
        <p:nvSpPr>
          <p:cNvPr id="56323" name="Rectangle 2">
            <a:extLst>
              <a:ext uri="{FF2B5EF4-FFF2-40B4-BE49-F238E27FC236}">
                <a16:creationId xmlns:a16="http://schemas.microsoft.com/office/drawing/2014/main" id="{469E6230-04BD-4DF5-8762-6423233FA3E5}"/>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1A354072-B18F-4DCD-926B-F908C2191FFC}"/>
              </a:ext>
            </a:extLst>
          </p:cNvPr>
          <p:cNvSpPr>
            <a:spLocks noGrp="1" noChangeArrowheads="1"/>
          </p:cNvSpPr>
          <p:nvPr>
            <p:ph type="body" idx="1"/>
          </p:nvPr>
        </p:nvSpPr>
        <p:spPr>
          <a:noFill/>
        </p:spPr>
        <p:txBody>
          <a:bodyPr/>
          <a:lstStyle/>
          <a:p>
            <a:pPr>
              <a:defRPr/>
            </a:pPr>
            <a:r>
              <a:rPr lang="en-US" altLang="en-US" dirty="0"/>
              <a:t>For diseases to occur, 3 factors must be present – a susceptible plant, conductive environment, and a disease organism (bacteria, fungus, or virus)</a:t>
            </a: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If all of these factors are present, disease results; if one or more of the factors is not present, then disease does not occur. Methods of disease control can be thought of as modifying the disease triangle by reducing or eliminating one of the corners of the triangle. For example, if you use resistant varieties in your garden (as we talked about earlier), you are eliminating the "susceptible host" and can thus reduce or prevent disease. Similarly, for some diseases, by removing diseased plant material, you can reduce or eliminate disease because you are eliminating the pathogen. Finally, the part that you’ll have the most control over in your garden is  to reduce or eliminate a "favorable environment" for disease.  This could include things like proper watering and fertilization.</a:t>
            </a:r>
            <a:endParaRPr lang="en-US" altLang="en-US" dirty="0"/>
          </a:p>
        </p:txBody>
      </p:sp>
    </p:spTree>
    <p:extLst>
      <p:ext uri="{BB962C8B-B14F-4D97-AF65-F5344CB8AC3E}">
        <p14:creationId xmlns:p14="http://schemas.microsoft.com/office/powerpoint/2010/main" val="807859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09360F09-0428-47BF-96DF-06F31BBE6A23}"/>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70DE41-DB71-466B-BADE-CFFBEFBE918C}" type="slidenum">
              <a:rPr lang="en-US" altLang="en-US"/>
              <a:pPr>
                <a:spcBef>
                  <a:spcPct val="0"/>
                </a:spcBef>
              </a:pPr>
              <a:t>20</a:t>
            </a:fld>
            <a:endParaRPr lang="en-US" altLang="en-US"/>
          </a:p>
        </p:txBody>
      </p:sp>
      <p:sp>
        <p:nvSpPr>
          <p:cNvPr id="58371" name="Rectangle 2">
            <a:extLst>
              <a:ext uri="{FF2B5EF4-FFF2-40B4-BE49-F238E27FC236}">
                <a16:creationId xmlns:a16="http://schemas.microsoft.com/office/drawing/2014/main" id="{6499CD57-4088-432A-9D28-F8272CA01A3D}"/>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6644A36E-B24E-4031-A4AF-F8FCA05BEBFC}"/>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Traps, screens, barriers, fences, and nets sometimes can be used to prevent the spread of pests into an area.   Row covers will work to suppress pest populations for things such as flea beetles and cabbage worms by preventing adults from laying eggs on plants.  Another ‘disorder’ a garden fence will prevent is school gardens getting trampled by eager feet running outside.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15DDCABC-4B39-4429-879A-100C91F34E3C}"/>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DB029A-066E-451A-B72A-1AA4D3FCB592}" type="slidenum">
              <a:rPr lang="en-US" altLang="en-US"/>
              <a:pPr>
                <a:spcBef>
                  <a:spcPct val="0"/>
                </a:spcBef>
              </a:pPr>
              <a:t>21</a:t>
            </a:fld>
            <a:endParaRPr lang="en-US" altLang="en-US"/>
          </a:p>
        </p:txBody>
      </p:sp>
      <p:sp>
        <p:nvSpPr>
          <p:cNvPr id="60419" name="Rectangle 2">
            <a:extLst>
              <a:ext uri="{FF2B5EF4-FFF2-40B4-BE49-F238E27FC236}">
                <a16:creationId xmlns:a16="http://schemas.microsoft.com/office/drawing/2014/main" id="{BF50F438-9266-41C3-88C8-3997C411ABA2}"/>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534301E2-C48B-4DDA-BD1B-1F48841FD0A9}"/>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Sanitation—Sanitation practices help to prevent and suppress some pests by removing the pests or their sources of food and shelter. Garden pests can be removed by improving cleanliness, eliminating pest harborage, and increasing the frequency of garbage pickup. Carryover of agricultural pests from one planting to the next can be reduced by removing crop residues.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Other forms of sanitation that help prevent pest spread include using mulches, pest-free seeds or transplants and decontaminating equipment, animals, and other possible carriers before allowing them to enter a pest-free area or leave an infested area. </a:t>
            </a:r>
          </a:p>
          <a:p>
            <a:pPr eaLnBrk="1" hangingPunct="1"/>
            <a:endParaRPr lang="en-US" altLang="en-US"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106D468-26BC-4BB1-968E-05A244E6B9A1}"/>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E15677-A2C9-4475-9F81-3092A92F77E7}" type="slidenum">
              <a:rPr lang="en-US" altLang="en-US"/>
              <a:pPr>
                <a:spcBef>
                  <a:spcPct val="0"/>
                </a:spcBef>
              </a:pPr>
              <a:t>4</a:t>
            </a:fld>
            <a:endParaRPr lang="en-US" altLang="en-US"/>
          </a:p>
        </p:txBody>
      </p:sp>
      <p:sp>
        <p:nvSpPr>
          <p:cNvPr id="44035" name="Rectangle 2">
            <a:extLst>
              <a:ext uri="{FF2B5EF4-FFF2-40B4-BE49-F238E27FC236}">
                <a16:creationId xmlns:a16="http://schemas.microsoft.com/office/drawing/2014/main" id="{BB008AC9-2F83-407E-BFE8-A2178D2C8939}"/>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Keep a record of the observations you make when monitoring your plants and of the pest management methods you have tried. Records can help you manage landscape plant problems during the current growing season, evaluate management methods, and predict problems in the future. Insect traps are a continuous monitoring device. They catch a wide variety of pest species in their mobile stages of larvae and adult. Both crawling and flying insects can be caught. The data from the catches can be used to give information on the pest, an indication of their numbers and seasonal cycles and where they congregate. Sticky traps may also trap beneficial insects as well. A hand lens or magnifying glass will help you to get a close look at insects. A hand lens or magnifying glass will help you to get a close look at insects. Beat a branch over a clip board with a sheet of white paper then use the hand lens to identify the insects and count them. Tweezers and a sample jar will come in handy when you need to save the pest for future identification. A preservative like rubbing alcohol will keep the specimen intact. Reference books are helpful though you don’t need to carry an entire library with you, just choose one or two that you find yourself using over and over again.   Scouting and keeping records and samples are great ways to engage your class.   Even if you don’t have all of the answers for what you are seeing, observation skills are fundamental building blocks.</a:t>
            </a:r>
          </a:p>
        </p:txBody>
      </p:sp>
    </p:spTree>
    <p:extLst>
      <p:ext uri="{BB962C8B-B14F-4D97-AF65-F5344CB8AC3E}">
        <p14:creationId xmlns:p14="http://schemas.microsoft.com/office/powerpoint/2010/main" val="638654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7182394E-A828-4BB4-BEB5-967A71443073}"/>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355F59-85BD-452D-8114-275BE509D436}" type="slidenum">
              <a:rPr lang="en-US" altLang="en-US"/>
              <a:pPr>
                <a:spcBef>
                  <a:spcPct val="0"/>
                </a:spcBef>
              </a:pPr>
              <a:t>22</a:t>
            </a:fld>
            <a:endParaRPr lang="en-US" altLang="en-US"/>
          </a:p>
        </p:txBody>
      </p:sp>
      <p:sp>
        <p:nvSpPr>
          <p:cNvPr id="64515" name="Rectangle 2">
            <a:extLst>
              <a:ext uri="{FF2B5EF4-FFF2-40B4-BE49-F238E27FC236}">
                <a16:creationId xmlns:a16="http://schemas.microsoft.com/office/drawing/2014/main" id="{7999DAE8-BF60-4E27-A304-CFD84EC56CBA}"/>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CB83365C-BFB4-4256-9202-DF9EED29149B}"/>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Biological control involves the use of natural enemies — parasites, predators, and pathogens.  It will not likely be practical to purchase organisms to release in the garden.  However, recognizing and encouraging the forces of nature at work will help.  If the back of a leaf is covered with aphids, but there are ladybugs present, it will likely not be necessary to worry about controlling the aphids (right).  Tomato horn worms are a common pest in many gardens.  When spotting one covered with small white ‘growths’, learn to recognize that these are actually eggs laid by a parasitic wasp (left).  These are good to see in your vegetable garden.</a:t>
            </a:r>
          </a:p>
          <a:p>
            <a:pPr eaLnBrk="1" hangingPunct="1"/>
            <a:endParaRPr lang="en-US" altLang="en-US"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1AD9E7AE-B304-4941-A6BC-7CBE796335E8}"/>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024887-4980-4291-886B-252C5E46DDE8}" type="slidenum">
              <a:rPr lang="en-US" altLang="en-US"/>
              <a:pPr>
                <a:spcBef>
                  <a:spcPct val="0"/>
                </a:spcBef>
              </a:pPr>
              <a:t>23</a:t>
            </a:fld>
            <a:endParaRPr lang="en-US" altLang="en-US"/>
          </a:p>
        </p:txBody>
      </p:sp>
      <p:sp>
        <p:nvSpPr>
          <p:cNvPr id="62467" name="Rectangle 2">
            <a:extLst>
              <a:ext uri="{FF2B5EF4-FFF2-40B4-BE49-F238E27FC236}">
                <a16:creationId xmlns:a16="http://schemas.microsoft.com/office/drawing/2014/main" id="{55804619-D75A-403C-A1BA-43817762995C}"/>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2D07723F-3BAC-403F-9039-9C84DA329B70}"/>
              </a:ext>
            </a:extLst>
          </p:cNvPr>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1AD9E7AE-B304-4941-A6BC-7CBE796335E8}"/>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024887-4980-4291-886B-252C5E46DDE8}" type="slidenum">
              <a:rPr lang="en-US" altLang="en-US"/>
              <a:pPr>
                <a:spcBef>
                  <a:spcPct val="0"/>
                </a:spcBef>
              </a:pPr>
              <a:t>24</a:t>
            </a:fld>
            <a:endParaRPr lang="en-US" altLang="en-US"/>
          </a:p>
        </p:txBody>
      </p:sp>
      <p:sp>
        <p:nvSpPr>
          <p:cNvPr id="62467" name="Rectangle 2">
            <a:extLst>
              <a:ext uri="{FF2B5EF4-FFF2-40B4-BE49-F238E27FC236}">
                <a16:creationId xmlns:a16="http://schemas.microsoft.com/office/drawing/2014/main" id="{55804619-D75A-403C-A1BA-43817762995C}"/>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2D07723F-3BAC-403F-9039-9C84DA329B70}"/>
              </a:ext>
            </a:extLst>
          </p:cNvPr>
          <p:cNvSpPr>
            <a:spLocks noGrp="1" noChangeArrowheads="1"/>
          </p:cNvSpPr>
          <p:nvPr>
            <p:ph type="body" idx="1"/>
          </p:nvPr>
        </p:nvSpPr>
        <p:spPr>
          <a:noFill/>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2434130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37138936-1E7E-44A6-AC5F-47ABB59D6B1F}"/>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865B7D-698C-43AA-9B55-6105BD631903}" type="slidenum">
              <a:rPr lang="en-US" altLang="en-US"/>
              <a:pPr>
                <a:spcBef>
                  <a:spcPct val="0"/>
                </a:spcBef>
              </a:pPr>
              <a:t>25</a:t>
            </a:fld>
            <a:endParaRPr lang="en-US" altLang="en-US"/>
          </a:p>
        </p:txBody>
      </p:sp>
      <p:sp>
        <p:nvSpPr>
          <p:cNvPr id="133123" name="Rectangle 2">
            <a:extLst>
              <a:ext uri="{FF2B5EF4-FFF2-40B4-BE49-F238E27FC236}">
                <a16:creationId xmlns:a16="http://schemas.microsoft.com/office/drawing/2014/main" id="{260322B6-1E21-41BD-9F89-E127C899952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152B7098-A482-4AEC-84E7-91969F7543DB}"/>
              </a:ext>
            </a:extLst>
          </p:cNvPr>
          <p:cNvSpPr>
            <a:spLocks noGrp="1" noChangeArrowheads="1"/>
          </p:cNvSpPr>
          <p:nvPr>
            <p:ph type="body" idx="1"/>
          </p:nvPr>
        </p:nvSpPr>
        <p:spPr>
          <a:noFill/>
        </p:spPr>
        <p:txBody>
          <a:bodyPr/>
          <a:lstStyle/>
          <a:p>
            <a:pPr eaLnBrk="1" hangingPunct="1"/>
            <a:r>
              <a:rPr lang="en-US" altLang="en-US">
                <a:latin typeface="Arial" panose="020B0604020202020204" pitchFamily="34" charset="0"/>
              </a:rPr>
              <a:t>The Georgia Pest Management Handbook gives current information on selection, application, and safe use of pest control chemicals. The Handbook has recommendations for pest control on farms, around homes, urban areas, recreational areas, and other environments in which pests may occur. Cultural, biological, physical, and other types of control are recommended where appropriate. Recommendations are based on information on the manufacturer's label and on performance data from Georgia research and Extension field tests. Because environmental conditions and methods of application by growers vary widely, suggested use does not imply that performance of the pesticide will always conform to the safety and pest control standards indicated by experimental data. This publication is intended to be used only as a guide. Specific rates and application methods are on the pesticide label. Refer to the label when applying any pesticide.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 Spinosad – bait granules (page 98); page 99 goes on to say there are two forms of Spinosad – an organic and non-organic form; liquid forms are toxic to bees until dry – so, apply late in afternoon when activity has decreased</a:t>
            </a:r>
          </a:p>
        </p:txBody>
      </p:sp>
      <p:sp>
        <p:nvSpPr>
          <p:cNvPr id="4" name="Slide Number Placeholder 3"/>
          <p:cNvSpPr>
            <a:spLocks noGrp="1"/>
          </p:cNvSpPr>
          <p:nvPr>
            <p:ph type="sldNum" sz="quarter" idx="5"/>
          </p:nvPr>
        </p:nvSpPr>
        <p:spPr/>
        <p:txBody>
          <a:bodyPr/>
          <a:lstStyle/>
          <a:p>
            <a:fld id="{27393CF5-70CB-41CA-9A28-9E5F5EAAC66A}" type="slidenum">
              <a:rPr lang="en-US" smtClean="0"/>
              <a:t>27</a:t>
            </a:fld>
            <a:endParaRPr lang="en-US"/>
          </a:p>
        </p:txBody>
      </p:sp>
    </p:spTree>
    <p:extLst>
      <p:ext uri="{BB962C8B-B14F-4D97-AF65-F5344CB8AC3E}">
        <p14:creationId xmlns:p14="http://schemas.microsoft.com/office/powerpoint/2010/main" val="354864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soon as your routine scouting turns up a problem, it is time to start figuring out what is causing problems in the garden.  To the untrained eye, it is often difficult to know what is going on with a plant.  Practice and experience in the garden will let you begin to understand what plants are prone to what problems in your school garden. </a:t>
            </a:r>
          </a:p>
        </p:txBody>
      </p:sp>
      <p:sp>
        <p:nvSpPr>
          <p:cNvPr id="4" name="Slide Number Placeholder 3"/>
          <p:cNvSpPr>
            <a:spLocks noGrp="1"/>
          </p:cNvSpPr>
          <p:nvPr>
            <p:ph type="sldNum" sz="quarter" idx="5"/>
          </p:nvPr>
        </p:nvSpPr>
        <p:spPr/>
        <p:txBody>
          <a:bodyPr/>
          <a:lstStyle/>
          <a:p>
            <a:fld id="{27393CF5-70CB-41CA-9A28-9E5F5EAAC66A}" type="slidenum">
              <a:rPr lang="en-US" smtClean="0"/>
              <a:t>5</a:t>
            </a:fld>
            <a:endParaRPr lang="en-US"/>
          </a:p>
        </p:txBody>
      </p:sp>
    </p:spTree>
    <p:extLst>
      <p:ext uri="{BB962C8B-B14F-4D97-AF65-F5344CB8AC3E}">
        <p14:creationId xmlns:p14="http://schemas.microsoft.com/office/powerpoint/2010/main" val="1576932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we have some degree of control of disorders in the garden.  For the plant on the slide, damaged by a late cold snap, the problems could have been prevented by planting a little later in the season.  No action is necessary – wait to see if the plant will recover or consider replanting.</a:t>
            </a:r>
          </a:p>
        </p:txBody>
      </p:sp>
      <p:sp>
        <p:nvSpPr>
          <p:cNvPr id="4" name="Slide Number Placeholder 3"/>
          <p:cNvSpPr>
            <a:spLocks noGrp="1"/>
          </p:cNvSpPr>
          <p:nvPr>
            <p:ph type="sldNum" sz="quarter" idx="5"/>
          </p:nvPr>
        </p:nvSpPr>
        <p:spPr/>
        <p:txBody>
          <a:bodyPr/>
          <a:lstStyle/>
          <a:p>
            <a:fld id="{27393CF5-70CB-41CA-9A28-9E5F5EAAC66A}" type="slidenum">
              <a:rPr lang="en-US" smtClean="0"/>
              <a:t>6</a:t>
            </a:fld>
            <a:endParaRPr lang="en-US"/>
          </a:p>
        </p:txBody>
      </p:sp>
    </p:spTree>
    <p:extLst>
      <p:ext uri="{BB962C8B-B14F-4D97-AF65-F5344CB8AC3E}">
        <p14:creationId xmlns:p14="http://schemas.microsoft.com/office/powerpoint/2010/main" val="1323399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FD0225C6-7863-4FD0-A1FC-5A11CF1A0434}"/>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04CD32-A63E-4403-B6FF-FD6BB13CEE72}" type="slidenum">
              <a:rPr lang="en-US" altLang="en-US"/>
              <a:pPr>
                <a:spcBef>
                  <a:spcPct val="0"/>
                </a:spcBef>
              </a:pPr>
              <a:t>7</a:t>
            </a:fld>
            <a:endParaRPr lang="en-US" altLang="en-US"/>
          </a:p>
        </p:txBody>
      </p:sp>
      <p:sp>
        <p:nvSpPr>
          <p:cNvPr id="13315" name="Rectangle 2">
            <a:extLst>
              <a:ext uri="{FF2B5EF4-FFF2-40B4-BE49-F238E27FC236}">
                <a16:creationId xmlns:a16="http://schemas.microsoft.com/office/drawing/2014/main" id="{D3BFAEBD-66D9-4E68-BF7A-7887C9C721AE}"/>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85115275-E9C2-4C48-B4DC-7BD4264070EF}"/>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70FFC365-8D53-4259-B3C1-518E3BE0073E}"/>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C437F9-0598-4C8D-922D-DFFBC7E917E6}" type="slidenum">
              <a:rPr lang="en-US" altLang="en-US"/>
              <a:pPr>
                <a:spcBef>
                  <a:spcPct val="0"/>
                </a:spcBef>
              </a:pPr>
              <a:t>8</a:t>
            </a:fld>
            <a:endParaRPr lang="en-US" altLang="en-US" dirty="0"/>
          </a:p>
        </p:txBody>
      </p:sp>
      <p:sp>
        <p:nvSpPr>
          <p:cNvPr id="17411" name="Rectangle 2">
            <a:extLst>
              <a:ext uri="{FF2B5EF4-FFF2-40B4-BE49-F238E27FC236}">
                <a16:creationId xmlns:a16="http://schemas.microsoft.com/office/drawing/2014/main" id="{1436AAAE-0CE4-4C33-974B-D2B664E21795}"/>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3CFB20EA-6F1F-4D56-AE66-1965735FEE9D}"/>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 Continuous pests that are nearly always present and require regular control (ticks &amp; fleas on pets)</a:t>
            </a:r>
          </a:p>
          <a:p>
            <a:pPr eaLnBrk="1" hangingPunct="1"/>
            <a:r>
              <a:rPr lang="en-US" altLang="en-US" dirty="0">
                <a:latin typeface="Arial" panose="020B0604020202020204" pitchFamily="34" charset="0"/>
              </a:rPr>
              <a:t>• Sporadic, migratory, or cyclical pests that require control occasionally or intermittently (white flies)</a:t>
            </a:r>
          </a:p>
          <a:p>
            <a:pPr eaLnBrk="1" hangingPunct="1"/>
            <a:r>
              <a:rPr lang="en-US" altLang="en-US" dirty="0">
                <a:latin typeface="Arial" panose="020B0604020202020204" pitchFamily="34" charset="0"/>
              </a:rPr>
              <a:t>• Potential pests that do not require control under normal conditions, but may require control in certain circumstances.</a:t>
            </a:r>
          </a:p>
          <a:p>
            <a:pPr eaLnBrk="1" hangingPunct="1"/>
            <a:r>
              <a:rPr lang="en-US" altLang="en-US" dirty="0">
                <a:latin typeface="Arial" panose="020B0604020202020204" pitchFamily="34" charset="0"/>
              </a:rPr>
              <a:t>Pest pressures vary with environment – last year pressure from fungal disease was low because of drought.</a:t>
            </a:r>
          </a:p>
          <a:p>
            <a:pPr eaLnBrk="1" hangingPunct="1"/>
            <a:endParaRPr lang="en-US"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FC372AC8-3AE7-49B8-BA76-71E663BDF55F}"/>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7265A9-9CF6-4574-B388-0A0517AF16AD}" type="slidenum">
              <a:rPr lang="en-US" altLang="en-US"/>
              <a:pPr>
                <a:spcBef>
                  <a:spcPct val="0"/>
                </a:spcBef>
              </a:pPr>
              <a:t>9</a:t>
            </a:fld>
            <a:endParaRPr lang="en-US" altLang="en-US" dirty="0"/>
          </a:p>
        </p:txBody>
      </p:sp>
      <p:sp>
        <p:nvSpPr>
          <p:cNvPr id="19459" name="Rectangle 2">
            <a:extLst>
              <a:ext uri="{FF2B5EF4-FFF2-40B4-BE49-F238E27FC236}">
                <a16:creationId xmlns:a16="http://schemas.microsoft.com/office/drawing/2014/main" id="{1F76077C-272F-4CB6-B9E7-D9F15BE92BD8}"/>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8E474173-CF71-4407-9884-8A52D7AB63DF}"/>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The different stages of the squash bug and squash vine borer life cycle can look quite different.  For the squash bugs, f you observe the eggs on the leaves early in the season, they can simply be wiped off before damage even begins.  And, it might be easier to spot the brightly colored squash vine borer adult to realize that damage is imminent.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F248A9D4-6F91-410A-B202-4BEFD77DB55F}"/>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D4B82B0-62CD-459D-ACA5-20B457B34494}" type="slidenum">
              <a:rPr lang="en-US" altLang="en-US"/>
              <a:pPr>
                <a:spcBef>
                  <a:spcPct val="0"/>
                </a:spcBef>
              </a:pPr>
              <a:t>10</a:t>
            </a:fld>
            <a:endParaRPr lang="en-US" altLang="en-US" dirty="0"/>
          </a:p>
        </p:txBody>
      </p:sp>
      <p:sp>
        <p:nvSpPr>
          <p:cNvPr id="21507" name="Rectangle 2">
            <a:extLst>
              <a:ext uri="{FF2B5EF4-FFF2-40B4-BE49-F238E27FC236}">
                <a16:creationId xmlns:a16="http://schemas.microsoft.com/office/drawing/2014/main" id="{542550DF-9B6C-4DAD-BD4D-00AA85E73E94}"/>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45C42790-D8B1-4508-BABA-547207C9A761}"/>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Tomatoes are prone to a number of disease issues – often making it difficult to diagnose problems from leaves alone.  However, the circular discoloration on the tomato fruit is a tell tale sign of Tomato Spotted Wilt Virus or TSWV.  The virus is spread from plant to plant by a small insect and is difficult to control.  It is best to start with varieties that are noted as having TSWV resistance.  Once the fruit has developed with these symptoms, it is too late for action.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93251373-25F0-4A14-B19A-6CA1BF531CEE}"/>
              </a:ext>
            </a:extLst>
          </p:cNvPr>
          <p:cNvSpPr>
            <a:spLocks noGrp="1" noChangeArrowheads="1"/>
          </p:cNvSpPr>
          <p:nvPr>
            <p:ph type="sldNum" sz="quarter" idx="5"/>
          </p:nvPr>
        </p:nvSpPr>
        <p:spPr>
          <a:noFill/>
        </p:spPr>
        <p:txBody>
          <a:bodyPr/>
          <a:lstStyle>
            <a:lvl1pPr defTabSz="960285">
              <a:spcBef>
                <a:spcPct val="30000"/>
              </a:spcBef>
              <a:defRPr sz="1200">
                <a:solidFill>
                  <a:schemeClr val="tx1"/>
                </a:solidFill>
                <a:latin typeface="Arial" panose="020B0604020202020204" pitchFamily="34" charset="0"/>
              </a:defRPr>
            </a:lvl1pPr>
            <a:lvl2pPr marL="765610" indent="-294465" defTabSz="960285">
              <a:spcBef>
                <a:spcPct val="30000"/>
              </a:spcBef>
              <a:defRPr sz="1200">
                <a:solidFill>
                  <a:schemeClr val="tx1"/>
                </a:solidFill>
                <a:latin typeface="Arial" panose="020B0604020202020204" pitchFamily="34" charset="0"/>
              </a:defRPr>
            </a:lvl2pPr>
            <a:lvl3pPr marL="1177862" indent="-235572" defTabSz="960285">
              <a:spcBef>
                <a:spcPct val="30000"/>
              </a:spcBef>
              <a:defRPr sz="1200">
                <a:solidFill>
                  <a:schemeClr val="tx1"/>
                </a:solidFill>
                <a:latin typeface="Arial" panose="020B0604020202020204" pitchFamily="34" charset="0"/>
              </a:defRPr>
            </a:lvl3pPr>
            <a:lvl4pPr marL="1649006" indent="-235572" defTabSz="960285">
              <a:spcBef>
                <a:spcPct val="30000"/>
              </a:spcBef>
              <a:defRPr sz="1200">
                <a:solidFill>
                  <a:schemeClr val="tx1"/>
                </a:solidFill>
                <a:latin typeface="Arial" panose="020B0604020202020204" pitchFamily="34" charset="0"/>
              </a:defRPr>
            </a:lvl4pPr>
            <a:lvl5pPr marL="2120151" indent="-235572" defTabSz="960285">
              <a:spcBef>
                <a:spcPct val="30000"/>
              </a:spcBef>
              <a:defRPr sz="1200">
                <a:solidFill>
                  <a:schemeClr val="tx1"/>
                </a:solidFill>
                <a:latin typeface="Arial" panose="020B0604020202020204" pitchFamily="34" charset="0"/>
              </a:defRPr>
            </a:lvl5pPr>
            <a:lvl6pPr marL="2591295" indent="-235572" defTabSz="960285" eaLnBrk="0" fontAlgn="base" hangingPunct="0">
              <a:spcBef>
                <a:spcPct val="30000"/>
              </a:spcBef>
              <a:spcAft>
                <a:spcPct val="0"/>
              </a:spcAft>
              <a:defRPr sz="1200">
                <a:solidFill>
                  <a:schemeClr val="tx1"/>
                </a:solidFill>
                <a:latin typeface="Arial" panose="020B0604020202020204" pitchFamily="34" charset="0"/>
              </a:defRPr>
            </a:lvl6pPr>
            <a:lvl7pPr marL="3062440" indent="-235572" defTabSz="960285" eaLnBrk="0" fontAlgn="base" hangingPunct="0">
              <a:spcBef>
                <a:spcPct val="30000"/>
              </a:spcBef>
              <a:spcAft>
                <a:spcPct val="0"/>
              </a:spcAft>
              <a:defRPr sz="1200">
                <a:solidFill>
                  <a:schemeClr val="tx1"/>
                </a:solidFill>
                <a:latin typeface="Arial" panose="020B0604020202020204" pitchFamily="34" charset="0"/>
              </a:defRPr>
            </a:lvl7pPr>
            <a:lvl8pPr marL="3533585" indent="-235572" defTabSz="960285" eaLnBrk="0" fontAlgn="base" hangingPunct="0">
              <a:spcBef>
                <a:spcPct val="30000"/>
              </a:spcBef>
              <a:spcAft>
                <a:spcPct val="0"/>
              </a:spcAft>
              <a:defRPr sz="1200">
                <a:solidFill>
                  <a:schemeClr val="tx1"/>
                </a:solidFill>
                <a:latin typeface="Arial" panose="020B0604020202020204" pitchFamily="34" charset="0"/>
              </a:defRPr>
            </a:lvl8pPr>
            <a:lvl9pPr marL="4004729" indent="-235572" defTabSz="96028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1799D79-54E6-4427-8EEE-5F030757E6F8}" type="slidenum">
              <a:rPr lang="en-US" altLang="en-US"/>
              <a:pPr>
                <a:spcBef>
                  <a:spcPct val="0"/>
                </a:spcBef>
              </a:pPr>
              <a:t>11</a:t>
            </a:fld>
            <a:endParaRPr lang="en-US" altLang="en-US" dirty="0"/>
          </a:p>
        </p:txBody>
      </p:sp>
      <p:sp>
        <p:nvSpPr>
          <p:cNvPr id="27651" name="Rectangle 2">
            <a:extLst>
              <a:ext uri="{FF2B5EF4-FFF2-40B4-BE49-F238E27FC236}">
                <a16:creationId xmlns:a16="http://schemas.microsoft.com/office/drawing/2014/main" id="{3600BFC8-0C9B-42A9-96B1-A60901EF1775}"/>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7793C39D-E271-4716-BAD3-F985F65CC344}"/>
              </a:ext>
            </a:extLst>
          </p:cNvPr>
          <p:cNvSpPr>
            <a:spLocks noGrp="1" noChangeArrowheads="1"/>
          </p:cNvSpPr>
          <p:nvPr>
            <p:ph type="body" idx="1"/>
          </p:nvPr>
        </p:nvSpPr>
        <p:spPr>
          <a:noFill/>
        </p:spPr>
        <p:txBody>
          <a:bodyPr/>
          <a:lstStyle/>
          <a:p>
            <a:pPr eaLnBrk="1" hangingPunct="1"/>
            <a:r>
              <a:rPr lang="en-US" altLang="en-US" dirty="0">
                <a:latin typeface="Arial" panose="020B0604020202020204" pitchFamily="34" charset="0"/>
              </a:rPr>
              <a:t>Control a pest only when it is causing or is expected to cause more harm than is reasonable to accept. Decide what injury level is acceptable. Is the damage actually affecting the health of the plant? Some degree of leaf miner damage might on a tomato (right) plant might be fine for your program – but, probably not excessive leaf miner damage to spinach (left)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B5555D-2922-5D4F-BC85-267C3C25AA0B}" type="datetimeFigureOut">
              <a:rPr lang="en-US" smtClean="0"/>
              <a:t>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2450103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55D-2922-5D4F-BC85-267C3C25AA0B}" type="datetimeFigureOut">
              <a:rPr lang="en-US" smtClean="0"/>
              <a:t>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458783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55D-2922-5D4F-BC85-267C3C25AA0B}" type="datetimeFigureOut">
              <a:rPr lang="en-US" smtClean="0"/>
              <a:t>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1468734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5DB837C-3C7C-4A34-95E4-DF3E31EEB38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D1507B-AE34-4786-8388-AAEB07BCE8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2DB43B4-B6CB-4D7A-A690-2180FA8F6BFB}"/>
              </a:ext>
            </a:extLst>
          </p:cNvPr>
          <p:cNvSpPr>
            <a:spLocks noGrp="1" noChangeArrowheads="1"/>
          </p:cNvSpPr>
          <p:nvPr>
            <p:ph type="sldNum" sz="quarter" idx="12"/>
          </p:nvPr>
        </p:nvSpPr>
        <p:spPr>
          <a:ln/>
        </p:spPr>
        <p:txBody>
          <a:bodyPr/>
          <a:lstStyle>
            <a:lvl1pPr>
              <a:defRPr/>
            </a:lvl1pPr>
          </a:lstStyle>
          <a:p>
            <a:pPr>
              <a:defRPr/>
            </a:pPr>
            <a:fld id="{6BA05298-FBD0-4573-A062-858BEE0F552F}" type="slidenum">
              <a:rPr lang="en-US" altLang="en-US"/>
              <a:pPr>
                <a:defRPr/>
              </a:pPr>
              <a:t>‹#›</a:t>
            </a:fld>
            <a:endParaRPr lang="en-US" altLang="en-US"/>
          </a:p>
        </p:txBody>
      </p:sp>
    </p:spTree>
    <p:extLst>
      <p:ext uri="{BB962C8B-B14F-4D97-AF65-F5344CB8AC3E}">
        <p14:creationId xmlns:p14="http://schemas.microsoft.com/office/powerpoint/2010/main" val="1914150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B6F3D09-0C64-40FD-BB66-717D6107489C}"/>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EE87316-4186-4173-A5AC-38A8BABA81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EBA38182-421D-4B84-A747-B8D26D891ACC}"/>
              </a:ext>
            </a:extLst>
          </p:cNvPr>
          <p:cNvSpPr>
            <a:spLocks noGrp="1" noChangeArrowheads="1"/>
          </p:cNvSpPr>
          <p:nvPr>
            <p:ph type="sldNum" sz="quarter" idx="12"/>
          </p:nvPr>
        </p:nvSpPr>
        <p:spPr>
          <a:ln/>
        </p:spPr>
        <p:txBody>
          <a:bodyPr/>
          <a:lstStyle>
            <a:lvl1pPr>
              <a:defRPr/>
            </a:lvl1pPr>
          </a:lstStyle>
          <a:p>
            <a:pPr>
              <a:defRPr/>
            </a:pPr>
            <a:fld id="{EDF7F9DF-A026-4D9B-B3B6-60581CD6B1EF}" type="slidenum">
              <a:rPr lang="en-US" altLang="en-US"/>
              <a:pPr>
                <a:defRPr/>
              </a:pPr>
              <a:t>‹#›</a:t>
            </a:fld>
            <a:endParaRPr lang="en-US" altLang="en-US"/>
          </a:p>
        </p:txBody>
      </p:sp>
    </p:spTree>
    <p:extLst>
      <p:ext uri="{BB962C8B-B14F-4D97-AF65-F5344CB8AC3E}">
        <p14:creationId xmlns:p14="http://schemas.microsoft.com/office/powerpoint/2010/main" val="176219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55D-2922-5D4F-BC85-267C3C25AA0B}" type="datetimeFigureOut">
              <a:rPr lang="en-US" smtClean="0"/>
              <a:t>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1858776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B5555D-2922-5D4F-BC85-267C3C25AA0B}" type="datetimeFigureOut">
              <a:rPr lang="en-US" smtClean="0"/>
              <a:t>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1276719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B5555D-2922-5D4F-BC85-267C3C25AA0B}" type="datetimeFigureOut">
              <a:rPr lang="en-US" smtClean="0"/>
              <a:t>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360361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B5555D-2922-5D4F-BC85-267C3C25AA0B}" type="datetimeFigureOut">
              <a:rPr lang="en-US" smtClean="0"/>
              <a:t>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3242943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B5555D-2922-5D4F-BC85-267C3C25AA0B}" type="datetimeFigureOut">
              <a:rPr lang="en-US" smtClean="0"/>
              <a:t>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2141778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5555D-2922-5D4F-BC85-267C3C25AA0B}" type="datetimeFigureOut">
              <a:rPr lang="en-US" smtClean="0"/>
              <a:t>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2421367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B5555D-2922-5D4F-BC85-267C3C25AA0B}" type="datetimeFigureOut">
              <a:rPr lang="en-US" smtClean="0"/>
              <a:t>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887698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B5555D-2922-5D4F-BC85-267C3C25AA0B}" type="datetimeFigureOut">
              <a:rPr lang="en-US" smtClean="0"/>
              <a:t>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4FF0F4-2FA6-6447-80DC-94E909C954BB}" type="slidenum">
              <a:rPr lang="en-US" smtClean="0"/>
              <a:t>‹#›</a:t>
            </a:fld>
            <a:endParaRPr lang="en-US"/>
          </a:p>
        </p:txBody>
      </p:sp>
    </p:spTree>
    <p:extLst>
      <p:ext uri="{BB962C8B-B14F-4D97-AF65-F5344CB8AC3E}">
        <p14:creationId xmlns:p14="http://schemas.microsoft.com/office/powerpoint/2010/main" val="943967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5555D-2922-5D4F-BC85-267C3C25AA0B}" type="datetimeFigureOut">
              <a:rPr lang="en-US" smtClean="0"/>
              <a:t>1/6/20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FF0F4-2FA6-6447-80DC-94E909C954BB}" type="slidenum">
              <a:rPr lang="en-US" smtClean="0"/>
              <a:t>‹#›</a:t>
            </a:fld>
            <a:endParaRPr lang="en-US"/>
          </a:p>
        </p:txBody>
      </p:sp>
    </p:spTree>
    <p:extLst>
      <p:ext uri="{BB962C8B-B14F-4D97-AF65-F5344CB8AC3E}">
        <p14:creationId xmlns:p14="http://schemas.microsoft.com/office/powerpoint/2010/main" val="3149571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images.google.com/imgres?imgurl=http://upload.wikimedia.org/wikipedia/commons/thumb/3/33/Plant_Disease_Triangle_No_Pathogen.svg/500px-Plant_Disease_Triangle_No_Pathogen.svg.png&amp;imgrefurl=http://commons.wikimedia.org/wiki/File:Plant_Disease_Triangle_No_Pathogen.svg&amp;usg=__KKTVf9stz_xih0VeQ9yAuCRA8bM=&amp;h=500&amp;w=500&amp;sz=27&amp;hl=en&amp;start=53&amp;um=1&amp;tbnid=0KXpyqnQ10xG8M:&amp;tbnh=130&amp;tbnw=130&amp;prev=/images%3Fq%3Dplant%2Bdisease%26start%3D36%26ndsp%3D18%26um%3D1%26hl%3Den%26sa%3DN" TargetMode="External"/><Relationship Id="rId5" Type="http://schemas.openxmlformats.org/officeDocument/2006/relationships/image" Target="../media/image22.jpeg"/><Relationship Id="rId4" Type="http://schemas.openxmlformats.org/officeDocument/2006/relationships/hyperlink" Target="http://images.google.com/imgres?imgurl=http://upload.wikimedia.org/wikipedia/commons/thumb/b/bc/Plant_Disease_Triangle_Non-conducive_Environment.svg/500px-Plant_Disease_Triangle_Non-conducive_Environment.svg.png&amp;imgrefurl=http://commons.wikimedia.org/wiki/File:Plant_Disease_Triangle_Non-conducive_Environment.svg&amp;usg=__4f77n40LkX5aNnhzwWHPgKVOoy8=&amp;h=500&amp;w=500&amp;sz=27&amp;hl=en&amp;start=43&amp;um=1&amp;tbnid=HNCTSuFqIuVNFM:&amp;tbnh=130&amp;tbnw=130&amp;prev=/images%3Fq%3Dplant%2Bdisease%26start%3D36%26ndsp%3D18%26um%3D1%26hl%3Den%26sa%3D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4BC60-0F87-3B4F-8E6B-6C7FDDB5FB10}"/>
              </a:ext>
            </a:extLst>
          </p:cNvPr>
          <p:cNvPicPr>
            <a:picLocks noChangeAspect="1"/>
          </p:cNvPicPr>
          <p:nvPr/>
        </p:nvPicPr>
        <p:blipFill>
          <a:blip r:embed="rId2"/>
          <a:stretch>
            <a:fillRect/>
          </a:stretch>
        </p:blipFill>
        <p:spPr>
          <a:xfrm>
            <a:off x="6161500" y="544871"/>
            <a:ext cx="2318620" cy="2337169"/>
          </a:xfrm>
          <a:prstGeom prst="rect">
            <a:avLst/>
          </a:prstGeom>
        </p:spPr>
      </p:pic>
      <p:pic>
        <p:nvPicPr>
          <p:cNvPr id="5" name="Picture 4">
            <a:extLst>
              <a:ext uri="{FF2B5EF4-FFF2-40B4-BE49-F238E27FC236}">
                <a16:creationId xmlns:a16="http://schemas.microsoft.com/office/drawing/2014/main" id="{86EF4755-CE4B-5142-B4E3-F7FD81C6A70D}"/>
              </a:ext>
            </a:extLst>
          </p:cNvPr>
          <p:cNvPicPr>
            <a:picLocks noChangeAspect="1"/>
          </p:cNvPicPr>
          <p:nvPr/>
        </p:nvPicPr>
        <p:blipFill>
          <a:blip r:embed="rId3"/>
          <a:stretch>
            <a:fillRect/>
          </a:stretch>
        </p:blipFill>
        <p:spPr>
          <a:xfrm>
            <a:off x="6110468" y="3604416"/>
            <a:ext cx="2308355" cy="2360112"/>
          </a:xfrm>
          <a:prstGeom prst="rect">
            <a:avLst/>
          </a:prstGeom>
        </p:spPr>
      </p:pic>
      <p:sp>
        <p:nvSpPr>
          <p:cNvPr id="6" name="TextBox 5">
            <a:extLst>
              <a:ext uri="{FF2B5EF4-FFF2-40B4-BE49-F238E27FC236}">
                <a16:creationId xmlns:a16="http://schemas.microsoft.com/office/drawing/2014/main" id="{397F6596-B7F0-0B4D-8821-2521020E1680}"/>
              </a:ext>
            </a:extLst>
          </p:cNvPr>
          <p:cNvSpPr txBox="1"/>
          <p:nvPr/>
        </p:nvSpPr>
        <p:spPr>
          <a:xfrm>
            <a:off x="1033855" y="1492736"/>
            <a:ext cx="4126620" cy="2585323"/>
          </a:xfrm>
          <a:prstGeom prst="rect">
            <a:avLst/>
          </a:prstGeom>
          <a:noFill/>
        </p:spPr>
        <p:txBody>
          <a:bodyPr wrap="square" rtlCol="0">
            <a:spAutoFit/>
          </a:bodyPr>
          <a:lstStyle/>
          <a:p>
            <a:r>
              <a:rPr lang="en-US" sz="3600" dirty="0"/>
              <a:t>Integrated Pest Management </a:t>
            </a:r>
            <a:br>
              <a:rPr lang="en-US" sz="3600" dirty="0"/>
            </a:br>
            <a:r>
              <a:rPr lang="en-US" sz="3600" dirty="0"/>
              <a:t>in the School Garden</a:t>
            </a:r>
            <a:br>
              <a:rPr lang="en-US" dirty="0"/>
            </a:br>
            <a:br>
              <a:rPr lang="en-US" dirty="0"/>
            </a:br>
            <a:r>
              <a:rPr lang="en-US" dirty="0"/>
              <a:t>Karol Kelly</a:t>
            </a:r>
          </a:p>
          <a:p>
            <a:endParaRPr lang="en-US" dirty="0"/>
          </a:p>
        </p:txBody>
      </p:sp>
      <p:sp>
        <p:nvSpPr>
          <p:cNvPr id="7" name="TextBox 6">
            <a:extLst>
              <a:ext uri="{FF2B5EF4-FFF2-40B4-BE49-F238E27FC236}">
                <a16:creationId xmlns:a16="http://schemas.microsoft.com/office/drawing/2014/main" id="{3593CC9D-86F9-2540-9CC0-F722EA4E9E59}"/>
              </a:ext>
            </a:extLst>
          </p:cNvPr>
          <p:cNvSpPr txBox="1"/>
          <p:nvPr/>
        </p:nvSpPr>
        <p:spPr>
          <a:xfrm>
            <a:off x="964504" y="6151645"/>
            <a:ext cx="7453903" cy="369332"/>
          </a:xfrm>
          <a:prstGeom prst="rect">
            <a:avLst/>
          </a:prstGeom>
          <a:noFill/>
        </p:spPr>
        <p:txBody>
          <a:bodyPr wrap="square" rtlCol="0">
            <a:spAutoFit/>
          </a:bodyPr>
          <a:lstStyle/>
          <a:p>
            <a:r>
              <a:rPr lang="en-US" i="1" dirty="0"/>
              <a:t>One of the UGA Extension School Garden Team’s series of presentations.</a:t>
            </a:r>
          </a:p>
        </p:txBody>
      </p:sp>
    </p:spTree>
    <p:extLst>
      <p:ext uri="{BB962C8B-B14F-4D97-AF65-F5344CB8AC3E}">
        <p14:creationId xmlns:p14="http://schemas.microsoft.com/office/powerpoint/2010/main" val="1781383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10" name="Rectangle 6">
            <a:extLst>
              <a:ext uri="{FF2B5EF4-FFF2-40B4-BE49-F238E27FC236}">
                <a16:creationId xmlns:a16="http://schemas.microsoft.com/office/drawing/2014/main" id="{5907B0E2-71C5-4DC4-AF5B-A19DD16203B2}"/>
              </a:ext>
            </a:extLst>
          </p:cNvPr>
          <p:cNvSpPr>
            <a:spLocks noGrp="1" noChangeArrowheads="1"/>
          </p:cNvSpPr>
          <p:nvPr>
            <p:ph type="title"/>
          </p:nvPr>
        </p:nvSpPr>
        <p:spPr/>
        <p:txBody>
          <a:bodyPr/>
          <a:lstStyle/>
          <a:p>
            <a:pPr eaLnBrk="1" hangingPunct="1">
              <a:defRPr/>
            </a:pPr>
            <a:r>
              <a:rPr lang="en-US" sz="3600" dirty="0"/>
              <a:t>Things to know about pests: </a:t>
            </a:r>
            <a:br>
              <a:rPr lang="en-US" sz="3600" dirty="0"/>
            </a:br>
            <a:r>
              <a:rPr lang="en-US" sz="3600" dirty="0"/>
              <a:t>Damage Caused</a:t>
            </a:r>
          </a:p>
        </p:txBody>
      </p:sp>
      <p:pic>
        <p:nvPicPr>
          <p:cNvPr id="2" name="Picture 1">
            <a:extLst>
              <a:ext uri="{FF2B5EF4-FFF2-40B4-BE49-F238E27FC236}">
                <a16:creationId xmlns:a16="http://schemas.microsoft.com/office/drawing/2014/main" id="{FA1CE771-A43B-4CB5-87BE-FF64B5DB83D9}"/>
              </a:ext>
            </a:extLst>
          </p:cNvPr>
          <p:cNvPicPr>
            <a:picLocks noChangeAspect="1"/>
          </p:cNvPicPr>
          <p:nvPr/>
        </p:nvPicPr>
        <p:blipFill>
          <a:blip r:embed="rId3"/>
          <a:stretch>
            <a:fillRect/>
          </a:stretch>
        </p:blipFill>
        <p:spPr>
          <a:xfrm>
            <a:off x="0" y="2057400"/>
            <a:ext cx="9144000" cy="4800600"/>
          </a:xfrm>
          <a:prstGeom prst="rect">
            <a:avLst/>
          </a:prstGeom>
        </p:spPr>
      </p:pic>
      <p:sp>
        <p:nvSpPr>
          <p:cNvPr id="3" name="Rectangle 2">
            <a:extLst>
              <a:ext uri="{FF2B5EF4-FFF2-40B4-BE49-F238E27FC236}">
                <a16:creationId xmlns:a16="http://schemas.microsoft.com/office/drawing/2014/main" id="{3CB7501A-9384-4376-98AF-4F56A3C329A0}"/>
              </a:ext>
            </a:extLst>
          </p:cNvPr>
          <p:cNvSpPr/>
          <p:nvPr/>
        </p:nvSpPr>
        <p:spPr>
          <a:xfrm>
            <a:off x="4848131" y="6492874"/>
            <a:ext cx="4572000" cy="307777"/>
          </a:xfrm>
          <a:prstGeom prst="rect">
            <a:avLst/>
          </a:prstGeom>
        </p:spPr>
        <p:txBody>
          <a:bodyPr>
            <a:spAutoFit/>
          </a:bodyPr>
          <a:lstStyle/>
          <a:p>
            <a:r>
              <a:rPr lang="en-US" sz="1400" dirty="0"/>
              <a:t>https://extension.sdstate.edu/tomato-spotted-wilt-virus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49591F4C-BE78-4A38-BC77-19F2EC2D70F1}"/>
              </a:ext>
            </a:extLst>
          </p:cNvPr>
          <p:cNvSpPr>
            <a:spLocks noGrp="1" noChangeArrowheads="1"/>
          </p:cNvSpPr>
          <p:nvPr>
            <p:ph type="title"/>
          </p:nvPr>
        </p:nvSpPr>
        <p:spPr>
          <a:xfrm>
            <a:off x="628650" y="365126"/>
            <a:ext cx="7886700" cy="1325563"/>
          </a:xfrm>
        </p:spPr>
        <p:txBody>
          <a:bodyPr/>
          <a:lstStyle/>
          <a:p>
            <a:pPr eaLnBrk="1" hangingPunct="1">
              <a:defRPr/>
            </a:pPr>
            <a:r>
              <a:rPr lang="en-US" sz="4000" dirty="0"/>
              <a:t>Other things to know about pests:</a:t>
            </a:r>
            <a:br>
              <a:rPr lang="en-US" sz="4000" dirty="0"/>
            </a:br>
            <a:r>
              <a:rPr lang="en-US" sz="4000" dirty="0"/>
              <a:t>Does problem have to be controlled?</a:t>
            </a:r>
          </a:p>
        </p:txBody>
      </p:sp>
      <p:pic>
        <p:nvPicPr>
          <p:cNvPr id="7" name="Picture 6">
            <a:extLst>
              <a:ext uri="{FF2B5EF4-FFF2-40B4-BE49-F238E27FC236}">
                <a16:creationId xmlns:a16="http://schemas.microsoft.com/office/drawing/2014/main" id="{ED512D10-7A25-449C-9DFD-41C28E8ACFC9}"/>
              </a:ext>
            </a:extLst>
          </p:cNvPr>
          <p:cNvPicPr>
            <a:picLocks noChangeAspect="1"/>
          </p:cNvPicPr>
          <p:nvPr/>
        </p:nvPicPr>
        <p:blipFill rotWithShape="1">
          <a:blip r:embed="rId3"/>
          <a:srcRect l="5200" r="9448"/>
          <a:stretch/>
        </p:blipFill>
        <p:spPr>
          <a:xfrm>
            <a:off x="0" y="2028920"/>
            <a:ext cx="4743259" cy="4167944"/>
          </a:xfrm>
          <a:prstGeom prst="rect">
            <a:avLst/>
          </a:prstGeom>
        </p:spPr>
      </p:pic>
      <p:sp>
        <p:nvSpPr>
          <p:cNvPr id="8" name="Rectangle 7">
            <a:extLst>
              <a:ext uri="{FF2B5EF4-FFF2-40B4-BE49-F238E27FC236}">
                <a16:creationId xmlns:a16="http://schemas.microsoft.com/office/drawing/2014/main" id="{2E70FB8E-0F0A-46D3-895A-A567D27433BD}"/>
              </a:ext>
            </a:extLst>
          </p:cNvPr>
          <p:cNvSpPr/>
          <p:nvPr/>
        </p:nvSpPr>
        <p:spPr>
          <a:xfrm>
            <a:off x="229449" y="5930814"/>
            <a:ext cx="4572000" cy="276999"/>
          </a:xfrm>
          <a:prstGeom prst="rect">
            <a:avLst/>
          </a:prstGeom>
        </p:spPr>
        <p:txBody>
          <a:bodyPr>
            <a:spAutoFit/>
          </a:bodyPr>
          <a:lstStyle/>
          <a:p>
            <a:r>
              <a:rPr lang="en-US" sz="1200" dirty="0">
                <a:solidFill>
                  <a:schemeClr val="bg1"/>
                </a:solidFill>
              </a:rPr>
              <a:t>https://vegento.russell.wisc.edu/pests/vegetable-leafminers/</a:t>
            </a:r>
          </a:p>
        </p:txBody>
      </p:sp>
      <p:pic>
        <p:nvPicPr>
          <p:cNvPr id="9" name="Picture 8">
            <a:extLst>
              <a:ext uri="{FF2B5EF4-FFF2-40B4-BE49-F238E27FC236}">
                <a16:creationId xmlns:a16="http://schemas.microsoft.com/office/drawing/2014/main" id="{AB2B3412-3727-463E-B713-30710F8F305F}"/>
              </a:ext>
            </a:extLst>
          </p:cNvPr>
          <p:cNvPicPr>
            <a:picLocks noChangeAspect="1"/>
          </p:cNvPicPr>
          <p:nvPr/>
        </p:nvPicPr>
        <p:blipFill>
          <a:blip r:embed="rId4"/>
          <a:stretch>
            <a:fillRect/>
          </a:stretch>
        </p:blipFill>
        <p:spPr>
          <a:xfrm>
            <a:off x="5030899" y="2028920"/>
            <a:ext cx="4113102" cy="4167944"/>
          </a:xfrm>
          <a:prstGeom prst="rect">
            <a:avLst/>
          </a:prstGeom>
        </p:spPr>
      </p:pic>
      <p:sp>
        <p:nvSpPr>
          <p:cNvPr id="11" name="Rectangle 10">
            <a:extLst>
              <a:ext uri="{FF2B5EF4-FFF2-40B4-BE49-F238E27FC236}">
                <a16:creationId xmlns:a16="http://schemas.microsoft.com/office/drawing/2014/main" id="{8A4DFB89-B82E-4F6D-8EE7-A4001967FA68}"/>
              </a:ext>
            </a:extLst>
          </p:cNvPr>
          <p:cNvSpPr/>
          <p:nvPr/>
        </p:nvSpPr>
        <p:spPr>
          <a:xfrm>
            <a:off x="5030899" y="5930814"/>
            <a:ext cx="4113101" cy="261610"/>
          </a:xfrm>
          <a:prstGeom prst="rect">
            <a:avLst/>
          </a:prstGeom>
        </p:spPr>
        <p:txBody>
          <a:bodyPr wrap="square">
            <a:spAutoFit/>
          </a:bodyPr>
          <a:lstStyle/>
          <a:p>
            <a:r>
              <a:rPr lang="en-US" sz="1100" dirty="0">
                <a:solidFill>
                  <a:schemeClr val="bg1"/>
                </a:solidFill>
              </a:rPr>
              <a:t>https://ag.umass.edu/vegetable/fact-sheets/leafminer-beet-spinach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D3183D03-908B-4A55-973C-860DE7F6BF4C}"/>
              </a:ext>
            </a:extLst>
          </p:cNvPr>
          <p:cNvSpPr>
            <a:spLocks noGrp="1" noChangeArrowheads="1"/>
          </p:cNvSpPr>
          <p:nvPr>
            <p:ph type="title"/>
          </p:nvPr>
        </p:nvSpPr>
        <p:spPr/>
        <p:txBody>
          <a:bodyPr/>
          <a:lstStyle/>
          <a:p>
            <a:pPr eaLnBrk="1" hangingPunct="1">
              <a:defRPr/>
            </a:pPr>
            <a:r>
              <a:rPr lang="en-US" sz="4000" dirty="0"/>
              <a:t>Other things to know about pests:</a:t>
            </a:r>
            <a:br>
              <a:rPr lang="en-US" sz="4000" dirty="0"/>
            </a:br>
            <a:r>
              <a:rPr lang="en-US" sz="4000" dirty="0"/>
              <a:t>How can they be controlled?!?!</a:t>
            </a:r>
          </a:p>
        </p:txBody>
      </p:sp>
      <p:pic>
        <p:nvPicPr>
          <p:cNvPr id="4" name="Picture 3">
            <a:extLst>
              <a:ext uri="{FF2B5EF4-FFF2-40B4-BE49-F238E27FC236}">
                <a16:creationId xmlns:a16="http://schemas.microsoft.com/office/drawing/2014/main" id="{96DB1E03-EBBE-4688-97C3-B4B5C15622B8}"/>
              </a:ext>
            </a:extLst>
          </p:cNvPr>
          <p:cNvPicPr>
            <a:picLocks noChangeAspect="1"/>
          </p:cNvPicPr>
          <p:nvPr/>
        </p:nvPicPr>
        <p:blipFill>
          <a:blip r:embed="rId3"/>
          <a:stretch>
            <a:fillRect/>
          </a:stretch>
        </p:blipFill>
        <p:spPr>
          <a:xfrm>
            <a:off x="0" y="1994261"/>
            <a:ext cx="9148098" cy="4863739"/>
          </a:xfrm>
          <a:prstGeom prst="rect">
            <a:avLst/>
          </a:prstGeom>
        </p:spPr>
      </p:pic>
      <p:sp>
        <p:nvSpPr>
          <p:cNvPr id="5" name="Rectangle 4">
            <a:extLst>
              <a:ext uri="{FF2B5EF4-FFF2-40B4-BE49-F238E27FC236}">
                <a16:creationId xmlns:a16="http://schemas.microsoft.com/office/drawing/2014/main" id="{3635C868-2618-4FB1-87B4-4F0340912737}"/>
              </a:ext>
            </a:extLst>
          </p:cNvPr>
          <p:cNvSpPr/>
          <p:nvPr/>
        </p:nvSpPr>
        <p:spPr>
          <a:xfrm>
            <a:off x="6236916" y="6492874"/>
            <a:ext cx="2911182" cy="307777"/>
          </a:xfrm>
          <a:prstGeom prst="rect">
            <a:avLst/>
          </a:prstGeom>
        </p:spPr>
        <p:txBody>
          <a:bodyPr wrap="none">
            <a:spAutoFit/>
          </a:bodyPr>
          <a:lstStyle/>
          <a:p>
            <a:r>
              <a:rPr lang="en-US" sz="1400" dirty="0"/>
              <a:t>https://entomology.ca.uky.edu/ef105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a:extLst>
              <a:ext uri="{FF2B5EF4-FFF2-40B4-BE49-F238E27FC236}">
                <a16:creationId xmlns:a16="http://schemas.microsoft.com/office/drawing/2014/main" id="{48A0D017-7E39-4F48-AB4B-AEB3220F8FD7}"/>
              </a:ext>
            </a:extLst>
          </p:cNvPr>
          <p:cNvSpPr>
            <a:spLocks noGrp="1" noChangeArrowheads="1"/>
          </p:cNvSpPr>
          <p:nvPr>
            <p:ph type="title"/>
          </p:nvPr>
        </p:nvSpPr>
        <p:spPr>
          <a:xfrm>
            <a:off x="0" y="762000"/>
            <a:ext cx="9144000" cy="1828800"/>
          </a:xfrm>
        </p:spPr>
        <p:txBody>
          <a:bodyPr/>
          <a:lstStyle/>
          <a:p>
            <a:pPr eaLnBrk="1" hangingPunct="1">
              <a:defRPr/>
            </a:pPr>
            <a:r>
              <a:rPr lang="en-US" altLang="en-US" sz="4000" dirty="0">
                <a:effectLst/>
              </a:rPr>
              <a:t>When diagnosing vegetable problems, be ready to accept the fact that:</a:t>
            </a:r>
            <a:br>
              <a:rPr lang="en-US" altLang="en-US" sz="4000" dirty="0"/>
            </a:br>
            <a:endParaRPr lang="en-US" altLang="en-US" sz="4000" dirty="0"/>
          </a:p>
        </p:txBody>
      </p:sp>
      <p:sp>
        <p:nvSpPr>
          <p:cNvPr id="36867" name="Rectangle 5">
            <a:extLst>
              <a:ext uri="{FF2B5EF4-FFF2-40B4-BE49-F238E27FC236}">
                <a16:creationId xmlns:a16="http://schemas.microsoft.com/office/drawing/2014/main" id="{3A0F065B-3CB2-4947-88E8-B84AE7845569}"/>
              </a:ext>
            </a:extLst>
          </p:cNvPr>
          <p:cNvSpPr>
            <a:spLocks noGrp="1" noChangeArrowheads="1"/>
          </p:cNvSpPr>
          <p:nvPr>
            <p:ph type="body" idx="1"/>
          </p:nvPr>
        </p:nvSpPr>
        <p:spPr>
          <a:xfrm>
            <a:off x="0" y="2438400"/>
            <a:ext cx="8991600" cy="4114800"/>
          </a:xfrm>
        </p:spPr>
        <p:txBody>
          <a:bodyPr/>
          <a:lstStyle/>
          <a:p>
            <a:pPr eaLnBrk="1" hangingPunct="1"/>
            <a:r>
              <a:rPr lang="en-US" altLang="en-US" sz="4000" dirty="0">
                <a:effectLst/>
              </a:rPr>
              <a:t>Things are very rarely </a:t>
            </a:r>
            <a:r>
              <a:rPr lang="en-US" altLang="en-US" sz="4000" b="1" dirty="0">
                <a:effectLst/>
              </a:rPr>
              <a:t>black &amp; white</a:t>
            </a:r>
            <a:endParaRPr lang="en-US" altLang="en-US" sz="4000" b="1" dirty="0">
              <a:solidFill>
                <a:schemeClr val="bg1"/>
              </a:solidFill>
              <a:effectLst/>
            </a:endParaRPr>
          </a:p>
          <a:p>
            <a:pPr eaLnBrk="1" hangingPunct="1"/>
            <a:r>
              <a:rPr lang="en-US" altLang="en-US" sz="4000" dirty="0">
                <a:effectLst/>
              </a:rPr>
              <a:t>There probably </a:t>
            </a:r>
            <a:r>
              <a:rPr lang="en-US" altLang="en-US" sz="4000" b="1" dirty="0">
                <a:effectLst/>
              </a:rPr>
              <a:t>WILL</a:t>
            </a:r>
            <a:r>
              <a:rPr lang="en-US" altLang="en-US" sz="4000" dirty="0">
                <a:effectLst/>
              </a:rPr>
              <a:t> </a:t>
            </a:r>
            <a:r>
              <a:rPr lang="en-US" altLang="en-US" sz="4000" b="1" dirty="0">
                <a:effectLst/>
              </a:rPr>
              <a:t>NOT</a:t>
            </a:r>
            <a:r>
              <a:rPr lang="en-US" altLang="en-US" sz="4000" dirty="0">
                <a:effectLst/>
              </a:rPr>
              <a:t> be one easy solution to remedy your problems</a:t>
            </a:r>
          </a:p>
          <a:p>
            <a:pPr eaLnBrk="1" hangingPunct="1"/>
            <a:r>
              <a:rPr lang="en-US" altLang="en-US" sz="4000" dirty="0">
                <a:effectLst/>
              </a:rPr>
              <a:t>Even a short term </a:t>
            </a:r>
            <a:r>
              <a:rPr lang="en-US" altLang="en-US" sz="4000" b="1" dirty="0">
                <a:effectLst/>
              </a:rPr>
              <a:t>‘fix’ </a:t>
            </a:r>
            <a:r>
              <a:rPr lang="en-US" altLang="en-US" sz="4000" dirty="0">
                <a:effectLst/>
              </a:rPr>
              <a:t>will likely require a long-term </a:t>
            </a:r>
            <a:r>
              <a:rPr lang="en-US" altLang="en-US" sz="4000" b="1" dirty="0">
                <a:effectLst/>
              </a:rPr>
              <a:t>solution</a:t>
            </a:r>
            <a:endParaRPr lang="en-US" altLang="en-US" sz="4000" b="1" dirty="0">
              <a:solidFill>
                <a:schemeClr val="bg1"/>
              </a:solidFill>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8B8C845-9714-4734-A586-B751777746A3}"/>
              </a:ext>
            </a:extLst>
          </p:cNvPr>
          <p:cNvSpPr>
            <a:spLocks noGrp="1" noChangeArrowheads="1"/>
          </p:cNvSpPr>
          <p:nvPr>
            <p:ph type="title"/>
          </p:nvPr>
        </p:nvSpPr>
        <p:spPr/>
        <p:txBody>
          <a:bodyPr/>
          <a:lstStyle/>
          <a:p>
            <a:pPr eaLnBrk="1" hangingPunct="1">
              <a:defRPr/>
            </a:pPr>
            <a:r>
              <a:rPr lang="en-US" dirty="0"/>
              <a:t>Solving pest problems</a:t>
            </a:r>
          </a:p>
        </p:txBody>
      </p:sp>
      <p:sp>
        <p:nvSpPr>
          <p:cNvPr id="45059" name="Rectangle 3">
            <a:extLst>
              <a:ext uri="{FF2B5EF4-FFF2-40B4-BE49-F238E27FC236}">
                <a16:creationId xmlns:a16="http://schemas.microsoft.com/office/drawing/2014/main" id="{55E9EE56-3D76-454B-81AE-0A08A3D2C992}"/>
              </a:ext>
            </a:extLst>
          </p:cNvPr>
          <p:cNvSpPr>
            <a:spLocks noGrp="1" noChangeArrowheads="1"/>
          </p:cNvSpPr>
          <p:nvPr>
            <p:ph type="body" idx="1"/>
          </p:nvPr>
        </p:nvSpPr>
        <p:spPr/>
        <p:txBody>
          <a:bodyPr>
            <a:normAutofit/>
          </a:bodyPr>
          <a:lstStyle/>
          <a:p>
            <a:pPr eaLnBrk="1" hangingPunct="1">
              <a:lnSpc>
                <a:spcPct val="80000"/>
              </a:lnSpc>
            </a:pPr>
            <a:r>
              <a:rPr lang="en-US" altLang="en-US" sz="3200" b="1" dirty="0">
                <a:effectLst/>
              </a:rPr>
              <a:t>After identifying pest:</a:t>
            </a:r>
            <a:endParaRPr lang="en-US" altLang="en-US" sz="3200" dirty="0">
              <a:effectLst/>
            </a:endParaRPr>
          </a:p>
          <a:p>
            <a:pPr lvl="1" eaLnBrk="1" hangingPunct="1">
              <a:lnSpc>
                <a:spcPct val="80000"/>
              </a:lnSpc>
            </a:pPr>
            <a:r>
              <a:rPr lang="en-US" altLang="en-US" sz="2800" b="0" dirty="0">
                <a:effectLst/>
              </a:rPr>
              <a:t>Determine pest control goal</a:t>
            </a:r>
          </a:p>
          <a:p>
            <a:pPr lvl="1" eaLnBrk="1" hangingPunct="1">
              <a:lnSpc>
                <a:spcPct val="80000"/>
              </a:lnSpc>
            </a:pPr>
            <a:r>
              <a:rPr lang="en-US" altLang="en-US" sz="2800" b="0" dirty="0">
                <a:effectLst/>
              </a:rPr>
              <a:t>Know what control tactics are available</a:t>
            </a:r>
          </a:p>
          <a:p>
            <a:pPr lvl="1" eaLnBrk="1" hangingPunct="1">
              <a:lnSpc>
                <a:spcPct val="80000"/>
              </a:lnSpc>
            </a:pPr>
            <a:r>
              <a:rPr lang="en-US" altLang="en-US" sz="2800" b="0" dirty="0">
                <a:effectLst/>
              </a:rPr>
              <a:t>Evaluate the benefits and risks </a:t>
            </a:r>
          </a:p>
          <a:p>
            <a:pPr lvl="1" eaLnBrk="1" hangingPunct="1">
              <a:lnSpc>
                <a:spcPct val="80000"/>
              </a:lnSpc>
            </a:pPr>
            <a:r>
              <a:rPr lang="en-US" altLang="en-US" sz="2800" b="0" dirty="0">
                <a:effectLst/>
              </a:rPr>
              <a:t>Choose most effective and least harmful strategy</a:t>
            </a:r>
          </a:p>
          <a:p>
            <a:pPr lvl="1" eaLnBrk="1" hangingPunct="1">
              <a:lnSpc>
                <a:spcPct val="80000"/>
              </a:lnSpc>
            </a:pPr>
            <a:r>
              <a:rPr lang="en-US" altLang="en-US" sz="2800" b="0" dirty="0">
                <a:effectLst/>
              </a:rPr>
              <a:t>Implement each tactic in the strategy correctly</a:t>
            </a:r>
          </a:p>
          <a:p>
            <a:pPr lvl="1" eaLnBrk="1" hangingPunct="1">
              <a:lnSpc>
                <a:spcPct val="80000"/>
              </a:lnSpc>
            </a:pPr>
            <a:r>
              <a:rPr lang="en-US" altLang="en-US" sz="2800" b="0" dirty="0">
                <a:effectLst/>
              </a:rPr>
              <a:t>Observe local, state, and federal regulations</a:t>
            </a:r>
          </a:p>
          <a:p>
            <a:pPr lvl="1" eaLnBrk="1" hangingPunct="1">
              <a:lnSpc>
                <a:spcPct val="80000"/>
              </a:lnSpc>
            </a:pPr>
            <a:r>
              <a:rPr lang="en-US" altLang="en-US" sz="2800" b="0" dirty="0">
                <a:effectLst/>
              </a:rPr>
              <a:t>Keep a record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420C05C-C3F9-4EBB-AAE4-1B1579862706}"/>
              </a:ext>
            </a:extLst>
          </p:cNvPr>
          <p:cNvSpPr>
            <a:spLocks noGrp="1" noChangeArrowheads="1"/>
          </p:cNvSpPr>
          <p:nvPr>
            <p:ph type="title"/>
          </p:nvPr>
        </p:nvSpPr>
        <p:spPr/>
        <p:txBody>
          <a:bodyPr/>
          <a:lstStyle/>
          <a:p>
            <a:pPr eaLnBrk="1" hangingPunct="1">
              <a:defRPr/>
            </a:pPr>
            <a:r>
              <a:rPr lang="en-US" dirty="0"/>
              <a:t>Pest Control Options for School Gardens</a:t>
            </a:r>
          </a:p>
        </p:txBody>
      </p:sp>
      <p:sp>
        <p:nvSpPr>
          <p:cNvPr id="49155" name="Rectangle 5">
            <a:extLst>
              <a:ext uri="{FF2B5EF4-FFF2-40B4-BE49-F238E27FC236}">
                <a16:creationId xmlns:a16="http://schemas.microsoft.com/office/drawing/2014/main" id="{B4623B36-5A15-4225-8DF6-916AD05121ED}"/>
              </a:ext>
            </a:extLst>
          </p:cNvPr>
          <p:cNvSpPr>
            <a:spLocks noGrp="1" noChangeArrowheads="1"/>
          </p:cNvSpPr>
          <p:nvPr>
            <p:ph type="body" idx="1"/>
          </p:nvPr>
        </p:nvSpPr>
        <p:spPr/>
        <p:txBody>
          <a:bodyPr/>
          <a:lstStyle/>
          <a:p>
            <a:pPr marL="609600" indent="-609600" eaLnBrk="1" hangingPunct="1">
              <a:buFontTx/>
              <a:buAutoNum type="arabicPeriod"/>
            </a:pPr>
            <a:r>
              <a:rPr lang="en-US" altLang="en-US" b="1" dirty="0">
                <a:effectLst/>
              </a:rPr>
              <a:t>Host resistance</a:t>
            </a:r>
          </a:p>
          <a:p>
            <a:pPr marL="609600" indent="-609600" eaLnBrk="1" hangingPunct="1">
              <a:buFontTx/>
              <a:buAutoNum type="arabicPeriod"/>
            </a:pPr>
            <a:r>
              <a:rPr lang="en-US" altLang="en-US" b="1" dirty="0">
                <a:effectLst/>
              </a:rPr>
              <a:t>Cultural control </a:t>
            </a:r>
            <a:r>
              <a:rPr lang="en-US" altLang="en-US" dirty="0">
                <a:effectLst/>
              </a:rPr>
              <a:t>– rotation, cultivation, thinning, etc.</a:t>
            </a:r>
          </a:p>
          <a:p>
            <a:pPr marL="609600" indent="-609600" eaLnBrk="1" hangingPunct="1">
              <a:buFontTx/>
              <a:buAutoNum type="arabicPeriod"/>
            </a:pPr>
            <a:r>
              <a:rPr lang="en-US" altLang="en-US" b="1" dirty="0">
                <a:effectLst/>
              </a:rPr>
              <a:t>Mechanical control </a:t>
            </a:r>
            <a:r>
              <a:rPr lang="en-US" altLang="en-US" dirty="0">
                <a:effectLst/>
              </a:rPr>
              <a:t>– fences, traps</a:t>
            </a:r>
          </a:p>
          <a:p>
            <a:pPr marL="609600" indent="-609600" eaLnBrk="1" hangingPunct="1">
              <a:buFontTx/>
              <a:buAutoNum type="arabicPeriod"/>
            </a:pPr>
            <a:r>
              <a:rPr lang="en-US" altLang="en-US" b="1" dirty="0">
                <a:effectLst/>
              </a:rPr>
              <a:t>Sanitation </a:t>
            </a:r>
            <a:r>
              <a:rPr lang="en-US" altLang="en-US" dirty="0">
                <a:effectLst/>
              </a:rPr>
              <a:t>– clean transplants, decontaminate equipment</a:t>
            </a:r>
          </a:p>
          <a:p>
            <a:pPr marL="609600" indent="-609600" eaLnBrk="1" hangingPunct="1">
              <a:buFontTx/>
              <a:buAutoNum type="arabicPeriod"/>
            </a:pPr>
            <a:r>
              <a:rPr lang="en-US" altLang="en-US" b="1" dirty="0">
                <a:effectLst/>
              </a:rPr>
              <a:t>Biological control</a:t>
            </a:r>
          </a:p>
          <a:p>
            <a:pPr marL="609600" indent="-609600" eaLnBrk="1" hangingPunct="1">
              <a:buFontTx/>
              <a:buAutoNum type="arabicPeriod"/>
            </a:pPr>
            <a:r>
              <a:rPr lang="en-US" altLang="en-US" b="1" dirty="0">
                <a:effectLst/>
              </a:rPr>
              <a:t>Chemical control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AB8AE8C0-7460-4819-870C-722077D8EEF5}"/>
              </a:ext>
            </a:extLst>
          </p:cNvPr>
          <p:cNvSpPr>
            <a:spLocks noGrp="1" noChangeArrowheads="1"/>
          </p:cNvSpPr>
          <p:nvPr>
            <p:ph type="title"/>
          </p:nvPr>
        </p:nvSpPr>
        <p:spPr>
          <a:xfrm>
            <a:off x="329886" y="214368"/>
            <a:ext cx="5210835" cy="1325563"/>
          </a:xfrm>
        </p:spPr>
        <p:txBody>
          <a:bodyPr/>
          <a:lstStyle/>
          <a:p>
            <a:pPr algn="l" eaLnBrk="1" hangingPunct="1">
              <a:defRPr/>
            </a:pPr>
            <a:r>
              <a:rPr lang="en-US" sz="4000" dirty="0"/>
              <a:t>1. Host</a:t>
            </a:r>
            <a:r>
              <a:rPr lang="en-US" dirty="0"/>
              <a:t> </a:t>
            </a:r>
            <a:r>
              <a:rPr lang="en-US" sz="4000" dirty="0"/>
              <a:t>Resistance</a:t>
            </a:r>
            <a:endParaRPr lang="en-US" dirty="0"/>
          </a:p>
        </p:txBody>
      </p:sp>
      <p:sp>
        <p:nvSpPr>
          <p:cNvPr id="45059" name="Rectangle 3">
            <a:extLst>
              <a:ext uri="{FF2B5EF4-FFF2-40B4-BE49-F238E27FC236}">
                <a16:creationId xmlns:a16="http://schemas.microsoft.com/office/drawing/2014/main" id="{C08A49DF-36BE-4F6D-98EB-3082113D30BD}"/>
              </a:ext>
            </a:extLst>
          </p:cNvPr>
          <p:cNvSpPr>
            <a:spLocks noGrp="1" noChangeArrowheads="1"/>
          </p:cNvSpPr>
          <p:nvPr>
            <p:ph type="body" idx="1"/>
          </p:nvPr>
        </p:nvSpPr>
        <p:spPr>
          <a:xfrm>
            <a:off x="143404" y="1407912"/>
            <a:ext cx="6133723" cy="2514600"/>
          </a:xfrm>
        </p:spPr>
        <p:txBody>
          <a:bodyPr>
            <a:normAutofit/>
          </a:bodyPr>
          <a:lstStyle/>
          <a:p>
            <a:pPr eaLnBrk="1" hangingPunct="1">
              <a:defRPr/>
            </a:pPr>
            <a:r>
              <a:rPr lang="en-US" sz="2000" dirty="0"/>
              <a:t>Host prevents pest from completing life cycle</a:t>
            </a:r>
          </a:p>
          <a:p>
            <a:pPr eaLnBrk="1" hangingPunct="1">
              <a:defRPr/>
            </a:pPr>
            <a:r>
              <a:rPr lang="en-US" sz="2000" dirty="0"/>
              <a:t>Host is more vigorous or tolerant</a:t>
            </a:r>
          </a:p>
          <a:p>
            <a:pPr eaLnBrk="1" hangingPunct="1">
              <a:defRPr/>
            </a:pPr>
            <a:r>
              <a:rPr lang="en-US" sz="2000" dirty="0"/>
              <a:t>Host is more difficult to attack</a:t>
            </a:r>
          </a:p>
          <a:p>
            <a:pPr eaLnBrk="1" hangingPunct="1">
              <a:defRPr/>
            </a:pPr>
            <a:endParaRPr lang="en-US" sz="2000" dirty="0"/>
          </a:p>
        </p:txBody>
      </p:sp>
      <p:sp>
        <p:nvSpPr>
          <p:cNvPr id="51205" name="Text Box 6">
            <a:extLst>
              <a:ext uri="{FF2B5EF4-FFF2-40B4-BE49-F238E27FC236}">
                <a16:creationId xmlns:a16="http://schemas.microsoft.com/office/drawing/2014/main" id="{14FA3E0A-17D0-42CC-8FDC-894720640B83}"/>
              </a:ext>
            </a:extLst>
          </p:cNvPr>
          <p:cNvSpPr txBox="1">
            <a:spLocks noChangeArrowheads="1"/>
          </p:cNvSpPr>
          <p:nvPr/>
        </p:nvSpPr>
        <p:spPr bwMode="auto">
          <a:xfrm>
            <a:off x="3962400" y="5973763"/>
            <a:ext cx="2133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solidFill>
                  <a:schemeClr val="bg1"/>
                </a:solidFill>
              </a:rPr>
              <a:t>www.ces.ncsu.edu</a:t>
            </a:r>
          </a:p>
        </p:txBody>
      </p:sp>
      <p:sp>
        <p:nvSpPr>
          <p:cNvPr id="51207" name="Text Box 9">
            <a:extLst>
              <a:ext uri="{FF2B5EF4-FFF2-40B4-BE49-F238E27FC236}">
                <a16:creationId xmlns:a16="http://schemas.microsoft.com/office/drawing/2014/main" id="{7AF0E8A8-F93B-49E3-9A56-52EF6FA64825}"/>
              </a:ext>
            </a:extLst>
          </p:cNvPr>
          <p:cNvSpPr txBox="1">
            <a:spLocks noChangeArrowheads="1"/>
          </p:cNvSpPr>
          <p:nvPr/>
        </p:nvSpPr>
        <p:spPr bwMode="auto">
          <a:xfrm>
            <a:off x="6400800" y="6172200"/>
            <a:ext cx="2362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dirty="0">
                <a:solidFill>
                  <a:schemeClr val="bg1"/>
                </a:solidFill>
              </a:rPr>
              <a:t>http://msucares.com</a:t>
            </a:r>
          </a:p>
        </p:txBody>
      </p:sp>
      <p:pic>
        <p:nvPicPr>
          <p:cNvPr id="3" name="Picture 2">
            <a:extLst>
              <a:ext uri="{FF2B5EF4-FFF2-40B4-BE49-F238E27FC236}">
                <a16:creationId xmlns:a16="http://schemas.microsoft.com/office/drawing/2014/main" id="{073544CE-4702-42FF-A045-C817CCAF72B9}"/>
              </a:ext>
            </a:extLst>
          </p:cNvPr>
          <p:cNvPicPr>
            <a:picLocks noChangeAspect="1"/>
          </p:cNvPicPr>
          <p:nvPr/>
        </p:nvPicPr>
        <p:blipFill>
          <a:blip r:embed="rId3"/>
          <a:stretch>
            <a:fillRect/>
          </a:stretch>
        </p:blipFill>
        <p:spPr>
          <a:xfrm>
            <a:off x="0" y="2862608"/>
            <a:ext cx="5327190" cy="3995392"/>
          </a:xfrm>
          <a:prstGeom prst="rect">
            <a:avLst/>
          </a:prstGeom>
        </p:spPr>
      </p:pic>
      <p:sp>
        <p:nvSpPr>
          <p:cNvPr id="4" name="Rectangle 3">
            <a:extLst>
              <a:ext uri="{FF2B5EF4-FFF2-40B4-BE49-F238E27FC236}">
                <a16:creationId xmlns:a16="http://schemas.microsoft.com/office/drawing/2014/main" id="{789F7185-ABDE-45F9-B0CD-B90C0DBEDDE4}"/>
              </a:ext>
            </a:extLst>
          </p:cNvPr>
          <p:cNvSpPr/>
          <p:nvPr/>
        </p:nvSpPr>
        <p:spPr>
          <a:xfrm>
            <a:off x="0" y="2843294"/>
            <a:ext cx="4572000" cy="307777"/>
          </a:xfrm>
          <a:prstGeom prst="rect">
            <a:avLst/>
          </a:prstGeom>
        </p:spPr>
        <p:txBody>
          <a:bodyPr>
            <a:spAutoFit/>
          </a:bodyPr>
          <a:lstStyle/>
          <a:p>
            <a:r>
              <a:rPr lang="en-US" sz="1400" dirty="0">
                <a:solidFill>
                  <a:schemeClr val="bg1"/>
                </a:solidFill>
              </a:rPr>
              <a:t>https://extension.umd.edu/</a:t>
            </a:r>
          </a:p>
        </p:txBody>
      </p:sp>
      <p:pic>
        <p:nvPicPr>
          <p:cNvPr id="5" name="Picture 4">
            <a:extLst>
              <a:ext uri="{FF2B5EF4-FFF2-40B4-BE49-F238E27FC236}">
                <a16:creationId xmlns:a16="http://schemas.microsoft.com/office/drawing/2014/main" id="{71CC9E07-C0A9-4BF9-B15C-4F79BB1470CD}"/>
              </a:ext>
            </a:extLst>
          </p:cNvPr>
          <p:cNvPicPr>
            <a:picLocks noChangeAspect="1"/>
          </p:cNvPicPr>
          <p:nvPr/>
        </p:nvPicPr>
        <p:blipFill>
          <a:blip r:embed="rId4"/>
          <a:stretch>
            <a:fillRect/>
          </a:stretch>
        </p:blipFill>
        <p:spPr>
          <a:xfrm>
            <a:off x="5933326" y="0"/>
            <a:ext cx="3210674" cy="6858000"/>
          </a:xfrm>
          <a:prstGeom prst="rect">
            <a:avLst/>
          </a:prstGeom>
        </p:spPr>
      </p:pic>
      <p:sp>
        <p:nvSpPr>
          <p:cNvPr id="13" name="Rectangle 12">
            <a:extLst>
              <a:ext uri="{FF2B5EF4-FFF2-40B4-BE49-F238E27FC236}">
                <a16:creationId xmlns:a16="http://schemas.microsoft.com/office/drawing/2014/main" id="{EDC38698-33A9-4C25-AED1-9F52339CCD0B}"/>
              </a:ext>
            </a:extLst>
          </p:cNvPr>
          <p:cNvSpPr/>
          <p:nvPr/>
        </p:nvSpPr>
        <p:spPr>
          <a:xfrm>
            <a:off x="5933326" y="41473"/>
            <a:ext cx="4572000" cy="307777"/>
          </a:xfrm>
          <a:prstGeom prst="rect">
            <a:avLst/>
          </a:prstGeom>
        </p:spPr>
        <p:txBody>
          <a:bodyPr>
            <a:spAutoFit/>
          </a:bodyPr>
          <a:lstStyle/>
          <a:p>
            <a:r>
              <a:rPr lang="en-US" sz="1400" dirty="0">
                <a:solidFill>
                  <a:schemeClr val="bg1"/>
                </a:solidFill>
              </a:rPr>
              <a:t>Burpee.com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701228D7-5489-4BF9-9983-C7C6B14D0A18}"/>
              </a:ext>
            </a:extLst>
          </p:cNvPr>
          <p:cNvSpPr>
            <a:spLocks noGrp="1" noChangeArrowheads="1"/>
          </p:cNvSpPr>
          <p:nvPr>
            <p:ph type="title"/>
          </p:nvPr>
        </p:nvSpPr>
        <p:spPr/>
        <p:txBody>
          <a:bodyPr/>
          <a:lstStyle/>
          <a:p>
            <a:pPr algn="l" eaLnBrk="1" hangingPunct="1">
              <a:defRPr/>
            </a:pPr>
            <a:r>
              <a:rPr lang="en-US" dirty="0"/>
              <a:t>2. Cultural Control</a:t>
            </a:r>
          </a:p>
        </p:txBody>
      </p:sp>
      <p:sp>
        <p:nvSpPr>
          <p:cNvPr id="53251" name="Rectangle 3">
            <a:extLst>
              <a:ext uri="{FF2B5EF4-FFF2-40B4-BE49-F238E27FC236}">
                <a16:creationId xmlns:a16="http://schemas.microsoft.com/office/drawing/2014/main" id="{300C6941-A339-4E72-8B00-0F20DDB4BD23}"/>
              </a:ext>
            </a:extLst>
          </p:cNvPr>
          <p:cNvSpPr>
            <a:spLocks noGrp="1" noChangeArrowheads="1"/>
          </p:cNvSpPr>
          <p:nvPr>
            <p:ph type="body" sz="half" idx="1"/>
          </p:nvPr>
        </p:nvSpPr>
        <p:spPr>
          <a:xfrm>
            <a:off x="304800" y="2516863"/>
            <a:ext cx="4038600" cy="2227154"/>
          </a:xfrm>
        </p:spPr>
        <p:txBody>
          <a:bodyPr/>
          <a:lstStyle/>
          <a:p>
            <a:pPr eaLnBrk="1" hangingPunct="1">
              <a:buFontTx/>
              <a:buNone/>
            </a:pPr>
            <a:r>
              <a:rPr lang="en-US" altLang="en-US" sz="2800" dirty="0">
                <a:effectLst/>
              </a:rPr>
              <a:t>Prevent or suppress an infestation by:  altering the environment, behavior of pest, or condition of host plant</a:t>
            </a:r>
          </a:p>
        </p:txBody>
      </p:sp>
      <p:graphicFrame>
        <p:nvGraphicFramePr>
          <p:cNvPr id="47329" name="Group 225">
            <a:extLst>
              <a:ext uri="{FF2B5EF4-FFF2-40B4-BE49-F238E27FC236}">
                <a16:creationId xmlns:a16="http://schemas.microsoft.com/office/drawing/2014/main" id="{3CD3FB14-2AD3-44A5-B75C-1701FD9A01F2}"/>
              </a:ext>
            </a:extLst>
          </p:cNvPr>
          <p:cNvGraphicFramePr>
            <a:graphicFrameLocks noGrp="1"/>
          </p:cNvGraphicFramePr>
          <p:nvPr>
            <p:ph sz="quarter" idx="3"/>
          </p:nvPr>
        </p:nvGraphicFramePr>
        <p:xfrm>
          <a:off x="4495800" y="1371600"/>
          <a:ext cx="4343400" cy="5181600"/>
        </p:xfrm>
        <a:graphic>
          <a:graphicData uri="http://schemas.openxmlformats.org/drawingml/2006/table">
            <a:tbl>
              <a:tblPr/>
              <a:tblGrid>
                <a:gridCol w="1228725">
                  <a:extLst>
                    <a:ext uri="{9D8B030D-6E8A-4147-A177-3AD203B41FA5}">
                      <a16:colId xmlns:a16="http://schemas.microsoft.com/office/drawing/2014/main" val="20000"/>
                    </a:ext>
                  </a:extLst>
                </a:gridCol>
                <a:gridCol w="1638300">
                  <a:extLst>
                    <a:ext uri="{9D8B030D-6E8A-4147-A177-3AD203B41FA5}">
                      <a16:colId xmlns:a16="http://schemas.microsoft.com/office/drawing/2014/main" val="20001"/>
                    </a:ext>
                  </a:extLst>
                </a:gridCol>
                <a:gridCol w="1476375">
                  <a:extLst>
                    <a:ext uri="{9D8B030D-6E8A-4147-A177-3AD203B41FA5}">
                      <a16:colId xmlns:a16="http://schemas.microsoft.com/office/drawing/2014/main" val="20002"/>
                    </a:ext>
                  </a:extLst>
                </a:gridCol>
              </a:tblGrid>
              <a:tr h="3762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1"/>
                          </a:solidFill>
                          <a:effectLst/>
                          <a:latin typeface="Arial" charset="0"/>
                        </a:rPr>
                        <a:t>Alliaceae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8B7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bg1"/>
                          </a:solidFill>
                          <a:effectLst/>
                          <a:latin typeface="Arial" charset="0"/>
                        </a:rPr>
                        <a:t>Brassicaceae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8B7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bg1"/>
                          </a:solidFill>
                          <a:effectLst/>
                          <a:latin typeface="Arial" charset="0"/>
                        </a:rPr>
                        <a:t>Cucurbitacae</a:t>
                      </a:r>
                      <a:r>
                        <a:rPr kumimoji="0" lang="en-US" sz="1600" b="0" i="0" u="none" strike="noStrike" cap="none" normalizeH="0" baseline="0" dirty="0">
                          <a:ln>
                            <a:noFill/>
                          </a:ln>
                          <a:solidFill>
                            <a:schemeClr val="bg1"/>
                          </a:solidFill>
                          <a:effectLst/>
                          <a:latin typeface="Arial" charset="0"/>
                        </a:rPr>
                        <a:t> </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8B70"/>
                    </a:solidFill>
                  </a:tcPr>
                </a:tc>
                <a:extLst>
                  <a:ext uri="{0D108BD9-81ED-4DB2-BD59-A6C34878D82A}">
                    <a16:rowId xmlns:a16="http://schemas.microsoft.com/office/drawing/2014/main" val="10000"/>
                  </a:ext>
                </a:extLst>
              </a:tr>
              <a:tr h="27739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Chives</a:t>
                      </a:r>
                      <a:br>
                        <a:rPr kumimoji="0" lang="en-US" sz="1600" b="0" i="0" u="none" strike="noStrike" cap="none" normalizeH="0" baseline="0" dirty="0">
                          <a:ln>
                            <a:noFill/>
                          </a:ln>
                          <a:solidFill>
                            <a:schemeClr val="tx1"/>
                          </a:solidFill>
                          <a:effectLst/>
                          <a:latin typeface="Arial" charset="0"/>
                        </a:rPr>
                      </a:br>
                      <a:r>
                        <a:rPr kumimoji="0" lang="en-US" sz="1600" b="0" i="0" u="none" strike="noStrike" cap="none" normalizeH="0" baseline="0" dirty="0">
                          <a:ln>
                            <a:noFill/>
                          </a:ln>
                          <a:solidFill>
                            <a:schemeClr val="tx1"/>
                          </a:solidFill>
                          <a:effectLst/>
                          <a:latin typeface="Arial" charset="0"/>
                        </a:rPr>
                        <a:t>Garlic</a:t>
                      </a:r>
                      <a:br>
                        <a:rPr kumimoji="0" lang="en-US" sz="1600" b="0" i="0" u="none" strike="noStrike" cap="none" normalizeH="0" baseline="0" dirty="0">
                          <a:ln>
                            <a:noFill/>
                          </a:ln>
                          <a:solidFill>
                            <a:schemeClr val="tx1"/>
                          </a:solidFill>
                          <a:effectLst/>
                          <a:latin typeface="Arial" charset="0"/>
                        </a:rPr>
                      </a:br>
                      <a:r>
                        <a:rPr kumimoji="0" lang="en-US" sz="1600" b="0" i="0" u="none" strike="noStrike" cap="none" normalizeH="0" baseline="0" dirty="0">
                          <a:ln>
                            <a:noFill/>
                          </a:ln>
                          <a:solidFill>
                            <a:schemeClr val="tx1"/>
                          </a:solidFill>
                          <a:effectLst/>
                          <a:latin typeface="Arial" charset="0"/>
                        </a:rPr>
                        <a:t>Leeks</a:t>
                      </a:r>
                      <a:br>
                        <a:rPr kumimoji="0" lang="en-US" sz="1600" b="0" i="0" u="none" strike="noStrike" cap="none" normalizeH="0" baseline="0" dirty="0">
                          <a:ln>
                            <a:noFill/>
                          </a:ln>
                          <a:solidFill>
                            <a:schemeClr val="tx1"/>
                          </a:solidFill>
                          <a:effectLst/>
                          <a:latin typeface="Arial" charset="0"/>
                        </a:rPr>
                      </a:br>
                      <a:r>
                        <a:rPr kumimoji="0" lang="en-US" sz="1600" b="0" i="0" u="none" strike="noStrike" cap="none" normalizeH="0" baseline="0" dirty="0">
                          <a:ln>
                            <a:noFill/>
                          </a:ln>
                          <a:solidFill>
                            <a:schemeClr val="tx1"/>
                          </a:solidFill>
                          <a:effectLst/>
                          <a:latin typeface="Arial" charset="0"/>
                        </a:rPr>
                        <a:t>Onions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Broccoli</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Brussel sprouts</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Cabbage</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Cauliflower</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Collards</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Lettuce</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Mustard</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Radish</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Rutabaga</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Spinach</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Turnip</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Cantaloupe</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Cucumbers</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Melons</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Pumpkins</a:t>
                      </a:r>
                      <a:br>
                        <a:rPr kumimoji="0" lang="en-US" sz="1600" b="0" i="0" u="none" strike="noStrike" cap="none" normalizeH="0" baseline="0">
                          <a:ln>
                            <a:noFill/>
                          </a:ln>
                          <a:solidFill>
                            <a:schemeClr val="tx1"/>
                          </a:solidFill>
                          <a:effectLst/>
                          <a:latin typeface="Arial" charset="0"/>
                        </a:rPr>
                      </a:br>
                      <a:r>
                        <a:rPr kumimoji="0" lang="en-US" sz="1600" b="0" i="0" u="none" strike="noStrike" cap="none" normalizeH="0" baseline="0">
                          <a:ln>
                            <a:noFill/>
                          </a:ln>
                          <a:solidFill>
                            <a:schemeClr val="tx1"/>
                          </a:solidFill>
                          <a:effectLst/>
                          <a:latin typeface="Arial" charset="0"/>
                        </a:rPr>
                        <a:t>Squash</a:t>
                      </a:r>
                      <a:endParaRPr kumimoji="0" lang="en-US" sz="2800" b="0" i="0" u="none" strike="noStrike" cap="none" normalizeH="0" baseline="0">
                        <a:ln>
                          <a:noFill/>
                        </a:ln>
                        <a:solidFill>
                          <a:schemeClr val="tx1"/>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2551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bg1"/>
                          </a:solidFill>
                          <a:effectLst/>
                          <a:latin typeface="Arial" charset="0"/>
                        </a:rPr>
                        <a:t>Fabaceae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8B7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bg1"/>
                          </a:solidFill>
                          <a:effectLst/>
                          <a:latin typeface="Arial" charset="0"/>
                        </a:rPr>
                        <a:t>Solanaceae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8B7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bg1"/>
                          </a:solidFill>
                          <a:effectLst/>
                          <a:latin typeface="Arial" charset="0"/>
                        </a:rPr>
                        <a:t>Misc.</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98B70"/>
                    </a:solidFill>
                  </a:tcPr>
                </a:tc>
                <a:extLst>
                  <a:ext uri="{0D108BD9-81ED-4DB2-BD59-A6C34878D82A}">
                    <a16:rowId xmlns:a16="http://schemas.microsoft.com/office/drawing/2014/main" val="10002"/>
                  </a:ext>
                </a:extLst>
              </a:tr>
              <a:tr h="150585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Beans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Peas</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rgbClr val="000000"/>
                          </a:solidFill>
                          <a:effectLst/>
                          <a:latin typeface="Arial" charset="0"/>
                          <a:cs typeface="Arial" charset="0"/>
                        </a:rPr>
                        <a:t>Eggplant</a:t>
                      </a:r>
                      <a:br>
                        <a:rPr kumimoji="0" lang="en-US" sz="1600" b="0" i="0" u="none" strike="noStrike" cap="none" normalizeH="0" baseline="0">
                          <a:ln>
                            <a:noFill/>
                          </a:ln>
                          <a:solidFill>
                            <a:srgbClr val="000000"/>
                          </a:solidFill>
                          <a:effectLst/>
                          <a:latin typeface="Arial" charset="0"/>
                          <a:cs typeface="Arial" charset="0"/>
                        </a:rPr>
                      </a:br>
                      <a:r>
                        <a:rPr kumimoji="0" lang="en-US" sz="1600" b="0" i="0" u="none" strike="noStrike" cap="none" normalizeH="0" baseline="0">
                          <a:ln>
                            <a:noFill/>
                          </a:ln>
                          <a:solidFill>
                            <a:srgbClr val="000000"/>
                          </a:solidFill>
                          <a:effectLst/>
                          <a:latin typeface="Arial" charset="0"/>
                          <a:cs typeface="Arial" charset="0"/>
                        </a:rPr>
                        <a:t>Peppers</a:t>
                      </a:r>
                      <a:br>
                        <a:rPr kumimoji="0" lang="en-US" sz="1600" b="0" i="0" u="none" strike="noStrike" cap="none" normalizeH="0" baseline="0">
                          <a:ln>
                            <a:noFill/>
                          </a:ln>
                          <a:solidFill>
                            <a:srgbClr val="000000"/>
                          </a:solidFill>
                          <a:effectLst/>
                          <a:latin typeface="Arial" charset="0"/>
                          <a:cs typeface="Arial" charset="0"/>
                        </a:rPr>
                      </a:br>
                      <a:r>
                        <a:rPr kumimoji="0" lang="en-US" sz="1600" b="0" i="0" u="none" strike="noStrike" cap="none" normalizeH="0" baseline="0">
                          <a:ln>
                            <a:noFill/>
                          </a:ln>
                          <a:solidFill>
                            <a:srgbClr val="000000"/>
                          </a:solidFill>
                          <a:effectLst/>
                          <a:latin typeface="Arial" charset="0"/>
                          <a:cs typeface="Arial" charset="0"/>
                        </a:rPr>
                        <a:t>Potatoes</a:t>
                      </a:r>
                      <a:br>
                        <a:rPr kumimoji="0" lang="en-US" sz="1600" b="0" i="0" u="none" strike="noStrike" cap="none" normalizeH="0" baseline="0">
                          <a:ln>
                            <a:noFill/>
                          </a:ln>
                          <a:solidFill>
                            <a:srgbClr val="000000"/>
                          </a:solidFill>
                          <a:effectLst/>
                          <a:latin typeface="Arial" charset="0"/>
                          <a:cs typeface="Arial" charset="0"/>
                        </a:rPr>
                      </a:br>
                      <a:r>
                        <a:rPr kumimoji="0" lang="en-US" sz="1600" b="0" i="0" u="none" strike="noStrike" cap="none" normalizeH="0" baseline="0">
                          <a:ln>
                            <a:noFill/>
                          </a:ln>
                          <a:solidFill>
                            <a:srgbClr val="000000"/>
                          </a:solidFill>
                          <a:effectLst/>
                          <a:latin typeface="Arial" charset="0"/>
                          <a:cs typeface="Arial" charset="0"/>
                        </a:rPr>
                        <a:t>Tomatoes</a:t>
                      </a:r>
                      <a:r>
                        <a:rPr kumimoji="0" lang="en-US" sz="1600" b="0" i="0" u="none" strike="noStrike" cap="none" normalizeH="0" baseline="0">
                          <a:ln>
                            <a:noFill/>
                          </a:ln>
                          <a:solidFill>
                            <a:srgbClr val="000000"/>
                          </a:solidFill>
                          <a:effectLst/>
                          <a:latin typeface="Arial" charset="0"/>
                        </a:rPr>
                        <a:t>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Lettuce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Corn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Spinach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Okra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rPr>
                        <a:t>Carrot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710F06C-7C36-4765-8210-EA08E7A2B0E9}"/>
              </a:ext>
            </a:extLst>
          </p:cNvPr>
          <p:cNvSpPr>
            <a:spLocks noGrp="1" noChangeArrowheads="1"/>
          </p:cNvSpPr>
          <p:nvPr>
            <p:ph type="title"/>
          </p:nvPr>
        </p:nvSpPr>
        <p:spPr/>
        <p:txBody>
          <a:bodyPr/>
          <a:lstStyle/>
          <a:p>
            <a:pPr eaLnBrk="1" hangingPunct="1">
              <a:defRPr/>
            </a:pPr>
            <a:r>
              <a:rPr lang="en-US" dirty="0"/>
              <a:t>Cultural practices</a:t>
            </a:r>
          </a:p>
        </p:txBody>
      </p:sp>
      <p:sp>
        <p:nvSpPr>
          <p:cNvPr id="49155" name="Rectangle 3">
            <a:extLst>
              <a:ext uri="{FF2B5EF4-FFF2-40B4-BE49-F238E27FC236}">
                <a16:creationId xmlns:a16="http://schemas.microsoft.com/office/drawing/2014/main" id="{4BBD9472-8994-4860-A1B3-18A9C13EB2BA}"/>
              </a:ext>
            </a:extLst>
          </p:cNvPr>
          <p:cNvSpPr>
            <a:spLocks noGrp="1" noChangeArrowheads="1"/>
          </p:cNvSpPr>
          <p:nvPr>
            <p:ph type="body" idx="1"/>
          </p:nvPr>
        </p:nvSpPr>
        <p:spPr>
          <a:xfrm>
            <a:off x="457200" y="1600200"/>
            <a:ext cx="4359244"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r>
              <a:rPr lang="en-US" dirty="0"/>
              <a:t>Cultivating soil</a:t>
            </a:r>
          </a:p>
          <a:p>
            <a:pPr eaLnBrk="1" hangingPunct="1">
              <a:defRPr/>
            </a:pPr>
            <a:r>
              <a:rPr lang="en-US" dirty="0"/>
              <a:t>Varying time of planting or harvesting</a:t>
            </a:r>
          </a:p>
          <a:p>
            <a:pPr eaLnBrk="1" hangingPunct="1">
              <a:defRPr/>
            </a:pPr>
            <a:r>
              <a:rPr lang="en-US" dirty="0"/>
              <a:t>Planting trap crops</a:t>
            </a:r>
          </a:p>
          <a:p>
            <a:pPr eaLnBrk="1" hangingPunct="1">
              <a:defRPr/>
            </a:pPr>
            <a:r>
              <a:rPr lang="en-US" dirty="0"/>
              <a:t>Adjusting row width</a:t>
            </a:r>
          </a:p>
          <a:p>
            <a:pPr eaLnBrk="1" hangingPunct="1">
              <a:defRPr/>
            </a:pPr>
            <a:r>
              <a:rPr lang="en-US" dirty="0"/>
              <a:t>Pruning, thinning, &amp; fertilizing plants</a:t>
            </a:r>
          </a:p>
        </p:txBody>
      </p:sp>
      <p:pic>
        <p:nvPicPr>
          <p:cNvPr id="55300" name="Picture 6">
            <a:extLst>
              <a:ext uri="{FF2B5EF4-FFF2-40B4-BE49-F238E27FC236}">
                <a16:creationId xmlns:a16="http://schemas.microsoft.com/office/drawing/2014/main" id="{B55F753B-3E28-439A-BA91-CE3EC9B3D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832179"/>
            <a:ext cx="4191000"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Rectangle 1">
            <a:extLst>
              <a:ext uri="{FF2B5EF4-FFF2-40B4-BE49-F238E27FC236}">
                <a16:creationId xmlns:a16="http://schemas.microsoft.com/office/drawing/2014/main" id="{9D0643F4-4896-4878-B1A3-14D26D56B631}"/>
              </a:ext>
            </a:extLst>
          </p:cNvPr>
          <p:cNvSpPr>
            <a:spLocks noChangeArrowheads="1"/>
          </p:cNvSpPr>
          <p:nvPr/>
        </p:nvSpPr>
        <p:spPr bwMode="auto">
          <a:xfrm>
            <a:off x="5484797" y="5507871"/>
            <a:ext cx="2686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forages.oregonstate.edu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E710F06C-7C36-4765-8210-EA08E7A2B0E9}"/>
              </a:ext>
            </a:extLst>
          </p:cNvPr>
          <p:cNvSpPr>
            <a:spLocks noGrp="1" noChangeArrowheads="1"/>
          </p:cNvSpPr>
          <p:nvPr>
            <p:ph type="title"/>
          </p:nvPr>
        </p:nvSpPr>
        <p:spPr/>
        <p:txBody>
          <a:bodyPr/>
          <a:lstStyle/>
          <a:p>
            <a:pPr eaLnBrk="1" hangingPunct="1">
              <a:defRPr/>
            </a:pPr>
            <a:r>
              <a:rPr lang="en-US" dirty="0"/>
              <a:t>Cultural practices – understanding the disease triangle</a:t>
            </a:r>
          </a:p>
        </p:txBody>
      </p:sp>
      <p:pic>
        <p:nvPicPr>
          <p:cNvPr id="6" name="Picture 12" descr="500px-Plant_Disease_Triangle">
            <a:extLst>
              <a:ext uri="{FF2B5EF4-FFF2-40B4-BE49-F238E27FC236}">
                <a16:creationId xmlns:a16="http://schemas.microsoft.com/office/drawing/2014/main" id="{66ED3373-E4DA-4F09-A4A3-038DED521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1661265"/>
            <a:ext cx="4800600" cy="464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 name="Picture 14" descr="500px-Plant_Disease_Triangle_Non-conducive_Environment">
            <a:hlinkClick r:id="rId4"/>
            <a:extLst>
              <a:ext uri="{FF2B5EF4-FFF2-40B4-BE49-F238E27FC236}">
                <a16:creationId xmlns:a16="http://schemas.microsoft.com/office/drawing/2014/main" id="{B5BC24C1-801B-4EE6-B46C-00D211A74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196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500px-Plant_Disease_Triangle_No_Pathogen">
            <a:hlinkClick r:id="rId6"/>
            <a:extLst>
              <a:ext uri="{FF2B5EF4-FFF2-40B4-BE49-F238E27FC236}">
                <a16:creationId xmlns:a16="http://schemas.microsoft.com/office/drawing/2014/main" id="{814D8452-BF22-4549-BDEE-D84CA4CA0B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440160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140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dirty="0"/>
              <a:t>Integrated Pest Management (IPM) in School Gardens</a:t>
            </a:r>
          </a:p>
        </p:txBody>
      </p:sp>
      <p:sp>
        <p:nvSpPr>
          <p:cNvPr id="24579" name="Rectangle 3"/>
          <p:cNvSpPr>
            <a:spLocks noGrp="1" noChangeArrowheads="1"/>
          </p:cNvSpPr>
          <p:nvPr>
            <p:ph type="body" idx="1"/>
          </p:nvPr>
        </p:nvSpPr>
        <p:spPr>
          <a:xfrm>
            <a:off x="538116" y="2156468"/>
            <a:ext cx="7886700" cy="4351338"/>
          </a:xfrm>
        </p:spPr>
        <p:txBody>
          <a:bodyPr/>
          <a:lstStyle/>
          <a:p>
            <a:pPr marL="609600" indent="-609600">
              <a:buFontTx/>
              <a:buAutoNum type="arabicPeriod"/>
            </a:pPr>
            <a:r>
              <a:rPr lang="en-US" altLang="en-US" dirty="0"/>
              <a:t>Prevention</a:t>
            </a:r>
          </a:p>
          <a:p>
            <a:pPr marL="609600" indent="-609600">
              <a:buFontTx/>
              <a:buAutoNum type="arabicPeriod"/>
            </a:pPr>
            <a:r>
              <a:rPr lang="en-US" altLang="en-US" dirty="0"/>
              <a:t>Early Detection</a:t>
            </a:r>
          </a:p>
          <a:p>
            <a:pPr marL="609600" indent="-609600">
              <a:buFontTx/>
              <a:buAutoNum type="arabicPeriod"/>
            </a:pPr>
            <a:r>
              <a:rPr lang="en-US" altLang="en-US" dirty="0"/>
              <a:t>Correct Identification of Problems</a:t>
            </a:r>
          </a:p>
          <a:p>
            <a:pPr marL="609600" indent="-609600">
              <a:buFontTx/>
              <a:buAutoNum type="arabicPeriod"/>
            </a:pPr>
            <a:r>
              <a:rPr lang="en-US" altLang="en-US" dirty="0"/>
              <a:t>Proper Selection of Control</a:t>
            </a:r>
          </a:p>
          <a:p>
            <a:pPr marL="609600" indent="-609600">
              <a:buFontTx/>
              <a:buAutoNum type="arabicPeriod"/>
            </a:pPr>
            <a:r>
              <a:rPr lang="en-US" altLang="en-US" dirty="0"/>
              <a:t>Proper Implementation and/or Application</a:t>
            </a:r>
          </a:p>
        </p:txBody>
      </p:sp>
    </p:spTree>
    <p:extLst>
      <p:ext uri="{BB962C8B-B14F-4D97-AF65-F5344CB8AC3E}">
        <p14:creationId xmlns:p14="http://schemas.microsoft.com/office/powerpoint/2010/main" val="289187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51196A9-BAA2-4348-BDF2-D7F9A21458F6}"/>
              </a:ext>
            </a:extLst>
          </p:cNvPr>
          <p:cNvSpPr>
            <a:spLocks noGrp="1" noChangeArrowheads="1"/>
          </p:cNvSpPr>
          <p:nvPr>
            <p:ph type="title"/>
          </p:nvPr>
        </p:nvSpPr>
        <p:spPr/>
        <p:txBody>
          <a:bodyPr/>
          <a:lstStyle/>
          <a:p>
            <a:pPr algn="l" eaLnBrk="1" hangingPunct="1">
              <a:defRPr/>
            </a:pPr>
            <a:r>
              <a:rPr lang="en-US" sz="4000" dirty="0"/>
              <a:t>3. Mechanical (physical) control</a:t>
            </a:r>
          </a:p>
        </p:txBody>
      </p:sp>
      <p:pic>
        <p:nvPicPr>
          <p:cNvPr id="16386" name="Picture 2" descr="Image result for fence for school garden">
            <a:extLst>
              <a:ext uri="{FF2B5EF4-FFF2-40B4-BE49-F238E27FC236}">
                <a16:creationId xmlns:a16="http://schemas.microsoft.com/office/drawing/2014/main" id="{A6EB78B1-55C0-4ABB-85C6-3A2B1DEDE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8674" y="1690689"/>
            <a:ext cx="4505326" cy="33789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774A3A3-0B76-40ED-9990-8368B896A28C}"/>
              </a:ext>
            </a:extLst>
          </p:cNvPr>
          <p:cNvPicPr>
            <a:picLocks noChangeAspect="1"/>
          </p:cNvPicPr>
          <p:nvPr/>
        </p:nvPicPr>
        <p:blipFill>
          <a:blip r:embed="rId4"/>
          <a:stretch>
            <a:fillRect/>
          </a:stretch>
        </p:blipFill>
        <p:spPr>
          <a:xfrm>
            <a:off x="-12720" y="2266950"/>
            <a:ext cx="4825629" cy="45910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A6A6BB69-96D2-4311-BD7D-278540588672}"/>
              </a:ext>
            </a:extLst>
          </p:cNvPr>
          <p:cNvSpPr>
            <a:spLocks noGrp="1" noChangeArrowheads="1"/>
          </p:cNvSpPr>
          <p:nvPr>
            <p:ph type="title"/>
          </p:nvPr>
        </p:nvSpPr>
        <p:spPr/>
        <p:txBody>
          <a:bodyPr/>
          <a:lstStyle/>
          <a:p>
            <a:pPr algn="l" eaLnBrk="1" hangingPunct="1">
              <a:defRPr/>
            </a:pPr>
            <a:r>
              <a:rPr lang="en-US" dirty="0"/>
              <a:t>4. Sanitation</a:t>
            </a:r>
          </a:p>
        </p:txBody>
      </p:sp>
      <p:pic>
        <p:nvPicPr>
          <p:cNvPr id="14338" name="Picture 2" descr="Image result for clean tiller site:edu">
            <a:extLst>
              <a:ext uri="{FF2B5EF4-FFF2-40B4-BE49-F238E27FC236}">
                <a16:creationId xmlns:a16="http://schemas.microsoft.com/office/drawing/2014/main" id="{664686DA-CC6C-46F4-A4E9-B1BA26BF4C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11775"/>
          <a:stretch/>
        </p:blipFill>
        <p:spPr bwMode="auto">
          <a:xfrm>
            <a:off x="0" y="1743075"/>
            <a:ext cx="9144000" cy="5114925"/>
          </a:xfrm>
          <a:prstGeom prst="rect">
            <a:avLst/>
          </a:prstGeom>
          <a:noFill/>
          <a:extLst>
            <a:ext uri="{909E8E84-426E-40DD-AFC4-6F175D3DCCD1}">
              <a14:hiddenFill xmlns:a14="http://schemas.microsoft.com/office/drawing/2010/main">
                <a:solidFill>
                  <a:srgbClr val="FFFFFF"/>
                </a:solidFill>
              </a14:hiddenFill>
            </a:ext>
          </a:extLst>
        </p:spPr>
      </p:pic>
      <p:sp>
        <p:nvSpPr>
          <p:cNvPr id="53251" name="Rectangle 3">
            <a:extLst>
              <a:ext uri="{FF2B5EF4-FFF2-40B4-BE49-F238E27FC236}">
                <a16:creationId xmlns:a16="http://schemas.microsoft.com/office/drawing/2014/main" id="{86772B9B-CC0A-476D-B985-A6C20F5C2CEB}"/>
              </a:ext>
            </a:extLst>
          </p:cNvPr>
          <p:cNvSpPr>
            <a:spLocks noGrp="1" noChangeArrowheads="1"/>
          </p:cNvSpPr>
          <p:nvPr>
            <p:ph type="body" idx="1"/>
          </p:nvPr>
        </p:nvSpPr>
        <p:spPr>
          <a:xfrm>
            <a:off x="171450" y="2247900"/>
            <a:ext cx="5184775" cy="2362200"/>
          </a:xfrm>
        </p:spPr>
        <p:txBody>
          <a:bodyPr/>
          <a:lstStyle/>
          <a:p>
            <a:pPr eaLnBrk="1" hangingPunct="1">
              <a:defRPr/>
            </a:pPr>
            <a:r>
              <a:rPr lang="en-US" sz="2800" dirty="0">
                <a:solidFill>
                  <a:schemeClr val="bg1"/>
                </a:solidFill>
                <a:effectLst/>
              </a:rPr>
              <a:t>Remove crop residues</a:t>
            </a:r>
          </a:p>
          <a:p>
            <a:pPr eaLnBrk="1" hangingPunct="1">
              <a:defRPr/>
            </a:pPr>
            <a:r>
              <a:rPr lang="en-US" sz="2800" dirty="0">
                <a:solidFill>
                  <a:schemeClr val="bg1"/>
                </a:solidFill>
                <a:effectLst/>
              </a:rPr>
              <a:t>Use mulches</a:t>
            </a:r>
          </a:p>
          <a:p>
            <a:pPr eaLnBrk="1" hangingPunct="1">
              <a:defRPr/>
            </a:pPr>
            <a:r>
              <a:rPr lang="en-US" sz="2800" dirty="0">
                <a:solidFill>
                  <a:schemeClr val="bg1"/>
                </a:solidFill>
                <a:effectLst/>
              </a:rPr>
              <a:t>Decontaminate equipment</a:t>
            </a:r>
          </a:p>
          <a:p>
            <a:pPr lvl="1" eaLnBrk="1" hangingPunct="1">
              <a:defRPr/>
            </a:pPr>
            <a:endParaRPr lang="en-US" sz="2400" b="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38D233C1-5649-478B-B2DE-489FFC59597B}"/>
              </a:ext>
            </a:extLst>
          </p:cNvPr>
          <p:cNvSpPr>
            <a:spLocks noGrp="1" noChangeArrowheads="1"/>
          </p:cNvSpPr>
          <p:nvPr>
            <p:ph type="title"/>
          </p:nvPr>
        </p:nvSpPr>
        <p:spPr/>
        <p:txBody>
          <a:bodyPr/>
          <a:lstStyle/>
          <a:p>
            <a:pPr algn="l" eaLnBrk="1" hangingPunct="1">
              <a:defRPr/>
            </a:pPr>
            <a:r>
              <a:rPr lang="en-US" dirty="0"/>
              <a:t>5. Biological control</a:t>
            </a:r>
          </a:p>
        </p:txBody>
      </p:sp>
      <p:sp>
        <p:nvSpPr>
          <p:cNvPr id="63491" name="Text Box 10">
            <a:extLst>
              <a:ext uri="{FF2B5EF4-FFF2-40B4-BE49-F238E27FC236}">
                <a16:creationId xmlns:a16="http://schemas.microsoft.com/office/drawing/2014/main" id="{91CD6EBD-5FBF-4DFC-A5F9-1C50D564A5B6}"/>
              </a:ext>
            </a:extLst>
          </p:cNvPr>
          <p:cNvSpPr txBox="1">
            <a:spLocks noChangeArrowheads="1"/>
          </p:cNvSpPr>
          <p:nvPr/>
        </p:nvSpPr>
        <p:spPr bwMode="auto">
          <a:xfrm>
            <a:off x="457200" y="1600200"/>
            <a:ext cx="68199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US" altLang="en-US" sz="2800" dirty="0">
                <a:latin typeface="+mn-lt"/>
              </a:rPr>
              <a:t>The use of natural enemies to control pests </a:t>
            </a:r>
          </a:p>
        </p:txBody>
      </p:sp>
      <p:pic>
        <p:nvPicPr>
          <p:cNvPr id="63493" name="Picture 6">
            <a:extLst>
              <a:ext uri="{FF2B5EF4-FFF2-40B4-BE49-F238E27FC236}">
                <a16:creationId xmlns:a16="http://schemas.microsoft.com/office/drawing/2014/main" id="{E66DB37A-AED4-47A3-AD47-58E93F33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972" y="3524250"/>
            <a:ext cx="4766028"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2E8B5BAC-8630-485F-A37A-9471D56C0F25}"/>
              </a:ext>
            </a:extLst>
          </p:cNvPr>
          <p:cNvPicPr>
            <a:picLocks noChangeAspect="1"/>
          </p:cNvPicPr>
          <p:nvPr/>
        </p:nvPicPr>
        <p:blipFill>
          <a:blip r:embed="rId4"/>
          <a:stretch>
            <a:fillRect/>
          </a:stretch>
        </p:blipFill>
        <p:spPr>
          <a:xfrm>
            <a:off x="0" y="2390118"/>
            <a:ext cx="5004676" cy="375350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39E6C93-1B65-41CE-962B-5483ACFB4A6A}"/>
              </a:ext>
            </a:extLst>
          </p:cNvPr>
          <p:cNvSpPr>
            <a:spLocks noGrp="1" noChangeArrowheads="1"/>
          </p:cNvSpPr>
          <p:nvPr>
            <p:ph type="title"/>
          </p:nvPr>
        </p:nvSpPr>
        <p:spPr/>
        <p:txBody>
          <a:bodyPr/>
          <a:lstStyle/>
          <a:p>
            <a:pPr algn="l" eaLnBrk="1" hangingPunct="1">
              <a:defRPr/>
            </a:pPr>
            <a:r>
              <a:rPr lang="en-US" dirty="0"/>
              <a:t>6. Chemical control</a:t>
            </a:r>
          </a:p>
        </p:txBody>
      </p:sp>
      <p:sp>
        <p:nvSpPr>
          <p:cNvPr id="61443" name="Rectangle 3">
            <a:extLst>
              <a:ext uri="{FF2B5EF4-FFF2-40B4-BE49-F238E27FC236}">
                <a16:creationId xmlns:a16="http://schemas.microsoft.com/office/drawing/2014/main" id="{6ECDA096-B485-4DF4-9EA6-C6CB4583873A}"/>
              </a:ext>
            </a:extLst>
          </p:cNvPr>
          <p:cNvSpPr>
            <a:spLocks noGrp="1" noChangeArrowheads="1"/>
          </p:cNvSpPr>
          <p:nvPr>
            <p:ph type="body" idx="1"/>
          </p:nvPr>
        </p:nvSpPr>
        <p:spPr>
          <a:xfrm>
            <a:off x="276224" y="1866900"/>
            <a:ext cx="8867775" cy="3733800"/>
          </a:xfrm>
        </p:spPr>
        <p:txBody>
          <a:bodyPr>
            <a:normAutofit/>
          </a:bodyPr>
          <a:lstStyle/>
          <a:p>
            <a:r>
              <a:rPr lang="en-US" altLang="en-US" sz="2400" dirty="0">
                <a:effectLst/>
              </a:rPr>
              <a:t> Whether considering </a:t>
            </a:r>
            <a:r>
              <a:rPr lang="en-US" altLang="en-US" sz="2400" u="sng" dirty="0">
                <a:effectLst/>
              </a:rPr>
              <a:t>organic or traditional </a:t>
            </a:r>
            <a:r>
              <a:rPr lang="en-US" altLang="en-US" sz="2400" dirty="0">
                <a:effectLst/>
              </a:rPr>
              <a:t>pesticide, these products are </a:t>
            </a:r>
            <a:r>
              <a:rPr lang="en-US" altLang="en-US" sz="2400" b="1" dirty="0">
                <a:effectLst/>
              </a:rPr>
              <a:t>chemicals</a:t>
            </a:r>
            <a:r>
              <a:rPr lang="en-US" altLang="en-US" sz="2400" dirty="0">
                <a:effectLst/>
              </a:rPr>
              <a:t> used to destroy pests, control their activity, or prevent them from causing damage.</a:t>
            </a:r>
          </a:p>
          <a:p>
            <a:r>
              <a:rPr lang="en-US" altLang="en-US" sz="2400" dirty="0"/>
              <a:t>Whether organic or traditional pesticides are used, the products can be dangerous if the label isn’t followed. </a:t>
            </a:r>
          </a:p>
          <a:p>
            <a:r>
              <a:rPr lang="en-US" altLang="en-US" sz="2400" dirty="0"/>
              <a:t>If needed apply insecticides late in the day to avoid killing honey bees.</a:t>
            </a:r>
            <a:endParaRPr lang="en-US" sz="2400" dirty="0"/>
          </a:p>
          <a:p>
            <a:pPr eaLnBrk="1" hangingPunct="1">
              <a:lnSpc>
                <a:spcPct val="90000"/>
              </a:lnSpc>
              <a:buFontTx/>
              <a:buNone/>
            </a:pPr>
            <a:endParaRPr lang="en-US" altLang="en-US" sz="3600" dirty="0"/>
          </a:p>
          <a:p>
            <a:pPr eaLnBrk="1" hangingPunct="1">
              <a:lnSpc>
                <a:spcPct val="90000"/>
              </a:lnSpc>
              <a:buFontTx/>
              <a:buNone/>
            </a:pPr>
            <a:endParaRPr lang="en-US" altLang="en-US" sz="3600" dirty="0">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39E6C93-1B65-41CE-962B-5483ACFB4A6A}"/>
              </a:ext>
            </a:extLst>
          </p:cNvPr>
          <p:cNvSpPr>
            <a:spLocks noGrp="1" noChangeArrowheads="1"/>
          </p:cNvSpPr>
          <p:nvPr>
            <p:ph type="title"/>
          </p:nvPr>
        </p:nvSpPr>
        <p:spPr/>
        <p:txBody>
          <a:bodyPr/>
          <a:lstStyle/>
          <a:p>
            <a:pPr algn="l" eaLnBrk="1" hangingPunct="1">
              <a:defRPr/>
            </a:pPr>
            <a:r>
              <a:rPr lang="en-US" dirty="0"/>
              <a:t>6. Chemical control</a:t>
            </a:r>
          </a:p>
        </p:txBody>
      </p:sp>
      <p:sp>
        <p:nvSpPr>
          <p:cNvPr id="61443" name="Rectangle 3">
            <a:extLst>
              <a:ext uri="{FF2B5EF4-FFF2-40B4-BE49-F238E27FC236}">
                <a16:creationId xmlns:a16="http://schemas.microsoft.com/office/drawing/2014/main" id="{6ECDA096-B485-4DF4-9EA6-C6CB4583873A}"/>
              </a:ext>
            </a:extLst>
          </p:cNvPr>
          <p:cNvSpPr>
            <a:spLocks noGrp="1" noChangeArrowheads="1"/>
          </p:cNvSpPr>
          <p:nvPr>
            <p:ph type="body" idx="1"/>
          </p:nvPr>
        </p:nvSpPr>
        <p:spPr>
          <a:xfrm>
            <a:off x="276224" y="1866900"/>
            <a:ext cx="8867775" cy="3733800"/>
          </a:xfrm>
        </p:spPr>
        <p:txBody>
          <a:bodyPr>
            <a:normAutofit/>
          </a:bodyPr>
          <a:lstStyle/>
          <a:p>
            <a:r>
              <a:rPr lang="en-US" altLang="en-US" sz="2400" dirty="0">
                <a:effectLst/>
              </a:rPr>
              <a:t>Work with your team to decide if you want to restrict all chemical use or allow on a limited basis, after hours without children around</a:t>
            </a:r>
          </a:p>
          <a:p>
            <a:r>
              <a:rPr lang="en-US" sz="2400" dirty="0"/>
              <a:t>Certain instances, such as fire ants in beds, make it necessary to consider this as an option on occasion.  </a:t>
            </a:r>
          </a:p>
          <a:p>
            <a:r>
              <a:rPr lang="en-US" sz="2400" dirty="0"/>
              <a:t>Chemicals use should be your </a:t>
            </a:r>
            <a:r>
              <a:rPr lang="en-US" sz="2400" b="1" u="sng" dirty="0"/>
              <a:t>last resort </a:t>
            </a:r>
            <a:r>
              <a:rPr lang="en-US" sz="2400" dirty="0"/>
              <a:t>in any garden situation.</a:t>
            </a:r>
          </a:p>
          <a:p>
            <a:pPr eaLnBrk="1" hangingPunct="1">
              <a:lnSpc>
                <a:spcPct val="90000"/>
              </a:lnSpc>
              <a:buFontTx/>
              <a:buNone/>
            </a:pPr>
            <a:endParaRPr lang="en-US" altLang="en-US" sz="3600" dirty="0"/>
          </a:p>
          <a:p>
            <a:pPr eaLnBrk="1" hangingPunct="1">
              <a:lnSpc>
                <a:spcPct val="90000"/>
              </a:lnSpc>
              <a:buFontTx/>
              <a:buNone/>
            </a:pPr>
            <a:endParaRPr lang="en-US" altLang="en-US" sz="3600" dirty="0">
              <a:effectLst/>
            </a:endParaRPr>
          </a:p>
        </p:txBody>
      </p:sp>
    </p:spTree>
    <p:extLst>
      <p:ext uri="{BB962C8B-B14F-4D97-AF65-F5344CB8AC3E}">
        <p14:creationId xmlns:p14="http://schemas.microsoft.com/office/powerpoint/2010/main" val="3718077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461C554-4C60-44F9-81F6-390C15AC2266}"/>
              </a:ext>
            </a:extLst>
          </p:cNvPr>
          <p:cNvSpPr>
            <a:spLocks noGrp="1" noChangeArrowheads="1"/>
          </p:cNvSpPr>
          <p:nvPr>
            <p:ph type="title"/>
          </p:nvPr>
        </p:nvSpPr>
        <p:spPr>
          <a:xfrm>
            <a:off x="152400" y="274638"/>
            <a:ext cx="8534400" cy="1096962"/>
          </a:xfrm>
        </p:spPr>
        <p:txBody>
          <a:bodyPr/>
          <a:lstStyle/>
          <a:p>
            <a:pPr eaLnBrk="1" hangingPunct="1">
              <a:defRPr/>
            </a:pPr>
            <a:r>
              <a:rPr lang="en-US" sz="3600" dirty="0"/>
              <a:t>Georgia Pest Management Handbook</a:t>
            </a:r>
          </a:p>
        </p:txBody>
      </p:sp>
      <p:pic>
        <p:nvPicPr>
          <p:cNvPr id="132099" name="Picture 5">
            <a:extLst>
              <a:ext uri="{FF2B5EF4-FFF2-40B4-BE49-F238E27FC236}">
                <a16:creationId xmlns:a16="http://schemas.microsoft.com/office/drawing/2014/main" id="{A7186162-85FB-49D2-B83C-7F71029373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8" t="15625" r="50859" b="40236"/>
          <a:stretch/>
        </p:blipFill>
        <p:spPr bwMode="auto">
          <a:xfrm>
            <a:off x="76200" y="2811462"/>
            <a:ext cx="8991600" cy="3617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884061C8-B640-4DA2-A68B-9BAC434A2F04}"/>
              </a:ext>
            </a:extLst>
          </p:cNvPr>
          <p:cNvSpPr txBox="1"/>
          <p:nvPr/>
        </p:nvSpPr>
        <p:spPr>
          <a:xfrm>
            <a:off x="628650" y="1476375"/>
            <a:ext cx="680085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Internet search for ‘Georgia Pest Management Handbook’</a:t>
            </a:r>
          </a:p>
          <a:p>
            <a:pPr marL="285750" indent="-285750">
              <a:buFont typeface="Arial" panose="020B0604020202020204" pitchFamily="34" charset="0"/>
              <a:buChar char="•"/>
            </a:pPr>
            <a:r>
              <a:rPr lang="en-US" dirty="0"/>
              <a:t>Click on ‘Home and Garden Edition’; then search either ‘Vegetables’ or ‘Organic Strategies for the Garden and Home Landscape’</a:t>
            </a:r>
          </a:p>
          <a:p>
            <a:pPr marL="285750" indent="-285750">
              <a:buFont typeface="Arial" panose="020B0604020202020204" pitchFamily="34" charset="0"/>
              <a:buChar char="•"/>
            </a:pPr>
            <a:r>
              <a:rPr lang="en-US" dirty="0"/>
              <a:t>Site contains cultural and chemical recommendations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4046C-E165-48AA-B90E-6E118053751A}"/>
              </a:ext>
            </a:extLst>
          </p:cNvPr>
          <p:cNvSpPr>
            <a:spLocks noGrp="1"/>
          </p:cNvSpPr>
          <p:nvPr>
            <p:ph type="title"/>
          </p:nvPr>
        </p:nvSpPr>
        <p:spPr/>
        <p:txBody>
          <a:bodyPr/>
          <a:lstStyle/>
          <a:p>
            <a:r>
              <a:rPr lang="en-US" dirty="0"/>
              <a:t>Other Resources</a:t>
            </a:r>
          </a:p>
        </p:txBody>
      </p:sp>
      <p:sp>
        <p:nvSpPr>
          <p:cNvPr id="3" name="Content Placeholder 2">
            <a:extLst>
              <a:ext uri="{FF2B5EF4-FFF2-40B4-BE49-F238E27FC236}">
                <a16:creationId xmlns:a16="http://schemas.microsoft.com/office/drawing/2014/main" id="{1F582321-B003-4163-9F39-AB28B507E1FB}"/>
              </a:ext>
            </a:extLst>
          </p:cNvPr>
          <p:cNvSpPr>
            <a:spLocks noGrp="1"/>
          </p:cNvSpPr>
          <p:nvPr>
            <p:ph idx="1"/>
          </p:nvPr>
        </p:nvSpPr>
        <p:spPr>
          <a:xfrm>
            <a:off x="628650" y="1825625"/>
            <a:ext cx="5076825" cy="4351338"/>
          </a:xfrm>
        </p:spPr>
        <p:txBody>
          <a:bodyPr/>
          <a:lstStyle/>
          <a:p>
            <a:r>
              <a:rPr lang="en-US" dirty="0"/>
              <a:t>Your local county agent and the UGA labs and specialists who support us can answer any garden-related question with science-based information.</a:t>
            </a:r>
          </a:p>
          <a:p>
            <a:r>
              <a:rPr lang="en-US" dirty="0"/>
              <a:t>Leave the ‘google’ searches to that co-workers you don’t like!</a:t>
            </a:r>
          </a:p>
        </p:txBody>
      </p:sp>
      <p:pic>
        <p:nvPicPr>
          <p:cNvPr id="4" name="Picture 3">
            <a:extLst>
              <a:ext uri="{FF2B5EF4-FFF2-40B4-BE49-F238E27FC236}">
                <a16:creationId xmlns:a16="http://schemas.microsoft.com/office/drawing/2014/main" id="{7C4B568A-3512-4582-9289-33E5DA48AB30}"/>
              </a:ext>
            </a:extLst>
          </p:cNvPr>
          <p:cNvPicPr>
            <a:picLocks noChangeAspect="1"/>
          </p:cNvPicPr>
          <p:nvPr/>
        </p:nvPicPr>
        <p:blipFill>
          <a:blip r:embed="rId2"/>
          <a:stretch>
            <a:fillRect/>
          </a:stretch>
        </p:blipFill>
        <p:spPr>
          <a:xfrm>
            <a:off x="6143800" y="757149"/>
            <a:ext cx="2371550" cy="5419814"/>
          </a:xfrm>
          <a:prstGeom prst="rect">
            <a:avLst/>
          </a:prstGeom>
        </p:spPr>
      </p:pic>
    </p:spTree>
    <p:extLst>
      <p:ext uri="{BB962C8B-B14F-4D97-AF65-F5344CB8AC3E}">
        <p14:creationId xmlns:p14="http://schemas.microsoft.com/office/powerpoint/2010/main" val="3396452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5"/>
          <p:cNvSpPr>
            <a:spLocks noGrp="1" noChangeArrowheads="1"/>
          </p:cNvSpPr>
          <p:nvPr>
            <p:ph type="title"/>
          </p:nvPr>
        </p:nvSpPr>
        <p:spPr/>
        <p:txBody>
          <a:bodyPr/>
          <a:lstStyle/>
          <a:p>
            <a:r>
              <a:rPr lang="en-US" altLang="en-US" dirty="0"/>
              <a:t>Activity</a:t>
            </a:r>
          </a:p>
        </p:txBody>
      </p:sp>
      <p:pic>
        <p:nvPicPr>
          <p:cNvPr id="117764" name="Picture 4" descr="091100pee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79650" y="3190876"/>
            <a:ext cx="4584699" cy="34385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 name="TextBox 1">
            <a:extLst>
              <a:ext uri="{FF2B5EF4-FFF2-40B4-BE49-F238E27FC236}">
                <a16:creationId xmlns:a16="http://schemas.microsoft.com/office/drawing/2014/main" id="{C9221D36-3894-4815-BEE0-48599F2600F3}"/>
              </a:ext>
            </a:extLst>
          </p:cNvPr>
          <p:cNvSpPr txBox="1"/>
          <p:nvPr/>
        </p:nvSpPr>
        <p:spPr>
          <a:xfrm>
            <a:off x="533400" y="1690689"/>
            <a:ext cx="7981950" cy="1200329"/>
          </a:xfrm>
          <a:prstGeom prst="rect">
            <a:avLst/>
          </a:prstGeom>
          <a:noFill/>
        </p:spPr>
        <p:txBody>
          <a:bodyPr wrap="square" rtlCol="0">
            <a:spAutoFit/>
          </a:bodyPr>
          <a:lstStyle/>
          <a:p>
            <a:r>
              <a:rPr lang="en-US" sz="2400" dirty="0"/>
              <a:t>Use your newly found ‘Georgia Pest Management Handbook’ link and explore what organic pesticides are available to treat fire ants.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7393B8F6-4B06-453E-B6EC-B09E94BEAC25}"/>
              </a:ext>
            </a:extLst>
          </p:cNvPr>
          <p:cNvSpPr>
            <a:spLocks noChangeArrowheads="1"/>
          </p:cNvSpPr>
          <p:nvPr/>
        </p:nvSpPr>
        <p:spPr bwMode="auto">
          <a:xfrm>
            <a:off x="762000" y="1371600"/>
            <a:ext cx="74676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400" dirty="0"/>
              <a:t>“If one asks for success and prepares for failure, he will get the situation he has prepared for.”</a:t>
            </a:r>
            <a:br>
              <a:rPr lang="en-US" altLang="en-US" sz="4400" dirty="0"/>
            </a:br>
            <a:br>
              <a:rPr lang="en-US" altLang="en-US" sz="2800" dirty="0"/>
            </a:br>
            <a:r>
              <a:rPr lang="en-US" altLang="en-US" sz="2400" dirty="0"/>
              <a:t>Florence </a:t>
            </a:r>
            <a:r>
              <a:rPr lang="en-US" altLang="en-US" sz="2400" dirty="0" err="1"/>
              <a:t>Scovel</a:t>
            </a:r>
            <a:r>
              <a:rPr lang="en-US" altLang="en-US" sz="2400" dirty="0"/>
              <a:t> Shinn</a:t>
            </a:r>
            <a:endParaRPr lang="en-US" altLang="en-US" sz="4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7A06E7C-E3BE-41C9-A56C-6B2F3CE69DF4}"/>
              </a:ext>
            </a:extLst>
          </p:cNvPr>
          <p:cNvSpPr>
            <a:spLocks noGrp="1" noChangeArrowheads="1"/>
          </p:cNvSpPr>
          <p:nvPr>
            <p:ph type="title"/>
          </p:nvPr>
        </p:nvSpPr>
        <p:spPr>
          <a:xfrm>
            <a:off x="311779" y="156896"/>
            <a:ext cx="7886700" cy="1325563"/>
          </a:xfrm>
        </p:spPr>
        <p:txBody>
          <a:bodyPr/>
          <a:lstStyle/>
          <a:p>
            <a:pPr eaLnBrk="1" hangingPunct="1">
              <a:defRPr/>
            </a:pPr>
            <a:r>
              <a:rPr lang="en-US" dirty="0"/>
              <a:t>Scouting &amp; Early Detection</a:t>
            </a:r>
          </a:p>
        </p:txBody>
      </p:sp>
      <p:pic>
        <p:nvPicPr>
          <p:cNvPr id="2" name="Picture 1">
            <a:extLst>
              <a:ext uri="{FF2B5EF4-FFF2-40B4-BE49-F238E27FC236}">
                <a16:creationId xmlns:a16="http://schemas.microsoft.com/office/drawing/2014/main" id="{93ED806E-0104-4C59-98B2-45D0019876AD}"/>
              </a:ext>
            </a:extLst>
          </p:cNvPr>
          <p:cNvPicPr>
            <a:picLocks noChangeAspect="1"/>
          </p:cNvPicPr>
          <p:nvPr/>
        </p:nvPicPr>
        <p:blipFill>
          <a:blip r:embed="rId3"/>
          <a:stretch>
            <a:fillRect/>
          </a:stretch>
        </p:blipFill>
        <p:spPr>
          <a:xfrm>
            <a:off x="0" y="1260954"/>
            <a:ext cx="9144000" cy="5735093"/>
          </a:xfrm>
          <a:prstGeom prst="rect">
            <a:avLst/>
          </a:prstGeom>
        </p:spPr>
      </p:pic>
      <p:sp>
        <p:nvSpPr>
          <p:cNvPr id="33795" name="Rectangle 3">
            <a:extLst>
              <a:ext uri="{FF2B5EF4-FFF2-40B4-BE49-F238E27FC236}">
                <a16:creationId xmlns:a16="http://schemas.microsoft.com/office/drawing/2014/main" id="{6721CF5D-6A14-4FAF-B656-DD0D3151731C}"/>
              </a:ext>
            </a:extLst>
          </p:cNvPr>
          <p:cNvSpPr>
            <a:spLocks noGrp="1" noChangeArrowheads="1"/>
          </p:cNvSpPr>
          <p:nvPr>
            <p:ph type="body" idx="1"/>
          </p:nvPr>
        </p:nvSpPr>
        <p:spPr>
          <a:xfrm>
            <a:off x="5943600" y="2055137"/>
            <a:ext cx="3200400" cy="4525963"/>
          </a:xfrm>
        </p:spPr>
        <p:txBody>
          <a:bodyPr/>
          <a:lstStyle/>
          <a:p>
            <a:pPr eaLnBrk="1" hangingPunct="1">
              <a:lnSpc>
                <a:spcPct val="90000"/>
              </a:lnSpc>
              <a:defRPr/>
            </a:pPr>
            <a:r>
              <a:rPr lang="en-US" sz="2800" dirty="0">
                <a:solidFill>
                  <a:schemeClr val="bg1"/>
                </a:solidFill>
                <a:effectLst/>
              </a:rPr>
              <a:t>Notebook</a:t>
            </a:r>
          </a:p>
          <a:p>
            <a:pPr eaLnBrk="1" hangingPunct="1">
              <a:lnSpc>
                <a:spcPct val="90000"/>
              </a:lnSpc>
              <a:defRPr/>
            </a:pPr>
            <a:r>
              <a:rPr lang="en-US" sz="2800" dirty="0">
                <a:solidFill>
                  <a:schemeClr val="bg1"/>
                </a:solidFill>
                <a:effectLst/>
              </a:rPr>
              <a:t>Sticky traps</a:t>
            </a:r>
          </a:p>
          <a:p>
            <a:pPr eaLnBrk="1" hangingPunct="1">
              <a:lnSpc>
                <a:spcPct val="90000"/>
              </a:lnSpc>
              <a:defRPr/>
            </a:pPr>
            <a:r>
              <a:rPr lang="en-US" sz="2800" dirty="0">
                <a:solidFill>
                  <a:schemeClr val="bg1"/>
                </a:solidFill>
                <a:effectLst/>
              </a:rPr>
              <a:t>Hand lens 10x or better</a:t>
            </a:r>
          </a:p>
          <a:p>
            <a:pPr eaLnBrk="1" hangingPunct="1">
              <a:lnSpc>
                <a:spcPct val="90000"/>
              </a:lnSpc>
              <a:defRPr/>
            </a:pPr>
            <a:r>
              <a:rPr lang="en-US" sz="2800" dirty="0">
                <a:solidFill>
                  <a:schemeClr val="bg1"/>
                </a:solidFill>
                <a:effectLst/>
              </a:rPr>
              <a:t>White paper on clipboard</a:t>
            </a:r>
          </a:p>
          <a:p>
            <a:pPr eaLnBrk="1" hangingPunct="1">
              <a:lnSpc>
                <a:spcPct val="90000"/>
              </a:lnSpc>
              <a:defRPr/>
            </a:pPr>
            <a:r>
              <a:rPr lang="en-US" sz="2800" dirty="0">
                <a:solidFill>
                  <a:schemeClr val="bg1"/>
                </a:solidFill>
                <a:effectLst/>
              </a:rPr>
              <a:t>Tweezers</a:t>
            </a:r>
          </a:p>
          <a:p>
            <a:pPr eaLnBrk="1" hangingPunct="1">
              <a:lnSpc>
                <a:spcPct val="90000"/>
              </a:lnSpc>
              <a:defRPr/>
            </a:pPr>
            <a:r>
              <a:rPr lang="en-US" sz="2800" dirty="0">
                <a:solidFill>
                  <a:schemeClr val="bg1"/>
                </a:solidFill>
                <a:effectLst/>
              </a:rPr>
              <a:t>Sample jar</a:t>
            </a:r>
          </a:p>
          <a:p>
            <a:pPr eaLnBrk="1" hangingPunct="1">
              <a:lnSpc>
                <a:spcPct val="90000"/>
              </a:lnSpc>
              <a:defRPr/>
            </a:pPr>
            <a:r>
              <a:rPr lang="en-US" sz="2800" dirty="0">
                <a:solidFill>
                  <a:schemeClr val="bg1"/>
                </a:solidFill>
                <a:effectLst/>
              </a:rPr>
              <a:t>Resources</a:t>
            </a:r>
          </a:p>
          <a:p>
            <a:pPr eaLnBrk="1" hangingPunct="1">
              <a:lnSpc>
                <a:spcPct val="90000"/>
              </a:lnSpc>
              <a:defRPr/>
            </a:pPr>
            <a:endParaRPr lang="en-US" sz="2800" dirty="0"/>
          </a:p>
        </p:txBody>
      </p:sp>
      <p:sp>
        <p:nvSpPr>
          <p:cNvPr id="3" name="Rectangle 2">
            <a:extLst>
              <a:ext uri="{FF2B5EF4-FFF2-40B4-BE49-F238E27FC236}">
                <a16:creationId xmlns:a16="http://schemas.microsoft.com/office/drawing/2014/main" id="{19652810-9AF7-4113-941F-63E3D3F53A89}"/>
              </a:ext>
            </a:extLst>
          </p:cNvPr>
          <p:cNvSpPr/>
          <p:nvPr/>
        </p:nvSpPr>
        <p:spPr>
          <a:xfrm>
            <a:off x="112603" y="6701104"/>
            <a:ext cx="2114550" cy="276999"/>
          </a:xfrm>
          <a:prstGeom prst="rect">
            <a:avLst/>
          </a:prstGeom>
        </p:spPr>
        <p:txBody>
          <a:bodyPr wrap="square">
            <a:spAutoFit/>
          </a:bodyPr>
          <a:lstStyle/>
          <a:p>
            <a:r>
              <a:rPr lang="en-US" sz="1200" dirty="0">
                <a:solidFill>
                  <a:schemeClr val="bg1"/>
                </a:solidFill>
              </a:rPr>
              <a:t>https://www.aces.edu/</a:t>
            </a:r>
          </a:p>
        </p:txBody>
      </p:sp>
    </p:spTree>
    <p:extLst>
      <p:ext uri="{BB962C8B-B14F-4D97-AF65-F5344CB8AC3E}">
        <p14:creationId xmlns:p14="http://schemas.microsoft.com/office/powerpoint/2010/main" val="221594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6DD61-2DA5-4498-830F-CAB94B0E0020}"/>
              </a:ext>
            </a:extLst>
          </p:cNvPr>
          <p:cNvSpPr>
            <a:spLocks noGrp="1"/>
          </p:cNvSpPr>
          <p:nvPr>
            <p:ph type="title"/>
          </p:nvPr>
        </p:nvSpPr>
        <p:spPr/>
        <p:txBody>
          <a:bodyPr/>
          <a:lstStyle/>
          <a:p>
            <a:r>
              <a:rPr lang="en-US" dirty="0"/>
              <a:t>So you have a problem, now what?</a:t>
            </a:r>
          </a:p>
        </p:txBody>
      </p:sp>
      <p:pic>
        <p:nvPicPr>
          <p:cNvPr id="6" name="Picture 5">
            <a:extLst>
              <a:ext uri="{FF2B5EF4-FFF2-40B4-BE49-F238E27FC236}">
                <a16:creationId xmlns:a16="http://schemas.microsoft.com/office/drawing/2014/main" id="{ED8444D4-9C91-492A-B4B8-E5F17BA69ECF}"/>
              </a:ext>
            </a:extLst>
          </p:cNvPr>
          <p:cNvPicPr>
            <a:picLocks noChangeAspect="1"/>
          </p:cNvPicPr>
          <p:nvPr/>
        </p:nvPicPr>
        <p:blipFill>
          <a:blip r:embed="rId3"/>
          <a:stretch>
            <a:fillRect/>
          </a:stretch>
        </p:blipFill>
        <p:spPr>
          <a:xfrm>
            <a:off x="0" y="1690689"/>
            <a:ext cx="7671699" cy="5167311"/>
          </a:xfrm>
          <a:prstGeom prst="rect">
            <a:avLst/>
          </a:prstGeom>
        </p:spPr>
      </p:pic>
      <p:sp>
        <p:nvSpPr>
          <p:cNvPr id="7" name="Rectangle 3">
            <a:extLst>
              <a:ext uri="{FF2B5EF4-FFF2-40B4-BE49-F238E27FC236}">
                <a16:creationId xmlns:a16="http://schemas.microsoft.com/office/drawing/2014/main" id="{DB03E3A5-14A0-47EF-85E7-0CBA79250E20}"/>
              </a:ext>
            </a:extLst>
          </p:cNvPr>
          <p:cNvSpPr txBox="1">
            <a:spLocks noChangeArrowheads="1"/>
          </p:cNvSpPr>
          <p:nvPr/>
        </p:nvSpPr>
        <p:spPr>
          <a:xfrm>
            <a:off x="5717264" y="2145629"/>
            <a:ext cx="3200400" cy="3021682"/>
          </a:xfrm>
          <a:prstGeom prst="rect">
            <a:avLst/>
          </a:prstGeom>
          <a:solidFill>
            <a:schemeClr val="bg1"/>
          </a:solidFill>
          <a:ln w="3810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t>Too much water?</a:t>
            </a:r>
          </a:p>
          <a:p>
            <a:pPr>
              <a:defRPr/>
            </a:pPr>
            <a:r>
              <a:rPr lang="en-US" dirty="0"/>
              <a:t>Too little water?</a:t>
            </a:r>
          </a:p>
          <a:p>
            <a:pPr>
              <a:defRPr/>
            </a:pPr>
            <a:r>
              <a:rPr lang="en-US" dirty="0"/>
              <a:t>Insect at base of plant?</a:t>
            </a:r>
          </a:p>
          <a:p>
            <a:pPr>
              <a:defRPr/>
            </a:pPr>
            <a:r>
              <a:rPr lang="en-US" dirty="0"/>
              <a:t>Disease (bacteria, fungus, virus)?</a:t>
            </a:r>
          </a:p>
          <a:p>
            <a:pPr>
              <a:defRPr/>
            </a:pPr>
            <a:endParaRPr lang="en-US" dirty="0"/>
          </a:p>
        </p:txBody>
      </p:sp>
    </p:spTree>
    <p:extLst>
      <p:ext uri="{BB962C8B-B14F-4D97-AF65-F5344CB8AC3E}">
        <p14:creationId xmlns:p14="http://schemas.microsoft.com/office/powerpoint/2010/main" val="4224794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050E16C8-C074-42A2-AA3E-337702A631DE}"/>
              </a:ext>
            </a:extLst>
          </p:cNvPr>
          <p:cNvSpPr>
            <a:spLocks noGrp="1"/>
          </p:cNvSpPr>
          <p:nvPr>
            <p:ph type="title"/>
          </p:nvPr>
        </p:nvSpPr>
        <p:spPr>
          <a:xfrm>
            <a:off x="406275" y="350005"/>
            <a:ext cx="8375586" cy="1325563"/>
          </a:xfrm>
        </p:spPr>
        <p:txBody>
          <a:bodyPr>
            <a:normAutofit/>
          </a:bodyPr>
          <a:lstStyle/>
          <a:p>
            <a:pPr>
              <a:defRPr/>
            </a:pPr>
            <a:r>
              <a:rPr lang="en-US" altLang="en-US" sz="4000" dirty="0"/>
              <a:t>A Pest Problem to Solve? </a:t>
            </a:r>
            <a:r>
              <a:rPr lang="en-US" altLang="en-US" sz="3600" dirty="0"/>
              <a:t> </a:t>
            </a:r>
            <a:r>
              <a:rPr lang="en-US" altLang="en-US" sz="4000" dirty="0"/>
              <a:t>Not So Fast…</a:t>
            </a:r>
          </a:p>
        </p:txBody>
      </p:sp>
      <p:sp>
        <p:nvSpPr>
          <p:cNvPr id="97283" name="Text Placeholder 2">
            <a:extLst>
              <a:ext uri="{FF2B5EF4-FFF2-40B4-BE49-F238E27FC236}">
                <a16:creationId xmlns:a16="http://schemas.microsoft.com/office/drawing/2014/main" id="{BD71626F-C3B2-4A2F-8E7B-8EA50E04FC79}"/>
              </a:ext>
            </a:extLst>
          </p:cNvPr>
          <p:cNvSpPr>
            <a:spLocks noGrp="1"/>
          </p:cNvSpPr>
          <p:nvPr>
            <p:ph type="body" idx="1"/>
          </p:nvPr>
        </p:nvSpPr>
        <p:spPr>
          <a:xfrm>
            <a:off x="406275" y="1673836"/>
            <a:ext cx="8375586" cy="823912"/>
          </a:xfrm>
        </p:spPr>
        <p:txBody>
          <a:bodyPr>
            <a:normAutofit lnSpcReduction="10000"/>
          </a:bodyPr>
          <a:lstStyle/>
          <a:p>
            <a:pPr>
              <a:defRPr/>
            </a:pPr>
            <a:r>
              <a:rPr lang="en-US" altLang="en-US" sz="2800" b="0" dirty="0"/>
              <a:t>Disorders or abiotic problems only involve two factors: the plant and the environment</a:t>
            </a:r>
            <a:r>
              <a:rPr lang="en-US" altLang="en-US" dirty="0"/>
              <a:t>		</a:t>
            </a:r>
          </a:p>
        </p:txBody>
      </p:sp>
      <p:sp>
        <p:nvSpPr>
          <p:cNvPr id="97284" name="Content Placeholder 3">
            <a:extLst>
              <a:ext uri="{FF2B5EF4-FFF2-40B4-BE49-F238E27FC236}">
                <a16:creationId xmlns:a16="http://schemas.microsoft.com/office/drawing/2014/main" id="{550CAD68-E1CA-403E-A178-023420D16159}"/>
              </a:ext>
            </a:extLst>
          </p:cNvPr>
          <p:cNvSpPr>
            <a:spLocks noGrp="1"/>
          </p:cNvSpPr>
          <p:nvPr>
            <p:ph sz="half" idx="2"/>
          </p:nvPr>
        </p:nvSpPr>
        <p:spPr>
          <a:xfrm>
            <a:off x="-176948" y="3323656"/>
            <a:ext cx="2458422" cy="2660684"/>
          </a:xfrm>
        </p:spPr>
        <p:txBody>
          <a:bodyPr>
            <a:normAutofit fontScale="92500" lnSpcReduction="10000"/>
          </a:bodyPr>
          <a:lstStyle/>
          <a:p>
            <a:pPr marL="457200" lvl="1" indent="0">
              <a:buNone/>
              <a:defRPr/>
            </a:pPr>
            <a:r>
              <a:rPr lang="en-US" altLang="en-US" sz="2000" dirty="0"/>
              <a:t>Nutrient issues</a:t>
            </a:r>
            <a:br>
              <a:rPr lang="en-US" altLang="en-US" sz="2000" dirty="0"/>
            </a:br>
            <a:endParaRPr lang="en-US" altLang="en-US" sz="2000" dirty="0"/>
          </a:p>
          <a:p>
            <a:pPr marL="457200" lvl="1" indent="0">
              <a:buNone/>
              <a:defRPr/>
            </a:pPr>
            <a:r>
              <a:rPr lang="en-US" altLang="en-US" sz="2000" dirty="0"/>
              <a:t>Drought</a:t>
            </a:r>
            <a:br>
              <a:rPr lang="en-US" altLang="en-US" sz="2000" dirty="0"/>
            </a:br>
            <a:endParaRPr lang="en-US" altLang="en-US" sz="2000" dirty="0"/>
          </a:p>
          <a:p>
            <a:pPr marL="457200" lvl="1" indent="0">
              <a:buNone/>
              <a:defRPr/>
            </a:pPr>
            <a:r>
              <a:rPr lang="en-US" altLang="en-US" sz="2000" dirty="0"/>
              <a:t>Overwatering</a:t>
            </a:r>
          </a:p>
          <a:p>
            <a:pPr marL="457200" lvl="1" indent="0">
              <a:buNone/>
              <a:defRPr/>
            </a:pPr>
            <a:endParaRPr lang="en-US" altLang="en-US" sz="2000" dirty="0"/>
          </a:p>
          <a:p>
            <a:pPr marL="457200" lvl="1" indent="0">
              <a:buNone/>
              <a:defRPr/>
            </a:pPr>
            <a:r>
              <a:rPr lang="en-US" altLang="en-US" sz="2000" dirty="0"/>
              <a:t>Herbicide damage</a:t>
            </a:r>
          </a:p>
          <a:p>
            <a:pPr marL="457200" lvl="1" indent="0">
              <a:buNone/>
              <a:defRPr/>
            </a:pPr>
            <a:endParaRPr lang="en-US" altLang="en-US" sz="2000" dirty="0"/>
          </a:p>
          <a:p>
            <a:pPr marL="457200" lvl="1" indent="0">
              <a:buNone/>
              <a:defRPr/>
            </a:pPr>
            <a:r>
              <a:rPr lang="en-US" altLang="en-US" sz="2000" dirty="0"/>
              <a:t>Cold damage</a:t>
            </a:r>
          </a:p>
        </p:txBody>
      </p:sp>
      <p:pic>
        <p:nvPicPr>
          <p:cNvPr id="6" name="Picture 5">
            <a:extLst>
              <a:ext uri="{FF2B5EF4-FFF2-40B4-BE49-F238E27FC236}">
                <a16:creationId xmlns:a16="http://schemas.microsoft.com/office/drawing/2014/main" id="{1C1C2D3D-77E0-4848-8690-218B4C8ACDD5}"/>
              </a:ext>
            </a:extLst>
          </p:cNvPr>
          <p:cNvPicPr>
            <a:picLocks noChangeAspect="1"/>
          </p:cNvPicPr>
          <p:nvPr/>
        </p:nvPicPr>
        <p:blipFill>
          <a:blip r:embed="rId3"/>
          <a:stretch>
            <a:fillRect/>
          </a:stretch>
        </p:blipFill>
        <p:spPr>
          <a:xfrm>
            <a:off x="2310648" y="2748160"/>
            <a:ext cx="6833352" cy="4136509"/>
          </a:xfrm>
          <a:prstGeom prst="rect">
            <a:avLst/>
          </a:prstGeom>
        </p:spPr>
      </p:pic>
      <p:sp>
        <p:nvSpPr>
          <p:cNvPr id="7" name="Rectangle 6">
            <a:extLst>
              <a:ext uri="{FF2B5EF4-FFF2-40B4-BE49-F238E27FC236}">
                <a16:creationId xmlns:a16="http://schemas.microsoft.com/office/drawing/2014/main" id="{D89DB2B0-5085-43AA-8DF5-7C12D267F30C}"/>
              </a:ext>
            </a:extLst>
          </p:cNvPr>
          <p:cNvSpPr/>
          <p:nvPr/>
        </p:nvSpPr>
        <p:spPr>
          <a:xfrm>
            <a:off x="2421802" y="6492874"/>
            <a:ext cx="4572000" cy="307777"/>
          </a:xfrm>
          <a:prstGeom prst="rect">
            <a:avLst/>
          </a:prstGeom>
        </p:spPr>
        <p:txBody>
          <a:bodyPr>
            <a:spAutoFit/>
          </a:bodyPr>
          <a:lstStyle/>
          <a:p>
            <a:r>
              <a:rPr lang="en-US" sz="1400" dirty="0">
                <a:solidFill>
                  <a:schemeClr val="bg1"/>
                </a:solidFill>
              </a:rPr>
              <a:t>https://aggie-horticulture.tamu.edu</a:t>
            </a:r>
          </a:p>
        </p:txBody>
      </p:sp>
    </p:spTree>
    <p:extLst>
      <p:ext uri="{BB962C8B-B14F-4D97-AF65-F5344CB8AC3E}">
        <p14:creationId xmlns:p14="http://schemas.microsoft.com/office/powerpoint/2010/main" val="1391660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9D1C6BF5-B134-4385-96B8-CBF26C42D653}"/>
              </a:ext>
            </a:extLst>
          </p:cNvPr>
          <p:cNvSpPr>
            <a:spLocks noGrp="1" noChangeArrowheads="1"/>
          </p:cNvSpPr>
          <p:nvPr>
            <p:ph type="title"/>
          </p:nvPr>
        </p:nvSpPr>
        <p:spPr/>
        <p:txBody>
          <a:bodyPr/>
          <a:lstStyle/>
          <a:p>
            <a:pPr eaLnBrk="1" hangingPunct="1">
              <a:defRPr/>
            </a:pPr>
            <a:r>
              <a:rPr lang="en-US" dirty="0"/>
              <a:t>In general, a ‘Pest’ is defined as something that…</a:t>
            </a:r>
          </a:p>
        </p:txBody>
      </p:sp>
      <p:sp>
        <p:nvSpPr>
          <p:cNvPr id="12291" name="Rectangle 3">
            <a:extLst>
              <a:ext uri="{FF2B5EF4-FFF2-40B4-BE49-F238E27FC236}">
                <a16:creationId xmlns:a16="http://schemas.microsoft.com/office/drawing/2014/main" id="{1022E780-20B0-493B-8076-2083533D4C3D}"/>
              </a:ext>
            </a:extLst>
          </p:cNvPr>
          <p:cNvSpPr>
            <a:spLocks noGrp="1" noChangeArrowheads="1"/>
          </p:cNvSpPr>
          <p:nvPr>
            <p:ph type="body" idx="1"/>
          </p:nvPr>
        </p:nvSpPr>
        <p:spPr>
          <a:xfrm>
            <a:off x="329886" y="2021524"/>
            <a:ext cx="6686550" cy="3959539"/>
          </a:xfrm>
        </p:spPr>
        <p:txBody>
          <a:bodyPr>
            <a:normAutofit/>
          </a:bodyPr>
          <a:lstStyle/>
          <a:p>
            <a:pPr eaLnBrk="1" hangingPunct="1">
              <a:lnSpc>
                <a:spcPct val="90000"/>
              </a:lnSpc>
            </a:pPr>
            <a:r>
              <a:rPr lang="en-US" altLang="en-US" sz="3200" b="1" dirty="0">
                <a:effectLst/>
              </a:rPr>
              <a:t>Competes</a:t>
            </a:r>
            <a:r>
              <a:rPr lang="en-US" altLang="en-US" sz="2400" dirty="0">
                <a:effectLst/>
              </a:rPr>
              <a:t> with humans, domestic animals, or desirable plants </a:t>
            </a:r>
            <a:r>
              <a:rPr lang="en-US" altLang="en-US" sz="3200" b="1" dirty="0">
                <a:effectLst/>
              </a:rPr>
              <a:t>for food or water</a:t>
            </a:r>
          </a:p>
          <a:p>
            <a:pPr eaLnBrk="1" hangingPunct="1">
              <a:lnSpc>
                <a:spcPct val="90000"/>
              </a:lnSpc>
              <a:buFontTx/>
              <a:buNone/>
            </a:pPr>
            <a:r>
              <a:rPr lang="en-US" altLang="en-US" sz="2400" dirty="0">
                <a:effectLst/>
              </a:rPr>
              <a:t>• </a:t>
            </a:r>
            <a:r>
              <a:rPr lang="en-US" altLang="en-US" sz="3200" b="1" dirty="0">
                <a:effectLst/>
              </a:rPr>
              <a:t>Injures</a:t>
            </a:r>
            <a:r>
              <a:rPr lang="en-US" altLang="en-US" sz="2400" dirty="0">
                <a:effectLst/>
              </a:rPr>
              <a:t> humans, animals, desirable plants, structures, or possessions </a:t>
            </a:r>
          </a:p>
          <a:p>
            <a:pPr eaLnBrk="1" hangingPunct="1">
              <a:lnSpc>
                <a:spcPct val="90000"/>
              </a:lnSpc>
              <a:buFontTx/>
              <a:buNone/>
            </a:pPr>
            <a:r>
              <a:rPr lang="en-US" altLang="en-US" sz="2400" dirty="0">
                <a:effectLst/>
              </a:rPr>
              <a:t>• </a:t>
            </a:r>
            <a:r>
              <a:rPr lang="en-US" altLang="en-US" sz="3200" b="1" dirty="0">
                <a:effectLst/>
              </a:rPr>
              <a:t>Spreads disease</a:t>
            </a:r>
            <a:r>
              <a:rPr lang="en-US" altLang="en-US" sz="2400" dirty="0">
                <a:effectLst/>
              </a:rPr>
              <a:t> to humans, domestic animals wildlife, or desirable plants </a:t>
            </a:r>
          </a:p>
          <a:p>
            <a:pPr eaLnBrk="1" hangingPunct="1">
              <a:lnSpc>
                <a:spcPct val="90000"/>
              </a:lnSpc>
              <a:buFontTx/>
              <a:buNone/>
            </a:pPr>
            <a:r>
              <a:rPr lang="en-US" altLang="en-US" sz="2400" dirty="0">
                <a:effectLst/>
              </a:rPr>
              <a:t>• </a:t>
            </a:r>
            <a:r>
              <a:rPr lang="en-US" altLang="en-US" sz="3200" b="1" dirty="0">
                <a:effectLst/>
              </a:rPr>
              <a:t>Annoys</a:t>
            </a:r>
            <a:r>
              <a:rPr lang="en-US" altLang="en-US" sz="2400" dirty="0">
                <a:effectLst/>
              </a:rPr>
              <a:t> humans or domestic animals</a:t>
            </a:r>
          </a:p>
          <a:p>
            <a:pPr eaLnBrk="1" hangingPunct="1">
              <a:lnSpc>
                <a:spcPct val="90000"/>
              </a:lnSpc>
              <a:buFontTx/>
              <a:buNone/>
            </a:pPr>
            <a:endParaRPr lang="en-US" altLang="en-US" sz="2400" dirty="0">
              <a:effectLst/>
            </a:endParaRPr>
          </a:p>
        </p:txBody>
      </p:sp>
      <p:pic>
        <p:nvPicPr>
          <p:cNvPr id="2" name="Picture 1">
            <a:extLst>
              <a:ext uri="{FF2B5EF4-FFF2-40B4-BE49-F238E27FC236}">
                <a16:creationId xmlns:a16="http://schemas.microsoft.com/office/drawing/2014/main" id="{5E2B76DF-B189-4DDA-810E-784D6355439F}"/>
              </a:ext>
            </a:extLst>
          </p:cNvPr>
          <p:cNvPicPr>
            <a:picLocks noChangeAspect="1"/>
          </p:cNvPicPr>
          <p:nvPr/>
        </p:nvPicPr>
        <p:blipFill>
          <a:blip r:embed="rId3"/>
          <a:stretch>
            <a:fillRect/>
          </a:stretch>
        </p:blipFill>
        <p:spPr>
          <a:xfrm>
            <a:off x="5880901" y="4001294"/>
            <a:ext cx="2792210" cy="2450804"/>
          </a:xfrm>
          <a:prstGeom prst="rect">
            <a:avLst/>
          </a:prstGeom>
        </p:spPr>
      </p:pic>
      <p:sp>
        <p:nvSpPr>
          <p:cNvPr id="5" name="TextBox 1">
            <a:extLst>
              <a:ext uri="{FF2B5EF4-FFF2-40B4-BE49-F238E27FC236}">
                <a16:creationId xmlns:a16="http://schemas.microsoft.com/office/drawing/2014/main" id="{869DD021-F89B-4BC7-AE61-89A50752B5FD}"/>
              </a:ext>
            </a:extLst>
          </p:cNvPr>
          <p:cNvSpPr txBox="1">
            <a:spLocks noChangeArrowheads="1"/>
          </p:cNvSpPr>
          <p:nvPr/>
        </p:nvSpPr>
        <p:spPr bwMode="auto">
          <a:xfrm>
            <a:off x="5804403" y="6417142"/>
            <a:ext cx="3630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t>Most organisms are not pests!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72A8B59-E59F-48D9-8A7D-6FD1A68175C0}"/>
              </a:ext>
            </a:extLst>
          </p:cNvPr>
          <p:cNvSpPr>
            <a:spLocks noGrp="1" noChangeArrowheads="1"/>
          </p:cNvSpPr>
          <p:nvPr>
            <p:ph type="title"/>
          </p:nvPr>
        </p:nvSpPr>
        <p:spPr/>
        <p:txBody>
          <a:bodyPr/>
          <a:lstStyle/>
          <a:p>
            <a:pPr eaLnBrk="1" hangingPunct="1">
              <a:defRPr/>
            </a:pPr>
            <a:r>
              <a:rPr lang="en-US" dirty="0"/>
              <a:t>Types of pests</a:t>
            </a:r>
          </a:p>
        </p:txBody>
      </p:sp>
      <p:sp>
        <p:nvSpPr>
          <p:cNvPr id="16387" name="Rectangle 3">
            <a:extLst>
              <a:ext uri="{FF2B5EF4-FFF2-40B4-BE49-F238E27FC236}">
                <a16:creationId xmlns:a16="http://schemas.microsoft.com/office/drawing/2014/main" id="{28952662-6284-4D97-9AF3-0650287DA1A0}"/>
              </a:ext>
            </a:extLst>
          </p:cNvPr>
          <p:cNvSpPr>
            <a:spLocks noGrp="1" noChangeArrowheads="1"/>
          </p:cNvSpPr>
          <p:nvPr>
            <p:ph type="body" idx="1"/>
          </p:nvPr>
        </p:nvSpPr>
        <p:spPr/>
        <p:txBody>
          <a:bodyPr/>
          <a:lstStyle/>
          <a:p>
            <a:pPr eaLnBrk="1" hangingPunct="1"/>
            <a:r>
              <a:rPr lang="en-US" altLang="en-US" sz="4000" dirty="0">
                <a:effectLst/>
              </a:rPr>
              <a:t>Continuous pests (weeds, ants)</a:t>
            </a:r>
          </a:p>
          <a:p>
            <a:pPr eaLnBrk="1" hangingPunct="1"/>
            <a:r>
              <a:rPr lang="en-US" altLang="en-US" sz="4000" dirty="0">
                <a:effectLst/>
              </a:rPr>
              <a:t>Sporadic, migratory, or cyclical pests (white flies)</a:t>
            </a:r>
          </a:p>
          <a:p>
            <a:pPr eaLnBrk="1" hangingPunct="1"/>
            <a:r>
              <a:rPr lang="en-US" altLang="en-US" sz="4000" dirty="0">
                <a:effectLst/>
              </a:rPr>
              <a:t>Potential pests (don’t normally require control; you may have an occasional wayward squirrel picking tomatoes)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EB824752-F1EB-4C1D-A738-A5593695AAD0}"/>
              </a:ext>
            </a:extLst>
          </p:cNvPr>
          <p:cNvSpPr>
            <a:spLocks noGrp="1" noChangeArrowheads="1"/>
          </p:cNvSpPr>
          <p:nvPr>
            <p:ph type="title"/>
          </p:nvPr>
        </p:nvSpPr>
        <p:spPr>
          <a:xfrm>
            <a:off x="468313" y="609600"/>
            <a:ext cx="8229600" cy="1143000"/>
          </a:xfrm>
        </p:spPr>
        <p:txBody>
          <a:bodyPr/>
          <a:lstStyle/>
          <a:p>
            <a:pPr eaLnBrk="1" hangingPunct="1">
              <a:defRPr/>
            </a:pPr>
            <a:r>
              <a:rPr lang="en-US" sz="3600" dirty="0"/>
              <a:t>Things to know about pests: </a:t>
            </a:r>
            <a:br>
              <a:rPr lang="en-US" sz="3600" dirty="0"/>
            </a:br>
            <a:r>
              <a:rPr lang="en-US" sz="3600" dirty="0"/>
              <a:t>Physical features, including development</a:t>
            </a:r>
          </a:p>
        </p:txBody>
      </p:sp>
      <p:pic>
        <p:nvPicPr>
          <p:cNvPr id="4" name="Picture 3">
            <a:extLst>
              <a:ext uri="{FF2B5EF4-FFF2-40B4-BE49-F238E27FC236}">
                <a16:creationId xmlns:a16="http://schemas.microsoft.com/office/drawing/2014/main" id="{FBC1A054-1EA0-496F-ACD0-E00262E28D91}"/>
              </a:ext>
            </a:extLst>
          </p:cNvPr>
          <p:cNvPicPr>
            <a:picLocks noChangeAspect="1"/>
          </p:cNvPicPr>
          <p:nvPr/>
        </p:nvPicPr>
        <p:blipFill>
          <a:blip r:embed="rId3"/>
          <a:stretch>
            <a:fillRect/>
          </a:stretch>
        </p:blipFill>
        <p:spPr>
          <a:xfrm>
            <a:off x="468313" y="1859154"/>
            <a:ext cx="1822304" cy="1712337"/>
          </a:xfrm>
          <a:prstGeom prst="rect">
            <a:avLst/>
          </a:prstGeom>
        </p:spPr>
      </p:pic>
      <p:pic>
        <p:nvPicPr>
          <p:cNvPr id="5" name="Picture 4">
            <a:extLst>
              <a:ext uri="{FF2B5EF4-FFF2-40B4-BE49-F238E27FC236}">
                <a16:creationId xmlns:a16="http://schemas.microsoft.com/office/drawing/2014/main" id="{8220E0EE-5D32-48ED-A815-5A45E6CC1543}"/>
              </a:ext>
            </a:extLst>
          </p:cNvPr>
          <p:cNvPicPr>
            <a:picLocks noChangeAspect="1"/>
          </p:cNvPicPr>
          <p:nvPr/>
        </p:nvPicPr>
        <p:blipFill rotWithShape="1">
          <a:blip r:embed="rId4"/>
          <a:srcRect l="17101" r="11017"/>
          <a:stretch/>
        </p:blipFill>
        <p:spPr>
          <a:xfrm>
            <a:off x="468313" y="3629024"/>
            <a:ext cx="1856642" cy="1549736"/>
          </a:xfrm>
          <a:prstGeom prst="rect">
            <a:avLst/>
          </a:prstGeom>
        </p:spPr>
      </p:pic>
      <p:pic>
        <p:nvPicPr>
          <p:cNvPr id="6" name="Picture 5">
            <a:extLst>
              <a:ext uri="{FF2B5EF4-FFF2-40B4-BE49-F238E27FC236}">
                <a16:creationId xmlns:a16="http://schemas.microsoft.com/office/drawing/2014/main" id="{274A48E2-437D-4552-B2CA-2E6565F33FF3}"/>
              </a:ext>
            </a:extLst>
          </p:cNvPr>
          <p:cNvPicPr>
            <a:picLocks noChangeAspect="1"/>
          </p:cNvPicPr>
          <p:nvPr/>
        </p:nvPicPr>
        <p:blipFill rotWithShape="1">
          <a:blip r:embed="rId5"/>
          <a:srcRect l="52661"/>
          <a:stretch/>
        </p:blipFill>
        <p:spPr>
          <a:xfrm>
            <a:off x="468313" y="5276804"/>
            <a:ext cx="1856642" cy="1482533"/>
          </a:xfrm>
          <a:prstGeom prst="rect">
            <a:avLst/>
          </a:prstGeom>
        </p:spPr>
      </p:pic>
      <p:pic>
        <p:nvPicPr>
          <p:cNvPr id="8" name="Picture 7">
            <a:extLst>
              <a:ext uri="{FF2B5EF4-FFF2-40B4-BE49-F238E27FC236}">
                <a16:creationId xmlns:a16="http://schemas.microsoft.com/office/drawing/2014/main" id="{0FD70370-59DD-4A96-88DF-B18A36C2C6A3}"/>
              </a:ext>
            </a:extLst>
          </p:cNvPr>
          <p:cNvPicPr>
            <a:picLocks noChangeAspect="1"/>
          </p:cNvPicPr>
          <p:nvPr/>
        </p:nvPicPr>
        <p:blipFill rotWithShape="1">
          <a:blip r:embed="rId6"/>
          <a:srcRect l="13652" r="21244" b="9496"/>
          <a:stretch/>
        </p:blipFill>
        <p:spPr>
          <a:xfrm>
            <a:off x="6710595" y="1890298"/>
            <a:ext cx="1822304" cy="1681193"/>
          </a:xfrm>
          <a:prstGeom prst="rect">
            <a:avLst/>
          </a:prstGeom>
        </p:spPr>
      </p:pic>
      <p:pic>
        <p:nvPicPr>
          <p:cNvPr id="9" name="Picture 8">
            <a:extLst>
              <a:ext uri="{FF2B5EF4-FFF2-40B4-BE49-F238E27FC236}">
                <a16:creationId xmlns:a16="http://schemas.microsoft.com/office/drawing/2014/main" id="{7EE91CBD-2C36-4334-9C0E-DF5710040CD5}"/>
              </a:ext>
            </a:extLst>
          </p:cNvPr>
          <p:cNvPicPr>
            <a:picLocks noChangeAspect="1"/>
          </p:cNvPicPr>
          <p:nvPr/>
        </p:nvPicPr>
        <p:blipFill rotWithShape="1">
          <a:blip r:embed="rId7"/>
          <a:srcRect t="14631" r="60926" b="35651"/>
          <a:stretch/>
        </p:blipFill>
        <p:spPr>
          <a:xfrm>
            <a:off x="6710595" y="3629024"/>
            <a:ext cx="1873810" cy="1549736"/>
          </a:xfrm>
          <a:prstGeom prst="rect">
            <a:avLst/>
          </a:prstGeom>
        </p:spPr>
      </p:pic>
      <p:pic>
        <p:nvPicPr>
          <p:cNvPr id="11" name="Picture 10">
            <a:extLst>
              <a:ext uri="{FF2B5EF4-FFF2-40B4-BE49-F238E27FC236}">
                <a16:creationId xmlns:a16="http://schemas.microsoft.com/office/drawing/2014/main" id="{51554FFA-C62C-4F28-AAE1-F4C05E6BAF36}"/>
              </a:ext>
            </a:extLst>
          </p:cNvPr>
          <p:cNvPicPr>
            <a:picLocks noChangeAspect="1"/>
          </p:cNvPicPr>
          <p:nvPr/>
        </p:nvPicPr>
        <p:blipFill>
          <a:blip r:embed="rId8"/>
          <a:stretch>
            <a:fillRect/>
          </a:stretch>
        </p:blipFill>
        <p:spPr>
          <a:xfrm>
            <a:off x="6710595" y="5229815"/>
            <a:ext cx="1856642" cy="1488083"/>
          </a:xfrm>
          <a:prstGeom prst="rect">
            <a:avLst/>
          </a:prstGeom>
        </p:spPr>
      </p:pic>
      <p:sp>
        <p:nvSpPr>
          <p:cNvPr id="12" name="TextBox 11">
            <a:extLst>
              <a:ext uri="{FF2B5EF4-FFF2-40B4-BE49-F238E27FC236}">
                <a16:creationId xmlns:a16="http://schemas.microsoft.com/office/drawing/2014/main" id="{CB8E034C-AD14-408A-8614-80065C3FD091}"/>
              </a:ext>
            </a:extLst>
          </p:cNvPr>
          <p:cNvSpPr txBox="1"/>
          <p:nvPr/>
        </p:nvSpPr>
        <p:spPr>
          <a:xfrm>
            <a:off x="2905557" y="2840205"/>
            <a:ext cx="3367889" cy="461665"/>
          </a:xfrm>
          <a:prstGeom prst="rect">
            <a:avLst/>
          </a:prstGeom>
          <a:noFill/>
        </p:spPr>
        <p:txBody>
          <a:bodyPr wrap="square" rtlCol="0">
            <a:spAutoFit/>
          </a:bodyPr>
          <a:lstStyle/>
          <a:p>
            <a:r>
              <a:rPr lang="en-US" sz="2400" dirty="0"/>
              <a:t>Squash plants BEWARE!</a:t>
            </a:r>
          </a:p>
        </p:txBody>
      </p:sp>
      <p:sp>
        <p:nvSpPr>
          <p:cNvPr id="13" name="TextBox 12">
            <a:extLst>
              <a:ext uri="{FF2B5EF4-FFF2-40B4-BE49-F238E27FC236}">
                <a16:creationId xmlns:a16="http://schemas.microsoft.com/office/drawing/2014/main" id="{E1DC2FAC-C8C7-4B73-8BB3-337FF7F560E6}"/>
              </a:ext>
            </a:extLst>
          </p:cNvPr>
          <p:cNvSpPr txBox="1"/>
          <p:nvPr/>
        </p:nvSpPr>
        <p:spPr>
          <a:xfrm>
            <a:off x="2877026" y="4016562"/>
            <a:ext cx="2326741" cy="369332"/>
          </a:xfrm>
          <a:prstGeom prst="rect">
            <a:avLst/>
          </a:prstGeom>
          <a:noFill/>
        </p:spPr>
        <p:txBody>
          <a:bodyPr wrap="square" rtlCol="0">
            <a:spAutoFit/>
          </a:bodyPr>
          <a:lstStyle/>
          <a:p>
            <a:r>
              <a:rPr lang="en-US" dirty="0"/>
              <a:t>Squash vine borer</a:t>
            </a:r>
          </a:p>
        </p:txBody>
      </p:sp>
      <p:sp>
        <p:nvSpPr>
          <p:cNvPr id="17" name="TextBox 16">
            <a:extLst>
              <a:ext uri="{FF2B5EF4-FFF2-40B4-BE49-F238E27FC236}">
                <a16:creationId xmlns:a16="http://schemas.microsoft.com/office/drawing/2014/main" id="{91CC8EA6-4DC9-4A88-A1E7-A3F78DF947FB}"/>
              </a:ext>
            </a:extLst>
          </p:cNvPr>
          <p:cNvSpPr txBox="1"/>
          <p:nvPr/>
        </p:nvSpPr>
        <p:spPr>
          <a:xfrm>
            <a:off x="5012595" y="4211101"/>
            <a:ext cx="2326741" cy="369332"/>
          </a:xfrm>
          <a:prstGeom prst="rect">
            <a:avLst/>
          </a:prstGeom>
          <a:noFill/>
        </p:spPr>
        <p:txBody>
          <a:bodyPr wrap="square" rtlCol="0">
            <a:spAutoFit/>
          </a:bodyPr>
          <a:lstStyle/>
          <a:p>
            <a:r>
              <a:rPr lang="en-US" dirty="0"/>
              <a:t>Squash bug</a:t>
            </a:r>
          </a:p>
        </p:txBody>
      </p:sp>
      <p:sp>
        <p:nvSpPr>
          <p:cNvPr id="14" name="Right Brace 13">
            <a:extLst>
              <a:ext uri="{FF2B5EF4-FFF2-40B4-BE49-F238E27FC236}">
                <a16:creationId xmlns:a16="http://schemas.microsoft.com/office/drawing/2014/main" id="{EA681FC3-9AB9-4BD7-A6C0-EB1E8D04B2FD}"/>
              </a:ext>
            </a:extLst>
          </p:cNvPr>
          <p:cNvSpPr/>
          <p:nvPr/>
        </p:nvSpPr>
        <p:spPr>
          <a:xfrm>
            <a:off x="2336590" y="1908405"/>
            <a:ext cx="425513" cy="470802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2119407-EF46-4A23-9791-2DD8B1353510}"/>
              </a:ext>
            </a:extLst>
          </p:cNvPr>
          <p:cNvPicPr>
            <a:picLocks noChangeAspect="1"/>
          </p:cNvPicPr>
          <p:nvPr/>
        </p:nvPicPr>
        <p:blipFill>
          <a:blip r:embed="rId9"/>
          <a:stretch>
            <a:fillRect/>
          </a:stretch>
        </p:blipFill>
        <p:spPr>
          <a:xfrm rot="10800000">
            <a:off x="6273447" y="2145384"/>
            <a:ext cx="457240" cy="44710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290</TotalTime>
  <Words>2909</Words>
  <Application>Microsoft Macintosh PowerPoint</Application>
  <PresentationFormat>On-screen Show (4:3)</PresentationFormat>
  <Paragraphs>197</Paragraphs>
  <Slides>27</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Tahoma</vt:lpstr>
      <vt:lpstr>Office Theme</vt:lpstr>
      <vt:lpstr>PowerPoint Presentation</vt:lpstr>
      <vt:lpstr>Integrated Pest Management (IPM) in School Gardens</vt:lpstr>
      <vt:lpstr>PowerPoint Presentation</vt:lpstr>
      <vt:lpstr>Scouting &amp; Early Detection</vt:lpstr>
      <vt:lpstr>So you have a problem, now what?</vt:lpstr>
      <vt:lpstr>A Pest Problem to Solve?  Not So Fast…</vt:lpstr>
      <vt:lpstr>In general, a ‘Pest’ is defined as something that…</vt:lpstr>
      <vt:lpstr>Types of pests</vt:lpstr>
      <vt:lpstr>Things to know about pests:  Physical features, including development</vt:lpstr>
      <vt:lpstr>Things to know about pests:  Damage Caused</vt:lpstr>
      <vt:lpstr>Other things to know about pests: Does problem have to be controlled?</vt:lpstr>
      <vt:lpstr>Other things to know about pests: How can they be controlled?!?!</vt:lpstr>
      <vt:lpstr>When diagnosing vegetable problems, be ready to accept the fact that: </vt:lpstr>
      <vt:lpstr>Solving pest problems</vt:lpstr>
      <vt:lpstr>Pest Control Options for School Gardens</vt:lpstr>
      <vt:lpstr>1. Host Resistance</vt:lpstr>
      <vt:lpstr>2. Cultural Control</vt:lpstr>
      <vt:lpstr>Cultural practices</vt:lpstr>
      <vt:lpstr>Cultural practices – understanding the disease triangle</vt:lpstr>
      <vt:lpstr>3. Mechanical (physical) control</vt:lpstr>
      <vt:lpstr>4. Sanitation</vt:lpstr>
      <vt:lpstr>5. Biological control</vt:lpstr>
      <vt:lpstr>6. Chemical control</vt:lpstr>
      <vt:lpstr>6. Chemical control</vt:lpstr>
      <vt:lpstr>Georgia Pest Management Handbook</vt:lpstr>
      <vt:lpstr>Other Resources</vt:lpstr>
      <vt:lpstr>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31</cp:revision>
  <cp:lastPrinted>2020-01-01T16:10:20Z</cp:lastPrinted>
  <dcterms:created xsi:type="dcterms:W3CDTF">2019-09-30T13:32:42Z</dcterms:created>
  <dcterms:modified xsi:type="dcterms:W3CDTF">2020-01-06T14:22:54Z</dcterms:modified>
</cp:coreProperties>
</file>