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i6TAEHUPvMTqN7FCKaZulP8QpH3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C5C1B5-4DAC-4A8C-B793-5C8030AE0D23}">
  <a:tblStyle styleId="{7CC5C1B5-4DAC-4A8C-B793-5C8030AE0D2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1"/>
  </p:normalViewPr>
  <p:slideViewPr>
    <p:cSldViewPr snapToGrid="0" snapToObjects="1">
      <p:cViewPr varScale="1">
        <p:scale>
          <a:sx n="91" d="100"/>
          <a:sy n="91" d="100"/>
        </p:scale>
        <p:origin x="17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Don’t forget to utilize opportunities to use garden produce to help teach content!</a:t>
            </a:r>
            <a:endParaRPr/>
          </a:p>
        </p:txBody>
      </p:sp>
      <p:sp>
        <p:nvSpPr>
          <p:cNvPr id="164" name="Google Shape;16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all curriculum is directly related to the garden, but you can infuse garden-based learning by teaching multiple subjects through the garden lense. </a:t>
            </a:r>
            <a:endParaRPr/>
          </a:p>
        </p:txBody>
      </p:sp>
      <p:sp>
        <p:nvSpPr>
          <p:cNvPr id="172" name="Google Shape;17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Students pay attention to you! Don’t underestimate the value in the hidden content in the values and behaviors you model and discuss in relation to the garden</a:t>
            </a:r>
            <a:endParaRPr/>
          </a:p>
        </p:txBody>
      </p:sp>
      <p:sp>
        <p:nvSpPr>
          <p:cNvPr id="179" name="Google Shape;17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UGA School Garden Resources – Extension website that homes a number of school garden resources. The most relevant to this discussion is the curriculum page, that has a collection of lesson plans from a number of sources categorized by grand and standard (GPS)</a:t>
            </a:r>
            <a:endParaRPr/>
          </a:p>
          <a:p>
            <a:pPr marL="0" lvl="0" indent="0" algn="l" rtl="0">
              <a:spcBef>
                <a:spcPts val="0"/>
              </a:spcBef>
              <a:spcAft>
                <a:spcPts val="0"/>
              </a:spcAft>
              <a:buNone/>
            </a:pPr>
            <a:endParaRPr/>
          </a:p>
          <a:p>
            <a:pPr marL="0" lvl="0" indent="0" algn="l" rtl="0">
              <a:spcBef>
                <a:spcPts val="0"/>
              </a:spcBef>
              <a:spcAft>
                <a:spcPts val="0"/>
              </a:spcAft>
              <a:buNone/>
            </a:pPr>
            <a:r>
              <a:rPr lang="en-US"/>
              <a:t>Garden Earth Naturalist – This is a curriculum that would excellent for an after school program – developed by Georgia 4-H, the Museum of Natural History, and the UGA Botanical Gardens</a:t>
            </a:r>
            <a:endParaRPr/>
          </a:p>
          <a:p>
            <a:pPr marL="0" lvl="0" indent="0" algn="l" rtl="0">
              <a:spcBef>
                <a:spcPts val="0"/>
              </a:spcBef>
              <a:spcAft>
                <a:spcPts val="0"/>
              </a:spcAft>
              <a:buNone/>
            </a:pPr>
            <a:endParaRPr/>
          </a:p>
          <a:p>
            <a:pPr marL="0" lvl="0" indent="0" algn="l" rtl="0">
              <a:spcBef>
                <a:spcPts val="0"/>
              </a:spcBef>
              <a:spcAft>
                <a:spcPts val="0"/>
              </a:spcAft>
              <a:buNone/>
            </a:pPr>
            <a:r>
              <a:rPr lang="en-US"/>
              <a:t>Junior Master Gardeners – Another good after school program curriculum </a:t>
            </a:r>
            <a:endParaRPr/>
          </a:p>
          <a:p>
            <a:pPr marL="0" lvl="0" indent="0" algn="l" rtl="0">
              <a:spcBef>
                <a:spcPts val="0"/>
              </a:spcBef>
              <a:spcAft>
                <a:spcPts val="0"/>
              </a:spcAft>
              <a:buNone/>
            </a:pPr>
            <a:endParaRPr/>
          </a:p>
          <a:p>
            <a:pPr marL="0" lvl="0" indent="0" algn="l" rtl="0">
              <a:spcBef>
                <a:spcPts val="0"/>
              </a:spcBef>
              <a:spcAft>
                <a:spcPts val="0"/>
              </a:spcAft>
              <a:buNone/>
            </a:pPr>
            <a:r>
              <a:rPr lang="en-US"/>
              <a:t>Life Lab – A garden based learning program based in Santa-Cruz California. They have some free curriculum online, but also several useful books</a:t>
            </a:r>
            <a:endParaRPr/>
          </a:p>
        </p:txBody>
      </p:sp>
      <p:sp>
        <p:nvSpPr>
          <p:cNvPr id="186" name="Google Shape;18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See activity guide for instructions</a:t>
            </a:r>
            <a:endParaRPr/>
          </a:p>
        </p:txBody>
      </p:sp>
      <p:sp>
        <p:nvSpPr>
          <p:cNvPr id="215" name="Google Shape;21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reasons “why” teachers participate in school gardens. Ask teachers what their “why” is. Your why will help guide you on how this should fit your curriculum</a:t>
            </a:r>
            <a:endParaRPr/>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 great opportunity to get participants up and moving around. You can ask them to stand along a wall with one end representing a neglected garden and the other end representing a fully developed and functioning program that affects most of the students in the school. Ask them to identify where their school garden it now, and where they would like it to be. This is a good to see where people are and where they would like to be. Or just use show of hands.</a:t>
            </a:r>
            <a:endParaRPr/>
          </a:p>
        </p:txBody>
      </p:sp>
      <p:sp>
        <p:nvSpPr>
          <p:cNvPr id="116" name="Google Shape;1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reality of education is that you (teachers) are responsible for your content and for your standards. Using school gardens in your classroom doesn’t necessarily mean you are teaching gardening, it means you are teaching your content through the lens of the school garden. We can’t ignore our standards in the discussion of integrating curriculum, but there are many teachers throughout elementary, middle, and high school that use their garden as a tool to teach a variety of required content areas.</a:t>
            </a:r>
            <a:endParaRPr/>
          </a:p>
        </p:txBody>
      </p:sp>
      <p:sp>
        <p:nvSpPr>
          <p:cNvPr id="133" name="Google Shape;1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Where/when the school garden is being utilized during the day makes a difference in what curriculum is used. Some schools have opportunities for extended learning time where students have a short class lasting only a few weeks. Other schools get additional mileage out of the school garden through after-school programs. </a:t>
            </a:r>
            <a:endParaRPr/>
          </a:p>
        </p:txBody>
      </p:sp>
      <p:sp>
        <p:nvSpPr>
          <p:cNvPr id="141" name="Google Shape;14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lots of places in the curriculum that are a natural fit for the garden.</a:t>
            </a:r>
            <a:endParaRPr/>
          </a:p>
        </p:txBody>
      </p:sp>
      <p:sp>
        <p:nvSpPr>
          <p:cNvPr id="148" name="Google Shape;14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c12c371b3_1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6c12c371b3_1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lots of places in the curriculum that are a natural fit for the garden.</a:t>
            </a:r>
            <a:endParaRPr/>
          </a:p>
        </p:txBody>
      </p:sp>
      <p:sp>
        <p:nvSpPr>
          <p:cNvPr id="156" name="Google Shape;156;g6c12c371b3_1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8" name="Google Shape;28;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21"/>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34" name="Google Shape;34;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 name="Google Shape;47;p2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 name="Google Shape;49;p2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2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6"/>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2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extension.uga.edu/programs-services/school-garden-resources.html" TargetMode="External"/><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lifelab.org/store/" TargetMode="External"/><Relationship Id="rId5" Type="http://schemas.openxmlformats.org/officeDocument/2006/relationships/hyperlink" Target="http://jmgkids.us/" TargetMode="External"/><Relationship Id="rId4" Type="http://schemas.openxmlformats.org/officeDocument/2006/relationships/hyperlink" Target="https://gen.uga.edu/"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georgiaorganics.org/for-schools/octoberfarmtoschoolmonth"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6161500" y="544871"/>
            <a:ext cx="2318620" cy="2337169"/>
          </a:xfrm>
          <a:prstGeom prst="rect">
            <a:avLst/>
          </a:prstGeom>
          <a:noFill/>
          <a:ln>
            <a:noFill/>
          </a:ln>
        </p:spPr>
      </p:pic>
      <p:pic>
        <p:nvPicPr>
          <p:cNvPr id="89" name="Google Shape;89;p1"/>
          <p:cNvPicPr preferRelativeResize="0"/>
          <p:nvPr/>
        </p:nvPicPr>
        <p:blipFill rotWithShape="1">
          <a:blip r:embed="rId4">
            <a:alphaModFix/>
          </a:blip>
          <a:srcRect/>
          <a:stretch/>
        </p:blipFill>
        <p:spPr>
          <a:xfrm>
            <a:off x="6110468" y="3604416"/>
            <a:ext cx="2308355" cy="2360112"/>
          </a:xfrm>
          <a:prstGeom prst="rect">
            <a:avLst/>
          </a:prstGeom>
          <a:noFill/>
          <a:ln>
            <a:noFill/>
          </a:ln>
        </p:spPr>
      </p:pic>
      <p:sp>
        <p:nvSpPr>
          <p:cNvPr id="90" name="Google Shape;90;p1"/>
          <p:cNvSpPr txBox="1"/>
          <p:nvPr/>
        </p:nvSpPr>
        <p:spPr>
          <a:xfrm>
            <a:off x="446050" y="1492736"/>
            <a:ext cx="5715450" cy="4031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chemeClr val="dk1"/>
                </a:solidFill>
                <a:latin typeface="Calibri"/>
                <a:ea typeface="Calibri"/>
                <a:cs typeface="Calibri"/>
                <a:sym typeface="Calibri"/>
              </a:rPr>
              <a:t>Garden-Based Learning</a:t>
            </a:r>
            <a:endParaRPr/>
          </a:p>
          <a:p>
            <a:pPr marL="0" marR="0" lvl="0" indent="0" algn="l" rtl="0">
              <a:spcBef>
                <a:spcPts val="0"/>
              </a:spcBef>
              <a:spcAft>
                <a:spcPts val="0"/>
              </a:spcAft>
              <a:buNone/>
            </a:pPr>
            <a:endParaRPr sz="32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200" b="1">
                <a:solidFill>
                  <a:schemeClr val="dk1"/>
                </a:solidFill>
                <a:latin typeface="Calibri"/>
                <a:ea typeface="Calibri"/>
                <a:cs typeface="Calibri"/>
                <a:sym typeface="Calibri"/>
              </a:rPr>
              <a:t>Integrating the Garden into Classroom Learning</a:t>
            </a:r>
            <a:endParaRPr/>
          </a:p>
          <a:p>
            <a:pPr marL="0" marR="0" lvl="0" indent="0" algn="l" rtl="0">
              <a:spcBef>
                <a:spcPts val="0"/>
              </a:spcBef>
              <a:spcAft>
                <a:spcPts val="0"/>
              </a:spcAft>
              <a:buNone/>
            </a:pPr>
            <a:br>
              <a:rPr lang="en-US" sz="3200" b="1">
                <a:solidFill>
                  <a:schemeClr val="dk1"/>
                </a:solidFill>
                <a:latin typeface="Calibri"/>
                <a:ea typeface="Calibri"/>
                <a:cs typeface="Calibri"/>
                <a:sym typeface="Calibri"/>
              </a:rPr>
            </a:br>
            <a:br>
              <a:rPr lang="en-US" sz="3200" b="1">
                <a:solidFill>
                  <a:schemeClr val="dk1"/>
                </a:solidFill>
                <a:latin typeface="Calibri"/>
                <a:ea typeface="Calibri"/>
                <a:cs typeface="Calibri"/>
                <a:sym typeface="Calibri"/>
              </a:rPr>
            </a:br>
            <a:r>
              <a:rPr lang="en-US" sz="3200" b="1">
                <a:solidFill>
                  <a:schemeClr val="dk1"/>
                </a:solidFill>
                <a:latin typeface="Calibri"/>
                <a:ea typeface="Calibri"/>
                <a:cs typeface="Calibri"/>
                <a:sym typeface="Calibri"/>
              </a:rPr>
              <a:t>Alicia Holloway</a:t>
            </a:r>
            <a:endParaRPr/>
          </a:p>
          <a:p>
            <a:pPr marL="0" marR="0" lvl="0" indent="0" algn="l" rtl="0">
              <a:spcBef>
                <a:spcPts val="0"/>
              </a:spcBef>
              <a:spcAft>
                <a:spcPts val="0"/>
              </a:spcAft>
              <a:buNone/>
            </a:pPr>
            <a:endParaRPr sz="3200" b="1">
              <a:solidFill>
                <a:schemeClr val="dk1"/>
              </a:solidFill>
              <a:latin typeface="Calibri"/>
              <a:ea typeface="Calibri"/>
              <a:cs typeface="Calibri"/>
              <a:sym typeface="Calibri"/>
            </a:endParaRPr>
          </a:p>
        </p:txBody>
      </p:sp>
      <p:sp>
        <p:nvSpPr>
          <p:cNvPr id="91" name="Google Shape;91;p1"/>
          <p:cNvSpPr txBox="1"/>
          <p:nvPr/>
        </p:nvSpPr>
        <p:spPr>
          <a:xfrm>
            <a:off x="964504" y="6151645"/>
            <a:ext cx="7453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One of the UGA Extension School Garden Team’s series of presentations.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Connecting the Content in the Kitchen</a:t>
            </a:r>
            <a:endParaRPr/>
          </a:p>
        </p:txBody>
      </p:sp>
      <p:sp>
        <p:nvSpPr>
          <p:cNvPr id="167" name="Google Shape;167;p9"/>
          <p:cNvSpPr txBox="1">
            <a:spLocks noGrp="1"/>
          </p:cNvSpPr>
          <p:nvPr>
            <p:ph type="body" idx="1"/>
          </p:nvPr>
        </p:nvSpPr>
        <p:spPr>
          <a:xfrm>
            <a:off x="906650" y="2216577"/>
            <a:ext cx="3258900" cy="3414600"/>
          </a:xfrm>
          <a:prstGeom prst="rect">
            <a:avLst/>
          </a:prstGeom>
          <a:solidFill>
            <a:srgbClr val="D8E2F3"/>
          </a:solidFill>
          <a:ln>
            <a:noFill/>
          </a:ln>
        </p:spPr>
        <p:txBody>
          <a:bodyPr spcFirstLastPara="1" wrap="square" lIns="91425" tIns="45700" rIns="91425" bIns="45700" anchor="t" anchorCtr="0">
            <a:normAutofit/>
          </a:bodyPr>
          <a:lstStyle/>
          <a:p>
            <a:pPr marL="34290" lvl="0" indent="0" algn="l" rtl="0">
              <a:lnSpc>
                <a:spcPct val="70000"/>
              </a:lnSpc>
              <a:spcBef>
                <a:spcPts val="0"/>
              </a:spcBef>
              <a:spcAft>
                <a:spcPts val="0"/>
              </a:spcAft>
              <a:buClr>
                <a:schemeClr val="dk1"/>
              </a:buClr>
              <a:buSzPts val="1785"/>
              <a:buNone/>
            </a:pPr>
            <a:r>
              <a:rPr lang="en-US" sz="2400"/>
              <a:t>Math: </a:t>
            </a:r>
            <a:endParaRPr sz="2400"/>
          </a:p>
          <a:p>
            <a:pPr marL="171450" lvl="0" indent="-210502" algn="l" rtl="0">
              <a:lnSpc>
                <a:spcPct val="70000"/>
              </a:lnSpc>
              <a:spcBef>
                <a:spcPts val="750"/>
              </a:spcBef>
              <a:spcAft>
                <a:spcPts val="0"/>
              </a:spcAft>
              <a:buClr>
                <a:schemeClr val="dk1"/>
              </a:buClr>
              <a:buSzPts val="2400"/>
              <a:buChar char="•"/>
            </a:pPr>
            <a:r>
              <a:rPr lang="en-US" sz="2400"/>
              <a:t>Ratios</a:t>
            </a:r>
            <a:endParaRPr sz="2400"/>
          </a:p>
          <a:p>
            <a:pPr marL="171450" lvl="0" indent="-210502" algn="l" rtl="0">
              <a:lnSpc>
                <a:spcPct val="70000"/>
              </a:lnSpc>
              <a:spcBef>
                <a:spcPts val="750"/>
              </a:spcBef>
              <a:spcAft>
                <a:spcPts val="0"/>
              </a:spcAft>
              <a:buClr>
                <a:schemeClr val="dk1"/>
              </a:buClr>
              <a:buSzPts val="2400"/>
              <a:buChar char="•"/>
            </a:pPr>
            <a:r>
              <a:rPr lang="en-US" sz="2400"/>
              <a:t>Measurement</a:t>
            </a:r>
            <a:endParaRPr sz="2400"/>
          </a:p>
          <a:p>
            <a:pPr marL="171450" lvl="0" indent="-210502" algn="l" rtl="0">
              <a:lnSpc>
                <a:spcPct val="70000"/>
              </a:lnSpc>
              <a:spcBef>
                <a:spcPts val="750"/>
              </a:spcBef>
              <a:spcAft>
                <a:spcPts val="0"/>
              </a:spcAft>
              <a:buClr>
                <a:schemeClr val="dk1"/>
              </a:buClr>
              <a:buSzPts val="2400"/>
              <a:buChar char="•"/>
            </a:pPr>
            <a:r>
              <a:rPr lang="en-US" sz="2400"/>
              <a:t>Graphing taste-tests</a:t>
            </a:r>
            <a:endParaRPr sz="2400"/>
          </a:p>
          <a:p>
            <a:pPr marL="34290" lvl="0" indent="0" algn="l" rtl="0">
              <a:lnSpc>
                <a:spcPct val="70000"/>
              </a:lnSpc>
              <a:spcBef>
                <a:spcPts val="750"/>
              </a:spcBef>
              <a:spcAft>
                <a:spcPts val="0"/>
              </a:spcAft>
              <a:buClr>
                <a:schemeClr val="dk1"/>
              </a:buClr>
              <a:buSzPts val="1785"/>
              <a:buNone/>
            </a:pPr>
            <a:r>
              <a:rPr lang="en-US" sz="2400"/>
              <a:t>Social Studies:</a:t>
            </a:r>
            <a:endParaRPr sz="2400"/>
          </a:p>
          <a:p>
            <a:pPr marL="171450" lvl="0" indent="-210502" algn="l" rtl="0">
              <a:lnSpc>
                <a:spcPct val="70000"/>
              </a:lnSpc>
              <a:spcBef>
                <a:spcPts val="750"/>
              </a:spcBef>
              <a:spcAft>
                <a:spcPts val="0"/>
              </a:spcAft>
              <a:buClr>
                <a:schemeClr val="dk1"/>
              </a:buClr>
              <a:buSzPts val="2400"/>
              <a:buChar char="•"/>
            </a:pPr>
            <a:r>
              <a:rPr lang="en-US" sz="2400"/>
              <a:t>Food as it relates to culture and geography</a:t>
            </a:r>
            <a:endParaRPr sz="2400"/>
          </a:p>
          <a:p>
            <a:pPr marL="34290" lvl="0" indent="0" algn="l" rtl="0">
              <a:lnSpc>
                <a:spcPct val="70000"/>
              </a:lnSpc>
              <a:spcBef>
                <a:spcPts val="750"/>
              </a:spcBef>
              <a:spcAft>
                <a:spcPts val="0"/>
              </a:spcAft>
              <a:buClr>
                <a:schemeClr val="dk1"/>
              </a:buClr>
              <a:buSzPts val="1785"/>
              <a:buNone/>
            </a:pPr>
            <a:r>
              <a:rPr lang="en-US" sz="2400"/>
              <a:t>Science:</a:t>
            </a:r>
            <a:endParaRPr sz="2400"/>
          </a:p>
          <a:p>
            <a:pPr marL="171450" lvl="0" indent="-210502" algn="l" rtl="0">
              <a:lnSpc>
                <a:spcPct val="70000"/>
              </a:lnSpc>
              <a:spcBef>
                <a:spcPts val="750"/>
              </a:spcBef>
              <a:spcAft>
                <a:spcPts val="0"/>
              </a:spcAft>
              <a:buClr>
                <a:schemeClr val="dk1"/>
              </a:buClr>
              <a:buSzPts val="2400"/>
              <a:buChar char="•"/>
            </a:pPr>
            <a:r>
              <a:rPr lang="en-US" sz="2400"/>
              <a:t>Physical and chemical changes</a:t>
            </a:r>
            <a:endParaRPr sz="2400"/>
          </a:p>
          <a:p>
            <a:pPr marL="34290" lvl="0" indent="0" algn="l" rtl="0">
              <a:lnSpc>
                <a:spcPct val="70000"/>
              </a:lnSpc>
              <a:spcBef>
                <a:spcPts val="750"/>
              </a:spcBef>
              <a:spcAft>
                <a:spcPts val="0"/>
              </a:spcAft>
              <a:buClr>
                <a:schemeClr val="dk1"/>
              </a:buClr>
              <a:buSzPts val="1785"/>
              <a:buNone/>
            </a:pPr>
            <a:endParaRPr sz="1785"/>
          </a:p>
          <a:p>
            <a:pPr marL="171450" lvl="0" indent="-58102" algn="l" rtl="0">
              <a:lnSpc>
                <a:spcPct val="70000"/>
              </a:lnSpc>
              <a:spcBef>
                <a:spcPts val="750"/>
              </a:spcBef>
              <a:spcAft>
                <a:spcPts val="0"/>
              </a:spcAft>
              <a:buClr>
                <a:schemeClr val="dk1"/>
              </a:buClr>
              <a:buSzPts val="1785"/>
              <a:buNone/>
            </a:pPr>
            <a:endParaRPr sz="1785"/>
          </a:p>
        </p:txBody>
      </p:sp>
      <p:pic>
        <p:nvPicPr>
          <p:cNvPr id="168" name="Google Shape;168;p9"/>
          <p:cNvPicPr preferRelativeResize="0"/>
          <p:nvPr/>
        </p:nvPicPr>
        <p:blipFill rotWithShape="1">
          <a:blip r:embed="rId3">
            <a:alphaModFix/>
          </a:blip>
          <a:srcRect l="6475" r="12266"/>
          <a:stretch/>
        </p:blipFill>
        <p:spPr>
          <a:xfrm>
            <a:off x="4091249" y="2216577"/>
            <a:ext cx="4932685" cy="3414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Out of the Garden Box: </a:t>
            </a:r>
            <a:br>
              <a:rPr lang="en-US"/>
            </a:br>
            <a:r>
              <a:rPr lang="en-US"/>
              <a:t>teaching through the garden lens</a:t>
            </a:r>
            <a:endParaRPr/>
          </a:p>
        </p:txBody>
      </p:sp>
      <p:sp>
        <p:nvSpPr>
          <p:cNvPr id="175" name="Google Shape;175;p10"/>
          <p:cNvSpPr txBox="1">
            <a:spLocks noGrp="1"/>
          </p:cNvSpPr>
          <p:nvPr>
            <p:ph type="body" idx="1"/>
          </p:nvPr>
        </p:nvSpPr>
        <p:spPr>
          <a:xfrm>
            <a:off x="698000" y="2258450"/>
            <a:ext cx="7404600" cy="3161700"/>
          </a:xfrm>
          <a:prstGeom prst="rect">
            <a:avLst/>
          </a:prstGeom>
          <a:solidFill>
            <a:srgbClr val="D8E2F3"/>
          </a:solidFill>
          <a:ln>
            <a:noFill/>
          </a:ln>
        </p:spPr>
        <p:txBody>
          <a:bodyPr spcFirstLastPara="1" wrap="square" lIns="91425" tIns="45700" rIns="91425" bIns="45700" anchor="t" anchorCtr="0">
            <a:normAutofit/>
          </a:bodyPr>
          <a:lstStyle/>
          <a:p>
            <a:pPr marL="34290" lvl="0" indent="0" algn="l" rtl="0">
              <a:lnSpc>
                <a:spcPct val="80000"/>
              </a:lnSpc>
              <a:spcBef>
                <a:spcPts val="0"/>
              </a:spcBef>
              <a:spcAft>
                <a:spcPts val="0"/>
              </a:spcAft>
              <a:buClr>
                <a:schemeClr val="dk1"/>
              </a:buClr>
              <a:buSzPts val="1942"/>
              <a:buNone/>
            </a:pPr>
            <a:r>
              <a:rPr lang="en-US" sz="2400"/>
              <a:t>Mathematics: Word problems based in agriculture or gardening content</a:t>
            </a:r>
            <a:endParaRPr sz="2400"/>
          </a:p>
          <a:p>
            <a:pPr marL="34290" lvl="0" indent="0" algn="l" rtl="0">
              <a:lnSpc>
                <a:spcPct val="80000"/>
              </a:lnSpc>
              <a:spcBef>
                <a:spcPts val="750"/>
              </a:spcBef>
              <a:spcAft>
                <a:spcPts val="0"/>
              </a:spcAft>
              <a:buClr>
                <a:schemeClr val="dk1"/>
              </a:buClr>
              <a:buSzPts val="1942"/>
              <a:buNone/>
            </a:pPr>
            <a:r>
              <a:rPr lang="en-US" sz="2400"/>
              <a:t>English Language Arts: Garden related reading passages, journal topics</a:t>
            </a:r>
            <a:endParaRPr sz="2400"/>
          </a:p>
          <a:p>
            <a:pPr marL="34290" lvl="0" indent="0" algn="l" rtl="0">
              <a:lnSpc>
                <a:spcPct val="80000"/>
              </a:lnSpc>
              <a:spcBef>
                <a:spcPts val="750"/>
              </a:spcBef>
              <a:spcAft>
                <a:spcPts val="0"/>
              </a:spcAft>
              <a:buClr>
                <a:schemeClr val="dk1"/>
              </a:buClr>
              <a:buSzPts val="1942"/>
              <a:buNone/>
            </a:pPr>
            <a:r>
              <a:rPr lang="en-US" sz="2400"/>
              <a:t>Sustainability/Social Issues: Use the garden as a jumping off point to discuss the food system, environmental issues, or hunger/poverty issues</a:t>
            </a:r>
            <a:endParaRPr sz="2400"/>
          </a:p>
          <a:p>
            <a:pPr marL="34290" lvl="0" indent="0" algn="l" rtl="0">
              <a:lnSpc>
                <a:spcPct val="80000"/>
              </a:lnSpc>
              <a:spcBef>
                <a:spcPts val="750"/>
              </a:spcBef>
              <a:spcAft>
                <a:spcPts val="0"/>
              </a:spcAft>
              <a:buClr>
                <a:schemeClr val="dk1"/>
              </a:buClr>
              <a:buSzPts val="1942"/>
              <a:buNone/>
            </a:pPr>
            <a:r>
              <a:rPr lang="en-US" sz="2400"/>
              <a:t>Art: Sketch in the garden or use elements from the garden as still life, make dyes and paints from plants or soil</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Out of the Garden Box: Hidden Content</a:t>
            </a:r>
            <a:endParaRPr/>
          </a:p>
        </p:txBody>
      </p:sp>
      <p:sp>
        <p:nvSpPr>
          <p:cNvPr id="182" name="Google Shape;182;p11"/>
          <p:cNvSpPr txBox="1">
            <a:spLocks noGrp="1"/>
          </p:cNvSpPr>
          <p:nvPr>
            <p:ph type="body" idx="1"/>
          </p:nvPr>
        </p:nvSpPr>
        <p:spPr>
          <a:xfrm>
            <a:off x="628650" y="1825625"/>
            <a:ext cx="7886700" cy="1015200"/>
          </a:xfrm>
          <a:prstGeom prst="rect">
            <a:avLst/>
          </a:prstGeom>
          <a:solidFill>
            <a:srgbClr val="D8E2F3"/>
          </a:solidFill>
          <a:ln>
            <a:noFill/>
          </a:ln>
        </p:spPr>
        <p:txBody>
          <a:bodyPr spcFirstLastPara="1" wrap="square" lIns="91425" tIns="45700" rIns="91425" bIns="45700" anchor="t" anchorCtr="0">
            <a:normAutofit/>
          </a:bodyPr>
          <a:lstStyle/>
          <a:p>
            <a:pPr marL="34290" lvl="0" indent="0" algn="l" rtl="0">
              <a:lnSpc>
                <a:spcPct val="90000"/>
              </a:lnSpc>
              <a:spcBef>
                <a:spcPts val="0"/>
              </a:spcBef>
              <a:spcAft>
                <a:spcPts val="0"/>
              </a:spcAft>
              <a:buClr>
                <a:schemeClr val="dk1"/>
              </a:buClr>
              <a:buSzPts val="2100"/>
              <a:buNone/>
            </a:pPr>
            <a:r>
              <a:rPr lang="en-US"/>
              <a:t>Students pay attention to how you talk about the garden! As a teacher you are modeling behaviors and values beyond the curriculum you are teaching. </a:t>
            </a:r>
            <a:endParaRPr/>
          </a:p>
          <a:p>
            <a:pPr marL="34290" lvl="0" indent="0" algn="l" rtl="0">
              <a:lnSpc>
                <a:spcPct val="90000"/>
              </a:lnSpc>
              <a:spcBef>
                <a:spcPts val="750"/>
              </a:spcBef>
              <a:spcAft>
                <a:spcPts val="0"/>
              </a:spcAft>
              <a:buClr>
                <a:schemeClr val="dk1"/>
              </a:buClr>
              <a:buSzPts val="2100"/>
              <a:buNone/>
            </a:pPr>
            <a:endParaRPr/>
          </a:p>
          <a:p>
            <a:pPr marL="34290" lvl="0" indent="0" algn="l" rtl="0">
              <a:lnSpc>
                <a:spcPct val="90000"/>
              </a:lnSpc>
              <a:spcBef>
                <a:spcPts val="750"/>
              </a:spcBef>
              <a:spcAft>
                <a:spcPts val="0"/>
              </a:spcAft>
              <a:buClr>
                <a:schemeClr val="dk1"/>
              </a:buClr>
              <a:buSzPts val="2100"/>
              <a:buNone/>
            </a:pPr>
            <a:r>
              <a:rPr lang="en-US"/>
              <a:t>In the garden we: </a:t>
            </a:r>
            <a:endParaRPr/>
          </a:p>
          <a:p>
            <a:pPr marL="514350" lvl="1" indent="-171450" algn="l" rtl="0">
              <a:lnSpc>
                <a:spcPct val="90000"/>
              </a:lnSpc>
              <a:spcBef>
                <a:spcPts val="375"/>
              </a:spcBef>
              <a:spcAft>
                <a:spcPts val="0"/>
              </a:spcAft>
              <a:buClr>
                <a:schemeClr val="dk1"/>
              </a:buClr>
              <a:buSzPts val="1800"/>
              <a:buChar char="•"/>
            </a:pPr>
            <a:r>
              <a:rPr lang="en-US"/>
              <a:t>Grow and eat healthy food (nutrition)</a:t>
            </a:r>
            <a:endParaRPr/>
          </a:p>
          <a:p>
            <a:pPr marL="514350" lvl="1" indent="-171450" algn="l" rtl="0">
              <a:lnSpc>
                <a:spcPct val="90000"/>
              </a:lnSpc>
              <a:spcBef>
                <a:spcPts val="375"/>
              </a:spcBef>
              <a:spcAft>
                <a:spcPts val="0"/>
              </a:spcAft>
              <a:buClr>
                <a:schemeClr val="dk1"/>
              </a:buClr>
              <a:buSzPts val="1800"/>
              <a:buChar char="•"/>
            </a:pPr>
            <a:r>
              <a:rPr lang="en-US"/>
              <a:t>Learn where our food comes from (agriculture awareness)</a:t>
            </a:r>
            <a:endParaRPr/>
          </a:p>
          <a:p>
            <a:pPr marL="514350" lvl="1" indent="-171450" algn="l" rtl="0">
              <a:lnSpc>
                <a:spcPct val="90000"/>
              </a:lnSpc>
              <a:spcBef>
                <a:spcPts val="375"/>
              </a:spcBef>
              <a:spcAft>
                <a:spcPts val="0"/>
              </a:spcAft>
              <a:buClr>
                <a:schemeClr val="dk1"/>
              </a:buClr>
              <a:buSzPts val="1800"/>
              <a:buChar char="•"/>
            </a:pPr>
            <a:r>
              <a:rPr lang="en-US"/>
              <a:t>Learn how to protect and enhance the environment (sustainability)</a:t>
            </a:r>
            <a:endParaRPr/>
          </a:p>
          <a:p>
            <a:pPr marL="514350" lvl="1" indent="-171450" algn="l" rtl="0">
              <a:lnSpc>
                <a:spcPct val="90000"/>
              </a:lnSpc>
              <a:spcBef>
                <a:spcPts val="375"/>
              </a:spcBef>
              <a:spcAft>
                <a:spcPts val="0"/>
              </a:spcAft>
              <a:buClr>
                <a:schemeClr val="dk1"/>
              </a:buClr>
              <a:buSzPts val="1800"/>
              <a:buChar char="•"/>
            </a:pPr>
            <a:r>
              <a:rPr lang="en-US"/>
              <a:t>Move our bodies and get exercise (healthy living)</a:t>
            </a:r>
            <a:endParaRPr/>
          </a:p>
          <a:p>
            <a:pPr marL="171450" lvl="0" indent="-3810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2"/>
          <p:cNvSpPr txBox="1">
            <a:spLocks noGrp="1"/>
          </p:cNvSpPr>
          <p:nvPr>
            <p:ph type="title"/>
          </p:nvPr>
        </p:nvSpPr>
        <p:spPr>
          <a:xfrm>
            <a:off x="857250" y="365126"/>
            <a:ext cx="7886700" cy="1325700"/>
          </a:xfrm>
          <a:prstGeom prst="rect">
            <a:avLst/>
          </a:prstGeom>
          <a:solidFill>
            <a:srgbClr val="A6B72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Resources</a:t>
            </a:r>
            <a:endParaRPr/>
          </a:p>
        </p:txBody>
      </p:sp>
      <p:sp>
        <p:nvSpPr>
          <p:cNvPr id="189" name="Google Shape;189;p12"/>
          <p:cNvSpPr txBox="1">
            <a:spLocks noGrp="1"/>
          </p:cNvSpPr>
          <p:nvPr>
            <p:ph type="body" idx="1"/>
          </p:nvPr>
        </p:nvSpPr>
        <p:spPr>
          <a:xfrm>
            <a:off x="857250" y="2227825"/>
            <a:ext cx="2709000" cy="3260700"/>
          </a:xfrm>
          <a:prstGeom prst="rect">
            <a:avLst/>
          </a:prstGeom>
          <a:solidFill>
            <a:srgbClr val="D8E2F3"/>
          </a:solid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US" u="sng">
                <a:solidFill>
                  <a:schemeClr val="hlink"/>
                </a:solidFill>
                <a:hlinkClick r:id="rId3"/>
              </a:rPr>
              <a:t>UGA School Garden Resources</a:t>
            </a:r>
            <a:endParaRPr/>
          </a:p>
          <a:p>
            <a:pPr marL="171450" lvl="0" indent="-171450" algn="l" rtl="0">
              <a:lnSpc>
                <a:spcPct val="90000"/>
              </a:lnSpc>
              <a:spcBef>
                <a:spcPts val="750"/>
              </a:spcBef>
              <a:spcAft>
                <a:spcPts val="0"/>
              </a:spcAft>
              <a:buClr>
                <a:schemeClr val="dk1"/>
              </a:buClr>
              <a:buSzPts val="2100"/>
              <a:buChar char="•"/>
            </a:pPr>
            <a:r>
              <a:rPr lang="en-US" u="sng">
                <a:solidFill>
                  <a:schemeClr val="hlink"/>
                </a:solidFill>
                <a:hlinkClick r:id="rId4"/>
              </a:rPr>
              <a:t>Garden Earth Naturalist</a:t>
            </a:r>
            <a:endParaRPr/>
          </a:p>
          <a:p>
            <a:pPr marL="171450" lvl="0" indent="-171450" algn="l" rtl="0">
              <a:lnSpc>
                <a:spcPct val="90000"/>
              </a:lnSpc>
              <a:spcBef>
                <a:spcPts val="750"/>
              </a:spcBef>
              <a:spcAft>
                <a:spcPts val="0"/>
              </a:spcAft>
              <a:buClr>
                <a:schemeClr val="dk1"/>
              </a:buClr>
              <a:buSzPts val="2100"/>
              <a:buChar char="•"/>
            </a:pPr>
            <a:r>
              <a:rPr lang="en-US" u="sng">
                <a:solidFill>
                  <a:schemeClr val="hlink"/>
                </a:solidFill>
                <a:hlinkClick r:id="rId5"/>
              </a:rPr>
              <a:t>Junior Master Gardener</a:t>
            </a:r>
            <a:endParaRPr/>
          </a:p>
          <a:p>
            <a:pPr marL="171450" lvl="0" indent="-171450" algn="l" rtl="0">
              <a:lnSpc>
                <a:spcPct val="90000"/>
              </a:lnSpc>
              <a:spcBef>
                <a:spcPts val="750"/>
              </a:spcBef>
              <a:spcAft>
                <a:spcPts val="0"/>
              </a:spcAft>
              <a:buClr>
                <a:schemeClr val="dk1"/>
              </a:buClr>
              <a:buSzPts val="2100"/>
              <a:buChar char="•"/>
            </a:pPr>
            <a:r>
              <a:rPr lang="en-US" u="sng">
                <a:solidFill>
                  <a:schemeClr val="hlink"/>
                </a:solidFill>
                <a:hlinkClick r:id="rId6"/>
              </a:rPr>
              <a:t>Life Lab</a:t>
            </a:r>
            <a:endParaRPr/>
          </a:p>
        </p:txBody>
      </p:sp>
      <p:pic>
        <p:nvPicPr>
          <p:cNvPr id="190" name="Google Shape;190;p12"/>
          <p:cNvPicPr preferRelativeResize="0"/>
          <p:nvPr/>
        </p:nvPicPr>
        <p:blipFill rotWithShape="1">
          <a:blip r:embed="rId7">
            <a:alphaModFix/>
          </a:blip>
          <a:srcRect/>
          <a:stretch/>
        </p:blipFill>
        <p:spPr>
          <a:xfrm>
            <a:off x="3466289" y="2227820"/>
            <a:ext cx="5230116" cy="32607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3"/>
          <p:cNvSpPr txBox="1">
            <a:spLocks noGrp="1"/>
          </p:cNvSpPr>
          <p:nvPr>
            <p:ph type="title"/>
          </p:nvPr>
        </p:nvSpPr>
        <p:spPr>
          <a:xfrm>
            <a:off x="628650" y="365126"/>
            <a:ext cx="7886700" cy="1325563"/>
          </a:xfrm>
          <a:prstGeom prst="rect">
            <a:avLst/>
          </a:prstGeom>
          <a:solidFill>
            <a:srgbClr val="A6B72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Opportunities for Engagement</a:t>
            </a:r>
            <a:endParaRPr/>
          </a:p>
        </p:txBody>
      </p:sp>
      <p:sp>
        <p:nvSpPr>
          <p:cNvPr id="197" name="Google Shape;197;p13"/>
          <p:cNvSpPr txBox="1">
            <a:spLocks noGrp="1"/>
          </p:cNvSpPr>
          <p:nvPr>
            <p:ph type="body" idx="1"/>
          </p:nvPr>
        </p:nvSpPr>
        <p:spPr>
          <a:xfrm>
            <a:off x="628650" y="1974450"/>
            <a:ext cx="7886700" cy="1709700"/>
          </a:xfrm>
          <a:prstGeom prst="rect">
            <a:avLst/>
          </a:prstGeom>
          <a:solidFill>
            <a:srgbClr val="D8E2F3"/>
          </a:solidFill>
          <a:ln>
            <a:noFill/>
          </a:ln>
        </p:spPr>
        <p:txBody>
          <a:bodyPr spcFirstLastPara="1" wrap="square" lIns="91425" tIns="45700" rIns="91425" bIns="45700" anchor="t" anchorCtr="0">
            <a:normAutofit/>
          </a:bodyPr>
          <a:lstStyle/>
          <a:p>
            <a:pPr marL="171450" lvl="0" indent="-209550" algn="l" rtl="0">
              <a:lnSpc>
                <a:spcPct val="90000"/>
              </a:lnSpc>
              <a:spcBef>
                <a:spcPts val="0"/>
              </a:spcBef>
              <a:spcAft>
                <a:spcPts val="0"/>
              </a:spcAft>
              <a:buClr>
                <a:schemeClr val="dk1"/>
              </a:buClr>
              <a:buSzPts val="2400"/>
              <a:buChar char="•"/>
            </a:pPr>
            <a:r>
              <a:rPr lang="en-US" sz="2400"/>
              <a:t>Farm to School Month</a:t>
            </a:r>
            <a:endParaRPr sz="2400"/>
          </a:p>
          <a:p>
            <a:pPr marL="514350" lvl="1" indent="-209550" algn="l" rtl="0">
              <a:lnSpc>
                <a:spcPct val="90000"/>
              </a:lnSpc>
              <a:spcBef>
                <a:spcPts val="375"/>
              </a:spcBef>
              <a:spcAft>
                <a:spcPts val="0"/>
              </a:spcAft>
              <a:buClr>
                <a:schemeClr val="dk1"/>
              </a:buClr>
              <a:buSzPts val="2400"/>
              <a:buChar char="•"/>
            </a:pPr>
            <a:r>
              <a:rPr lang="en-US" sz="2400" u="sng">
                <a:solidFill>
                  <a:schemeClr val="hlink"/>
                </a:solidFill>
                <a:hlinkClick r:id="rId3"/>
              </a:rPr>
              <a:t>Georgia Organics</a:t>
            </a:r>
            <a:endParaRPr sz="2400"/>
          </a:p>
          <a:p>
            <a:pPr marL="171450" lvl="0" indent="-209550" algn="l" rtl="0">
              <a:lnSpc>
                <a:spcPct val="90000"/>
              </a:lnSpc>
              <a:spcBef>
                <a:spcPts val="750"/>
              </a:spcBef>
              <a:spcAft>
                <a:spcPts val="0"/>
              </a:spcAft>
              <a:buClr>
                <a:schemeClr val="dk1"/>
              </a:buClr>
              <a:buSzPts val="2400"/>
              <a:buChar char="•"/>
            </a:pPr>
            <a:r>
              <a:rPr lang="en-US" sz="2400"/>
              <a:t>Georgia Hands-on School Garden Day – Georgia Department of Agriculture, Ag Awareness Week </a:t>
            </a:r>
            <a:endParaRPr sz="2400"/>
          </a:p>
          <a:p>
            <a:pPr marL="34290" lvl="0" indent="0" algn="l" rtl="0">
              <a:lnSpc>
                <a:spcPct val="90000"/>
              </a:lnSpc>
              <a:spcBef>
                <a:spcPts val="750"/>
              </a:spcBef>
              <a:spcAft>
                <a:spcPts val="0"/>
              </a:spcAft>
              <a:buClr>
                <a:schemeClr val="dk1"/>
              </a:buClr>
              <a:buSzPts val="2100"/>
              <a:buNone/>
            </a:pPr>
            <a:endParaRPr/>
          </a:p>
          <a:p>
            <a:pPr marL="34290" lvl="0" indent="0" algn="l" rtl="0">
              <a:lnSpc>
                <a:spcPct val="90000"/>
              </a:lnSpc>
              <a:spcBef>
                <a:spcPts val="750"/>
              </a:spcBef>
              <a:spcAft>
                <a:spcPts val="0"/>
              </a:spcAft>
              <a:buClr>
                <a:schemeClr val="dk1"/>
              </a:buClr>
              <a:buSzPts val="21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4"/>
          <p:cNvSpPr txBox="1">
            <a:spLocks noGrp="1"/>
          </p:cNvSpPr>
          <p:nvPr>
            <p:ph type="title"/>
          </p:nvPr>
        </p:nvSpPr>
        <p:spPr>
          <a:xfrm>
            <a:off x="628650" y="228701"/>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4800"/>
              <a:t>Garden “celebrations”</a:t>
            </a:r>
            <a:endParaRPr sz="4800"/>
          </a:p>
        </p:txBody>
      </p:sp>
      <p:sp>
        <p:nvSpPr>
          <p:cNvPr id="203" name="Google Shape;203;p14"/>
          <p:cNvSpPr txBox="1">
            <a:spLocks noGrp="1"/>
          </p:cNvSpPr>
          <p:nvPr>
            <p:ph type="body" idx="1"/>
          </p:nvPr>
        </p:nvSpPr>
        <p:spPr>
          <a:xfrm>
            <a:off x="628650" y="1503175"/>
            <a:ext cx="3886200" cy="5354700"/>
          </a:xfrm>
          <a:prstGeom prst="rect">
            <a:avLst/>
          </a:prstGeom>
          <a:solidFill>
            <a:srgbClr val="D8E2F3"/>
          </a:solidFill>
          <a:ln>
            <a:noFill/>
          </a:ln>
        </p:spPr>
        <p:txBody>
          <a:bodyPr spcFirstLastPara="1" wrap="square" lIns="91425" tIns="45700" rIns="91425" bIns="45700" anchor="t" anchorCtr="0">
            <a:normAutofit/>
          </a:bodyPr>
          <a:lstStyle/>
          <a:p>
            <a:pPr marL="514350" lvl="1" indent="-196850" algn="l" rtl="0">
              <a:lnSpc>
                <a:spcPct val="90000"/>
              </a:lnSpc>
              <a:spcBef>
                <a:spcPts val="0"/>
              </a:spcBef>
              <a:spcAft>
                <a:spcPts val="0"/>
              </a:spcAft>
              <a:buClr>
                <a:schemeClr val="dk1"/>
              </a:buClr>
              <a:buSzPts val="2200"/>
              <a:buChar char="•"/>
            </a:pPr>
            <a:r>
              <a:rPr lang="en-US" sz="2200"/>
              <a:t>January 6th – Bean Day</a:t>
            </a:r>
            <a:endParaRPr sz="2200"/>
          </a:p>
          <a:p>
            <a:pPr marL="514350" lvl="1" indent="-196850" algn="l" rtl="0">
              <a:lnSpc>
                <a:spcPct val="90000"/>
              </a:lnSpc>
              <a:spcBef>
                <a:spcPts val="375"/>
              </a:spcBef>
              <a:spcAft>
                <a:spcPts val="0"/>
              </a:spcAft>
              <a:buClr>
                <a:schemeClr val="dk1"/>
              </a:buClr>
              <a:buSzPts val="2200"/>
              <a:buChar char="•"/>
            </a:pPr>
            <a:r>
              <a:rPr lang="en-US" sz="2200"/>
              <a:t>Last Saturday in January – National Seed Swap Day</a:t>
            </a:r>
            <a:endParaRPr sz="2200"/>
          </a:p>
          <a:p>
            <a:pPr marL="514350" lvl="1" indent="-196850" algn="l" rtl="0">
              <a:lnSpc>
                <a:spcPct val="90000"/>
              </a:lnSpc>
              <a:spcBef>
                <a:spcPts val="375"/>
              </a:spcBef>
              <a:spcAft>
                <a:spcPts val="0"/>
              </a:spcAft>
              <a:buClr>
                <a:schemeClr val="dk1"/>
              </a:buClr>
              <a:buSzPts val="2200"/>
              <a:buChar char="•"/>
            </a:pPr>
            <a:r>
              <a:rPr lang="en-US" sz="2200"/>
              <a:t>March 11th – Johnny Appleseed Day</a:t>
            </a:r>
            <a:endParaRPr sz="2200"/>
          </a:p>
          <a:p>
            <a:pPr marL="514350" lvl="1" indent="-196850" algn="l" rtl="0">
              <a:lnSpc>
                <a:spcPct val="90000"/>
              </a:lnSpc>
              <a:spcBef>
                <a:spcPts val="375"/>
              </a:spcBef>
              <a:spcAft>
                <a:spcPts val="0"/>
              </a:spcAft>
              <a:buClr>
                <a:schemeClr val="dk1"/>
              </a:buClr>
              <a:buSzPts val="2200"/>
              <a:buChar char="•"/>
            </a:pPr>
            <a:r>
              <a:rPr lang="en-US" sz="2200"/>
              <a:t>March 26th - National Spinach Day</a:t>
            </a:r>
            <a:endParaRPr sz="2200"/>
          </a:p>
          <a:p>
            <a:pPr marL="514350" lvl="1" indent="-196850" algn="l" rtl="0">
              <a:lnSpc>
                <a:spcPct val="90000"/>
              </a:lnSpc>
              <a:spcBef>
                <a:spcPts val="375"/>
              </a:spcBef>
              <a:spcAft>
                <a:spcPts val="0"/>
              </a:spcAft>
              <a:buClr>
                <a:schemeClr val="dk1"/>
              </a:buClr>
              <a:buSzPts val="2200"/>
              <a:buChar char="•"/>
            </a:pPr>
            <a:r>
              <a:rPr lang="en-US" sz="2200"/>
              <a:t>March 28 – Weed Appreciation Day</a:t>
            </a:r>
            <a:endParaRPr sz="2200"/>
          </a:p>
          <a:p>
            <a:pPr marL="514350" lvl="1" indent="-196850" algn="l" rtl="0">
              <a:lnSpc>
                <a:spcPct val="90000"/>
              </a:lnSpc>
              <a:spcBef>
                <a:spcPts val="375"/>
              </a:spcBef>
              <a:spcAft>
                <a:spcPts val="0"/>
              </a:spcAft>
              <a:buClr>
                <a:schemeClr val="dk1"/>
              </a:buClr>
              <a:buSzPts val="2200"/>
              <a:buChar char="•"/>
            </a:pPr>
            <a:r>
              <a:rPr lang="en-US" sz="2200"/>
              <a:t>April 22nd – Earth Day</a:t>
            </a:r>
            <a:endParaRPr sz="2200"/>
          </a:p>
          <a:p>
            <a:pPr marL="514350" lvl="1" indent="-196850" algn="l" rtl="0">
              <a:lnSpc>
                <a:spcPct val="90000"/>
              </a:lnSpc>
              <a:spcBef>
                <a:spcPts val="375"/>
              </a:spcBef>
              <a:spcAft>
                <a:spcPts val="0"/>
              </a:spcAft>
              <a:buClr>
                <a:schemeClr val="dk1"/>
              </a:buClr>
              <a:buSzPts val="2200"/>
              <a:buChar char="•"/>
            </a:pPr>
            <a:r>
              <a:rPr lang="en-US" sz="2200"/>
              <a:t>National Zucchini Bread Day</a:t>
            </a:r>
            <a:endParaRPr sz="2200"/>
          </a:p>
          <a:p>
            <a:pPr marL="514350" lvl="1" indent="-196850" algn="l" rtl="0">
              <a:lnSpc>
                <a:spcPct val="90000"/>
              </a:lnSpc>
              <a:spcBef>
                <a:spcPts val="375"/>
              </a:spcBef>
              <a:spcAft>
                <a:spcPts val="0"/>
              </a:spcAft>
              <a:buClr>
                <a:schemeClr val="dk1"/>
              </a:buClr>
              <a:buSzPts val="2200"/>
              <a:buChar char="•"/>
            </a:pPr>
            <a:r>
              <a:rPr lang="en-US" sz="2200"/>
              <a:t>May 29</a:t>
            </a:r>
            <a:r>
              <a:rPr lang="en-US" sz="2200" baseline="30000"/>
              <a:t>th</a:t>
            </a:r>
            <a:r>
              <a:rPr lang="en-US" sz="2200"/>
              <a:t> – Composting Day</a:t>
            </a:r>
            <a:endParaRPr sz="2200"/>
          </a:p>
          <a:p>
            <a:pPr marL="514350" lvl="1" indent="-196850" algn="l" rtl="0">
              <a:spcBef>
                <a:spcPts val="375"/>
              </a:spcBef>
              <a:spcAft>
                <a:spcPts val="0"/>
              </a:spcAft>
              <a:buSzPts val="2200"/>
              <a:buChar char="•"/>
            </a:pPr>
            <a:r>
              <a:rPr lang="en-US" sz="2200"/>
              <a:t>June 6</a:t>
            </a:r>
            <a:r>
              <a:rPr lang="en-US" sz="2200" baseline="30000"/>
              <a:t>th</a:t>
            </a:r>
            <a:r>
              <a:rPr lang="en-US" sz="2200"/>
              <a:t> – National Gardening Exercise Day</a:t>
            </a:r>
            <a:endParaRPr sz="2200"/>
          </a:p>
          <a:p>
            <a:pPr marL="514350" lvl="1" indent="-196850" algn="l" rtl="0">
              <a:spcBef>
                <a:spcPts val="375"/>
              </a:spcBef>
              <a:spcAft>
                <a:spcPts val="0"/>
              </a:spcAft>
              <a:buSzPts val="2200"/>
              <a:buChar char="•"/>
            </a:pPr>
            <a:r>
              <a:rPr lang="en-US" sz="2200"/>
              <a:t>June 16</a:t>
            </a:r>
            <a:r>
              <a:rPr lang="en-US" sz="2200" baseline="30000"/>
              <a:t>th</a:t>
            </a:r>
            <a:r>
              <a:rPr lang="en-US" sz="2200"/>
              <a:t> – Fresh Veggies Day</a:t>
            </a:r>
            <a:endParaRPr sz="2200"/>
          </a:p>
          <a:p>
            <a:pPr marL="514350" lvl="0" indent="0" algn="l" rtl="0">
              <a:lnSpc>
                <a:spcPct val="90000"/>
              </a:lnSpc>
              <a:spcBef>
                <a:spcPts val="375"/>
              </a:spcBef>
              <a:spcAft>
                <a:spcPts val="0"/>
              </a:spcAft>
              <a:buNone/>
            </a:pPr>
            <a:endParaRPr/>
          </a:p>
          <a:p>
            <a:pPr marL="205740" lvl="1" indent="0" algn="l" rtl="0">
              <a:lnSpc>
                <a:spcPct val="90000"/>
              </a:lnSpc>
              <a:spcBef>
                <a:spcPts val="375"/>
              </a:spcBef>
              <a:spcAft>
                <a:spcPts val="0"/>
              </a:spcAft>
              <a:buClr>
                <a:schemeClr val="dk1"/>
              </a:buClr>
              <a:buSzPts val="1800"/>
              <a:buNone/>
            </a:pPr>
            <a:endParaRPr/>
          </a:p>
        </p:txBody>
      </p:sp>
      <p:sp>
        <p:nvSpPr>
          <p:cNvPr id="204" name="Google Shape;204;p14"/>
          <p:cNvSpPr txBox="1">
            <a:spLocks noGrp="1"/>
          </p:cNvSpPr>
          <p:nvPr>
            <p:ph type="body" idx="2"/>
          </p:nvPr>
        </p:nvSpPr>
        <p:spPr>
          <a:xfrm>
            <a:off x="4864775" y="1503075"/>
            <a:ext cx="3886200" cy="5354700"/>
          </a:xfrm>
          <a:prstGeom prst="rect">
            <a:avLst/>
          </a:prstGeom>
          <a:solidFill>
            <a:srgbClr val="D8E2F3"/>
          </a:solidFill>
        </p:spPr>
        <p:txBody>
          <a:bodyPr spcFirstLastPara="1" wrap="square" lIns="91425" tIns="45700" rIns="91425" bIns="45700" anchor="t" anchorCtr="0">
            <a:noAutofit/>
          </a:bodyPr>
          <a:lstStyle/>
          <a:p>
            <a:pPr marL="514350" lvl="1" indent="-196850" algn="l" rtl="0">
              <a:spcBef>
                <a:spcPts val="375"/>
              </a:spcBef>
              <a:spcAft>
                <a:spcPts val="0"/>
              </a:spcAft>
              <a:buSzPts val="2200"/>
              <a:buChar char="•"/>
            </a:pPr>
            <a:r>
              <a:rPr lang="en-US" sz="2200"/>
              <a:t>June 17</a:t>
            </a:r>
            <a:r>
              <a:rPr lang="en-US" sz="2200" baseline="30000"/>
              <a:t>th</a:t>
            </a:r>
            <a:r>
              <a:rPr lang="en-US" sz="2200"/>
              <a:t> – Eat Your Vegetables Day</a:t>
            </a:r>
            <a:endParaRPr sz="2200"/>
          </a:p>
          <a:p>
            <a:pPr marL="514350" lvl="1" indent="-196850" algn="l" rtl="0">
              <a:spcBef>
                <a:spcPts val="375"/>
              </a:spcBef>
              <a:spcAft>
                <a:spcPts val="0"/>
              </a:spcAft>
              <a:buSzPts val="2200"/>
              <a:buChar char="•"/>
            </a:pPr>
            <a:r>
              <a:rPr lang="en-US" sz="2200"/>
              <a:t>July 8</a:t>
            </a:r>
            <a:r>
              <a:rPr lang="en-US" sz="2200" baseline="30000"/>
              <a:t>th</a:t>
            </a:r>
            <a:r>
              <a:rPr lang="en-US" sz="2200"/>
              <a:t> – National Blueberry Day</a:t>
            </a:r>
            <a:endParaRPr sz="2200"/>
          </a:p>
          <a:p>
            <a:pPr marL="514350" lvl="1" indent="-196850" algn="l" rtl="0">
              <a:spcBef>
                <a:spcPts val="375"/>
              </a:spcBef>
              <a:spcAft>
                <a:spcPts val="0"/>
              </a:spcAft>
              <a:buSzPts val="2200"/>
              <a:buChar char="•"/>
            </a:pPr>
            <a:r>
              <a:rPr lang="en-US" sz="2200"/>
              <a:t>August 3</a:t>
            </a:r>
            <a:r>
              <a:rPr lang="en-US" sz="2200" baseline="30000"/>
              <a:t>rd</a:t>
            </a:r>
            <a:r>
              <a:rPr lang="en-US" sz="2200"/>
              <a:t> – National Watermelon Day</a:t>
            </a:r>
            <a:endParaRPr sz="2200"/>
          </a:p>
          <a:p>
            <a:pPr marL="514350" lvl="1" indent="-196850" algn="l" rtl="0">
              <a:spcBef>
                <a:spcPts val="375"/>
              </a:spcBef>
              <a:spcAft>
                <a:spcPts val="0"/>
              </a:spcAft>
              <a:buSzPts val="2200"/>
              <a:buChar char="•"/>
            </a:pPr>
            <a:r>
              <a:rPr lang="en-US" sz="2200"/>
              <a:t>August 8</a:t>
            </a:r>
            <a:r>
              <a:rPr lang="en-US" sz="2200" baseline="30000"/>
              <a:t>th</a:t>
            </a:r>
            <a:r>
              <a:rPr lang="en-US" sz="2200"/>
              <a:t> – Sneak some Zucchini onto you Neighbor’s Porch Day</a:t>
            </a:r>
            <a:endParaRPr sz="2200"/>
          </a:p>
          <a:p>
            <a:pPr marL="514350" lvl="1" indent="-196850" algn="l" rtl="0">
              <a:spcBef>
                <a:spcPts val="375"/>
              </a:spcBef>
              <a:spcAft>
                <a:spcPts val="0"/>
              </a:spcAft>
              <a:buSzPts val="2200"/>
              <a:buChar char="•"/>
            </a:pPr>
            <a:r>
              <a:rPr lang="en-US" sz="2200"/>
              <a:t>August, third Saturday – National Honey Bee Day</a:t>
            </a:r>
            <a:endParaRPr sz="2200"/>
          </a:p>
          <a:p>
            <a:pPr marL="514350" lvl="1" indent="-196850" algn="l" rtl="0">
              <a:spcBef>
                <a:spcPts val="375"/>
              </a:spcBef>
              <a:spcAft>
                <a:spcPts val="0"/>
              </a:spcAft>
              <a:buSzPts val="2200"/>
              <a:buChar char="•"/>
            </a:pPr>
            <a:r>
              <a:rPr lang="en-US" sz="2200"/>
              <a:t>September 3</a:t>
            </a:r>
            <a:r>
              <a:rPr lang="en-US" sz="2200" baseline="30000"/>
              <a:t>rd</a:t>
            </a:r>
            <a:r>
              <a:rPr lang="en-US" sz="2200"/>
              <a:t> – National Peanut Day</a:t>
            </a:r>
            <a:endParaRPr sz="2200"/>
          </a:p>
          <a:p>
            <a:pPr marL="514350" lvl="1" indent="-196850" algn="l" rtl="0">
              <a:spcBef>
                <a:spcPts val="375"/>
              </a:spcBef>
              <a:spcAft>
                <a:spcPts val="0"/>
              </a:spcAft>
              <a:buSzPts val="2200"/>
              <a:buChar char="•"/>
            </a:pPr>
            <a:r>
              <a:rPr lang="en-US" sz="2200"/>
              <a:t>October, 1</a:t>
            </a:r>
            <a:r>
              <a:rPr lang="en-US" sz="2200" baseline="30000"/>
              <a:t>st</a:t>
            </a:r>
            <a:r>
              <a:rPr lang="en-US" sz="2200"/>
              <a:t> Wednesday – National Kale Day</a:t>
            </a:r>
            <a:endParaRPr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txBox="1">
            <a:spLocks noGrp="1"/>
          </p:cNvSpPr>
          <p:nvPr>
            <p:ph type="title"/>
          </p:nvPr>
        </p:nvSpPr>
        <p:spPr>
          <a:xfrm>
            <a:off x="868657" y="1218974"/>
            <a:ext cx="7406700" cy="1017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970"/>
              <a:buFont typeface="Calibri"/>
              <a:buNone/>
            </a:pPr>
            <a:r>
              <a:rPr lang="en-US" sz="3600"/>
              <a:t>Think. Pair. Share.</a:t>
            </a:r>
            <a:br>
              <a:rPr lang="en-US" sz="2970"/>
            </a:br>
            <a:r>
              <a:rPr lang="en-US" sz="2400"/>
              <a:t>Take a minute to brainstorm answers to the questions below. Then discuss your answers with a partner. Be prepared to share with the group!</a:t>
            </a:r>
            <a:br>
              <a:rPr lang="en-US" sz="2970"/>
            </a:br>
            <a:endParaRPr sz="2970"/>
          </a:p>
        </p:txBody>
      </p:sp>
      <p:sp>
        <p:nvSpPr>
          <p:cNvPr id="210" name="Google Shape;210;p15"/>
          <p:cNvSpPr txBox="1">
            <a:spLocks noGrp="1"/>
          </p:cNvSpPr>
          <p:nvPr>
            <p:ph type="body" idx="1"/>
          </p:nvPr>
        </p:nvSpPr>
        <p:spPr>
          <a:xfrm>
            <a:off x="921050" y="2583475"/>
            <a:ext cx="3630900" cy="3432000"/>
          </a:xfrm>
          <a:prstGeom prst="rect">
            <a:avLst/>
          </a:prstGeom>
          <a:solidFill>
            <a:srgbClr val="D8E2F3"/>
          </a:solidFill>
          <a:ln>
            <a:noFill/>
          </a:ln>
        </p:spPr>
        <p:txBody>
          <a:bodyPr spcFirstLastPara="1" wrap="square" lIns="91425" tIns="45700" rIns="91425" bIns="45700" anchor="t" anchorCtr="0">
            <a:normAutofit/>
          </a:bodyPr>
          <a:lstStyle/>
          <a:p>
            <a:pPr marL="171450" lvl="0" indent="-209550" algn="l" rtl="0">
              <a:lnSpc>
                <a:spcPct val="90000"/>
              </a:lnSpc>
              <a:spcBef>
                <a:spcPts val="0"/>
              </a:spcBef>
              <a:spcAft>
                <a:spcPts val="0"/>
              </a:spcAft>
              <a:buClr>
                <a:schemeClr val="dk1"/>
              </a:buClr>
              <a:buSzPts val="2400"/>
              <a:buChar char="•"/>
            </a:pPr>
            <a:r>
              <a:rPr lang="en-US" sz="2400"/>
              <a:t>What unit can you teach in the garden this year? (if possible, list more!)</a:t>
            </a:r>
            <a:endParaRPr sz="2400"/>
          </a:p>
          <a:p>
            <a:pPr marL="171450" lvl="0" indent="-209550" algn="l" rtl="0">
              <a:lnSpc>
                <a:spcPct val="90000"/>
              </a:lnSpc>
              <a:spcBef>
                <a:spcPts val="750"/>
              </a:spcBef>
              <a:spcAft>
                <a:spcPts val="0"/>
              </a:spcAft>
              <a:buClr>
                <a:schemeClr val="dk1"/>
              </a:buClr>
              <a:buSzPts val="2400"/>
              <a:buChar char="•"/>
            </a:pPr>
            <a:r>
              <a:rPr lang="en-US" sz="2400"/>
              <a:t>What is one lesson or activity you can do in that unit?</a:t>
            </a:r>
            <a:endParaRPr sz="2400"/>
          </a:p>
          <a:p>
            <a:pPr marL="171450" lvl="0" indent="-209550" algn="l" rtl="0">
              <a:lnSpc>
                <a:spcPct val="90000"/>
              </a:lnSpc>
              <a:spcBef>
                <a:spcPts val="750"/>
              </a:spcBef>
              <a:spcAft>
                <a:spcPts val="0"/>
              </a:spcAft>
              <a:buClr>
                <a:schemeClr val="dk1"/>
              </a:buClr>
              <a:buSzPts val="2400"/>
              <a:buChar char="•"/>
            </a:pPr>
            <a:r>
              <a:rPr lang="en-US" sz="2400"/>
              <a:t>What is one lesson outside that unit you can teach utilizing the garden?</a:t>
            </a:r>
            <a:endParaRPr sz="2400"/>
          </a:p>
        </p:txBody>
      </p:sp>
      <p:pic>
        <p:nvPicPr>
          <p:cNvPr id="211" name="Google Shape;211;p15"/>
          <p:cNvPicPr preferRelativeResize="0"/>
          <p:nvPr/>
        </p:nvPicPr>
        <p:blipFill rotWithShape="1">
          <a:blip r:embed="rId3">
            <a:alphaModFix/>
          </a:blip>
          <a:srcRect l="9426" r="21595" b="6169"/>
          <a:stretch/>
        </p:blipFill>
        <p:spPr>
          <a:xfrm>
            <a:off x="4551900" y="2583475"/>
            <a:ext cx="4485324" cy="3432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15 Activities with 15 Bean Soup</a:t>
            </a:r>
            <a:endParaRPr/>
          </a:p>
        </p:txBody>
      </p:sp>
      <p:sp>
        <p:nvSpPr>
          <p:cNvPr id="218" name="Google Shape;218;p1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171450" lvl="0" indent="-38100" algn="l" rtl="0">
              <a:lnSpc>
                <a:spcPct val="90000"/>
              </a:lnSpc>
              <a:spcBef>
                <a:spcPts val="0"/>
              </a:spcBef>
              <a:spcAft>
                <a:spcPts val="0"/>
              </a:spcAft>
              <a:buClr>
                <a:schemeClr val="dk1"/>
              </a:buClr>
              <a:buSzPts val="2100"/>
              <a:buNone/>
            </a:pPr>
            <a:endParaRPr/>
          </a:p>
        </p:txBody>
      </p:sp>
      <p:pic>
        <p:nvPicPr>
          <p:cNvPr id="219" name="Google Shape;219;p16"/>
          <p:cNvPicPr preferRelativeResize="0"/>
          <p:nvPr/>
        </p:nvPicPr>
        <p:blipFill rotWithShape="1">
          <a:blip r:embed="rId3">
            <a:alphaModFix/>
          </a:blip>
          <a:srcRect t="26826" b="26706"/>
          <a:stretch/>
        </p:blipFill>
        <p:spPr>
          <a:xfrm>
            <a:off x="737075" y="1825625"/>
            <a:ext cx="7188124" cy="3340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Defining Garden-Based Learning</a:t>
            </a:r>
            <a:endParaRPr/>
          </a:p>
        </p:txBody>
      </p:sp>
      <p:sp>
        <p:nvSpPr>
          <p:cNvPr id="97" name="Google Shape;97;p2"/>
          <p:cNvSpPr txBox="1">
            <a:spLocks noGrp="1"/>
          </p:cNvSpPr>
          <p:nvPr>
            <p:ph type="body" idx="1"/>
          </p:nvPr>
        </p:nvSpPr>
        <p:spPr>
          <a:xfrm>
            <a:off x="983975" y="2344800"/>
            <a:ext cx="7404600" cy="1202700"/>
          </a:xfrm>
          <a:prstGeom prst="rect">
            <a:avLst/>
          </a:prstGeom>
          <a:solidFill>
            <a:srgbClr val="D8E2F3"/>
          </a:solidFill>
          <a:ln>
            <a:noFill/>
          </a:ln>
        </p:spPr>
        <p:txBody>
          <a:bodyPr spcFirstLastPara="1" wrap="square" lIns="91425" tIns="45700" rIns="91425" bIns="45700" anchor="t" anchorCtr="0">
            <a:normAutofit/>
          </a:bodyPr>
          <a:lstStyle/>
          <a:p>
            <a:pPr marL="34290" lvl="0" indent="0" algn="l" rtl="0">
              <a:lnSpc>
                <a:spcPct val="90000"/>
              </a:lnSpc>
              <a:spcBef>
                <a:spcPts val="0"/>
              </a:spcBef>
              <a:spcAft>
                <a:spcPts val="0"/>
              </a:spcAft>
              <a:buClr>
                <a:schemeClr val="dk1"/>
              </a:buClr>
              <a:buSzPts val="3000"/>
              <a:buNone/>
            </a:pPr>
            <a:r>
              <a:rPr lang="en-US" sz="3600"/>
              <a:t>“instructional strategy that utilizes the garden as a teaching tool”</a:t>
            </a:r>
            <a:endParaRPr sz="3600"/>
          </a:p>
        </p:txBody>
      </p:sp>
      <p:sp>
        <p:nvSpPr>
          <p:cNvPr id="98" name="Google Shape;98;p2"/>
          <p:cNvSpPr/>
          <p:nvPr/>
        </p:nvSpPr>
        <p:spPr>
          <a:xfrm>
            <a:off x="4686300" y="5083002"/>
            <a:ext cx="4572000" cy="715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Desmond, D., Grieshop, J., &amp; Subramaniam, A. (2004). Revisiting garden-based learning in basic education. Rome: Food and Agriculture Organization of the United Nations.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body" idx="1"/>
          </p:nvPr>
        </p:nvSpPr>
        <p:spPr>
          <a:xfrm>
            <a:off x="1443875" y="1687400"/>
            <a:ext cx="6576900" cy="2592000"/>
          </a:xfrm>
          <a:prstGeom prst="rect">
            <a:avLst/>
          </a:prstGeom>
          <a:solidFill>
            <a:srgbClr val="D8E2F3"/>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88888"/>
              </a:buClr>
              <a:buSzPts val="5400"/>
              <a:buNone/>
            </a:pPr>
            <a:r>
              <a:rPr lang="en-US" sz="5400">
                <a:solidFill>
                  <a:schemeClr val="dk1"/>
                </a:solidFill>
              </a:rPr>
              <a:t>What is your “why” for Garden-Based Learning?</a:t>
            </a:r>
            <a:r>
              <a:rPr lang="en-US" sz="5400"/>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3600"/>
              <a:t>Why? </a:t>
            </a:r>
            <a:endParaRPr sz="3600"/>
          </a:p>
        </p:txBody>
      </p:sp>
      <p:sp>
        <p:nvSpPr>
          <p:cNvPr id="111" name="Google Shape;111;p4"/>
          <p:cNvSpPr txBox="1">
            <a:spLocks noGrp="1"/>
          </p:cNvSpPr>
          <p:nvPr>
            <p:ph type="body" idx="1"/>
          </p:nvPr>
        </p:nvSpPr>
        <p:spPr>
          <a:xfrm>
            <a:off x="628650" y="1690700"/>
            <a:ext cx="4026600" cy="3779100"/>
          </a:xfrm>
          <a:prstGeom prst="rect">
            <a:avLst/>
          </a:prstGeom>
          <a:solidFill>
            <a:srgbClr val="D8E2F3"/>
          </a:solidFill>
          <a:ln>
            <a:noFill/>
          </a:ln>
        </p:spPr>
        <p:txBody>
          <a:bodyPr spcFirstLastPara="1" wrap="square" lIns="91425" tIns="45700" rIns="91425" bIns="45700" anchor="t" anchorCtr="0">
            <a:normAutofit/>
          </a:bodyPr>
          <a:lstStyle/>
          <a:p>
            <a:pPr marL="171450" lvl="0" indent="-190500" algn="l" rtl="0">
              <a:lnSpc>
                <a:spcPct val="90000"/>
              </a:lnSpc>
              <a:spcBef>
                <a:spcPts val="0"/>
              </a:spcBef>
              <a:spcAft>
                <a:spcPts val="0"/>
              </a:spcAft>
              <a:buClr>
                <a:schemeClr val="dk1"/>
              </a:buClr>
              <a:buSzPts val="2400"/>
              <a:buChar char="•"/>
            </a:pPr>
            <a:r>
              <a:rPr lang="en-US" sz="2400"/>
              <a:t>Engaging students</a:t>
            </a:r>
            <a:endParaRPr sz="2400"/>
          </a:p>
          <a:p>
            <a:pPr marL="171450" lvl="0" indent="-190500" algn="l" rtl="0">
              <a:lnSpc>
                <a:spcPct val="90000"/>
              </a:lnSpc>
              <a:spcBef>
                <a:spcPts val="750"/>
              </a:spcBef>
              <a:spcAft>
                <a:spcPts val="0"/>
              </a:spcAft>
              <a:buClr>
                <a:schemeClr val="dk1"/>
              </a:buClr>
              <a:buSzPts val="2400"/>
              <a:buChar char="•"/>
            </a:pPr>
            <a:r>
              <a:rPr lang="en-US" sz="2400"/>
              <a:t>Hands-on/Experiential learning</a:t>
            </a:r>
            <a:endParaRPr sz="2400"/>
          </a:p>
          <a:p>
            <a:pPr marL="171450" lvl="0" indent="-190500" algn="l" rtl="0">
              <a:lnSpc>
                <a:spcPct val="90000"/>
              </a:lnSpc>
              <a:spcBef>
                <a:spcPts val="750"/>
              </a:spcBef>
              <a:spcAft>
                <a:spcPts val="0"/>
              </a:spcAft>
              <a:buClr>
                <a:schemeClr val="dk1"/>
              </a:buClr>
              <a:buSzPts val="2400"/>
              <a:buChar char="•"/>
            </a:pPr>
            <a:r>
              <a:rPr lang="en-US" sz="2400"/>
              <a:t>Real-world application</a:t>
            </a:r>
            <a:endParaRPr sz="2400"/>
          </a:p>
          <a:p>
            <a:pPr marL="171450" lvl="0" indent="-190500" algn="l" rtl="0">
              <a:lnSpc>
                <a:spcPct val="90000"/>
              </a:lnSpc>
              <a:spcBef>
                <a:spcPts val="750"/>
              </a:spcBef>
              <a:spcAft>
                <a:spcPts val="0"/>
              </a:spcAft>
              <a:buClr>
                <a:schemeClr val="dk1"/>
              </a:buClr>
              <a:buSzPts val="2400"/>
              <a:buChar char="•"/>
            </a:pPr>
            <a:r>
              <a:rPr lang="en-US" sz="2400"/>
              <a:t>STEAM </a:t>
            </a:r>
            <a:endParaRPr sz="2400"/>
          </a:p>
          <a:p>
            <a:pPr marL="171450" lvl="0" indent="-190500" algn="l" rtl="0">
              <a:lnSpc>
                <a:spcPct val="90000"/>
              </a:lnSpc>
              <a:spcBef>
                <a:spcPts val="750"/>
              </a:spcBef>
              <a:spcAft>
                <a:spcPts val="0"/>
              </a:spcAft>
              <a:buClr>
                <a:schemeClr val="dk1"/>
              </a:buClr>
              <a:buSzPts val="2400"/>
              <a:buChar char="•"/>
            </a:pPr>
            <a:r>
              <a:rPr lang="en-US" sz="2400"/>
              <a:t>Agriculture awareness</a:t>
            </a:r>
            <a:endParaRPr sz="2400"/>
          </a:p>
          <a:p>
            <a:pPr marL="171450" lvl="0" indent="-190500" algn="l" rtl="0">
              <a:lnSpc>
                <a:spcPct val="90000"/>
              </a:lnSpc>
              <a:spcBef>
                <a:spcPts val="750"/>
              </a:spcBef>
              <a:spcAft>
                <a:spcPts val="0"/>
              </a:spcAft>
              <a:buClr>
                <a:schemeClr val="dk1"/>
              </a:buClr>
              <a:buSzPts val="2400"/>
              <a:buChar char="•"/>
            </a:pPr>
            <a:r>
              <a:rPr lang="en-US" sz="2400"/>
              <a:t>Healthy living </a:t>
            </a:r>
            <a:endParaRPr sz="2400"/>
          </a:p>
          <a:p>
            <a:pPr marL="171450" lvl="0" indent="-190500" algn="l" rtl="0">
              <a:lnSpc>
                <a:spcPct val="90000"/>
              </a:lnSpc>
              <a:spcBef>
                <a:spcPts val="750"/>
              </a:spcBef>
              <a:spcAft>
                <a:spcPts val="0"/>
              </a:spcAft>
              <a:buClr>
                <a:schemeClr val="dk1"/>
              </a:buClr>
              <a:buSzPts val="2400"/>
              <a:buChar char="•"/>
            </a:pPr>
            <a:r>
              <a:rPr lang="en-US" sz="2400"/>
              <a:t>Sustainability</a:t>
            </a:r>
            <a:endParaRPr sz="2400"/>
          </a:p>
          <a:p>
            <a:pPr marL="171450" lvl="0" indent="-190500" algn="l" rtl="0">
              <a:lnSpc>
                <a:spcPct val="90000"/>
              </a:lnSpc>
              <a:spcBef>
                <a:spcPts val="750"/>
              </a:spcBef>
              <a:spcAft>
                <a:spcPts val="0"/>
              </a:spcAft>
              <a:buClr>
                <a:schemeClr val="dk1"/>
              </a:buClr>
              <a:buSzPts val="2400"/>
              <a:buChar char="•"/>
            </a:pPr>
            <a:r>
              <a:rPr lang="en-US" sz="2400"/>
              <a:t>More!</a:t>
            </a:r>
            <a:endParaRPr sz="2400"/>
          </a:p>
        </p:txBody>
      </p:sp>
      <p:pic>
        <p:nvPicPr>
          <p:cNvPr id="112" name="Google Shape;112;p4"/>
          <p:cNvPicPr preferRelativeResize="0"/>
          <p:nvPr/>
        </p:nvPicPr>
        <p:blipFill rotWithShape="1">
          <a:blip r:embed="rId3">
            <a:alphaModFix/>
          </a:blip>
          <a:srcRect l="12182" r="15133"/>
          <a:stretch/>
        </p:blipFill>
        <p:spPr>
          <a:xfrm>
            <a:off x="4655250" y="1690700"/>
            <a:ext cx="4117275" cy="37791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What is our current and desired curriculum involvement in the school garden?</a:t>
            </a:r>
            <a:endParaRPr/>
          </a:p>
        </p:txBody>
      </p:sp>
      <p:cxnSp>
        <p:nvCxnSpPr>
          <p:cNvPr id="119" name="Google Shape;119;p5"/>
          <p:cNvCxnSpPr/>
          <p:nvPr/>
        </p:nvCxnSpPr>
        <p:spPr>
          <a:xfrm rot="10800000" flipH="1">
            <a:off x="343050" y="5879200"/>
            <a:ext cx="8457900" cy="12300"/>
          </a:xfrm>
          <a:prstGeom prst="straightConnector1">
            <a:avLst/>
          </a:prstGeom>
          <a:noFill/>
          <a:ln w="88900" cap="flat" cmpd="sng">
            <a:solidFill>
              <a:schemeClr val="accent1"/>
            </a:solidFill>
            <a:prstDash val="solid"/>
            <a:miter lim="800000"/>
            <a:headEnd type="triangle" w="med" len="med"/>
            <a:tailEnd type="triangle" w="med" len="med"/>
          </a:ln>
        </p:spPr>
      </p:cxnSp>
      <p:sp>
        <p:nvSpPr>
          <p:cNvPr id="120" name="Google Shape;120;p5"/>
          <p:cNvSpPr txBox="1"/>
          <p:nvPr/>
        </p:nvSpPr>
        <p:spPr>
          <a:xfrm>
            <a:off x="1476173" y="2304360"/>
            <a:ext cx="2442900" cy="715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Garden is used as a teaching tool by a few classrooms 1-5 times per year</a:t>
            </a:r>
            <a:endParaRPr sz="1800"/>
          </a:p>
        </p:txBody>
      </p:sp>
      <p:sp>
        <p:nvSpPr>
          <p:cNvPr id="121" name="Google Shape;121;p5"/>
          <p:cNvSpPr txBox="1"/>
          <p:nvPr/>
        </p:nvSpPr>
        <p:spPr>
          <a:xfrm>
            <a:off x="2837780" y="3471586"/>
            <a:ext cx="2137800" cy="50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Garden is utilized primarily by an after-school program</a:t>
            </a:r>
            <a:r>
              <a:rPr lang="en-US" sz="1350">
                <a:solidFill>
                  <a:schemeClr val="dk1"/>
                </a:solidFill>
                <a:latin typeface="Calibri"/>
                <a:ea typeface="Calibri"/>
                <a:cs typeface="Calibri"/>
                <a:sym typeface="Calibri"/>
              </a:rPr>
              <a:t> </a:t>
            </a:r>
            <a:endParaRPr/>
          </a:p>
        </p:txBody>
      </p:sp>
      <p:sp>
        <p:nvSpPr>
          <p:cNvPr id="122" name="Google Shape;122;p5"/>
          <p:cNvSpPr txBox="1"/>
          <p:nvPr/>
        </p:nvSpPr>
        <p:spPr>
          <a:xfrm>
            <a:off x="4587215" y="1903980"/>
            <a:ext cx="21378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Garden is utilized by some classrooms or grade-levels  frequently and integrated in the curriculum </a:t>
            </a:r>
            <a:endParaRPr sz="1800"/>
          </a:p>
        </p:txBody>
      </p:sp>
      <p:sp>
        <p:nvSpPr>
          <p:cNvPr id="123" name="Google Shape;123;p5"/>
          <p:cNvSpPr txBox="1"/>
          <p:nvPr/>
        </p:nvSpPr>
        <p:spPr>
          <a:xfrm>
            <a:off x="598255" y="3472296"/>
            <a:ext cx="1626900" cy="715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Garden is weedy, neglected, and underutilized</a:t>
            </a:r>
            <a:endParaRPr sz="1800"/>
          </a:p>
        </p:txBody>
      </p:sp>
      <p:sp>
        <p:nvSpPr>
          <p:cNvPr id="124" name="Google Shape;124;p5"/>
          <p:cNvSpPr txBox="1"/>
          <p:nvPr/>
        </p:nvSpPr>
        <p:spPr>
          <a:xfrm>
            <a:off x="6849023" y="1463686"/>
            <a:ext cx="2137800" cy="21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School garden is integrated into a variety of curriculums, cafeteria, and school culture. All students participate in the school garden, and many classrooms or grade levels use the garden weekly, including after-school programs. </a:t>
            </a:r>
            <a:endParaRPr sz="1800"/>
          </a:p>
        </p:txBody>
      </p:sp>
      <p:cxnSp>
        <p:nvCxnSpPr>
          <p:cNvPr id="125" name="Google Shape;125;p5"/>
          <p:cNvCxnSpPr/>
          <p:nvPr/>
        </p:nvCxnSpPr>
        <p:spPr>
          <a:xfrm flipH="1">
            <a:off x="1215389" y="4710893"/>
            <a:ext cx="3000" cy="1180500"/>
          </a:xfrm>
          <a:prstGeom prst="straightConnector1">
            <a:avLst/>
          </a:prstGeom>
          <a:noFill/>
          <a:ln w="9525" cap="flat" cmpd="sng">
            <a:solidFill>
              <a:schemeClr val="accent1"/>
            </a:solidFill>
            <a:prstDash val="solid"/>
            <a:miter lim="800000"/>
            <a:headEnd type="none" w="sm" len="sm"/>
            <a:tailEnd type="none" w="sm" len="sm"/>
          </a:ln>
        </p:spPr>
      </p:cxnSp>
      <p:cxnSp>
        <p:nvCxnSpPr>
          <p:cNvPr id="126" name="Google Shape;126;p5"/>
          <p:cNvCxnSpPr/>
          <p:nvPr/>
        </p:nvCxnSpPr>
        <p:spPr>
          <a:xfrm>
            <a:off x="2356526" y="3633495"/>
            <a:ext cx="0" cy="2171100"/>
          </a:xfrm>
          <a:prstGeom prst="straightConnector1">
            <a:avLst/>
          </a:prstGeom>
          <a:noFill/>
          <a:ln w="9525" cap="flat" cmpd="sng">
            <a:solidFill>
              <a:schemeClr val="accent1"/>
            </a:solidFill>
            <a:prstDash val="solid"/>
            <a:miter lim="800000"/>
            <a:headEnd type="none" w="sm" len="sm"/>
            <a:tailEnd type="none" w="sm" len="sm"/>
          </a:ln>
        </p:spPr>
      </p:cxnSp>
      <p:cxnSp>
        <p:nvCxnSpPr>
          <p:cNvPr id="127" name="Google Shape;127;p5"/>
          <p:cNvCxnSpPr/>
          <p:nvPr/>
        </p:nvCxnSpPr>
        <p:spPr>
          <a:xfrm flipH="1">
            <a:off x="3646264" y="4431150"/>
            <a:ext cx="16200" cy="1373400"/>
          </a:xfrm>
          <a:prstGeom prst="straightConnector1">
            <a:avLst/>
          </a:prstGeom>
          <a:noFill/>
          <a:ln w="9525" cap="flat" cmpd="sng">
            <a:solidFill>
              <a:schemeClr val="accent1"/>
            </a:solidFill>
            <a:prstDash val="solid"/>
            <a:miter lim="800000"/>
            <a:headEnd type="none" w="sm" len="sm"/>
            <a:tailEnd type="none" w="sm" len="sm"/>
          </a:ln>
        </p:spPr>
      </p:cxnSp>
      <p:cxnSp>
        <p:nvCxnSpPr>
          <p:cNvPr id="128" name="Google Shape;128;p5"/>
          <p:cNvCxnSpPr/>
          <p:nvPr/>
        </p:nvCxnSpPr>
        <p:spPr>
          <a:xfrm>
            <a:off x="5836596" y="3633495"/>
            <a:ext cx="4500" cy="2245500"/>
          </a:xfrm>
          <a:prstGeom prst="straightConnector1">
            <a:avLst/>
          </a:prstGeom>
          <a:noFill/>
          <a:ln w="9525" cap="flat" cmpd="sng">
            <a:solidFill>
              <a:schemeClr val="accent1"/>
            </a:solidFill>
            <a:prstDash val="solid"/>
            <a:miter lim="800000"/>
            <a:headEnd type="none" w="sm" len="sm"/>
            <a:tailEnd type="none" w="sm" len="sm"/>
          </a:ln>
        </p:spPr>
      </p:cxnSp>
      <p:cxnSp>
        <p:nvCxnSpPr>
          <p:cNvPr id="129" name="Google Shape;129;p5"/>
          <p:cNvCxnSpPr/>
          <p:nvPr/>
        </p:nvCxnSpPr>
        <p:spPr>
          <a:xfrm>
            <a:off x="7982236" y="5401300"/>
            <a:ext cx="0" cy="47790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Gardening in the era of standards-based education and accountability</a:t>
            </a:r>
            <a:endParaRPr/>
          </a:p>
        </p:txBody>
      </p:sp>
      <p:sp>
        <p:nvSpPr>
          <p:cNvPr id="136" name="Google Shape;136;p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171450" lvl="0" indent="0" algn="l" rtl="0">
              <a:lnSpc>
                <a:spcPct val="90000"/>
              </a:lnSpc>
              <a:spcBef>
                <a:spcPts val="0"/>
              </a:spcBef>
              <a:spcAft>
                <a:spcPts val="0"/>
              </a:spcAft>
              <a:buNone/>
            </a:pPr>
            <a:endParaRPr/>
          </a:p>
        </p:txBody>
      </p:sp>
      <p:pic>
        <p:nvPicPr>
          <p:cNvPr id="137" name="Google Shape;137;p6"/>
          <p:cNvPicPr preferRelativeResize="0"/>
          <p:nvPr/>
        </p:nvPicPr>
        <p:blipFill rotWithShape="1">
          <a:blip r:embed="rId3">
            <a:alphaModFix/>
          </a:blip>
          <a:srcRect/>
          <a:stretch/>
        </p:blipFill>
        <p:spPr>
          <a:xfrm>
            <a:off x="702323" y="1825625"/>
            <a:ext cx="7991625" cy="4219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Classroom vs. After-School Club</a:t>
            </a:r>
            <a:endParaRPr/>
          </a:p>
        </p:txBody>
      </p:sp>
      <p:graphicFrame>
        <p:nvGraphicFramePr>
          <p:cNvPr id="144" name="Google Shape;144;p7"/>
          <p:cNvGraphicFramePr/>
          <p:nvPr/>
        </p:nvGraphicFramePr>
        <p:xfrm>
          <a:off x="1028517" y="2403158"/>
          <a:ext cx="3000000" cy="3000000"/>
        </p:xfrm>
        <a:graphic>
          <a:graphicData uri="http://schemas.openxmlformats.org/drawingml/2006/table">
            <a:tbl>
              <a:tblPr firstRow="1" bandRow="1">
                <a:noFill/>
                <a:tableStyleId>{7CC5C1B5-4DAC-4A8C-B793-5C8030AE0D23}</a:tableStyleId>
              </a:tblPr>
              <a:tblGrid>
                <a:gridCol w="3829950">
                  <a:extLst>
                    <a:ext uri="{9D8B030D-6E8A-4147-A177-3AD203B41FA5}">
                      <a16:colId xmlns:a16="http://schemas.microsoft.com/office/drawing/2014/main" val="20000"/>
                    </a:ext>
                  </a:extLst>
                </a:gridCol>
                <a:gridCol w="3829950">
                  <a:extLst>
                    <a:ext uri="{9D8B030D-6E8A-4147-A177-3AD203B41FA5}">
                      <a16:colId xmlns:a16="http://schemas.microsoft.com/office/drawing/2014/main" val="20001"/>
                    </a:ext>
                  </a:extLst>
                </a:gridCol>
              </a:tblGrid>
              <a:tr h="744625">
                <a:tc>
                  <a:txBody>
                    <a:bodyPr/>
                    <a:lstStyle/>
                    <a:p>
                      <a:pPr marL="0" marR="0" lvl="0" indent="0" algn="l" rtl="0">
                        <a:spcBef>
                          <a:spcPts val="0"/>
                        </a:spcBef>
                        <a:spcAft>
                          <a:spcPts val="0"/>
                        </a:spcAft>
                        <a:buNone/>
                      </a:pPr>
                      <a:r>
                        <a:rPr lang="en-US" sz="2400" u="none" strike="noStrike" cap="none"/>
                        <a:t>Classroom</a:t>
                      </a:r>
                      <a:endParaRPr sz="2400"/>
                    </a:p>
                  </a:txBody>
                  <a:tcPr marL="68575" marR="68575" marT="34300" marB="34300"/>
                </a:tc>
                <a:tc>
                  <a:txBody>
                    <a:bodyPr/>
                    <a:lstStyle/>
                    <a:p>
                      <a:pPr marL="0" marR="0" lvl="0" indent="0" algn="l" rtl="0">
                        <a:spcBef>
                          <a:spcPts val="0"/>
                        </a:spcBef>
                        <a:spcAft>
                          <a:spcPts val="0"/>
                        </a:spcAft>
                        <a:buNone/>
                      </a:pPr>
                      <a:r>
                        <a:rPr lang="en-US" sz="2400"/>
                        <a:t>After-school club/Extended Learning Time</a:t>
                      </a:r>
                      <a:endParaRPr sz="2400"/>
                    </a:p>
                    <a:p>
                      <a:pPr marL="0" marR="0" lvl="0" indent="0" algn="l" rtl="0">
                        <a:spcBef>
                          <a:spcPts val="0"/>
                        </a:spcBef>
                        <a:spcAft>
                          <a:spcPts val="0"/>
                        </a:spcAft>
                        <a:buNone/>
                      </a:pPr>
                      <a:endParaRPr sz="2400"/>
                    </a:p>
                  </a:txBody>
                  <a:tcPr marL="68575" marR="68575" marT="34300" marB="34300"/>
                </a:tc>
                <a:extLst>
                  <a:ext uri="{0D108BD9-81ED-4DB2-BD59-A6C34878D82A}">
                    <a16:rowId xmlns:a16="http://schemas.microsoft.com/office/drawing/2014/main" val="10000"/>
                  </a:ext>
                </a:extLst>
              </a:tr>
              <a:tr h="528450">
                <a:tc>
                  <a:txBody>
                    <a:bodyPr/>
                    <a:lstStyle/>
                    <a:p>
                      <a:pPr marL="0" marR="0" lvl="0" indent="0" algn="l" rtl="0">
                        <a:spcBef>
                          <a:spcPts val="0"/>
                        </a:spcBef>
                        <a:spcAft>
                          <a:spcPts val="0"/>
                        </a:spcAft>
                        <a:buNone/>
                      </a:pPr>
                      <a:r>
                        <a:rPr lang="en-US" sz="2400"/>
                        <a:t>Available to all students</a:t>
                      </a:r>
                      <a:endParaRPr sz="2400"/>
                    </a:p>
                  </a:txBody>
                  <a:tcPr marL="68575" marR="68575" marT="34300" marB="34300"/>
                </a:tc>
                <a:tc>
                  <a:txBody>
                    <a:bodyPr/>
                    <a:lstStyle/>
                    <a:p>
                      <a:pPr marL="0" marR="0" lvl="0" indent="0" algn="l" rtl="0">
                        <a:spcBef>
                          <a:spcPts val="0"/>
                        </a:spcBef>
                        <a:spcAft>
                          <a:spcPts val="0"/>
                        </a:spcAft>
                        <a:buNone/>
                      </a:pPr>
                      <a:r>
                        <a:rPr lang="en-US" sz="2400"/>
                        <a:t>More content flexibility/chance to go in depth </a:t>
                      </a:r>
                      <a:endParaRPr sz="2400"/>
                    </a:p>
                  </a:txBody>
                  <a:tcPr marL="68575" marR="68575" marT="34300" marB="34300"/>
                </a:tc>
                <a:extLst>
                  <a:ext uri="{0D108BD9-81ED-4DB2-BD59-A6C34878D82A}">
                    <a16:rowId xmlns:a16="http://schemas.microsoft.com/office/drawing/2014/main" val="10001"/>
                  </a:ext>
                </a:extLst>
              </a:tr>
              <a:tr h="744625">
                <a:tc>
                  <a:txBody>
                    <a:bodyPr/>
                    <a:lstStyle/>
                    <a:p>
                      <a:pPr marL="0" marR="0" lvl="0" indent="0" algn="l" rtl="0">
                        <a:spcBef>
                          <a:spcPts val="0"/>
                        </a:spcBef>
                        <a:spcAft>
                          <a:spcPts val="0"/>
                        </a:spcAft>
                        <a:buNone/>
                      </a:pPr>
                      <a:r>
                        <a:rPr lang="en-US" sz="2400"/>
                        <a:t>Increase student engagement and understanding of content</a:t>
                      </a:r>
                      <a:endParaRPr sz="2400"/>
                    </a:p>
                  </a:txBody>
                  <a:tcPr marL="68575" marR="68575" marT="34300" marB="34300"/>
                </a:tc>
                <a:tc>
                  <a:txBody>
                    <a:bodyPr/>
                    <a:lstStyle/>
                    <a:p>
                      <a:pPr marL="0" marR="0" lvl="0" indent="0" algn="l" rtl="0">
                        <a:spcBef>
                          <a:spcPts val="0"/>
                        </a:spcBef>
                        <a:spcAft>
                          <a:spcPts val="0"/>
                        </a:spcAft>
                        <a:buNone/>
                      </a:pPr>
                      <a:r>
                        <a:rPr lang="en-US" sz="2400"/>
                        <a:t>Easier to utilize students for garden chores/use of pre-made garden curriculum </a:t>
                      </a:r>
                      <a:endParaRPr sz="2400"/>
                    </a:p>
                  </a:txBody>
                  <a:tcPr marL="68575" marR="68575" marT="34300" marB="34300"/>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8"/>
          <p:cNvSpPr txBox="1">
            <a:spLocks noGrp="1"/>
          </p:cNvSpPr>
          <p:nvPr>
            <p:ph type="title"/>
          </p:nvPr>
        </p:nvSpPr>
        <p:spPr>
          <a:xfrm>
            <a:off x="628650" y="365126"/>
            <a:ext cx="7886700" cy="1325563"/>
          </a:xfrm>
          <a:prstGeom prst="rect">
            <a:avLst/>
          </a:prstGeom>
          <a:solidFill>
            <a:srgbClr val="A6B72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Connecting the Content in the Garden</a:t>
            </a:r>
            <a:endParaRPr/>
          </a:p>
        </p:txBody>
      </p:sp>
      <p:sp>
        <p:nvSpPr>
          <p:cNvPr id="151" name="Google Shape;151;p8"/>
          <p:cNvSpPr txBox="1">
            <a:spLocks noGrp="1"/>
          </p:cNvSpPr>
          <p:nvPr>
            <p:ph type="body" idx="1"/>
          </p:nvPr>
        </p:nvSpPr>
        <p:spPr>
          <a:xfrm>
            <a:off x="628650" y="1825625"/>
            <a:ext cx="3886200" cy="4351200"/>
          </a:xfrm>
          <a:prstGeom prst="rect">
            <a:avLst/>
          </a:prstGeom>
          <a:solidFill>
            <a:srgbClr val="D8E2F3"/>
          </a:solidFill>
        </p:spPr>
        <p:txBody>
          <a:bodyPr spcFirstLastPara="1" wrap="square" lIns="91425" tIns="45700" rIns="91425" bIns="45700" anchor="t" anchorCtr="0">
            <a:noAutofit/>
          </a:bodyPr>
          <a:lstStyle/>
          <a:p>
            <a:pPr marL="50800" lvl="0" indent="0" algn="l" rtl="0">
              <a:spcBef>
                <a:spcPts val="1400"/>
              </a:spcBef>
              <a:spcAft>
                <a:spcPts val="0"/>
              </a:spcAft>
              <a:buClr>
                <a:schemeClr val="dk1"/>
              </a:buClr>
              <a:buSzPts val="1100"/>
              <a:buFont typeface="Arial"/>
              <a:buNone/>
            </a:pPr>
            <a:r>
              <a:rPr lang="en-US" sz="2400" b="1">
                <a:solidFill>
                  <a:srgbClr val="000000"/>
                </a:solidFill>
                <a:latin typeface="Arial"/>
                <a:ea typeface="Arial"/>
                <a:cs typeface="Arial"/>
                <a:sym typeface="Arial"/>
              </a:rPr>
              <a:t>Biology:</a:t>
            </a:r>
            <a:endParaRPr sz="2400" b="1">
              <a:solidFill>
                <a:srgbClr val="000000"/>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Life cycles</a:t>
            </a:r>
            <a:endParaRPr sz="2400">
              <a:solidFill>
                <a:srgbClr val="000000"/>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Plant Parts</a:t>
            </a:r>
            <a:endParaRPr sz="2400">
              <a:solidFill>
                <a:srgbClr val="000000"/>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Plant Needs</a:t>
            </a:r>
            <a:endParaRPr sz="2400">
              <a:solidFill>
                <a:srgbClr val="000000"/>
              </a:solidFill>
              <a:latin typeface="Arial"/>
              <a:ea typeface="Arial"/>
              <a:cs typeface="Arial"/>
              <a:sym typeface="Arial"/>
            </a:endParaRPr>
          </a:p>
          <a:p>
            <a:pPr marL="50800" lvl="0" indent="0" algn="l" rtl="0">
              <a:spcBef>
                <a:spcPts val="1400"/>
              </a:spcBef>
              <a:spcAft>
                <a:spcPts val="0"/>
              </a:spcAft>
              <a:buClr>
                <a:schemeClr val="dk1"/>
              </a:buClr>
              <a:buSzPts val="1100"/>
              <a:buFont typeface="Arial"/>
              <a:buNone/>
            </a:pPr>
            <a:r>
              <a:rPr lang="en-US" sz="2400" b="1">
                <a:solidFill>
                  <a:srgbClr val="000000"/>
                </a:solidFill>
                <a:latin typeface="Arial"/>
                <a:ea typeface="Arial"/>
                <a:cs typeface="Arial"/>
                <a:sym typeface="Arial"/>
              </a:rPr>
              <a:t>Earth Science:</a:t>
            </a:r>
            <a:endParaRPr sz="2400" b="1">
              <a:solidFill>
                <a:srgbClr val="000000"/>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Soils</a:t>
            </a:r>
            <a:endParaRPr sz="2400">
              <a:solidFill>
                <a:srgbClr val="000000"/>
              </a:solidFill>
              <a:latin typeface="Arial"/>
              <a:ea typeface="Arial"/>
              <a:cs typeface="Arial"/>
              <a:sym typeface="Arial"/>
            </a:endParaRPr>
          </a:p>
          <a:p>
            <a:pPr marL="0" lvl="0" indent="0" algn="l" rtl="0">
              <a:spcBef>
                <a:spcPts val="1400"/>
              </a:spcBef>
              <a:spcAft>
                <a:spcPts val="0"/>
              </a:spcAft>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Seasons</a:t>
            </a:r>
            <a:endParaRPr sz="2400">
              <a:solidFill>
                <a:srgbClr val="000000"/>
              </a:solidFill>
              <a:latin typeface="Arial"/>
              <a:ea typeface="Arial"/>
              <a:cs typeface="Arial"/>
              <a:sym typeface="Arial"/>
            </a:endParaRPr>
          </a:p>
          <a:p>
            <a:pPr marL="0" lvl="0" indent="0" algn="l" rtl="0">
              <a:spcBef>
                <a:spcPts val="1400"/>
              </a:spcBef>
              <a:spcAft>
                <a:spcPts val="0"/>
              </a:spcAft>
              <a:buNone/>
            </a:pPr>
            <a:endParaRPr sz="2400">
              <a:solidFill>
                <a:srgbClr val="A6B727"/>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endParaRPr sz="2400">
              <a:solidFill>
                <a:srgbClr val="000000"/>
              </a:solidFill>
              <a:latin typeface="Arial"/>
              <a:ea typeface="Arial"/>
              <a:cs typeface="Arial"/>
              <a:sym typeface="Arial"/>
            </a:endParaRPr>
          </a:p>
          <a:p>
            <a:pPr marL="0" lvl="0" indent="0" algn="l" rtl="0">
              <a:spcBef>
                <a:spcPts val="750"/>
              </a:spcBef>
              <a:spcAft>
                <a:spcPts val="0"/>
              </a:spcAft>
              <a:buNone/>
            </a:pPr>
            <a:endParaRPr/>
          </a:p>
        </p:txBody>
      </p:sp>
      <p:sp>
        <p:nvSpPr>
          <p:cNvPr id="152" name="Google Shape;152;p8"/>
          <p:cNvSpPr txBox="1">
            <a:spLocks noGrp="1"/>
          </p:cNvSpPr>
          <p:nvPr>
            <p:ph type="body" idx="2"/>
          </p:nvPr>
        </p:nvSpPr>
        <p:spPr>
          <a:xfrm>
            <a:off x="4629150" y="1825625"/>
            <a:ext cx="3886200" cy="4351200"/>
          </a:xfrm>
          <a:prstGeom prst="rect">
            <a:avLst/>
          </a:prstGeom>
          <a:solidFill>
            <a:srgbClr val="D8E2F3"/>
          </a:solidFill>
        </p:spPr>
        <p:txBody>
          <a:bodyPr spcFirstLastPara="1" wrap="square" lIns="91425" tIns="45700" rIns="91425" bIns="45700" anchor="t" anchorCtr="0">
            <a:noAutofit/>
          </a:bodyPr>
          <a:lstStyle/>
          <a:p>
            <a:pPr marL="50800" lvl="0" indent="0" algn="l" rtl="0">
              <a:spcBef>
                <a:spcPts val="1400"/>
              </a:spcBef>
              <a:spcAft>
                <a:spcPts val="0"/>
              </a:spcAft>
              <a:buClr>
                <a:schemeClr val="dk1"/>
              </a:buClr>
              <a:buSzPts val="1100"/>
              <a:buFont typeface="Arial"/>
              <a:buNone/>
            </a:pPr>
            <a:r>
              <a:rPr lang="en-US" sz="2400" b="1">
                <a:solidFill>
                  <a:srgbClr val="000000"/>
                </a:solidFill>
                <a:latin typeface="Arial"/>
                <a:ea typeface="Arial"/>
                <a:cs typeface="Arial"/>
                <a:sym typeface="Arial"/>
              </a:rPr>
              <a:t>Social Studies:</a:t>
            </a:r>
            <a:endParaRPr sz="2400" b="1">
              <a:solidFill>
                <a:srgbClr val="000000"/>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Georgia Washington Carver</a:t>
            </a:r>
            <a:endParaRPr sz="2400">
              <a:solidFill>
                <a:srgbClr val="000000"/>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Thomas Jefferson</a:t>
            </a:r>
            <a:endParaRPr>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6c12c371b3_1_5"/>
          <p:cNvSpPr txBox="1">
            <a:spLocks noGrp="1"/>
          </p:cNvSpPr>
          <p:nvPr>
            <p:ph type="title"/>
          </p:nvPr>
        </p:nvSpPr>
        <p:spPr>
          <a:xfrm>
            <a:off x="628650" y="365126"/>
            <a:ext cx="7886700" cy="1325700"/>
          </a:xfrm>
          <a:prstGeom prst="rect">
            <a:avLst/>
          </a:prstGeom>
          <a:solidFill>
            <a:srgbClr val="A6B727"/>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Connecting the Content in the Garden</a:t>
            </a:r>
            <a:endParaRPr/>
          </a:p>
        </p:txBody>
      </p:sp>
      <p:sp>
        <p:nvSpPr>
          <p:cNvPr id="159" name="Google Shape;159;g6c12c371b3_1_5"/>
          <p:cNvSpPr txBox="1">
            <a:spLocks noGrp="1"/>
          </p:cNvSpPr>
          <p:nvPr>
            <p:ph type="body" idx="1"/>
          </p:nvPr>
        </p:nvSpPr>
        <p:spPr>
          <a:xfrm>
            <a:off x="742950" y="1825625"/>
            <a:ext cx="3886200" cy="4351200"/>
          </a:xfrm>
          <a:prstGeom prst="rect">
            <a:avLst/>
          </a:prstGeom>
          <a:solidFill>
            <a:srgbClr val="D8E2F3"/>
          </a:solidFill>
        </p:spPr>
        <p:txBody>
          <a:bodyPr spcFirstLastPara="1" wrap="square" lIns="91425" tIns="45700" rIns="91425" bIns="45700" anchor="t" anchorCtr="0">
            <a:noAutofit/>
          </a:bodyPr>
          <a:lstStyle/>
          <a:p>
            <a:pPr marL="50800" lvl="0" indent="0" algn="l" rtl="0">
              <a:spcBef>
                <a:spcPts val="1400"/>
              </a:spcBef>
              <a:spcAft>
                <a:spcPts val="0"/>
              </a:spcAft>
              <a:buClr>
                <a:schemeClr val="dk1"/>
              </a:buClr>
              <a:buSzPts val="1100"/>
              <a:buFont typeface="Arial"/>
              <a:buNone/>
            </a:pPr>
            <a:r>
              <a:rPr lang="en-US" sz="2400" b="1">
                <a:solidFill>
                  <a:srgbClr val="000000"/>
                </a:solidFill>
                <a:latin typeface="Arial"/>
                <a:ea typeface="Arial"/>
                <a:cs typeface="Arial"/>
                <a:sym typeface="Arial"/>
              </a:rPr>
              <a:t>Math:</a:t>
            </a:r>
            <a:endParaRPr sz="2400" b="1">
              <a:solidFill>
                <a:srgbClr val="000000"/>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Area – (of garden, raised beds)</a:t>
            </a:r>
            <a:endParaRPr sz="2400">
              <a:solidFill>
                <a:srgbClr val="000000"/>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Volume – (raised beds, mulch, etc)</a:t>
            </a:r>
            <a:endParaRPr sz="2400">
              <a:solidFill>
                <a:srgbClr val="000000"/>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Garden math – calculating needed seeds, plants, etc</a:t>
            </a:r>
            <a:endParaRPr sz="2400">
              <a:solidFill>
                <a:srgbClr val="000000"/>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Measurement</a:t>
            </a:r>
            <a:endParaRPr sz="2400">
              <a:solidFill>
                <a:srgbClr val="000000"/>
              </a:solidFill>
              <a:latin typeface="Arial"/>
              <a:ea typeface="Arial"/>
              <a:cs typeface="Arial"/>
              <a:sym typeface="Arial"/>
            </a:endParaRPr>
          </a:p>
          <a:p>
            <a:pPr marL="0" lvl="0" indent="0" algn="l" rtl="0">
              <a:spcBef>
                <a:spcPts val="1400"/>
              </a:spcBef>
              <a:spcAft>
                <a:spcPts val="0"/>
              </a:spcAft>
              <a:buClr>
                <a:schemeClr val="dk1"/>
              </a:buClr>
              <a:buSzPts val="1100"/>
              <a:buFont typeface="Arial"/>
              <a:buNone/>
            </a:pPr>
            <a:r>
              <a:rPr lang="en-US" sz="1900">
                <a:solidFill>
                  <a:srgbClr val="000000"/>
                </a:solidFill>
                <a:latin typeface="Arial"/>
                <a:ea typeface="Arial"/>
                <a:cs typeface="Arial"/>
                <a:sym typeface="Arial"/>
              </a:rPr>
              <a:t>•</a:t>
            </a:r>
            <a:r>
              <a:rPr lang="en-US" sz="2400">
                <a:solidFill>
                  <a:srgbClr val="000000"/>
                </a:solidFill>
                <a:latin typeface="Arial"/>
                <a:ea typeface="Arial"/>
                <a:cs typeface="Arial"/>
                <a:sym typeface="Arial"/>
              </a:rPr>
              <a:t>Graphing – yields</a:t>
            </a:r>
            <a:endParaRPr sz="2400">
              <a:solidFill>
                <a:srgbClr val="000000"/>
              </a:solidFill>
              <a:latin typeface="Arial"/>
              <a:ea typeface="Arial"/>
              <a:cs typeface="Arial"/>
              <a:sym typeface="Arial"/>
            </a:endParaRPr>
          </a:p>
        </p:txBody>
      </p:sp>
      <p:sp>
        <p:nvSpPr>
          <p:cNvPr id="160" name="Google Shape;160;g6c12c371b3_1_5"/>
          <p:cNvSpPr txBox="1">
            <a:spLocks noGrp="1"/>
          </p:cNvSpPr>
          <p:nvPr>
            <p:ph type="body" idx="2"/>
          </p:nvPr>
        </p:nvSpPr>
        <p:spPr>
          <a:xfrm>
            <a:off x="4629150" y="1825625"/>
            <a:ext cx="3886200" cy="4351200"/>
          </a:xfrm>
          <a:prstGeom prst="rect">
            <a:avLst/>
          </a:prstGeom>
        </p:spPr>
        <p:txBody>
          <a:bodyPr spcFirstLastPara="1" wrap="square" lIns="91425" tIns="45700" rIns="91425" bIns="45700" anchor="t" anchorCtr="0">
            <a:noAutofit/>
          </a:bodyPr>
          <a:lstStyle/>
          <a:p>
            <a:pPr marL="50800" lvl="0" indent="0" algn="l" rtl="0">
              <a:spcBef>
                <a:spcPts val="1400"/>
              </a:spcBef>
              <a:spcAft>
                <a:spcPts val="0"/>
              </a:spcAft>
              <a:buNone/>
            </a:pPr>
            <a:endParaRPr>
              <a:solidFill>
                <a:srgbClr val="000000"/>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1270</Words>
  <Application>Microsoft Macintosh PowerPoint</Application>
  <PresentationFormat>On-screen Show (4:3)</PresentationFormat>
  <Paragraphs>135</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PowerPoint Presentation</vt:lpstr>
      <vt:lpstr>Defining Garden-Based Learning</vt:lpstr>
      <vt:lpstr>PowerPoint Presentation</vt:lpstr>
      <vt:lpstr>Why? </vt:lpstr>
      <vt:lpstr>What is our current and desired curriculum involvement in the school garden?</vt:lpstr>
      <vt:lpstr>Gardening in the era of standards-based education and accountability</vt:lpstr>
      <vt:lpstr>Classroom vs. After-School Club</vt:lpstr>
      <vt:lpstr>Connecting the Content in the Garden</vt:lpstr>
      <vt:lpstr>Connecting the Content in the Garden</vt:lpstr>
      <vt:lpstr>Connecting the Content in the Kitchen</vt:lpstr>
      <vt:lpstr>Out of the Garden Box:  teaching through the garden lens</vt:lpstr>
      <vt:lpstr>Out of the Garden Box: Hidden Content</vt:lpstr>
      <vt:lpstr>Resources</vt:lpstr>
      <vt:lpstr>Opportunities for Engagement</vt:lpstr>
      <vt:lpstr>Garden “celebrations”</vt:lpstr>
      <vt:lpstr>Think. Pair. Share. Take a minute to brainstorm answers to the questions below. Then discuss your answers with a partner. Be prepared to share with the group! </vt:lpstr>
      <vt:lpstr>15 Activities with 15 Bean Soup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Holloway</dc:creator>
  <cp:lastModifiedBy>Microsoft Office User</cp:lastModifiedBy>
  <cp:revision>1</cp:revision>
  <dcterms:created xsi:type="dcterms:W3CDTF">2019-03-28T14:01:38Z</dcterms:created>
  <dcterms:modified xsi:type="dcterms:W3CDTF">2020-01-06T14:41:48Z</dcterms:modified>
</cp:coreProperties>
</file>