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332" r:id="rId3"/>
    <p:sldId id="274" r:id="rId4"/>
    <p:sldId id="320" r:id="rId5"/>
    <p:sldId id="321" r:id="rId6"/>
    <p:sldId id="278" r:id="rId7"/>
    <p:sldId id="262" r:id="rId8"/>
    <p:sldId id="273" r:id="rId9"/>
    <p:sldId id="280" r:id="rId10"/>
    <p:sldId id="324" r:id="rId11"/>
    <p:sldId id="328" r:id="rId12"/>
    <p:sldId id="322" r:id="rId13"/>
    <p:sldId id="326" r:id="rId14"/>
    <p:sldId id="323" r:id="rId15"/>
    <p:sldId id="329" r:id="rId16"/>
    <p:sldId id="327" r:id="rId17"/>
    <p:sldId id="277" r:id="rId18"/>
    <p:sldId id="325" r:id="rId19"/>
    <p:sldId id="330" r:id="rId20"/>
    <p:sldId id="331" r:id="rId21"/>
    <p:sldId id="333" r:id="rId22"/>
    <p:sldId id="33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1"/>
    <p:restoredTop sz="92932"/>
  </p:normalViewPr>
  <p:slideViewPr>
    <p:cSldViewPr snapToGrid="0" snapToObjects="1">
      <p:cViewPr varScale="1">
        <p:scale>
          <a:sx n="58" d="100"/>
          <a:sy n="58" d="100"/>
        </p:scale>
        <p:origin x="1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4D6BA-ACDE-C547-AA52-6DB516528136}" type="datetimeFigureOut">
              <a:rPr lang="en-US" smtClean="0"/>
              <a:t>11/18/19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D8654-9B42-0346-8154-ED3D96297A33}" type="slidenum">
              <a:rPr lang="en-US" smtClean="0"/>
              <a:t>‹#›</a:t>
            </a:fld>
            <a:endParaRPr lang="en-US"/>
          </a:p>
        </p:txBody>
      </p:sp>
    </p:spTree>
    <p:extLst>
      <p:ext uri="{BB962C8B-B14F-4D97-AF65-F5344CB8AC3E}">
        <p14:creationId xmlns:p14="http://schemas.microsoft.com/office/powerpoint/2010/main" val="184926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Kindergartners at one elementary school are introduced to the school garden at the Sensory garden.  It is important to get students into the garden early so they are used to being outdoors and learning what behavior is expected of them. </a:t>
            </a:r>
          </a:p>
        </p:txBody>
      </p:sp>
      <p:sp>
        <p:nvSpPr>
          <p:cNvPr id="4" name="Slide Number Placeholder 3"/>
          <p:cNvSpPr>
            <a:spLocks noGrp="1"/>
          </p:cNvSpPr>
          <p:nvPr>
            <p:ph type="sldNum" sz="quarter" idx="5"/>
          </p:nvPr>
        </p:nvSpPr>
        <p:spPr/>
        <p:txBody>
          <a:bodyPr/>
          <a:lstStyle/>
          <a:p>
            <a:fld id="{2C8D8654-9B42-0346-8154-ED3D96297A33}" type="slidenum">
              <a:rPr lang="en-US" smtClean="0"/>
              <a:t>3</a:t>
            </a:fld>
            <a:endParaRPr lang="en-US"/>
          </a:p>
        </p:txBody>
      </p:sp>
    </p:spTree>
    <p:extLst>
      <p:ext uri="{BB962C8B-B14F-4D97-AF65-F5344CB8AC3E}">
        <p14:creationId xmlns:p14="http://schemas.microsoft.com/office/powerpoint/2010/main" val="69742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beautiful garden hardscape.</a:t>
            </a:r>
          </a:p>
        </p:txBody>
      </p:sp>
      <p:sp>
        <p:nvSpPr>
          <p:cNvPr id="4" name="Slide Number Placeholder 3"/>
          <p:cNvSpPr>
            <a:spLocks noGrp="1"/>
          </p:cNvSpPr>
          <p:nvPr>
            <p:ph type="sldNum" sz="quarter" idx="5"/>
          </p:nvPr>
        </p:nvSpPr>
        <p:spPr/>
        <p:txBody>
          <a:bodyPr/>
          <a:lstStyle/>
          <a:p>
            <a:fld id="{2C8D8654-9B42-0346-8154-ED3D96297A33}" type="slidenum">
              <a:rPr lang="en-US" smtClean="0"/>
              <a:t>20</a:t>
            </a:fld>
            <a:endParaRPr lang="en-US"/>
          </a:p>
        </p:txBody>
      </p:sp>
    </p:spTree>
    <p:extLst>
      <p:ext uri="{BB962C8B-B14F-4D97-AF65-F5344CB8AC3E}">
        <p14:creationId xmlns:p14="http://schemas.microsoft.com/office/powerpoint/2010/main" val="402620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Math</a:t>
            </a:r>
            <a:r>
              <a:rPr lang="en-US" dirty="0"/>
              <a:t>:  How many beans per plant?  Beans per pod?  </a:t>
            </a:r>
            <a:r>
              <a:rPr lang="en-US" b="1" dirty="0"/>
              <a:t>Geography:</a:t>
            </a:r>
            <a:r>
              <a:rPr lang="en-US" dirty="0"/>
              <a:t>  Where did the beans come from and how did they get to North America?  </a:t>
            </a:r>
            <a:r>
              <a:rPr lang="en-US" b="1" dirty="0"/>
              <a:t>Food Science</a:t>
            </a:r>
            <a:r>
              <a:rPr lang="en-US" dirty="0"/>
              <a:t>:  What type of nutrition do beans have?  How do we prepare them?  </a:t>
            </a:r>
            <a:r>
              <a:rPr lang="en-US" b="1" dirty="0"/>
              <a:t>History</a:t>
            </a:r>
            <a:r>
              <a:rPr lang="en-US" dirty="0"/>
              <a:t>:  How did people harvest and preserve beans before refrigeration. </a:t>
            </a:r>
            <a:r>
              <a:rPr lang="en-US" b="1" dirty="0"/>
              <a:t>Soil Science</a:t>
            </a:r>
            <a:r>
              <a:rPr lang="en-US" dirty="0"/>
              <a:t>:  How are beans nitrogen fixers?  </a:t>
            </a:r>
            <a:r>
              <a:rPr lang="en-US" b="1" dirty="0"/>
              <a:t>Agronomy</a:t>
            </a:r>
            <a:r>
              <a:rPr lang="en-US" dirty="0"/>
              <a:t>:  Do beans make a better crop when trellised?  How hard are they to harvest on a commercial farm when trellised?  </a:t>
            </a:r>
            <a:r>
              <a:rPr lang="en-US" b="1" dirty="0"/>
              <a:t>Entomology:</a:t>
            </a:r>
            <a:r>
              <a:rPr lang="en-US" dirty="0"/>
              <a:t>  What insect pests do beans have?  </a:t>
            </a:r>
            <a:r>
              <a:rPr lang="en-US" b="1" dirty="0"/>
              <a:t>Pathology:</a:t>
            </a:r>
            <a:r>
              <a:rPr lang="en-US" dirty="0"/>
              <a:t>  What types of diseases do insects have?  </a:t>
            </a:r>
            <a:r>
              <a:rPr lang="en-US" b="1" dirty="0"/>
              <a:t>Literature:</a:t>
            </a:r>
            <a:r>
              <a:rPr lang="en-US" dirty="0"/>
              <a:t>  Have students write a haiku to the humble bean.</a:t>
            </a:r>
          </a:p>
        </p:txBody>
      </p:sp>
      <p:sp>
        <p:nvSpPr>
          <p:cNvPr id="4" name="Slide Number Placeholder 3"/>
          <p:cNvSpPr>
            <a:spLocks noGrp="1"/>
          </p:cNvSpPr>
          <p:nvPr>
            <p:ph type="sldNum" sz="quarter" idx="5"/>
          </p:nvPr>
        </p:nvSpPr>
        <p:spPr/>
        <p:txBody>
          <a:bodyPr/>
          <a:lstStyle/>
          <a:p>
            <a:fld id="{2C8D8654-9B42-0346-8154-ED3D96297A33}" type="slidenum">
              <a:rPr lang="en-US" smtClean="0"/>
              <a:t>21</a:t>
            </a:fld>
            <a:endParaRPr lang="en-US"/>
          </a:p>
        </p:txBody>
      </p:sp>
    </p:spTree>
    <p:extLst>
      <p:ext uri="{BB962C8B-B14F-4D97-AF65-F5344CB8AC3E}">
        <p14:creationId xmlns:p14="http://schemas.microsoft.com/office/powerpoint/2010/main" val="41134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Ford</a:t>
            </a:r>
            <a:r>
              <a:rPr lang="en-US" baseline="0" dirty="0"/>
              <a:t> Elementary</a:t>
            </a:r>
            <a:endParaRPr lang="en-US" dirty="0"/>
          </a:p>
        </p:txBody>
      </p:sp>
      <p:sp>
        <p:nvSpPr>
          <p:cNvPr id="4" name="Slide Number Placeholder 3"/>
          <p:cNvSpPr>
            <a:spLocks noGrp="1"/>
          </p:cNvSpPr>
          <p:nvPr>
            <p:ph type="sldNum" sz="quarter" idx="10"/>
          </p:nvPr>
        </p:nvSpPr>
        <p:spPr/>
        <p:txBody>
          <a:bodyPr/>
          <a:lstStyle/>
          <a:p>
            <a:fld id="{470DEF79-5682-B24A-9EAD-5F09C12C8EDC}" type="slidenum">
              <a:rPr lang="en-US" smtClean="0"/>
              <a:t>6</a:t>
            </a:fld>
            <a:endParaRPr lang="en-US"/>
          </a:p>
        </p:txBody>
      </p:sp>
    </p:spTree>
    <p:extLst>
      <p:ext uri="{BB962C8B-B14F-4D97-AF65-F5344CB8AC3E}">
        <p14:creationId xmlns:p14="http://schemas.microsoft.com/office/powerpoint/2010/main" val="103186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Signage is important in the garden.  It helps teacher feel at ease when teaching in the garden and they are great educational tools.  Grants are often used to create weather-proof signs.</a:t>
            </a:r>
          </a:p>
        </p:txBody>
      </p:sp>
      <p:sp>
        <p:nvSpPr>
          <p:cNvPr id="4" name="Slide Number Placeholder 3"/>
          <p:cNvSpPr>
            <a:spLocks noGrp="1"/>
          </p:cNvSpPr>
          <p:nvPr>
            <p:ph type="sldNum" sz="quarter" idx="5"/>
          </p:nvPr>
        </p:nvSpPr>
        <p:spPr/>
        <p:txBody>
          <a:bodyPr/>
          <a:lstStyle/>
          <a:p>
            <a:fld id="{2C8D8654-9B42-0346-8154-ED3D96297A33}" type="slidenum">
              <a:rPr lang="en-US" smtClean="0"/>
              <a:t>7</a:t>
            </a:fld>
            <a:endParaRPr lang="en-US"/>
          </a:p>
        </p:txBody>
      </p:sp>
    </p:spTree>
    <p:extLst>
      <p:ext uri="{BB962C8B-B14F-4D97-AF65-F5344CB8AC3E}">
        <p14:creationId xmlns:p14="http://schemas.microsoft.com/office/powerpoint/2010/main" val="271343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Due West Elementary Math</a:t>
            </a:r>
            <a:r>
              <a:rPr lang="en-US" baseline="0" dirty="0"/>
              <a:t> Garden</a:t>
            </a:r>
            <a:endParaRPr lang="en-US" dirty="0"/>
          </a:p>
        </p:txBody>
      </p:sp>
      <p:sp>
        <p:nvSpPr>
          <p:cNvPr id="4" name="Slide Number Placeholder 3"/>
          <p:cNvSpPr>
            <a:spLocks noGrp="1"/>
          </p:cNvSpPr>
          <p:nvPr>
            <p:ph type="sldNum" sz="quarter" idx="10"/>
          </p:nvPr>
        </p:nvSpPr>
        <p:spPr/>
        <p:txBody>
          <a:bodyPr/>
          <a:lstStyle/>
          <a:p>
            <a:fld id="{470DEF79-5682-B24A-9EAD-5F09C12C8EDC}" type="slidenum">
              <a:rPr lang="en-US" smtClean="0"/>
              <a:t>8</a:t>
            </a:fld>
            <a:endParaRPr lang="en-US"/>
          </a:p>
        </p:txBody>
      </p:sp>
    </p:spTree>
    <p:extLst>
      <p:ext uri="{BB962C8B-B14F-4D97-AF65-F5344CB8AC3E}">
        <p14:creationId xmlns:p14="http://schemas.microsoft.com/office/powerpoint/2010/main" val="241113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lack of space should not deter a school from having a garden.  This school in metro Atlanta had no green space so the teachers got creative and designed this indoor space.</a:t>
            </a:r>
          </a:p>
        </p:txBody>
      </p:sp>
      <p:sp>
        <p:nvSpPr>
          <p:cNvPr id="4" name="Slide Number Placeholder 3"/>
          <p:cNvSpPr>
            <a:spLocks noGrp="1"/>
          </p:cNvSpPr>
          <p:nvPr>
            <p:ph type="sldNum" sz="quarter" idx="5"/>
          </p:nvPr>
        </p:nvSpPr>
        <p:spPr/>
        <p:txBody>
          <a:bodyPr/>
          <a:lstStyle/>
          <a:p>
            <a:fld id="{2C8D8654-9B42-0346-8154-ED3D96297A33}" type="slidenum">
              <a:rPr lang="en-US" smtClean="0"/>
              <a:t>14</a:t>
            </a:fld>
            <a:endParaRPr lang="en-US"/>
          </a:p>
        </p:txBody>
      </p:sp>
    </p:spTree>
    <p:extLst>
      <p:ext uri="{BB962C8B-B14F-4D97-AF65-F5344CB8AC3E}">
        <p14:creationId xmlns:p14="http://schemas.microsoft.com/office/powerpoint/2010/main" val="34346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pollinator garden will attract pollinators and other beneficial insects to your garden.  It is also used to teach entomology and ecology.  It teaches students that not all bugs are bad!</a:t>
            </a:r>
          </a:p>
        </p:txBody>
      </p:sp>
      <p:sp>
        <p:nvSpPr>
          <p:cNvPr id="4" name="Slide Number Placeholder 3"/>
          <p:cNvSpPr>
            <a:spLocks noGrp="1"/>
          </p:cNvSpPr>
          <p:nvPr>
            <p:ph type="sldNum" sz="quarter" idx="5"/>
          </p:nvPr>
        </p:nvSpPr>
        <p:spPr/>
        <p:txBody>
          <a:bodyPr/>
          <a:lstStyle/>
          <a:p>
            <a:fld id="{2C8D8654-9B42-0346-8154-ED3D96297A33}" type="slidenum">
              <a:rPr lang="en-US" smtClean="0"/>
              <a:t>15</a:t>
            </a:fld>
            <a:endParaRPr lang="en-US"/>
          </a:p>
        </p:txBody>
      </p:sp>
    </p:spTree>
    <p:extLst>
      <p:ext uri="{BB962C8B-B14F-4D97-AF65-F5344CB8AC3E}">
        <p14:creationId xmlns:p14="http://schemas.microsoft.com/office/powerpoint/2010/main" val="92276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gardens can be ways to teach ecology.  Students can participate in citizen science bird counting through Cornell University bird watching programs.</a:t>
            </a:r>
          </a:p>
        </p:txBody>
      </p:sp>
      <p:sp>
        <p:nvSpPr>
          <p:cNvPr id="4" name="Slide Number Placeholder 3"/>
          <p:cNvSpPr>
            <a:spLocks noGrp="1"/>
          </p:cNvSpPr>
          <p:nvPr>
            <p:ph type="sldNum" sz="quarter" idx="5"/>
          </p:nvPr>
        </p:nvSpPr>
        <p:spPr/>
        <p:txBody>
          <a:bodyPr/>
          <a:lstStyle/>
          <a:p>
            <a:fld id="{2C8D8654-9B42-0346-8154-ED3D96297A33}" type="slidenum">
              <a:rPr lang="en-US" smtClean="0"/>
              <a:t>16</a:t>
            </a:fld>
            <a:endParaRPr lang="en-US"/>
          </a:p>
        </p:txBody>
      </p:sp>
    </p:spTree>
    <p:extLst>
      <p:ext uri="{BB962C8B-B14F-4D97-AF65-F5344CB8AC3E}">
        <p14:creationId xmlns:p14="http://schemas.microsoft.com/office/powerpoint/2010/main" val="277599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Ford Elementary Word Garden</a:t>
            </a:r>
          </a:p>
        </p:txBody>
      </p:sp>
      <p:sp>
        <p:nvSpPr>
          <p:cNvPr id="4" name="Slide Number Placeholder 3"/>
          <p:cNvSpPr>
            <a:spLocks noGrp="1"/>
          </p:cNvSpPr>
          <p:nvPr>
            <p:ph type="sldNum" sz="quarter" idx="10"/>
          </p:nvPr>
        </p:nvSpPr>
        <p:spPr/>
        <p:txBody>
          <a:bodyPr/>
          <a:lstStyle/>
          <a:p>
            <a:fld id="{470DEF79-5682-B24A-9EAD-5F09C12C8EDC}" type="slidenum">
              <a:rPr lang="en-US" smtClean="0"/>
              <a:t>17</a:t>
            </a:fld>
            <a:endParaRPr lang="en-US"/>
          </a:p>
        </p:txBody>
      </p:sp>
    </p:spTree>
    <p:extLst>
      <p:ext uri="{BB962C8B-B14F-4D97-AF65-F5344CB8AC3E}">
        <p14:creationId xmlns:p14="http://schemas.microsoft.com/office/powerpoint/2010/main" val="376977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at LaGrange Elementary school learned that it is okay to get dirty!</a:t>
            </a:r>
          </a:p>
        </p:txBody>
      </p:sp>
      <p:sp>
        <p:nvSpPr>
          <p:cNvPr id="4" name="Slide Number Placeholder 3"/>
          <p:cNvSpPr>
            <a:spLocks noGrp="1"/>
          </p:cNvSpPr>
          <p:nvPr>
            <p:ph type="sldNum" sz="quarter" idx="5"/>
          </p:nvPr>
        </p:nvSpPr>
        <p:spPr/>
        <p:txBody>
          <a:bodyPr/>
          <a:lstStyle/>
          <a:p>
            <a:fld id="{2C8D8654-9B42-0346-8154-ED3D96297A33}" type="slidenum">
              <a:rPr lang="en-US" smtClean="0"/>
              <a:t>18</a:t>
            </a:fld>
            <a:endParaRPr lang="en-US"/>
          </a:p>
        </p:txBody>
      </p:sp>
    </p:spTree>
    <p:extLst>
      <p:ext uri="{BB962C8B-B14F-4D97-AF65-F5344CB8AC3E}">
        <p14:creationId xmlns:p14="http://schemas.microsoft.com/office/powerpoint/2010/main" val="314731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2049BE-D6FB-8747-82E2-FDA4BFDB6449}"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167584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2049BE-D6FB-8747-82E2-FDA4BFDB6449}"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94775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2049BE-D6FB-8747-82E2-FDA4BFDB6449}"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105766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2049BE-D6FB-8747-82E2-FDA4BFDB6449}"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175902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2049BE-D6FB-8747-82E2-FDA4BFDB6449}"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419732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2049BE-D6FB-8747-82E2-FDA4BFDB6449}" type="datetimeFigureOut">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421285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2049BE-D6FB-8747-82E2-FDA4BFDB6449}" type="datetimeFigureOut">
              <a:rPr lang="en-US" smtClean="0"/>
              <a:t>11/18/19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138664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2049BE-D6FB-8747-82E2-FDA4BFDB6449}" type="datetimeFigureOut">
              <a:rPr lang="en-US" smtClean="0"/>
              <a:t>11/18/19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368734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049BE-D6FB-8747-82E2-FDA4BFDB6449}" type="datetimeFigureOut">
              <a:rPr lang="en-US" smtClean="0"/>
              <a:t>11/18/19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60355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2049BE-D6FB-8747-82E2-FDA4BFDB6449}" type="datetimeFigureOut">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306191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2049BE-D6FB-8747-82E2-FDA4BFDB6449}" type="datetimeFigureOut">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6B30D-9447-6F46-B796-D2AC1288C1DF}" type="slidenum">
              <a:rPr lang="en-US" smtClean="0"/>
              <a:t>‹#›</a:t>
            </a:fld>
            <a:endParaRPr lang="en-US"/>
          </a:p>
        </p:txBody>
      </p:sp>
    </p:spTree>
    <p:extLst>
      <p:ext uri="{BB962C8B-B14F-4D97-AF65-F5344CB8AC3E}">
        <p14:creationId xmlns:p14="http://schemas.microsoft.com/office/powerpoint/2010/main" val="1638143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049BE-D6FB-8747-82E2-FDA4BFDB6449}" type="datetimeFigureOut">
              <a:rPr lang="en-US" smtClean="0"/>
              <a:t>11/18/19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6B30D-9447-6F46-B796-D2AC1288C1DF}" type="slidenum">
              <a:rPr lang="en-US" smtClean="0"/>
              <a:t>‹#›</a:t>
            </a:fld>
            <a:endParaRPr lang="en-US"/>
          </a:p>
        </p:txBody>
      </p:sp>
    </p:spTree>
    <p:extLst>
      <p:ext uri="{BB962C8B-B14F-4D97-AF65-F5344CB8AC3E}">
        <p14:creationId xmlns:p14="http://schemas.microsoft.com/office/powerpoint/2010/main" val="2620513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4BC60-0F87-3B4F-8E6B-6C7FDDB5FB10}"/>
              </a:ext>
            </a:extLst>
          </p:cNvPr>
          <p:cNvPicPr>
            <a:picLocks noChangeAspect="1"/>
          </p:cNvPicPr>
          <p:nvPr/>
        </p:nvPicPr>
        <p:blipFill>
          <a:blip r:embed="rId2"/>
          <a:stretch>
            <a:fillRect/>
          </a:stretch>
        </p:blipFill>
        <p:spPr>
          <a:xfrm>
            <a:off x="6161500" y="544871"/>
            <a:ext cx="2318620" cy="2337169"/>
          </a:xfrm>
          <a:prstGeom prst="rect">
            <a:avLst/>
          </a:prstGeom>
        </p:spPr>
      </p:pic>
      <p:pic>
        <p:nvPicPr>
          <p:cNvPr id="5" name="Picture 4">
            <a:extLst>
              <a:ext uri="{FF2B5EF4-FFF2-40B4-BE49-F238E27FC236}">
                <a16:creationId xmlns:a16="http://schemas.microsoft.com/office/drawing/2014/main" id="{86EF4755-CE4B-5142-B4E3-F7FD81C6A70D}"/>
              </a:ext>
            </a:extLst>
          </p:cNvPr>
          <p:cNvPicPr>
            <a:picLocks noChangeAspect="1"/>
          </p:cNvPicPr>
          <p:nvPr/>
        </p:nvPicPr>
        <p:blipFill>
          <a:blip r:embed="rId3"/>
          <a:stretch>
            <a:fillRect/>
          </a:stretch>
        </p:blipFill>
        <p:spPr>
          <a:xfrm>
            <a:off x="6110468" y="3604416"/>
            <a:ext cx="2308355" cy="2360112"/>
          </a:xfrm>
          <a:prstGeom prst="rect">
            <a:avLst/>
          </a:prstGeom>
        </p:spPr>
      </p:pic>
      <p:sp>
        <p:nvSpPr>
          <p:cNvPr id="6" name="TextBox 5">
            <a:extLst>
              <a:ext uri="{FF2B5EF4-FFF2-40B4-BE49-F238E27FC236}">
                <a16:creationId xmlns:a16="http://schemas.microsoft.com/office/drawing/2014/main" id="{397F6596-B7F0-0B4D-8821-2521020E1680}"/>
              </a:ext>
            </a:extLst>
          </p:cNvPr>
          <p:cNvSpPr txBox="1"/>
          <p:nvPr/>
        </p:nvSpPr>
        <p:spPr>
          <a:xfrm>
            <a:off x="1427355" y="1269712"/>
            <a:ext cx="3969835" cy="2554545"/>
          </a:xfrm>
          <a:prstGeom prst="rect">
            <a:avLst/>
          </a:prstGeom>
          <a:noFill/>
        </p:spPr>
        <p:txBody>
          <a:bodyPr wrap="square" rtlCol="0">
            <a:spAutoFit/>
          </a:bodyPr>
          <a:lstStyle/>
          <a:p>
            <a:r>
              <a:rPr lang="en-US" sz="3200" b="1" dirty="0"/>
              <a:t>What is Possible </a:t>
            </a:r>
          </a:p>
          <a:p>
            <a:r>
              <a:rPr lang="en-US" sz="3200" b="1" dirty="0"/>
              <a:t>in the School Garden</a:t>
            </a:r>
            <a:br>
              <a:rPr lang="en-US" sz="3200" b="1" dirty="0"/>
            </a:br>
            <a:br>
              <a:rPr lang="en-US" sz="3200" b="1" dirty="0"/>
            </a:br>
            <a:r>
              <a:rPr lang="en-US" sz="3200" b="1" dirty="0"/>
              <a:t>Becky Griffin</a:t>
            </a:r>
          </a:p>
          <a:p>
            <a:endParaRPr lang="en-US" sz="3200" dirty="0"/>
          </a:p>
        </p:txBody>
      </p:sp>
      <p:sp>
        <p:nvSpPr>
          <p:cNvPr id="7" name="TextBox 6">
            <a:extLst>
              <a:ext uri="{FF2B5EF4-FFF2-40B4-BE49-F238E27FC236}">
                <a16:creationId xmlns:a16="http://schemas.microsoft.com/office/drawing/2014/main" id="{3593CC9D-86F9-2540-9CC0-F722EA4E9E59}"/>
              </a:ext>
            </a:extLst>
          </p:cNvPr>
          <p:cNvSpPr txBox="1"/>
          <p:nvPr/>
        </p:nvSpPr>
        <p:spPr>
          <a:xfrm>
            <a:off x="964504" y="6151645"/>
            <a:ext cx="7453903" cy="369332"/>
          </a:xfrm>
          <a:prstGeom prst="rect">
            <a:avLst/>
          </a:prstGeom>
          <a:noFill/>
        </p:spPr>
        <p:txBody>
          <a:bodyPr wrap="square" rtlCol="0">
            <a:spAutoFit/>
          </a:bodyPr>
          <a:lstStyle/>
          <a:p>
            <a:r>
              <a:rPr lang="en-US" i="1" dirty="0"/>
              <a:t>One of the UGA Extension School Garden Team’s series of presentations.</a:t>
            </a:r>
          </a:p>
        </p:txBody>
      </p:sp>
    </p:spTree>
    <p:extLst>
      <p:ext uri="{BB962C8B-B14F-4D97-AF65-F5344CB8AC3E}">
        <p14:creationId xmlns:p14="http://schemas.microsoft.com/office/powerpoint/2010/main" val="1703564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570CF-02F3-194F-8AFD-7062649DB363}"/>
              </a:ext>
            </a:extLst>
          </p:cNvPr>
          <p:cNvPicPr>
            <a:picLocks noChangeAspect="1"/>
          </p:cNvPicPr>
          <p:nvPr/>
        </p:nvPicPr>
        <p:blipFill>
          <a:blip r:embed="rId2"/>
          <a:stretch>
            <a:fillRect/>
          </a:stretch>
        </p:blipFill>
        <p:spPr>
          <a:xfrm>
            <a:off x="-535246" y="-90664"/>
            <a:ext cx="5833756" cy="7092713"/>
          </a:xfrm>
          <a:prstGeom prst="rect">
            <a:avLst/>
          </a:prstGeom>
          <a:ln>
            <a:solidFill>
              <a:schemeClr val="tx1"/>
            </a:solidFill>
          </a:ln>
        </p:spPr>
      </p:pic>
      <p:sp>
        <p:nvSpPr>
          <p:cNvPr id="4" name="TextBox 3">
            <a:extLst>
              <a:ext uri="{FF2B5EF4-FFF2-40B4-BE49-F238E27FC236}">
                <a16:creationId xmlns:a16="http://schemas.microsoft.com/office/drawing/2014/main" id="{F00BA79D-B80F-524B-BA01-220B398CEDD7}"/>
              </a:ext>
            </a:extLst>
          </p:cNvPr>
          <p:cNvSpPr txBox="1"/>
          <p:nvPr/>
        </p:nvSpPr>
        <p:spPr>
          <a:xfrm>
            <a:off x="5774499" y="588723"/>
            <a:ext cx="2993720" cy="4832092"/>
          </a:xfrm>
          <a:prstGeom prst="rect">
            <a:avLst/>
          </a:prstGeom>
          <a:noFill/>
        </p:spPr>
        <p:txBody>
          <a:bodyPr wrap="square" rtlCol="0">
            <a:spAutoFit/>
          </a:bodyPr>
          <a:lstStyle/>
          <a:p>
            <a:r>
              <a:rPr lang="en-US" sz="2800" dirty="0">
                <a:latin typeface="+mj-lt"/>
              </a:rPr>
              <a:t>In Bibb County, students study the scientific method and experiment with water quantities, soil types, and plant varieties to determine what makes for the best food harvest.</a:t>
            </a:r>
          </a:p>
        </p:txBody>
      </p:sp>
    </p:spTree>
    <p:extLst>
      <p:ext uri="{BB962C8B-B14F-4D97-AF65-F5344CB8AC3E}">
        <p14:creationId xmlns:p14="http://schemas.microsoft.com/office/powerpoint/2010/main" val="2748842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0AB701-EBE0-1449-AAA5-283B12FB6A2F}"/>
              </a:ext>
            </a:extLst>
          </p:cNvPr>
          <p:cNvSpPr txBox="1"/>
          <p:nvPr/>
        </p:nvSpPr>
        <p:spPr>
          <a:xfrm>
            <a:off x="6131051" y="640081"/>
            <a:ext cx="2532887" cy="3708895"/>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2900" dirty="0">
                <a:latin typeface="+mj-lt"/>
                <a:ea typeface="+mj-ea"/>
                <a:cs typeface="+mj-cs"/>
              </a:rPr>
              <a:t>School gardeners can work with their school nutrition staff to hold taste tests of food grown in the garden.</a:t>
            </a:r>
          </a:p>
        </p:txBody>
      </p:sp>
      <p:pic>
        <p:nvPicPr>
          <p:cNvPr id="2" name="Picture 1">
            <a:extLst>
              <a:ext uri="{FF2B5EF4-FFF2-40B4-BE49-F238E27FC236}">
                <a16:creationId xmlns:a16="http://schemas.microsoft.com/office/drawing/2014/main" id="{076AEC08-BF5C-9340-954C-E99FB7DB779B}"/>
              </a:ext>
            </a:extLst>
          </p:cNvPr>
          <p:cNvPicPr>
            <a:picLocks noChangeAspect="1"/>
          </p:cNvPicPr>
          <p:nvPr/>
        </p:nvPicPr>
        <p:blipFill rotWithShape="1">
          <a:blip r:embed="rId2"/>
          <a:srcRect r="8982" b="2"/>
          <a:stretch/>
        </p:blipFill>
        <p:spPr>
          <a:xfrm rot="5400000">
            <a:off x="-603504" y="603504"/>
            <a:ext cx="6858000" cy="5650992"/>
          </a:xfrm>
          <a:prstGeom prst="rect">
            <a:avLst/>
          </a:prstGeom>
          <a:ln>
            <a:solidFill>
              <a:schemeClr val="tx1"/>
            </a:solidFill>
          </a:ln>
        </p:spPr>
      </p:pic>
    </p:spTree>
    <p:extLst>
      <p:ext uri="{BB962C8B-B14F-4D97-AF65-F5344CB8AC3E}">
        <p14:creationId xmlns:p14="http://schemas.microsoft.com/office/powerpoint/2010/main" val="506705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15CA7-9244-F94E-B720-82B776FDE3E4}"/>
              </a:ext>
            </a:extLst>
          </p:cNvPr>
          <p:cNvPicPr>
            <a:picLocks noChangeAspect="1"/>
          </p:cNvPicPr>
          <p:nvPr/>
        </p:nvPicPr>
        <p:blipFill>
          <a:blip r:embed="rId2"/>
          <a:stretch>
            <a:fillRect/>
          </a:stretch>
        </p:blipFill>
        <p:spPr>
          <a:xfrm>
            <a:off x="-1" y="-89666"/>
            <a:ext cx="9263555" cy="6947666"/>
          </a:xfrm>
          <a:prstGeom prst="rect">
            <a:avLst/>
          </a:prstGeom>
        </p:spPr>
      </p:pic>
      <p:sp>
        <p:nvSpPr>
          <p:cNvPr id="4" name="TextBox 3">
            <a:extLst>
              <a:ext uri="{FF2B5EF4-FFF2-40B4-BE49-F238E27FC236}">
                <a16:creationId xmlns:a16="http://schemas.microsoft.com/office/drawing/2014/main" id="{1D648CAB-6FCE-F245-9EDD-2CA13A3131BA}"/>
              </a:ext>
            </a:extLst>
          </p:cNvPr>
          <p:cNvSpPr txBox="1"/>
          <p:nvPr/>
        </p:nvSpPr>
        <p:spPr>
          <a:xfrm>
            <a:off x="263047" y="5436296"/>
            <a:ext cx="8880953" cy="1200329"/>
          </a:xfrm>
          <a:prstGeom prst="rect">
            <a:avLst/>
          </a:prstGeom>
          <a:solidFill>
            <a:schemeClr val="bg1"/>
          </a:solidFill>
          <a:ln>
            <a:solidFill>
              <a:schemeClr val="tx1"/>
            </a:solidFill>
          </a:ln>
        </p:spPr>
        <p:txBody>
          <a:bodyPr wrap="square" rtlCol="0">
            <a:spAutoFit/>
          </a:bodyPr>
          <a:lstStyle/>
          <a:p>
            <a:r>
              <a:rPr lang="en-US" sz="2400" dirty="0">
                <a:latin typeface="+mj-lt"/>
              </a:rPr>
              <a:t>Food gardens are also used to teach agronomy, marketing, and business skills.  Older students often grow food to sell at farmers markets.</a:t>
            </a:r>
          </a:p>
        </p:txBody>
      </p:sp>
    </p:spTree>
    <p:extLst>
      <p:ext uri="{BB962C8B-B14F-4D97-AF65-F5344CB8AC3E}">
        <p14:creationId xmlns:p14="http://schemas.microsoft.com/office/powerpoint/2010/main" val="1343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86F72-778F-5C41-BA1E-694D4383370D}"/>
              </a:ext>
            </a:extLst>
          </p:cNvPr>
          <p:cNvPicPr>
            <a:picLocks noChangeAspect="1"/>
          </p:cNvPicPr>
          <p:nvPr/>
        </p:nvPicPr>
        <p:blipFill>
          <a:blip r:embed="rId2"/>
          <a:stretch>
            <a:fillRect/>
          </a:stretch>
        </p:blipFill>
        <p:spPr>
          <a:xfrm>
            <a:off x="-1143000" y="0"/>
            <a:ext cx="10287000" cy="6858000"/>
          </a:xfrm>
          <a:prstGeom prst="rect">
            <a:avLst/>
          </a:prstGeom>
        </p:spPr>
      </p:pic>
      <p:sp>
        <p:nvSpPr>
          <p:cNvPr id="4" name="TextBox 3">
            <a:extLst>
              <a:ext uri="{FF2B5EF4-FFF2-40B4-BE49-F238E27FC236}">
                <a16:creationId xmlns:a16="http://schemas.microsoft.com/office/drawing/2014/main" id="{664433C0-760C-DE4D-874C-F699390FBE1D}"/>
              </a:ext>
            </a:extLst>
          </p:cNvPr>
          <p:cNvSpPr txBox="1"/>
          <p:nvPr/>
        </p:nvSpPr>
        <p:spPr>
          <a:xfrm>
            <a:off x="-237996" y="5787025"/>
            <a:ext cx="8921663" cy="830997"/>
          </a:xfrm>
          <a:prstGeom prst="rect">
            <a:avLst/>
          </a:prstGeom>
          <a:solidFill>
            <a:schemeClr val="bg1"/>
          </a:solidFill>
        </p:spPr>
        <p:txBody>
          <a:bodyPr wrap="square" rtlCol="0">
            <a:spAutoFit/>
          </a:bodyPr>
          <a:lstStyle/>
          <a:p>
            <a:r>
              <a:rPr lang="en-US" sz="2400" dirty="0"/>
              <a:t>Start small and use the resources you have (including personnel and garden labor) wisely.  This is from a school in Chattooga County. </a:t>
            </a:r>
          </a:p>
        </p:txBody>
      </p:sp>
    </p:spTree>
    <p:extLst>
      <p:ext uri="{BB962C8B-B14F-4D97-AF65-F5344CB8AC3E}">
        <p14:creationId xmlns:p14="http://schemas.microsoft.com/office/powerpoint/2010/main" val="1364064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941CA5-8C47-4549-A73A-B400A6D02B6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26066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3031A-DA68-9A40-8B83-7D2BD06AAAF3}"/>
              </a:ext>
            </a:extLst>
          </p:cNvPr>
          <p:cNvPicPr>
            <a:picLocks noChangeAspect="1"/>
          </p:cNvPicPr>
          <p:nvPr/>
        </p:nvPicPr>
        <p:blipFill rotWithShape="1">
          <a:blip r:embed="rId3"/>
          <a:srcRect l="21989" r="3011"/>
          <a:stretch/>
        </p:blipFill>
        <p:spPr>
          <a:xfrm>
            <a:off x="20" y="10"/>
            <a:ext cx="9143980" cy="6857990"/>
          </a:xfrm>
          <a:prstGeom prst="rect">
            <a:avLst/>
          </a:prstGeom>
        </p:spPr>
      </p:pic>
    </p:spTree>
    <p:extLst>
      <p:ext uri="{BB962C8B-B14F-4D97-AF65-F5344CB8AC3E}">
        <p14:creationId xmlns:p14="http://schemas.microsoft.com/office/powerpoint/2010/main" val="161054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5DC13-3E9A-BD4F-BFC8-22455DB190FC}"/>
              </a:ext>
            </a:extLst>
          </p:cNvPr>
          <p:cNvPicPr>
            <a:picLocks noChangeAspect="1"/>
          </p:cNvPicPr>
          <p:nvPr/>
        </p:nvPicPr>
        <p:blipFill rotWithShape="1">
          <a:blip r:embed="rId3"/>
          <a:srcRect l="10882" r="14118"/>
          <a:stretch/>
        </p:blipFill>
        <p:spPr>
          <a:xfrm>
            <a:off x="20" y="10"/>
            <a:ext cx="9143980" cy="6857990"/>
          </a:xfrm>
          <a:prstGeom prst="rect">
            <a:avLst/>
          </a:prstGeom>
        </p:spPr>
      </p:pic>
    </p:spTree>
    <p:extLst>
      <p:ext uri="{BB962C8B-B14F-4D97-AF65-F5344CB8AC3E}">
        <p14:creationId xmlns:p14="http://schemas.microsoft.com/office/powerpoint/2010/main" val="3299721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ord Word Garden.jpg"/>
          <p:cNvPicPr>
            <a:picLocks noChangeAspect="1"/>
          </p:cNvPicPr>
          <p:nvPr/>
        </p:nvPicPr>
        <p:blipFill rotWithShape="1">
          <a:blip r:embed="rId3">
            <a:extLst>
              <a:ext uri="{28A0092B-C50C-407E-A947-70E740481C1C}">
                <a14:useLocalDpi xmlns:a14="http://schemas.microsoft.com/office/drawing/2010/main" val="0"/>
              </a:ext>
            </a:extLst>
          </a:blip>
          <a:srcRect l="5954" r="19046"/>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5D037D-0373-8F4B-864F-41CABBFC88A7}"/>
              </a:ext>
            </a:extLst>
          </p:cNvPr>
          <p:cNvSpPr txBox="1"/>
          <p:nvPr/>
        </p:nvSpPr>
        <p:spPr>
          <a:xfrm>
            <a:off x="392906" y="5317240"/>
            <a:ext cx="8408194" cy="744836"/>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100" dirty="0">
                <a:solidFill>
                  <a:schemeClr val="tx1">
                    <a:lumMod val="85000"/>
                    <a:lumOff val="15000"/>
                  </a:schemeClr>
                </a:solidFill>
                <a:latin typeface="+mj-lt"/>
                <a:ea typeface="+mj-ea"/>
                <a:cs typeface="+mj-cs"/>
              </a:rPr>
              <a:t>A word garden can be used to teach history.  Replicas of WWII Victory Gardens are a living history lesson.</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638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6E0DF-C29C-8A41-82D0-BE06B6DAECD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03903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46B8C-181C-BB47-9D4F-01EF9D22A765}"/>
              </a:ext>
            </a:extLst>
          </p:cNvPr>
          <p:cNvPicPr>
            <a:picLocks noChangeAspect="1"/>
          </p:cNvPicPr>
          <p:nvPr/>
        </p:nvPicPr>
        <p:blipFill>
          <a:blip r:embed="rId2"/>
          <a:stretch>
            <a:fillRect/>
          </a:stretch>
        </p:blipFill>
        <p:spPr>
          <a:xfrm>
            <a:off x="0" y="14287"/>
            <a:ext cx="9144000" cy="6829425"/>
          </a:xfrm>
          <a:prstGeom prst="rect">
            <a:avLst/>
          </a:prstGeom>
        </p:spPr>
      </p:pic>
      <p:sp>
        <p:nvSpPr>
          <p:cNvPr id="4" name="TextBox 3">
            <a:extLst>
              <a:ext uri="{FF2B5EF4-FFF2-40B4-BE49-F238E27FC236}">
                <a16:creationId xmlns:a16="http://schemas.microsoft.com/office/drawing/2014/main" id="{D733B999-C0CA-ED47-B731-E65A2167EC39}"/>
              </a:ext>
            </a:extLst>
          </p:cNvPr>
          <p:cNvSpPr txBox="1"/>
          <p:nvPr/>
        </p:nvSpPr>
        <p:spPr>
          <a:xfrm>
            <a:off x="338203" y="162838"/>
            <a:ext cx="8467594" cy="923330"/>
          </a:xfrm>
          <a:prstGeom prst="rect">
            <a:avLst/>
          </a:prstGeom>
          <a:solidFill>
            <a:schemeClr val="bg1"/>
          </a:solidFill>
          <a:ln>
            <a:solidFill>
              <a:schemeClr val="tx1"/>
            </a:solidFill>
          </a:ln>
        </p:spPr>
        <p:txBody>
          <a:bodyPr wrap="square" rtlCol="0">
            <a:spAutoFit/>
          </a:bodyPr>
          <a:lstStyle/>
          <a:p>
            <a:r>
              <a:rPr lang="en-US" dirty="0"/>
              <a:t>Use parent connections to help with building the hardscape of your garden.  Many times parents work for companies that are happy to donate time and materials.  This garden at Little River Elementary is used for many school functions.</a:t>
            </a:r>
          </a:p>
        </p:txBody>
      </p:sp>
    </p:spTree>
    <p:extLst>
      <p:ext uri="{BB962C8B-B14F-4D97-AF65-F5344CB8AC3E}">
        <p14:creationId xmlns:p14="http://schemas.microsoft.com/office/powerpoint/2010/main" val="2938868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5D0A8-CD39-C841-9750-B92A3500C00B}"/>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6CA283B6-DD07-A547-9109-0202A1A6754F}"/>
              </a:ext>
            </a:extLst>
          </p:cNvPr>
          <p:cNvSpPr txBox="1"/>
          <p:nvPr/>
        </p:nvSpPr>
        <p:spPr>
          <a:xfrm>
            <a:off x="187891" y="5561556"/>
            <a:ext cx="8855902" cy="923330"/>
          </a:xfrm>
          <a:prstGeom prst="rect">
            <a:avLst/>
          </a:prstGeom>
          <a:solidFill>
            <a:schemeClr val="bg1"/>
          </a:solidFill>
          <a:ln>
            <a:solidFill>
              <a:schemeClr val="tx1"/>
            </a:solidFill>
          </a:ln>
        </p:spPr>
        <p:txBody>
          <a:bodyPr wrap="square" rtlCol="0">
            <a:spAutoFit/>
          </a:bodyPr>
          <a:lstStyle/>
          <a:p>
            <a:r>
              <a:rPr lang="en-US" dirty="0"/>
              <a:t>School gardens are as varied in scope and design as the school community.   This presentation will look at some examples of what is possible in the school garden to inspire your school garden journey.</a:t>
            </a:r>
          </a:p>
        </p:txBody>
      </p:sp>
    </p:spTree>
    <p:extLst>
      <p:ext uri="{BB962C8B-B14F-4D97-AF65-F5344CB8AC3E}">
        <p14:creationId xmlns:p14="http://schemas.microsoft.com/office/powerpoint/2010/main" val="3918022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BF043-228C-CC43-9F9C-2BB7C6E0E6DC}"/>
              </a:ext>
            </a:extLst>
          </p:cNvPr>
          <p:cNvPicPr>
            <a:picLocks noChangeAspect="1"/>
          </p:cNvPicPr>
          <p:nvPr/>
        </p:nvPicPr>
        <p:blipFill rotWithShape="1">
          <a:blip r:embed="rId3"/>
          <a:src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3DC391F-13EF-7144-91CA-C6F7942F1F39}"/>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Sharon Elementary School in Cumming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73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B807CD-AEF0-2D48-9D38-5E3AE24EE4B9}"/>
              </a:ext>
            </a:extLst>
          </p:cNvPr>
          <p:cNvPicPr>
            <a:picLocks noChangeAspect="1"/>
          </p:cNvPicPr>
          <p:nvPr/>
        </p:nvPicPr>
        <p:blipFill rotWithShape="1">
          <a:blip r:embed="rId3">
            <a:alphaModFix amt="50000"/>
            <a:extLst/>
          </a:blip>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E6D9A3E-E1AE-0245-80CC-688B34EA8F6F}"/>
              </a:ext>
            </a:extLst>
          </p:cNvPr>
          <p:cNvSpPr txBox="1"/>
          <p:nvPr/>
        </p:nvSpPr>
        <p:spPr>
          <a:xfrm>
            <a:off x="1143000" y="1122362"/>
            <a:ext cx="6858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a:solidFill>
                  <a:srgbClr val="FFFFFF"/>
                </a:solidFill>
                <a:latin typeface="+mj-lt"/>
                <a:ea typeface="+mj-ea"/>
                <a:cs typeface="+mj-cs"/>
              </a:rPr>
              <a:t>Challenge Activity:  What subjects could you teach using a plot of beans?</a:t>
            </a:r>
          </a:p>
        </p:txBody>
      </p:sp>
    </p:spTree>
    <p:extLst>
      <p:ext uri="{BB962C8B-B14F-4D97-AF65-F5344CB8AC3E}">
        <p14:creationId xmlns:p14="http://schemas.microsoft.com/office/powerpoint/2010/main" val="334466741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C817C-1DE5-904E-8DB6-B9BD79CAFE1A}"/>
              </a:ext>
            </a:extLst>
          </p:cNvPr>
          <p:cNvPicPr>
            <a:picLocks noChangeAspect="1"/>
          </p:cNvPicPr>
          <p:nvPr/>
        </p:nvPicPr>
        <p:blipFill>
          <a:blip r:embed="rId2"/>
          <a:stretch>
            <a:fillRect/>
          </a:stretch>
        </p:blipFill>
        <p:spPr>
          <a:xfrm>
            <a:off x="2338116" y="4497534"/>
            <a:ext cx="4456196" cy="1183061"/>
          </a:xfrm>
          <a:prstGeom prst="rect">
            <a:avLst/>
          </a:prstGeom>
        </p:spPr>
      </p:pic>
      <p:sp>
        <p:nvSpPr>
          <p:cNvPr id="4" name="TextBox 3">
            <a:extLst>
              <a:ext uri="{FF2B5EF4-FFF2-40B4-BE49-F238E27FC236}">
                <a16:creationId xmlns:a16="http://schemas.microsoft.com/office/drawing/2014/main" id="{369CA9D3-7BCD-0447-BC74-BF36C7D5C541}"/>
              </a:ext>
            </a:extLst>
          </p:cNvPr>
          <p:cNvSpPr txBox="1"/>
          <p:nvPr/>
        </p:nvSpPr>
        <p:spPr>
          <a:xfrm>
            <a:off x="1197981" y="1321608"/>
            <a:ext cx="6736466" cy="2585323"/>
          </a:xfrm>
          <a:prstGeom prst="rect">
            <a:avLst/>
          </a:prstGeom>
          <a:noFill/>
        </p:spPr>
        <p:txBody>
          <a:bodyPr wrap="square" rtlCol="0">
            <a:spAutoFit/>
          </a:bodyPr>
          <a:lstStyle/>
          <a:p>
            <a:r>
              <a:rPr lang="en-US" sz="2700" b="1" dirty="0"/>
              <a:t>What is Possible in a School Garden</a:t>
            </a:r>
          </a:p>
          <a:p>
            <a:endParaRPr lang="en-US" sz="2700" dirty="0"/>
          </a:p>
          <a:p>
            <a:r>
              <a:rPr lang="en-US" sz="2700" dirty="0"/>
              <a:t>Becky Griffin</a:t>
            </a:r>
          </a:p>
          <a:p>
            <a:endParaRPr lang="en-US" sz="2700" dirty="0"/>
          </a:p>
          <a:p>
            <a:endParaRPr lang="en-US" sz="2700" dirty="0"/>
          </a:p>
          <a:p>
            <a:r>
              <a:rPr lang="en-US" sz="2700" dirty="0"/>
              <a:t>Part of the School Garden Presentation Series</a:t>
            </a:r>
          </a:p>
        </p:txBody>
      </p:sp>
    </p:spTree>
    <p:extLst>
      <p:ext uri="{BB962C8B-B14F-4D97-AF65-F5344CB8AC3E}">
        <p14:creationId xmlns:p14="http://schemas.microsoft.com/office/powerpoint/2010/main" val="24514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ue West Sensory 2.jpg"/>
          <p:cNvPicPr>
            <a:picLocks noChangeAspect="1"/>
          </p:cNvPicPr>
          <p:nvPr/>
        </p:nvPicPr>
        <p:blipFill rotWithShape="1">
          <a:blip r:embed="rId3">
            <a:extLst>
              <a:ext uri="{28A0092B-C50C-407E-A947-70E740481C1C}">
                <a14:useLocalDpi xmlns:a14="http://schemas.microsoft.com/office/drawing/2010/main" val="0"/>
              </a:ext>
            </a:extLst>
          </a:blip>
          <a:srcRect l="13115" r="11885"/>
          <a:stretch/>
        </p:blipFill>
        <p:spPr>
          <a:xfrm>
            <a:off x="20" y="10"/>
            <a:ext cx="9143980" cy="6857990"/>
          </a:xfrm>
          <a:prstGeom prst="rect">
            <a:avLst/>
          </a:prstGeom>
        </p:spPr>
      </p:pic>
    </p:spTree>
    <p:extLst>
      <p:ext uri="{BB962C8B-B14F-4D97-AF65-F5344CB8AC3E}">
        <p14:creationId xmlns:p14="http://schemas.microsoft.com/office/powerpoint/2010/main" val="410588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6E295-2F2F-3943-B071-DDEC254ACE9A}"/>
              </a:ext>
            </a:extLst>
          </p:cNvPr>
          <p:cNvSpPr txBox="1"/>
          <p:nvPr/>
        </p:nvSpPr>
        <p:spPr>
          <a:xfrm>
            <a:off x="475630" y="4810950"/>
            <a:ext cx="8192729" cy="1317643"/>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2900" kern="1200" dirty="0">
                <a:solidFill>
                  <a:schemeClr val="tx1"/>
                </a:solidFill>
                <a:latin typeface="+mj-lt"/>
                <a:ea typeface="+mj-ea"/>
                <a:cs typeface="+mj-cs"/>
              </a:rPr>
              <a:t>Students are encouraged to (carefully) touch the prickles of holly bushes and to feel the smoothness of an iris leaf. They listen to the rustle of money plant and oats as the wind blows.</a:t>
            </a:r>
          </a:p>
        </p:txBody>
      </p:sp>
      <p:pic>
        <p:nvPicPr>
          <p:cNvPr id="5" name="Picture 4">
            <a:extLst>
              <a:ext uri="{FF2B5EF4-FFF2-40B4-BE49-F238E27FC236}">
                <a16:creationId xmlns:a16="http://schemas.microsoft.com/office/drawing/2014/main" id="{7776F13E-6D02-FB47-B78E-5AAB70C6ACDC}"/>
              </a:ext>
            </a:extLst>
          </p:cNvPr>
          <p:cNvPicPr>
            <a:picLocks noChangeAspect="1"/>
          </p:cNvPicPr>
          <p:nvPr/>
        </p:nvPicPr>
        <p:blipFill rotWithShape="1">
          <a:blip r:embed="rId2"/>
          <a:srcRect l="21733" r="17791" b="-1"/>
          <a:stretch/>
        </p:blipFill>
        <p:spPr>
          <a:xfrm>
            <a:off x="20" y="10"/>
            <a:ext cx="4571975" cy="4252522"/>
          </a:xfrm>
          <a:prstGeom prst="rect">
            <a:avLst/>
          </a:prstGeom>
        </p:spPr>
      </p:pic>
      <p:pic>
        <p:nvPicPr>
          <p:cNvPr id="3" name="Picture 2">
            <a:extLst>
              <a:ext uri="{FF2B5EF4-FFF2-40B4-BE49-F238E27FC236}">
                <a16:creationId xmlns:a16="http://schemas.microsoft.com/office/drawing/2014/main" id="{C6D4D617-746A-8844-A7DB-F4610375546F}"/>
              </a:ext>
            </a:extLst>
          </p:cNvPr>
          <p:cNvPicPr>
            <a:picLocks noChangeAspect="1"/>
          </p:cNvPicPr>
          <p:nvPr/>
        </p:nvPicPr>
        <p:blipFill rotWithShape="1">
          <a:blip r:embed="rId3"/>
          <a:srcRect l="17634" r="21900" b="-1"/>
          <a:stretch/>
        </p:blipFill>
        <p:spPr>
          <a:xfrm>
            <a:off x="4571999" y="-681"/>
            <a:ext cx="4572001" cy="4253215"/>
          </a:xfrm>
          <a:prstGeom prst="rect">
            <a:avLst/>
          </a:prstGeom>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5053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1E25F-DA8F-564D-A3D4-847A06D4D9CE}"/>
              </a:ext>
            </a:extLst>
          </p:cNvPr>
          <p:cNvPicPr>
            <a:picLocks noChangeAspect="1"/>
          </p:cNvPicPr>
          <p:nvPr/>
        </p:nvPicPr>
        <p:blipFill rotWithShape="1">
          <a:blip r:embed="rId2"/>
          <a:srcRect l="23539" r="1461"/>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DEA73C-22C4-AE4C-9216-B0E167A25F74}"/>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200">
                <a:solidFill>
                  <a:schemeClr val="tx1">
                    <a:lumMod val="85000"/>
                    <a:lumOff val="15000"/>
                  </a:schemeClr>
                </a:solidFill>
                <a:latin typeface="+mj-lt"/>
                <a:ea typeface="+mj-ea"/>
                <a:cs typeface="+mj-cs"/>
              </a:rPr>
              <a:t>They smell flowering plants and examine the details of the plant flowers.  Herbs are grown to be tasted.</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40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ord Elem Garden 1.jpg"/>
          <p:cNvPicPr>
            <a:picLocks noChangeAspect="1"/>
          </p:cNvPicPr>
          <p:nvPr/>
        </p:nvPicPr>
        <p:blipFill rotWithShape="1">
          <a:blip r:embed="rId3">
            <a:extLst>
              <a:ext uri="{28A0092B-C50C-407E-A947-70E740481C1C}">
                <a14:useLocalDpi xmlns:a14="http://schemas.microsoft.com/office/drawing/2010/main" val="0"/>
              </a:ext>
            </a:extLst>
          </a:blip>
          <a:srcRect l="10962" r="14038"/>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114949-BCA5-5641-B058-E64B6D737E17}"/>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200" dirty="0">
                <a:solidFill>
                  <a:schemeClr val="tx1">
                    <a:lumMod val="85000"/>
                    <a:lumOff val="15000"/>
                  </a:schemeClr>
                </a:solidFill>
                <a:latin typeface="+mj-lt"/>
                <a:ea typeface="+mj-ea"/>
                <a:cs typeface="+mj-cs"/>
              </a:rPr>
              <a:t>This garden space at Ford Elementary School is exciting to the young students because of the artful garden beds.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106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20140616_112924.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749617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e West Math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1954"/>
            <a:ext cx="9143999" cy="5143498"/>
          </a:xfrm>
          <a:prstGeom prst="rect">
            <a:avLst/>
          </a:prstGeom>
        </p:spPr>
      </p:pic>
      <p:sp>
        <p:nvSpPr>
          <p:cNvPr id="3" name="TextBox 2">
            <a:extLst>
              <a:ext uri="{FF2B5EF4-FFF2-40B4-BE49-F238E27FC236}">
                <a16:creationId xmlns:a16="http://schemas.microsoft.com/office/drawing/2014/main" id="{B562B4C6-20E8-C241-86BE-8BAA13F8AC79}"/>
              </a:ext>
            </a:extLst>
          </p:cNvPr>
          <p:cNvSpPr txBox="1"/>
          <p:nvPr/>
        </p:nvSpPr>
        <p:spPr>
          <a:xfrm>
            <a:off x="137786" y="4777224"/>
            <a:ext cx="8868428" cy="1569660"/>
          </a:xfrm>
          <a:prstGeom prst="rect">
            <a:avLst/>
          </a:prstGeom>
          <a:noFill/>
        </p:spPr>
        <p:txBody>
          <a:bodyPr wrap="square" rtlCol="0">
            <a:spAutoFit/>
          </a:bodyPr>
          <a:lstStyle/>
          <a:p>
            <a:r>
              <a:rPr lang="en-US" sz="2400" dirty="0"/>
              <a:t>A math teacher from Due West Elementary School lined his garden beds with weather-proof architectural rulers.  Now students can determine number of flowers per square inch or number of pounds of produce per square foot.</a:t>
            </a:r>
          </a:p>
        </p:txBody>
      </p:sp>
    </p:spTree>
    <p:extLst>
      <p:ext uri="{BB962C8B-B14F-4D97-AF65-F5344CB8AC3E}">
        <p14:creationId xmlns:p14="http://schemas.microsoft.com/office/powerpoint/2010/main" val="1165521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000"/>
          <a:stretch/>
        </p:blipFill>
        <p:spPr>
          <a:xfrm>
            <a:off x="31325" y="10"/>
            <a:ext cx="9143980" cy="6857990"/>
          </a:xfrm>
          <a:prstGeom prst="rect">
            <a:avLst/>
          </a:prstGeom>
        </p:spPr>
      </p:pic>
      <p:sp>
        <p:nvSpPr>
          <p:cNvPr id="2" name="TextBox 1">
            <a:extLst>
              <a:ext uri="{FF2B5EF4-FFF2-40B4-BE49-F238E27FC236}">
                <a16:creationId xmlns:a16="http://schemas.microsoft.com/office/drawing/2014/main" id="{D67DCAE6-874A-7C4A-9F9E-5F8662F8AF4A}"/>
              </a:ext>
            </a:extLst>
          </p:cNvPr>
          <p:cNvSpPr txBox="1"/>
          <p:nvPr/>
        </p:nvSpPr>
        <p:spPr>
          <a:xfrm>
            <a:off x="350729" y="394326"/>
            <a:ext cx="8505172" cy="1200329"/>
          </a:xfrm>
          <a:prstGeom prst="rect">
            <a:avLst/>
          </a:prstGeom>
          <a:solidFill>
            <a:schemeClr val="bg1"/>
          </a:solidFill>
          <a:ln>
            <a:solidFill>
              <a:schemeClr val="tx1"/>
            </a:solidFill>
          </a:ln>
        </p:spPr>
        <p:txBody>
          <a:bodyPr wrap="square" rtlCol="0">
            <a:spAutoFit/>
          </a:bodyPr>
          <a:lstStyle/>
          <a:p>
            <a:pPr>
              <a:spcAft>
                <a:spcPts val="600"/>
              </a:spcAft>
            </a:pPr>
            <a:r>
              <a:rPr lang="en-US" sz="2400" dirty="0"/>
              <a:t>Partnering with the local water authority, fifth graders created this watering system to provide filtered water to the fourth grade garden beds.</a:t>
            </a:r>
          </a:p>
        </p:txBody>
      </p:sp>
    </p:spTree>
    <p:extLst>
      <p:ext uri="{BB962C8B-B14F-4D97-AF65-F5344CB8AC3E}">
        <p14:creationId xmlns:p14="http://schemas.microsoft.com/office/powerpoint/2010/main" val="6209746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TotalTime>
  <Words>727</Words>
  <Application>Microsoft Macintosh PowerPoint</Application>
  <PresentationFormat>On-screen Show (4:3)</PresentationFormat>
  <Paragraphs>45</Paragraphs>
  <Slides>22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dcterms:created xsi:type="dcterms:W3CDTF">2019-03-25T12:52:54Z</dcterms:created>
  <dcterms:modified xsi:type="dcterms:W3CDTF">2019-11-18T15:24:48Z</dcterms:modified>
</cp:coreProperties>
</file>