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61" r:id="rId5"/>
    <p:sldId id="265" r:id="rId6"/>
    <p:sldId id="266" r:id="rId7"/>
    <p:sldId id="264" r:id="rId8"/>
    <p:sldId id="263" r:id="rId9"/>
    <p:sldId id="26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229" autoAdjust="0"/>
  </p:normalViewPr>
  <p:slideViewPr>
    <p:cSldViewPr snapToGrid="0">
      <p:cViewPr varScale="1">
        <p:scale>
          <a:sx n="89" d="100"/>
          <a:sy n="89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6594C-C02E-412E-8FB1-AB9CEB814DD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5DB0-11CD-4332-B517-CC26AAE7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887">
              <a:defRPr/>
            </a:pPr>
            <a:fld id="{3B3F6203-042E-4955-A8C3-9C5469D2A0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230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5DB0-11CD-4332-B517-CC26AAE7A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Ideally,</a:t>
            </a:r>
            <a:r>
              <a:rPr lang="en-US" baseline="0" dirty="0" smtClean="0"/>
              <a:t> 120 hours is effective number of hours. Can be up to them for hours. Need to cover certain topics. Can’t be one-day thing.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5DB0-11CD-4332-B517-CC26AAE7A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7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5DB0-11CD-4332-B517-CC26AAE7A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5DB0-11CD-4332-B517-CC26AAE7A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5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47EB-F1FC-42C6-967E-4855613E71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F2E5-294D-4B18-BF5F-0D4426BE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7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1" y="2057401"/>
            <a:ext cx="6674201" cy="1747932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 smtClean="0"/>
              <a:t>How to Run the Journeyman Farmer Hands-On Program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342" y="369130"/>
            <a:ext cx="8610600" cy="270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914" y="5246546"/>
            <a:ext cx="1373523" cy="48296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6105585"/>
            <a:ext cx="1245444" cy="489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145" y="6104848"/>
            <a:ext cx="2184869" cy="465023"/>
          </a:xfrm>
          <a:prstGeom prst="rect">
            <a:avLst/>
          </a:prstGeom>
          <a:effectLst>
            <a:glow>
              <a:sysClr val="windowText" lastClr="000000">
                <a:alpha val="20000"/>
              </a:sys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11" y="5968864"/>
            <a:ext cx="636431" cy="66255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61914" y="4132097"/>
            <a:ext cx="7988113" cy="838200"/>
          </a:xfrm>
          <a:prstGeom prst="rect">
            <a:avLst/>
          </a:prstGeom>
        </p:spPr>
        <p:txBody>
          <a:bodyPr vert="horz" lIns="58293" tIns="29146" rIns="58293" bIns="2914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ln w="0"/>
                <a:solidFill>
                  <a:prstClr val="black"/>
                </a:solidFill>
                <a:latin typeface="Calibri"/>
              </a:rPr>
              <a:t>Developing the Next Generation of Sustainable Farmers in Georgia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n w="0"/>
                <a:solidFill>
                  <a:prstClr val="black"/>
                </a:solidFill>
                <a:latin typeface="Calibri"/>
              </a:rPr>
              <a:t>In partnership with</a:t>
            </a:r>
            <a:r>
              <a:rPr lang="en-US" sz="2295" dirty="0">
                <a:ln w="0"/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4873249"/>
            <a:ext cx="744495" cy="1204832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5088074"/>
            <a:ext cx="1562100" cy="6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few participants</a:t>
            </a:r>
          </a:p>
          <a:p>
            <a:r>
              <a:rPr lang="en-US" dirty="0" smtClean="0"/>
              <a:t>Communicate well with farmers and participants</a:t>
            </a:r>
          </a:p>
          <a:p>
            <a:r>
              <a:rPr lang="en-US" dirty="0" smtClean="0"/>
              <a:t>Check in often</a:t>
            </a:r>
          </a:p>
          <a:p>
            <a:r>
              <a:rPr lang="en-US" i="1" dirty="0" smtClean="0"/>
              <a:t>Make sure you have time to commit to running this program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275" y="5753254"/>
            <a:ext cx="268856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11989" y="2220072"/>
            <a:ext cx="8382001" cy="4351338"/>
          </a:xfrm>
        </p:spPr>
        <p:txBody>
          <a:bodyPr/>
          <a:lstStyle/>
          <a:p>
            <a:r>
              <a:rPr lang="en-US" dirty="0" smtClean="0"/>
              <a:t>This session is meant to help YOU learn how to organize and run the Hands-On Program</a:t>
            </a:r>
          </a:p>
          <a:p>
            <a:pPr lvl="1"/>
            <a:r>
              <a:rPr lang="en-US" dirty="0" smtClean="0"/>
              <a:t>I will explain what you need to know before, during, and after your program runs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81" y="397861"/>
            <a:ext cx="4550019" cy="142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964" y="3881242"/>
            <a:ext cx="2848414" cy="2690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892" y="5723993"/>
            <a:ext cx="268856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Your Hands-On Program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Hands-On program involves</a:t>
            </a:r>
          </a:p>
          <a:p>
            <a:r>
              <a:rPr lang="en-US" dirty="0" smtClean="0"/>
              <a:t>Review resources and tweak to meet your needs</a:t>
            </a:r>
          </a:p>
          <a:p>
            <a:r>
              <a:rPr lang="en-US" dirty="0" smtClean="0"/>
              <a:t>Decide how to choose applicants</a:t>
            </a:r>
          </a:p>
          <a:p>
            <a:r>
              <a:rPr lang="en-US" dirty="0" smtClean="0"/>
              <a:t>Look for farm sites/mentors</a:t>
            </a:r>
          </a:p>
          <a:p>
            <a:r>
              <a:rPr lang="en-US" dirty="0" smtClean="0"/>
              <a:t>Keep sustainable </a:t>
            </a:r>
            <a:r>
              <a:rPr lang="en-US" dirty="0"/>
              <a:t>a</a:t>
            </a:r>
            <a:r>
              <a:rPr lang="en-US" dirty="0" smtClean="0"/>
              <a:t>g program assistant in the loop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395" y="5890577"/>
            <a:ext cx="2686381" cy="842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542" y="2000922"/>
            <a:ext cx="2807746" cy="28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Required Components of Hands-On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Offer Steps 1 and 2</a:t>
            </a:r>
          </a:p>
          <a:p>
            <a:r>
              <a:rPr lang="en-US" dirty="0" smtClean="0"/>
              <a:t>Internship</a:t>
            </a:r>
          </a:p>
          <a:p>
            <a:pPr lvl="1"/>
            <a:r>
              <a:rPr lang="en-US" dirty="0" smtClean="0"/>
              <a:t>Good for those with little experience</a:t>
            </a:r>
          </a:p>
          <a:p>
            <a:pPr lvl="1"/>
            <a:r>
              <a:rPr lang="en-US" dirty="0" smtClean="0"/>
              <a:t>Recommend: 120 hours</a:t>
            </a:r>
          </a:p>
          <a:p>
            <a:pPr lvl="2"/>
            <a:r>
              <a:rPr lang="en-US" dirty="0" smtClean="0"/>
              <a:t>10 hours/week for 12 weeks for Small Fruit and Vegetable Training</a:t>
            </a:r>
          </a:p>
          <a:p>
            <a:pPr lvl="2"/>
            <a:r>
              <a:rPr lang="en-US" dirty="0" smtClean="0"/>
              <a:t>120 hours for Small Ruminant Training</a:t>
            </a:r>
          </a:p>
          <a:p>
            <a:r>
              <a:rPr lang="en-US" dirty="0" smtClean="0"/>
              <a:t>Mentorship</a:t>
            </a:r>
          </a:p>
          <a:p>
            <a:pPr lvl="1"/>
            <a:r>
              <a:rPr lang="en-US" dirty="0" smtClean="0"/>
              <a:t>Meant for more experienced participants with land</a:t>
            </a:r>
          </a:p>
          <a:p>
            <a:pPr lvl="1"/>
            <a:r>
              <a:rPr lang="en-US" dirty="0" smtClean="0"/>
              <a:t>Farmer available for questions/site visits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Knowledge matrix</a:t>
            </a:r>
          </a:p>
          <a:p>
            <a:pPr lvl="1"/>
            <a:r>
              <a:rPr lang="en-US" dirty="0" smtClean="0"/>
              <a:t>Recommend: before and after</a:t>
            </a:r>
          </a:p>
          <a:p>
            <a:pPr lvl="1"/>
            <a:r>
              <a:rPr lang="en-US" dirty="0" smtClean="0"/>
              <a:t>Can customize it based on participants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856" y="5888191"/>
            <a:ext cx="268856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Required: Knowledge matrix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Recommend: Hands-On Handbook</a:t>
            </a:r>
          </a:p>
          <a:p>
            <a:pPr lvl="1"/>
            <a:r>
              <a:rPr lang="en-US" dirty="0" smtClean="0"/>
              <a:t>Agreement forms for farmer and participant</a:t>
            </a:r>
          </a:p>
          <a:p>
            <a:pPr lvl="2"/>
            <a:r>
              <a:rPr lang="en-US" dirty="0" smtClean="0"/>
              <a:t>Responsibilities and expectations</a:t>
            </a:r>
          </a:p>
          <a:p>
            <a:pPr lvl="1"/>
            <a:r>
              <a:rPr lang="en-US" dirty="0" smtClean="0"/>
              <a:t>Grievance policy</a:t>
            </a:r>
          </a:p>
          <a:p>
            <a:pPr lvl="1"/>
            <a:r>
              <a:rPr lang="en-US" dirty="0" smtClean="0"/>
              <a:t>Removal from program</a:t>
            </a:r>
          </a:p>
          <a:p>
            <a:pPr lvl="1"/>
            <a:r>
              <a:rPr lang="en-US" dirty="0" smtClean="0"/>
              <a:t>Knowledge matrix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handout and application for participants</a:t>
            </a:r>
          </a:p>
          <a:p>
            <a:pPr lvl="1"/>
            <a:r>
              <a:rPr lang="en-US" dirty="0" smtClean="0"/>
              <a:t>Before you start Journeyman program</a:t>
            </a:r>
          </a:p>
          <a:p>
            <a:pPr lvl="1"/>
            <a:r>
              <a:rPr lang="en-US" dirty="0" smtClean="0"/>
              <a:t>Give them specific info about your Hands-On program (locations, stipends, hours, application procedure,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138" y="5753254"/>
            <a:ext cx="268856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NOW how you will choose applicants</a:t>
            </a:r>
          </a:p>
          <a:p>
            <a:r>
              <a:rPr lang="en-US" dirty="0" smtClean="0"/>
              <a:t>Need to communicate this with participants</a:t>
            </a:r>
          </a:p>
          <a:p>
            <a:endParaRPr lang="en-US" dirty="0" smtClean="0"/>
          </a:p>
          <a:p>
            <a:r>
              <a:rPr lang="en-US" dirty="0" smtClean="0"/>
              <a:t>Example criteria: knowledge evaluation scores, attendance, application, completing Steps 1 and 2</a:t>
            </a:r>
          </a:p>
          <a:p>
            <a:r>
              <a:rPr lang="en-US" dirty="0" smtClean="0"/>
              <a:t>Recommend: In person interviews/phone calls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138" y="5753254"/>
            <a:ext cx="268856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 for Farm Sites/Mentors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established farmers nearby</a:t>
            </a:r>
          </a:p>
          <a:p>
            <a:pPr lvl="1"/>
            <a:r>
              <a:rPr lang="en-US" dirty="0" smtClean="0"/>
              <a:t>Visit sites</a:t>
            </a:r>
          </a:p>
          <a:p>
            <a:pPr lvl="1"/>
            <a:r>
              <a:rPr lang="en-US" dirty="0" smtClean="0"/>
              <a:t>Farmers should be able to teach and answer questions</a:t>
            </a:r>
          </a:p>
          <a:p>
            <a:pPr lvl="1"/>
            <a:r>
              <a:rPr lang="en-US" dirty="0" smtClean="0"/>
              <a:t>Recommend: Up to date liability insurance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785" y="5753254"/>
            <a:ext cx="2688569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742" y="2163304"/>
            <a:ext cx="2112757" cy="28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During Your Hands-On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in</a:t>
            </a:r>
          </a:p>
          <a:p>
            <a:pPr lvl="1"/>
            <a:r>
              <a:rPr lang="en-US" dirty="0" smtClean="0"/>
              <a:t>Example: Time sheets signed (especially if giving stipends)</a:t>
            </a:r>
          </a:p>
          <a:p>
            <a:pPr lvl="1"/>
            <a:r>
              <a:rPr lang="en-US" dirty="0" smtClean="0"/>
              <a:t>Weekly email update (hours, learned)</a:t>
            </a:r>
          </a:p>
          <a:p>
            <a:pPr lvl="1"/>
            <a:r>
              <a:rPr lang="en-US" dirty="0" smtClean="0"/>
              <a:t>Administer stipends (if you are offering them)</a:t>
            </a:r>
          </a:p>
          <a:p>
            <a:r>
              <a:rPr lang="en-US" dirty="0" smtClean="0"/>
              <a:t>Address any issues that come up</a:t>
            </a:r>
          </a:p>
          <a:p>
            <a:r>
              <a:rPr lang="en-US" dirty="0" smtClean="0"/>
              <a:t>Knowledge matrix</a:t>
            </a:r>
          </a:p>
          <a:p>
            <a:pPr lvl="1"/>
            <a:r>
              <a:rPr lang="en-US" dirty="0" smtClean="0"/>
              <a:t>Recommend before and after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209" y="5820208"/>
            <a:ext cx="2688569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824" y="2758295"/>
            <a:ext cx="2926976" cy="29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 End of Hands-On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evaluations/feedback</a:t>
            </a:r>
          </a:p>
          <a:p>
            <a:r>
              <a:rPr lang="en-US" dirty="0" smtClean="0"/>
              <a:t>Graduation party/acknowledgement</a:t>
            </a:r>
          </a:p>
          <a:p>
            <a:pPr lvl="1"/>
            <a:r>
              <a:rPr lang="en-US" dirty="0" smtClean="0"/>
              <a:t>Newspaper article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845" y="5753254"/>
            <a:ext cx="2688569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977" y="1608691"/>
            <a:ext cx="4659630" cy="3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381</Words>
  <Application>Microsoft Office PowerPoint</Application>
  <PresentationFormat>Widescreen</PresentationFormat>
  <Paragraphs>76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How to Run the Journeyman Farmer Hands-On Program</vt:lpstr>
      <vt:lpstr>PowerPoint Presentation</vt:lpstr>
      <vt:lpstr>Before Your Hands-On Program Runs</vt:lpstr>
      <vt:lpstr>Required Components of Hands-On Program</vt:lpstr>
      <vt:lpstr>Resources</vt:lpstr>
      <vt:lpstr>Application Criteria</vt:lpstr>
      <vt:lpstr>Look for Farm Sites/Mentors</vt:lpstr>
      <vt:lpstr>During Your Hands-On Program</vt:lpstr>
      <vt:lpstr>At End of Hands-On Program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Run the Journeyman Farmer Hands-On Program</dc:title>
  <dc:creator>Lindsay Nichole Davies</dc:creator>
  <cp:lastModifiedBy>Lindsay Nichole Davies</cp:lastModifiedBy>
  <cp:revision>40</cp:revision>
  <dcterms:created xsi:type="dcterms:W3CDTF">2017-11-06T15:54:05Z</dcterms:created>
  <dcterms:modified xsi:type="dcterms:W3CDTF">2017-11-09T19:06:04Z</dcterms:modified>
</cp:coreProperties>
</file>