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8" r:id="rId3"/>
    <p:sldId id="317" r:id="rId4"/>
    <p:sldId id="265" r:id="rId5"/>
    <p:sldId id="269" r:id="rId6"/>
    <p:sldId id="270" r:id="rId7"/>
    <p:sldId id="271" r:id="rId8"/>
    <p:sldId id="272" r:id="rId9"/>
    <p:sldId id="273" r:id="rId10"/>
    <p:sldId id="299" r:id="rId11"/>
    <p:sldId id="278" r:id="rId12"/>
    <p:sldId id="281" r:id="rId13"/>
    <p:sldId id="288" r:id="rId14"/>
    <p:sldId id="290" r:id="rId15"/>
    <p:sldId id="289" r:id="rId16"/>
    <p:sldId id="291" r:id="rId17"/>
    <p:sldId id="292" r:id="rId18"/>
    <p:sldId id="310" r:id="rId19"/>
    <p:sldId id="274" r:id="rId20"/>
    <p:sldId id="275" r:id="rId21"/>
    <p:sldId id="276" r:id="rId22"/>
    <p:sldId id="300" r:id="rId23"/>
    <p:sldId id="308" r:id="rId24"/>
    <p:sldId id="301" r:id="rId25"/>
    <p:sldId id="302" r:id="rId26"/>
    <p:sldId id="303" r:id="rId27"/>
    <p:sldId id="294"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0" autoAdjust="0"/>
    <p:restoredTop sz="94660"/>
  </p:normalViewPr>
  <p:slideViewPr>
    <p:cSldViewPr snapToGrid="0">
      <p:cViewPr varScale="1">
        <p:scale>
          <a:sx n="72" d="100"/>
          <a:sy n="72" d="100"/>
        </p:scale>
        <p:origin x="72" y="192"/>
      </p:cViewPr>
      <p:guideLst>
        <p:guide orient="horz" pos="2160"/>
        <p:guide pos="3840"/>
      </p:guideLst>
    </p:cSldViewPr>
  </p:slideViewPr>
  <p:notesTextViewPr>
    <p:cViewPr>
      <p:scale>
        <a:sx n="1" d="1"/>
        <a:sy n="1" d="1"/>
      </p:scale>
      <p:origin x="0" y="0"/>
    </p:cViewPr>
  </p:notesTextViewPr>
  <p:sorterViewPr>
    <p:cViewPr>
      <p:scale>
        <a:sx n="100" d="100"/>
        <a:sy n="100" d="100"/>
      </p:scale>
      <p:origin x="0" y="-90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0A022-8DA9-4B06-A96A-6E1523D3769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9D951753-6364-44E5-82A6-4D65CE9A4A30}">
      <dgm:prSet phldrT="[Text]"/>
      <dgm:spPr/>
      <dgm:t>
        <a:bodyPr/>
        <a:lstStyle/>
        <a:p>
          <a:r>
            <a:rPr lang="en-US" dirty="0" smtClean="0"/>
            <a:t>Marketing Mix</a:t>
          </a:r>
          <a:endParaRPr lang="en-US" dirty="0"/>
        </a:p>
      </dgm:t>
    </dgm:pt>
    <dgm:pt modelId="{02024DCB-CBE4-4185-8C2B-10331D940FD0}" type="parTrans" cxnId="{E7CB8274-3124-47D1-A451-AA9D2E51F1A4}">
      <dgm:prSet/>
      <dgm:spPr/>
      <dgm:t>
        <a:bodyPr/>
        <a:lstStyle/>
        <a:p>
          <a:endParaRPr lang="en-US"/>
        </a:p>
      </dgm:t>
    </dgm:pt>
    <dgm:pt modelId="{74BA769C-1870-4612-A5D9-56555CA70EF9}" type="sibTrans" cxnId="{E7CB8274-3124-47D1-A451-AA9D2E51F1A4}">
      <dgm:prSet/>
      <dgm:spPr/>
      <dgm:t>
        <a:bodyPr/>
        <a:lstStyle/>
        <a:p>
          <a:endParaRPr lang="en-US"/>
        </a:p>
      </dgm:t>
    </dgm:pt>
    <dgm:pt modelId="{174B85FA-9EDA-4F31-BE01-CB6F7B917432}">
      <dgm:prSet phldrT="[Text]"/>
      <dgm:spPr/>
      <dgm:t>
        <a:bodyPr/>
        <a:lstStyle/>
        <a:p>
          <a:r>
            <a:rPr lang="en-US" dirty="0" smtClean="0"/>
            <a:t>Product</a:t>
          </a:r>
          <a:endParaRPr lang="en-US" dirty="0"/>
        </a:p>
      </dgm:t>
    </dgm:pt>
    <dgm:pt modelId="{8AF7AFCE-A03A-4ECD-86EF-34D08554FA7E}" type="parTrans" cxnId="{E4600BAB-DA20-4516-9F95-C19C214B1AB0}">
      <dgm:prSet/>
      <dgm:spPr/>
      <dgm:t>
        <a:bodyPr/>
        <a:lstStyle/>
        <a:p>
          <a:endParaRPr lang="en-US"/>
        </a:p>
      </dgm:t>
    </dgm:pt>
    <dgm:pt modelId="{9C29E26C-A1C1-4C9C-8AFD-7736C3A77FA1}" type="sibTrans" cxnId="{E4600BAB-DA20-4516-9F95-C19C214B1AB0}">
      <dgm:prSet/>
      <dgm:spPr/>
      <dgm:t>
        <a:bodyPr/>
        <a:lstStyle/>
        <a:p>
          <a:endParaRPr lang="en-US"/>
        </a:p>
      </dgm:t>
    </dgm:pt>
    <dgm:pt modelId="{82E6B34D-E3A1-49BE-81B3-B6D487E65CAD}">
      <dgm:prSet phldrT="[Text]"/>
      <dgm:spPr/>
      <dgm:t>
        <a:bodyPr/>
        <a:lstStyle/>
        <a:p>
          <a:r>
            <a:rPr lang="en-US" dirty="0" smtClean="0"/>
            <a:t>Price</a:t>
          </a:r>
          <a:endParaRPr lang="en-US" dirty="0"/>
        </a:p>
      </dgm:t>
    </dgm:pt>
    <dgm:pt modelId="{C8FEF30F-B609-4C75-BF79-4FB29CA54B10}" type="parTrans" cxnId="{55604125-DA16-465C-BABB-A4CFCBA203AF}">
      <dgm:prSet/>
      <dgm:spPr/>
      <dgm:t>
        <a:bodyPr/>
        <a:lstStyle/>
        <a:p>
          <a:endParaRPr lang="en-US"/>
        </a:p>
      </dgm:t>
    </dgm:pt>
    <dgm:pt modelId="{46D6C196-13F3-4904-B881-DC661C1BC316}" type="sibTrans" cxnId="{55604125-DA16-465C-BABB-A4CFCBA203AF}">
      <dgm:prSet/>
      <dgm:spPr/>
      <dgm:t>
        <a:bodyPr/>
        <a:lstStyle/>
        <a:p>
          <a:endParaRPr lang="en-US"/>
        </a:p>
      </dgm:t>
    </dgm:pt>
    <dgm:pt modelId="{7C46E565-CECE-41D4-A07A-3D8BE3E5D9F4}">
      <dgm:prSet phldrT="[Text]"/>
      <dgm:spPr/>
      <dgm:t>
        <a:bodyPr/>
        <a:lstStyle/>
        <a:p>
          <a:r>
            <a:rPr lang="en-US" dirty="0" smtClean="0"/>
            <a:t>Placement</a:t>
          </a:r>
          <a:endParaRPr lang="en-US" dirty="0"/>
        </a:p>
      </dgm:t>
    </dgm:pt>
    <dgm:pt modelId="{FF5AB324-31B6-47C9-A99A-87E5652C681F}" type="parTrans" cxnId="{94A121FD-B9D4-402F-9205-52BD1CA84753}">
      <dgm:prSet/>
      <dgm:spPr/>
      <dgm:t>
        <a:bodyPr/>
        <a:lstStyle/>
        <a:p>
          <a:endParaRPr lang="en-US"/>
        </a:p>
      </dgm:t>
    </dgm:pt>
    <dgm:pt modelId="{0D8E4170-3FC7-4CD6-901F-1547EC9F7FCD}" type="sibTrans" cxnId="{94A121FD-B9D4-402F-9205-52BD1CA84753}">
      <dgm:prSet/>
      <dgm:spPr/>
      <dgm:t>
        <a:bodyPr/>
        <a:lstStyle/>
        <a:p>
          <a:endParaRPr lang="en-US"/>
        </a:p>
      </dgm:t>
    </dgm:pt>
    <dgm:pt modelId="{279BFD80-0941-4ECB-AAF2-4C29A51DE610}">
      <dgm:prSet phldrT="[Text]"/>
      <dgm:spPr/>
      <dgm:t>
        <a:bodyPr/>
        <a:lstStyle/>
        <a:p>
          <a:r>
            <a:rPr lang="en-US" dirty="0" smtClean="0"/>
            <a:t>Promotion</a:t>
          </a:r>
          <a:endParaRPr lang="en-US" dirty="0"/>
        </a:p>
      </dgm:t>
    </dgm:pt>
    <dgm:pt modelId="{F4193B08-1998-42E8-BAE1-69040C6DCFFD}" type="parTrans" cxnId="{4D10B0E3-25C8-4BB8-AEB8-20EBF5E4F513}">
      <dgm:prSet/>
      <dgm:spPr/>
      <dgm:t>
        <a:bodyPr/>
        <a:lstStyle/>
        <a:p>
          <a:endParaRPr lang="en-US"/>
        </a:p>
      </dgm:t>
    </dgm:pt>
    <dgm:pt modelId="{3578221B-2815-4C5E-BDE7-B05177C256E4}" type="sibTrans" cxnId="{4D10B0E3-25C8-4BB8-AEB8-20EBF5E4F513}">
      <dgm:prSet/>
      <dgm:spPr/>
      <dgm:t>
        <a:bodyPr/>
        <a:lstStyle/>
        <a:p>
          <a:endParaRPr lang="en-US"/>
        </a:p>
      </dgm:t>
    </dgm:pt>
    <dgm:pt modelId="{7A91D523-58E1-4E88-8D50-928C3096FF19}" type="pres">
      <dgm:prSet presAssocID="{6F40A022-8DA9-4B06-A96A-6E1523D37692}" presName="diagram" presStyleCnt="0">
        <dgm:presLayoutVars>
          <dgm:chMax val="1"/>
          <dgm:dir/>
          <dgm:animLvl val="ctr"/>
          <dgm:resizeHandles val="exact"/>
        </dgm:presLayoutVars>
      </dgm:prSet>
      <dgm:spPr/>
      <dgm:t>
        <a:bodyPr/>
        <a:lstStyle/>
        <a:p>
          <a:endParaRPr lang="en-US"/>
        </a:p>
      </dgm:t>
    </dgm:pt>
    <dgm:pt modelId="{1C8367D1-42BC-4908-93A0-0295FBB9318E}" type="pres">
      <dgm:prSet presAssocID="{6F40A022-8DA9-4B06-A96A-6E1523D37692}" presName="matrix" presStyleCnt="0"/>
      <dgm:spPr/>
    </dgm:pt>
    <dgm:pt modelId="{727DE345-38E8-40DC-9D13-FFCD4616E125}" type="pres">
      <dgm:prSet presAssocID="{6F40A022-8DA9-4B06-A96A-6E1523D37692}" presName="tile1" presStyleLbl="node1" presStyleIdx="0" presStyleCnt="4"/>
      <dgm:spPr/>
      <dgm:t>
        <a:bodyPr/>
        <a:lstStyle/>
        <a:p>
          <a:endParaRPr lang="en-US"/>
        </a:p>
      </dgm:t>
    </dgm:pt>
    <dgm:pt modelId="{400EAD4A-F046-434C-AD8E-949FD2080A54}" type="pres">
      <dgm:prSet presAssocID="{6F40A022-8DA9-4B06-A96A-6E1523D37692}" presName="tile1text" presStyleLbl="node1" presStyleIdx="0" presStyleCnt="4">
        <dgm:presLayoutVars>
          <dgm:chMax val="0"/>
          <dgm:chPref val="0"/>
          <dgm:bulletEnabled val="1"/>
        </dgm:presLayoutVars>
      </dgm:prSet>
      <dgm:spPr/>
      <dgm:t>
        <a:bodyPr/>
        <a:lstStyle/>
        <a:p>
          <a:endParaRPr lang="en-US"/>
        </a:p>
      </dgm:t>
    </dgm:pt>
    <dgm:pt modelId="{6E22D057-AB57-4BFE-B85C-2C4CBE037027}" type="pres">
      <dgm:prSet presAssocID="{6F40A022-8DA9-4B06-A96A-6E1523D37692}" presName="tile2" presStyleLbl="node1" presStyleIdx="1" presStyleCnt="4"/>
      <dgm:spPr/>
      <dgm:t>
        <a:bodyPr/>
        <a:lstStyle/>
        <a:p>
          <a:endParaRPr lang="en-US"/>
        </a:p>
      </dgm:t>
    </dgm:pt>
    <dgm:pt modelId="{723005D2-CCB5-4AD7-BD90-35794E098619}" type="pres">
      <dgm:prSet presAssocID="{6F40A022-8DA9-4B06-A96A-6E1523D37692}" presName="tile2text" presStyleLbl="node1" presStyleIdx="1" presStyleCnt="4">
        <dgm:presLayoutVars>
          <dgm:chMax val="0"/>
          <dgm:chPref val="0"/>
          <dgm:bulletEnabled val="1"/>
        </dgm:presLayoutVars>
      </dgm:prSet>
      <dgm:spPr/>
      <dgm:t>
        <a:bodyPr/>
        <a:lstStyle/>
        <a:p>
          <a:endParaRPr lang="en-US"/>
        </a:p>
      </dgm:t>
    </dgm:pt>
    <dgm:pt modelId="{446C17AB-463C-4ACA-ADDA-C91B21DF0F0D}" type="pres">
      <dgm:prSet presAssocID="{6F40A022-8DA9-4B06-A96A-6E1523D37692}" presName="tile3" presStyleLbl="node1" presStyleIdx="2" presStyleCnt="4"/>
      <dgm:spPr/>
      <dgm:t>
        <a:bodyPr/>
        <a:lstStyle/>
        <a:p>
          <a:endParaRPr lang="en-US"/>
        </a:p>
      </dgm:t>
    </dgm:pt>
    <dgm:pt modelId="{C354FF4F-DAE1-4B19-90EF-BA54D912ACC0}" type="pres">
      <dgm:prSet presAssocID="{6F40A022-8DA9-4B06-A96A-6E1523D37692}" presName="tile3text" presStyleLbl="node1" presStyleIdx="2" presStyleCnt="4">
        <dgm:presLayoutVars>
          <dgm:chMax val="0"/>
          <dgm:chPref val="0"/>
          <dgm:bulletEnabled val="1"/>
        </dgm:presLayoutVars>
      </dgm:prSet>
      <dgm:spPr/>
      <dgm:t>
        <a:bodyPr/>
        <a:lstStyle/>
        <a:p>
          <a:endParaRPr lang="en-US"/>
        </a:p>
      </dgm:t>
    </dgm:pt>
    <dgm:pt modelId="{695A1B37-8177-4C85-A942-E13161CB1E7F}" type="pres">
      <dgm:prSet presAssocID="{6F40A022-8DA9-4B06-A96A-6E1523D37692}" presName="tile4" presStyleLbl="node1" presStyleIdx="3" presStyleCnt="4"/>
      <dgm:spPr/>
      <dgm:t>
        <a:bodyPr/>
        <a:lstStyle/>
        <a:p>
          <a:endParaRPr lang="en-US"/>
        </a:p>
      </dgm:t>
    </dgm:pt>
    <dgm:pt modelId="{CA87D681-E3AD-4B1B-9CD2-7D324AED89D1}" type="pres">
      <dgm:prSet presAssocID="{6F40A022-8DA9-4B06-A96A-6E1523D37692}" presName="tile4text" presStyleLbl="node1" presStyleIdx="3" presStyleCnt="4">
        <dgm:presLayoutVars>
          <dgm:chMax val="0"/>
          <dgm:chPref val="0"/>
          <dgm:bulletEnabled val="1"/>
        </dgm:presLayoutVars>
      </dgm:prSet>
      <dgm:spPr/>
      <dgm:t>
        <a:bodyPr/>
        <a:lstStyle/>
        <a:p>
          <a:endParaRPr lang="en-US"/>
        </a:p>
      </dgm:t>
    </dgm:pt>
    <dgm:pt modelId="{E80B27C7-16C2-456C-AC63-A4A3B1F5C953}" type="pres">
      <dgm:prSet presAssocID="{6F40A022-8DA9-4B06-A96A-6E1523D37692}" presName="centerTile" presStyleLbl="fgShp" presStyleIdx="0" presStyleCnt="1">
        <dgm:presLayoutVars>
          <dgm:chMax val="0"/>
          <dgm:chPref val="0"/>
        </dgm:presLayoutVars>
      </dgm:prSet>
      <dgm:spPr/>
      <dgm:t>
        <a:bodyPr/>
        <a:lstStyle/>
        <a:p>
          <a:endParaRPr lang="en-US"/>
        </a:p>
      </dgm:t>
    </dgm:pt>
  </dgm:ptLst>
  <dgm:cxnLst>
    <dgm:cxn modelId="{0C48AF73-2F36-43FF-B21A-931CC9099A6E}" type="presOf" srcId="{7C46E565-CECE-41D4-A07A-3D8BE3E5D9F4}" destId="{C354FF4F-DAE1-4B19-90EF-BA54D912ACC0}" srcOrd="1" destOrd="0" presId="urn:microsoft.com/office/officeart/2005/8/layout/matrix1"/>
    <dgm:cxn modelId="{D611CC4E-628F-48BC-95DF-DAF1F46C2C76}" type="presOf" srcId="{82E6B34D-E3A1-49BE-81B3-B6D487E65CAD}" destId="{6E22D057-AB57-4BFE-B85C-2C4CBE037027}" srcOrd="0" destOrd="0" presId="urn:microsoft.com/office/officeart/2005/8/layout/matrix1"/>
    <dgm:cxn modelId="{2E83E992-D275-4C82-8EEA-A6D6962B3CE6}" type="presOf" srcId="{279BFD80-0941-4ECB-AAF2-4C29A51DE610}" destId="{CA87D681-E3AD-4B1B-9CD2-7D324AED89D1}" srcOrd="1" destOrd="0" presId="urn:microsoft.com/office/officeart/2005/8/layout/matrix1"/>
    <dgm:cxn modelId="{4D10B0E3-25C8-4BB8-AEB8-20EBF5E4F513}" srcId="{9D951753-6364-44E5-82A6-4D65CE9A4A30}" destId="{279BFD80-0941-4ECB-AAF2-4C29A51DE610}" srcOrd="3" destOrd="0" parTransId="{F4193B08-1998-42E8-BAE1-69040C6DCFFD}" sibTransId="{3578221B-2815-4C5E-BDE7-B05177C256E4}"/>
    <dgm:cxn modelId="{699E2FBB-02C3-40FE-9204-8FD22B318066}" type="presOf" srcId="{174B85FA-9EDA-4F31-BE01-CB6F7B917432}" destId="{727DE345-38E8-40DC-9D13-FFCD4616E125}" srcOrd="0" destOrd="0" presId="urn:microsoft.com/office/officeart/2005/8/layout/matrix1"/>
    <dgm:cxn modelId="{F55B3C63-AD9B-4EF3-B0AA-F7702165B3AA}" type="presOf" srcId="{174B85FA-9EDA-4F31-BE01-CB6F7B917432}" destId="{400EAD4A-F046-434C-AD8E-949FD2080A54}" srcOrd="1" destOrd="0" presId="urn:microsoft.com/office/officeart/2005/8/layout/matrix1"/>
    <dgm:cxn modelId="{0BBBC8BC-D6AD-4B04-B425-DAE2C7366E61}" type="presOf" srcId="{9D951753-6364-44E5-82A6-4D65CE9A4A30}" destId="{E80B27C7-16C2-456C-AC63-A4A3B1F5C953}" srcOrd="0" destOrd="0" presId="urn:microsoft.com/office/officeart/2005/8/layout/matrix1"/>
    <dgm:cxn modelId="{E7CB8274-3124-47D1-A451-AA9D2E51F1A4}" srcId="{6F40A022-8DA9-4B06-A96A-6E1523D37692}" destId="{9D951753-6364-44E5-82A6-4D65CE9A4A30}" srcOrd="0" destOrd="0" parTransId="{02024DCB-CBE4-4185-8C2B-10331D940FD0}" sibTransId="{74BA769C-1870-4612-A5D9-56555CA70EF9}"/>
    <dgm:cxn modelId="{3D9A7E41-0CFE-4106-83B5-A8890B0B3197}" type="presOf" srcId="{279BFD80-0941-4ECB-AAF2-4C29A51DE610}" destId="{695A1B37-8177-4C85-A942-E13161CB1E7F}" srcOrd="0" destOrd="0" presId="urn:microsoft.com/office/officeart/2005/8/layout/matrix1"/>
    <dgm:cxn modelId="{63E000E7-20EF-47E5-9891-D6540308E0D7}" type="presOf" srcId="{82E6B34D-E3A1-49BE-81B3-B6D487E65CAD}" destId="{723005D2-CCB5-4AD7-BD90-35794E098619}" srcOrd="1" destOrd="0" presId="urn:microsoft.com/office/officeart/2005/8/layout/matrix1"/>
    <dgm:cxn modelId="{94A121FD-B9D4-402F-9205-52BD1CA84753}" srcId="{9D951753-6364-44E5-82A6-4D65CE9A4A30}" destId="{7C46E565-CECE-41D4-A07A-3D8BE3E5D9F4}" srcOrd="2" destOrd="0" parTransId="{FF5AB324-31B6-47C9-A99A-87E5652C681F}" sibTransId="{0D8E4170-3FC7-4CD6-901F-1547EC9F7FCD}"/>
    <dgm:cxn modelId="{09327C1D-1B27-4514-ADF2-AABF87F8E3B1}" type="presOf" srcId="{6F40A022-8DA9-4B06-A96A-6E1523D37692}" destId="{7A91D523-58E1-4E88-8D50-928C3096FF19}" srcOrd="0" destOrd="0" presId="urn:microsoft.com/office/officeart/2005/8/layout/matrix1"/>
    <dgm:cxn modelId="{E958664F-2444-42DD-A68D-8A6AAA6A6F64}" type="presOf" srcId="{7C46E565-CECE-41D4-A07A-3D8BE3E5D9F4}" destId="{446C17AB-463C-4ACA-ADDA-C91B21DF0F0D}" srcOrd="0" destOrd="0" presId="urn:microsoft.com/office/officeart/2005/8/layout/matrix1"/>
    <dgm:cxn modelId="{55604125-DA16-465C-BABB-A4CFCBA203AF}" srcId="{9D951753-6364-44E5-82A6-4D65CE9A4A30}" destId="{82E6B34D-E3A1-49BE-81B3-B6D487E65CAD}" srcOrd="1" destOrd="0" parTransId="{C8FEF30F-B609-4C75-BF79-4FB29CA54B10}" sibTransId="{46D6C196-13F3-4904-B881-DC661C1BC316}"/>
    <dgm:cxn modelId="{E4600BAB-DA20-4516-9F95-C19C214B1AB0}" srcId="{9D951753-6364-44E5-82A6-4D65CE9A4A30}" destId="{174B85FA-9EDA-4F31-BE01-CB6F7B917432}" srcOrd="0" destOrd="0" parTransId="{8AF7AFCE-A03A-4ECD-86EF-34D08554FA7E}" sibTransId="{9C29E26C-A1C1-4C9C-8AFD-7736C3A77FA1}"/>
    <dgm:cxn modelId="{55A3144B-540A-4CB1-901E-08B5A088298C}" type="presParOf" srcId="{7A91D523-58E1-4E88-8D50-928C3096FF19}" destId="{1C8367D1-42BC-4908-93A0-0295FBB9318E}" srcOrd="0" destOrd="0" presId="urn:microsoft.com/office/officeart/2005/8/layout/matrix1"/>
    <dgm:cxn modelId="{D96793AC-B4C7-4C30-9E3E-1A28B81977E9}" type="presParOf" srcId="{1C8367D1-42BC-4908-93A0-0295FBB9318E}" destId="{727DE345-38E8-40DC-9D13-FFCD4616E125}" srcOrd="0" destOrd="0" presId="urn:microsoft.com/office/officeart/2005/8/layout/matrix1"/>
    <dgm:cxn modelId="{CC7415E8-B6D9-49F8-9CAE-6A2D099691EF}" type="presParOf" srcId="{1C8367D1-42BC-4908-93A0-0295FBB9318E}" destId="{400EAD4A-F046-434C-AD8E-949FD2080A54}" srcOrd="1" destOrd="0" presId="urn:microsoft.com/office/officeart/2005/8/layout/matrix1"/>
    <dgm:cxn modelId="{E17F59BC-3D8C-4ABA-A101-C2835F4D3B9B}" type="presParOf" srcId="{1C8367D1-42BC-4908-93A0-0295FBB9318E}" destId="{6E22D057-AB57-4BFE-B85C-2C4CBE037027}" srcOrd="2" destOrd="0" presId="urn:microsoft.com/office/officeart/2005/8/layout/matrix1"/>
    <dgm:cxn modelId="{2CABCE66-E07D-4A4C-9A93-8E7E23DC6911}" type="presParOf" srcId="{1C8367D1-42BC-4908-93A0-0295FBB9318E}" destId="{723005D2-CCB5-4AD7-BD90-35794E098619}" srcOrd="3" destOrd="0" presId="urn:microsoft.com/office/officeart/2005/8/layout/matrix1"/>
    <dgm:cxn modelId="{561F4DB3-6812-449F-AF46-CA8650D96624}" type="presParOf" srcId="{1C8367D1-42BC-4908-93A0-0295FBB9318E}" destId="{446C17AB-463C-4ACA-ADDA-C91B21DF0F0D}" srcOrd="4" destOrd="0" presId="urn:microsoft.com/office/officeart/2005/8/layout/matrix1"/>
    <dgm:cxn modelId="{D6F59A1C-A3CB-4FD7-B0E7-4DE28D66BD5F}" type="presParOf" srcId="{1C8367D1-42BC-4908-93A0-0295FBB9318E}" destId="{C354FF4F-DAE1-4B19-90EF-BA54D912ACC0}" srcOrd="5" destOrd="0" presId="urn:microsoft.com/office/officeart/2005/8/layout/matrix1"/>
    <dgm:cxn modelId="{E28FA4C0-B681-4474-A3AE-47C8A1E61938}" type="presParOf" srcId="{1C8367D1-42BC-4908-93A0-0295FBB9318E}" destId="{695A1B37-8177-4C85-A942-E13161CB1E7F}" srcOrd="6" destOrd="0" presId="urn:microsoft.com/office/officeart/2005/8/layout/matrix1"/>
    <dgm:cxn modelId="{91A7D93E-872D-41FE-91A3-4F57FEB28130}" type="presParOf" srcId="{1C8367D1-42BC-4908-93A0-0295FBB9318E}" destId="{CA87D681-E3AD-4B1B-9CD2-7D324AED89D1}" srcOrd="7" destOrd="0" presId="urn:microsoft.com/office/officeart/2005/8/layout/matrix1"/>
    <dgm:cxn modelId="{B8545F66-BFAA-45C5-8702-65F6A4462EC1}" type="presParOf" srcId="{7A91D523-58E1-4E88-8D50-928C3096FF19}" destId="{E80B27C7-16C2-456C-AC63-A4A3B1F5C95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1F30D-B297-437A-AD8F-74DD188B7725}"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6D3D99DA-78C1-4637-A9D0-48F70ACC6C3F}">
      <dgm:prSet phldrT="[Text]"/>
      <dgm:spPr/>
      <dgm:t>
        <a:bodyPr/>
        <a:lstStyle/>
        <a:p>
          <a:r>
            <a:rPr lang="en-US" dirty="0" smtClean="0"/>
            <a:t>Farmers Markets</a:t>
          </a:r>
          <a:endParaRPr lang="en-US" dirty="0"/>
        </a:p>
      </dgm:t>
    </dgm:pt>
    <dgm:pt modelId="{9870BACA-CB93-465D-988B-936E0E49EE36}" type="parTrans" cxnId="{BA0E60ED-67CE-46D8-A7CE-D89617E609A0}">
      <dgm:prSet/>
      <dgm:spPr/>
      <dgm:t>
        <a:bodyPr/>
        <a:lstStyle/>
        <a:p>
          <a:endParaRPr lang="en-US"/>
        </a:p>
      </dgm:t>
    </dgm:pt>
    <dgm:pt modelId="{ABB85FE6-3F38-4C6A-B116-EBE2E6BD9238}" type="sibTrans" cxnId="{BA0E60ED-67CE-46D8-A7CE-D89617E609A0}">
      <dgm:prSet/>
      <dgm:spPr/>
      <dgm:t>
        <a:bodyPr/>
        <a:lstStyle/>
        <a:p>
          <a:endParaRPr lang="en-US"/>
        </a:p>
      </dgm:t>
    </dgm:pt>
    <dgm:pt modelId="{CB618B03-218F-48AF-9C7E-5DED403C0A17}">
      <dgm:prSet phldrT="[Text]" custT="1"/>
      <dgm:spPr/>
      <dgm:t>
        <a:bodyPr/>
        <a:lstStyle/>
        <a:p>
          <a:r>
            <a:rPr lang="en-US" sz="1400" dirty="0" smtClean="0"/>
            <a:t>Need a variety of products or items that taste good and catch the eye. Easy to prepare</a:t>
          </a:r>
          <a:endParaRPr lang="en-US" sz="1400" dirty="0"/>
        </a:p>
      </dgm:t>
    </dgm:pt>
    <dgm:pt modelId="{C736AC1A-2E7A-49A0-87A8-FA930AC281D2}" type="parTrans" cxnId="{6450D047-EFA7-4B9C-A955-A2AF9BD761F7}">
      <dgm:prSet/>
      <dgm:spPr/>
      <dgm:t>
        <a:bodyPr/>
        <a:lstStyle/>
        <a:p>
          <a:endParaRPr lang="en-US"/>
        </a:p>
      </dgm:t>
    </dgm:pt>
    <dgm:pt modelId="{7C7B8463-31F6-4362-BDBF-EB8E2304D071}" type="sibTrans" cxnId="{6450D047-EFA7-4B9C-A955-A2AF9BD761F7}">
      <dgm:prSet/>
      <dgm:spPr/>
      <dgm:t>
        <a:bodyPr/>
        <a:lstStyle/>
        <a:p>
          <a:endParaRPr lang="en-US"/>
        </a:p>
      </dgm:t>
    </dgm:pt>
    <dgm:pt modelId="{FED20390-2CDB-4159-B825-3A52D72EAF91}">
      <dgm:prSet phldrT="[Text]" custT="1"/>
      <dgm:spPr/>
      <dgm:t>
        <a:bodyPr/>
        <a:lstStyle/>
        <a:p>
          <a:r>
            <a:rPr lang="en-US" sz="1400" dirty="0" smtClean="0"/>
            <a:t>Peaches, apples, watermelons berries. A variety of easy to prepare vegetables. Honey.</a:t>
          </a:r>
          <a:endParaRPr lang="en-US" sz="1400" dirty="0"/>
        </a:p>
      </dgm:t>
    </dgm:pt>
    <dgm:pt modelId="{8E36B710-CDC9-440D-BC79-341C382FDD44}" type="parTrans" cxnId="{0BEDDB6E-E115-4ACE-A58E-678F03F2B757}">
      <dgm:prSet/>
      <dgm:spPr/>
      <dgm:t>
        <a:bodyPr/>
        <a:lstStyle/>
        <a:p>
          <a:endParaRPr lang="en-US"/>
        </a:p>
      </dgm:t>
    </dgm:pt>
    <dgm:pt modelId="{E2AA0B7F-5EA8-48CE-92F8-B3C45DCB84E4}" type="sibTrans" cxnId="{0BEDDB6E-E115-4ACE-A58E-678F03F2B757}">
      <dgm:prSet/>
      <dgm:spPr/>
      <dgm:t>
        <a:bodyPr/>
        <a:lstStyle/>
        <a:p>
          <a:endParaRPr lang="en-US"/>
        </a:p>
      </dgm:t>
    </dgm:pt>
    <dgm:pt modelId="{85E7F7C8-039F-4EC0-A699-DF2B3EB8A040}">
      <dgm:prSet phldrT="[Text]"/>
      <dgm:spPr/>
      <dgm:t>
        <a:bodyPr/>
        <a:lstStyle/>
        <a:p>
          <a:r>
            <a:rPr lang="en-US" dirty="0" smtClean="0"/>
            <a:t>CSA</a:t>
          </a:r>
          <a:endParaRPr lang="en-US" dirty="0"/>
        </a:p>
      </dgm:t>
    </dgm:pt>
    <dgm:pt modelId="{0D9DA557-BA55-45D5-9BC3-5D24613EA708}" type="parTrans" cxnId="{55529E32-72BF-4F96-8278-4CF3B636A64C}">
      <dgm:prSet/>
      <dgm:spPr/>
      <dgm:t>
        <a:bodyPr/>
        <a:lstStyle/>
        <a:p>
          <a:endParaRPr lang="en-US"/>
        </a:p>
      </dgm:t>
    </dgm:pt>
    <dgm:pt modelId="{A8F109BB-7D25-47B6-BE8F-87DB6E9B4620}" type="sibTrans" cxnId="{55529E32-72BF-4F96-8278-4CF3B636A64C}">
      <dgm:prSet/>
      <dgm:spPr/>
      <dgm:t>
        <a:bodyPr/>
        <a:lstStyle/>
        <a:p>
          <a:endParaRPr lang="en-US"/>
        </a:p>
      </dgm:t>
    </dgm:pt>
    <dgm:pt modelId="{B7FAC977-2856-439A-891D-FB519ABC98D8}">
      <dgm:prSet phldrT="[Text]" custT="1"/>
      <dgm:spPr/>
      <dgm:t>
        <a:bodyPr/>
        <a:lstStyle/>
        <a:p>
          <a:r>
            <a:rPr lang="en-US" sz="1400" dirty="0" smtClean="0"/>
            <a:t>Large variety of products that consumers could use throughout the week and season. May need to balance the normal with one unique item</a:t>
          </a:r>
          <a:endParaRPr lang="en-US" sz="1400" dirty="0"/>
        </a:p>
      </dgm:t>
    </dgm:pt>
    <dgm:pt modelId="{EE3A447E-DFE7-4F54-A46F-7CC751135190}" type="parTrans" cxnId="{F46785FF-1D51-4556-BDBE-3CF3E5DCE4F5}">
      <dgm:prSet/>
      <dgm:spPr/>
      <dgm:t>
        <a:bodyPr/>
        <a:lstStyle/>
        <a:p>
          <a:endParaRPr lang="en-US"/>
        </a:p>
      </dgm:t>
    </dgm:pt>
    <dgm:pt modelId="{5F81D31F-AFFA-494C-A594-0D0EE11000C3}" type="sibTrans" cxnId="{F46785FF-1D51-4556-BDBE-3CF3E5DCE4F5}">
      <dgm:prSet/>
      <dgm:spPr/>
      <dgm:t>
        <a:bodyPr/>
        <a:lstStyle/>
        <a:p>
          <a:endParaRPr lang="en-US"/>
        </a:p>
      </dgm:t>
    </dgm:pt>
    <dgm:pt modelId="{C22C34C6-C4E4-4FE7-9768-4566F24112A1}">
      <dgm:prSet phldrT="[Text]" custT="1"/>
      <dgm:spPr/>
      <dgm:t>
        <a:bodyPr/>
        <a:lstStyle/>
        <a:p>
          <a:r>
            <a:rPr lang="en-US" sz="1400" dirty="0" smtClean="0"/>
            <a:t>Leafy greens, Variety of fruits and vegetables</a:t>
          </a:r>
          <a:endParaRPr lang="en-US" sz="1400" dirty="0"/>
        </a:p>
      </dgm:t>
    </dgm:pt>
    <dgm:pt modelId="{99264023-8298-4619-BECD-FA1424DD9160}" type="parTrans" cxnId="{DA9510F8-41A4-4EFE-8B52-7EE23EEA9C9B}">
      <dgm:prSet/>
      <dgm:spPr/>
      <dgm:t>
        <a:bodyPr/>
        <a:lstStyle/>
        <a:p>
          <a:endParaRPr lang="en-US"/>
        </a:p>
      </dgm:t>
    </dgm:pt>
    <dgm:pt modelId="{02B5716A-6933-400C-9008-C6B29C2FA5DF}" type="sibTrans" cxnId="{DA9510F8-41A4-4EFE-8B52-7EE23EEA9C9B}">
      <dgm:prSet/>
      <dgm:spPr/>
      <dgm:t>
        <a:bodyPr/>
        <a:lstStyle/>
        <a:p>
          <a:endParaRPr lang="en-US"/>
        </a:p>
      </dgm:t>
    </dgm:pt>
    <dgm:pt modelId="{E1D66165-044C-4E55-BA1C-98FB67412970}">
      <dgm:prSet phldrT="[Text]"/>
      <dgm:spPr/>
      <dgm:t>
        <a:bodyPr/>
        <a:lstStyle/>
        <a:p>
          <a:r>
            <a:rPr lang="en-US" dirty="0" smtClean="0"/>
            <a:t>On Farm Retail</a:t>
          </a:r>
          <a:endParaRPr lang="en-US" dirty="0"/>
        </a:p>
      </dgm:t>
    </dgm:pt>
    <dgm:pt modelId="{FEDDAC14-C789-488E-98A8-343FD1077686}" type="parTrans" cxnId="{7803094E-8C8C-46DC-A904-31B02A826B04}">
      <dgm:prSet/>
      <dgm:spPr/>
      <dgm:t>
        <a:bodyPr/>
        <a:lstStyle/>
        <a:p>
          <a:endParaRPr lang="en-US"/>
        </a:p>
      </dgm:t>
    </dgm:pt>
    <dgm:pt modelId="{53848A86-83E4-445D-83A1-C220D574135F}" type="sibTrans" cxnId="{7803094E-8C8C-46DC-A904-31B02A826B04}">
      <dgm:prSet/>
      <dgm:spPr/>
      <dgm:t>
        <a:bodyPr/>
        <a:lstStyle/>
        <a:p>
          <a:endParaRPr lang="en-US"/>
        </a:p>
      </dgm:t>
    </dgm:pt>
    <dgm:pt modelId="{0663D22E-675D-4832-AFF5-2C06B9D0C9FC}">
      <dgm:prSet phldrT="[Text]" custT="1"/>
      <dgm:spPr/>
      <dgm:t>
        <a:bodyPr/>
        <a:lstStyle/>
        <a:p>
          <a:r>
            <a:rPr lang="en-US" sz="1400" dirty="0" smtClean="0"/>
            <a:t>Variety of standard products, maybe with good name recognition</a:t>
          </a:r>
          <a:endParaRPr lang="en-US" sz="1400" dirty="0"/>
        </a:p>
      </dgm:t>
    </dgm:pt>
    <dgm:pt modelId="{1682E5E7-6A66-40E4-8184-9E82B89415E4}" type="parTrans" cxnId="{EB34DF9A-22B3-4810-A59C-9FCEEC0F6F93}">
      <dgm:prSet/>
      <dgm:spPr/>
      <dgm:t>
        <a:bodyPr/>
        <a:lstStyle/>
        <a:p>
          <a:endParaRPr lang="en-US"/>
        </a:p>
      </dgm:t>
    </dgm:pt>
    <dgm:pt modelId="{4C13DB9C-2806-4E53-B6A6-00E8972E14EB}" type="sibTrans" cxnId="{EB34DF9A-22B3-4810-A59C-9FCEEC0F6F93}">
      <dgm:prSet/>
      <dgm:spPr/>
      <dgm:t>
        <a:bodyPr/>
        <a:lstStyle/>
        <a:p>
          <a:endParaRPr lang="en-US"/>
        </a:p>
      </dgm:t>
    </dgm:pt>
    <dgm:pt modelId="{C933326D-D6FD-4A6C-B15D-0F49F4A9E69E}">
      <dgm:prSet phldrT="[Text]" custT="1"/>
      <dgm:spPr/>
      <dgm:t>
        <a:bodyPr/>
        <a:lstStyle/>
        <a:p>
          <a:r>
            <a:rPr lang="en-US" sz="1400" dirty="0" smtClean="0"/>
            <a:t>Peaches, berries, apples, Vidalia onions, tomatoes</a:t>
          </a:r>
          <a:endParaRPr lang="en-US" sz="1400" dirty="0"/>
        </a:p>
      </dgm:t>
    </dgm:pt>
    <dgm:pt modelId="{672E0184-7102-49E4-BBEC-A536A3166D2A}" type="parTrans" cxnId="{FD5C140A-3E18-414F-A44F-A356A39BAB4C}">
      <dgm:prSet/>
      <dgm:spPr/>
      <dgm:t>
        <a:bodyPr/>
        <a:lstStyle/>
        <a:p>
          <a:endParaRPr lang="en-US"/>
        </a:p>
      </dgm:t>
    </dgm:pt>
    <dgm:pt modelId="{E16D15E9-8B3D-4918-A412-DF49FDCE7AB3}" type="sibTrans" cxnId="{FD5C140A-3E18-414F-A44F-A356A39BAB4C}">
      <dgm:prSet/>
      <dgm:spPr/>
      <dgm:t>
        <a:bodyPr/>
        <a:lstStyle/>
        <a:p>
          <a:endParaRPr lang="en-US"/>
        </a:p>
      </dgm:t>
    </dgm:pt>
    <dgm:pt modelId="{314BB9A1-F51F-4BA3-B8A8-67EF06276C20}">
      <dgm:prSet phldrT="[Text]"/>
      <dgm:spPr/>
      <dgm:t>
        <a:bodyPr/>
        <a:lstStyle/>
        <a:p>
          <a:r>
            <a:rPr lang="en-US" dirty="0" smtClean="0"/>
            <a:t>Restaurant</a:t>
          </a:r>
          <a:endParaRPr lang="en-US" dirty="0"/>
        </a:p>
      </dgm:t>
    </dgm:pt>
    <dgm:pt modelId="{BB50C123-5DE1-4F3B-93D8-86D29C6F0664}" type="parTrans" cxnId="{85D4D6AE-D405-4368-A13A-D5080E517F4F}">
      <dgm:prSet/>
      <dgm:spPr/>
      <dgm:t>
        <a:bodyPr/>
        <a:lstStyle/>
        <a:p>
          <a:endParaRPr lang="en-US"/>
        </a:p>
      </dgm:t>
    </dgm:pt>
    <dgm:pt modelId="{CF0EE754-2A59-43E3-A098-D4966084B80F}" type="sibTrans" cxnId="{85D4D6AE-D405-4368-A13A-D5080E517F4F}">
      <dgm:prSet/>
      <dgm:spPr/>
      <dgm:t>
        <a:bodyPr/>
        <a:lstStyle/>
        <a:p>
          <a:endParaRPr lang="en-US"/>
        </a:p>
      </dgm:t>
    </dgm:pt>
    <dgm:pt modelId="{864E6AE1-F5CE-4FC3-A132-796FBC84B9DB}">
      <dgm:prSet phldrT="[Text]"/>
      <dgm:spPr/>
      <dgm:t>
        <a:bodyPr/>
        <a:lstStyle/>
        <a:p>
          <a:r>
            <a:rPr lang="en-US" dirty="0" smtClean="0"/>
            <a:t>Large Retail/Institutional</a:t>
          </a:r>
          <a:endParaRPr lang="en-US" dirty="0"/>
        </a:p>
      </dgm:t>
    </dgm:pt>
    <dgm:pt modelId="{07AC0E2C-B34E-415B-882F-B651663E8FFF}" type="parTrans" cxnId="{6FC51FC1-8833-424B-BCEA-2F3C6E1ED2EC}">
      <dgm:prSet/>
      <dgm:spPr/>
      <dgm:t>
        <a:bodyPr/>
        <a:lstStyle/>
        <a:p>
          <a:endParaRPr lang="en-US"/>
        </a:p>
      </dgm:t>
    </dgm:pt>
    <dgm:pt modelId="{3A860937-8D0D-4A56-8735-2E487892C2FD}" type="sibTrans" cxnId="{6FC51FC1-8833-424B-BCEA-2F3C6E1ED2EC}">
      <dgm:prSet/>
      <dgm:spPr/>
      <dgm:t>
        <a:bodyPr/>
        <a:lstStyle/>
        <a:p>
          <a:endParaRPr lang="en-US"/>
        </a:p>
      </dgm:t>
    </dgm:pt>
    <dgm:pt modelId="{2F95D2CB-722C-405D-858E-53C588375AD6}">
      <dgm:prSet phldrT="[Text]" custT="1"/>
      <dgm:spPr/>
      <dgm:t>
        <a:bodyPr/>
        <a:lstStyle/>
        <a:p>
          <a:r>
            <a:rPr lang="en-US" sz="1400" dirty="0" smtClean="0"/>
            <a:t>Restaurants want unique items that will wow their patrons. </a:t>
          </a:r>
          <a:endParaRPr lang="en-US" sz="1400" dirty="0"/>
        </a:p>
      </dgm:t>
    </dgm:pt>
    <dgm:pt modelId="{6C870474-AEE7-4929-B31F-5B1835FDEDFE}" type="parTrans" cxnId="{0BC385CA-A643-41D4-B691-D8679F114C1C}">
      <dgm:prSet/>
      <dgm:spPr/>
      <dgm:t>
        <a:bodyPr/>
        <a:lstStyle/>
        <a:p>
          <a:endParaRPr lang="en-US"/>
        </a:p>
      </dgm:t>
    </dgm:pt>
    <dgm:pt modelId="{9B1E97AB-0A4A-4ACD-9967-1E27B797D52B}" type="sibTrans" cxnId="{0BC385CA-A643-41D4-B691-D8679F114C1C}">
      <dgm:prSet/>
      <dgm:spPr/>
      <dgm:t>
        <a:bodyPr/>
        <a:lstStyle/>
        <a:p>
          <a:endParaRPr lang="en-US"/>
        </a:p>
      </dgm:t>
    </dgm:pt>
    <dgm:pt modelId="{CAF3C558-8553-46B8-B19C-56030E0F0D5C}">
      <dgm:prSet phldrT="[Text]" custT="1"/>
      <dgm:spPr/>
      <dgm:t>
        <a:bodyPr/>
        <a:lstStyle/>
        <a:p>
          <a:r>
            <a:rPr lang="en-US" sz="1400" dirty="0" smtClean="0"/>
            <a:t>Unique colored vegetables, “baby "sized items and micro greens, keep it new and different</a:t>
          </a:r>
          <a:endParaRPr lang="en-US" sz="1400" dirty="0"/>
        </a:p>
      </dgm:t>
    </dgm:pt>
    <dgm:pt modelId="{AFC1844A-E7B9-4996-B050-D7564EF379B0}" type="parTrans" cxnId="{7C75B0EF-6C66-4EFA-9D11-3CD205F9C0BF}">
      <dgm:prSet/>
      <dgm:spPr/>
      <dgm:t>
        <a:bodyPr/>
        <a:lstStyle/>
        <a:p>
          <a:endParaRPr lang="en-US"/>
        </a:p>
      </dgm:t>
    </dgm:pt>
    <dgm:pt modelId="{DA195E6E-4F35-4529-B009-D7934CC936A4}" type="sibTrans" cxnId="{7C75B0EF-6C66-4EFA-9D11-3CD205F9C0BF}">
      <dgm:prSet/>
      <dgm:spPr/>
      <dgm:t>
        <a:bodyPr/>
        <a:lstStyle/>
        <a:p>
          <a:endParaRPr lang="en-US"/>
        </a:p>
      </dgm:t>
    </dgm:pt>
    <dgm:pt modelId="{F9B3CABB-B80B-41AB-AEFD-204D2DDB83DC}">
      <dgm:prSet phldrT="[Text]" custT="1"/>
      <dgm:spPr/>
      <dgm:t>
        <a:bodyPr/>
        <a:lstStyle/>
        <a:p>
          <a:r>
            <a:rPr lang="en-US" sz="1400" dirty="0" smtClean="0"/>
            <a:t>Looking for items not typically grown in this region and/or outside normal growing seasons and in large quantities</a:t>
          </a:r>
          <a:endParaRPr lang="en-US" sz="1400" dirty="0"/>
        </a:p>
      </dgm:t>
    </dgm:pt>
    <dgm:pt modelId="{E1F35DC4-F70D-4D77-A3EC-6FC4F7DF254F}" type="parTrans" cxnId="{11FD702B-A229-424B-8F66-EDBB28C79C94}">
      <dgm:prSet/>
      <dgm:spPr/>
      <dgm:t>
        <a:bodyPr/>
        <a:lstStyle/>
        <a:p>
          <a:endParaRPr lang="en-US"/>
        </a:p>
      </dgm:t>
    </dgm:pt>
    <dgm:pt modelId="{3E642F1F-411C-4DF9-85CB-B5D16BBAA3AE}" type="sibTrans" cxnId="{11FD702B-A229-424B-8F66-EDBB28C79C94}">
      <dgm:prSet/>
      <dgm:spPr/>
      <dgm:t>
        <a:bodyPr/>
        <a:lstStyle/>
        <a:p>
          <a:endParaRPr lang="en-US"/>
        </a:p>
      </dgm:t>
    </dgm:pt>
    <dgm:pt modelId="{0279B620-65C9-44DA-B8EC-2A047B142E0B}">
      <dgm:prSet phldrT="[Text]" custT="1"/>
      <dgm:spPr/>
      <dgm:t>
        <a:bodyPr/>
        <a:lstStyle/>
        <a:p>
          <a:r>
            <a:rPr lang="en-US" sz="1400" dirty="0" smtClean="0"/>
            <a:t>Strawberries, Asparagus, carrots, multi-colored peppers</a:t>
          </a:r>
          <a:endParaRPr lang="en-US" sz="1400" dirty="0"/>
        </a:p>
      </dgm:t>
    </dgm:pt>
    <dgm:pt modelId="{27974977-B22B-4AE8-AEA0-EE3C1DA1E3A0}" type="parTrans" cxnId="{248D94CE-59DA-406D-B695-0DF28881019C}">
      <dgm:prSet/>
      <dgm:spPr/>
      <dgm:t>
        <a:bodyPr/>
        <a:lstStyle/>
        <a:p>
          <a:endParaRPr lang="en-US"/>
        </a:p>
      </dgm:t>
    </dgm:pt>
    <dgm:pt modelId="{304899D0-5525-4AAA-A9CE-AAA1FAD0C937}" type="sibTrans" cxnId="{248D94CE-59DA-406D-B695-0DF28881019C}">
      <dgm:prSet/>
      <dgm:spPr/>
      <dgm:t>
        <a:bodyPr/>
        <a:lstStyle/>
        <a:p>
          <a:endParaRPr lang="en-US"/>
        </a:p>
      </dgm:t>
    </dgm:pt>
    <dgm:pt modelId="{868AC7B4-DB77-44F6-AB05-F4746AB2A21A}" type="pres">
      <dgm:prSet presAssocID="{6691F30D-B297-437A-AD8F-74DD188B7725}" presName="theList" presStyleCnt="0">
        <dgm:presLayoutVars>
          <dgm:dir/>
          <dgm:animLvl val="lvl"/>
          <dgm:resizeHandles val="exact"/>
        </dgm:presLayoutVars>
      </dgm:prSet>
      <dgm:spPr/>
      <dgm:t>
        <a:bodyPr/>
        <a:lstStyle/>
        <a:p>
          <a:endParaRPr lang="en-US"/>
        </a:p>
      </dgm:t>
    </dgm:pt>
    <dgm:pt modelId="{3A33417D-469D-4248-B80C-306425B6D8A9}" type="pres">
      <dgm:prSet presAssocID="{6D3D99DA-78C1-4637-A9D0-48F70ACC6C3F}" presName="compNode" presStyleCnt="0"/>
      <dgm:spPr/>
    </dgm:pt>
    <dgm:pt modelId="{A1C3318F-CBE9-4467-AFFD-542DA8ECACC9}" type="pres">
      <dgm:prSet presAssocID="{6D3D99DA-78C1-4637-A9D0-48F70ACC6C3F}" presName="aNode" presStyleLbl="bgShp" presStyleIdx="0" presStyleCnt="5"/>
      <dgm:spPr/>
      <dgm:t>
        <a:bodyPr/>
        <a:lstStyle/>
        <a:p>
          <a:endParaRPr lang="en-US"/>
        </a:p>
      </dgm:t>
    </dgm:pt>
    <dgm:pt modelId="{53B41AEC-D27C-4B39-97A6-ABA5D272B667}" type="pres">
      <dgm:prSet presAssocID="{6D3D99DA-78C1-4637-A9D0-48F70ACC6C3F}" presName="textNode" presStyleLbl="bgShp" presStyleIdx="0" presStyleCnt="5"/>
      <dgm:spPr/>
      <dgm:t>
        <a:bodyPr/>
        <a:lstStyle/>
        <a:p>
          <a:endParaRPr lang="en-US"/>
        </a:p>
      </dgm:t>
    </dgm:pt>
    <dgm:pt modelId="{46F73EB8-269D-40AF-87E3-B94E92387005}" type="pres">
      <dgm:prSet presAssocID="{6D3D99DA-78C1-4637-A9D0-48F70ACC6C3F}" presName="compChildNode" presStyleCnt="0"/>
      <dgm:spPr/>
    </dgm:pt>
    <dgm:pt modelId="{3C888866-4302-4681-ACC3-305C01760C77}" type="pres">
      <dgm:prSet presAssocID="{6D3D99DA-78C1-4637-A9D0-48F70ACC6C3F}" presName="theInnerList" presStyleCnt="0"/>
      <dgm:spPr/>
    </dgm:pt>
    <dgm:pt modelId="{6169CB99-5F83-4F46-9371-A5B6D58E0F40}" type="pres">
      <dgm:prSet presAssocID="{CB618B03-218F-48AF-9C7E-5DED403C0A17}" presName="childNode" presStyleLbl="node1" presStyleIdx="0" presStyleCnt="10">
        <dgm:presLayoutVars>
          <dgm:bulletEnabled val="1"/>
        </dgm:presLayoutVars>
      </dgm:prSet>
      <dgm:spPr/>
      <dgm:t>
        <a:bodyPr/>
        <a:lstStyle/>
        <a:p>
          <a:endParaRPr lang="en-US"/>
        </a:p>
      </dgm:t>
    </dgm:pt>
    <dgm:pt modelId="{C7EA8697-31E8-45D3-B794-3AF118D76E12}" type="pres">
      <dgm:prSet presAssocID="{CB618B03-218F-48AF-9C7E-5DED403C0A17}" presName="aSpace2" presStyleCnt="0"/>
      <dgm:spPr/>
    </dgm:pt>
    <dgm:pt modelId="{C7DE0205-7190-4804-967C-2A7DF1173D20}" type="pres">
      <dgm:prSet presAssocID="{FED20390-2CDB-4159-B825-3A52D72EAF91}" presName="childNode" presStyleLbl="node1" presStyleIdx="1" presStyleCnt="10">
        <dgm:presLayoutVars>
          <dgm:bulletEnabled val="1"/>
        </dgm:presLayoutVars>
      </dgm:prSet>
      <dgm:spPr/>
      <dgm:t>
        <a:bodyPr/>
        <a:lstStyle/>
        <a:p>
          <a:endParaRPr lang="en-US"/>
        </a:p>
      </dgm:t>
    </dgm:pt>
    <dgm:pt modelId="{2007E391-705F-41AC-860A-A97715E2C02C}" type="pres">
      <dgm:prSet presAssocID="{6D3D99DA-78C1-4637-A9D0-48F70ACC6C3F}" presName="aSpace" presStyleCnt="0"/>
      <dgm:spPr/>
    </dgm:pt>
    <dgm:pt modelId="{E6898344-03F4-4883-B36C-9F89ABA45150}" type="pres">
      <dgm:prSet presAssocID="{85E7F7C8-039F-4EC0-A699-DF2B3EB8A040}" presName="compNode" presStyleCnt="0"/>
      <dgm:spPr/>
    </dgm:pt>
    <dgm:pt modelId="{3A78F8B4-CE50-46C6-A5B2-CA930886AC54}" type="pres">
      <dgm:prSet presAssocID="{85E7F7C8-039F-4EC0-A699-DF2B3EB8A040}" presName="aNode" presStyleLbl="bgShp" presStyleIdx="1" presStyleCnt="5"/>
      <dgm:spPr/>
      <dgm:t>
        <a:bodyPr/>
        <a:lstStyle/>
        <a:p>
          <a:endParaRPr lang="en-US"/>
        </a:p>
      </dgm:t>
    </dgm:pt>
    <dgm:pt modelId="{DAF2C82F-53D4-44C2-95EC-13E44548F1CB}" type="pres">
      <dgm:prSet presAssocID="{85E7F7C8-039F-4EC0-A699-DF2B3EB8A040}" presName="textNode" presStyleLbl="bgShp" presStyleIdx="1" presStyleCnt="5"/>
      <dgm:spPr/>
      <dgm:t>
        <a:bodyPr/>
        <a:lstStyle/>
        <a:p>
          <a:endParaRPr lang="en-US"/>
        </a:p>
      </dgm:t>
    </dgm:pt>
    <dgm:pt modelId="{51128C47-1926-4D8C-B644-3538877ACA9F}" type="pres">
      <dgm:prSet presAssocID="{85E7F7C8-039F-4EC0-A699-DF2B3EB8A040}" presName="compChildNode" presStyleCnt="0"/>
      <dgm:spPr/>
    </dgm:pt>
    <dgm:pt modelId="{D9983BC6-B25D-49CC-B896-FF57A75E3901}" type="pres">
      <dgm:prSet presAssocID="{85E7F7C8-039F-4EC0-A699-DF2B3EB8A040}" presName="theInnerList" presStyleCnt="0"/>
      <dgm:spPr/>
    </dgm:pt>
    <dgm:pt modelId="{32546046-FE89-4A9B-9486-58CDCA84F8C0}" type="pres">
      <dgm:prSet presAssocID="{B7FAC977-2856-439A-891D-FB519ABC98D8}" presName="childNode" presStyleLbl="node1" presStyleIdx="2" presStyleCnt="10" custScaleY="203571">
        <dgm:presLayoutVars>
          <dgm:bulletEnabled val="1"/>
        </dgm:presLayoutVars>
      </dgm:prSet>
      <dgm:spPr/>
      <dgm:t>
        <a:bodyPr/>
        <a:lstStyle/>
        <a:p>
          <a:endParaRPr lang="en-US"/>
        </a:p>
      </dgm:t>
    </dgm:pt>
    <dgm:pt modelId="{D90D8867-8533-4E00-A864-9F1139150271}" type="pres">
      <dgm:prSet presAssocID="{B7FAC977-2856-439A-891D-FB519ABC98D8}" presName="aSpace2" presStyleCnt="0"/>
      <dgm:spPr/>
    </dgm:pt>
    <dgm:pt modelId="{4F77610C-2683-4A3A-8BD1-F24A4D2FEB06}" type="pres">
      <dgm:prSet presAssocID="{C22C34C6-C4E4-4FE7-9768-4566F24112A1}" presName="childNode" presStyleLbl="node1" presStyleIdx="3" presStyleCnt="10">
        <dgm:presLayoutVars>
          <dgm:bulletEnabled val="1"/>
        </dgm:presLayoutVars>
      </dgm:prSet>
      <dgm:spPr/>
      <dgm:t>
        <a:bodyPr/>
        <a:lstStyle/>
        <a:p>
          <a:endParaRPr lang="en-US"/>
        </a:p>
      </dgm:t>
    </dgm:pt>
    <dgm:pt modelId="{0CD2BDC6-12E5-4261-B9CD-6062432C6F99}" type="pres">
      <dgm:prSet presAssocID="{85E7F7C8-039F-4EC0-A699-DF2B3EB8A040}" presName="aSpace" presStyleCnt="0"/>
      <dgm:spPr/>
    </dgm:pt>
    <dgm:pt modelId="{A88DE86C-05DC-406D-87B3-7B46B400641F}" type="pres">
      <dgm:prSet presAssocID="{E1D66165-044C-4E55-BA1C-98FB67412970}" presName="compNode" presStyleCnt="0"/>
      <dgm:spPr/>
    </dgm:pt>
    <dgm:pt modelId="{CD59F3DE-F023-43EC-988B-DB45596ACBC4}" type="pres">
      <dgm:prSet presAssocID="{E1D66165-044C-4E55-BA1C-98FB67412970}" presName="aNode" presStyleLbl="bgShp" presStyleIdx="2" presStyleCnt="5"/>
      <dgm:spPr/>
      <dgm:t>
        <a:bodyPr/>
        <a:lstStyle/>
        <a:p>
          <a:endParaRPr lang="en-US"/>
        </a:p>
      </dgm:t>
    </dgm:pt>
    <dgm:pt modelId="{92C3BEC1-09A4-402C-B4A9-3EA36F76CB74}" type="pres">
      <dgm:prSet presAssocID="{E1D66165-044C-4E55-BA1C-98FB67412970}" presName="textNode" presStyleLbl="bgShp" presStyleIdx="2" presStyleCnt="5"/>
      <dgm:spPr/>
      <dgm:t>
        <a:bodyPr/>
        <a:lstStyle/>
        <a:p>
          <a:endParaRPr lang="en-US"/>
        </a:p>
      </dgm:t>
    </dgm:pt>
    <dgm:pt modelId="{9DDA2FC3-53D1-44F7-84FB-98263EF3C579}" type="pres">
      <dgm:prSet presAssocID="{E1D66165-044C-4E55-BA1C-98FB67412970}" presName="compChildNode" presStyleCnt="0"/>
      <dgm:spPr/>
    </dgm:pt>
    <dgm:pt modelId="{C7BB66D6-1D3D-4539-BF4F-1933F2258A7E}" type="pres">
      <dgm:prSet presAssocID="{E1D66165-044C-4E55-BA1C-98FB67412970}" presName="theInnerList" presStyleCnt="0"/>
      <dgm:spPr/>
    </dgm:pt>
    <dgm:pt modelId="{A7F7C318-B52C-405A-A2F5-87EB93E7C9C4}" type="pres">
      <dgm:prSet presAssocID="{0663D22E-675D-4832-AFF5-2C06B9D0C9FC}" presName="childNode" presStyleLbl="node1" presStyleIdx="4" presStyleCnt="10">
        <dgm:presLayoutVars>
          <dgm:bulletEnabled val="1"/>
        </dgm:presLayoutVars>
      </dgm:prSet>
      <dgm:spPr/>
      <dgm:t>
        <a:bodyPr/>
        <a:lstStyle/>
        <a:p>
          <a:endParaRPr lang="en-US"/>
        </a:p>
      </dgm:t>
    </dgm:pt>
    <dgm:pt modelId="{C99C09BE-F05F-4E11-8B37-49915C2B7AF2}" type="pres">
      <dgm:prSet presAssocID="{0663D22E-675D-4832-AFF5-2C06B9D0C9FC}" presName="aSpace2" presStyleCnt="0"/>
      <dgm:spPr/>
    </dgm:pt>
    <dgm:pt modelId="{5A0B22A2-81BF-4CA8-992F-D0844FB2B1F4}" type="pres">
      <dgm:prSet presAssocID="{C933326D-D6FD-4A6C-B15D-0F49F4A9E69E}" presName="childNode" presStyleLbl="node1" presStyleIdx="5" presStyleCnt="10">
        <dgm:presLayoutVars>
          <dgm:bulletEnabled val="1"/>
        </dgm:presLayoutVars>
      </dgm:prSet>
      <dgm:spPr/>
      <dgm:t>
        <a:bodyPr/>
        <a:lstStyle/>
        <a:p>
          <a:endParaRPr lang="en-US"/>
        </a:p>
      </dgm:t>
    </dgm:pt>
    <dgm:pt modelId="{1DA63908-1782-4AEB-8D71-D6D694E53769}" type="pres">
      <dgm:prSet presAssocID="{E1D66165-044C-4E55-BA1C-98FB67412970}" presName="aSpace" presStyleCnt="0"/>
      <dgm:spPr/>
    </dgm:pt>
    <dgm:pt modelId="{48847FEA-94D1-4A5A-B6C2-BC19CEB413FB}" type="pres">
      <dgm:prSet presAssocID="{314BB9A1-F51F-4BA3-B8A8-67EF06276C20}" presName="compNode" presStyleCnt="0"/>
      <dgm:spPr/>
    </dgm:pt>
    <dgm:pt modelId="{03B418F9-2B42-4B0C-BBB2-C7B027178A56}" type="pres">
      <dgm:prSet presAssocID="{314BB9A1-F51F-4BA3-B8A8-67EF06276C20}" presName="aNode" presStyleLbl="bgShp" presStyleIdx="3" presStyleCnt="5"/>
      <dgm:spPr/>
      <dgm:t>
        <a:bodyPr/>
        <a:lstStyle/>
        <a:p>
          <a:endParaRPr lang="en-US"/>
        </a:p>
      </dgm:t>
    </dgm:pt>
    <dgm:pt modelId="{81F8D14B-0BEB-4F01-99AF-02EEE6B7B730}" type="pres">
      <dgm:prSet presAssocID="{314BB9A1-F51F-4BA3-B8A8-67EF06276C20}" presName="textNode" presStyleLbl="bgShp" presStyleIdx="3" presStyleCnt="5"/>
      <dgm:spPr/>
      <dgm:t>
        <a:bodyPr/>
        <a:lstStyle/>
        <a:p>
          <a:endParaRPr lang="en-US"/>
        </a:p>
      </dgm:t>
    </dgm:pt>
    <dgm:pt modelId="{4C8C5AAC-85CF-493F-B8E2-CF922BA0162B}" type="pres">
      <dgm:prSet presAssocID="{314BB9A1-F51F-4BA3-B8A8-67EF06276C20}" presName="compChildNode" presStyleCnt="0"/>
      <dgm:spPr/>
    </dgm:pt>
    <dgm:pt modelId="{0B5B5697-E106-40E6-9E50-85BA96BC85BC}" type="pres">
      <dgm:prSet presAssocID="{314BB9A1-F51F-4BA3-B8A8-67EF06276C20}" presName="theInnerList" presStyleCnt="0"/>
      <dgm:spPr/>
    </dgm:pt>
    <dgm:pt modelId="{FF45CFB7-4B0A-4520-AE3C-13F6A813C18E}" type="pres">
      <dgm:prSet presAssocID="{2F95D2CB-722C-405D-858E-53C588375AD6}" presName="childNode" presStyleLbl="node1" presStyleIdx="6" presStyleCnt="10">
        <dgm:presLayoutVars>
          <dgm:bulletEnabled val="1"/>
        </dgm:presLayoutVars>
      </dgm:prSet>
      <dgm:spPr/>
      <dgm:t>
        <a:bodyPr/>
        <a:lstStyle/>
        <a:p>
          <a:endParaRPr lang="en-US"/>
        </a:p>
      </dgm:t>
    </dgm:pt>
    <dgm:pt modelId="{59624279-9A86-4358-BBA0-D3D5D77F886C}" type="pres">
      <dgm:prSet presAssocID="{2F95D2CB-722C-405D-858E-53C588375AD6}" presName="aSpace2" presStyleCnt="0"/>
      <dgm:spPr/>
    </dgm:pt>
    <dgm:pt modelId="{D79FE3D9-43C8-4615-9FB5-A1904F2AA620}" type="pres">
      <dgm:prSet presAssocID="{CAF3C558-8553-46B8-B19C-56030E0F0D5C}" presName="childNode" presStyleLbl="node1" presStyleIdx="7" presStyleCnt="10">
        <dgm:presLayoutVars>
          <dgm:bulletEnabled val="1"/>
        </dgm:presLayoutVars>
      </dgm:prSet>
      <dgm:spPr/>
      <dgm:t>
        <a:bodyPr/>
        <a:lstStyle/>
        <a:p>
          <a:endParaRPr lang="en-US"/>
        </a:p>
      </dgm:t>
    </dgm:pt>
    <dgm:pt modelId="{90B01544-A12D-452E-9886-A79B4C1964C3}" type="pres">
      <dgm:prSet presAssocID="{314BB9A1-F51F-4BA3-B8A8-67EF06276C20}" presName="aSpace" presStyleCnt="0"/>
      <dgm:spPr/>
    </dgm:pt>
    <dgm:pt modelId="{66CCD1E5-BE3B-48B1-B33D-E3800CC9BE95}" type="pres">
      <dgm:prSet presAssocID="{864E6AE1-F5CE-4FC3-A132-796FBC84B9DB}" presName="compNode" presStyleCnt="0"/>
      <dgm:spPr/>
    </dgm:pt>
    <dgm:pt modelId="{350D8131-17D7-477D-A99F-44509B791546}" type="pres">
      <dgm:prSet presAssocID="{864E6AE1-F5CE-4FC3-A132-796FBC84B9DB}" presName="aNode" presStyleLbl="bgShp" presStyleIdx="4" presStyleCnt="5"/>
      <dgm:spPr/>
      <dgm:t>
        <a:bodyPr/>
        <a:lstStyle/>
        <a:p>
          <a:endParaRPr lang="en-US"/>
        </a:p>
      </dgm:t>
    </dgm:pt>
    <dgm:pt modelId="{97FE4000-2BCB-4C58-89FC-A44452FF26AF}" type="pres">
      <dgm:prSet presAssocID="{864E6AE1-F5CE-4FC3-A132-796FBC84B9DB}" presName="textNode" presStyleLbl="bgShp" presStyleIdx="4" presStyleCnt="5"/>
      <dgm:spPr/>
      <dgm:t>
        <a:bodyPr/>
        <a:lstStyle/>
        <a:p>
          <a:endParaRPr lang="en-US"/>
        </a:p>
      </dgm:t>
    </dgm:pt>
    <dgm:pt modelId="{B04648AB-FE74-41AD-B628-C5BF57ADCBF6}" type="pres">
      <dgm:prSet presAssocID="{864E6AE1-F5CE-4FC3-A132-796FBC84B9DB}" presName="compChildNode" presStyleCnt="0"/>
      <dgm:spPr/>
    </dgm:pt>
    <dgm:pt modelId="{25A5ABC4-D8A7-4220-BA71-2AF140E8A762}" type="pres">
      <dgm:prSet presAssocID="{864E6AE1-F5CE-4FC3-A132-796FBC84B9DB}" presName="theInnerList" presStyleCnt="0"/>
      <dgm:spPr/>
    </dgm:pt>
    <dgm:pt modelId="{65159868-5D93-42DE-A274-EFCD03849C12}" type="pres">
      <dgm:prSet presAssocID="{F9B3CABB-B80B-41AB-AEFD-204D2DDB83DC}" presName="childNode" presStyleLbl="node1" presStyleIdx="8" presStyleCnt="10" custScaleY="189365">
        <dgm:presLayoutVars>
          <dgm:bulletEnabled val="1"/>
        </dgm:presLayoutVars>
      </dgm:prSet>
      <dgm:spPr/>
      <dgm:t>
        <a:bodyPr/>
        <a:lstStyle/>
        <a:p>
          <a:endParaRPr lang="en-US"/>
        </a:p>
      </dgm:t>
    </dgm:pt>
    <dgm:pt modelId="{BBFC189C-5B8B-4053-937E-E9AE5173FCD5}" type="pres">
      <dgm:prSet presAssocID="{F9B3CABB-B80B-41AB-AEFD-204D2DDB83DC}" presName="aSpace2" presStyleCnt="0"/>
      <dgm:spPr/>
    </dgm:pt>
    <dgm:pt modelId="{04C9AB66-3A8C-4F83-A55F-B851DB16F672}" type="pres">
      <dgm:prSet presAssocID="{0279B620-65C9-44DA-B8EC-2A047B142E0B}" presName="childNode" presStyleLbl="node1" presStyleIdx="9" presStyleCnt="10">
        <dgm:presLayoutVars>
          <dgm:bulletEnabled val="1"/>
        </dgm:presLayoutVars>
      </dgm:prSet>
      <dgm:spPr/>
      <dgm:t>
        <a:bodyPr/>
        <a:lstStyle/>
        <a:p>
          <a:endParaRPr lang="en-US"/>
        </a:p>
      </dgm:t>
    </dgm:pt>
  </dgm:ptLst>
  <dgm:cxnLst>
    <dgm:cxn modelId="{6F720858-E1BD-4EB7-B27B-0F71EC720A29}" type="presOf" srcId="{6D3D99DA-78C1-4637-A9D0-48F70ACC6C3F}" destId="{53B41AEC-D27C-4B39-97A6-ABA5D272B667}" srcOrd="1" destOrd="0" presId="urn:microsoft.com/office/officeart/2005/8/layout/lProcess2"/>
    <dgm:cxn modelId="{7803094E-8C8C-46DC-A904-31B02A826B04}" srcId="{6691F30D-B297-437A-AD8F-74DD188B7725}" destId="{E1D66165-044C-4E55-BA1C-98FB67412970}" srcOrd="2" destOrd="0" parTransId="{FEDDAC14-C789-488E-98A8-343FD1077686}" sibTransId="{53848A86-83E4-445D-83A1-C220D574135F}"/>
    <dgm:cxn modelId="{A294DF71-32C4-4C84-92FF-3F82EB285DB8}" type="presOf" srcId="{6691F30D-B297-437A-AD8F-74DD188B7725}" destId="{868AC7B4-DB77-44F6-AB05-F4746AB2A21A}" srcOrd="0" destOrd="0" presId="urn:microsoft.com/office/officeart/2005/8/layout/lProcess2"/>
    <dgm:cxn modelId="{4F0633B8-2867-426C-9FDC-00B3BC7DC76F}" type="presOf" srcId="{FED20390-2CDB-4159-B825-3A52D72EAF91}" destId="{C7DE0205-7190-4804-967C-2A7DF1173D20}" srcOrd="0" destOrd="0" presId="urn:microsoft.com/office/officeart/2005/8/layout/lProcess2"/>
    <dgm:cxn modelId="{7C75B0EF-6C66-4EFA-9D11-3CD205F9C0BF}" srcId="{314BB9A1-F51F-4BA3-B8A8-67EF06276C20}" destId="{CAF3C558-8553-46B8-B19C-56030E0F0D5C}" srcOrd="1" destOrd="0" parTransId="{AFC1844A-E7B9-4996-B050-D7564EF379B0}" sibTransId="{DA195E6E-4F35-4529-B009-D7934CC936A4}"/>
    <dgm:cxn modelId="{BA0E60ED-67CE-46D8-A7CE-D89617E609A0}" srcId="{6691F30D-B297-437A-AD8F-74DD188B7725}" destId="{6D3D99DA-78C1-4637-A9D0-48F70ACC6C3F}" srcOrd="0" destOrd="0" parTransId="{9870BACA-CB93-465D-988B-936E0E49EE36}" sibTransId="{ABB85FE6-3F38-4C6A-B116-EBE2E6BD9238}"/>
    <dgm:cxn modelId="{CA44E8D8-705C-4901-BDD3-F9F6C913E719}" type="presOf" srcId="{85E7F7C8-039F-4EC0-A699-DF2B3EB8A040}" destId="{DAF2C82F-53D4-44C2-95EC-13E44548F1CB}" srcOrd="1" destOrd="0" presId="urn:microsoft.com/office/officeart/2005/8/layout/lProcess2"/>
    <dgm:cxn modelId="{551C9C2C-DE15-418D-8E0F-8167E613D8F2}" type="presOf" srcId="{864E6AE1-F5CE-4FC3-A132-796FBC84B9DB}" destId="{97FE4000-2BCB-4C58-89FC-A44452FF26AF}" srcOrd="1" destOrd="0" presId="urn:microsoft.com/office/officeart/2005/8/layout/lProcess2"/>
    <dgm:cxn modelId="{8FEBF6B0-EDBC-4182-BF3D-062748F9E1EF}" type="presOf" srcId="{2F95D2CB-722C-405D-858E-53C588375AD6}" destId="{FF45CFB7-4B0A-4520-AE3C-13F6A813C18E}" srcOrd="0" destOrd="0" presId="urn:microsoft.com/office/officeart/2005/8/layout/lProcess2"/>
    <dgm:cxn modelId="{D505A4C3-5F38-44C6-A0DA-DDD8CAFFFA0B}" type="presOf" srcId="{E1D66165-044C-4E55-BA1C-98FB67412970}" destId="{92C3BEC1-09A4-402C-B4A9-3EA36F76CB74}" srcOrd="1" destOrd="0" presId="urn:microsoft.com/office/officeart/2005/8/layout/lProcess2"/>
    <dgm:cxn modelId="{9509B467-DA22-4683-8524-465A18631CA8}" type="presOf" srcId="{F9B3CABB-B80B-41AB-AEFD-204D2DDB83DC}" destId="{65159868-5D93-42DE-A274-EFCD03849C12}" srcOrd="0" destOrd="0" presId="urn:microsoft.com/office/officeart/2005/8/layout/lProcess2"/>
    <dgm:cxn modelId="{55529E32-72BF-4F96-8278-4CF3B636A64C}" srcId="{6691F30D-B297-437A-AD8F-74DD188B7725}" destId="{85E7F7C8-039F-4EC0-A699-DF2B3EB8A040}" srcOrd="1" destOrd="0" parTransId="{0D9DA557-BA55-45D5-9BC3-5D24613EA708}" sibTransId="{A8F109BB-7D25-47B6-BE8F-87DB6E9B4620}"/>
    <dgm:cxn modelId="{11FD702B-A229-424B-8F66-EDBB28C79C94}" srcId="{864E6AE1-F5CE-4FC3-A132-796FBC84B9DB}" destId="{F9B3CABB-B80B-41AB-AEFD-204D2DDB83DC}" srcOrd="0" destOrd="0" parTransId="{E1F35DC4-F70D-4D77-A3EC-6FC4F7DF254F}" sibTransId="{3E642F1F-411C-4DF9-85CB-B5D16BBAA3AE}"/>
    <dgm:cxn modelId="{6450D047-EFA7-4B9C-A955-A2AF9BD761F7}" srcId="{6D3D99DA-78C1-4637-A9D0-48F70ACC6C3F}" destId="{CB618B03-218F-48AF-9C7E-5DED403C0A17}" srcOrd="0" destOrd="0" parTransId="{C736AC1A-2E7A-49A0-87A8-FA930AC281D2}" sibTransId="{7C7B8463-31F6-4362-BDBF-EB8E2304D071}"/>
    <dgm:cxn modelId="{85D4D6AE-D405-4368-A13A-D5080E517F4F}" srcId="{6691F30D-B297-437A-AD8F-74DD188B7725}" destId="{314BB9A1-F51F-4BA3-B8A8-67EF06276C20}" srcOrd="3" destOrd="0" parTransId="{BB50C123-5DE1-4F3B-93D8-86D29C6F0664}" sibTransId="{CF0EE754-2A59-43E3-A098-D4966084B80F}"/>
    <dgm:cxn modelId="{248D94CE-59DA-406D-B695-0DF28881019C}" srcId="{864E6AE1-F5CE-4FC3-A132-796FBC84B9DB}" destId="{0279B620-65C9-44DA-B8EC-2A047B142E0B}" srcOrd="1" destOrd="0" parTransId="{27974977-B22B-4AE8-AEA0-EE3C1DA1E3A0}" sibTransId="{304899D0-5525-4AAA-A9CE-AAA1FAD0C937}"/>
    <dgm:cxn modelId="{6FC51FC1-8833-424B-BCEA-2F3C6E1ED2EC}" srcId="{6691F30D-B297-437A-AD8F-74DD188B7725}" destId="{864E6AE1-F5CE-4FC3-A132-796FBC84B9DB}" srcOrd="4" destOrd="0" parTransId="{07AC0E2C-B34E-415B-882F-B651663E8FFF}" sibTransId="{3A860937-8D0D-4A56-8735-2E487892C2FD}"/>
    <dgm:cxn modelId="{0BC385CA-A643-41D4-B691-D8679F114C1C}" srcId="{314BB9A1-F51F-4BA3-B8A8-67EF06276C20}" destId="{2F95D2CB-722C-405D-858E-53C588375AD6}" srcOrd="0" destOrd="0" parTransId="{6C870474-AEE7-4929-B31F-5B1835FDEDFE}" sibTransId="{9B1E97AB-0A4A-4ACD-9967-1E27B797D52B}"/>
    <dgm:cxn modelId="{A0CA8D08-5A36-4770-93B4-C9867EA63B54}" type="presOf" srcId="{C933326D-D6FD-4A6C-B15D-0F49F4A9E69E}" destId="{5A0B22A2-81BF-4CA8-992F-D0844FB2B1F4}" srcOrd="0" destOrd="0" presId="urn:microsoft.com/office/officeart/2005/8/layout/lProcess2"/>
    <dgm:cxn modelId="{9AA76087-44B1-4277-A72E-72748E302F31}" type="presOf" srcId="{C22C34C6-C4E4-4FE7-9768-4566F24112A1}" destId="{4F77610C-2683-4A3A-8BD1-F24A4D2FEB06}" srcOrd="0" destOrd="0" presId="urn:microsoft.com/office/officeart/2005/8/layout/lProcess2"/>
    <dgm:cxn modelId="{16810C6B-6196-4931-897F-17CE90C3F655}" type="presOf" srcId="{CB618B03-218F-48AF-9C7E-5DED403C0A17}" destId="{6169CB99-5F83-4F46-9371-A5B6D58E0F40}" srcOrd="0" destOrd="0" presId="urn:microsoft.com/office/officeart/2005/8/layout/lProcess2"/>
    <dgm:cxn modelId="{4DB752BC-AE14-4DC0-BEAB-12D6E43C2A45}" type="presOf" srcId="{E1D66165-044C-4E55-BA1C-98FB67412970}" destId="{CD59F3DE-F023-43EC-988B-DB45596ACBC4}" srcOrd="0" destOrd="0" presId="urn:microsoft.com/office/officeart/2005/8/layout/lProcess2"/>
    <dgm:cxn modelId="{150BF23E-9117-4AE4-A9C0-9B7860506E2D}" type="presOf" srcId="{0663D22E-675D-4832-AFF5-2C06B9D0C9FC}" destId="{A7F7C318-B52C-405A-A2F5-87EB93E7C9C4}" srcOrd="0" destOrd="0" presId="urn:microsoft.com/office/officeart/2005/8/layout/lProcess2"/>
    <dgm:cxn modelId="{F3D646E8-8CF1-4B60-A763-05334ADF358C}" type="presOf" srcId="{B7FAC977-2856-439A-891D-FB519ABC98D8}" destId="{32546046-FE89-4A9B-9486-58CDCA84F8C0}" srcOrd="0" destOrd="0" presId="urn:microsoft.com/office/officeart/2005/8/layout/lProcess2"/>
    <dgm:cxn modelId="{DA9510F8-41A4-4EFE-8B52-7EE23EEA9C9B}" srcId="{85E7F7C8-039F-4EC0-A699-DF2B3EB8A040}" destId="{C22C34C6-C4E4-4FE7-9768-4566F24112A1}" srcOrd="1" destOrd="0" parTransId="{99264023-8298-4619-BECD-FA1424DD9160}" sibTransId="{02B5716A-6933-400C-9008-C6B29C2FA5DF}"/>
    <dgm:cxn modelId="{FEEA7326-219C-4C75-AF66-D1CB29B0B46A}" type="presOf" srcId="{CAF3C558-8553-46B8-B19C-56030E0F0D5C}" destId="{D79FE3D9-43C8-4615-9FB5-A1904F2AA620}" srcOrd="0" destOrd="0" presId="urn:microsoft.com/office/officeart/2005/8/layout/lProcess2"/>
    <dgm:cxn modelId="{11429B53-AA75-420D-AEFC-3D6E8A22F899}" type="presOf" srcId="{6D3D99DA-78C1-4637-A9D0-48F70ACC6C3F}" destId="{A1C3318F-CBE9-4467-AFFD-542DA8ECACC9}" srcOrd="0" destOrd="0" presId="urn:microsoft.com/office/officeart/2005/8/layout/lProcess2"/>
    <dgm:cxn modelId="{0BEDDB6E-E115-4ACE-A58E-678F03F2B757}" srcId="{6D3D99DA-78C1-4637-A9D0-48F70ACC6C3F}" destId="{FED20390-2CDB-4159-B825-3A52D72EAF91}" srcOrd="1" destOrd="0" parTransId="{8E36B710-CDC9-440D-BC79-341C382FDD44}" sibTransId="{E2AA0B7F-5EA8-48CE-92F8-B3C45DCB84E4}"/>
    <dgm:cxn modelId="{FD5C140A-3E18-414F-A44F-A356A39BAB4C}" srcId="{E1D66165-044C-4E55-BA1C-98FB67412970}" destId="{C933326D-D6FD-4A6C-B15D-0F49F4A9E69E}" srcOrd="1" destOrd="0" parTransId="{672E0184-7102-49E4-BBEC-A536A3166D2A}" sibTransId="{E16D15E9-8B3D-4918-A412-DF49FDCE7AB3}"/>
    <dgm:cxn modelId="{0F16AF7D-C1A9-4D4F-8421-96B04CAA27F4}" type="presOf" srcId="{314BB9A1-F51F-4BA3-B8A8-67EF06276C20}" destId="{03B418F9-2B42-4B0C-BBB2-C7B027178A56}" srcOrd="0" destOrd="0" presId="urn:microsoft.com/office/officeart/2005/8/layout/lProcess2"/>
    <dgm:cxn modelId="{600207A6-2542-4DC1-9AAF-0DA033FF3EBE}" type="presOf" srcId="{314BB9A1-F51F-4BA3-B8A8-67EF06276C20}" destId="{81F8D14B-0BEB-4F01-99AF-02EEE6B7B730}" srcOrd="1" destOrd="0" presId="urn:microsoft.com/office/officeart/2005/8/layout/lProcess2"/>
    <dgm:cxn modelId="{E1117D64-D2A1-4498-B53C-A3C15E9E7D45}" type="presOf" srcId="{85E7F7C8-039F-4EC0-A699-DF2B3EB8A040}" destId="{3A78F8B4-CE50-46C6-A5B2-CA930886AC54}" srcOrd="0" destOrd="0" presId="urn:microsoft.com/office/officeart/2005/8/layout/lProcess2"/>
    <dgm:cxn modelId="{5D6E4A07-80AF-4372-A7B3-B277F5A893B9}" type="presOf" srcId="{864E6AE1-F5CE-4FC3-A132-796FBC84B9DB}" destId="{350D8131-17D7-477D-A99F-44509B791546}" srcOrd="0" destOrd="0" presId="urn:microsoft.com/office/officeart/2005/8/layout/lProcess2"/>
    <dgm:cxn modelId="{3B7A09BB-B202-4EE2-8FA6-687E032FC980}" type="presOf" srcId="{0279B620-65C9-44DA-B8EC-2A047B142E0B}" destId="{04C9AB66-3A8C-4F83-A55F-B851DB16F672}" srcOrd="0" destOrd="0" presId="urn:microsoft.com/office/officeart/2005/8/layout/lProcess2"/>
    <dgm:cxn modelId="{EB34DF9A-22B3-4810-A59C-9FCEEC0F6F93}" srcId="{E1D66165-044C-4E55-BA1C-98FB67412970}" destId="{0663D22E-675D-4832-AFF5-2C06B9D0C9FC}" srcOrd="0" destOrd="0" parTransId="{1682E5E7-6A66-40E4-8184-9E82B89415E4}" sibTransId="{4C13DB9C-2806-4E53-B6A6-00E8972E14EB}"/>
    <dgm:cxn modelId="{F46785FF-1D51-4556-BDBE-3CF3E5DCE4F5}" srcId="{85E7F7C8-039F-4EC0-A699-DF2B3EB8A040}" destId="{B7FAC977-2856-439A-891D-FB519ABC98D8}" srcOrd="0" destOrd="0" parTransId="{EE3A447E-DFE7-4F54-A46F-7CC751135190}" sibTransId="{5F81D31F-AFFA-494C-A594-0D0EE11000C3}"/>
    <dgm:cxn modelId="{193026A1-6EBC-4AC9-95A7-AAB76FA244EF}" type="presParOf" srcId="{868AC7B4-DB77-44F6-AB05-F4746AB2A21A}" destId="{3A33417D-469D-4248-B80C-306425B6D8A9}" srcOrd="0" destOrd="0" presId="urn:microsoft.com/office/officeart/2005/8/layout/lProcess2"/>
    <dgm:cxn modelId="{123E1A55-1995-44FA-A72F-0C4774E70687}" type="presParOf" srcId="{3A33417D-469D-4248-B80C-306425B6D8A9}" destId="{A1C3318F-CBE9-4467-AFFD-542DA8ECACC9}" srcOrd="0" destOrd="0" presId="urn:microsoft.com/office/officeart/2005/8/layout/lProcess2"/>
    <dgm:cxn modelId="{B60E0BC4-83A3-43B3-9C08-A5FEC5CC0656}" type="presParOf" srcId="{3A33417D-469D-4248-B80C-306425B6D8A9}" destId="{53B41AEC-D27C-4B39-97A6-ABA5D272B667}" srcOrd="1" destOrd="0" presId="urn:microsoft.com/office/officeart/2005/8/layout/lProcess2"/>
    <dgm:cxn modelId="{B1BF8889-FAD1-4EEE-8DBE-8545C2671A28}" type="presParOf" srcId="{3A33417D-469D-4248-B80C-306425B6D8A9}" destId="{46F73EB8-269D-40AF-87E3-B94E92387005}" srcOrd="2" destOrd="0" presId="urn:microsoft.com/office/officeart/2005/8/layout/lProcess2"/>
    <dgm:cxn modelId="{674C7458-9A6C-4271-B00E-A4B49F207FA6}" type="presParOf" srcId="{46F73EB8-269D-40AF-87E3-B94E92387005}" destId="{3C888866-4302-4681-ACC3-305C01760C77}" srcOrd="0" destOrd="0" presId="urn:microsoft.com/office/officeart/2005/8/layout/lProcess2"/>
    <dgm:cxn modelId="{CD2030C2-EA56-4248-AAC3-F99DCC6AAD11}" type="presParOf" srcId="{3C888866-4302-4681-ACC3-305C01760C77}" destId="{6169CB99-5F83-4F46-9371-A5B6D58E0F40}" srcOrd="0" destOrd="0" presId="urn:microsoft.com/office/officeart/2005/8/layout/lProcess2"/>
    <dgm:cxn modelId="{FD6D672A-B83C-4C28-A09E-8FF1F53F1F66}" type="presParOf" srcId="{3C888866-4302-4681-ACC3-305C01760C77}" destId="{C7EA8697-31E8-45D3-B794-3AF118D76E12}" srcOrd="1" destOrd="0" presId="urn:microsoft.com/office/officeart/2005/8/layout/lProcess2"/>
    <dgm:cxn modelId="{1A17FA48-7170-45B7-A0A7-D4AC5CC1347C}" type="presParOf" srcId="{3C888866-4302-4681-ACC3-305C01760C77}" destId="{C7DE0205-7190-4804-967C-2A7DF1173D20}" srcOrd="2" destOrd="0" presId="urn:microsoft.com/office/officeart/2005/8/layout/lProcess2"/>
    <dgm:cxn modelId="{E2977D39-3B31-4A78-BC07-24961BB73B2E}" type="presParOf" srcId="{868AC7B4-DB77-44F6-AB05-F4746AB2A21A}" destId="{2007E391-705F-41AC-860A-A97715E2C02C}" srcOrd="1" destOrd="0" presId="urn:microsoft.com/office/officeart/2005/8/layout/lProcess2"/>
    <dgm:cxn modelId="{9A4600D6-CE8B-4E73-B167-4332710DA149}" type="presParOf" srcId="{868AC7B4-DB77-44F6-AB05-F4746AB2A21A}" destId="{E6898344-03F4-4883-B36C-9F89ABA45150}" srcOrd="2" destOrd="0" presId="urn:microsoft.com/office/officeart/2005/8/layout/lProcess2"/>
    <dgm:cxn modelId="{CB0BF2C3-9EFD-43C6-AE04-6AAFE1850B83}" type="presParOf" srcId="{E6898344-03F4-4883-B36C-9F89ABA45150}" destId="{3A78F8B4-CE50-46C6-A5B2-CA930886AC54}" srcOrd="0" destOrd="0" presId="urn:microsoft.com/office/officeart/2005/8/layout/lProcess2"/>
    <dgm:cxn modelId="{DD322DBB-CC8B-4204-9FA4-F5D6F53E010C}" type="presParOf" srcId="{E6898344-03F4-4883-B36C-9F89ABA45150}" destId="{DAF2C82F-53D4-44C2-95EC-13E44548F1CB}" srcOrd="1" destOrd="0" presId="urn:microsoft.com/office/officeart/2005/8/layout/lProcess2"/>
    <dgm:cxn modelId="{51A335BE-8023-48F4-A417-EA202A69B0B7}" type="presParOf" srcId="{E6898344-03F4-4883-B36C-9F89ABA45150}" destId="{51128C47-1926-4D8C-B644-3538877ACA9F}" srcOrd="2" destOrd="0" presId="urn:microsoft.com/office/officeart/2005/8/layout/lProcess2"/>
    <dgm:cxn modelId="{A00925A2-98E1-4BAB-BC2B-75743DCFA65A}" type="presParOf" srcId="{51128C47-1926-4D8C-B644-3538877ACA9F}" destId="{D9983BC6-B25D-49CC-B896-FF57A75E3901}" srcOrd="0" destOrd="0" presId="urn:microsoft.com/office/officeart/2005/8/layout/lProcess2"/>
    <dgm:cxn modelId="{C270AC2E-CF84-4EFB-B924-9D00EAFF882A}" type="presParOf" srcId="{D9983BC6-B25D-49CC-B896-FF57A75E3901}" destId="{32546046-FE89-4A9B-9486-58CDCA84F8C0}" srcOrd="0" destOrd="0" presId="urn:microsoft.com/office/officeart/2005/8/layout/lProcess2"/>
    <dgm:cxn modelId="{EA60CB84-C9C9-4728-95C9-3B7B60343E7D}" type="presParOf" srcId="{D9983BC6-B25D-49CC-B896-FF57A75E3901}" destId="{D90D8867-8533-4E00-A864-9F1139150271}" srcOrd="1" destOrd="0" presId="urn:microsoft.com/office/officeart/2005/8/layout/lProcess2"/>
    <dgm:cxn modelId="{E7BD9DE8-826A-436F-ABFD-3E3C0D80055E}" type="presParOf" srcId="{D9983BC6-B25D-49CC-B896-FF57A75E3901}" destId="{4F77610C-2683-4A3A-8BD1-F24A4D2FEB06}" srcOrd="2" destOrd="0" presId="urn:microsoft.com/office/officeart/2005/8/layout/lProcess2"/>
    <dgm:cxn modelId="{AF61D420-8B31-457B-89D8-FD42D0F3E563}" type="presParOf" srcId="{868AC7B4-DB77-44F6-AB05-F4746AB2A21A}" destId="{0CD2BDC6-12E5-4261-B9CD-6062432C6F99}" srcOrd="3" destOrd="0" presId="urn:microsoft.com/office/officeart/2005/8/layout/lProcess2"/>
    <dgm:cxn modelId="{A8A46E8B-D652-4187-9E16-D987E184C005}" type="presParOf" srcId="{868AC7B4-DB77-44F6-AB05-F4746AB2A21A}" destId="{A88DE86C-05DC-406D-87B3-7B46B400641F}" srcOrd="4" destOrd="0" presId="urn:microsoft.com/office/officeart/2005/8/layout/lProcess2"/>
    <dgm:cxn modelId="{4B3E11CE-7EB8-4D9C-92F7-1F8A8E3210BA}" type="presParOf" srcId="{A88DE86C-05DC-406D-87B3-7B46B400641F}" destId="{CD59F3DE-F023-43EC-988B-DB45596ACBC4}" srcOrd="0" destOrd="0" presId="urn:microsoft.com/office/officeart/2005/8/layout/lProcess2"/>
    <dgm:cxn modelId="{126C51D9-E142-4983-AD41-2040EFFF3859}" type="presParOf" srcId="{A88DE86C-05DC-406D-87B3-7B46B400641F}" destId="{92C3BEC1-09A4-402C-B4A9-3EA36F76CB74}" srcOrd="1" destOrd="0" presId="urn:microsoft.com/office/officeart/2005/8/layout/lProcess2"/>
    <dgm:cxn modelId="{ED60A600-2379-4963-BAA6-918D97FC61C4}" type="presParOf" srcId="{A88DE86C-05DC-406D-87B3-7B46B400641F}" destId="{9DDA2FC3-53D1-44F7-84FB-98263EF3C579}" srcOrd="2" destOrd="0" presId="urn:microsoft.com/office/officeart/2005/8/layout/lProcess2"/>
    <dgm:cxn modelId="{9C547360-B8AD-49EC-A5D3-8FBD826098E7}" type="presParOf" srcId="{9DDA2FC3-53D1-44F7-84FB-98263EF3C579}" destId="{C7BB66D6-1D3D-4539-BF4F-1933F2258A7E}" srcOrd="0" destOrd="0" presId="urn:microsoft.com/office/officeart/2005/8/layout/lProcess2"/>
    <dgm:cxn modelId="{10A5D621-4655-4156-9A37-41130DEC7103}" type="presParOf" srcId="{C7BB66D6-1D3D-4539-BF4F-1933F2258A7E}" destId="{A7F7C318-B52C-405A-A2F5-87EB93E7C9C4}" srcOrd="0" destOrd="0" presId="urn:microsoft.com/office/officeart/2005/8/layout/lProcess2"/>
    <dgm:cxn modelId="{76667813-91C7-44F1-9CCB-4C191186A9C3}" type="presParOf" srcId="{C7BB66D6-1D3D-4539-BF4F-1933F2258A7E}" destId="{C99C09BE-F05F-4E11-8B37-49915C2B7AF2}" srcOrd="1" destOrd="0" presId="urn:microsoft.com/office/officeart/2005/8/layout/lProcess2"/>
    <dgm:cxn modelId="{D864C166-7111-4B74-A796-B575EAC779DF}" type="presParOf" srcId="{C7BB66D6-1D3D-4539-BF4F-1933F2258A7E}" destId="{5A0B22A2-81BF-4CA8-992F-D0844FB2B1F4}" srcOrd="2" destOrd="0" presId="urn:microsoft.com/office/officeart/2005/8/layout/lProcess2"/>
    <dgm:cxn modelId="{BF720D22-1B19-4729-89C4-5E05B4180B6B}" type="presParOf" srcId="{868AC7B4-DB77-44F6-AB05-F4746AB2A21A}" destId="{1DA63908-1782-4AEB-8D71-D6D694E53769}" srcOrd="5" destOrd="0" presId="urn:microsoft.com/office/officeart/2005/8/layout/lProcess2"/>
    <dgm:cxn modelId="{6E970FEA-B301-475F-8869-14C4D53FB5CF}" type="presParOf" srcId="{868AC7B4-DB77-44F6-AB05-F4746AB2A21A}" destId="{48847FEA-94D1-4A5A-B6C2-BC19CEB413FB}" srcOrd="6" destOrd="0" presId="urn:microsoft.com/office/officeart/2005/8/layout/lProcess2"/>
    <dgm:cxn modelId="{CBDD7A9F-17FA-484B-A1C9-0AD5E1DB062F}" type="presParOf" srcId="{48847FEA-94D1-4A5A-B6C2-BC19CEB413FB}" destId="{03B418F9-2B42-4B0C-BBB2-C7B027178A56}" srcOrd="0" destOrd="0" presId="urn:microsoft.com/office/officeart/2005/8/layout/lProcess2"/>
    <dgm:cxn modelId="{9AEB73F7-632F-4500-915D-F36A1D07F8E9}" type="presParOf" srcId="{48847FEA-94D1-4A5A-B6C2-BC19CEB413FB}" destId="{81F8D14B-0BEB-4F01-99AF-02EEE6B7B730}" srcOrd="1" destOrd="0" presId="urn:microsoft.com/office/officeart/2005/8/layout/lProcess2"/>
    <dgm:cxn modelId="{A2B54793-035B-49CC-9DDA-44860CFBD2D5}" type="presParOf" srcId="{48847FEA-94D1-4A5A-B6C2-BC19CEB413FB}" destId="{4C8C5AAC-85CF-493F-B8E2-CF922BA0162B}" srcOrd="2" destOrd="0" presId="urn:microsoft.com/office/officeart/2005/8/layout/lProcess2"/>
    <dgm:cxn modelId="{C9590322-2157-4561-94BA-F7666593D6B1}" type="presParOf" srcId="{4C8C5AAC-85CF-493F-B8E2-CF922BA0162B}" destId="{0B5B5697-E106-40E6-9E50-85BA96BC85BC}" srcOrd="0" destOrd="0" presId="urn:microsoft.com/office/officeart/2005/8/layout/lProcess2"/>
    <dgm:cxn modelId="{8353EAAB-7F78-4CD7-B8E1-C1168330EF89}" type="presParOf" srcId="{0B5B5697-E106-40E6-9E50-85BA96BC85BC}" destId="{FF45CFB7-4B0A-4520-AE3C-13F6A813C18E}" srcOrd="0" destOrd="0" presId="urn:microsoft.com/office/officeart/2005/8/layout/lProcess2"/>
    <dgm:cxn modelId="{CF60266A-F180-4EB4-9416-78F4931C10A3}" type="presParOf" srcId="{0B5B5697-E106-40E6-9E50-85BA96BC85BC}" destId="{59624279-9A86-4358-BBA0-D3D5D77F886C}" srcOrd="1" destOrd="0" presId="urn:microsoft.com/office/officeart/2005/8/layout/lProcess2"/>
    <dgm:cxn modelId="{11AD3B7D-7FCE-495E-8E15-5230D9AEA42A}" type="presParOf" srcId="{0B5B5697-E106-40E6-9E50-85BA96BC85BC}" destId="{D79FE3D9-43C8-4615-9FB5-A1904F2AA620}" srcOrd="2" destOrd="0" presId="urn:microsoft.com/office/officeart/2005/8/layout/lProcess2"/>
    <dgm:cxn modelId="{BB207D8F-E909-44DE-9051-7959D4097015}" type="presParOf" srcId="{868AC7B4-DB77-44F6-AB05-F4746AB2A21A}" destId="{90B01544-A12D-452E-9886-A79B4C1964C3}" srcOrd="7" destOrd="0" presId="urn:microsoft.com/office/officeart/2005/8/layout/lProcess2"/>
    <dgm:cxn modelId="{232B4D55-5491-4573-AA37-BC6B3ABC3B55}" type="presParOf" srcId="{868AC7B4-DB77-44F6-AB05-F4746AB2A21A}" destId="{66CCD1E5-BE3B-48B1-B33D-E3800CC9BE95}" srcOrd="8" destOrd="0" presId="urn:microsoft.com/office/officeart/2005/8/layout/lProcess2"/>
    <dgm:cxn modelId="{C3AFA40D-B1C4-4589-A169-4AAB42BE51C8}" type="presParOf" srcId="{66CCD1E5-BE3B-48B1-B33D-E3800CC9BE95}" destId="{350D8131-17D7-477D-A99F-44509B791546}" srcOrd="0" destOrd="0" presId="urn:microsoft.com/office/officeart/2005/8/layout/lProcess2"/>
    <dgm:cxn modelId="{836A0A03-8852-4CDD-9394-7387B42B73BD}" type="presParOf" srcId="{66CCD1E5-BE3B-48B1-B33D-E3800CC9BE95}" destId="{97FE4000-2BCB-4C58-89FC-A44452FF26AF}" srcOrd="1" destOrd="0" presId="urn:microsoft.com/office/officeart/2005/8/layout/lProcess2"/>
    <dgm:cxn modelId="{7FDA06AC-0686-4D28-9DC7-4C76CC209CFE}" type="presParOf" srcId="{66CCD1E5-BE3B-48B1-B33D-E3800CC9BE95}" destId="{B04648AB-FE74-41AD-B628-C5BF57ADCBF6}" srcOrd="2" destOrd="0" presId="urn:microsoft.com/office/officeart/2005/8/layout/lProcess2"/>
    <dgm:cxn modelId="{DE0762FD-F668-4B6E-9831-2DBC528EE3E8}" type="presParOf" srcId="{B04648AB-FE74-41AD-B628-C5BF57ADCBF6}" destId="{25A5ABC4-D8A7-4220-BA71-2AF140E8A762}" srcOrd="0" destOrd="0" presId="urn:microsoft.com/office/officeart/2005/8/layout/lProcess2"/>
    <dgm:cxn modelId="{A960565B-F93D-4B1C-AE02-CC751735759A}" type="presParOf" srcId="{25A5ABC4-D8A7-4220-BA71-2AF140E8A762}" destId="{65159868-5D93-42DE-A274-EFCD03849C12}" srcOrd="0" destOrd="0" presId="urn:microsoft.com/office/officeart/2005/8/layout/lProcess2"/>
    <dgm:cxn modelId="{28825ED9-123F-4666-A54D-1DEF30AB9A05}" type="presParOf" srcId="{25A5ABC4-D8A7-4220-BA71-2AF140E8A762}" destId="{BBFC189C-5B8B-4053-937E-E9AE5173FCD5}" srcOrd="1" destOrd="0" presId="urn:microsoft.com/office/officeart/2005/8/layout/lProcess2"/>
    <dgm:cxn modelId="{A51AF4B6-4091-4550-A423-35AF9D9B4C46}" type="presParOf" srcId="{25A5ABC4-D8A7-4220-BA71-2AF140E8A762}" destId="{04C9AB66-3A8C-4F83-A55F-B851DB16F67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E345-38E8-40DC-9D13-FFCD4616E125}">
      <dsp:nvSpPr>
        <dsp:cNvPr id="0" name=""/>
        <dsp:cNvSpPr/>
      </dsp:nvSpPr>
      <dsp:spPr>
        <a:xfrm rot="16200000">
          <a:off x="1541065" y="-1541065"/>
          <a:ext cx="2175669" cy="52578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Product</a:t>
          </a:r>
          <a:endParaRPr lang="en-US" sz="3500" kern="1200" dirty="0"/>
        </a:p>
      </dsp:txBody>
      <dsp:txXfrm rot="5400000">
        <a:off x="0" y="0"/>
        <a:ext cx="5257800" cy="1631751"/>
      </dsp:txXfrm>
    </dsp:sp>
    <dsp:sp modelId="{6E22D057-AB57-4BFE-B85C-2C4CBE037027}">
      <dsp:nvSpPr>
        <dsp:cNvPr id="0" name=""/>
        <dsp:cNvSpPr/>
      </dsp:nvSpPr>
      <dsp:spPr>
        <a:xfrm>
          <a:off x="5257800" y="0"/>
          <a:ext cx="5257800" cy="2175669"/>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Price</a:t>
          </a:r>
          <a:endParaRPr lang="en-US" sz="3500" kern="1200" dirty="0"/>
        </a:p>
      </dsp:txBody>
      <dsp:txXfrm>
        <a:off x="5257800" y="0"/>
        <a:ext cx="5257800" cy="1631751"/>
      </dsp:txXfrm>
    </dsp:sp>
    <dsp:sp modelId="{446C17AB-463C-4ACA-ADDA-C91B21DF0F0D}">
      <dsp:nvSpPr>
        <dsp:cNvPr id="0" name=""/>
        <dsp:cNvSpPr/>
      </dsp:nvSpPr>
      <dsp:spPr>
        <a:xfrm rot="10800000">
          <a:off x="0" y="2175669"/>
          <a:ext cx="5257800" cy="2175669"/>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Placement</a:t>
          </a:r>
          <a:endParaRPr lang="en-US" sz="3500" kern="1200" dirty="0"/>
        </a:p>
      </dsp:txBody>
      <dsp:txXfrm rot="10800000">
        <a:off x="0" y="2719586"/>
        <a:ext cx="5257800" cy="1631751"/>
      </dsp:txXfrm>
    </dsp:sp>
    <dsp:sp modelId="{695A1B37-8177-4C85-A942-E13161CB1E7F}">
      <dsp:nvSpPr>
        <dsp:cNvPr id="0" name=""/>
        <dsp:cNvSpPr/>
      </dsp:nvSpPr>
      <dsp:spPr>
        <a:xfrm rot="5400000">
          <a:off x="6798865" y="634603"/>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Promotion</a:t>
          </a:r>
          <a:endParaRPr lang="en-US" sz="3500" kern="1200" dirty="0"/>
        </a:p>
      </dsp:txBody>
      <dsp:txXfrm rot="-5400000">
        <a:off x="5257800" y="2719586"/>
        <a:ext cx="5257800" cy="1631751"/>
      </dsp:txXfrm>
    </dsp:sp>
    <dsp:sp modelId="{E80B27C7-16C2-456C-AC63-A4A3B1F5C953}">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Marketing Mix</a:t>
          </a:r>
          <a:endParaRPr lang="en-US" sz="3500" kern="1200" dirty="0"/>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3318F-CBE9-4467-AFFD-542DA8ECACC9}">
      <dsp:nvSpPr>
        <dsp:cNvPr id="0" name=""/>
        <dsp:cNvSpPr/>
      </dsp:nvSpPr>
      <dsp:spPr>
        <a:xfrm>
          <a:off x="5648"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Farmers Markets</a:t>
          </a:r>
          <a:endParaRPr lang="en-US" sz="1800" kern="1200" dirty="0"/>
        </a:p>
      </dsp:txBody>
      <dsp:txXfrm>
        <a:off x="5648" y="0"/>
        <a:ext cx="1981944" cy="1305401"/>
      </dsp:txXfrm>
    </dsp:sp>
    <dsp:sp modelId="{6169CB99-5F83-4F46-9371-A5B6D58E0F40}">
      <dsp:nvSpPr>
        <dsp:cNvPr id="0" name=""/>
        <dsp:cNvSpPr/>
      </dsp:nvSpPr>
      <dsp:spPr>
        <a:xfrm>
          <a:off x="203842" y="1306676"/>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Need a variety of products or items that taste good and catch the eye. Easy to prepare</a:t>
          </a:r>
          <a:endParaRPr lang="en-US" sz="1400" kern="1200" dirty="0"/>
        </a:p>
      </dsp:txBody>
      <dsp:txXfrm>
        <a:off x="242269" y="1345103"/>
        <a:ext cx="1508701" cy="1235133"/>
      </dsp:txXfrm>
    </dsp:sp>
    <dsp:sp modelId="{C7DE0205-7190-4804-967C-2A7DF1173D20}">
      <dsp:nvSpPr>
        <dsp:cNvPr id="0" name=""/>
        <dsp:cNvSpPr/>
      </dsp:nvSpPr>
      <dsp:spPr>
        <a:xfrm>
          <a:off x="203842" y="2820508"/>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Peaches, apples, watermelons berries. A variety of easy to prepare vegetables. Honey.</a:t>
          </a:r>
          <a:endParaRPr lang="en-US" sz="1400" kern="1200" dirty="0"/>
        </a:p>
      </dsp:txBody>
      <dsp:txXfrm>
        <a:off x="242269" y="2858935"/>
        <a:ext cx="1508701" cy="1235133"/>
      </dsp:txXfrm>
    </dsp:sp>
    <dsp:sp modelId="{3A78F8B4-CE50-46C6-A5B2-CA930886AC54}">
      <dsp:nvSpPr>
        <dsp:cNvPr id="0" name=""/>
        <dsp:cNvSpPr/>
      </dsp:nvSpPr>
      <dsp:spPr>
        <a:xfrm>
          <a:off x="213623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CSA</a:t>
          </a:r>
          <a:endParaRPr lang="en-US" sz="1800" kern="1200" dirty="0"/>
        </a:p>
      </dsp:txBody>
      <dsp:txXfrm>
        <a:off x="2136237" y="0"/>
        <a:ext cx="1981944" cy="1305401"/>
      </dsp:txXfrm>
    </dsp:sp>
    <dsp:sp modelId="{32546046-FE89-4A9B-9486-58CDCA84F8C0}">
      <dsp:nvSpPr>
        <dsp:cNvPr id="0" name=""/>
        <dsp:cNvSpPr/>
      </dsp:nvSpPr>
      <dsp:spPr>
        <a:xfrm>
          <a:off x="2334432" y="1305611"/>
          <a:ext cx="1585555" cy="180491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Large variety of products that consumers could use throughout the week and season. May need to balance the normal with one unique item</a:t>
          </a:r>
          <a:endParaRPr lang="en-US" sz="1400" kern="1200" dirty="0"/>
        </a:p>
      </dsp:txBody>
      <dsp:txXfrm>
        <a:off x="2380871" y="1352050"/>
        <a:ext cx="1492677" cy="1712038"/>
      </dsp:txXfrm>
    </dsp:sp>
    <dsp:sp modelId="{4F77610C-2683-4A3A-8BD1-F24A4D2FEB06}">
      <dsp:nvSpPr>
        <dsp:cNvPr id="0" name=""/>
        <dsp:cNvSpPr/>
      </dsp:nvSpPr>
      <dsp:spPr>
        <a:xfrm>
          <a:off x="2334432" y="3246932"/>
          <a:ext cx="1585555" cy="88662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Leafy greens, Variety of fruits and vegetables</a:t>
          </a:r>
          <a:endParaRPr lang="en-US" sz="1400" kern="1200" dirty="0"/>
        </a:p>
      </dsp:txBody>
      <dsp:txXfrm>
        <a:off x="2360400" y="3272900"/>
        <a:ext cx="1533619" cy="834691"/>
      </dsp:txXfrm>
    </dsp:sp>
    <dsp:sp modelId="{CD59F3DE-F023-43EC-988B-DB45596ACBC4}">
      <dsp:nvSpPr>
        <dsp:cNvPr id="0" name=""/>
        <dsp:cNvSpPr/>
      </dsp:nvSpPr>
      <dsp:spPr>
        <a:xfrm>
          <a:off x="426682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On Farm Retail</a:t>
          </a:r>
          <a:endParaRPr lang="en-US" sz="1800" kern="1200" dirty="0"/>
        </a:p>
      </dsp:txBody>
      <dsp:txXfrm>
        <a:off x="4266827" y="0"/>
        <a:ext cx="1981944" cy="1305401"/>
      </dsp:txXfrm>
    </dsp:sp>
    <dsp:sp modelId="{A7F7C318-B52C-405A-A2F5-87EB93E7C9C4}">
      <dsp:nvSpPr>
        <dsp:cNvPr id="0" name=""/>
        <dsp:cNvSpPr/>
      </dsp:nvSpPr>
      <dsp:spPr>
        <a:xfrm>
          <a:off x="4465022" y="1306676"/>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Variety of standard products, maybe with good name recognition</a:t>
          </a:r>
          <a:endParaRPr lang="en-US" sz="1400" kern="1200" dirty="0"/>
        </a:p>
      </dsp:txBody>
      <dsp:txXfrm>
        <a:off x="4503449" y="1345103"/>
        <a:ext cx="1508701" cy="1235133"/>
      </dsp:txXfrm>
    </dsp:sp>
    <dsp:sp modelId="{5A0B22A2-81BF-4CA8-992F-D0844FB2B1F4}">
      <dsp:nvSpPr>
        <dsp:cNvPr id="0" name=""/>
        <dsp:cNvSpPr/>
      </dsp:nvSpPr>
      <dsp:spPr>
        <a:xfrm>
          <a:off x="4465022" y="2820508"/>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Peaches, berries, apples, Vidalia onions, tomatoes</a:t>
          </a:r>
          <a:endParaRPr lang="en-US" sz="1400" kern="1200" dirty="0"/>
        </a:p>
      </dsp:txBody>
      <dsp:txXfrm>
        <a:off x="4503449" y="2858935"/>
        <a:ext cx="1508701" cy="1235133"/>
      </dsp:txXfrm>
    </dsp:sp>
    <dsp:sp modelId="{03B418F9-2B42-4B0C-BBB2-C7B027178A56}">
      <dsp:nvSpPr>
        <dsp:cNvPr id="0" name=""/>
        <dsp:cNvSpPr/>
      </dsp:nvSpPr>
      <dsp:spPr>
        <a:xfrm>
          <a:off x="639741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Restaurant</a:t>
          </a:r>
          <a:endParaRPr lang="en-US" sz="1800" kern="1200" dirty="0"/>
        </a:p>
      </dsp:txBody>
      <dsp:txXfrm>
        <a:off x="6397417" y="0"/>
        <a:ext cx="1981944" cy="1305401"/>
      </dsp:txXfrm>
    </dsp:sp>
    <dsp:sp modelId="{FF45CFB7-4B0A-4520-AE3C-13F6A813C18E}">
      <dsp:nvSpPr>
        <dsp:cNvPr id="0" name=""/>
        <dsp:cNvSpPr/>
      </dsp:nvSpPr>
      <dsp:spPr>
        <a:xfrm>
          <a:off x="6595612" y="1306676"/>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Restaurants want unique items that will wow their patrons. </a:t>
          </a:r>
          <a:endParaRPr lang="en-US" sz="1400" kern="1200" dirty="0"/>
        </a:p>
      </dsp:txBody>
      <dsp:txXfrm>
        <a:off x="6634039" y="1345103"/>
        <a:ext cx="1508701" cy="1235133"/>
      </dsp:txXfrm>
    </dsp:sp>
    <dsp:sp modelId="{D79FE3D9-43C8-4615-9FB5-A1904F2AA620}">
      <dsp:nvSpPr>
        <dsp:cNvPr id="0" name=""/>
        <dsp:cNvSpPr/>
      </dsp:nvSpPr>
      <dsp:spPr>
        <a:xfrm>
          <a:off x="6595612" y="2820508"/>
          <a:ext cx="1585555" cy="13119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Unique colored vegetables, “baby "sized items and micro greens, keep it new and different</a:t>
          </a:r>
          <a:endParaRPr lang="en-US" sz="1400" kern="1200" dirty="0"/>
        </a:p>
      </dsp:txBody>
      <dsp:txXfrm>
        <a:off x="6634039" y="2858935"/>
        <a:ext cx="1508701" cy="1235133"/>
      </dsp:txXfrm>
    </dsp:sp>
    <dsp:sp modelId="{350D8131-17D7-477D-A99F-44509B791546}">
      <dsp:nvSpPr>
        <dsp:cNvPr id="0" name=""/>
        <dsp:cNvSpPr/>
      </dsp:nvSpPr>
      <dsp:spPr>
        <a:xfrm>
          <a:off x="852800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Large Retail/Institutional</a:t>
          </a:r>
          <a:endParaRPr lang="en-US" sz="1800" kern="1200" dirty="0"/>
        </a:p>
      </dsp:txBody>
      <dsp:txXfrm>
        <a:off x="8528007" y="0"/>
        <a:ext cx="1981944" cy="1305401"/>
      </dsp:txXfrm>
    </dsp:sp>
    <dsp:sp modelId="{65159868-5D93-42DE-A274-EFCD03849C12}">
      <dsp:nvSpPr>
        <dsp:cNvPr id="0" name=""/>
        <dsp:cNvSpPr/>
      </dsp:nvSpPr>
      <dsp:spPr>
        <a:xfrm>
          <a:off x="8726202" y="1305458"/>
          <a:ext cx="1585555" cy="17574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Looking for items not typically grown in this region and/or outside normal growing seasons and in large quantities</a:t>
          </a:r>
          <a:endParaRPr lang="en-US" sz="1400" kern="1200" dirty="0"/>
        </a:p>
      </dsp:txBody>
      <dsp:txXfrm>
        <a:off x="8772641" y="1351897"/>
        <a:ext cx="1492677" cy="1664540"/>
      </dsp:txXfrm>
    </dsp:sp>
    <dsp:sp modelId="{04C9AB66-3A8C-4F83-A55F-B851DB16F672}">
      <dsp:nvSpPr>
        <dsp:cNvPr id="0" name=""/>
        <dsp:cNvSpPr/>
      </dsp:nvSpPr>
      <dsp:spPr>
        <a:xfrm>
          <a:off x="8726202" y="3205655"/>
          <a:ext cx="1585555" cy="9280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Strawberries, Asparagus, carrots, multi-colored peppers</a:t>
          </a:r>
          <a:endParaRPr lang="en-US" sz="1400" kern="1200" dirty="0"/>
        </a:p>
      </dsp:txBody>
      <dsp:txXfrm>
        <a:off x="8753384" y="3232837"/>
        <a:ext cx="1531191" cy="87369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920FA-435F-4313-BBD5-231A60598FF8}" type="datetimeFigureOut">
              <a:rPr lang="en-US" smtClean="0"/>
              <a:t>7/13/2016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82AC2-8D3D-4D69-A419-39501E3544BB}" type="slidenum">
              <a:rPr lang="en-US" smtClean="0"/>
              <a:t>‹#›</a:t>
            </a:fld>
            <a:endParaRPr lang="en-US"/>
          </a:p>
        </p:txBody>
      </p:sp>
    </p:spTree>
    <p:extLst>
      <p:ext uri="{BB962C8B-B14F-4D97-AF65-F5344CB8AC3E}">
        <p14:creationId xmlns:p14="http://schemas.microsoft.com/office/powerpoint/2010/main" val="36129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29057" indent="-280406">
              <a:defRPr sz="2400">
                <a:solidFill>
                  <a:schemeClr val="tx1"/>
                </a:solidFill>
                <a:latin typeface="Arial" pitchFamily="34" charset="0"/>
                <a:ea typeface="ヒラギノ角ゴ Pro W3" charset="-128"/>
              </a:defRPr>
            </a:lvl2pPr>
            <a:lvl3pPr marL="1121626" indent="-224325">
              <a:defRPr sz="2400">
                <a:solidFill>
                  <a:schemeClr val="tx1"/>
                </a:solidFill>
                <a:latin typeface="Arial" pitchFamily="34" charset="0"/>
                <a:ea typeface="ヒラギノ角ゴ Pro W3" charset="-128"/>
              </a:defRPr>
            </a:lvl3pPr>
            <a:lvl4pPr marL="1570276" indent="-224325">
              <a:defRPr sz="2400">
                <a:solidFill>
                  <a:schemeClr val="tx1"/>
                </a:solidFill>
                <a:latin typeface="Arial" pitchFamily="34" charset="0"/>
                <a:ea typeface="ヒラギノ角ゴ Pro W3" charset="-128"/>
              </a:defRPr>
            </a:lvl4pPr>
            <a:lvl5pPr marL="2018927" indent="-224325">
              <a:defRPr sz="2400">
                <a:solidFill>
                  <a:schemeClr val="tx1"/>
                </a:solidFill>
                <a:latin typeface="Arial" pitchFamily="34" charset="0"/>
                <a:ea typeface="ヒラギノ角ゴ Pro W3"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BA910148-0EDA-4F4A-89AB-9EFA32A14A00}" type="slidenum">
              <a:rPr lang="en-US" altLang="en-US" sz="1200"/>
              <a:pPr/>
              <a:t>23</a:t>
            </a:fld>
            <a:endParaRPr lang="en-US" altLang="en-US" sz="1200"/>
          </a:p>
        </p:txBody>
      </p:sp>
    </p:spTree>
    <p:extLst>
      <p:ext uri="{BB962C8B-B14F-4D97-AF65-F5344CB8AC3E}">
        <p14:creationId xmlns:p14="http://schemas.microsoft.com/office/powerpoint/2010/main" val="408918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endParaRPr lang="en-US" dirty="0" smtClean="0">
              <a:latin typeface="Arial" pitchFamily="34" charset="0"/>
              <a:ea typeface="ヒラギノ角ゴ Pro W3" charset="-128"/>
            </a:endParaRPr>
          </a:p>
          <a:p>
            <a:pPr eaLnBrk="1" hangingPunct="1"/>
            <a:endParaRPr lang="en-US" dirty="0" smtClean="0">
              <a:latin typeface="Arial" pitchFamily="34" charset="0"/>
              <a:ea typeface="ヒラギノ角ゴ Pro W3"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29057" indent="-280406">
              <a:defRPr sz="2400">
                <a:solidFill>
                  <a:schemeClr val="tx1"/>
                </a:solidFill>
                <a:latin typeface="Arial" pitchFamily="34" charset="0"/>
                <a:ea typeface="ヒラギノ角ゴ Pro W3" charset="-128"/>
              </a:defRPr>
            </a:lvl2pPr>
            <a:lvl3pPr marL="1121626" indent="-224325">
              <a:defRPr sz="2400">
                <a:solidFill>
                  <a:schemeClr val="tx1"/>
                </a:solidFill>
                <a:latin typeface="Arial" pitchFamily="34" charset="0"/>
                <a:ea typeface="ヒラギノ角ゴ Pro W3" charset="-128"/>
              </a:defRPr>
            </a:lvl3pPr>
            <a:lvl4pPr marL="1570276" indent="-224325">
              <a:defRPr sz="2400">
                <a:solidFill>
                  <a:schemeClr val="tx1"/>
                </a:solidFill>
                <a:latin typeface="Arial" pitchFamily="34" charset="0"/>
                <a:ea typeface="ヒラギノ角ゴ Pro W3" charset="-128"/>
              </a:defRPr>
            </a:lvl4pPr>
            <a:lvl5pPr marL="2018927" indent="-224325">
              <a:defRPr sz="2400">
                <a:solidFill>
                  <a:schemeClr val="tx1"/>
                </a:solidFill>
                <a:latin typeface="Arial" pitchFamily="34" charset="0"/>
                <a:ea typeface="ヒラギノ角ゴ Pro W3"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D2FCF921-1301-4C80-867F-8EEA0D040493}" type="slidenum">
              <a:rPr lang="en-US" sz="1200"/>
              <a:pPr/>
              <a:t>24</a:t>
            </a:fld>
            <a:endParaRPr lang="en-US" sz="1200"/>
          </a:p>
        </p:txBody>
      </p:sp>
    </p:spTree>
    <p:extLst>
      <p:ext uri="{BB962C8B-B14F-4D97-AF65-F5344CB8AC3E}">
        <p14:creationId xmlns:p14="http://schemas.microsoft.com/office/powerpoint/2010/main" val="305638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ヒラギノ角ゴ Pro W3" charset="-128"/>
              </a:rPr>
              <a:t>How does it work? </a:t>
            </a:r>
          </a:p>
          <a:p>
            <a:pPr eaLnBrk="1" hangingPunct="1"/>
            <a:r>
              <a:rPr lang="en-US" dirty="0" smtClean="0">
                <a:latin typeface="Arial" pitchFamily="34" charset="0"/>
                <a:ea typeface="ヒラギノ角ゴ Pro W3" charset="-128"/>
              </a:rPr>
              <a:t>First, let me show you what you get for your Basic level of investment…what we call Silver Membership.</a:t>
            </a:r>
          </a:p>
          <a:p>
            <a:pPr eaLnBrk="1" hangingPunct="1"/>
            <a:endParaRPr lang="en-US" dirty="0" smtClean="0">
              <a:latin typeface="Arial" pitchFamily="34" charset="0"/>
              <a:ea typeface="ヒラギノ角ゴ Pro W3" charset="-128"/>
            </a:endParaRPr>
          </a:p>
          <a:p>
            <a:pPr eaLnBrk="1" hangingPunct="1"/>
            <a:r>
              <a:rPr lang="en-US" dirty="0" smtClean="0">
                <a:latin typeface="Arial" pitchFamily="34" charset="0"/>
                <a:ea typeface="ヒラギノ角ゴ Pro W3" charset="-128"/>
              </a:rPr>
              <a:t>First and foremost, members have the right to use the new Georgia Grown logo on product packaging and marketing materials. When you join, you’ll receive all the artwork you’ll need to incorporate the logo into your marketing.</a:t>
            </a:r>
          </a:p>
          <a:p>
            <a:pPr eaLnBrk="1" hangingPunct="1"/>
            <a:endParaRPr lang="en-US" dirty="0" smtClean="0">
              <a:latin typeface="Arial" pitchFamily="34" charset="0"/>
              <a:ea typeface="ヒラギノ角ゴ Pro W3" charset="-128"/>
            </a:endParaRPr>
          </a:p>
          <a:p>
            <a:pPr eaLnBrk="1" hangingPunct="1"/>
            <a:r>
              <a:rPr lang="en-US" dirty="0" smtClean="0">
                <a:latin typeface="Arial" pitchFamily="34" charset="0"/>
                <a:ea typeface="ヒラギノ角ゴ Pro W3" charset="-128"/>
              </a:rPr>
              <a:t>Second, you’ll be listed in our searchable, statewide directory…it is our ongoing intention to promote the GeorgiaGrown.com website through all of our marketing and public relations activities thereby improving the visibility of our members to wholesales, retailers, restaurateurs and consumers</a:t>
            </a:r>
          </a:p>
          <a:p>
            <a:pPr eaLnBrk="1" hangingPunct="1"/>
            <a:endParaRPr lang="en-US" dirty="0" smtClean="0">
              <a:latin typeface="Arial" pitchFamily="34" charset="0"/>
              <a:ea typeface="ヒラギノ角ゴ Pro W3" charset="-128"/>
            </a:endParaRPr>
          </a:p>
          <a:p>
            <a:pPr eaLnBrk="1" hangingPunct="1"/>
            <a:r>
              <a:rPr lang="en-US" dirty="0" smtClean="0">
                <a:latin typeface="Arial" pitchFamily="34" charset="0"/>
                <a:ea typeface="ヒラギノ角ゴ Pro W3" charset="-128"/>
              </a:rPr>
              <a:t>Third, is education and connections. We are planning a series of events and seminars [starting with a Georgia Grown Symposium this Spring] that will offer a range of educational and professional resources to our members—as well as important connections to people within the Department of Ag and the greater business community.</a:t>
            </a:r>
          </a:p>
          <a:p>
            <a:pPr eaLnBrk="1" hangingPunct="1"/>
            <a:endParaRPr lang="en-US" dirty="0" smtClean="0">
              <a:latin typeface="Arial" pitchFamily="34" charset="0"/>
              <a:ea typeface="ヒラギノ角ゴ Pro W3" charset="-128"/>
            </a:endParaRPr>
          </a:p>
          <a:p>
            <a:pPr eaLnBrk="1" hangingPunct="1"/>
            <a:r>
              <a:rPr lang="en-US" dirty="0" smtClean="0">
                <a:latin typeface="Arial" pitchFamily="34" charset="0"/>
                <a:ea typeface="ヒラギノ角ゴ Pro W3" charset="-128"/>
              </a:rPr>
              <a:t>And finally, as I said, it is our intention to constantly survey our members to learn what tools, knowledge and resources that want to see offered through the Georgia Grown program. </a:t>
            </a:r>
          </a:p>
          <a:p>
            <a:pPr eaLnBrk="1" hangingPunct="1"/>
            <a:endParaRPr lang="en-US" dirty="0" smtClean="0">
              <a:latin typeface="Arial" pitchFamily="34" charset="0"/>
              <a:ea typeface="ヒラギノ角ゴ Pro W3"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29057" indent="-280406">
              <a:defRPr sz="2400">
                <a:solidFill>
                  <a:schemeClr val="tx1"/>
                </a:solidFill>
                <a:latin typeface="Arial" pitchFamily="34" charset="0"/>
                <a:ea typeface="ヒラギノ角ゴ Pro W3" charset="-128"/>
              </a:defRPr>
            </a:lvl2pPr>
            <a:lvl3pPr marL="1121626" indent="-224325">
              <a:defRPr sz="2400">
                <a:solidFill>
                  <a:schemeClr val="tx1"/>
                </a:solidFill>
                <a:latin typeface="Arial" pitchFamily="34" charset="0"/>
                <a:ea typeface="ヒラギノ角ゴ Pro W3" charset="-128"/>
              </a:defRPr>
            </a:lvl3pPr>
            <a:lvl4pPr marL="1570276" indent="-224325">
              <a:defRPr sz="2400">
                <a:solidFill>
                  <a:schemeClr val="tx1"/>
                </a:solidFill>
                <a:latin typeface="Arial" pitchFamily="34" charset="0"/>
                <a:ea typeface="ヒラギノ角ゴ Pro W3" charset="-128"/>
              </a:defRPr>
            </a:lvl4pPr>
            <a:lvl5pPr marL="2018927" indent="-224325">
              <a:defRPr sz="2400">
                <a:solidFill>
                  <a:schemeClr val="tx1"/>
                </a:solidFill>
                <a:latin typeface="Arial" pitchFamily="34" charset="0"/>
                <a:ea typeface="ヒラギノ角ゴ Pro W3"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426FBAE-514C-47CD-A6BE-F5D50239BED8}" type="slidenum">
              <a:rPr lang="en-US" sz="1200"/>
              <a:pPr/>
              <a:t>25</a:t>
            </a:fld>
            <a:endParaRPr lang="en-US" sz="1200"/>
          </a:p>
        </p:txBody>
      </p:sp>
    </p:spTree>
    <p:extLst>
      <p:ext uri="{BB962C8B-B14F-4D97-AF65-F5344CB8AC3E}">
        <p14:creationId xmlns:p14="http://schemas.microsoft.com/office/powerpoint/2010/main" val="174761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9684" y="373063"/>
            <a:ext cx="10363200" cy="7540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1" y="1236663"/>
            <a:ext cx="468418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8234" y="1236663"/>
            <a:ext cx="4686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748319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7/13/2016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attle.com/markets/states.aspx?state=Georgia" TargetMode="External"/><Relationship Id="rId2" Type="http://schemas.openxmlformats.org/officeDocument/2006/relationships/hyperlink" Target="http://www.ams.usda.gov/AMSv1.0/marketnews" TargetMode="Externa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georgiagrown.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6.wdp"/><Relationship Id="rId3" Type="http://schemas.microsoft.com/office/2007/relationships/hdphoto" Target="../media/hdphoto3.wdp"/><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1.jpeg"/><Relationship Id="rId11" Type="http://schemas.openxmlformats.org/officeDocument/2006/relationships/image" Target="../media/image35.png"/><Relationship Id="rId5" Type="http://schemas.microsoft.com/office/2007/relationships/hdphoto" Target="../media/hdphoto4.wdp"/><Relationship Id="rId10" Type="http://schemas.openxmlformats.org/officeDocument/2006/relationships/image" Target="../media/image34.png"/><Relationship Id="rId4" Type="http://schemas.openxmlformats.org/officeDocument/2006/relationships/image" Target="../media/image30.png"/><Relationship Id="rId9" Type="http://schemas.microsoft.com/office/2007/relationships/hdphoto" Target="../media/hdphoto5.wdp"/><Relationship Id="rId14" Type="http://schemas.openxmlformats.org/officeDocument/2006/relationships/image" Target="../media/image37.gif"/></Relationships>
</file>

<file path=ppt/slides/_rels/slide27.xml.rels><?xml version="1.0" encoding="UTF-8" standalone="yes"?>
<Relationships xmlns="http://schemas.openxmlformats.org/package/2006/relationships"><Relationship Id="rId3" Type="http://schemas.openxmlformats.org/officeDocument/2006/relationships/hyperlink" Target="http://www.marketlink.org/" TargetMode="External"/><Relationship Id="rId2" Type="http://schemas.openxmlformats.org/officeDocument/2006/relationships/hyperlink" Target="https://squareup.com/" TargetMode="Externa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gi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xtension.uga.ed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605" y="709276"/>
            <a:ext cx="7546789" cy="2331689"/>
          </a:xfrm>
          <a:prstGeom prst="rect">
            <a:avLst/>
          </a:prstGeom>
        </p:spPr>
      </p:pic>
      <p:sp>
        <p:nvSpPr>
          <p:cNvPr id="5" name="Title 1"/>
          <p:cNvSpPr txBox="1">
            <a:spLocks/>
          </p:cNvSpPr>
          <p:nvPr/>
        </p:nvSpPr>
        <p:spPr>
          <a:xfrm>
            <a:off x="0" y="3343090"/>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ea typeface="Verdana" panose="020B0604030504040204" pitchFamily="34" charset="0"/>
                <a:cs typeface="Times New Roman" panose="02020603050405020304" pitchFamily="18" charset="0"/>
              </a:rPr>
              <a:t>Small Farm Business Planning</a:t>
            </a:r>
          </a:p>
        </p:txBody>
      </p:sp>
      <p:grpSp>
        <p:nvGrpSpPr>
          <p:cNvPr id="6" name="Group 5"/>
          <p:cNvGrpSpPr/>
          <p:nvPr/>
        </p:nvGrpSpPr>
        <p:grpSpPr>
          <a:xfrm>
            <a:off x="1041062" y="5315289"/>
            <a:ext cx="7477674" cy="1292358"/>
            <a:chOff x="1147740" y="5315289"/>
            <a:chExt cx="7477674" cy="129235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437" y="6135576"/>
              <a:ext cx="1169977" cy="345674"/>
            </a:xfrm>
            <a:prstGeom prst="rect">
              <a:avLst/>
            </a:prstGeom>
            <a:effectLst>
              <a:glow>
                <a:schemeClr val="tx1">
                  <a:alpha val="20000"/>
                </a:schemeClr>
              </a:glo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740" y="5315289"/>
              <a:ext cx="800710" cy="1292358"/>
            </a:xfrm>
            <a:prstGeom prst="rect">
              <a:avLst/>
            </a:prstGeom>
            <a:effectLst>
              <a:glow>
                <a:schemeClr val="tx1">
                  <a:alpha val="20000"/>
                </a:schemeClr>
              </a:glo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3605" y="5943463"/>
              <a:ext cx="1487871" cy="523967"/>
            </a:xfrm>
            <a:prstGeom prst="rect">
              <a:avLst/>
            </a:prstGeom>
            <a:effectLst>
              <a:glow>
                <a:schemeClr val="tx1">
                  <a:alpha val="20000"/>
                </a:schemeClr>
              </a:glo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7688" y="5913749"/>
              <a:ext cx="1501537" cy="59259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4662" y="5406731"/>
              <a:ext cx="1252731" cy="1109474"/>
            </a:xfrm>
            <a:prstGeom prst="rect">
              <a:avLst/>
            </a:prstGeom>
          </p:spPr>
        </p:pic>
      </p:grpSp>
      <p:pic>
        <p:nvPicPr>
          <p:cNvPr id="2" name="Picture 1" descr="FVSU_corrected_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5294" y="5927179"/>
            <a:ext cx="1277470" cy="559531"/>
          </a:xfrm>
          <a:prstGeom prst="rect">
            <a:avLst/>
          </a:prstGeom>
        </p:spPr>
      </p:pic>
    </p:spTree>
    <p:extLst>
      <p:ext uri="{BB962C8B-B14F-4D97-AF65-F5344CB8AC3E}">
        <p14:creationId xmlns:p14="http://schemas.microsoft.com/office/powerpoint/2010/main" val="206794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Product for your Market</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268271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65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3932237" cy="1600200"/>
          </a:xfrm>
        </p:spPr>
        <p:txBody>
          <a:bodyPr/>
          <a:lstStyle/>
          <a:p>
            <a:r>
              <a:rPr lang="en-US" sz="4000" dirty="0" smtClean="0"/>
              <a:t>Placement</a:t>
            </a:r>
            <a:endParaRPr lang="en-US" dirty="0"/>
          </a:p>
        </p:txBody>
      </p:sp>
      <p:sp>
        <p:nvSpPr>
          <p:cNvPr id="4" name="Text Placeholder 3"/>
          <p:cNvSpPr>
            <a:spLocks noGrp="1"/>
          </p:cNvSpPr>
          <p:nvPr>
            <p:ph type="body" sz="half" idx="2"/>
          </p:nvPr>
        </p:nvSpPr>
        <p:spPr>
          <a:xfrm>
            <a:off x="839787" y="1600200"/>
            <a:ext cx="5323506" cy="4664034"/>
          </a:xfrm>
        </p:spPr>
        <p:txBody>
          <a:bodyPr>
            <a:normAutofit fontScale="92500"/>
          </a:bodyPr>
          <a:lstStyle/>
          <a:p>
            <a:pPr>
              <a:lnSpc>
                <a:spcPct val="100000"/>
              </a:lnSpc>
            </a:pPr>
            <a:r>
              <a:rPr lang="en-US" sz="2400" dirty="0"/>
              <a:t>Placement is in regards to distribution, location and methods of getting the product to the customer. This includes the location of your business, shop front, distributors, logistics and the potential use of the internet to sell products directly to consumers</a:t>
            </a:r>
            <a:r>
              <a:rPr lang="en-US" sz="2400" dirty="0" smtClean="0"/>
              <a:t>.</a:t>
            </a:r>
          </a:p>
          <a:p>
            <a:pPr>
              <a:lnSpc>
                <a:spcPct val="80000"/>
              </a:lnSpc>
            </a:pPr>
            <a:endParaRPr lang="en-US" sz="1000" dirty="0"/>
          </a:p>
          <a:p>
            <a:pPr>
              <a:lnSpc>
                <a:spcPct val="80000"/>
              </a:lnSpc>
            </a:pPr>
            <a:r>
              <a:rPr lang="en-US" sz="2400" dirty="0" smtClean="0"/>
              <a:t>Placement and display tips:</a:t>
            </a:r>
          </a:p>
          <a:p>
            <a:pPr marL="342900" indent="-342900">
              <a:lnSpc>
                <a:spcPct val="80000"/>
              </a:lnSpc>
              <a:buFontTx/>
              <a:buChar char="-"/>
            </a:pPr>
            <a:r>
              <a:rPr lang="en-US" sz="2400" dirty="0" smtClean="0"/>
              <a:t>Clear signs with variety and price</a:t>
            </a:r>
          </a:p>
          <a:p>
            <a:pPr marL="342900" indent="-342900">
              <a:lnSpc>
                <a:spcPct val="80000"/>
              </a:lnSpc>
              <a:buFontTx/>
              <a:buChar char="-"/>
            </a:pPr>
            <a:r>
              <a:rPr lang="en-US" sz="2400" dirty="0" smtClean="0"/>
              <a:t>Pile high to give appearance of plenty</a:t>
            </a:r>
          </a:p>
          <a:p>
            <a:pPr marL="342900" indent="-342900">
              <a:lnSpc>
                <a:spcPct val="80000"/>
              </a:lnSpc>
              <a:buFontTx/>
              <a:buChar char="-"/>
            </a:pPr>
            <a:r>
              <a:rPr lang="en-US" sz="2400" dirty="0" smtClean="0"/>
              <a:t>Attractive and clean containers</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293" y="2057400"/>
            <a:ext cx="5524604" cy="3102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005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3932237" cy="721895"/>
          </a:xfrm>
        </p:spPr>
        <p:txBody>
          <a:bodyPr anchor="ctr"/>
          <a:lstStyle/>
          <a:p>
            <a:r>
              <a:rPr lang="en-US" dirty="0" smtClean="0"/>
              <a:t>Farmers Market</a:t>
            </a:r>
            <a:endParaRPr lang="en-US" dirty="0"/>
          </a:p>
        </p:txBody>
      </p:sp>
      <p:sp>
        <p:nvSpPr>
          <p:cNvPr id="4" name="Text Placeholder 3"/>
          <p:cNvSpPr>
            <a:spLocks noGrp="1"/>
          </p:cNvSpPr>
          <p:nvPr>
            <p:ph type="body" sz="half" idx="2"/>
          </p:nvPr>
        </p:nvSpPr>
        <p:spPr>
          <a:xfrm>
            <a:off x="851819" y="1299409"/>
            <a:ext cx="9943007" cy="5325614"/>
          </a:xfrm>
        </p:spPr>
        <p:txBody>
          <a:bodyPr>
            <a:normAutofit fontScale="92500" lnSpcReduction="20000"/>
          </a:bodyPr>
          <a:lstStyle/>
          <a:p>
            <a:r>
              <a:rPr lang="en-US" sz="2100" dirty="0" smtClean="0"/>
              <a:t>Characteristics:</a:t>
            </a:r>
          </a:p>
          <a:p>
            <a:pPr marL="285750" indent="-285750">
              <a:buFont typeface="Arial" panose="020B0604020202020204" pitchFamily="34" charset="0"/>
              <a:buChar char="•"/>
            </a:pPr>
            <a:r>
              <a:rPr lang="en-US" sz="2100" dirty="0" smtClean="0"/>
              <a:t>Markets operate roughly 4 hours once a week</a:t>
            </a:r>
          </a:p>
          <a:p>
            <a:pPr marL="285750" indent="-285750">
              <a:buFont typeface="Arial" panose="020B0604020202020204" pitchFamily="34" charset="0"/>
              <a:buChar char="•"/>
            </a:pPr>
            <a:r>
              <a:rPr lang="en-US" sz="2100" dirty="0" smtClean="0"/>
              <a:t>Various locations to choose from throughout the week</a:t>
            </a:r>
          </a:p>
          <a:p>
            <a:pPr marL="285750" indent="-285750">
              <a:buFont typeface="Arial" panose="020B0604020202020204" pitchFamily="34" charset="0"/>
              <a:buChar char="•"/>
            </a:pPr>
            <a:r>
              <a:rPr lang="en-US" sz="2100" dirty="0" smtClean="0"/>
              <a:t>Rules vary by market, some market charge vendor fees</a:t>
            </a:r>
          </a:p>
          <a:p>
            <a:pPr marL="285750" indent="-285750">
              <a:buFont typeface="Arial" panose="020B0604020202020204" pitchFamily="34" charset="0"/>
              <a:buChar char="•"/>
            </a:pPr>
            <a:r>
              <a:rPr lang="en-US" sz="2100" dirty="0" smtClean="0"/>
              <a:t>May be waiting list for popular markets</a:t>
            </a:r>
          </a:p>
          <a:p>
            <a:pPr marL="285750" indent="-285750">
              <a:buFont typeface="Arial" panose="020B0604020202020204" pitchFamily="34" charset="0"/>
              <a:buChar char="•"/>
            </a:pPr>
            <a:r>
              <a:rPr lang="en-US" sz="2100" dirty="0" smtClean="0"/>
              <a:t>More variety the better</a:t>
            </a:r>
          </a:p>
          <a:p>
            <a:r>
              <a:rPr lang="en-US" sz="2100" dirty="0" smtClean="0"/>
              <a:t>Pros:</a:t>
            </a:r>
          </a:p>
          <a:p>
            <a:pPr marL="285750" indent="-285750">
              <a:buFont typeface="Arial" panose="020B0604020202020204" pitchFamily="34" charset="0"/>
              <a:buChar char="•"/>
            </a:pPr>
            <a:r>
              <a:rPr lang="en-US" sz="2100" dirty="0" smtClean="0"/>
              <a:t>Easy level of entry. Low overhead.</a:t>
            </a:r>
          </a:p>
          <a:p>
            <a:pPr marL="285750" indent="-285750">
              <a:buFont typeface="Arial" panose="020B0604020202020204" pitchFamily="34" charset="0"/>
              <a:buChar char="•"/>
            </a:pPr>
            <a:r>
              <a:rPr lang="en-US" sz="2100" dirty="0" smtClean="0"/>
              <a:t>Can sell at high price point</a:t>
            </a:r>
          </a:p>
          <a:p>
            <a:pPr marL="285750" indent="-285750">
              <a:buFont typeface="Arial" panose="020B0604020202020204" pitchFamily="34" charset="0"/>
              <a:buChar char="•"/>
            </a:pPr>
            <a:r>
              <a:rPr lang="en-US" sz="2100" dirty="0" smtClean="0"/>
              <a:t>Sell your current product mix</a:t>
            </a:r>
          </a:p>
          <a:p>
            <a:r>
              <a:rPr lang="en-US" sz="2100" dirty="0" smtClean="0"/>
              <a:t>Cons:</a:t>
            </a:r>
          </a:p>
          <a:p>
            <a:pPr marL="285750" indent="-285750">
              <a:buFont typeface="Arial" panose="020B0604020202020204" pitchFamily="34" charset="0"/>
              <a:buChar char="•"/>
            </a:pPr>
            <a:r>
              <a:rPr lang="en-US" sz="2100" dirty="0" smtClean="0"/>
              <a:t>Sales can be unpredictable</a:t>
            </a:r>
          </a:p>
          <a:p>
            <a:pPr marL="285750" indent="-285750">
              <a:buFont typeface="Arial" panose="020B0604020202020204" pitchFamily="34" charset="0"/>
              <a:buChar char="•"/>
            </a:pPr>
            <a:r>
              <a:rPr lang="en-US" sz="2100" dirty="0" smtClean="0"/>
              <a:t>May waste time sitting at slow markets</a:t>
            </a:r>
          </a:p>
          <a:p>
            <a:pPr marL="285750" indent="-285750">
              <a:buFont typeface="Arial" panose="020B0604020202020204" pitchFamily="34" charset="0"/>
              <a:buChar char="•"/>
            </a:pPr>
            <a:r>
              <a:rPr lang="en-US" sz="2100" dirty="0" smtClean="0"/>
              <a:t>May not be able to sell all your product</a:t>
            </a:r>
          </a:p>
          <a:p>
            <a:pPr marL="285750" indent="-285750">
              <a:buFont typeface="Arial" panose="020B0604020202020204" pitchFamily="34" charset="0"/>
              <a:buChar char="•"/>
            </a:pPr>
            <a:r>
              <a:rPr lang="en-US" sz="2100" dirty="0" smtClean="0"/>
              <a:t>Need to grow many different crops and varieties (low efficiency)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3932" y="2728401"/>
            <a:ext cx="4649125" cy="3087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334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5097719" cy="721895"/>
          </a:xfrm>
        </p:spPr>
        <p:txBody>
          <a:bodyPr anchor="ctr">
            <a:normAutofit/>
          </a:bodyPr>
          <a:lstStyle/>
          <a:p>
            <a:r>
              <a:rPr lang="en-US" dirty="0" smtClean="0"/>
              <a:t>CSA </a:t>
            </a:r>
            <a:r>
              <a:rPr lang="en-US" sz="2000" dirty="0" smtClean="0"/>
              <a:t>(Community Supported Agriculture)</a:t>
            </a:r>
            <a:endParaRPr lang="en-US" sz="2000" dirty="0"/>
          </a:p>
        </p:txBody>
      </p:sp>
      <p:sp>
        <p:nvSpPr>
          <p:cNvPr id="4" name="Text Placeholder 3"/>
          <p:cNvSpPr>
            <a:spLocks noGrp="1"/>
          </p:cNvSpPr>
          <p:nvPr>
            <p:ph type="body" sz="half" idx="2"/>
          </p:nvPr>
        </p:nvSpPr>
        <p:spPr>
          <a:xfrm>
            <a:off x="851819" y="1299409"/>
            <a:ext cx="8541719" cy="5349365"/>
          </a:xfrm>
        </p:spPr>
        <p:txBody>
          <a:bodyPr>
            <a:normAutofit/>
          </a:bodyPr>
          <a:lstStyle/>
          <a:p>
            <a:pPr>
              <a:lnSpc>
                <a:spcPct val="80000"/>
              </a:lnSpc>
            </a:pPr>
            <a:r>
              <a:rPr lang="en-US" sz="1900" dirty="0" smtClean="0"/>
              <a:t>Characteristics:</a:t>
            </a:r>
          </a:p>
          <a:p>
            <a:pPr marL="285750" indent="-285750">
              <a:lnSpc>
                <a:spcPct val="80000"/>
              </a:lnSpc>
              <a:buFont typeface="Arial" panose="020B0604020202020204" pitchFamily="34" charset="0"/>
              <a:buChar char="•"/>
            </a:pPr>
            <a:r>
              <a:rPr lang="en-US" sz="1900" dirty="0" smtClean="0"/>
              <a:t>Your send a portion of your farm’s produce or product to “members” of the CSA on a regular interval</a:t>
            </a:r>
          </a:p>
          <a:p>
            <a:pPr marL="285750" indent="-285750">
              <a:lnSpc>
                <a:spcPct val="80000"/>
              </a:lnSpc>
              <a:buFont typeface="Arial" panose="020B0604020202020204" pitchFamily="34" charset="0"/>
              <a:buChar char="•"/>
            </a:pPr>
            <a:r>
              <a:rPr lang="en-US" sz="1900" dirty="0" smtClean="0"/>
              <a:t>Requires a lot of coordination and a variety of products.</a:t>
            </a:r>
          </a:p>
          <a:p>
            <a:pPr>
              <a:lnSpc>
                <a:spcPct val="80000"/>
              </a:lnSpc>
            </a:pPr>
            <a:r>
              <a:rPr lang="en-US" sz="1900" dirty="0" smtClean="0"/>
              <a:t>Pros:</a:t>
            </a:r>
          </a:p>
          <a:p>
            <a:pPr marL="285750" indent="-285750">
              <a:lnSpc>
                <a:spcPct val="80000"/>
              </a:lnSpc>
              <a:buFont typeface="Arial" panose="020B0604020202020204" pitchFamily="34" charset="0"/>
              <a:buChar char="•"/>
            </a:pPr>
            <a:r>
              <a:rPr lang="en-US" sz="1900" dirty="0" smtClean="0"/>
              <a:t>Funding for your farm can come upfront as you sell memberships</a:t>
            </a:r>
          </a:p>
          <a:p>
            <a:pPr marL="285750" indent="-285750">
              <a:lnSpc>
                <a:spcPct val="80000"/>
              </a:lnSpc>
              <a:buFont typeface="Arial" panose="020B0604020202020204" pitchFamily="34" charset="0"/>
              <a:buChar char="•"/>
            </a:pPr>
            <a:r>
              <a:rPr lang="en-US" sz="1900" dirty="0" smtClean="0"/>
              <a:t>Predictable and high value sales</a:t>
            </a:r>
          </a:p>
          <a:p>
            <a:pPr marL="285750" indent="-285750">
              <a:lnSpc>
                <a:spcPct val="80000"/>
              </a:lnSpc>
              <a:buFont typeface="Arial" panose="020B0604020202020204" pitchFamily="34" charset="0"/>
              <a:buChar char="•"/>
            </a:pPr>
            <a:r>
              <a:rPr lang="en-US" sz="1900" dirty="0" smtClean="0"/>
              <a:t>Risk is better managed through your members</a:t>
            </a:r>
          </a:p>
          <a:p>
            <a:pPr>
              <a:lnSpc>
                <a:spcPct val="80000"/>
              </a:lnSpc>
            </a:pPr>
            <a:r>
              <a:rPr lang="en-US" sz="1900" dirty="0" smtClean="0"/>
              <a:t>Cons:</a:t>
            </a:r>
          </a:p>
          <a:p>
            <a:pPr marL="285750" indent="-285750">
              <a:lnSpc>
                <a:spcPct val="80000"/>
              </a:lnSpc>
              <a:buFont typeface="Arial" panose="020B0604020202020204" pitchFamily="34" charset="0"/>
              <a:buChar char="•"/>
            </a:pPr>
            <a:r>
              <a:rPr lang="en-US" sz="1900" dirty="0" smtClean="0"/>
              <a:t>You have to heavily market your CSA to potential members</a:t>
            </a:r>
          </a:p>
          <a:p>
            <a:pPr marL="285750" indent="-285750">
              <a:lnSpc>
                <a:spcPct val="80000"/>
              </a:lnSpc>
              <a:buFont typeface="Arial" panose="020B0604020202020204" pitchFamily="34" charset="0"/>
              <a:buChar char="•"/>
            </a:pPr>
            <a:r>
              <a:rPr lang="en-US" sz="1900" dirty="0" smtClean="0"/>
              <a:t>There is a lot of coordination and organization (delivery, sales, boxing)</a:t>
            </a:r>
          </a:p>
          <a:p>
            <a:pPr marL="285750" indent="-285750">
              <a:lnSpc>
                <a:spcPct val="80000"/>
              </a:lnSpc>
              <a:buFont typeface="Arial" panose="020B0604020202020204" pitchFamily="34" charset="0"/>
              <a:buChar char="•"/>
            </a:pPr>
            <a:r>
              <a:rPr lang="en-US" sz="1900" dirty="0" smtClean="0"/>
              <a:t>May not be able to sell all your produce if you don’t have enough members</a:t>
            </a:r>
          </a:p>
          <a:p>
            <a:pPr marL="285750" indent="-285750">
              <a:lnSpc>
                <a:spcPct val="80000"/>
              </a:lnSpc>
              <a:buFont typeface="Arial" panose="020B0604020202020204" pitchFamily="34" charset="0"/>
              <a:buChar char="•"/>
            </a:pPr>
            <a:r>
              <a:rPr lang="en-US" sz="1900" dirty="0" smtClean="0"/>
              <a:t>May be difficult for new growers to supply what they promise (bad reputation)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6"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4454" y="2149433"/>
            <a:ext cx="3246837" cy="2434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692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3932237" cy="721895"/>
          </a:xfrm>
        </p:spPr>
        <p:txBody>
          <a:bodyPr anchor="ctr">
            <a:normAutofit/>
          </a:bodyPr>
          <a:lstStyle/>
          <a:p>
            <a:r>
              <a:rPr lang="en-US" dirty="0" smtClean="0"/>
              <a:t>Farm Stand</a:t>
            </a:r>
            <a:endParaRPr lang="en-US" sz="2000" dirty="0"/>
          </a:p>
        </p:txBody>
      </p:sp>
      <p:sp>
        <p:nvSpPr>
          <p:cNvPr id="4" name="Text Placeholder 3"/>
          <p:cNvSpPr>
            <a:spLocks noGrp="1"/>
          </p:cNvSpPr>
          <p:nvPr>
            <p:ph type="body" sz="half" idx="2"/>
          </p:nvPr>
        </p:nvSpPr>
        <p:spPr>
          <a:xfrm>
            <a:off x="851818" y="1293939"/>
            <a:ext cx="7077600" cy="5415619"/>
          </a:xfrm>
        </p:spPr>
        <p:txBody>
          <a:bodyPr>
            <a:normAutofit/>
          </a:bodyPr>
          <a:lstStyle/>
          <a:p>
            <a:pPr>
              <a:lnSpc>
                <a:spcPct val="80000"/>
              </a:lnSpc>
            </a:pPr>
            <a:r>
              <a:rPr lang="en-US" sz="2000" dirty="0" smtClean="0"/>
              <a:t>Characteristics:</a:t>
            </a:r>
          </a:p>
          <a:p>
            <a:pPr marL="285750" indent="-285750">
              <a:lnSpc>
                <a:spcPct val="80000"/>
              </a:lnSpc>
              <a:buFont typeface="Arial" panose="020B0604020202020204" pitchFamily="34" charset="0"/>
              <a:buChar char="•"/>
            </a:pPr>
            <a:r>
              <a:rPr lang="en-US" sz="2000" dirty="0" smtClean="0"/>
              <a:t>You set up an on farm store or pick your own at the farm.</a:t>
            </a:r>
          </a:p>
          <a:p>
            <a:pPr marL="285750" indent="-285750">
              <a:lnSpc>
                <a:spcPct val="80000"/>
              </a:lnSpc>
              <a:buFont typeface="Arial" panose="020B0604020202020204" pitchFamily="34" charset="0"/>
              <a:buChar char="•"/>
            </a:pPr>
            <a:r>
              <a:rPr lang="en-US" sz="2000" dirty="0" smtClean="0"/>
              <a:t>Farm must have good visible location</a:t>
            </a:r>
          </a:p>
          <a:p>
            <a:pPr marL="285750" indent="-285750">
              <a:lnSpc>
                <a:spcPct val="80000"/>
              </a:lnSpc>
              <a:buFont typeface="Arial" panose="020B0604020202020204" pitchFamily="34" charset="0"/>
              <a:buChar char="•"/>
            </a:pPr>
            <a:r>
              <a:rPr lang="en-US" sz="2000" dirty="0" smtClean="0"/>
              <a:t>You have to advertise your location</a:t>
            </a:r>
          </a:p>
          <a:p>
            <a:pPr>
              <a:lnSpc>
                <a:spcPct val="80000"/>
              </a:lnSpc>
            </a:pPr>
            <a:r>
              <a:rPr lang="en-US" sz="2000" dirty="0" smtClean="0"/>
              <a:t>Pros:</a:t>
            </a:r>
          </a:p>
          <a:p>
            <a:pPr marL="285750" indent="-285750">
              <a:lnSpc>
                <a:spcPct val="80000"/>
              </a:lnSpc>
              <a:buFont typeface="Arial" panose="020B0604020202020204" pitchFamily="34" charset="0"/>
              <a:buChar char="•"/>
            </a:pPr>
            <a:r>
              <a:rPr lang="en-US" sz="2000" dirty="0" smtClean="0"/>
              <a:t>Easy level of entry. Convenient.</a:t>
            </a:r>
          </a:p>
          <a:p>
            <a:pPr marL="285750" indent="-285750">
              <a:lnSpc>
                <a:spcPct val="80000"/>
              </a:lnSpc>
              <a:buFont typeface="Arial" panose="020B0604020202020204" pitchFamily="34" charset="0"/>
              <a:buChar char="•"/>
            </a:pPr>
            <a:r>
              <a:rPr lang="en-US" sz="2000" dirty="0" smtClean="0"/>
              <a:t>Can sell at high price point</a:t>
            </a:r>
          </a:p>
          <a:p>
            <a:pPr marL="285750" indent="-285750">
              <a:lnSpc>
                <a:spcPct val="80000"/>
              </a:lnSpc>
              <a:buFont typeface="Arial" panose="020B0604020202020204" pitchFamily="34" charset="0"/>
              <a:buChar char="•"/>
            </a:pPr>
            <a:r>
              <a:rPr lang="en-US" sz="2000" dirty="0" smtClean="0"/>
              <a:t>Sell your current product mix</a:t>
            </a:r>
          </a:p>
          <a:p>
            <a:pPr>
              <a:lnSpc>
                <a:spcPct val="80000"/>
              </a:lnSpc>
            </a:pPr>
            <a:r>
              <a:rPr lang="en-US" sz="2000" dirty="0" smtClean="0"/>
              <a:t>Cons:</a:t>
            </a:r>
          </a:p>
          <a:p>
            <a:pPr marL="285750" indent="-285750">
              <a:lnSpc>
                <a:spcPct val="80000"/>
              </a:lnSpc>
              <a:buFont typeface="Arial" panose="020B0604020202020204" pitchFamily="34" charset="0"/>
              <a:buChar char="•"/>
            </a:pPr>
            <a:r>
              <a:rPr lang="en-US" sz="2000" dirty="0" smtClean="0"/>
              <a:t>Sales can be unpredictable</a:t>
            </a:r>
          </a:p>
          <a:p>
            <a:pPr marL="285750" indent="-285750">
              <a:lnSpc>
                <a:spcPct val="80000"/>
              </a:lnSpc>
              <a:buFont typeface="Arial" panose="020B0604020202020204" pitchFamily="34" charset="0"/>
              <a:buChar char="•"/>
            </a:pPr>
            <a:r>
              <a:rPr lang="en-US" sz="2000" dirty="0" smtClean="0"/>
              <a:t>Must do your own marketing</a:t>
            </a:r>
          </a:p>
          <a:p>
            <a:pPr marL="285750" indent="-285750">
              <a:lnSpc>
                <a:spcPct val="80000"/>
              </a:lnSpc>
              <a:buFont typeface="Arial" panose="020B0604020202020204" pitchFamily="34" charset="0"/>
              <a:buChar char="•"/>
            </a:pPr>
            <a:r>
              <a:rPr lang="en-US" sz="2000" dirty="0" smtClean="0"/>
              <a:t>May run into local government regulatory issues with business licenses and zoning.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371352" y="2078182"/>
            <a:ext cx="4435193" cy="3071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0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3932237" cy="721895"/>
          </a:xfrm>
        </p:spPr>
        <p:txBody>
          <a:bodyPr anchor="ctr">
            <a:normAutofit/>
          </a:bodyPr>
          <a:lstStyle/>
          <a:p>
            <a:r>
              <a:rPr lang="en-US" dirty="0" smtClean="0"/>
              <a:t>Restaurants</a:t>
            </a:r>
            <a:endParaRPr lang="en-US" sz="2000" dirty="0"/>
          </a:p>
        </p:txBody>
      </p:sp>
      <p:sp>
        <p:nvSpPr>
          <p:cNvPr id="4" name="Text Placeholder 3"/>
          <p:cNvSpPr>
            <a:spLocks noGrp="1"/>
          </p:cNvSpPr>
          <p:nvPr>
            <p:ph type="body" sz="half" idx="2"/>
          </p:nvPr>
        </p:nvSpPr>
        <p:spPr>
          <a:xfrm>
            <a:off x="851819" y="1299409"/>
            <a:ext cx="8197334" cy="5028731"/>
          </a:xfrm>
        </p:spPr>
        <p:txBody>
          <a:bodyPr>
            <a:normAutofit fontScale="92500" lnSpcReduction="10000"/>
          </a:bodyPr>
          <a:lstStyle/>
          <a:p>
            <a:r>
              <a:rPr lang="en-US" sz="2000" dirty="0" smtClean="0"/>
              <a:t>Characteristics:</a:t>
            </a:r>
          </a:p>
          <a:p>
            <a:pPr marL="285750" indent="-285750">
              <a:buFont typeface="Arial" panose="020B0604020202020204" pitchFamily="34" charset="0"/>
              <a:buChar char="•"/>
            </a:pPr>
            <a:r>
              <a:rPr lang="en-US" sz="2000" dirty="0" smtClean="0"/>
              <a:t>You sell agricultural products directly to restaurants.</a:t>
            </a:r>
          </a:p>
          <a:p>
            <a:pPr marL="285750" indent="-285750">
              <a:buFont typeface="Arial" panose="020B0604020202020204" pitchFamily="34" charset="0"/>
              <a:buChar char="•"/>
            </a:pPr>
            <a:r>
              <a:rPr lang="en-US" sz="2000" dirty="0" smtClean="0"/>
              <a:t>Typically, you send an email out to a number of different restaurants letting them know what you have available and they tell you what they want. You provide delivery.</a:t>
            </a:r>
          </a:p>
          <a:p>
            <a:pPr marL="285750" indent="-285750">
              <a:buFont typeface="Arial" panose="020B0604020202020204" pitchFamily="34" charset="0"/>
              <a:buChar char="•"/>
            </a:pPr>
            <a:r>
              <a:rPr lang="en-US" sz="2000" dirty="0" smtClean="0"/>
              <a:t>Variety and uniqueness of product is key</a:t>
            </a:r>
          </a:p>
          <a:p>
            <a:r>
              <a:rPr lang="en-US" sz="2000" dirty="0" smtClean="0"/>
              <a:t>Pros:</a:t>
            </a:r>
          </a:p>
          <a:p>
            <a:pPr marL="285750" indent="-285750">
              <a:buFont typeface="Arial" panose="020B0604020202020204" pitchFamily="34" charset="0"/>
              <a:buChar char="•"/>
            </a:pPr>
            <a:r>
              <a:rPr lang="en-US" sz="2000" dirty="0" smtClean="0"/>
              <a:t>Easy level of entry. Low overhead.</a:t>
            </a:r>
          </a:p>
          <a:p>
            <a:pPr marL="285750" indent="-285750">
              <a:buFont typeface="Arial" panose="020B0604020202020204" pitchFamily="34" charset="0"/>
              <a:buChar char="•"/>
            </a:pPr>
            <a:r>
              <a:rPr lang="en-US" sz="2000" dirty="0" smtClean="0"/>
              <a:t>Can sell at moderate to high price</a:t>
            </a:r>
          </a:p>
          <a:p>
            <a:pPr marL="285750" indent="-285750">
              <a:buFont typeface="Arial" panose="020B0604020202020204" pitchFamily="34" charset="0"/>
              <a:buChar char="•"/>
            </a:pPr>
            <a:r>
              <a:rPr lang="en-US" sz="2000" dirty="0" smtClean="0"/>
              <a:t>If you build good relationships you can have consistent sales</a:t>
            </a:r>
          </a:p>
          <a:p>
            <a:r>
              <a:rPr lang="en-US" sz="2000" dirty="0" smtClean="0"/>
              <a:t>Cons:</a:t>
            </a:r>
          </a:p>
          <a:p>
            <a:pPr marL="285750" indent="-285750">
              <a:buFont typeface="Arial" panose="020B0604020202020204" pitchFamily="34" charset="0"/>
              <a:buChar char="•"/>
            </a:pPr>
            <a:r>
              <a:rPr lang="en-US" sz="2000" dirty="0" smtClean="0"/>
              <a:t>Sales can be competitive with other farms</a:t>
            </a:r>
          </a:p>
          <a:p>
            <a:pPr marL="285750" indent="-285750">
              <a:buFont typeface="Arial" panose="020B0604020202020204" pitchFamily="34" charset="0"/>
              <a:buChar char="•"/>
            </a:pPr>
            <a:r>
              <a:rPr lang="en-US" sz="2000" dirty="0" smtClean="0"/>
              <a:t>Chef’s taste can be fickle and you may have to try several types of products.</a:t>
            </a:r>
          </a:p>
          <a:p>
            <a:pPr marL="285750" indent="-285750">
              <a:buFont typeface="Arial" panose="020B0604020202020204" pitchFamily="34" charset="0"/>
              <a:buChar char="•"/>
            </a:pPr>
            <a:r>
              <a:rPr lang="en-US" sz="2000" dirty="0" smtClean="0"/>
              <a:t>May not be able to sell all your product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28103" y="2814452"/>
            <a:ext cx="3689430" cy="2462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0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3932237" cy="721895"/>
          </a:xfrm>
        </p:spPr>
        <p:txBody>
          <a:bodyPr anchor="ctr">
            <a:normAutofit/>
          </a:bodyPr>
          <a:lstStyle/>
          <a:p>
            <a:r>
              <a:rPr lang="en-US" dirty="0" smtClean="0"/>
              <a:t>Retail</a:t>
            </a:r>
            <a:endParaRPr lang="en-US" sz="2000" dirty="0"/>
          </a:p>
        </p:txBody>
      </p:sp>
      <p:sp>
        <p:nvSpPr>
          <p:cNvPr id="4" name="Text Placeholder 3"/>
          <p:cNvSpPr>
            <a:spLocks noGrp="1"/>
          </p:cNvSpPr>
          <p:nvPr>
            <p:ph type="body" sz="half" idx="2"/>
          </p:nvPr>
        </p:nvSpPr>
        <p:spPr>
          <a:xfrm>
            <a:off x="851819" y="1299409"/>
            <a:ext cx="8149833" cy="5040606"/>
          </a:xfrm>
        </p:spPr>
        <p:txBody>
          <a:bodyPr>
            <a:normAutofit/>
          </a:bodyPr>
          <a:lstStyle/>
          <a:p>
            <a:r>
              <a:rPr lang="en-US" sz="2000" dirty="0" smtClean="0"/>
              <a:t>Characteristics:</a:t>
            </a:r>
          </a:p>
          <a:p>
            <a:pPr marL="285750" indent="-285750">
              <a:buFont typeface="Arial" panose="020B0604020202020204" pitchFamily="34" charset="0"/>
              <a:buChar char="•"/>
            </a:pPr>
            <a:r>
              <a:rPr lang="en-US" sz="2000" dirty="0" smtClean="0"/>
              <a:t>You sell your products through a distributor to a retail outlet</a:t>
            </a:r>
          </a:p>
          <a:p>
            <a:pPr marL="285750" indent="-285750">
              <a:buFont typeface="Arial" panose="020B0604020202020204" pitchFamily="34" charset="0"/>
              <a:buChar char="•"/>
            </a:pPr>
            <a:r>
              <a:rPr lang="en-US" sz="2000" dirty="0" smtClean="0"/>
              <a:t>May have to coordinate distribution</a:t>
            </a:r>
          </a:p>
          <a:p>
            <a:pPr marL="285750" indent="-285750">
              <a:buFont typeface="Arial" panose="020B0604020202020204" pitchFamily="34" charset="0"/>
              <a:buChar char="•"/>
            </a:pPr>
            <a:r>
              <a:rPr lang="en-US" sz="2000" dirty="0" smtClean="0"/>
              <a:t>Will need a large scale production</a:t>
            </a:r>
          </a:p>
          <a:p>
            <a:pPr marL="285750" indent="-285750">
              <a:buFont typeface="Arial" panose="020B0604020202020204" pitchFamily="34" charset="0"/>
              <a:buChar char="•"/>
            </a:pPr>
            <a:r>
              <a:rPr lang="en-US" sz="2000" dirty="0" smtClean="0"/>
              <a:t>Will have to have 3</a:t>
            </a:r>
            <a:r>
              <a:rPr lang="en-US" sz="2000" baseline="30000" dirty="0" smtClean="0"/>
              <a:t>rd</a:t>
            </a:r>
            <a:r>
              <a:rPr lang="en-US" sz="2000" dirty="0" smtClean="0"/>
              <a:t> party food safety audits</a:t>
            </a:r>
          </a:p>
          <a:p>
            <a:r>
              <a:rPr lang="en-US" sz="2000" dirty="0" smtClean="0"/>
              <a:t>Pros:</a:t>
            </a:r>
          </a:p>
          <a:p>
            <a:pPr marL="285750" indent="-285750">
              <a:buFont typeface="Arial" panose="020B0604020202020204" pitchFamily="34" charset="0"/>
              <a:buChar char="•"/>
            </a:pPr>
            <a:r>
              <a:rPr lang="en-US" sz="2000" dirty="0" smtClean="0"/>
              <a:t>Little need to market or sell your product</a:t>
            </a:r>
          </a:p>
          <a:p>
            <a:pPr marL="285750" indent="-285750">
              <a:buFont typeface="Arial" panose="020B0604020202020204" pitchFamily="34" charset="0"/>
              <a:buChar char="•"/>
            </a:pPr>
            <a:r>
              <a:rPr lang="en-US" sz="2000" dirty="0" smtClean="0"/>
              <a:t>Can spend most of your time growing your products</a:t>
            </a:r>
          </a:p>
          <a:p>
            <a:pPr marL="285750" indent="-285750">
              <a:buFont typeface="Arial" panose="020B0604020202020204" pitchFamily="34" charset="0"/>
              <a:buChar char="•"/>
            </a:pPr>
            <a:r>
              <a:rPr lang="en-US" sz="2000" dirty="0" smtClean="0"/>
              <a:t>Consistent sales at predictable prices</a:t>
            </a:r>
          </a:p>
          <a:p>
            <a:r>
              <a:rPr lang="en-US" sz="2000" dirty="0" smtClean="0"/>
              <a:t>Cons:</a:t>
            </a:r>
          </a:p>
          <a:p>
            <a:pPr marL="285750" indent="-285750">
              <a:buFont typeface="Arial" panose="020B0604020202020204" pitchFamily="34" charset="0"/>
              <a:buChar char="•"/>
            </a:pPr>
            <a:r>
              <a:rPr lang="en-US" sz="2000" dirty="0" smtClean="0"/>
              <a:t>Very low margins – must sell a lot to make a profit.</a:t>
            </a:r>
          </a:p>
          <a:p>
            <a:pPr marL="285750" indent="-285750">
              <a:buFont typeface="Arial" panose="020B0604020202020204" pitchFamily="34" charset="0"/>
              <a:buChar char="•"/>
            </a:pPr>
            <a:r>
              <a:rPr lang="en-US" sz="2000" dirty="0" smtClean="0"/>
              <a:t>Will have to spend money of 3</a:t>
            </a:r>
            <a:r>
              <a:rPr lang="en-US" sz="2000" baseline="30000" dirty="0" smtClean="0"/>
              <a:t>rd</a:t>
            </a:r>
            <a:r>
              <a:rPr lang="en-US" sz="2000" dirty="0" smtClean="0"/>
              <a:t> party certifications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0783" y="2280062"/>
            <a:ext cx="4259690" cy="28378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0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3932237" cy="721895"/>
          </a:xfrm>
        </p:spPr>
        <p:txBody>
          <a:bodyPr anchor="ctr">
            <a:normAutofit/>
          </a:bodyPr>
          <a:lstStyle/>
          <a:p>
            <a:r>
              <a:rPr lang="en-US" dirty="0" smtClean="0"/>
              <a:t>Schools/Institutional</a:t>
            </a:r>
            <a:endParaRPr lang="en-US" sz="2000" dirty="0"/>
          </a:p>
        </p:txBody>
      </p:sp>
      <p:sp>
        <p:nvSpPr>
          <p:cNvPr id="4" name="Text Placeholder 3"/>
          <p:cNvSpPr>
            <a:spLocks noGrp="1"/>
          </p:cNvSpPr>
          <p:nvPr>
            <p:ph type="body" sz="half" idx="2"/>
          </p:nvPr>
        </p:nvSpPr>
        <p:spPr>
          <a:xfrm>
            <a:off x="851819" y="1299409"/>
            <a:ext cx="8375464" cy="5254362"/>
          </a:xfrm>
        </p:spPr>
        <p:txBody>
          <a:bodyPr>
            <a:normAutofit/>
          </a:bodyPr>
          <a:lstStyle/>
          <a:p>
            <a:r>
              <a:rPr lang="en-US" sz="2000" dirty="0" smtClean="0"/>
              <a:t>Characteristics:</a:t>
            </a:r>
          </a:p>
          <a:p>
            <a:pPr marL="285750" indent="-285750">
              <a:buFont typeface="Arial" panose="020B0604020202020204" pitchFamily="34" charset="0"/>
              <a:buChar char="•"/>
            </a:pPr>
            <a:r>
              <a:rPr lang="en-US" sz="2000" dirty="0" smtClean="0"/>
              <a:t>You sell your product through a distributor to a school or institution</a:t>
            </a:r>
          </a:p>
          <a:p>
            <a:pPr marL="285750" indent="-285750">
              <a:buFont typeface="Arial" panose="020B0604020202020204" pitchFamily="34" charset="0"/>
              <a:buChar char="•"/>
            </a:pPr>
            <a:r>
              <a:rPr lang="en-US" sz="2000" dirty="0" smtClean="0"/>
              <a:t>Won’t need as large of production as retail</a:t>
            </a:r>
          </a:p>
          <a:p>
            <a:pPr marL="285750" indent="-285750">
              <a:buFont typeface="Arial" panose="020B0604020202020204" pitchFamily="34" charset="0"/>
              <a:buChar char="•"/>
            </a:pPr>
            <a:r>
              <a:rPr lang="en-US" sz="2000" dirty="0" smtClean="0"/>
              <a:t>Will require 3</a:t>
            </a:r>
            <a:r>
              <a:rPr lang="en-US" sz="2000" baseline="30000" dirty="0" smtClean="0"/>
              <a:t>rd</a:t>
            </a:r>
            <a:r>
              <a:rPr lang="en-US" sz="2000" dirty="0" smtClean="0"/>
              <a:t> party certification or audits</a:t>
            </a:r>
          </a:p>
          <a:p>
            <a:r>
              <a:rPr lang="en-US" sz="2000" dirty="0" smtClean="0"/>
              <a:t>Pros:</a:t>
            </a:r>
          </a:p>
          <a:p>
            <a:pPr marL="285750" indent="-285750">
              <a:buFont typeface="Arial" panose="020B0604020202020204" pitchFamily="34" charset="0"/>
              <a:buChar char="•"/>
            </a:pPr>
            <a:r>
              <a:rPr lang="en-US" sz="2000" dirty="0"/>
              <a:t>Little need to market or sell your product</a:t>
            </a:r>
          </a:p>
          <a:p>
            <a:pPr marL="285750" indent="-285750">
              <a:buFont typeface="Arial" panose="020B0604020202020204" pitchFamily="34" charset="0"/>
              <a:buChar char="•"/>
            </a:pPr>
            <a:r>
              <a:rPr lang="en-US" sz="2000" dirty="0"/>
              <a:t>Can spend most of your time growing your products</a:t>
            </a:r>
          </a:p>
          <a:p>
            <a:pPr marL="285750" indent="-285750">
              <a:buFont typeface="Arial" panose="020B0604020202020204" pitchFamily="34" charset="0"/>
              <a:buChar char="•"/>
            </a:pPr>
            <a:r>
              <a:rPr lang="en-US" sz="2000" dirty="0"/>
              <a:t>Consistent sales at predictable prices</a:t>
            </a:r>
          </a:p>
          <a:p>
            <a:r>
              <a:rPr lang="en-US" sz="2000" dirty="0" smtClean="0"/>
              <a:t>Cons:</a:t>
            </a:r>
          </a:p>
          <a:p>
            <a:pPr marL="285750" indent="-285750">
              <a:buFont typeface="Arial" panose="020B0604020202020204" pitchFamily="34" charset="0"/>
              <a:buChar char="•"/>
            </a:pPr>
            <a:r>
              <a:rPr lang="en-US" sz="2000" dirty="0"/>
              <a:t>Very low margins – must sell a lot to make a profit.</a:t>
            </a:r>
          </a:p>
          <a:p>
            <a:pPr marL="285750" indent="-285750">
              <a:buFont typeface="Arial" panose="020B0604020202020204" pitchFamily="34" charset="0"/>
              <a:buChar char="•"/>
            </a:pPr>
            <a:r>
              <a:rPr lang="en-US" sz="2000" dirty="0"/>
              <a:t>Will have to spend money of 3</a:t>
            </a:r>
            <a:r>
              <a:rPr lang="en-US" sz="2000" baseline="30000" dirty="0"/>
              <a:t>rd</a:t>
            </a:r>
            <a:r>
              <a:rPr lang="en-US" sz="2000" dirty="0"/>
              <a:t> party certifications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16"/>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450744" y="2375064"/>
            <a:ext cx="4300748" cy="2861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285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19" y="577514"/>
            <a:ext cx="6380254" cy="721895"/>
          </a:xfrm>
        </p:spPr>
        <p:txBody>
          <a:bodyPr anchor="ctr">
            <a:normAutofit/>
          </a:bodyPr>
          <a:lstStyle/>
          <a:p>
            <a:r>
              <a:rPr lang="en-US" dirty="0" smtClean="0"/>
              <a:t>Online Farmers Markets  </a:t>
            </a:r>
            <a:r>
              <a:rPr lang="en-US" sz="2000" dirty="0" smtClean="0"/>
              <a:t>E-Commerce</a:t>
            </a:r>
            <a:endParaRPr lang="en-US" sz="2000" dirty="0"/>
          </a:p>
        </p:txBody>
      </p:sp>
      <p:sp>
        <p:nvSpPr>
          <p:cNvPr id="4" name="Text Placeholder 3"/>
          <p:cNvSpPr>
            <a:spLocks noGrp="1"/>
          </p:cNvSpPr>
          <p:nvPr>
            <p:ph type="body" sz="half" idx="2"/>
          </p:nvPr>
        </p:nvSpPr>
        <p:spPr>
          <a:xfrm>
            <a:off x="851819" y="1299409"/>
            <a:ext cx="8375308" cy="5137484"/>
          </a:xfrm>
        </p:spPr>
        <p:txBody>
          <a:bodyPr>
            <a:normAutofit lnSpcReduction="10000"/>
          </a:bodyPr>
          <a:lstStyle/>
          <a:p>
            <a:r>
              <a:rPr lang="en-US" sz="1900" dirty="0" smtClean="0"/>
              <a:t>Characteristics:</a:t>
            </a:r>
          </a:p>
          <a:p>
            <a:pPr marL="285750" indent="-285750">
              <a:buFont typeface="Arial" panose="020B0604020202020204" pitchFamily="34" charset="0"/>
              <a:buChar char="•"/>
            </a:pPr>
            <a:r>
              <a:rPr lang="en-US" sz="1900" dirty="0" smtClean="0"/>
              <a:t>Join an online farmers market community</a:t>
            </a:r>
          </a:p>
          <a:p>
            <a:pPr marL="285750" indent="-285750">
              <a:buFont typeface="Arial" panose="020B0604020202020204" pitchFamily="34" charset="0"/>
              <a:buChar char="•"/>
            </a:pPr>
            <a:r>
              <a:rPr lang="en-US" sz="1900" dirty="0" smtClean="0"/>
              <a:t>Consumers order products that they want online from a variety of producers</a:t>
            </a:r>
          </a:p>
          <a:p>
            <a:pPr marL="285750" indent="-285750">
              <a:buFont typeface="Arial" panose="020B0604020202020204" pitchFamily="34" charset="0"/>
              <a:buChar char="•"/>
            </a:pPr>
            <a:r>
              <a:rPr lang="en-US" sz="1900" dirty="0" smtClean="0"/>
              <a:t>You are notified of purchased products, and you deliver to drop off point</a:t>
            </a:r>
          </a:p>
          <a:p>
            <a:pPr marL="285750" indent="-285750">
              <a:buFont typeface="Arial" panose="020B0604020202020204" pitchFamily="34" charset="0"/>
              <a:buChar char="•"/>
            </a:pPr>
            <a:r>
              <a:rPr lang="en-US" sz="1900" dirty="0" smtClean="0"/>
              <a:t>Customers pick up products at predesignated time/place.</a:t>
            </a:r>
          </a:p>
          <a:p>
            <a:r>
              <a:rPr lang="en-US" sz="1900" dirty="0" smtClean="0"/>
              <a:t>Pros:</a:t>
            </a:r>
          </a:p>
          <a:p>
            <a:pPr marL="285750" indent="-285750">
              <a:buFont typeface="Arial" panose="020B0604020202020204" pitchFamily="34" charset="0"/>
              <a:buChar char="•"/>
            </a:pPr>
            <a:r>
              <a:rPr lang="en-US" sz="1900" dirty="0" smtClean="0"/>
              <a:t>Lower level of time commitment for sales than traditional farmers markets</a:t>
            </a:r>
          </a:p>
          <a:p>
            <a:pPr marL="285750" indent="-285750">
              <a:buFont typeface="Arial" panose="020B0604020202020204" pitchFamily="34" charset="0"/>
              <a:buChar char="•"/>
            </a:pPr>
            <a:r>
              <a:rPr lang="en-US" sz="1900" dirty="0" smtClean="0"/>
              <a:t>Low startup costs to start selling products</a:t>
            </a:r>
          </a:p>
          <a:p>
            <a:pPr marL="285750" indent="-285750">
              <a:buFont typeface="Arial" panose="020B0604020202020204" pitchFamily="34" charset="0"/>
              <a:buChar char="•"/>
            </a:pPr>
            <a:r>
              <a:rPr lang="en-US" sz="1900" dirty="0" smtClean="0"/>
              <a:t>Less marketing is necessary.</a:t>
            </a:r>
          </a:p>
          <a:p>
            <a:r>
              <a:rPr lang="en-US" sz="1900" dirty="0" smtClean="0"/>
              <a:t>Cons:</a:t>
            </a:r>
          </a:p>
          <a:p>
            <a:pPr marL="285750" indent="-285750">
              <a:buFont typeface="Arial" panose="020B0604020202020204" pitchFamily="34" charset="0"/>
              <a:buChar char="•"/>
            </a:pPr>
            <a:r>
              <a:rPr lang="en-US" sz="1900" dirty="0" smtClean="0"/>
              <a:t>Relatively new form of sale, issues may not have been ironed out. </a:t>
            </a:r>
          </a:p>
          <a:p>
            <a:pPr marL="285750" indent="-285750">
              <a:buFont typeface="Arial" panose="020B0604020202020204" pitchFamily="34" charset="0"/>
              <a:buChar char="•"/>
            </a:pPr>
            <a:r>
              <a:rPr lang="en-US" sz="1900" dirty="0" smtClean="0"/>
              <a:t>May be difficult finding online community in your area.</a:t>
            </a:r>
          </a:p>
          <a:p>
            <a:pPr marL="285750" indent="-285750">
              <a:buFont typeface="Arial" panose="020B0604020202020204" pitchFamily="34" charset="0"/>
              <a:buChar char="•"/>
            </a:pPr>
            <a:r>
              <a:rPr lang="en-US" sz="1900" dirty="0" smtClean="0"/>
              <a:t>Coordination can be tricky with receiving purchase information and making deliveries to drop off point.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050" name="Picture 2" descr="http://www.nowhabersham.com/wp-content/uploads/2015/04/Northeast-Georgia-locally-grown-e14300974283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998" y="688770"/>
            <a:ext cx="2737626" cy="2737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2917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3932237" cy="1600200"/>
          </a:xfrm>
        </p:spPr>
        <p:txBody>
          <a:bodyPr>
            <a:normAutofit/>
          </a:bodyPr>
          <a:lstStyle/>
          <a:p>
            <a:r>
              <a:rPr lang="en-US" sz="4000" dirty="0" smtClean="0"/>
              <a:t>Price</a:t>
            </a:r>
            <a:endParaRPr lang="en-US" sz="4800" dirty="0"/>
          </a:p>
        </p:txBody>
      </p:sp>
      <p:sp>
        <p:nvSpPr>
          <p:cNvPr id="4" name="Text Placeholder 3"/>
          <p:cNvSpPr>
            <a:spLocks noGrp="1"/>
          </p:cNvSpPr>
          <p:nvPr>
            <p:ph type="body" sz="half" idx="2"/>
          </p:nvPr>
        </p:nvSpPr>
        <p:spPr>
          <a:xfrm>
            <a:off x="839787" y="1517649"/>
            <a:ext cx="3932237" cy="3811588"/>
          </a:xfrm>
        </p:spPr>
        <p:txBody>
          <a:bodyPr/>
          <a:lstStyle/>
          <a:p>
            <a:r>
              <a:rPr lang="en-US" sz="2400" dirty="0"/>
              <a:t>Price concerns the amount of money that customers must pay in order to purchase your products. There are a number of considerations in relation to price including price setting, discounting, credit and cash purchases as well as credit collection.</a:t>
            </a:r>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788" y="1519237"/>
            <a:ext cx="5715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218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Verdana" panose="020B0604030504040204" pitchFamily="34" charset="0"/>
                <a:cs typeface="Verdana" panose="020B0604030504040204" pitchFamily="34" charset="0"/>
              </a:rPr>
              <a:t>Session 4</a:t>
            </a:r>
            <a:br>
              <a:rPr lang="en-US" dirty="0" smtClean="0">
                <a:ea typeface="Verdana" panose="020B0604030504040204" pitchFamily="34" charset="0"/>
                <a:cs typeface="Verdana" panose="020B0604030504040204" pitchFamily="34" charset="0"/>
              </a:rPr>
            </a:br>
            <a:r>
              <a:rPr lang="en-US" sz="4400" dirty="0" smtClean="0">
                <a:ea typeface="Verdana" panose="020B0604030504040204" pitchFamily="34" charset="0"/>
                <a:cs typeface="Verdana" panose="020B0604030504040204" pitchFamily="34" charset="0"/>
              </a:rPr>
              <a:t>Selling Your Product</a:t>
            </a:r>
            <a:br>
              <a:rPr lang="en-US" sz="4400" dirty="0" smtClean="0">
                <a:ea typeface="Verdana" panose="020B0604030504040204" pitchFamily="34" charset="0"/>
                <a:cs typeface="Verdana" panose="020B0604030504040204" pitchFamily="34" charset="0"/>
              </a:rPr>
            </a:br>
            <a:endParaRPr lang="en-US" sz="4400"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p:txBody>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Matthew </a:t>
            </a:r>
            <a:r>
              <a:rPr lang="en-U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Kulinski</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Marketing Division</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Georgia </a:t>
            </a:r>
            <a:r>
              <a:rPr lang="en-U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Dept</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of Agriculture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9185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t>
            </a:r>
            <a:r>
              <a:rPr lang="en-US" dirty="0"/>
              <a:t>P</a:t>
            </a:r>
            <a:r>
              <a:rPr lang="en-US" dirty="0" smtClean="0"/>
              <a:t>rices</a:t>
            </a:r>
            <a:endParaRPr lang="en-US" dirty="0"/>
          </a:p>
        </p:txBody>
      </p:sp>
      <p:sp>
        <p:nvSpPr>
          <p:cNvPr id="3" name="Content Placeholder 2"/>
          <p:cNvSpPr>
            <a:spLocks noGrp="1"/>
          </p:cNvSpPr>
          <p:nvPr>
            <p:ph sz="half" idx="1"/>
          </p:nvPr>
        </p:nvSpPr>
        <p:spPr>
          <a:xfrm>
            <a:off x="613611" y="1825625"/>
            <a:ext cx="5406189" cy="4351338"/>
          </a:xfrm>
        </p:spPr>
        <p:txBody>
          <a:bodyPr>
            <a:normAutofit fontScale="92500" lnSpcReduction="10000"/>
          </a:bodyPr>
          <a:lstStyle/>
          <a:p>
            <a:r>
              <a:rPr lang="en-US" dirty="0" smtClean="0"/>
              <a:t>USDA Market News Reports:</a:t>
            </a:r>
          </a:p>
          <a:p>
            <a:pPr marL="0" indent="0">
              <a:buNone/>
            </a:pPr>
            <a:r>
              <a:rPr lang="en-US" sz="1800" dirty="0">
                <a:hlinkClick r:id="rId2"/>
              </a:rPr>
              <a:t>http://</a:t>
            </a:r>
            <a:r>
              <a:rPr lang="en-US" sz="1800" dirty="0" smtClean="0">
                <a:hlinkClick r:id="rId2"/>
              </a:rPr>
              <a:t>www.ams.usda.gov/AMSv1.0/marketnews</a:t>
            </a:r>
            <a:endParaRPr lang="en-US" sz="1800" dirty="0" smtClean="0"/>
          </a:p>
          <a:p>
            <a:r>
              <a:rPr lang="en-US" dirty="0" smtClean="0"/>
              <a:t>USDA ERS Custom Average Tool</a:t>
            </a:r>
          </a:p>
          <a:p>
            <a:r>
              <a:rPr lang="en-US" dirty="0" smtClean="0"/>
              <a:t>Livestock Sales Prices:</a:t>
            </a:r>
          </a:p>
          <a:p>
            <a:pPr marL="0" indent="0">
              <a:buNone/>
            </a:pPr>
            <a:r>
              <a:rPr lang="en-US" sz="1800" dirty="0">
                <a:hlinkClick r:id="rId3"/>
              </a:rPr>
              <a:t>http://</a:t>
            </a:r>
            <a:r>
              <a:rPr lang="en-US" sz="1800" dirty="0" smtClean="0">
                <a:hlinkClick r:id="rId3"/>
              </a:rPr>
              <a:t>www.cattle.com/markets/states.aspx?state=Georgia</a:t>
            </a:r>
            <a:endParaRPr lang="en-US" dirty="0" smtClean="0"/>
          </a:p>
          <a:p>
            <a:r>
              <a:rPr lang="en-US" dirty="0" smtClean="0"/>
              <a:t>Visit nearby markets and view competitor websites</a:t>
            </a:r>
          </a:p>
          <a:p>
            <a:r>
              <a:rPr lang="en-US" dirty="0" smtClean="0"/>
              <a:t>Determine the cost of your inputs and the time, energy, and labor costs to grow and sell the product.</a:t>
            </a:r>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20326" y="1729794"/>
            <a:ext cx="5499412" cy="3672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77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84" y="211249"/>
            <a:ext cx="10378827" cy="754062"/>
          </a:xfrm>
        </p:spPr>
        <p:txBody>
          <a:bodyPr>
            <a:normAutofit/>
          </a:bodyPr>
          <a:lstStyle/>
          <a:p>
            <a:pPr algn="ctr"/>
            <a:r>
              <a:rPr lang="en-US" sz="2800" dirty="0" smtClean="0"/>
              <a:t>Scale Is Important When Determining Price</a:t>
            </a:r>
            <a:endParaRPr lang="en-US" sz="2800" dirty="0"/>
          </a:p>
        </p:txBody>
      </p:sp>
      <p:sp>
        <p:nvSpPr>
          <p:cNvPr id="4" name="Slide Number Placeholder 3"/>
          <p:cNvSpPr>
            <a:spLocks noGrp="1"/>
          </p:cNvSpPr>
          <p:nvPr>
            <p:ph type="sldNum" sz="quarter" idx="10"/>
          </p:nvPr>
        </p:nvSpPr>
        <p:spPr/>
        <p:txBody>
          <a:bodyPr/>
          <a:lstStyle/>
          <a:p>
            <a:pPr>
              <a:defRPr/>
            </a:pPr>
            <a:fld id="{CE2DE5DD-E1F4-4D95-94C1-DE66221FEAE5}" type="slidenum">
              <a:rPr lang="en-US" smtClean="0"/>
              <a:pPr>
                <a:defRPr/>
              </a:pPr>
              <a:t>21</a:t>
            </a:fld>
            <a:endParaRPr lang="en-US"/>
          </a:p>
        </p:txBody>
      </p:sp>
      <p:cxnSp>
        <p:nvCxnSpPr>
          <p:cNvPr id="8" name="Straight Connector 7"/>
          <p:cNvCxnSpPr/>
          <p:nvPr/>
        </p:nvCxnSpPr>
        <p:spPr bwMode="auto">
          <a:xfrm>
            <a:off x="1295400" y="1362075"/>
            <a:ext cx="0" cy="3565030"/>
          </a:xfrm>
          <a:prstGeom prst="line">
            <a:avLst/>
          </a:prstGeom>
          <a:ln>
            <a:solidFill>
              <a:srgbClr val="004F2A"/>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bwMode="auto">
          <a:xfrm>
            <a:off x="1295401" y="4927105"/>
            <a:ext cx="8140700" cy="0"/>
          </a:xfrm>
          <a:prstGeom prst="line">
            <a:avLst/>
          </a:prstGeom>
          <a:ln>
            <a:solidFill>
              <a:srgbClr val="004F2A"/>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217192" y="1857566"/>
            <a:ext cx="677108" cy="1571625"/>
          </a:xfrm>
          <a:prstGeom prst="rect">
            <a:avLst/>
          </a:prstGeom>
          <a:noFill/>
        </p:spPr>
        <p:txBody>
          <a:bodyPr vert="vert270" wrap="square" rtlCol="0">
            <a:spAutoFit/>
          </a:bodyPr>
          <a:lstStyle/>
          <a:p>
            <a:r>
              <a:rPr lang="en-US" sz="3200" dirty="0" smtClean="0"/>
              <a:t>$ Profit</a:t>
            </a:r>
            <a:endParaRPr lang="en-US" sz="3200" dirty="0"/>
          </a:p>
        </p:txBody>
      </p:sp>
      <p:sp>
        <p:nvSpPr>
          <p:cNvPr id="7" name="TextBox 6"/>
          <p:cNvSpPr txBox="1"/>
          <p:nvPr/>
        </p:nvSpPr>
        <p:spPr>
          <a:xfrm rot="5400000">
            <a:off x="4731342" y="3378812"/>
            <a:ext cx="677108" cy="3877356"/>
          </a:xfrm>
          <a:prstGeom prst="rect">
            <a:avLst/>
          </a:prstGeom>
          <a:noFill/>
        </p:spPr>
        <p:txBody>
          <a:bodyPr vert="vert270" wrap="square" rtlCol="0">
            <a:spAutoFit/>
          </a:bodyPr>
          <a:lstStyle/>
          <a:p>
            <a:r>
              <a:rPr lang="en-US" sz="3200" dirty="0" smtClean="0"/>
              <a:t>Volume (Yield)</a:t>
            </a:r>
            <a:endParaRPr lang="en-US" sz="3200" dirty="0"/>
          </a:p>
        </p:txBody>
      </p:sp>
      <p:cxnSp>
        <p:nvCxnSpPr>
          <p:cNvPr id="12" name="Straight Connector 11"/>
          <p:cNvCxnSpPr/>
          <p:nvPr/>
        </p:nvCxnSpPr>
        <p:spPr bwMode="auto">
          <a:xfrm>
            <a:off x="1295401" y="4159630"/>
            <a:ext cx="8140700" cy="0"/>
          </a:xfrm>
          <a:prstGeom prst="line">
            <a:avLst/>
          </a:prstGeom>
          <a:ln>
            <a:solidFill>
              <a:schemeClr val="tx1"/>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44749" y="3928797"/>
            <a:ext cx="873327" cy="369332"/>
          </a:xfrm>
          <a:prstGeom prst="rect">
            <a:avLst/>
          </a:prstGeom>
          <a:noFill/>
        </p:spPr>
        <p:txBody>
          <a:bodyPr wrap="square" rtlCol="0">
            <a:spAutoFit/>
          </a:bodyPr>
          <a:lstStyle/>
          <a:p>
            <a:r>
              <a:rPr lang="en-US" dirty="0" smtClean="0"/>
              <a:t>$0</a:t>
            </a:r>
            <a:endParaRPr lang="en-US" dirty="0"/>
          </a:p>
        </p:txBody>
      </p:sp>
      <p:sp>
        <p:nvSpPr>
          <p:cNvPr id="13" name="Freeform 12"/>
          <p:cNvSpPr/>
          <p:nvPr/>
        </p:nvSpPr>
        <p:spPr bwMode="auto">
          <a:xfrm>
            <a:off x="1322962" y="1815832"/>
            <a:ext cx="8145293" cy="2871895"/>
          </a:xfrm>
          <a:custGeom>
            <a:avLst/>
            <a:gdLst>
              <a:gd name="connsiteX0" fmla="*/ 0 w 6348510"/>
              <a:gd name="connsiteY0" fmla="*/ 2558182 h 3016796"/>
              <a:gd name="connsiteX1" fmla="*/ 1024647 w 6348510"/>
              <a:gd name="connsiteY1" fmla="*/ 897995 h 3016796"/>
              <a:gd name="connsiteX2" fmla="*/ 2535677 w 6348510"/>
              <a:gd name="connsiteY2" fmla="*/ 3012140 h 3016796"/>
              <a:gd name="connsiteX3" fmla="*/ 6102485 w 6348510"/>
              <a:gd name="connsiteY3" fmla="*/ 191118 h 3016796"/>
              <a:gd name="connsiteX4" fmla="*/ 5752290 w 6348510"/>
              <a:gd name="connsiteY4" fmla="*/ 482948 h 3016796"/>
              <a:gd name="connsiteX0" fmla="*/ 0 w 6353375"/>
              <a:gd name="connsiteY0" fmla="*/ 2538800 h 2997092"/>
              <a:gd name="connsiteX1" fmla="*/ 1024647 w 6353375"/>
              <a:gd name="connsiteY1" fmla="*/ 878613 h 2997092"/>
              <a:gd name="connsiteX2" fmla="*/ 2535677 w 6353375"/>
              <a:gd name="connsiteY2" fmla="*/ 2992758 h 2997092"/>
              <a:gd name="connsiteX3" fmla="*/ 6108970 w 6353375"/>
              <a:gd name="connsiteY3" fmla="*/ 197677 h 2997092"/>
              <a:gd name="connsiteX4" fmla="*/ 5752290 w 6353375"/>
              <a:gd name="connsiteY4" fmla="*/ 463566 h 2997092"/>
              <a:gd name="connsiteX0" fmla="*/ 0 w 6114841"/>
              <a:gd name="connsiteY0" fmla="*/ 2357220 h 2815512"/>
              <a:gd name="connsiteX1" fmla="*/ 1024647 w 6114841"/>
              <a:gd name="connsiteY1" fmla="*/ 697033 h 2815512"/>
              <a:gd name="connsiteX2" fmla="*/ 2535677 w 6114841"/>
              <a:gd name="connsiteY2" fmla="*/ 2811178 h 2815512"/>
              <a:gd name="connsiteX3" fmla="*/ 6108970 w 6114841"/>
              <a:gd name="connsiteY3" fmla="*/ 16097 h 2815512"/>
              <a:gd name="connsiteX4" fmla="*/ 5752290 w 6114841"/>
              <a:gd name="connsiteY4" fmla="*/ 281986 h 2815512"/>
              <a:gd name="connsiteX0" fmla="*/ 0 w 6517492"/>
              <a:gd name="connsiteY0" fmla="*/ 2647579 h 3105871"/>
              <a:gd name="connsiteX1" fmla="*/ 1024647 w 6517492"/>
              <a:gd name="connsiteY1" fmla="*/ 987392 h 3105871"/>
              <a:gd name="connsiteX2" fmla="*/ 2535677 w 6517492"/>
              <a:gd name="connsiteY2" fmla="*/ 3101537 h 3105871"/>
              <a:gd name="connsiteX3" fmla="*/ 6108970 w 6517492"/>
              <a:gd name="connsiteY3" fmla="*/ 306456 h 3105871"/>
              <a:gd name="connsiteX4" fmla="*/ 6141396 w 6517492"/>
              <a:gd name="connsiteY4" fmla="*/ 312941 h 3105871"/>
              <a:gd name="connsiteX0" fmla="*/ 0 w 6367800"/>
              <a:gd name="connsiteY0" fmla="*/ 2444957 h 2903249"/>
              <a:gd name="connsiteX1" fmla="*/ 1024647 w 6367800"/>
              <a:gd name="connsiteY1" fmla="*/ 784770 h 2903249"/>
              <a:gd name="connsiteX2" fmla="*/ 2535677 w 6367800"/>
              <a:gd name="connsiteY2" fmla="*/ 2898915 h 2903249"/>
              <a:gd name="connsiteX3" fmla="*/ 6108970 w 6367800"/>
              <a:gd name="connsiteY3" fmla="*/ 103834 h 2903249"/>
              <a:gd name="connsiteX4" fmla="*/ 6141396 w 6367800"/>
              <a:gd name="connsiteY4" fmla="*/ 110319 h 2903249"/>
              <a:gd name="connsiteX0" fmla="*/ 0 w 6124473"/>
              <a:gd name="connsiteY0" fmla="*/ 2626468 h 3084760"/>
              <a:gd name="connsiteX1" fmla="*/ 1024647 w 6124473"/>
              <a:gd name="connsiteY1" fmla="*/ 966281 h 3084760"/>
              <a:gd name="connsiteX2" fmla="*/ 2535677 w 6124473"/>
              <a:gd name="connsiteY2" fmla="*/ 3080426 h 3084760"/>
              <a:gd name="connsiteX3" fmla="*/ 6108970 w 6124473"/>
              <a:gd name="connsiteY3" fmla="*/ 285345 h 3084760"/>
              <a:gd name="connsiteX4" fmla="*/ 3936460 w 6124473"/>
              <a:gd name="connsiteY4" fmla="*/ 0 h 3084760"/>
              <a:gd name="connsiteX0" fmla="*/ 0 w 6977975"/>
              <a:gd name="connsiteY0" fmla="*/ 3229582 h 3687874"/>
              <a:gd name="connsiteX1" fmla="*/ 1024647 w 6977975"/>
              <a:gd name="connsiteY1" fmla="*/ 1569395 h 3687874"/>
              <a:gd name="connsiteX2" fmla="*/ 2535677 w 6977975"/>
              <a:gd name="connsiteY2" fmla="*/ 3683540 h 3687874"/>
              <a:gd name="connsiteX3" fmla="*/ 6108970 w 6977975"/>
              <a:gd name="connsiteY3" fmla="*/ 888459 h 3687874"/>
              <a:gd name="connsiteX4" fmla="*/ 6977975 w 6977975"/>
              <a:gd name="connsiteY4" fmla="*/ 0 h 3687874"/>
              <a:gd name="connsiteX0" fmla="*/ 0 w 6538762"/>
              <a:gd name="connsiteY0" fmla="*/ 2788595 h 3246887"/>
              <a:gd name="connsiteX1" fmla="*/ 1024647 w 6538762"/>
              <a:gd name="connsiteY1" fmla="*/ 1128408 h 3246887"/>
              <a:gd name="connsiteX2" fmla="*/ 2535677 w 6538762"/>
              <a:gd name="connsiteY2" fmla="*/ 3242553 h 3246887"/>
              <a:gd name="connsiteX3" fmla="*/ 6108970 w 6538762"/>
              <a:gd name="connsiteY3" fmla="*/ 447472 h 3246887"/>
              <a:gd name="connsiteX4" fmla="*/ 6524017 w 6538762"/>
              <a:gd name="connsiteY4" fmla="*/ 0 h 3246887"/>
              <a:gd name="connsiteX0" fmla="*/ 0 w 6631962"/>
              <a:gd name="connsiteY0" fmla="*/ 2788595 h 3246887"/>
              <a:gd name="connsiteX1" fmla="*/ 1024647 w 6631962"/>
              <a:gd name="connsiteY1" fmla="*/ 1128408 h 3246887"/>
              <a:gd name="connsiteX2" fmla="*/ 2535677 w 6631962"/>
              <a:gd name="connsiteY2" fmla="*/ 3242553 h 3246887"/>
              <a:gd name="connsiteX3" fmla="*/ 6108970 w 6631962"/>
              <a:gd name="connsiteY3" fmla="*/ 447472 h 3246887"/>
              <a:gd name="connsiteX4" fmla="*/ 6524017 w 6631962"/>
              <a:gd name="connsiteY4" fmla="*/ 0 h 3246887"/>
              <a:gd name="connsiteX0" fmla="*/ 0 w 6528900"/>
              <a:gd name="connsiteY0" fmla="*/ 2677222 h 3135514"/>
              <a:gd name="connsiteX1" fmla="*/ 1024647 w 6528900"/>
              <a:gd name="connsiteY1" fmla="*/ 1017035 h 3135514"/>
              <a:gd name="connsiteX2" fmla="*/ 2535677 w 6528900"/>
              <a:gd name="connsiteY2" fmla="*/ 3131180 h 3135514"/>
              <a:gd name="connsiteX3" fmla="*/ 6108970 w 6528900"/>
              <a:gd name="connsiteY3" fmla="*/ 336099 h 3135514"/>
              <a:gd name="connsiteX4" fmla="*/ 6361889 w 6528900"/>
              <a:gd name="connsiteY4" fmla="*/ 24814 h 3135514"/>
              <a:gd name="connsiteX0" fmla="*/ 0 w 6449792"/>
              <a:gd name="connsiteY0" fmla="*/ 2586314 h 3044606"/>
              <a:gd name="connsiteX1" fmla="*/ 1024647 w 6449792"/>
              <a:gd name="connsiteY1" fmla="*/ 926127 h 3044606"/>
              <a:gd name="connsiteX2" fmla="*/ 2535677 w 6449792"/>
              <a:gd name="connsiteY2" fmla="*/ 3040272 h 3044606"/>
              <a:gd name="connsiteX3" fmla="*/ 6108970 w 6449792"/>
              <a:gd name="connsiteY3" fmla="*/ 245191 h 3044606"/>
              <a:gd name="connsiteX4" fmla="*/ 6206246 w 6449792"/>
              <a:gd name="connsiteY4" fmla="*/ 115489 h 3044606"/>
              <a:gd name="connsiteX0" fmla="*/ 0 w 6428674"/>
              <a:gd name="connsiteY0" fmla="*/ 2619355 h 3077647"/>
              <a:gd name="connsiteX1" fmla="*/ 1024647 w 6428674"/>
              <a:gd name="connsiteY1" fmla="*/ 959168 h 3077647"/>
              <a:gd name="connsiteX2" fmla="*/ 2535677 w 6428674"/>
              <a:gd name="connsiteY2" fmla="*/ 3073313 h 3077647"/>
              <a:gd name="connsiteX3" fmla="*/ 6108970 w 6428674"/>
              <a:gd name="connsiteY3" fmla="*/ 278232 h 3077647"/>
              <a:gd name="connsiteX4" fmla="*/ 6206246 w 6428674"/>
              <a:gd name="connsiteY4" fmla="*/ 148530 h 3077647"/>
              <a:gd name="connsiteX0" fmla="*/ 0 w 6397902"/>
              <a:gd name="connsiteY0" fmla="*/ 2562573 h 3020865"/>
              <a:gd name="connsiteX1" fmla="*/ 1024647 w 6397902"/>
              <a:gd name="connsiteY1" fmla="*/ 902386 h 3020865"/>
              <a:gd name="connsiteX2" fmla="*/ 2535677 w 6397902"/>
              <a:gd name="connsiteY2" fmla="*/ 3016531 h 3020865"/>
              <a:gd name="connsiteX3" fmla="*/ 6108970 w 6397902"/>
              <a:gd name="connsiteY3" fmla="*/ 221450 h 3020865"/>
              <a:gd name="connsiteX4" fmla="*/ 6128425 w 6397902"/>
              <a:gd name="connsiteY4" fmla="*/ 227935 h 3020865"/>
              <a:gd name="connsiteX0" fmla="*/ 0 w 6451335"/>
              <a:gd name="connsiteY0" fmla="*/ 2538260 h 2996552"/>
              <a:gd name="connsiteX1" fmla="*/ 1024647 w 6451335"/>
              <a:gd name="connsiteY1" fmla="*/ 878073 h 2996552"/>
              <a:gd name="connsiteX2" fmla="*/ 2535677 w 6451335"/>
              <a:gd name="connsiteY2" fmla="*/ 2992218 h 2996552"/>
              <a:gd name="connsiteX3" fmla="*/ 6108970 w 6451335"/>
              <a:gd name="connsiteY3" fmla="*/ 197137 h 2996552"/>
              <a:gd name="connsiteX4" fmla="*/ 6258127 w 6451335"/>
              <a:gd name="connsiteY4" fmla="*/ 274958 h 2996552"/>
              <a:gd name="connsiteX0" fmla="*/ 0 w 6108970"/>
              <a:gd name="connsiteY0" fmla="*/ 2341123 h 2799415"/>
              <a:gd name="connsiteX1" fmla="*/ 1024647 w 6108970"/>
              <a:gd name="connsiteY1" fmla="*/ 680936 h 2799415"/>
              <a:gd name="connsiteX2" fmla="*/ 2535677 w 6108970"/>
              <a:gd name="connsiteY2" fmla="*/ 2795081 h 2799415"/>
              <a:gd name="connsiteX3" fmla="*/ 6108970 w 6108970"/>
              <a:gd name="connsiteY3" fmla="*/ 0 h 2799415"/>
              <a:gd name="connsiteX0" fmla="*/ 0 w 6108970"/>
              <a:gd name="connsiteY0" fmla="*/ 2341123 h 2800709"/>
              <a:gd name="connsiteX1" fmla="*/ 1199745 w 6108970"/>
              <a:gd name="connsiteY1" fmla="*/ 765243 h 2800709"/>
              <a:gd name="connsiteX2" fmla="*/ 2535677 w 6108970"/>
              <a:gd name="connsiteY2" fmla="*/ 2795081 h 2800709"/>
              <a:gd name="connsiteX3" fmla="*/ 6108970 w 6108970"/>
              <a:gd name="connsiteY3" fmla="*/ 0 h 2800709"/>
              <a:gd name="connsiteX0" fmla="*/ 0 w 6108970"/>
              <a:gd name="connsiteY0" fmla="*/ 2341123 h 2807180"/>
              <a:gd name="connsiteX1" fmla="*/ 1199745 w 6108970"/>
              <a:gd name="connsiteY1" fmla="*/ 765243 h 2807180"/>
              <a:gd name="connsiteX2" fmla="*/ 2801566 w 6108970"/>
              <a:gd name="connsiteY2" fmla="*/ 2801566 h 2807180"/>
              <a:gd name="connsiteX3" fmla="*/ 6108970 w 6108970"/>
              <a:gd name="connsiteY3" fmla="*/ 0 h 2807180"/>
              <a:gd name="connsiteX0" fmla="*/ 0 w 6108970"/>
              <a:gd name="connsiteY0" fmla="*/ 2341123 h 2761884"/>
              <a:gd name="connsiteX1" fmla="*/ 1199745 w 6108970"/>
              <a:gd name="connsiteY1" fmla="*/ 765243 h 2761884"/>
              <a:gd name="connsiteX2" fmla="*/ 3080426 w 6108970"/>
              <a:gd name="connsiteY2" fmla="*/ 2756171 h 2761884"/>
              <a:gd name="connsiteX3" fmla="*/ 6108970 w 6108970"/>
              <a:gd name="connsiteY3" fmla="*/ 0 h 2761884"/>
              <a:gd name="connsiteX0" fmla="*/ 0 w 6108970"/>
              <a:gd name="connsiteY0" fmla="*/ 2341123 h 2871895"/>
              <a:gd name="connsiteX1" fmla="*/ 1199745 w 6108970"/>
              <a:gd name="connsiteY1" fmla="*/ 765243 h 2871895"/>
              <a:gd name="connsiteX2" fmla="*/ 3080426 w 6108970"/>
              <a:gd name="connsiteY2" fmla="*/ 2866418 h 2871895"/>
              <a:gd name="connsiteX3" fmla="*/ 6108970 w 6108970"/>
              <a:gd name="connsiteY3" fmla="*/ 0 h 2871895"/>
            </a:gdLst>
            <a:ahLst/>
            <a:cxnLst>
              <a:cxn ang="0">
                <a:pos x="connsiteX0" y="connsiteY0"/>
              </a:cxn>
              <a:cxn ang="0">
                <a:pos x="connsiteX1" y="connsiteY1"/>
              </a:cxn>
              <a:cxn ang="0">
                <a:pos x="connsiteX2" y="connsiteY2"/>
              </a:cxn>
              <a:cxn ang="0">
                <a:pos x="connsiteX3" y="connsiteY3"/>
              </a:cxn>
            </a:cxnLst>
            <a:rect l="l" t="t" r="r" b="b"/>
            <a:pathLst>
              <a:path w="6108970" h="2871895">
                <a:moveTo>
                  <a:pt x="0" y="2341123"/>
                </a:moveTo>
                <a:cubicBezTo>
                  <a:pt x="301017" y="1473199"/>
                  <a:pt x="686341" y="677694"/>
                  <a:pt x="1199745" y="765243"/>
                </a:cubicBezTo>
                <a:cubicBezTo>
                  <a:pt x="1713149" y="852792"/>
                  <a:pt x="2262222" y="2993959"/>
                  <a:pt x="3080426" y="2866418"/>
                </a:cubicBezTo>
                <a:cubicBezTo>
                  <a:pt x="3898630" y="2738878"/>
                  <a:pt x="5488562" y="452877"/>
                  <a:pt x="6108970" y="0"/>
                </a:cubicBezTo>
              </a:path>
            </a:pathLst>
          </a:custGeom>
          <a:noFill/>
          <a:ln w="28575" cap="flat" cmpd="sng" algn="ctr">
            <a:solidFill>
              <a:srgbClr val="B85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Arial" charset="0"/>
              <a:ea typeface="ヒラギノ角ゴ Pro W3" pitchFamily="-32" charset="-128"/>
            </a:endParaRPr>
          </a:p>
        </p:txBody>
      </p:sp>
      <p:sp>
        <p:nvSpPr>
          <p:cNvPr id="15" name="TextBox 14"/>
          <p:cNvSpPr txBox="1"/>
          <p:nvPr/>
        </p:nvSpPr>
        <p:spPr>
          <a:xfrm>
            <a:off x="1470799" y="1400332"/>
            <a:ext cx="1859805" cy="1077218"/>
          </a:xfrm>
          <a:prstGeom prst="rect">
            <a:avLst/>
          </a:prstGeom>
          <a:noFill/>
        </p:spPr>
        <p:txBody>
          <a:bodyPr wrap="none" rtlCol="0">
            <a:spAutoFit/>
          </a:bodyPr>
          <a:lstStyle/>
          <a:p>
            <a:r>
              <a:rPr lang="en-US" sz="1600" dirty="0" smtClean="0"/>
              <a:t>Farmers Markets</a:t>
            </a:r>
          </a:p>
          <a:p>
            <a:r>
              <a:rPr lang="en-US" sz="1600" dirty="0" smtClean="0"/>
              <a:t>CSA</a:t>
            </a:r>
          </a:p>
          <a:p>
            <a:r>
              <a:rPr lang="en-US" sz="1600" dirty="0" smtClean="0"/>
              <a:t>Small Restaurants</a:t>
            </a:r>
          </a:p>
          <a:p>
            <a:r>
              <a:rPr lang="en-US" sz="1600" dirty="0" smtClean="0"/>
              <a:t>Cottage Foods</a:t>
            </a:r>
            <a:endParaRPr lang="en-US" sz="1600" dirty="0"/>
          </a:p>
        </p:txBody>
      </p:sp>
      <p:sp>
        <p:nvSpPr>
          <p:cNvPr id="16" name="TextBox 15"/>
          <p:cNvSpPr txBox="1"/>
          <p:nvPr/>
        </p:nvSpPr>
        <p:spPr>
          <a:xfrm>
            <a:off x="8098577" y="2931746"/>
            <a:ext cx="2222083" cy="830997"/>
          </a:xfrm>
          <a:prstGeom prst="rect">
            <a:avLst/>
          </a:prstGeom>
          <a:noFill/>
        </p:spPr>
        <p:txBody>
          <a:bodyPr wrap="none" rtlCol="0">
            <a:spAutoFit/>
          </a:bodyPr>
          <a:lstStyle/>
          <a:p>
            <a:r>
              <a:rPr lang="en-US" sz="1600" dirty="0" smtClean="0"/>
              <a:t>Wholesale</a:t>
            </a:r>
            <a:r>
              <a:rPr lang="en-US" sz="1600" dirty="0"/>
              <a:t> </a:t>
            </a:r>
            <a:r>
              <a:rPr lang="en-US" sz="1600" dirty="0" smtClean="0"/>
              <a:t>Distribution</a:t>
            </a:r>
          </a:p>
          <a:p>
            <a:r>
              <a:rPr lang="en-US" sz="1600" dirty="0" smtClean="0"/>
              <a:t>Retail Stores</a:t>
            </a:r>
          </a:p>
          <a:p>
            <a:r>
              <a:rPr lang="en-US" sz="1600" dirty="0" smtClean="0"/>
              <a:t>Schools</a:t>
            </a:r>
          </a:p>
        </p:txBody>
      </p:sp>
    </p:spTree>
    <p:extLst>
      <p:ext uri="{BB962C8B-B14F-4D97-AF65-F5344CB8AC3E}">
        <p14:creationId xmlns:p14="http://schemas.microsoft.com/office/powerpoint/2010/main" val="22223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2283"/>
            <a:ext cx="3932237" cy="1600200"/>
          </a:xfrm>
        </p:spPr>
        <p:txBody>
          <a:bodyPr>
            <a:normAutofit/>
          </a:bodyPr>
          <a:lstStyle/>
          <a:p>
            <a:r>
              <a:rPr lang="en-US" sz="4000" dirty="0" smtClean="0"/>
              <a:t>Promotion</a:t>
            </a:r>
            <a:endParaRPr lang="en-US" sz="4000" dirty="0"/>
          </a:p>
        </p:txBody>
      </p:sp>
      <p:sp>
        <p:nvSpPr>
          <p:cNvPr id="4" name="Text Placeholder 3"/>
          <p:cNvSpPr>
            <a:spLocks noGrp="1"/>
          </p:cNvSpPr>
          <p:nvPr>
            <p:ph type="body" sz="half" idx="2"/>
          </p:nvPr>
        </p:nvSpPr>
        <p:spPr>
          <a:xfrm>
            <a:off x="839788" y="1642483"/>
            <a:ext cx="5977343" cy="3811588"/>
          </a:xfrm>
        </p:spPr>
        <p:txBody>
          <a:bodyPr>
            <a:normAutofit/>
          </a:bodyPr>
          <a:lstStyle/>
          <a:p>
            <a:r>
              <a:rPr lang="en-US" sz="2400" dirty="0"/>
              <a:t>Promotion refers to the act of communicating the benefits and value of your product to consumers. It then involves persuading general consumers to become customers of your business using methods such as advertising, direct marketing, personal selling and sales </a:t>
            </a:r>
            <a:r>
              <a:rPr lang="en-US" sz="2400" dirty="0" smtClean="0"/>
              <a:t>promotion.</a:t>
            </a:r>
            <a:endParaRPr lang="en-US" sz="2400" dirty="0"/>
          </a:p>
        </p:txBody>
      </p:sp>
      <p:pic>
        <p:nvPicPr>
          <p:cNvPr id="7" name="Content Placeholder 6"/>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ackgroundRemoval t="10000" b="90000" l="4755" r="99021">
                        <a14:foregroundMark x1="44196" y1="43485" x2="44196" y2="43485"/>
                        <a14:foregroundMark x1="29510" y1="46212" x2="29510" y2="46212"/>
                        <a14:foregroundMark x1="22098" y1="50758" x2="22098" y2="50758"/>
                        <a14:foregroundMark x1="59161" y1="41818" x2="59161" y2="41818"/>
                        <a14:foregroundMark x1="64755" y1="24545" x2="64755" y2="24545"/>
                        <a14:foregroundMark x1="71469" y1="17879" x2="71469" y2="17879"/>
                        <a14:foregroundMark x1="88671" y1="22273" x2="88671" y2="22273"/>
                        <a14:foregroundMark x1="78881" y1="43788" x2="78881" y2="43788"/>
                        <a14:foregroundMark x1="71469" y1="43788" x2="71469" y2="43788"/>
                        <a14:foregroundMark x1="80420" y1="40909" x2="80420" y2="40909"/>
                        <a14:foregroundMark x1="83776" y1="71061" x2="83776" y2="71061"/>
                        <a14:foregroundMark x1="74825" y1="70455" x2="74825" y2="70455"/>
                        <a14:foregroundMark x1="74825" y1="74091" x2="74825" y2="74091"/>
                        <a14:foregroundMark x1="68671" y1="73030" x2="68671" y2="73030"/>
                        <a14:foregroundMark x1="61958" y1="70152" x2="61958" y2="70152"/>
                        <a14:foregroundMark x1="53007" y1="68788" x2="53007" y2="68788"/>
                        <a14:foregroundMark x1="47832" y1="69697" x2="47832" y2="69697"/>
                        <a14:foregroundMark x1="33147" y1="70758" x2="33147" y2="70758"/>
                        <a14:foregroundMark x1="26014" y1="70455" x2="26014" y2="70455"/>
                      </a14:backgroundRemoval>
                    </a14:imgEffect>
                  </a14:imgLayer>
                </a14:imgProps>
              </a:ext>
              <a:ext uri="{28A0092B-C50C-407E-A947-70E740481C1C}">
                <a14:useLocalDpi xmlns:a14="http://schemas.microsoft.com/office/drawing/2010/main" val="0"/>
              </a:ext>
            </a:extLst>
          </a:blip>
          <a:srcRect t="4489"/>
          <a:stretch/>
        </p:blipFill>
        <p:spPr>
          <a:xfrm>
            <a:off x="6817131" y="1084343"/>
            <a:ext cx="3923027" cy="3458690"/>
          </a:xfrm>
        </p:spPr>
      </p:pic>
    </p:spTree>
    <p:extLst>
      <p:ext uri="{BB962C8B-B14F-4D97-AF65-F5344CB8AC3E}">
        <p14:creationId xmlns:p14="http://schemas.microsoft.com/office/powerpoint/2010/main" val="2725903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5E3763F-7D8A-4AA5-8B1C-4B405BC1021C}" type="slidenum">
              <a:rPr lang="en-US" altLang="en-US" sz="1400" smtClean="0">
                <a:solidFill>
                  <a:schemeClr val="bg1"/>
                </a:solidFill>
              </a:rPr>
              <a:pPr/>
              <a:t>23</a:t>
            </a:fld>
            <a:endParaRPr lang="en-US" altLang="en-US" sz="1400" smtClean="0">
              <a:solidFill>
                <a:schemeClr val="bg1"/>
              </a:solidFill>
            </a:endParaRPr>
          </a:p>
        </p:txBody>
      </p:sp>
      <p:sp>
        <p:nvSpPr>
          <p:cNvPr id="6147" name="Rectangle 2"/>
          <p:cNvSpPr>
            <a:spLocks noGrp="1" noChangeArrowheads="1"/>
          </p:cNvSpPr>
          <p:nvPr>
            <p:ph type="title"/>
          </p:nvPr>
        </p:nvSpPr>
        <p:spPr>
          <a:xfrm>
            <a:off x="429685" y="530122"/>
            <a:ext cx="11222567" cy="754062"/>
          </a:xfrm>
        </p:spPr>
        <p:txBody>
          <a:bodyPr>
            <a:normAutofit/>
          </a:bodyPr>
          <a:lstStyle/>
          <a:p>
            <a:pPr eaLnBrk="1" hangingPunct="1"/>
            <a:r>
              <a:rPr lang="en-US" altLang="en-US" sz="4000" dirty="0" smtClean="0"/>
              <a:t>What is Georgia Grown?</a:t>
            </a:r>
            <a:endParaRPr lang="en-US" altLang="en-US" sz="5400" dirty="0" smtClean="0"/>
          </a:p>
        </p:txBody>
      </p:sp>
      <p:sp>
        <p:nvSpPr>
          <p:cNvPr id="4100" name="Rectangle 3"/>
          <p:cNvSpPr>
            <a:spLocks noGrp="1" noChangeArrowheads="1"/>
          </p:cNvSpPr>
          <p:nvPr>
            <p:ph type="body" idx="1"/>
          </p:nvPr>
        </p:nvSpPr>
        <p:spPr>
          <a:xfrm>
            <a:off x="429685" y="1356467"/>
            <a:ext cx="7101855" cy="4927600"/>
          </a:xfrm>
        </p:spPr>
        <p:txBody>
          <a:bodyPr>
            <a:normAutofit/>
          </a:bodyPr>
          <a:lstStyle/>
          <a:p>
            <a:pPr eaLnBrk="1" hangingPunct="1">
              <a:spcBef>
                <a:spcPct val="0"/>
              </a:spcBef>
              <a:spcAft>
                <a:spcPts val="1000"/>
              </a:spcAft>
              <a:defRPr/>
            </a:pPr>
            <a:r>
              <a:rPr lang="en-US" dirty="0" smtClean="0">
                <a:solidFill>
                  <a:srgbClr val="00703C"/>
                </a:solidFill>
                <a:latin typeface="+mj-lt"/>
              </a:rPr>
              <a:t>Georgia Grown is a marketing, community and economic development platform designed to grow local economies throughout our state.</a:t>
            </a:r>
          </a:p>
          <a:p>
            <a:pPr eaLnBrk="1" hangingPunct="1">
              <a:spcBef>
                <a:spcPct val="0"/>
              </a:spcBef>
              <a:spcAft>
                <a:spcPts val="1000"/>
              </a:spcAft>
              <a:defRPr/>
            </a:pPr>
            <a:r>
              <a:rPr lang="en-US" dirty="0" smtClean="0">
                <a:solidFill>
                  <a:srgbClr val="00703C"/>
                </a:solidFill>
                <a:latin typeface="+mj-lt"/>
              </a:rPr>
              <a:t>Georgia Grown Goals:                           “We Help Georgia Grow”</a:t>
            </a:r>
          </a:p>
          <a:p>
            <a:pPr lvl="1" eaLnBrk="1" hangingPunct="1">
              <a:spcBef>
                <a:spcPct val="0"/>
              </a:spcBef>
              <a:spcAft>
                <a:spcPts val="1000"/>
              </a:spcAft>
              <a:defRPr/>
            </a:pPr>
            <a:r>
              <a:rPr lang="en-US" sz="2000" dirty="0" smtClean="0">
                <a:solidFill>
                  <a:srgbClr val="B85600"/>
                </a:solidFill>
                <a:latin typeface="+mj-lt"/>
              </a:rPr>
              <a:t>Economic Development </a:t>
            </a:r>
          </a:p>
          <a:p>
            <a:pPr lvl="1" eaLnBrk="1" hangingPunct="1">
              <a:spcBef>
                <a:spcPct val="0"/>
              </a:spcBef>
              <a:spcAft>
                <a:spcPts val="1000"/>
              </a:spcAft>
              <a:defRPr/>
            </a:pPr>
            <a:r>
              <a:rPr lang="en-US" sz="2000" dirty="0" smtClean="0">
                <a:solidFill>
                  <a:srgbClr val="B85600"/>
                </a:solidFill>
                <a:latin typeface="+mj-lt"/>
              </a:rPr>
              <a:t>Marketing, Education &amp; Outreach </a:t>
            </a:r>
          </a:p>
          <a:p>
            <a:pPr lvl="1" eaLnBrk="1" hangingPunct="1">
              <a:spcBef>
                <a:spcPct val="0"/>
              </a:spcBef>
              <a:spcAft>
                <a:spcPts val="1000"/>
              </a:spcAft>
              <a:defRPr/>
            </a:pPr>
            <a:r>
              <a:rPr lang="en-US" sz="2000" dirty="0" smtClean="0">
                <a:solidFill>
                  <a:srgbClr val="B85600"/>
                </a:solidFill>
                <a:latin typeface="+mj-lt"/>
              </a:rPr>
              <a:t>Nutrition &amp; Wellness</a:t>
            </a:r>
          </a:p>
          <a:p>
            <a:pPr lvl="1" eaLnBrk="1" hangingPunct="1">
              <a:spcBef>
                <a:spcPct val="0"/>
              </a:spcBef>
              <a:spcAft>
                <a:spcPts val="1000"/>
              </a:spcAft>
              <a:defRPr/>
            </a:pPr>
            <a:r>
              <a:rPr lang="en-US" sz="2000" dirty="0" smtClean="0">
                <a:solidFill>
                  <a:srgbClr val="B85600"/>
                </a:solidFill>
                <a:latin typeface="+mj-lt"/>
              </a:rPr>
              <a:t>Environmental </a:t>
            </a:r>
          </a:p>
          <a:p>
            <a:pPr lvl="1" eaLnBrk="1" hangingPunct="1">
              <a:spcBef>
                <a:spcPct val="0"/>
              </a:spcBef>
              <a:spcAft>
                <a:spcPts val="1000"/>
              </a:spcAft>
              <a:defRPr/>
            </a:pPr>
            <a:r>
              <a:rPr lang="en-US" sz="2000" dirty="0" smtClean="0">
                <a:solidFill>
                  <a:srgbClr val="B85600"/>
                </a:solidFill>
                <a:latin typeface="+mj-lt"/>
              </a:rPr>
              <a:t>Culture &amp; Lifestyle</a:t>
            </a:r>
          </a:p>
          <a:p>
            <a:pPr marL="0" indent="0" eaLnBrk="1" hangingPunct="1">
              <a:spcBef>
                <a:spcPct val="0"/>
              </a:spcBef>
              <a:spcAft>
                <a:spcPts val="1000"/>
              </a:spcAft>
              <a:buFontTx/>
              <a:buNone/>
              <a:defRPr/>
            </a:pPr>
            <a:endParaRPr lang="en-US" sz="1800" dirty="0" smtClean="0">
              <a:latin typeface="Gotham Rounded Book" charset="0"/>
            </a:endParaRPr>
          </a:p>
          <a:p>
            <a:pPr eaLnBrk="1" hangingPunct="1">
              <a:spcBef>
                <a:spcPct val="0"/>
              </a:spcBef>
              <a:spcAft>
                <a:spcPts val="1000"/>
              </a:spcAft>
              <a:defRPr/>
            </a:pPr>
            <a:endParaRPr lang="en-US" sz="1800" dirty="0" smtClean="0">
              <a:latin typeface="Gotham Rounded Book" charset="0"/>
            </a:endParaRPr>
          </a:p>
        </p:txBody>
      </p:sp>
      <p:pic>
        <p:nvPicPr>
          <p:cNvPr id="5" name="Content Placeholder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4755" r="99021">
                        <a14:foregroundMark x1="44196" y1="43485" x2="44196" y2="43485"/>
                        <a14:foregroundMark x1="29510" y1="46212" x2="29510" y2="46212"/>
                        <a14:foregroundMark x1="22098" y1="50758" x2="22098" y2="50758"/>
                        <a14:foregroundMark x1="59161" y1="41818" x2="59161" y2="41818"/>
                        <a14:foregroundMark x1="64755" y1="24545" x2="64755" y2="24545"/>
                        <a14:foregroundMark x1="71469" y1="17879" x2="71469" y2="17879"/>
                        <a14:foregroundMark x1="88671" y1="22273" x2="88671" y2="22273"/>
                        <a14:foregroundMark x1="78881" y1="43788" x2="78881" y2="43788"/>
                        <a14:foregroundMark x1="71469" y1="43788" x2="71469" y2="43788"/>
                        <a14:foregroundMark x1="80420" y1="40909" x2="80420" y2="40909"/>
                        <a14:foregroundMark x1="83776" y1="71061" x2="83776" y2="71061"/>
                        <a14:foregroundMark x1="74825" y1="70455" x2="74825" y2="70455"/>
                        <a14:foregroundMark x1="74825" y1="74091" x2="74825" y2="74091"/>
                        <a14:foregroundMark x1="68671" y1="73030" x2="68671" y2="73030"/>
                        <a14:foregroundMark x1="61958" y1="70152" x2="61958" y2="70152"/>
                        <a14:foregroundMark x1="53007" y1="68788" x2="53007" y2="68788"/>
                        <a14:foregroundMark x1="47832" y1="69697" x2="47832" y2="69697"/>
                        <a14:foregroundMark x1="33147" y1="70758" x2="33147" y2="70758"/>
                        <a14:foregroundMark x1="26014" y1="70455" x2="26014" y2="70455"/>
                      </a14:backgroundRemoval>
                    </a14:imgEffect>
                  </a14:imgLayer>
                </a14:imgProps>
              </a:ext>
              <a:ext uri="{28A0092B-C50C-407E-A947-70E740481C1C}">
                <a14:useLocalDpi xmlns:a14="http://schemas.microsoft.com/office/drawing/2010/main" val="0"/>
              </a:ext>
            </a:extLst>
          </a:blip>
          <a:stretch>
            <a:fillRect/>
          </a:stretch>
        </p:blipFill>
        <p:spPr>
          <a:xfrm>
            <a:off x="6636695" y="2009639"/>
            <a:ext cx="3923027" cy="3621256"/>
          </a:xfrm>
          <a:prstGeom prst="rect">
            <a:avLst/>
          </a:prstGeom>
        </p:spPr>
      </p:pic>
    </p:spTree>
    <p:extLst>
      <p:ext uri="{BB962C8B-B14F-4D97-AF65-F5344CB8AC3E}">
        <p14:creationId xmlns:p14="http://schemas.microsoft.com/office/powerpoint/2010/main" val="4270007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US" sz="4000" dirty="0" smtClean="0"/>
              <a:t>Who is Georgia Grown for?</a:t>
            </a:r>
          </a:p>
        </p:txBody>
      </p:sp>
      <p:sp>
        <p:nvSpPr>
          <p:cNvPr id="9220" name="Rectangle 3"/>
          <p:cNvSpPr>
            <a:spLocks noGrp="1" noChangeArrowheads="1"/>
          </p:cNvSpPr>
          <p:nvPr>
            <p:ph type="body" sz="half" idx="2"/>
          </p:nvPr>
        </p:nvSpPr>
        <p:spPr>
          <a:xfrm>
            <a:off x="5592027" y="1230858"/>
            <a:ext cx="6366425" cy="5348072"/>
          </a:xfrm>
        </p:spPr>
        <p:txBody>
          <a:bodyPr>
            <a:normAutofit/>
          </a:bodyPr>
          <a:lstStyle/>
          <a:p>
            <a:pPr marL="0" indent="0" eaLnBrk="1" hangingPunct="1">
              <a:lnSpc>
                <a:spcPct val="90000"/>
              </a:lnSpc>
              <a:spcBef>
                <a:spcPct val="0"/>
              </a:spcBef>
              <a:spcAft>
                <a:spcPts val="1000"/>
              </a:spcAft>
              <a:buNone/>
            </a:pPr>
            <a:r>
              <a:rPr lang="en-US" dirty="0" smtClean="0"/>
              <a:t>Entities involved in Georgia agriculture or that use Georgia </a:t>
            </a:r>
            <a:r>
              <a:rPr lang="en-US" dirty="0" err="1" smtClean="0"/>
              <a:t>agri</a:t>
            </a:r>
            <a:r>
              <a:rPr lang="en-US" dirty="0" smtClean="0"/>
              <a:t>-products in its offering.</a:t>
            </a:r>
          </a:p>
          <a:p>
            <a:pPr marL="0" indent="0" eaLnBrk="1" hangingPunct="1">
              <a:lnSpc>
                <a:spcPct val="90000"/>
              </a:lnSpc>
              <a:spcBef>
                <a:spcPct val="0"/>
              </a:spcBef>
              <a:spcAft>
                <a:spcPts val="1000"/>
              </a:spcAft>
              <a:buNone/>
            </a:pPr>
            <a:r>
              <a:rPr lang="en-US" sz="2200" dirty="0" smtClean="0"/>
              <a:t> For Example:</a:t>
            </a:r>
          </a:p>
          <a:p>
            <a:pPr lvl="1" eaLnBrk="1" hangingPunct="1">
              <a:lnSpc>
                <a:spcPct val="90000"/>
              </a:lnSpc>
              <a:spcBef>
                <a:spcPct val="0"/>
              </a:spcBef>
              <a:spcAft>
                <a:spcPts val="1000"/>
              </a:spcAft>
            </a:pPr>
            <a:r>
              <a:rPr lang="en-US" sz="2200" dirty="0" smtClean="0"/>
              <a:t>Fruit, vegetable, and nut growers that sell to the public and other businesses</a:t>
            </a:r>
          </a:p>
          <a:p>
            <a:pPr lvl="1">
              <a:spcBef>
                <a:spcPct val="0"/>
              </a:spcBef>
              <a:spcAft>
                <a:spcPts val="1000"/>
              </a:spcAft>
            </a:pPr>
            <a:r>
              <a:rPr lang="en-US" sz="2200" dirty="0"/>
              <a:t>Artisanal food businesses i.e. honey, jam, cheese and wine </a:t>
            </a:r>
            <a:r>
              <a:rPr lang="en-US" sz="2200" dirty="0" smtClean="0"/>
              <a:t>growers/manufacturers</a:t>
            </a:r>
            <a:endParaRPr lang="en-US" sz="2200" dirty="0"/>
          </a:p>
          <a:p>
            <a:pPr lvl="1" eaLnBrk="1" hangingPunct="1">
              <a:lnSpc>
                <a:spcPct val="90000"/>
              </a:lnSpc>
              <a:spcBef>
                <a:spcPct val="0"/>
              </a:spcBef>
              <a:spcAft>
                <a:spcPts val="1000"/>
              </a:spcAft>
            </a:pPr>
            <a:r>
              <a:rPr lang="en-US" sz="2200" dirty="0" smtClean="0"/>
              <a:t>Restaurants, Retailers and local suppliers</a:t>
            </a:r>
          </a:p>
          <a:p>
            <a:pPr lvl="1" eaLnBrk="1" hangingPunct="1">
              <a:lnSpc>
                <a:spcPct val="90000"/>
              </a:lnSpc>
              <a:spcBef>
                <a:spcPct val="0"/>
              </a:spcBef>
              <a:spcAft>
                <a:spcPts val="1000"/>
              </a:spcAft>
            </a:pPr>
            <a:r>
              <a:rPr lang="en-US" sz="2200" dirty="0" err="1" smtClean="0"/>
              <a:t>Agri</a:t>
            </a:r>
            <a:r>
              <a:rPr lang="en-US" sz="2200" dirty="0" smtClean="0"/>
              <a:t>-tourism operations</a:t>
            </a:r>
          </a:p>
          <a:p>
            <a:pPr lvl="1" eaLnBrk="1" hangingPunct="1">
              <a:lnSpc>
                <a:spcPct val="90000"/>
              </a:lnSpc>
              <a:spcBef>
                <a:spcPct val="0"/>
              </a:spcBef>
              <a:spcAft>
                <a:spcPts val="1000"/>
              </a:spcAft>
            </a:pPr>
            <a:r>
              <a:rPr lang="en-US" sz="2200" dirty="0" smtClean="0"/>
              <a:t>Ag equipment and supplies dealers</a:t>
            </a:r>
          </a:p>
        </p:txBody>
      </p:sp>
      <p:pic>
        <p:nvPicPr>
          <p:cNvPr id="6" name="Picture 6" descr="GG_Postcard.jpg"/>
          <p:cNvPicPr>
            <a:picLocks noChangeAspect="1"/>
          </p:cNvPicPr>
          <p:nvPr/>
        </p:nvPicPr>
        <p:blipFill>
          <a:blip r:embed="rId3">
            <a:extLst>
              <a:ext uri="{BEBA8EAE-BF5A-486C-A8C5-ECC9F3942E4B}">
                <a14:imgProps xmlns:a14="http://schemas.microsoft.com/office/drawing/2010/main">
                  <a14:imgLayer r:embed="rId4">
                    <a14:imgEffect>
                      <a14:backgroundRemoval t="3343" b="95745" l="1410" r="98825"/>
                    </a14:imgEffect>
                  </a14:imgLayer>
                </a14:imgProps>
              </a:ext>
              <a:ext uri="{28A0092B-C50C-407E-A947-70E740481C1C}">
                <a14:useLocalDpi xmlns:a14="http://schemas.microsoft.com/office/drawing/2010/main" val="0"/>
              </a:ext>
            </a:extLst>
          </a:blip>
          <a:srcRect/>
          <a:stretch>
            <a:fillRect/>
          </a:stretch>
        </p:blipFill>
        <p:spPr bwMode="auto">
          <a:xfrm>
            <a:off x="-95002" y="1514048"/>
            <a:ext cx="5820626" cy="4497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44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29685" y="373063"/>
            <a:ext cx="11027833" cy="754062"/>
          </a:xfrm>
        </p:spPr>
        <p:txBody>
          <a:bodyPr>
            <a:normAutofit/>
          </a:bodyPr>
          <a:lstStyle/>
          <a:p>
            <a:pPr eaLnBrk="1" hangingPunct="1"/>
            <a:r>
              <a:rPr lang="en-US" sz="4000" dirty="0" smtClean="0"/>
              <a:t>How does Georgia Grown work?</a:t>
            </a:r>
            <a:endParaRPr lang="en-US" sz="2800" i="1" dirty="0" smtClean="0"/>
          </a:p>
        </p:txBody>
      </p:sp>
      <p:sp>
        <p:nvSpPr>
          <p:cNvPr id="10244" name="Rectangle 3"/>
          <p:cNvSpPr>
            <a:spLocks noGrp="1" noChangeArrowheads="1"/>
          </p:cNvSpPr>
          <p:nvPr>
            <p:ph type="body" sz="half" idx="2"/>
          </p:nvPr>
        </p:nvSpPr>
        <p:spPr>
          <a:xfrm>
            <a:off x="4819652" y="4168240"/>
            <a:ext cx="6936919" cy="2525851"/>
          </a:xfrm>
        </p:spPr>
        <p:txBody>
          <a:bodyPr>
            <a:normAutofit/>
          </a:bodyPr>
          <a:lstStyle/>
          <a:p>
            <a:pPr eaLnBrk="1" hangingPunct="1">
              <a:lnSpc>
                <a:spcPct val="90000"/>
              </a:lnSpc>
              <a:spcBef>
                <a:spcPct val="0"/>
              </a:spcBef>
              <a:spcAft>
                <a:spcPts val="1500"/>
              </a:spcAft>
              <a:buFontTx/>
              <a:buNone/>
            </a:pPr>
            <a:r>
              <a:rPr lang="en-US" sz="1900" b="1" dirty="0" smtClean="0">
                <a:solidFill>
                  <a:srgbClr val="B85600"/>
                </a:solidFill>
              </a:rPr>
              <a:t>Silver Membership – $100 Annually</a:t>
            </a:r>
            <a:endParaRPr lang="en-US" sz="1900" b="1" dirty="0" smtClean="0"/>
          </a:p>
          <a:p>
            <a:pPr eaLnBrk="1" hangingPunct="1">
              <a:spcBef>
                <a:spcPct val="0"/>
              </a:spcBef>
              <a:spcAft>
                <a:spcPts val="1500"/>
              </a:spcAft>
            </a:pPr>
            <a:r>
              <a:rPr lang="en-US" sz="1700" dirty="0" smtClean="0"/>
              <a:t>Allows use of the logo on your packaging and marketing materials</a:t>
            </a:r>
          </a:p>
          <a:p>
            <a:pPr eaLnBrk="1" hangingPunct="1">
              <a:spcBef>
                <a:spcPct val="0"/>
              </a:spcBef>
              <a:spcAft>
                <a:spcPts val="1500"/>
              </a:spcAft>
            </a:pPr>
            <a:r>
              <a:rPr lang="en-US" sz="1700" dirty="0" smtClean="0"/>
              <a:t>Access to additional benefits as the program evolves over time</a:t>
            </a:r>
          </a:p>
          <a:p>
            <a:pPr eaLnBrk="1" hangingPunct="1">
              <a:spcBef>
                <a:spcPct val="0"/>
              </a:spcBef>
              <a:spcAft>
                <a:spcPts val="1500"/>
              </a:spcAft>
            </a:pPr>
            <a:r>
              <a:rPr lang="en-US" sz="1700" dirty="0" smtClean="0"/>
              <a:t>Higher level memberships are available  for companies with greater marketing needs or wanting more Georgia Grown involvement</a:t>
            </a:r>
          </a:p>
          <a:p>
            <a:pPr eaLnBrk="1" hangingPunct="1">
              <a:lnSpc>
                <a:spcPct val="90000"/>
              </a:lnSpc>
              <a:spcBef>
                <a:spcPct val="0"/>
              </a:spcBef>
              <a:spcAft>
                <a:spcPts val="1500"/>
              </a:spcAft>
            </a:pPr>
            <a:endParaRPr lang="en-US" sz="1800" dirty="0" smtClean="0"/>
          </a:p>
          <a:p>
            <a:pPr eaLnBrk="1" hangingPunct="1">
              <a:lnSpc>
                <a:spcPct val="90000"/>
              </a:lnSpc>
              <a:spcBef>
                <a:spcPct val="0"/>
              </a:spcBef>
              <a:spcAft>
                <a:spcPts val="1500"/>
              </a:spcAft>
            </a:pPr>
            <a:endParaRPr lang="en-US" sz="1800" dirty="0" smtClean="0"/>
          </a:p>
        </p:txBody>
      </p:sp>
      <p:pic>
        <p:nvPicPr>
          <p:cNvPr id="10245" name="Picture 6" descr="GA_Grown_Box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5" y="1326230"/>
            <a:ext cx="4389967" cy="4729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a:xfrm>
            <a:off x="4819652" y="1326230"/>
            <a:ext cx="7091299" cy="2521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1500"/>
              </a:spcAft>
              <a:buFontTx/>
              <a:buNone/>
            </a:pPr>
            <a:r>
              <a:rPr lang="en-US" sz="1900" b="1" dirty="0" smtClean="0">
                <a:solidFill>
                  <a:srgbClr val="B85600"/>
                </a:solidFill>
              </a:rPr>
              <a:t>Free Website Listing</a:t>
            </a:r>
            <a:endParaRPr lang="en-US" sz="1900" b="1" dirty="0" smtClean="0"/>
          </a:p>
          <a:p>
            <a:pPr>
              <a:spcBef>
                <a:spcPct val="0"/>
              </a:spcBef>
              <a:spcAft>
                <a:spcPts val="1500"/>
              </a:spcAft>
            </a:pPr>
            <a:r>
              <a:rPr lang="en-US" sz="1700" dirty="0" smtClean="0"/>
              <a:t>Interested agricultural producers can sign up for a free listing on the Georgia Grown website at </a:t>
            </a:r>
            <a:r>
              <a:rPr lang="en-US" sz="1700" dirty="0" smtClean="0">
                <a:hlinkClick r:id="rId4"/>
              </a:rPr>
              <a:t>www.GeorgiaGrown.com</a:t>
            </a:r>
            <a:endParaRPr lang="en-US" sz="1700" dirty="0" smtClean="0"/>
          </a:p>
          <a:p>
            <a:pPr>
              <a:spcBef>
                <a:spcPct val="0"/>
              </a:spcBef>
              <a:spcAft>
                <a:spcPts val="1500"/>
              </a:spcAft>
            </a:pPr>
            <a:r>
              <a:rPr lang="en-US" sz="1700" dirty="0"/>
              <a:t>Being listed on our highly searchable statewide directory designed to connect your company with buyers and </a:t>
            </a:r>
            <a:r>
              <a:rPr lang="en-US" sz="1700" dirty="0" smtClean="0"/>
              <a:t>consumers</a:t>
            </a:r>
          </a:p>
          <a:p>
            <a:pPr>
              <a:spcBef>
                <a:spcPct val="0"/>
              </a:spcBef>
              <a:spcAft>
                <a:spcPts val="1500"/>
              </a:spcAft>
            </a:pPr>
            <a:r>
              <a:rPr lang="en-US" sz="1700" dirty="0" smtClean="0"/>
              <a:t>Connected to all the sales events and educational opportunities that Georgia Grown Sponsors throughout the year.</a:t>
            </a:r>
          </a:p>
          <a:p>
            <a:pPr>
              <a:spcBef>
                <a:spcPct val="0"/>
              </a:spcBef>
              <a:spcAft>
                <a:spcPts val="1500"/>
              </a:spcAft>
            </a:pPr>
            <a:endParaRPr lang="en-US" sz="1600" dirty="0"/>
          </a:p>
          <a:p>
            <a:pPr>
              <a:spcBef>
                <a:spcPct val="0"/>
              </a:spcBef>
              <a:spcAft>
                <a:spcPts val="1500"/>
              </a:spcAft>
            </a:pPr>
            <a:endParaRPr lang="en-US" sz="1600" dirty="0" smtClean="0"/>
          </a:p>
          <a:p>
            <a:pPr marL="0" indent="0">
              <a:spcBef>
                <a:spcPct val="0"/>
              </a:spcBef>
              <a:spcAft>
                <a:spcPts val="1500"/>
              </a:spcAft>
              <a:buNone/>
            </a:pPr>
            <a:endParaRPr lang="en-US" sz="1600" dirty="0" smtClean="0"/>
          </a:p>
        </p:txBody>
      </p:sp>
    </p:spTree>
    <p:extLst>
      <p:ext uri="{BB962C8B-B14F-4D97-AF65-F5344CB8AC3E}">
        <p14:creationId xmlns:p14="http://schemas.microsoft.com/office/powerpoint/2010/main" val="337132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Certification Overload</a:t>
            </a:r>
            <a:endParaRPr lang="en-US" sz="4000" dirty="0"/>
          </a:p>
        </p:txBody>
      </p:sp>
      <p:sp>
        <p:nvSpPr>
          <p:cNvPr id="4" name="Text Placeholder 3"/>
          <p:cNvSpPr>
            <a:spLocks noGrp="1"/>
          </p:cNvSpPr>
          <p:nvPr>
            <p:ph type="body" sz="half" idx="2"/>
          </p:nvPr>
        </p:nvSpPr>
        <p:spPr>
          <a:xfrm>
            <a:off x="839788" y="2057399"/>
            <a:ext cx="4505116" cy="4462153"/>
          </a:xfrm>
        </p:spPr>
        <p:txBody>
          <a:bodyPr>
            <a:normAutofit lnSpcReduction="10000"/>
          </a:bodyPr>
          <a:lstStyle/>
          <a:p>
            <a:r>
              <a:rPr lang="en-US" sz="2600" dirty="0" smtClean="0"/>
              <a:t>There are many certification that will help you sell your products.</a:t>
            </a:r>
          </a:p>
          <a:p>
            <a:r>
              <a:rPr lang="en-US" sz="2600" dirty="0" smtClean="0"/>
              <a:t>However, the number of options can be confusion and overwhelming. To determine which certifications may be beneficial to your business, start by identifying your target market.</a:t>
            </a:r>
          </a:p>
          <a:p>
            <a:endParaRPr lang="en-US" dirty="0"/>
          </a:p>
          <a:p>
            <a:r>
              <a:rPr lang="en-US" dirty="0" smtClean="0"/>
              <a:t> </a:t>
            </a:r>
            <a:endParaRPr lang="en-US" dirty="0"/>
          </a:p>
        </p:txBody>
      </p:sp>
      <p:pic>
        <p:nvPicPr>
          <p:cNvPr id="1028" name="Picture 4" descr="http://www.ams.usda.gov/AMSv1.0/getfile?dDocName=STELDEV301522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88" b="99083" l="1606" r="99312">
                        <a14:foregroundMark x1="60092" y1="33028" x2="60092" y2="33028"/>
                        <a14:foregroundMark x1="68349" y1="33028" x2="68349" y2="33028"/>
                        <a14:foregroundMark x1="75917" y1="59174" x2="75917" y2="59174"/>
                        <a14:foregroundMark x1="96330" y1="38303" x2="96330" y2="38303"/>
                        <a14:foregroundMark x1="90138" y1="22477" x2="90138" y2="22477"/>
                        <a14:foregroundMark x1="83486" y1="17202" x2="83486" y2="17202"/>
                        <a14:foregroundMark x1="43578" y1="35092" x2="43578" y2="35092"/>
                        <a14:foregroundMark x1="35321" y1="33716" x2="35321" y2="33716"/>
                        <a14:foregroundMark x1="13532" y1="18578" x2="13532" y2="18578"/>
                        <a14:foregroundMark x1="8257" y1="26835" x2="8257" y2="26835"/>
                        <a14:foregroundMark x1="58716" y1="96101" x2="58716" y2="96101"/>
                        <a14:foregroundMark x1="61697" y1="4358" x2="61697" y2="4358"/>
                        <a14:foregroundMark x1="36009" y1="3670" x2="36009" y2="3670"/>
                        <a14:foregroundMark x1="21101" y1="62156" x2="21101" y2="62156"/>
                        <a14:foregroundMark x1="32339" y1="59174" x2="32339" y2="59174"/>
                        <a14:foregroundMark x1="53440" y1="61468" x2="53440" y2="61468"/>
                        <a14:foregroundMark x1="3899" y1="34404" x2="3899" y2="34404"/>
                        <a14:foregroundMark x1="5275" y1="66055" x2="5275" y2="66055"/>
                        <a14:foregroundMark x1="22338" y1="9870" x2="22338" y2="9870"/>
                        <a14:foregroundMark x1="13247" y1="82078" x2="13247" y2="82078"/>
                        <a14:foregroundMark x1="81558" y1="86494" x2="81558" y2="86494"/>
                        <a14:foregroundMark x1="91429" y1="72987" x2="91429" y2="72987"/>
                        <a14:foregroundMark x1="94286" y1="65455" x2="94286" y2="65455"/>
                        <a14:foregroundMark x1="20000" y1="88052" x2="20000" y2="88052"/>
                        <a14:foregroundMark x1="30390" y1="93247" x2="30390" y2="93247"/>
                        <a14:foregroundMark x1="35844" y1="96364" x2="35844" y2="96364"/>
                        <a14:foregroundMark x1="18442" y1="14026" x2="18442" y2="14026"/>
                        <a14:foregroundMark x1="29091" y1="5974" x2="29091" y2="5974"/>
                        <a14:foregroundMark x1="26753" y1="8312" x2="26753" y2="8312"/>
                        <a14:foregroundMark x1="26494" y1="8312" x2="26494" y2="8312"/>
                        <a14:foregroundMark x1="20000" y1="10390" x2="20779" y2="12727"/>
                        <a14:foregroundMark x1="30649" y1="6234" x2="48571" y2="2078"/>
                        <a14:foregroundMark x1="51169" y1="2338" x2="64675" y2="4416"/>
                        <a14:foregroundMark x1="67273" y1="5455" x2="76364" y2="9091"/>
                        <a14:foregroundMark x1="78442" y1="10390" x2="92987" y2="28312"/>
                        <a14:foregroundMark x1="93506" y1="28831" x2="98442" y2="50130"/>
                        <a14:foregroundMark x1="97922" y1="51948" x2="90130" y2="77143"/>
                        <a14:foregroundMark x1="88831" y1="78961" x2="64156" y2="96364"/>
                        <a14:foregroundMark x1="56883" y1="97403" x2="37922" y2="96104"/>
                        <a14:foregroundMark x1="28052" y1="93506" x2="7273" y2="74545"/>
                        <a14:foregroundMark x1="4156" y1="64675" x2="1818" y2="43377"/>
                      </a14:backgroundRemoval>
                    </a14:imgEffect>
                  </a14:imgLayer>
                </a14:imgProps>
              </a:ext>
              <a:ext uri="{28A0092B-C50C-407E-A947-70E740481C1C}">
                <a14:useLocalDpi xmlns:a14="http://schemas.microsoft.com/office/drawing/2010/main" val="0"/>
              </a:ext>
            </a:extLst>
          </a:blip>
          <a:srcRect/>
          <a:stretch>
            <a:fillRect/>
          </a:stretch>
        </p:blipFill>
        <p:spPr bwMode="auto">
          <a:xfrm>
            <a:off x="7780889" y="2491437"/>
            <a:ext cx="1528846" cy="152884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harrisonmarketgarden.ipage.com/wp-content/uploads/2012/06/certified_naturally_grow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7" b="98000" l="667" r="100000">
                        <a14:foregroundMark x1="15667" y1="17667" x2="15667" y2="17667"/>
                        <a14:foregroundMark x1="22333" y1="26000" x2="22333" y2="26000"/>
                        <a14:foregroundMark x1="28667" y1="17667" x2="28667" y2="17667"/>
                        <a14:foregroundMark x1="37333" y1="14333" x2="37333" y2="14333"/>
                        <a14:foregroundMark x1="47000" y1="9333" x2="47000" y2="9333"/>
                        <a14:foregroundMark x1="55000" y1="9667" x2="55000" y2="9667"/>
                        <a14:foregroundMark x1="62000" y1="9333" x2="62000" y2="9333"/>
                        <a14:foregroundMark x1="69333" y1="13667" x2="69333" y2="13667"/>
                        <a14:foregroundMark x1="75333" y1="15667" x2="75333" y2="15667"/>
                        <a14:foregroundMark x1="82333" y1="22333" x2="82333" y2="22333"/>
                        <a14:foregroundMark x1="79000" y1="74000" x2="79000" y2="74000"/>
                        <a14:foregroundMark x1="82333" y1="70000" x2="82333" y2="70000"/>
                        <a14:foregroundMark x1="87667" y1="56333" x2="87667" y2="56333"/>
                        <a14:foregroundMark x1="70000" y1="81667" x2="70000" y2="81667"/>
                        <a14:foregroundMark x1="57000" y1="87667" x2="57000" y2="87667"/>
                        <a14:foregroundMark x1="45667" y1="89000" x2="45667" y2="89000"/>
                        <a14:foregroundMark x1="39333" y1="89667" x2="39333" y2="89667"/>
                        <a14:foregroundMark x1="34000" y1="89667" x2="34000" y2="89667"/>
                        <a14:foregroundMark x1="23667" y1="80333" x2="23667" y2="80333"/>
                        <a14:foregroundMark x1="13667" y1="71333" x2="13667" y2="71333"/>
                        <a14:foregroundMark x1="15000" y1="61333" x2="15000" y2="61333"/>
                        <a14:foregroundMark x1="12333" y1="53667" x2="12333" y2="53667"/>
                        <a14:foregroundMark x1="13667" y1="42333" x2="13667" y2="42333"/>
                      </a14:backgroundRemoval>
                    </a14:imgEffect>
                  </a14:imgLayer>
                </a14:imgProps>
              </a:ext>
              <a:ext uri="{28A0092B-C50C-407E-A947-70E740481C1C}">
                <a14:useLocalDpi xmlns:a14="http://schemas.microsoft.com/office/drawing/2010/main" val="0"/>
              </a:ext>
            </a:extLst>
          </a:blip>
          <a:srcRect/>
          <a:stretch>
            <a:fillRect/>
          </a:stretch>
        </p:blipFill>
        <p:spPr bwMode="auto">
          <a:xfrm>
            <a:off x="9790892" y="4295607"/>
            <a:ext cx="1696453" cy="169645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nongmoproject.org/wp-content/uploads/2009/06/Revised-Seal-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8247" y="4499811"/>
            <a:ext cx="1854130" cy="135990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s://www.richardsgrassfedbeef.com/wp-content/uploads/2014/11/AGA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2318" y="466531"/>
            <a:ext cx="1528846" cy="152884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4" descr="data:image/jpeg;base64,/9j/4AAQSkZJRgABAQAAAQABAAD/2wCEAAkGBxQRERUTERIWFhQUGBwWGBgYFRYbGBwYIxwdHR0YHyEcHiggJCExIB0gIjIlJSk3Li4uISk0ODMzNyktLi0BCgoKDg0OGxAQGywmICQwNi0wNC80LiwsNzcvLCw0Lyw0LCwsLCwsLDQsLCwtLCwsLCwsLCwsLC8sLCwsLCwsLP/AABEIAGkAeAMBEQACEQEDEQH/xAAbAAABBQEBAAAAAAAAAAAAAAAAAwQFBgcBAv/EADwQAAIBAwIEBAMFBQcFAAAAAAECAwAEERIhBQYxQRMiUWEycYEHFCNSkTNCobGyFUNigpLB0SREcnPC/8QAGQEBAAMBAQAAAAAAAAAAAAAAAAIDBAEF/8QAMBEAAgIBAwMCBAYCAwEAAAAAAAECAxESITEEQVETgRQiMmFCcaGx0fBDUmLB8SP/2gAMAwEAAhEDEQA/ANxoAoAoAoAoCs/aLfvBYStHnU2I8jqAxwSPftVHUSca20W0RUprJSeT+Lvw2XRcSRfd5N2Ib4JB1XYfGM4ZfrWWiUqnpk9jRZBWLMVua2rZGR0PSvRMR2gCgCgCgCgCgCgCgCgCgOZoANAZTzJzj4r3ahFaGLSFbU37RW8uB0OXBPuFrz7LsuS7I2V04w+7Glxy9Jw2KG4kBkikUfeVIBaNz0cZHvgn5jvtF1OtJvjuSViselexYOTeZUhlWwcnTpXwZD0JO+keqkY0n5g+lXU2qL9N+xVbW2taNBBrYZjtAFAFAFAFAFAFAFAFABFAV7nni5tbOR1BLsNC4ztnq2w2wMnNU3z0QbRZVDVJIzHhfDRI6xt+GsERu5yoGz6fwxg9wMHHclqxRhl48bs1ylhZ87I0Lg/MKTcMM95pOFKTKBnLdNOn1ORt71qhcpVapGadbVmImaNZqyxo2VglLNaSOfMp1bwu3TfbB7HB6E1j06kvHb+DXqe77rn+TR+QeaDcBra4ytzDsQ2xcDbOPzDow+tbOnu1LTLlGW6rT8y4Zca0lAUAUAUAUAUAUAUAUBw0BlHN/F/vN+w1H7vZIxkAOzHbUh7eZtKfrXn2z12Y7Lk21Q0w+7LByVwDXYStPkS3+p5G7gEHTj23JA96uprzBuXLKrZ4mkuEUG84DdQObQxHDlDsZHjYk6BJtgDc9+lYpVTi9GNmaVZGS1GpPyfA1gLJslANnO7B+usfUnb02r0fRjo0GP1Za9ZmN1a3CTEElL+03yP76IDaRfVgOo/eX3U1inGSefxL9Ua044/4v9DVOT+ZUv4Na4Ei4EiA50t6jvpPUH/ittNqsjlGO2tweCeq4rCgCgCgCgCgCgCgIbm3jIs7WSXI1AaUz3c7D/n6VVdZog5FlcNckjKOF8J8XwLXO90fvFy3cQLnQDnpnzOfmtYIVvaPndmyU8Zl42X5mmXHOFpHCjoxkDuYo1iQlmZcZCj0G2/uPWtzuglkyKmbe5BX/HLebwp4nnme4YxxxeII1BUqSpwNvMV6k5yKplZB4ay8lkYSWU8LAvxTnl0iSRIUBxI0iSSecaCuVUL7NnJ6dCN6k+oenKRyNCbw2e+P8HfiCPPCwWe3lb7s67EquMqxOxywOD06e+U4OxalyuDkJqt4fD5KVw7ijW8gvbdQun8O6g048NyemOoRiDpJ+FsisupxfqR90aZR1LRL2ZsHCuIx3ESyxMGVvQ9D3B9wdq9KElJZRglFxeGPKkcCgCgCgCgCgCgMt59uhe38dpqxDbgyTMD0GMufmF2Hu1YL36lih2W7NlK0Qcu74H/IvB1vEuLu5j2umComSNMSnygYx6Af5RVlMNacpdyF0tLUY9imWbGOKFjnNpxEhvZWCnJ+sZrJFKKTfZ/39jQ92/uhZAyJqXLCz4jhSoGNBx6dvwx+vvXcYWV2l/f2Oc890Wfk+0jaO8kli8SOCaRoWIJ1DB1Be5BCrtV9EU9Ta2zsU2tpxS5wK8E4ZdR3cOrxMDQ7HS2gq0Z8RM/CCJN8VKEJKa5OTlFxYpz1wRonN/bIH8um6h/dliPU7d8dT8j237dW09cfdeRTNNaJexBcE45/Z88TRhTYXPRgMEHoS5JI8RejdMjfG1VQs9OSx9LLJ1608/UjWoZQ6hlIKkZBByCD0INb08mI910BQBQBQBQEdzBxVbW3kmb9wbD1boq/U4qFk9EWyUI6pYMctLSRoQgJN1xOTSSf3YVbLvt2Zz+iV50YvT95fsb21nPaJoPHObIeFeHbCGRgka6dJULp3AySeu1arL404jgywqlbmWSCvuNLHavIOFhfvE5V0m1efylxJgjffUMDpVTmowzo5fcsUMyxq4Qhbc4TWqQg2EKW0nnxGG+EnGfQMCOhG9RXUSgk3FaWSdKk38zyhPmLjt4vEWtY7rwYvEVVISMKqsAcnbPU+tcttmrdCeEIVwdeprJ3naSSOG1IvGlykqGSNm0u4Zfyt2BIzvS+TjFfNnncUpNvYnfsyktdMiQTyyyskbTCTOlT5hhcgd8g9egrR02nGzyVdQpbZWCG5m4IlhIyupPDro+bAybeXs6+n+4yOwqq2tQ5+l/oWVzc1t9S/Uc8k8Zewm+4XbgoxBhcZ04PTB6aG7b7Hau0WOuXpz9jlsFNa4+5pgNbjIdoAoAoANAZz9ojPeXMNjEWCBg0rAbBiNsnp5VDMd+4rF1OZyUF7mqjEIubPfIVstzdzXiriCIC2tR/gAwW/TH+o1KhapOfZbIXPTFR78sivtphxNbv2aN1/Qqf/qqOuW6ZPpHsxTmO1uG4Qs1xOJSXilQ6caVK6dPT3rtsZejmTzwcrcfVwl5K1e3riC2utRd2eVSjBfDDIVKeXGMYPT27VRKT0xn/AOFyisuJKc2IZ7yORIlkM0MUhUkYII8wAJHYdasv3sTxyiFXyxaz3HfMESXFpEtnaSxrb3GPDAySrqSSMFgNxjfoanatUFoT2ZGD0yep8os/J8s8bRw/cjFAFIMjbPkfCGBwavpcto6cIptUXl53LTxKwS4ieKVdSOMEf8e9aJRUlhlMZOLyjKbnhJR/7OusFly1jM42Yd4WI7Hp7Hp1FYZV/wCOXt/BtU8/PH3X/ZZ/s/5qabNpd5W5i2GrYsB1B/xDv6jf1q3p7m/klyim6rHzR4LzWszhQBQDTit+tvDJNJ8Malj9O3+1RlJRTbOxWp4MdtuIT/dZ7l2LT3z+BAgPc/tGA9gQgPb6150ZPS5vmXBvcY6lHst2axy/w5LO2jgBA0LudhlurH9a3wioRUTFOTnJsR49wCC/CeKWPh6tJR8bkAHp8q5ZVG1bnYWShwQVxx3hSW62klx4kaALp/EY+U7ZKD1FUytpUdEmWKu1y1JC3F7iwtLSOY2wkhkcOgCAjUy7NhjtsMV2bqrgnjY5BWTljO42u+d4Uso7qC3DDxPBKHSpj2JA2B227etcl1EVWpxR1UNz0tifGufWisbeeOJfFuQ2ASSiafi6YJ6iuWdTpgpJcnYUZm0+xWbjnXiUAgleWN1nUuieGuMA4IOAGB+Rqh9RdHEm8plyprllJcDvnzjs7G2khnkijng1ldRUA53zjfuBmpdTbLZxeMkaYR3TWcCvBuVIryA674SzyxK6AtlomznPXVjJwen8BUoUqUfqyzk7XGX04QxkhkussVZOKWePEAODIi9JFxsWHt1B9xUJJy3/ABIllR2/CzQuT+YxeReYBZkwJU9CejD/AAnFbKbda+5ltr0P7Fhq4rCgM5+1K/eZ4eHwbvKwZ/5ID7Zyx9lrF1UnLFce5q6eKWZvseOW7BLjiQCb23DEEUZ7GU9W+eQSfkK7XFSs24jsJvTXvzIpNm6G6aK9lYRhpI2YknTjVg5OT1AFYota9M3saXnTmKLH9jzSieTAPheH5/yh8jT9evTtV3Qt5fgq6rGF5KxwW3R/HdvxFij8U4GD8YDY1D0PeqK4KWW98Fs21hLuWv73HdcGkjJCC1lUZwXwucqcA+hI+laNSnQ14KcONufJTElMcDDV5JiDpxkFkPxZPcasfWsibjD8y/GZZ8ExxHMvCLVsbw3EkWw/MMj+Qq6e9EX4eCEdrX90Lf2pd2/D7d4ZAiB3hYeGhcPkuDl1OAV9Kk7JwqTT+xzTCU2mvue+Yrtp7CxnlYswaaNmGNWrIIz/AKTS2WquM2crWmcoomvs8u7CNo28wvZtSEfiadzn00dh0q7ppVLH+zIXqx58IsHPHL8jlbyz8t3BuMf3i90I7nrj1yR6VfdW388eUU1TS+WXDKpJxA5Xiln0LAXMfVo32BG+5Rh/EKflmk8f/WHuX6f8cvY0vgnF47qISxNlTsd9w3dT71urmprKMk4uLwx1eXKxRtI5wqKWY+gAyak3hZZxLLwjILPi7t964tNswHg2wONnbOw9dK9/UmvOhNvVa/yRucMYqXuaHyLwT7nZRow/Eb8ST11n1+QwPpWymvRDBlunrnkzLjQSPi5EkalPvC5BAwQ7AknbB2PSvOmkr8NdzXDLq2fYc8AgW14o6pJ8LyxhAsnw4YgE409h3qyuOi14+5yb1V8DPkzlW4uGZWWWKIoQzfCGOAQh9QfqKroonJvlIldbFcEjy5yveCK5jeDwlnh05dwB4inUh7+pH1qymmaUotbNELLIZTT4ZIWHL7RWEkNxcWscvia4mZkfQCAGBJGxOOoqcadNemTWSMrE5ppMTsFsIbSW2vOIRSeJJ4oaPUSrYAyMA5ORXYquMHGUsiXqSkpRiQsK8NBKtPd3KblVSJlGojGvfHm96qUaeMtlj9XwkTEnE7d7dbdeF3MkUba1DnQAcEZOntuaszBx06XhENMlLOpDaPivgkNFwy0hZfheWZCw+WWzmua9PEUjunPMmxSfna9b/vLSP/1pJIf6SKS6ifeS9v6ziph4ZG8D47DbXMksszT+OpWRFiRI3J7tlsevRe59arrtjGTbeck5wcopJYwSHJXEzDdhLaOV4Z2VdByRGuepIGCR6nttmp0ScZ4inhkLY5hmXKLF9qPGCqR2cQ1SXB8y4B8mQAu+3mbH0Bq7qptJQXLK+nhluT7Fd48yW9zaWjxySQ2aiR1jjz4kx3zjYYyP4mq54hKMMNpFkMyi5d2WGTn+UjMfDpvm7BRV3xL7RKvQXeRBXvMsrvrNnYpIceaWRHbbp3zt7VRK15y4pP7lqrSWMs5NzJfHzG7tYgxzmKFnO/fJTH1zSV8/9l7BVw8Mi7vjspOH4ldOfyxqkf0Hmz+gqt3Phyf7E1BdooZ6Gl/uL2bP55XP8lNcTb4TZLZd0h3By1ct+z4WB6GRnP8AU4/lXfTm+IEXZHvIkoOTeIk+SG0g+SxZ/oc/xqfoXPfZEXdX5bJOHkK+b9rfgeoTxCPlgaR/Cp/DWPmRD14LiI5i+y9TkzXcr59MAfxJqfwi7yZH4l9kSNv9m9kudSu5IwcuRt/lxUl0laIvqJkhb8k2Kbi1jJHdst/UTU109a7EXdY+5J23CoI9kgiX/wAY0H8hVihFcJEHKT5Y9VQOgFTImc8w8oX0989xDJGmCPDkMjZAAxpACHFYbenslZqizVXbCMNLOpyHeuczcSY+wMrD5buNqLpbHzMO+HaJIr9nUJXS80hzjVggZI775x7467elT+EjjDbI/EPshW1+zaxQg6HYj80jf7YqS6Stdjj6ibJqPlq1XP8A00RJzksgYnPXrVipr8Ir9SXkfRWUafDGi/JFH8hU1FLhEcsXAqRw7QBQBQBQBQBQHCKA4DjrQB3rncHqugKAKAKAKAKAKAKAKAKAKAKAKA8P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RERUTERIWFhQUGBwWGBgYFRYbGBwYIxwdHR0YHyEcHiggJCExIB0gIjIlJSk3Li4uISk0ODMzNyktLi0BCgoKDg0OGxAQGywmICQwNi0wNC80LiwsNzcvLCw0Lyw0LCwsLCwsLDQsLCwtLCwsLCwsLCwsLC8sLCwsLCwsLP/AABEIAGkAeAMBEQACEQEDEQH/xAAbAAABBQEBAAAAAAAAAAAAAAAAAwQFBgcBAv/EADwQAAIBAwIEBAMFBQcFAAAAAAECAwAEERIhBQYxQRMiUWEycYEHFCNSkTNCobGyFUNigpLB0SREcnPC/8QAGQEBAAMBAQAAAAAAAAAAAAAAAAIDBAEF/8QAMBEAAgIBAwMCBAYCAwEAAAAAAAECAxESITEEQVETgRQiMmFCcaGx0fBDUmLB8SP/2gAMAwEAAhEDEQA/ANxoAoAoAoAoCs/aLfvBYStHnU2I8jqAxwSPftVHUSca20W0RUprJSeT+Lvw2XRcSRfd5N2Ib4JB1XYfGM4ZfrWWiUqnpk9jRZBWLMVua2rZGR0PSvRMR2gCgCgCgCgCgCgCgCgCgOZoANAZTzJzj4r3ahFaGLSFbU37RW8uB0OXBPuFrz7LsuS7I2V04w+7Glxy9Jw2KG4kBkikUfeVIBaNz0cZHvgn5jvtF1OtJvjuSViselexYOTeZUhlWwcnTpXwZD0JO+keqkY0n5g+lXU2qL9N+xVbW2taNBBrYZjtAFAFAFAFAFAFAFAFABFAV7nni5tbOR1BLsNC4ztnq2w2wMnNU3z0QbRZVDVJIzHhfDRI6xt+GsERu5yoGz6fwxg9wMHHclqxRhl48bs1ylhZ87I0Lg/MKTcMM95pOFKTKBnLdNOn1ORt71qhcpVapGadbVmImaNZqyxo2VglLNaSOfMp1bwu3TfbB7HB6E1j06kvHb+DXqe77rn+TR+QeaDcBra4ytzDsQ2xcDbOPzDow+tbOnu1LTLlGW6rT8y4Zca0lAUAUAUAUAUAUAUAUBw0BlHN/F/vN+w1H7vZIxkAOzHbUh7eZtKfrXn2z12Y7Lk21Q0w+7LByVwDXYStPkS3+p5G7gEHTj23JA96uprzBuXLKrZ4mkuEUG84DdQObQxHDlDsZHjYk6BJtgDc9+lYpVTi9GNmaVZGS1GpPyfA1gLJslANnO7B+usfUnb02r0fRjo0GP1Za9ZmN1a3CTEElL+03yP76IDaRfVgOo/eX3U1inGSefxL9Ua044/4v9DVOT+ZUv4Na4Ei4EiA50t6jvpPUH/ittNqsjlGO2tweCeq4rCgCgCgCgCgCgCgIbm3jIs7WSXI1AaUz3c7D/n6VVdZog5FlcNckjKOF8J8XwLXO90fvFy3cQLnQDnpnzOfmtYIVvaPndmyU8Zl42X5mmXHOFpHCjoxkDuYo1iQlmZcZCj0G2/uPWtzuglkyKmbe5BX/HLebwp4nnme4YxxxeII1BUqSpwNvMV6k5yKplZB4ay8lkYSWU8LAvxTnl0iSRIUBxI0iSSecaCuVUL7NnJ6dCN6k+oenKRyNCbw2e+P8HfiCPPCwWe3lb7s67EquMqxOxywOD06e+U4OxalyuDkJqt4fD5KVw7ijW8gvbdQun8O6g048NyemOoRiDpJ+FsisupxfqR90aZR1LRL2ZsHCuIx3ESyxMGVvQ9D3B9wdq9KElJZRglFxeGPKkcCgCgCgCgCgCgMt59uhe38dpqxDbgyTMD0GMufmF2Hu1YL36lih2W7NlK0Qcu74H/IvB1vEuLu5j2umComSNMSnygYx6Af5RVlMNacpdyF0tLUY9imWbGOKFjnNpxEhvZWCnJ+sZrJFKKTfZ/39jQ92/uhZAyJqXLCz4jhSoGNBx6dvwx+vvXcYWV2l/f2Oc890Wfk+0jaO8kli8SOCaRoWIJ1DB1Be5BCrtV9EU9Ta2zsU2tpxS5wK8E4ZdR3cOrxMDQ7HS2gq0Z8RM/CCJN8VKEJKa5OTlFxYpz1wRonN/bIH8um6h/dliPU7d8dT8j237dW09cfdeRTNNaJexBcE45/Z88TRhTYXPRgMEHoS5JI8RejdMjfG1VQs9OSx9LLJ1608/UjWoZQ6hlIKkZBByCD0INb08mI910BQBQBQBQEdzBxVbW3kmb9wbD1boq/U4qFk9EWyUI6pYMctLSRoQgJN1xOTSSf3YVbLvt2Zz+iV50YvT95fsb21nPaJoPHObIeFeHbCGRgka6dJULp3AySeu1arL404jgywqlbmWSCvuNLHavIOFhfvE5V0m1efylxJgjffUMDpVTmowzo5fcsUMyxq4Qhbc4TWqQg2EKW0nnxGG+EnGfQMCOhG9RXUSgk3FaWSdKk38zyhPmLjt4vEWtY7rwYvEVVISMKqsAcnbPU+tcttmrdCeEIVwdeprJ3naSSOG1IvGlykqGSNm0u4Zfyt2BIzvS+TjFfNnncUpNvYnfsyktdMiQTyyyskbTCTOlT5hhcgd8g9egrR02nGzyVdQpbZWCG5m4IlhIyupPDro+bAybeXs6+n+4yOwqq2tQ5+l/oWVzc1t9S/Uc8k8Zewm+4XbgoxBhcZ04PTB6aG7b7Hau0WOuXpz9jlsFNa4+5pgNbjIdoAoAoANAZz9ojPeXMNjEWCBg0rAbBiNsnp5VDMd+4rF1OZyUF7mqjEIubPfIVstzdzXiriCIC2tR/gAwW/TH+o1KhapOfZbIXPTFR78sivtphxNbv2aN1/Qqf/qqOuW6ZPpHsxTmO1uG4Qs1xOJSXilQ6caVK6dPT3rtsZejmTzwcrcfVwl5K1e3riC2utRd2eVSjBfDDIVKeXGMYPT27VRKT0xn/AOFyisuJKc2IZ7yORIlkM0MUhUkYII8wAJHYdasv3sTxyiFXyxaz3HfMESXFpEtnaSxrb3GPDAySrqSSMFgNxjfoanatUFoT2ZGD0yep8os/J8s8bRw/cjFAFIMjbPkfCGBwavpcto6cIptUXl53LTxKwS4ieKVdSOMEf8e9aJRUlhlMZOLyjKbnhJR/7OusFly1jM42Yd4WI7Hp7Hp1FYZV/wCOXt/BtU8/PH3X/ZZ/s/5qabNpd5W5i2GrYsB1B/xDv6jf1q3p7m/klyim6rHzR4LzWszhQBQDTit+tvDJNJ8Malj9O3+1RlJRTbOxWp4MdtuIT/dZ7l2LT3z+BAgPc/tGA9gQgPb6150ZPS5vmXBvcY6lHst2axy/w5LO2jgBA0LudhlurH9a3wioRUTFOTnJsR49wCC/CeKWPh6tJR8bkAHp8q5ZVG1bnYWShwQVxx3hSW62klx4kaALp/EY+U7ZKD1FUytpUdEmWKu1y1JC3F7iwtLSOY2wkhkcOgCAjUy7NhjtsMV2bqrgnjY5BWTljO42u+d4Uso7qC3DDxPBKHSpj2JA2B227etcl1EVWpxR1UNz0tifGufWisbeeOJfFuQ2ASSiafi6YJ6iuWdTpgpJcnYUZm0+xWbjnXiUAgleWN1nUuieGuMA4IOAGB+Rqh9RdHEm8plyprllJcDvnzjs7G2khnkijng1ldRUA53zjfuBmpdTbLZxeMkaYR3TWcCvBuVIryA674SzyxK6AtlomznPXVjJwen8BUoUqUfqyzk7XGX04QxkhkussVZOKWePEAODIi9JFxsWHt1B9xUJJy3/ABIllR2/CzQuT+YxeReYBZkwJU9CejD/AAnFbKbda+5ltr0P7Fhq4rCgM5+1K/eZ4eHwbvKwZ/5ID7Zyx9lrF1UnLFce5q6eKWZvseOW7BLjiQCb23DEEUZ7GU9W+eQSfkK7XFSs24jsJvTXvzIpNm6G6aK9lYRhpI2YknTjVg5OT1AFYota9M3saXnTmKLH9jzSieTAPheH5/yh8jT9evTtV3Qt5fgq6rGF5KxwW3R/HdvxFij8U4GD8YDY1D0PeqK4KWW98Fs21hLuWv73HdcGkjJCC1lUZwXwucqcA+hI+laNSnQ14KcONufJTElMcDDV5JiDpxkFkPxZPcasfWsibjD8y/GZZ8ExxHMvCLVsbw3EkWw/MMj+Qq6e9EX4eCEdrX90Lf2pd2/D7d4ZAiB3hYeGhcPkuDl1OAV9Kk7JwqTT+xzTCU2mvue+Yrtp7CxnlYswaaNmGNWrIIz/AKTS2WquM2crWmcoomvs8u7CNo28wvZtSEfiadzn00dh0q7ppVLH+zIXqx58IsHPHL8jlbyz8t3BuMf3i90I7nrj1yR6VfdW388eUU1TS+WXDKpJxA5Xiln0LAXMfVo32BG+5Rh/EKflmk8f/WHuX6f8cvY0vgnF47qISxNlTsd9w3dT71urmprKMk4uLwx1eXKxRtI5wqKWY+gAyak3hZZxLLwjILPi7t964tNswHg2wONnbOw9dK9/UmvOhNvVa/yRucMYqXuaHyLwT7nZRow/Eb8ST11n1+QwPpWymvRDBlunrnkzLjQSPi5EkalPvC5BAwQ7AknbB2PSvOmkr8NdzXDLq2fYc8AgW14o6pJ8LyxhAsnw4YgE409h3qyuOi14+5yb1V8DPkzlW4uGZWWWKIoQzfCGOAQh9QfqKroonJvlIldbFcEjy5yveCK5jeDwlnh05dwB4inUh7+pH1qymmaUotbNELLIZTT4ZIWHL7RWEkNxcWscvia4mZkfQCAGBJGxOOoqcadNemTWSMrE5ppMTsFsIbSW2vOIRSeJJ4oaPUSrYAyMA5ORXYquMHGUsiXqSkpRiQsK8NBKtPd3KblVSJlGojGvfHm96qUaeMtlj9XwkTEnE7d7dbdeF3MkUba1DnQAcEZOntuaszBx06XhENMlLOpDaPivgkNFwy0hZfheWZCw+WWzmua9PEUjunPMmxSfna9b/vLSP/1pJIf6SKS6ifeS9v6ziph4ZG8D47DbXMksszT+OpWRFiRI3J7tlsevRe59arrtjGTbeck5wcopJYwSHJXEzDdhLaOV4Z2VdByRGuepIGCR6nttmp0ScZ4inhkLY5hmXKLF9qPGCqR2cQ1SXB8y4B8mQAu+3mbH0Bq7qptJQXLK+nhluT7Fd48yW9zaWjxySQ2aiR1jjz4kx3zjYYyP4mq54hKMMNpFkMyi5d2WGTn+UjMfDpvm7BRV3xL7RKvQXeRBXvMsrvrNnYpIceaWRHbbp3zt7VRK15y4pP7lqrSWMs5NzJfHzG7tYgxzmKFnO/fJTH1zSV8/9l7BVw8Mi7vjspOH4ldOfyxqkf0Hmz+gqt3Phyf7E1BdooZ6Gl/uL2bP55XP8lNcTb4TZLZd0h3By1ct+z4WB6GRnP8AU4/lXfTm+IEXZHvIkoOTeIk+SG0g+SxZ/oc/xqfoXPfZEXdX5bJOHkK+b9rfgeoTxCPlgaR/Cp/DWPmRD14LiI5i+y9TkzXcr59MAfxJqfwi7yZH4l9kSNv9m9kudSu5IwcuRt/lxUl0laIvqJkhb8k2Kbi1jJHdst/UTU109a7EXdY+5J23CoI9kgiX/wAY0H8hVihFcJEHKT5Y9VQOgFTImc8w8oX0989xDJGmCPDkMjZAAxpACHFYbenslZqizVXbCMNLOpyHeuczcSY+wMrD5buNqLpbHzMO+HaJIr9nUJXS80hzjVggZI775x7467elT+EjjDbI/EPshW1+zaxQg6HYj80jf7YqS6Stdjj6ibJqPlq1XP8A00RJzksgYnPXrVipr8Ir9SXkfRWUafDGi/JFH8hU1FLhEcsXAqRw7QBQBQBQBQBQHCKA4DjrQB3rncHqugKAKAKAKAKAKAKAKAKAKAKAKA8P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wholesometummiesblog.com/wp-content/uploads/2013/06/Cage-Free.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1914" y1="76352" x2="21914" y2="76352"/>
                        <a14:foregroundMark x1="67690" y1="72201" x2="67690" y2="72201"/>
                      </a14:backgroundRemoval>
                    </a14:imgEffect>
                  </a14:imgLayer>
                </a14:imgProps>
              </a:ext>
              <a:ext uri="{28A0092B-C50C-407E-A947-70E740481C1C}">
                <a14:useLocalDpi xmlns:a14="http://schemas.microsoft.com/office/drawing/2010/main" val="0"/>
              </a:ext>
            </a:extLst>
          </a:blip>
          <a:srcRect/>
          <a:stretch>
            <a:fillRect/>
          </a:stretch>
        </p:blipFill>
        <p:spPr bwMode="auto">
          <a:xfrm>
            <a:off x="5603382" y="466531"/>
            <a:ext cx="1521781" cy="1429198"/>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www.americanhumane.org/assets/animal-photos/american-humane-certifi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8659" y="2425668"/>
            <a:ext cx="1566504" cy="1566505"/>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http://wildriverfruit.com/wp-content/uploads/2014/10/GAP-Logo-300x26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8659" y="4295607"/>
            <a:ext cx="2059588" cy="1784977"/>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http://www.snackandbakery.com/ext/resources/eNews/2013_July/GFCP_logo_IB.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24333" y1="40667" x2="24333" y2="40667"/>
                        <a14:foregroundMark x1="38333" y1="19000" x2="38333" y2="19000"/>
                        <a14:foregroundMark x1="21333" y1="30667" x2="21333" y2="30667"/>
                        <a14:foregroundMark x1="29000" y1="25333" x2="29000" y2="25333"/>
                        <a14:foregroundMark x1="37333" y1="22667" x2="37333" y2="22667"/>
                        <a14:foregroundMark x1="47667" y1="19000" x2="47667" y2="19000"/>
                        <a14:foregroundMark x1="53667" y1="19000" x2="53667" y2="19000"/>
                        <a14:foregroundMark x1="58667" y1="19333" x2="58667" y2="19333"/>
                        <a14:foregroundMark x1="65667" y1="22000" x2="65667" y2="22000"/>
                        <a14:foregroundMark x1="70000" y1="24333" x2="70000" y2="24333"/>
                        <a14:foregroundMark x1="75000" y1="31000" x2="75000" y2="31000"/>
                        <a14:foregroundMark x1="51000" y1="32667" x2="51000" y2="32667"/>
                        <a14:foregroundMark x1="43667" y1="42333" x2="43667" y2="42333"/>
                        <a14:foregroundMark x1="50667" y1="43333" x2="50667" y2="43333"/>
                        <a14:foregroundMark x1="57667" y1="41667" x2="57667" y2="41667"/>
                        <a14:foregroundMark x1="59333" y1="54667" x2="59333" y2="54667"/>
                        <a14:foregroundMark x1="58667" y1="66667" x2="58667" y2="66667"/>
                        <a14:foregroundMark x1="43333" y1="66667" x2="43333" y2="66667"/>
                        <a14:foregroundMark x1="46000" y1="58667" x2="46000" y2="58667"/>
                        <a14:foregroundMark x1="39333" y1="49667" x2="39333" y2="49667"/>
                        <a14:foregroundMark x1="23333" y1="60667" x2="23333" y2="60667"/>
                        <a14:foregroundMark x1="25000" y1="67333" x2="25000" y2="67333"/>
                        <a14:foregroundMark x1="29333" y1="72667" x2="29333" y2="72667"/>
                        <a14:foregroundMark x1="38333" y1="76667" x2="38333" y2="76667"/>
                        <a14:foregroundMark x1="43667" y1="78333" x2="43667" y2="78333"/>
                        <a14:foregroundMark x1="51000" y1="79667" x2="51000" y2="79667"/>
                        <a14:foregroundMark x1="66333" y1="78333" x2="66333" y2="78333"/>
                        <a14:foregroundMark x1="73000" y1="74667" x2="73000" y2="74667"/>
                        <a14:foregroundMark x1="77667" y1="68333" x2="77667" y2="68333"/>
                        <a14:foregroundMark x1="80667" y1="60667" x2="80667" y2="60667"/>
                        <a14:foregroundMark x1="87000" y1="80667" x2="87000" y2="80667"/>
                        <a14:foregroundMark x1="14667" y1="82000" x2="14667" y2="82000"/>
                        <a14:foregroundMark x1="9667" y1="71667" x2="9667" y2="71667"/>
                        <a14:foregroundMark x1="8000" y1="68667" x2="8000" y2="68667"/>
                        <a14:foregroundMark x1="5333" y1="62333" x2="5333" y2="62333"/>
                        <a14:foregroundMark x1="5667" y1="58667" x2="5667" y2="58667"/>
                        <a14:foregroundMark x1="6000" y1="55333" x2="6000" y2="55333"/>
                        <a14:foregroundMark x1="4000" y1="48333" x2="4000" y2="48333"/>
                        <a14:foregroundMark x1="5000" y1="44667" x2="5000" y2="44667"/>
                        <a14:foregroundMark x1="7000" y1="38667" x2="7000" y2="38667"/>
                        <a14:foregroundMark x1="7000" y1="32000" x2="7000" y2="32000"/>
                        <a14:foregroundMark x1="10333" y1="29000" x2="10333" y2="29000"/>
                        <a14:foregroundMark x1="13667" y1="24000" x2="13667" y2="24000"/>
                        <a14:foregroundMark x1="18333" y1="17000" x2="18333" y2="17000"/>
                        <a14:foregroundMark x1="22333" y1="15000" x2="22333" y2="15000"/>
                        <a14:foregroundMark x1="25667" y1="11667" x2="25667" y2="11667"/>
                        <a14:foregroundMark x1="31667" y1="9333" x2="31667" y2="9333"/>
                        <a14:foregroundMark x1="35333" y1="8000" x2="35333" y2="8000"/>
                        <a14:foregroundMark x1="39000" y1="7333" x2="39000" y2="7333"/>
                        <a14:foregroundMark x1="43000" y1="6333" x2="43000" y2="6333"/>
                        <a14:foregroundMark x1="50667" y1="6333" x2="50667" y2="6333"/>
                        <a14:foregroundMark x1="56667" y1="6333" x2="56667" y2="6333"/>
                        <a14:foregroundMark x1="61333" y1="5000" x2="61333" y2="5000"/>
                        <a14:foregroundMark x1="68333" y1="7333" x2="68333" y2="7333"/>
                        <a14:foregroundMark x1="73333" y1="9667" x2="73333" y2="9667"/>
                        <a14:foregroundMark x1="77667" y1="12333" x2="77667" y2="12333"/>
                        <a14:foregroundMark x1="81000" y1="15000" x2="81000" y2="15000"/>
                        <a14:foregroundMark x1="82667" y1="17667" x2="82667" y2="17667"/>
                        <a14:foregroundMark x1="86667" y1="20667" x2="86667" y2="20667"/>
                        <a14:foregroundMark x1="91000" y1="28000" x2="91000" y2="28000"/>
                        <a14:foregroundMark x1="93667" y1="33000" x2="93667" y2="33000"/>
                        <a14:foregroundMark x1="95333" y1="41667" x2="95333" y2="41667"/>
                        <a14:foregroundMark x1="96333" y1="47000" x2="96333" y2="47000"/>
                        <a14:foregroundMark x1="97333" y1="52000" x2="97333" y2="52000"/>
                        <a14:foregroundMark x1="97333" y1="57000" x2="97333" y2="57000"/>
                        <a14:foregroundMark x1="95667" y1="62667" x2="95667" y2="62667"/>
                        <a14:foregroundMark x1="64000" y1="78000" x2="64000" y2="78000"/>
                        <a14:foregroundMark x1="93667" y1="67667" x2="93667" y2="67667"/>
                        <a14:foregroundMark x1="92000" y1="72333" x2="92000" y2="72333"/>
                        <a14:foregroundMark x1="79333" y1="87333" x2="79333" y2="87333"/>
                        <a14:foregroundMark x1="76333" y1="90000" x2="76333" y2="90000"/>
                        <a14:foregroundMark x1="71000" y1="93000" x2="71000" y2="93000"/>
                        <a14:foregroundMark x1="69667" y1="95000" x2="69667" y2="95000"/>
                        <a14:foregroundMark x1="66333" y1="94333" x2="66333" y2="94333"/>
                        <a14:foregroundMark x1="40000" y1="21000" x2="40000" y2="21000"/>
                        <a14:foregroundMark x1="61000" y1="96333" x2="61000" y2="96333"/>
                        <a14:foregroundMark x1="57000" y1="97000" x2="57000" y2="97000"/>
                        <a14:foregroundMark x1="51667" y1="97000" x2="51667" y2="97000"/>
                        <a14:foregroundMark x1="49667" y1="98000" x2="49667" y2="98000"/>
                        <a14:foregroundMark x1="45333" y1="97333" x2="45333" y2="97333"/>
                        <a14:foregroundMark x1="39333" y1="96333" x2="39333" y2="96333"/>
                        <a14:foregroundMark x1="37000" y1="97667" x2="37000" y2="97667"/>
                        <a14:foregroundMark x1="32667" y1="94333" x2="32667" y2="94333"/>
                        <a14:foregroundMark x1="25667" y1="91667" x2="25667" y2="91667"/>
                        <a14:foregroundMark x1="20333" y1="86667" x2="20333" y2="86667"/>
                        <a14:foregroundMark x1="17667" y1="60333" x2="17667" y2="60333"/>
                        <a14:backgroundMark x1="9667" y1="26667" x2="9667" y2="26667"/>
                        <a14:backgroundMark x1="21667" y1="13333" x2="21667" y2="13333"/>
                        <a14:backgroundMark x1="38000" y1="4667" x2="38000" y2="4667"/>
                        <a14:backgroundMark x1="57333" y1="4000" x2="57333" y2="4000"/>
                        <a14:backgroundMark x1="63333" y1="4667" x2="63333" y2="4667"/>
                        <a14:backgroundMark x1="3333" y1="54667" x2="3333" y2="54667"/>
                        <a14:backgroundMark x1="98000" y1="47667" x2="98000" y2="47667"/>
                        <a14:backgroundMark x1="72333" y1="91667" x2="72333" y2="91667"/>
                        <a14:backgroundMark x1="76667" y1="88667" x2="76667" y2="88667"/>
                        <a14:backgroundMark x1="62000" y1="95000" x2="62000" y2="95000"/>
                      </a14:backgroundRemoval>
                    </a14:imgEffect>
                  </a14:imgLayer>
                </a14:imgProps>
              </a:ext>
              <a:ext uri="{28A0092B-C50C-407E-A947-70E740481C1C}">
                <a14:useLocalDpi xmlns:a14="http://schemas.microsoft.com/office/drawing/2010/main" val="0"/>
              </a:ext>
            </a:extLst>
          </a:blip>
          <a:srcRect/>
          <a:stretch>
            <a:fillRect/>
          </a:stretch>
        </p:blipFill>
        <p:spPr bwMode="auto">
          <a:xfrm>
            <a:off x="9571946" y="312738"/>
            <a:ext cx="1870155" cy="187015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www.lumoswine.com/images/FA_national%20seal_green.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71420" y="2370520"/>
            <a:ext cx="1770681" cy="1770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208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Technology to Sell your Product</a:t>
            </a:r>
            <a:endParaRPr lang="en-US" sz="4000" dirty="0"/>
          </a:p>
        </p:txBody>
      </p:sp>
      <p:sp>
        <p:nvSpPr>
          <p:cNvPr id="3" name="Content Placeholder 2"/>
          <p:cNvSpPr>
            <a:spLocks noGrp="1"/>
          </p:cNvSpPr>
          <p:nvPr>
            <p:ph sz="half" idx="1"/>
          </p:nvPr>
        </p:nvSpPr>
        <p:spPr>
          <a:xfrm>
            <a:off x="826166" y="1560929"/>
            <a:ext cx="8389086" cy="4984249"/>
          </a:xfrm>
        </p:spPr>
        <p:txBody>
          <a:bodyPr>
            <a:normAutofit/>
          </a:bodyPr>
          <a:lstStyle/>
          <a:p>
            <a:pPr marL="0" indent="0">
              <a:buNone/>
            </a:pPr>
            <a:r>
              <a:rPr lang="en-US" sz="2600" dirty="0" smtClean="0"/>
              <a:t>Technology is now necessary to selling your agricultural products</a:t>
            </a:r>
          </a:p>
          <a:p>
            <a:r>
              <a:rPr lang="en-US" sz="2200" dirty="0" smtClean="0"/>
              <a:t>SNAP at Farmers Markets and Wholesome Wave</a:t>
            </a:r>
          </a:p>
          <a:p>
            <a:r>
              <a:rPr lang="en-US" sz="2200" dirty="0" smtClean="0"/>
              <a:t>The ability to accept a credit card for purchase is now expected by most consumers</a:t>
            </a:r>
          </a:p>
          <a:p>
            <a:r>
              <a:rPr lang="en-US" sz="2200" dirty="0"/>
              <a:t>There are many options that exist for farmers to accept credit cards including: </a:t>
            </a:r>
            <a:r>
              <a:rPr lang="en-US" sz="2200" dirty="0">
                <a:hlinkClick r:id="rId2"/>
              </a:rPr>
              <a:t>https://squareup.com</a:t>
            </a:r>
            <a:r>
              <a:rPr lang="en-US" sz="2200" dirty="0" smtClean="0">
                <a:hlinkClick r:id="rId2"/>
              </a:rPr>
              <a:t>/</a:t>
            </a:r>
            <a:endParaRPr lang="en-US" sz="2200" dirty="0" smtClean="0"/>
          </a:p>
          <a:p>
            <a:r>
              <a:rPr lang="en-US" sz="2200" dirty="0" smtClean="0"/>
              <a:t>World Pay has offered special rates for members of Georgia Grown.</a:t>
            </a:r>
            <a:endParaRPr lang="en-US" sz="2200" dirty="0"/>
          </a:p>
          <a:p>
            <a:r>
              <a:rPr lang="en-US" sz="2200" dirty="0" smtClean="0"/>
              <a:t>Market Link: Free IPhone for farmers selling directly to consumers at </a:t>
            </a:r>
            <a:r>
              <a:rPr lang="en-US" sz="2200" dirty="0" smtClean="0">
                <a:hlinkClick r:id="rId3"/>
              </a:rPr>
              <a:t>www.marketlink.org</a:t>
            </a:r>
            <a:endParaRPr lang="en-US" sz="2200" dirty="0" smtClean="0"/>
          </a:p>
          <a:p>
            <a:r>
              <a:rPr lang="en-US" sz="2200" dirty="0" smtClean="0"/>
              <a:t>Facebook is a must.  Social medial is required to help market and sell your products. </a:t>
            </a:r>
          </a:p>
        </p:txBody>
      </p:sp>
      <p:pic>
        <p:nvPicPr>
          <p:cNvPr id="5" name="Content Placeholder 4"/>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050" r="50362"/>
          <a:stretch/>
        </p:blipFill>
        <p:spPr>
          <a:xfrm>
            <a:off x="9227286" y="3499973"/>
            <a:ext cx="2517569" cy="2305812"/>
          </a:xfrm>
          <a:prstGeom prst="rect">
            <a:avLst/>
          </a:prstGeom>
          <a:ln>
            <a:noFill/>
          </a:ln>
          <a:effectLst>
            <a:outerShdw blurRad="292100" dist="139700" dir="2700000" algn="tl" rotWithShape="0">
              <a:srgbClr val="333333">
                <a:alpha val="65000"/>
              </a:srgbClr>
            </a:outerShdw>
          </a:effectLst>
        </p:spPr>
      </p:pic>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51624"/>
          <a:stretch/>
        </p:blipFill>
        <p:spPr>
          <a:xfrm>
            <a:off x="9232729" y="1194161"/>
            <a:ext cx="2506682" cy="2305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03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9990" y="1761843"/>
            <a:ext cx="6594088" cy="774529"/>
          </a:xfrm>
        </p:spPr>
        <p:txBody>
          <a:bodyPr>
            <a:noAutofit/>
          </a:bodyPr>
          <a:lstStyle/>
          <a:p>
            <a:r>
              <a:rPr lang="en-US" sz="1800" dirty="0"/>
              <a:t>This material is based upon work that is supported by the National Institute of Food and Agriculture, U.S. Department of Agriculture, under award number </a:t>
            </a:r>
            <a:r>
              <a:rPr lang="en-US" sz="1800" dirty="0" smtClean="0"/>
              <a:t>2015-70017-22861."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353" y="319945"/>
            <a:ext cx="6349580" cy="1992455"/>
          </a:xfrm>
          <a:prstGeom prst="rect">
            <a:avLst/>
          </a:prstGeom>
        </p:spPr>
      </p:pic>
      <p:sp>
        <p:nvSpPr>
          <p:cNvPr id="5" name="Subtitle 2"/>
          <p:cNvSpPr txBox="1">
            <a:spLocks/>
          </p:cNvSpPr>
          <p:nvPr/>
        </p:nvSpPr>
        <p:spPr>
          <a:xfrm>
            <a:off x="1733310" y="2756613"/>
            <a:ext cx="9825620"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293" y="2785385"/>
            <a:ext cx="1265177" cy="2042016"/>
          </a:xfrm>
          <a:prstGeom prst="rect">
            <a:avLst/>
          </a:prstGeom>
          <a:effectLst>
            <a:glow>
              <a:schemeClr val="tx1">
                <a:alpha val="20000"/>
              </a:schemeClr>
            </a:glow>
          </a:effectLst>
        </p:spPr>
      </p:pic>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9351" y="5452198"/>
            <a:ext cx="783489" cy="69389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725" y="5647192"/>
            <a:ext cx="1355655" cy="53501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498" y="5662992"/>
            <a:ext cx="1823130" cy="538651"/>
          </a:xfrm>
          <a:prstGeom prst="rect">
            <a:avLst/>
          </a:prstGeom>
          <a:effectLst>
            <a:glow>
              <a:schemeClr val="tx1">
                <a:alpha val="20000"/>
              </a:schemeClr>
            </a:glo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9256" y="5662992"/>
            <a:ext cx="1487871" cy="523967"/>
          </a:xfrm>
          <a:prstGeom prst="rect">
            <a:avLst/>
          </a:prstGeom>
          <a:effectLst>
            <a:glow>
              <a:schemeClr val="tx1">
                <a:alpha val="20000"/>
              </a:schemeClr>
            </a:glow>
          </a:effectLst>
        </p:spPr>
      </p:pic>
      <p:pic>
        <p:nvPicPr>
          <p:cNvPr id="15" name="Picture 14" descr="FVSU_corrected_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0235" y="5568590"/>
            <a:ext cx="1277470" cy="559531"/>
          </a:xfrm>
          <a:prstGeom prst="rect">
            <a:avLst/>
          </a:prstGeom>
        </p:spPr>
      </p:pic>
    </p:spTree>
    <p:extLst>
      <p:ext uri="{BB962C8B-B14F-4D97-AF65-F5344CB8AC3E}">
        <p14:creationId xmlns:p14="http://schemas.microsoft.com/office/powerpoint/2010/main" val="86024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 </a:t>
            </a:r>
            <a:endParaRPr lang="en-US" dirty="0"/>
          </a:p>
        </p:txBody>
      </p:sp>
      <p:sp>
        <p:nvSpPr>
          <p:cNvPr id="6" name="Content Placeholder 5"/>
          <p:cNvSpPr>
            <a:spLocks noGrp="1"/>
          </p:cNvSpPr>
          <p:nvPr>
            <p:ph idx="1"/>
          </p:nvPr>
        </p:nvSpPr>
        <p:spPr/>
        <p:txBody>
          <a:bodyPr/>
          <a:lstStyle/>
          <a:p>
            <a:pPr lvl="0"/>
            <a:r>
              <a:rPr lang="en-US" dirty="0"/>
              <a:t>Name two avenues to sell your product. Describe the pros and cons of both.</a:t>
            </a:r>
          </a:p>
          <a:p>
            <a:pPr lvl="0"/>
            <a:r>
              <a:rPr lang="en-US" dirty="0"/>
              <a:t>Name a technology that can help sell your product.</a:t>
            </a:r>
          </a:p>
          <a:p>
            <a:endParaRPr lang="en-US" dirty="0"/>
          </a:p>
        </p:txBody>
      </p:sp>
    </p:spTree>
    <p:extLst>
      <p:ext uri="{BB962C8B-B14F-4D97-AF65-F5344CB8AC3E}">
        <p14:creationId xmlns:p14="http://schemas.microsoft.com/office/powerpoint/2010/main" val="393376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 Ps of your Marketing Mix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1590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89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Your Best Product</a:t>
            </a:r>
            <a:endParaRPr lang="en-US" dirty="0"/>
          </a:p>
        </p:txBody>
      </p:sp>
      <p:sp>
        <p:nvSpPr>
          <p:cNvPr id="8" name="Content Placeholder 7"/>
          <p:cNvSpPr>
            <a:spLocks noGrp="1"/>
          </p:cNvSpPr>
          <p:nvPr>
            <p:ph sz="half" idx="1"/>
          </p:nvPr>
        </p:nvSpPr>
        <p:spPr>
          <a:xfrm>
            <a:off x="838199" y="1825625"/>
            <a:ext cx="5888315" cy="4351338"/>
          </a:xfrm>
        </p:spPr>
        <p:txBody>
          <a:bodyPr/>
          <a:lstStyle/>
          <a:p>
            <a:r>
              <a:rPr lang="en-US" dirty="0" smtClean="0"/>
              <a:t>Refer back to SWOT analysis</a:t>
            </a:r>
          </a:p>
          <a:p>
            <a:r>
              <a:rPr lang="en-US" dirty="0" smtClean="0"/>
              <a:t>What is your land best suited for?</a:t>
            </a:r>
          </a:p>
          <a:p>
            <a:r>
              <a:rPr lang="en-US" dirty="0" smtClean="0"/>
              <a:t>What do you know how to grow?</a:t>
            </a:r>
          </a:p>
          <a:p>
            <a:r>
              <a:rPr lang="en-US" dirty="0" smtClean="0"/>
              <a:t>How do you plan on selling your product?</a:t>
            </a:r>
          </a:p>
          <a:p>
            <a:r>
              <a:rPr lang="en-US" dirty="0" smtClean="0"/>
              <a:t>What is in demand in your market?</a:t>
            </a:r>
          </a:p>
          <a:p>
            <a:endParaRPr lang="en-US" dirty="0"/>
          </a:p>
        </p:txBody>
      </p:sp>
      <p:pic>
        <p:nvPicPr>
          <p:cNvPr id="10" name="Picture 4" descr="C:\Users\mkulinski\AppData\Local\Microsoft\Windows\Temporary Internet Files\Content.IE5\TTPI42YQ\money-tree-3jpg[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6515" y="1825625"/>
            <a:ext cx="4072969"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517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land best suited for?</a:t>
            </a:r>
            <a:endParaRPr lang="en-US" dirty="0"/>
          </a:p>
        </p:txBody>
      </p:sp>
      <p:sp>
        <p:nvSpPr>
          <p:cNvPr id="6" name="Text Placeholder 5"/>
          <p:cNvSpPr>
            <a:spLocks noGrp="1"/>
          </p:cNvSpPr>
          <p:nvPr>
            <p:ph type="body" idx="1"/>
          </p:nvPr>
        </p:nvSpPr>
        <p:spPr/>
        <p:txBody>
          <a:bodyPr/>
          <a:lstStyle/>
          <a:p>
            <a:r>
              <a:rPr lang="en-US" dirty="0" smtClean="0"/>
              <a:t>Is it Rural?</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0809" y="2780397"/>
            <a:ext cx="4793899" cy="3199298"/>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quarter" idx="3"/>
          </p:nvPr>
        </p:nvSpPr>
        <p:spPr/>
        <p:txBody>
          <a:bodyPr/>
          <a:lstStyle/>
          <a:p>
            <a:r>
              <a:rPr lang="en-US" dirty="0" smtClean="0"/>
              <a:t>Or Urban?</a:t>
            </a:r>
            <a:endParaRPr lang="en-US" dirty="0"/>
          </a:p>
        </p:txBody>
      </p:sp>
      <p:pic>
        <p:nvPicPr>
          <p:cNvPr id="1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745066"/>
            <a:ext cx="5183188" cy="3204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6908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land best suited for?</a:t>
            </a:r>
            <a:endParaRPr lang="en-US" dirty="0"/>
          </a:p>
        </p:txBody>
      </p:sp>
      <p:sp>
        <p:nvSpPr>
          <p:cNvPr id="3" name="Content Placeholder 2"/>
          <p:cNvSpPr>
            <a:spLocks noGrp="1"/>
          </p:cNvSpPr>
          <p:nvPr>
            <p:ph sz="half" idx="1"/>
          </p:nvPr>
        </p:nvSpPr>
        <p:spPr/>
        <p:txBody>
          <a:bodyPr>
            <a:normAutofit/>
          </a:bodyPr>
          <a:lstStyle/>
          <a:p>
            <a:r>
              <a:rPr lang="en-US" sz="2400" dirty="0" smtClean="0"/>
              <a:t>Is it a large piece of land?</a:t>
            </a:r>
          </a:p>
          <a:p>
            <a:r>
              <a:rPr lang="en-US" sz="2400" dirty="0" smtClean="0"/>
              <a:t>Does it have access to water?</a:t>
            </a:r>
          </a:p>
          <a:p>
            <a:r>
              <a:rPr lang="en-US" sz="2400" dirty="0" smtClean="0"/>
              <a:t>What is the soil type?</a:t>
            </a:r>
            <a:endParaRPr lang="en-US" sz="2400" dirty="0"/>
          </a:p>
          <a:p>
            <a:endParaRPr lang="en-US" sz="2400" dirty="0" smtClean="0"/>
          </a:p>
          <a:p>
            <a:r>
              <a:rPr lang="en-US" sz="2400" dirty="0" smtClean="0"/>
              <a:t>All these questions will get you closer to determining the products that are available to you. </a:t>
            </a:r>
          </a:p>
          <a:p>
            <a:r>
              <a:rPr lang="en-US" sz="2400" dirty="0" smtClean="0"/>
              <a:t>To start answering these questions contact you local </a:t>
            </a:r>
            <a:r>
              <a:rPr lang="en-US" sz="2400" dirty="0"/>
              <a:t>extension agent: </a:t>
            </a:r>
            <a:r>
              <a:rPr lang="en-US" sz="2400" dirty="0">
                <a:hlinkClick r:id="rId2"/>
              </a:rPr>
              <a:t>http://extension.uga.edu</a:t>
            </a:r>
            <a:r>
              <a:rPr lang="en-US" sz="2400" dirty="0" smtClean="0">
                <a:hlinkClick r:id="rId2"/>
              </a:rPr>
              <a:t>/</a:t>
            </a:r>
            <a:endParaRPr lang="en-US" sz="2400" dirty="0" smtClean="0"/>
          </a:p>
          <a:p>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830" b="8923"/>
          <a:stretch>
            <a:fillRect/>
          </a:stretch>
        </p:blipFill>
        <p:spPr bwMode="auto">
          <a:xfrm>
            <a:off x="6172200" y="2245581"/>
            <a:ext cx="5181600" cy="351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8058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 how to grow?</a:t>
            </a:r>
            <a:endParaRPr lang="en-US" dirty="0"/>
          </a:p>
        </p:txBody>
      </p:sp>
      <p:sp>
        <p:nvSpPr>
          <p:cNvPr id="3" name="Content Placeholder 2"/>
          <p:cNvSpPr>
            <a:spLocks noGrp="1"/>
          </p:cNvSpPr>
          <p:nvPr>
            <p:ph sz="half" idx="1"/>
          </p:nvPr>
        </p:nvSpPr>
        <p:spPr/>
        <p:txBody>
          <a:bodyPr/>
          <a:lstStyle/>
          <a:p>
            <a:r>
              <a:rPr lang="en-US" dirty="0" smtClean="0"/>
              <a:t>Think about the products you have the most experience growing.</a:t>
            </a:r>
          </a:p>
          <a:p>
            <a:r>
              <a:rPr lang="en-US" dirty="0" smtClean="0"/>
              <a:t>How much time do you have dedicated to growing your product?</a:t>
            </a:r>
          </a:p>
          <a:p>
            <a:r>
              <a:rPr lang="en-US" dirty="0" smtClean="0"/>
              <a:t>Is there a season that provides you with more time than others?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9109" y="1816768"/>
            <a:ext cx="5174638" cy="388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35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Is Your Product Unique?</a:t>
            </a:r>
            <a:endParaRPr lang="en-US" dirty="0"/>
          </a:p>
        </p:txBody>
      </p:sp>
      <p:pic>
        <p:nvPicPr>
          <p:cNvPr id="18" name="Content Placeholder 1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8019"/>
            <a:ext cx="5181600" cy="3446549"/>
          </a:xfrm>
          <a:prstGeom prst="rect">
            <a:avLst/>
          </a:prstGeom>
          <a:ln>
            <a:noFill/>
          </a:ln>
          <a:effectLst>
            <a:outerShdw blurRad="292100" dist="139700" dir="2700000" algn="tl" rotWithShape="0">
              <a:srgbClr val="333333">
                <a:alpha val="65000"/>
              </a:srgbClr>
            </a:outerShdw>
          </a:effectLst>
        </p:spPr>
      </p:pic>
      <p:pic>
        <p:nvPicPr>
          <p:cNvPr id="19" name="Content Placeholder 1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0042" y="1825625"/>
            <a:ext cx="464591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057172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954F72"/>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17461</TotalTime>
  <Words>1903</Words>
  <Application>Microsoft Office PowerPoint</Application>
  <PresentationFormat>Widescreen</PresentationFormat>
  <Paragraphs>233</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Gotham Rounded Book</vt:lpstr>
      <vt:lpstr>Times New Roman</vt:lpstr>
      <vt:lpstr>Verdana</vt:lpstr>
      <vt:lpstr>ヒラギノ角ゴ Pro W3</vt:lpstr>
      <vt:lpstr>Office Theme</vt:lpstr>
      <vt:lpstr>PowerPoint Presentation</vt:lpstr>
      <vt:lpstr>Session 4 Selling Your Product </vt:lpstr>
      <vt:lpstr>Learning Objectives </vt:lpstr>
      <vt:lpstr>The 4 Ps of your Marketing Mix</vt:lpstr>
      <vt:lpstr>Determining Your Best Product</vt:lpstr>
      <vt:lpstr>What is your land best suited for?</vt:lpstr>
      <vt:lpstr>What is your land best suited for?</vt:lpstr>
      <vt:lpstr>What do you know how to grow?</vt:lpstr>
      <vt:lpstr>Is Your Product Unique?</vt:lpstr>
      <vt:lpstr>Developing a Product for your Market</vt:lpstr>
      <vt:lpstr>Placement</vt:lpstr>
      <vt:lpstr>Farmers Market</vt:lpstr>
      <vt:lpstr>CSA (Community Supported Agriculture)</vt:lpstr>
      <vt:lpstr>Farm Stand</vt:lpstr>
      <vt:lpstr>Restaurants</vt:lpstr>
      <vt:lpstr>Retail</vt:lpstr>
      <vt:lpstr>Schools/Institutional</vt:lpstr>
      <vt:lpstr>Online Farmers Markets  E-Commerce</vt:lpstr>
      <vt:lpstr>Price</vt:lpstr>
      <vt:lpstr>How to Find Prices</vt:lpstr>
      <vt:lpstr>Scale Is Important When Determining Price</vt:lpstr>
      <vt:lpstr>Promotion</vt:lpstr>
      <vt:lpstr>What is Georgia Grown?</vt:lpstr>
      <vt:lpstr>Who is Georgia Grown for?</vt:lpstr>
      <vt:lpstr>How does Georgia Grown work?</vt:lpstr>
      <vt:lpstr>Certification Overload</vt:lpstr>
      <vt:lpstr>Technology to Sell your Product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86</cp:revision>
  <dcterms:created xsi:type="dcterms:W3CDTF">2015-06-09T16:44:22Z</dcterms:created>
  <dcterms:modified xsi:type="dcterms:W3CDTF">2016-07-13T19:14:41Z</dcterms:modified>
</cp:coreProperties>
</file>