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3"/>
  </p:notesMasterIdLst>
  <p:sldIdLst>
    <p:sldId id="270" r:id="rId3"/>
    <p:sldId id="271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5009-481A-D143-909D-AC7817D622E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0BF2-69B7-3F45-A209-D8E598BF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5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300" dirty="0"/>
              <a:t>Once you determine there is a market for your G&amp;S we can start looking at your financial feasibility</a:t>
            </a:r>
          </a:p>
          <a:p>
            <a:pPr eaLnBrk="1" hangingPunct="1"/>
            <a:endParaRPr lang="en-US" sz="1300" dirty="0"/>
          </a:p>
          <a:p>
            <a:pPr eaLnBrk="1" hangingPunct="1"/>
            <a:r>
              <a:rPr lang="en-US" sz="1300" dirty="0"/>
              <a:t>Start up costs &amp; recurring costs is essentially how much money you will need to open your business</a:t>
            </a:r>
          </a:p>
          <a:p>
            <a:pPr eaLnBrk="1" hangingPunct="1"/>
            <a:r>
              <a:rPr lang="en-US" sz="1300" dirty="0"/>
              <a:t>	</a:t>
            </a:r>
          </a:p>
          <a:p>
            <a:pPr eaLnBrk="1" hangingPunct="1"/>
            <a:r>
              <a:rPr lang="en-US" sz="1300" dirty="0"/>
              <a:t>Over compensate with your estimates!</a:t>
            </a:r>
          </a:p>
          <a:p>
            <a:pPr eaLnBrk="1" hangingPunct="1"/>
            <a:endParaRPr lang="en-US" sz="1300" dirty="0"/>
          </a:p>
          <a:p>
            <a:pPr eaLnBrk="1" hangingPunct="1"/>
            <a:r>
              <a:rPr lang="en-US" sz="1300" dirty="0"/>
              <a:t>At this point - enough working capital more important than profit</a:t>
            </a:r>
          </a:p>
          <a:p>
            <a:pPr eaLnBrk="1" hangingPunct="1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1139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Cash</a:t>
            </a:r>
            <a:r>
              <a:rPr lang="en-US" baseline="0" dirty="0" smtClean="0"/>
              <a:t> Flow = Solvency</a:t>
            </a:r>
            <a:endParaRPr lang="en-US" dirty="0" smtClean="0"/>
          </a:p>
          <a:p>
            <a:r>
              <a:rPr lang="en-US" dirty="0" smtClean="0"/>
              <a:t>	- Monthly cash inflows</a:t>
            </a:r>
            <a:r>
              <a:rPr lang="en-US" baseline="0" dirty="0" smtClean="0"/>
              <a:t> and outflows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Operating receipts and cash inflows are at the top, and shows gross sales for each category</a:t>
            </a:r>
          </a:p>
          <a:p>
            <a:r>
              <a:rPr lang="en-US" baseline="0" dirty="0" smtClean="0"/>
              <a:t>	- Note: No cash inflows until April, due to seasonality of farming.</a:t>
            </a:r>
          </a:p>
          <a:p>
            <a:r>
              <a:rPr lang="en-US" baseline="0" dirty="0" smtClean="0"/>
              <a:t>	- Cash inflows are totaled for the month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Operating expenses and cash outflows are below the inflows.</a:t>
            </a:r>
          </a:p>
          <a:p>
            <a:r>
              <a:rPr lang="en-US" baseline="0" dirty="0" smtClean="0"/>
              <a:t>	- Note: In March there were expenses that needed to be paid. </a:t>
            </a:r>
          </a:p>
          <a:p>
            <a:r>
              <a:rPr lang="en-US" baseline="0" dirty="0" smtClean="0"/>
              <a:t>	- Cash outflows are totaled for the month.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Cash Balance = Total Cash Inflows – Total Cash Outflows</a:t>
            </a:r>
          </a:p>
          <a:p>
            <a:r>
              <a:rPr lang="en-US" baseline="0" dirty="0" smtClean="0"/>
              <a:t>	- Note: In March there is a negative cash balance due to no cash inflows in March. </a:t>
            </a:r>
          </a:p>
          <a:p>
            <a:r>
              <a:rPr lang="en-US" baseline="0" dirty="0" smtClean="0"/>
              <a:t>	- So owner would need to invest personal funds, or draw on a line of credit, to cover expenses in March. </a:t>
            </a:r>
          </a:p>
          <a:p>
            <a:r>
              <a:rPr lang="en-US" baseline="0" dirty="0" smtClean="0"/>
              <a:t>	- Putting together a cash flow projection helps the owner to plan for those short falls.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Annual total is calculated. Farm ended the year with $1,189 in cash.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63711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44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Gross receipts are the income you receive</a:t>
            </a:r>
            <a:r>
              <a:rPr lang="en-US" baseline="0" dirty="0" smtClean="0"/>
              <a:t> from your farm business. Be sure that receipts note the date, vendor, and item purchased. </a:t>
            </a:r>
          </a:p>
          <a:p>
            <a:r>
              <a:rPr lang="en-US" baseline="0" dirty="0" smtClean="0"/>
              <a:t>Purchases are items you buy and resell to customers, including the cost of raw materials (seed, fertilizer, etc.)</a:t>
            </a:r>
          </a:p>
          <a:p>
            <a:r>
              <a:rPr lang="en-US" baseline="0" dirty="0" smtClean="0"/>
              <a:t>Expenses are costs you incur to carry on your business, other than purchases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11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IRS</a:t>
            </a:r>
            <a:r>
              <a:rPr lang="en-US" baseline="0" dirty="0" smtClean="0"/>
              <a:t> does not care if you keep your books electronically or manually, but consistent record keeping is important!</a:t>
            </a:r>
          </a:p>
          <a:p>
            <a:pPr lvl="2" eaLnBrk="1" hangingPunct="1"/>
            <a:r>
              <a:rPr lang="en-US" sz="2000" dirty="0"/>
              <a:t>QuickBooks®</a:t>
            </a:r>
          </a:p>
          <a:p>
            <a:pPr lvl="2" eaLnBrk="1" hangingPunct="1"/>
            <a:r>
              <a:rPr lang="en-US" sz="2000" dirty="0"/>
              <a:t>Microsoft Small Business Accounting 200X</a:t>
            </a:r>
          </a:p>
          <a:p>
            <a:pPr lvl="2" eaLnBrk="1" hangingPunct="1"/>
            <a:r>
              <a:rPr lang="en-US" sz="2000" dirty="0" err="1"/>
              <a:t>PeachTree</a:t>
            </a:r>
            <a:endParaRPr lang="en-US" sz="2000" dirty="0"/>
          </a:p>
          <a:p>
            <a:pPr lvl="2" eaLnBrk="1" hangingPunct="1"/>
            <a:r>
              <a:rPr lang="en-US" sz="2000" dirty="0"/>
              <a:t>Industry Specific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43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636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71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891" y="4272197"/>
            <a:ext cx="5486400" cy="41132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In GA, 75% of legal entities formed are LLCs</a:t>
            </a:r>
          </a:p>
          <a:p>
            <a:pPr eaLnBrk="1" hangingPunct="1"/>
            <a:r>
              <a:rPr lang="en-US" dirty="0"/>
              <a:t>About 23% are Corporations</a:t>
            </a:r>
          </a:p>
          <a:p>
            <a:pPr eaLnBrk="1" hangingPunct="1"/>
            <a:r>
              <a:rPr lang="en-US" dirty="0"/>
              <a:t>The remainder are </a:t>
            </a:r>
            <a:r>
              <a:rPr lang="en-US" dirty="0" smtClean="0"/>
              <a:t>partnerships or sole proprietors</a:t>
            </a:r>
          </a:p>
          <a:p>
            <a:pPr eaLnBrk="1" hangingPunct="1"/>
            <a:r>
              <a:rPr lang="en-US" dirty="0" smtClean="0"/>
              <a:t>Liability?</a:t>
            </a:r>
            <a:r>
              <a:rPr lang="en-US" baseline="0" dirty="0" smtClean="0"/>
              <a:t> Avg. food safety court settlement $175,564</a:t>
            </a:r>
          </a:p>
          <a:p>
            <a:pPr marL="280406" indent="-280406">
              <a:buFont typeface="Arial" pitchFamily="34" charset="0"/>
              <a:buChar char="•"/>
            </a:pPr>
            <a:r>
              <a:rPr lang="en-US" baseline="0" dirty="0" smtClean="0"/>
              <a:t>Sole proprietor – 1 owner, don’t have to register w/Sec State, Dissolve with death, Unlimited Personal Liability</a:t>
            </a:r>
          </a:p>
          <a:p>
            <a:pPr marL="280406" indent="-280406">
              <a:buFont typeface="Arial" pitchFamily="34" charset="0"/>
              <a:buChar char="•"/>
            </a:pPr>
            <a:r>
              <a:rPr lang="en-US" baseline="0" dirty="0" smtClean="0"/>
              <a:t>Partnership – 2 or more owners, </a:t>
            </a:r>
            <a:r>
              <a:rPr lang="en-US" baseline="0" dirty="0" err="1" smtClean="0"/>
              <a:t>partnerhship</a:t>
            </a:r>
            <a:r>
              <a:rPr lang="en-US" baseline="0" dirty="0" smtClean="0"/>
              <a:t> register name with sec state, dissolve w/death, Unlimited Personal Liability</a:t>
            </a:r>
          </a:p>
          <a:p>
            <a:pPr marL="280406" indent="-280406">
              <a:buFont typeface="Arial" pitchFamily="34" charset="0"/>
              <a:buChar char="•"/>
            </a:pPr>
            <a:r>
              <a:rPr lang="en-US" baseline="0" dirty="0" smtClean="0"/>
              <a:t>C Corp – Most complex/expensive, 1 or more owners, Must be approved by Sec State, Can raise capital w/stock, Separate legal entity, continuity, Double taxation, Limited Liability</a:t>
            </a:r>
          </a:p>
          <a:p>
            <a:pPr marL="280406" indent="-280406">
              <a:buFont typeface="Arial" pitchFamily="34" charset="0"/>
              <a:buChar char="•"/>
            </a:pPr>
            <a:r>
              <a:rPr lang="en-US" baseline="0" dirty="0" smtClean="0"/>
              <a:t>S </a:t>
            </a:r>
            <a:r>
              <a:rPr lang="en-US" baseline="0" dirty="0" err="1" smtClean="0"/>
              <a:t>corp</a:t>
            </a:r>
            <a:r>
              <a:rPr lang="en-US" baseline="0" dirty="0" smtClean="0"/>
              <a:t> – Start as a C Corp (have to file w/in 75 days), 75 or less owners, no double taxation (only income tax), Continuity, limited liability</a:t>
            </a:r>
          </a:p>
          <a:p>
            <a:pPr marL="280406" indent="-280406">
              <a:buFont typeface="Arial" pitchFamily="34" charset="0"/>
              <a:buChar char="•"/>
            </a:pPr>
            <a:r>
              <a:rPr lang="en-US" baseline="0" dirty="0" smtClean="0"/>
              <a:t>LLC – Hybrid of Partnerships &amp; Corps. 1 or more owners, Register w/Sec State, Dissolves w/death, Pass through taxation, limited liability. </a:t>
            </a:r>
            <a:endParaRPr lang="en-US" dirty="0"/>
          </a:p>
          <a:p>
            <a:pPr eaLnBrk="1" hangingPunct="1"/>
            <a:r>
              <a:rPr lang="en-US" dirty="0"/>
              <a:t>Seek advice from an attorney, CPA and/or insurance professionals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r>
              <a:rPr lang="en-US" dirty="0"/>
              <a:t>Factors to consider when selecting a legal structure: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# of business owners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Type of business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Liability exposure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Taxes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Future expansion plans</a:t>
            </a:r>
          </a:p>
          <a:p>
            <a:pPr lvl="1" eaLnBrk="1" hangingPunct="1">
              <a:buFontTx/>
              <a:buChar char="•"/>
            </a:pPr>
            <a:endParaRPr lang="en-US" sz="1500" dirty="0"/>
          </a:p>
          <a:p>
            <a:pPr eaLnBrk="1" hangingPunct="1"/>
            <a:endParaRPr lang="en-US" sz="15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3888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reference and resource</a:t>
            </a:r>
            <a:r>
              <a:rPr lang="en-US" baseline="0" dirty="0" smtClean="0"/>
              <a:t> for participants to show them where to go to get the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7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you do not state how you are filing will be looked at by IRS as a sole proprietor or partnership. </a:t>
            </a:r>
            <a:r>
              <a:rPr lang="en-US" dirty="0" smtClean="0"/>
              <a:t>Talk to your CPA as</a:t>
            </a:r>
            <a:r>
              <a:rPr lang="en-US" baseline="0" dirty="0" smtClean="0"/>
              <a:t> to the best way to file,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07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DBA: Trade name that is separate from your name</a:t>
            </a:r>
          </a:p>
          <a:p>
            <a:pPr eaLnBrk="1" hangingPunct="1"/>
            <a:r>
              <a:rPr lang="en-US" dirty="0" smtClean="0"/>
              <a:t>-Example: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Katie Murray’s Cupcakes DBA The Cupcake Kitchen</a:t>
            </a:r>
          </a:p>
          <a:p>
            <a:pPr eaLnBrk="1" hangingPunct="1"/>
            <a:r>
              <a:rPr lang="en-US" dirty="0" smtClean="0"/>
              <a:t>-for new businesses you don’t need a DBA; just register as what you want your business name to be…The Cupcake Kitchen</a:t>
            </a:r>
          </a:p>
          <a:p>
            <a:pPr eaLnBrk="1" hangingPunct="1"/>
            <a:r>
              <a:rPr lang="en-US" dirty="0" smtClean="0"/>
              <a:t>-DBA’s are good for: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-one central company that owns a lot of additional locations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-good for rebranding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	-easy to change name with DBA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		-don’t have to file name change with 			SOS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		-don’t have to change tax paperwork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8260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94685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636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CFSA - Carolina Farm Stewardship Association</a:t>
            </a:r>
          </a:p>
          <a:p>
            <a:r>
              <a:rPr lang="en-US" dirty="0">
                <a:latin typeface="Arial" charset="0"/>
              </a:rPr>
              <a:t>Mystery shop</a:t>
            </a:r>
          </a:p>
        </p:txBody>
      </p:sp>
    </p:spTree>
    <p:extLst>
      <p:ext uri="{BB962C8B-B14F-4D97-AF65-F5344CB8AC3E}">
        <p14:creationId xmlns:p14="http://schemas.microsoft.com/office/powerpoint/2010/main" val="1360876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636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Check with P&amp;Z to make sure area is zoned for business you want to open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Once final inspections are completed and all fees paid, you can get your C of O</a:t>
            </a:r>
          </a:p>
        </p:txBody>
      </p:sp>
    </p:spTree>
    <p:extLst>
      <p:ext uri="{BB962C8B-B14F-4D97-AF65-F5344CB8AC3E}">
        <p14:creationId xmlns:p14="http://schemas.microsoft.com/office/powerpoint/2010/main" val="116083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677" y="4196220"/>
            <a:ext cx="5486400" cy="48006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300" dirty="0"/>
              <a:t>Over 30 types of businesses are subject to special permits, licenses and inspections - See Secretary of State website</a:t>
            </a:r>
          </a:p>
          <a:p>
            <a:pPr eaLnBrk="1" hangingPunct="1"/>
            <a:endParaRPr lang="en-US" sz="1300" dirty="0"/>
          </a:p>
          <a:p>
            <a:pPr eaLnBrk="1" hangingPunct="1"/>
            <a:r>
              <a:rPr lang="en-US" b="1" dirty="0"/>
              <a:t>Trademark</a:t>
            </a:r>
            <a:r>
              <a:rPr lang="en-US" dirty="0"/>
              <a:t> – word, name, device, symbol that appears on package or goods sold</a:t>
            </a:r>
          </a:p>
          <a:p>
            <a:pPr eaLnBrk="1" hangingPunct="1"/>
            <a:r>
              <a:rPr lang="en-US" dirty="0"/>
              <a:t>	-Nike </a:t>
            </a:r>
            <a:r>
              <a:rPr lang="en-US" dirty="0" smtClean="0"/>
              <a:t>swoosh</a:t>
            </a:r>
            <a:endParaRPr lang="en-US" dirty="0"/>
          </a:p>
          <a:p>
            <a:pPr eaLnBrk="1" hangingPunct="1"/>
            <a:r>
              <a:rPr lang="en-US" b="1" dirty="0"/>
              <a:t>Service Marks </a:t>
            </a:r>
            <a:r>
              <a:rPr lang="en-US" dirty="0"/>
              <a:t>– Title, slogan, </a:t>
            </a:r>
            <a:r>
              <a:rPr lang="en-US" dirty="0" smtClean="0"/>
              <a:t>phrases used by service companies</a:t>
            </a:r>
            <a:endParaRPr lang="en-US" dirty="0"/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ex: FEDEX van</a:t>
            </a:r>
          </a:p>
          <a:p>
            <a:pPr eaLnBrk="1" hangingPunct="1"/>
            <a:r>
              <a:rPr lang="en-US" b="1" dirty="0"/>
              <a:t>Patents</a:t>
            </a:r>
            <a:r>
              <a:rPr lang="en-US" dirty="0"/>
              <a:t> – granted by US gov’t to an inventor to exclude others from making, using, selling the invention throughout the US for a limited time, in exchange for public disclosure of the invention when the patent is granted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r>
              <a:rPr lang="en-US" b="1" dirty="0"/>
              <a:t>Copyright</a:t>
            </a:r>
            <a:r>
              <a:rPr lang="en-US" dirty="0"/>
              <a:t> – a form of protection provided by US laws to authors of original works.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-register at Library of Congress</a:t>
            </a:r>
          </a:p>
          <a:p>
            <a:pPr eaLnBrk="1" hangingPunct="1"/>
            <a:r>
              <a:rPr lang="en-US" dirty="0" smtClean="0"/>
              <a:t>	-good for life of creator + 70 years</a:t>
            </a:r>
          </a:p>
          <a:p>
            <a:pPr eaLnBrk="1" hangingPunct="1"/>
            <a:endParaRPr lang="en-US" sz="1300" dirty="0"/>
          </a:p>
          <a:p>
            <a:pPr eaLnBrk="1" hangingPunct="1"/>
            <a:r>
              <a:rPr lang="en-US" sz="1100" b="1" dirty="0"/>
              <a:t>Sales Tax </a:t>
            </a:r>
            <a:r>
              <a:rPr lang="en-US" sz="1100" dirty="0"/>
              <a:t>– need to be collected and turned into state monthly</a:t>
            </a:r>
          </a:p>
          <a:p>
            <a:pPr eaLnBrk="1" hangingPunct="1"/>
            <a:r>
              <a:rPr lang="en-US" sz="1100" dirty="0"/>
              <a:t>                   -for any business selling products and applies to some services.  </a:t>
            </a:r>
          </a:p>
          <a:p>
            <a:pPr eaLnBrk="1" hangingPunct="1"/>
            <a:r>
              <a:rPr lang="en-US" sz="1100" dirty="0"/>
              <a:t>                    -Go to GDOR website to sign up for sales tax #.  </a:t>
            </a:r>
          </a:p>
          <a:p>
            <a:pPr eaLnBrk="1" hangingPunct="1"/>
            <a:r>
              <a:rPr lang="en-US" sz="1100" dirty="0"/>
              <a:t>                    -GA DOR Office in the mall next to SEARS</a:t>
            </a:r>
          </a:p>
          <a:p>
            <a:pPr eaLnBrk="1" hangingPunct="1"/>
            <a:endParaRPr lang="en-US" sz="1100" dirty="0"/>
          </a:p>
          <a:p>
            <a:pPr eaLnBrk="1" hangingPunct="1"/>
            <a:endParaRPr lang="en-US" sz="1300" dirty="0"/>
          </a:p>
          <a:p>
            <a:pPr eaLnBrk="1" hangingPunct="1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594353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  <a:p>
            <a:pPr eaLnBrk="1" hangingPunct="1"/>
            <a:r>
              <a:rPr lang="en-US" sz="1100" dirty="0"/>
              <a:t>Workers Comp- required if you have 3 or more employees</a:t>
            </a:r>
          </a:p>
          <a:p>
            <a:pPr eaLnBrk="1" hangingPunct="1"/>
            <a:r>
              <a:rPr lang="en-US" sz="1100" dirty="0"/>
              <a:t>	-if the owner works in the business he counts as one of the three but 	coverage is optional</a:t>
            </a:r>
          </a:p>
          <a:p>
            <a:pPr eaLnBrk="1" hangingPunct="1"/>
            <a:r>
              <a:rPr lang="en-US" sz="1100" dirty="0"/>
              <a:t>	-rate increases with risk</a:t>
            </a:r>
          </a:p>
          <a:p>
            <a:pPr eaLnBrk="1" hangingPunct="1"/>
            <a:endParaRPr lang="en-US" sz="1100" dirty="0"/>
          </a:p>
          <a:p>
            <a:pPr eaLnBrk="1" hangingPunct="1"/>
            <a:r>
              <a:rPr lang="en-US" sz="1100" dirty="0"/>
              <a:t>SUTA- Employers are required to pay SUTA</a:t>
            </a:r>
          </a:p>
        </p:txBody>
      </p:sp>
    </p:spTree>
    <p:extLst>
      <p:ext uri="{BB962C8B-B14F-4D97-AF65-F5344CB8AC3E}">
        <p14:creationId xmlns:p14="http://schemas.microsoft.com/office/powerpoint/2010/main" val="3066766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500" dirty="0"/>
              <a:t>Business income tax is filed at both the state and federal levels.  The procedure depends on your business structure.</a:t>
            </a:r>
          </a:p>
          <a:p>
            <a:pPr eaLnBrk="1" hangingPunct="1"/>
            <a:endParaRPr lang="en-US" sz="1500" dirty="0"/>
          </a:p>
          <a:p>
            <a:pPr eaLnBrk="1" hangingPunct="1"/>
            <a:r>
              <a:rPr lang="en-US" sz="1500" dirty="0"/>
              <a:t>You need a Federal Tax ID # if your business is a corp., LLC, or partnership, or a sole proprietorship with an employee</a:t>
            </a:r>
          </a:p>
          <a:p>
            <a:pPr eaLnBrk="1" hangingPunct="1"/>
            <a:r>
              <a:rPr lang="en-US" sz="1500" dirty="0"/>
              <a:t>	-if you are a sole proprietor ship with no employees 	you can use SSN</a:t>
            </a:r>
          </a:p>
          <a:p>
            <a:pPr eaLnBrk="1" hangingPunct="1"/>
            <a:endParaRPr lang="en-US" sz="1500" dirty="0"/>
          </a:p>
          <a:p>
            <a:pPr eaLnBrk="1" hangingPunct="1"/>
            <a:r>
              <a:rPr lang="en-US" sz="1500" dirty="0"/>
              <a:t>IRS has guidelines for determining who is an employee and who is an independent contractor. </a:t>
            </a:r>
          </a:p>
          <a:p>
            <a:pPr eaLnBrk="1" hangingPunct="1"/>
            <a:r>
              <a:rPr lang="en-US" sz="1500" dirty="0"/>
              <a:t>	-YOU CAN”T CHOOSE</a:t>
            </a:r>
          </a:p>
          <a:p>
            <a:pPr eaLnBrk="1" hangingPunct="1"/>
            <a:r>
              <a:rPr lang="en-US" sz="1500" dirty="0"/>
              <a:t>	- It has a lot to do with how much control you have 	over the person. </a:t>
            </a:r>
          </a:p>
          <a:p>
            <a:pPr eaLnBrk="1" hangingPunct="1"/>
            <a:r>
              <a:rPr lang="en-US" sz="1500" dirty="0"/>
              <a:t>	- See page 88-89 in the book for some guidelines.</a:t>
            </a:r>
          </a:p>
        </p:txBody>
      </p:sp>
    </p:spTree>
    <p:extLst>
      <p:ext uri="{BB962C8B-B14F-4D97-AF65-F5344CB8AC3E}">
        <p14:creationId xmlns:p14="http://schemas.microsoft.com/office/powerpoint/2010/main" val="2320818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2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/>
              <a:t>Now you will need to project monthly for 3 years</a:t>
            </a:r>
          </a:p>
          <a:p>
            <a:pPr eaLnBrk="1" hangingPunct="1">
              <a:lnSpc>
                <a:spcPct val="80000"/>
              </a:lnSpc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Will show lender how well the business can do: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Profitability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Liquidity (availability of cash)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Solvency (ability to repay debts)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Get to know &amp; understand these financial statements (samples in the book):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282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1000" dirty="0"/>
              <a:t>-Snapshot of your business @ a specific point in time</a:t>
            </a:r>
          </a:p>
          <a:p>
            <a:pPr marL="0" lvl="1"/>
            <a:r>
              <a:rPr lang="en-US" sz="1000" dirty="0"/>
              <a:t>-example pg. 6 Basic Accounting: Guidance for Beginning Farmers </a:t>
            </a:r>
          </a:p>
          <a:p>
            <a:pPr marL="0" lvl="1"/>
            <a:r>
              <a:rPr lang="en-US" sz="1000" dirty="0"/>
              <a:t>-Assets = Liabilities + Owner’s Equity (Should show where the money to start your business originated from &amp; how that money was used)</a:t>
            </a:r>
          </a:p>
          <a:p>
            <a:pPr marL="0" lvl="1"/>
            <a:r>
              <a:rPr lang="en-US" sz="1000" dirty="0"/>
              <a:t>	Assets: Tangible or intangible</a:t>
            </a:r>
          </a:p>
          <a:p>
            <a:pPr marL="0" lvl="1"/>
            <a:r>
              <a:rPr lang="en-US" sz="1000" dirty="0"/>
              <a:t>	             -current (turned into cash within a year) or fixed (things you will use over                       a year)</a:t>
            </a:r>
          </a:p>
          <a:p>
            <a:pPr eaLnBrk="1" hangingPunct="1"/>
            <a:r>
              <a:rPr lang="en-US" dirty="0" smtClean="0"/>
              <a:t>-Liabilities: what you owe</a:t>
            </a:r>
          </a:p>
          <a:p>
            <a:pPr eaLnBrk="1" hangingPunct="1"/>
            <a:r>
              <a:rPr lang="en-US" dirty="0" smtClean="0"/>
              <a:t>-Owners Equity- investment you made into the business</a:t>
            </a:r>
          </a:p>
        </p:txBody>
      </p:sp>
    </p:spTree>
    <p:extLst>
      <p:ext uri="{BB962C8B-B14F-4D97-AF65-F5344CB8AC3E}">
        <p14:creationId xmlns:p14="http://schemas.microsoft.com/office/powerpoint/2010/main" val="81342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Intermediate is a term you will find on some farm accounting programs, and do not need to use.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Balance Sheet = Farm’s Financial Health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Shows what the farm owns (Assets)</a:t>
            </a:r>
          </a:p>
          <a:p>
            <a:r>
              <a:rPr lang="en-US" baseline="0" dirty="0" smtClean="0"/>
              <a:t>Cash, A/R, Inventory, Supplies; Machinery, Equipment, land and buildings. </a:t>
            </a:r>
          </a:p>
          <a:p>
            <a:r>
              <a:rPr lang="en-US" baseline="0" dirty="0" smtClean="0"/>
              <a:t>Shows what the farm owes (Liabilities)</a:t>
            </a:r>
          </a:p>
          <a:p>
            <a:r>
              <a:rPr lang="en-US" baseline="0" dirty="0" smtClean="0"/>
              <a:t>Loans, line of credit, payables.</a:t>
            </a:r>
          </a:p>
          <a:p>
            <a:r>
              <a:rPr lang="en-US" baseline="0" dirty="0" smtClean="0"/>
              <a:t>Shows what’s left over, (Equity)</a:t>
            </a:r>
          </a:p>
          <a:p>
            <a:r>
              <a:rPr lang="en-US" baseline="0" dirty="0" smtClean="0"/>
              <a:t>what the owner invested.</a:t>
            </a:r>
          </a:p>
          <a:p>
            <a:r>
              <a:rPr lang="en-US" baseline="0" dirty="0" smtClean="0"/>
              <a:t>Assets = Liabilities + Owners Equity.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Needs to be balanced, thus the term “Balance Sheet”</a:t>
            </a:r>
          </a:p>
        </p:txBody>
      </p:sp>
    </p:spTree>
    <p:extLst>
      <p:ext uri="{BB962C8B-B14F-4D97-AF65-F5344CB8AC3E}">
        <p14:creationId xmlns:p14="http://schemas.microsoft.com/office/powerpoint/2010/main" val="2297015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1000" dirty="0"/>
              <a:t>AKA P&amp;L</a:t>
            </a:r>
          </a:p>
          <a:p>
            <a:pPr marL="0" lvl="1"/>
            <a:r>
              <a:rPr lang="en-US" sz="1000" dirty="0"/>
              <a:t>shows business’s profitability during a given time period (monthly, quarterly, yearly)</a:t>
            </a:r>
          </a:p>
          <a:p>
            <a:pPr eaLnBrk="1" hangingPunct="1"/>
            <a:r>
              <a:rPr lang="en-US" sz="1000" dirty="0"/>
              <a:t>-</a:t>
            </a:r>
            <a:r>
              <a:rPr lang="en-US" dirty="0" smtClean="0"/>
              <a:t>operating expenses are the costs of producing revenue through the sale of G&amp;S</a:t>
            </a:r>
          </a:p>
          <a:p>
            <a:pPr eaLnBrk="1" hangingPunct="1"/>
            <a:r>
              <a:rPr lang="en-US" dirty="0" smtClean="0"/>
              <a:t>	-can be fixed or variable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-Inventory, AR, Equip don’t show up </a:t>
            </a:r>
          </a:p>
          <a:p>
            <a:pPr eaLnBrk="1" hangingPunct="1"/>
            <a:r>
              <a:rPr lang="en-US" dirty="0" smtClean="0"/>
              <a:t>	-Don’t affect profitability</a:t>
            </a:r>
          </a:p>
          <a:p>
            <a:pPr eaLnBrk="1" hangingPunct="1"/>
            <a:r>
              <a:rPr lang="en-US" dirty="0" smtClean="0"/>
              <a:t>	-That’s why it is important to project CASH FLOW!</a:t>
            </a:r>
          </a:p>
        </p:txBody>
      </p:sp>
    </p:spTree>
    <p:extLst>
      <p:ext uri="{BB962C8B-B14F-4D97-AF65-F5344CB8AC3E}">
        <p14:creationId xmlns:p14="http://schemas.microsoft.com/office/powerpoint/2010/main" val="35045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Income</a:t>
            </a:r>
            <a:r>
              <a:rPr lang="en-US" baseline="0" dirty="0" smtClean="0"/>
              <a:t> (Revenue) = sales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Gross Profit =</a:t>
            </a:r>
            <a:r>
              <a:rPr lang="en-US" baseline="0" dirty="0" smtClean="0"/>
              <a:t> Total Sales</a:t>
            </a:r>
          </a:p>
          <a:p>
            <a:r>
              <a:rPr lang="en-US" baseline="0" dirty="0" smtClean="0"/>
              <a:t>	- </a:t>
            </a:r>
            <a:r>
              <a:rPr lang="en-US" dirty="0" smtClean="0"/>
              <a:t>good indicator of purchasing and pricing behavior</a:t>
            </a:r>
          </a:p>
          <a:p>
            <a:r>
              <a:rPr lang="en-US" dirty="0"/>
              <a:t>	</a:t>
            </a:r>
            <a:r>
              <a:rPr lang="en-US" dirty="0" smtClean="0"/>
              <a:t>-use industry standards to make comparisons</a:t>
            </a:r>
          </a:p>
          <a:p>
            <a:endParaRPr lang="en-US" dirty="0"/>
          </a:p>
          <a:p>
            <a:r>
              <a:rPr lang="en-US" dirty="0" smtClean="0"/>
              <a:t>Operating expenses</a:t>
            </a:r>
            <a:r>
              <a:rPr lang="en-US" baseline="0" dirty="0" smtClean="0"/>
              <a:t> = </a:t>
            </a:r>
            <a:r>
              <a:rPr lang="en-US" dirty="0" smtClean="0"/>
              <a:t>costs associated</a:t>
            </a:r>
            <a:r>
              <a:rPr lang="en-US" baseline="0" dirty="0" smtClean="0"/>
              <a:t> with running your farm</a:t>
            </a:r>
            <a:endParaRPr lang="en-US" dirty="0" smtClean="0"/>
          </a:p>
          <a:p>
            <a:r>
              <a:rPr lang="en-US" dirty="0"/>
              <a:t>	</a:t>
            </a:r>
          </a:p>
          <a:p>
            <a:r>
              <a:rPr lang="en-US" dirty="0" smtClean="0"/>
              <a:t>Net profit</a:t>
            </a:r>
            <a:r>
              <a:rPr lang="en-US" baseline="0" dirty="0" smtClean="0"/>
              <a:t> = </a:t>
            </a:r>
            <a:r>
              <a:rPr lang="en-US" dirty="0" smtClean="0"/>
              <a:t>gross profit - operating expenses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84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-Most important </a:t>
            </a:r>
            <a:r>
              <a:rPr lang="en-US" dirty="0" err="1" smtClean="0"/>
              <a:t>bc</a:t>
            </a:r>
            <a:r>
              <a:rPr lang="en-US" dirty="0" smtClean="0"/>
              <a:t> CASH IS KING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-Measures short term financial health &amp; also shows solvency which is the ability of a business to have enough assets to cover liabilities</a:t>
            </a:r>
          </a:p>
          <a:p>
            <a:pPr lvl="1" eaLnBrk="1" hangingPunct="1">
              <a:lnSpc>
                <a:spcPct val="80000"/>
              </a:lnSpc>
            </a:pPr>
            <a:endParaRPr lang="en-US" dirty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-Shows the cash in flows and outflows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-More business fail due to lack of CF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/>
              <a:t>How can you be profitable and still have poor cash</a:t>
            </a:r>
            <a:r>
              <a:rPr lang="en-US" b="1" baseline="0" dirty="0" smtClean="0"/>
              <a:t> flow?</a:t>
            </a:r>
            <a:endParaRPr lang="en-US" b="1" dirty="0" smtClean="0"/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- It is important to understand how cash cycles through your business.</a:t>
            </a:r>
          </a:p>
          <a:p>
            <a:pPr lvl="2"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Cash inflow (cash from sales, accounts receivables, loan receipts, cash from investors) </a:t>
            </a:r>
          </a:p>
          <a:p>
            <a:pPr lvl="2"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Cash outflow (daily operating expenses like payroll, inventory purchases, rent utilities, etc.) </a:t>
            </a:r>
          </a:p>
          <a:p>
            <a:pPr lvl="2" eaLnBrk="1" hangingPunct="1">
              <a:lnSpc>
                <a:spcPct val="8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Profit not equal to cash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Important to remember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Unlike the Income Statement, Cash Flow Statement does not include a depreciation expense, because depreciation is not cash.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357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7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1D04D-EA28-474A-BE9A-26F27CB40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2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06811-90CB-47E9-8633-1288EA2C8B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5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E3B82-FF05-4DB2-A699-8089DE548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36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F6EB-FB02-47BC-9186-6F2E11A98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82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2F678-0CF7-454D-99BE-DDD35CFB58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5343-659B-48F3-8DD3-AD7798AD1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9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B8DA-282A-46A0-9F5E-C47A20070C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22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9B79B-8CB9-40DA-9955-C9B45537E7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1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3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E11A1-FAF5-4BCC-8A0C-CAE650391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31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278B1-A57E-4DC1-B07D-F2F727850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3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F8AD0-76EA-45DE-84DC-F39F5C4F42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40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70AC-8005-436D-974E-A9D67503FE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1D04D-EA28-474A-BE9A-26F27CB40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82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E4307-DB30-4663-B3F1-E6C0D65B11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8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DB4C6-DEB5-4506-BEC0-C0904BFEB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70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3968-4A70-4FFB-8967-576A6E771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3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7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4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4508-3C74-8B4F-8459-EA0D78A04141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F887-48B6-CB44-88BA-BD633B1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380A354-97B8-46E0-A0E0-54279DFD8F8E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culture.com/products-classifieds/product-reviews/agriculture-technology/software/buyers-guide-accounting-software_446-re709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pdf/p583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pdf/f8832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s.gov/Individuals/Self-Employed/LLC-Filing-as-a-Corporation-or-Partnershi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gov.sos.state.ga.us/Account.aspx/LogOn?ReturnUrl=/home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uspto.gov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state.ga.us/plb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r.state.ga.u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bwc.georgia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l.state.ga.u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ra.ncat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tionalaglawcenter.org/wp-content/uploads/assets/articles/GA-DFM.pdf" TargetMode="External"/><Relationship Id="rId4" Type="http://schemas.openxmlformats.org/officeDocument/2006/relationships/hyperlink" Target="http://www.irs.gov/pub/irs-pdf/p583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gif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04" y="1389207"/>
            <a:ext cx="5572993" cy="17487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364568"/>
            <a:ext cx="9144000" cy="8787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0" dirty="0">
                <a:ea typeface="Verdana" panose="020B0604030504040204" pitchFamily="34" charset="0"/>
                <a:cs typeface="Times New Roman" panose="02020603050405020304" pitchFamily="18" charset="0"/>
              </a:rPr>
              <a:t>Small Farm Business Planning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0" y="4865489"/>
            <a:ext cx="600533" cy="969269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7" y="5349935"/>
            <a:ext cx="1115903" cy="392975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73" y="5292562"/>
            <a:ext cx="1126153" cy="444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72" y="4912298"/>
            <a:ext cx="939548" cy="832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91" y="5513930"/>
            <a:ext cx="1190297" cy="230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83" y="5150425"/>
            <a:ext cx="1190297" cy="253340"/>
          </a:xfrm>
          <a:prstGeom prst="rect">
            <a:avLst/>
          </a:prstGeom>
        </p:spPr>
      </p:pic>
      <p:pic>
        <p:nvPicPr>
          <p:cNvPr id="13" name="Picture 12" descr="FVSU_corrected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1" y="5190166"/>
            <a:ext cx="1226855" cy="5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" y="266699"/>
            <a:ext cx="4267200" cy="6019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9992" y="457200"/>
            <a:ext cx="4572000" cy="525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5733511"/>
            <a:ext cx="4592392" cy="711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5818231"/>
            <a:ext cx="1752600" cy="936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15200" y="5818232"/>
            <a:ext cx="1811092" cy="8333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2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Income Statement = Farm’s Profitability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Revenues – Cost of Sales = Gross Profit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dirty="0" smtClean="0"/>
              <a:t>	Gross Profit – Expenses = Net Profit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Net Profit is taxable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If your Gross Profit is too low, then…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You’re setting your prices too low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You’re paying too much for your goods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Both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Expenses can be </a:t>
            </a:r>
            <a:r>
              <a:rPr lang="en-US" sz="2600" i="1" dirty="0" smtClean="0"/>
              <a:t>fixed</a:t>
            </a:r>
            <a:r>
              <a:rPr lang="en-US" sz="2600" dirty="0" smtClean="0"/>
              <a:t> or v</a:t>
            </a:r>
            <a:r>
              <a:rPr lang="en-US" sz="2600" i="1" dirty="0" smtClean="0"/>
              <a:t>ariable.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Keep an eye on your expenses!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Financial Feasibility</a:t>
            </a:r>
            <a:r>
              <a:rPr lang="en-US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8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0"/>
            <a:ext cx="838200" cy="194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" name="Picture 3" descr="Screen Shot 2014-09-17 at 11.41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292" y="0"/>
            <a:ext cx="357521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4392" y="48768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9419" y="814436"/>
            <a:ext cx="3301615" cy="15477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1905000"/>
            <a:ext cx="20574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4427" y="2262236"/>
            <a:ext cx="3197308" cy="42147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56835" y="6172200"/>
            <a:ext cx="184973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281034" y="6387084"/>
            <a:ext cx="978408" cy="484632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3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Cash Flow Statement = Solvency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600" dirty="0" smtClean="0"/>
              <a:t>Cash Inflow vs. Cash Outflow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600" dirty="0" smtClean="0"/>
              <a:t>Shows ability to repay your debts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600" dirty="0" smtClean="0"/>
              <a:t>A farm business can be profitable and still have poor cash flow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 dirty="0" smtClean="0"/>
              <a:t>Accounts Receivable (not cash until you collect it)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 dirty="0" smtClean="0"/>
              <a:t>Principle on Mortgage (doesn’t show up on Income Statement)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 dirty="0" smtClean="0"/>
              <a:t>Equipment (doesn’t show up on Income Statement)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 dirty="0" smtClean="0"/>
              <a:t>Inventory (only Cost of Goods Sold shows up on Income Statement)</a:t>
            </a:r>
            <a:endParaRPr lang="en-US" sz="26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600" dirty="0" smtClean="0"/>
              <a:t>Depreciation is an expense  (not cash – doesn’t show up on Cash Flow Statement)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Financial Feasibility</a:t>
            </a:r>
            <a:r>
              <a:rPr lang="en-US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1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1800" y="5941217"/>
            <a:ext cx="990600" cy="6720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408" y="609600"/>
            <a:ext cx="8698992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81000"/>
            <a:ext cx="2209800" cy="18288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408" y="2209801"/>
            <a:ext cx="8698992" cy="3886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2438399"/>
            <a:ext cx="2209800" cy="365760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8389" y="381000"/>
            <a:ext cx="533400" cy="59436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67889" y="5957316"/>
            <a:ext cx="914400" cy="595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0208" y="0"/>
            <a:ext cx="2069592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646" y="1962150"/>
            <a:ext cx="8745143" cy="4137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408" y="5715000"/>
            <a:ext cx="8675381" cy="4572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5696" y="5912361"/>
            <a:ext cx="1459992" cy="519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67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3" grpId="0" animBg="1"/>
      <p:bldP spid="3" grpId="1" animBg="1"/>
      <p:bldP spid="6" grpId="0" animBg="1"/>
      <p:bldP spid="6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  <a:solidFill>
            <a:srgbClr val="006600"/>
          </a:solidFill>
        </p:spPr>
        <p:txBody>
          <a:bodyPr/>
          <a:lstStyle/>
          <a:p>
            <a:pPr algn="l"/>
            <a:r>
              <a:rPr lang="en-US" dirty="0" smtClean="0"/>
              <a:t>Activity – </a:t>
            </a:r>
            <a:br>
              <a:rPr lang="en-US" dirty="0" smtClean="0"/>
            </a:br>
            <a:r>
              <a:rPr lang="en-US" sz="3200" dirty="0" smtClean="0"/>
              <a:t>Categorizing Financial Transactions Exercise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18250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NCAT Financial Records Template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22878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Record 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Why keep records?</a:t>
            </a:r>
          </a:p>
          <a:p>
            <a:r>
              <a:rPr lang="en-US" sz="2400" dirty="0"/>
              <a:t>Monitor progress of business</a:t>
            </a:r>
          </a:p>
          <a:p>
            <a:r>
              <a:rPr lang="en-US" sz="2400" dirty="0"/>
              <a:t>Use to prepare financial statements</a:t>
            </a:r>
          </a:p>
          <a:p>
            <a:r>
              <a:rPr lang="en-US" sz="2400" dirty="0"/>
              <a:t>Identify source of receipts</a:t>
            </a:r>
          </a:p>
          <a:p>
            <a:r>
              <a:rPr lang="en-US" sz="2400" dirty="0"/>
              <a:t> Keep </a:t>
            </a:r>
            <a:r>
              <a:rPr lang="en-US" sz="2400" dirty="0" smtClean="0"/>
              <a:t>track </a:t>
            </a:r>
            <a:r>
              <a:rPr lang="en-US" sz="2400" dirty="0"/>
              <a:t>of expenses</a:t>
            </a:r>
          </a:p>
          <a:p>
            <a:r>
              <a:rPr lang="en-US" sz="2400" dirty="0"/>
              <a:t> Use in preparation of tax returns</a:t>
            </a:r>
          </a:p>
          <a:p>
            <a:r>
              <a:rPr lang="en-US" sz="2400" dirty="0"/>
              <a:t>Support items reported on tax return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181600"/>
            <a:ext cx="3687447" cy="12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keep?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Gross Receipts</a:t>
            </a:r>
          </a:p>
          <a:p>
            <a:pPr lvl="1"/>
            <a:r>
              <a:rPr lang="en-US" dirty="0" smtClean="0"/>
              <a:t>Cash register tapes, bank deposit slips, receipt books, invoices, credit card slips</a:t>
            </a:r>
          </a:p>
          <a:p>
            <a:r>
              <a:rPr lang="en-US" dirty="0" smtClean="0"/>
              <a:t>Purchases</a:t>
            </a:r>
          </a:p>
          <a:p>
            <a:pPr lvl="1"/>
            <a:r>
              <a:rPr lang="en-US" dirty="0" smtClean="0"/>
              <a:t>Cancelled checks, cash register receipts, credit card sales slips, invoices</a:t>
            </a:r>
          </a:p>
          <a:p>
            <a:r>
              <a:rPr lang="en-US" dirty="0" smtClean="0"/>
              <a:t>Expenses</a:t>
            </a:r>
          </a:p>
          <a:p>
            <a:pPr lvl="1"/>
            <a:r>
              <a:rPr lang="en-US" dirty="0" smtClean="0"/>
              <a:t>Cancelled checks, cash register receipts, account statements, credit card sales slips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should you keep your records?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Electronically</a:t>
            </a:r>
          </a:p>
          <a:p>
            <a:pPr lvl="1"/>
            <a:r>
              <a:rPr lang="en-US" dirty="0" smtClean="0"/>
              <a:t>Quick Books, Excel spreadsheet, Farm specific accounting software</a:t>
            </a:r>
          </a:p>
          <a:p>
            <a:pPr lvl="1"/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www.agriculture.com/products-classifieds/product-reviews/agriculture-technology/software/buyers-guide-accounting-software_446-re7093</a:t>
            </a:r>
            <a:endParaRPr lang="en-US" sz="1800" dirty="0" smtClean="0"/>
          </a:p>
          <a:p>
            <a:r>
              <a:rPr lang="en-US" dirty="0" smtClean="0"/>
              <a:t>Manually</a:t>
            </a:r>
          </a:p>
          <a:p>
            <a:pPr lvl="1"/>
            <a:r>
              <a:rPr lang="en-US" dirty="0" smtClean="0"/>
              <a:t>One-Write System</a:t>
            </a:r>
          </a:p>
          <a:p>
            <a:pPr lvl="1"/>
            <a:r>
              <a:rPr lang="en-US" dirty="0" smtClean="0"/>
              <a:t>Packet of ledger paper</a:t>
            </a:r>
            <a:endParaRPr lang="en-US" dirty="0"/>
          </a:p>
        </p:txBody>
      </p:sp>
      <p:pic>
        <p:nvPicPr>
          <p:cNvPr id="54274" name="Picture 2" descr="C:\Users\lkatz\AppData\Local\Microsoft\Windows\Temporary Internet Files\Content.IE5\FM9OPPP4\MC9000825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191001"/>
            <a:ext cx="3657600" cy="2363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 smtClean="0"/>
              <a:t>Activity – </a:t>
            </a:r>
            <a:br>
              <a:rPr lang="en-US" sz="4000" dirty="0" smtClean="0"/>
            </a:br>
            <a:r>
              <a:rPr lang="en-US" sz="4000" dirty="0" smtClean="0"/>
              <a:t>Recordkeeping Tools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Introduction to the Veggie Compass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21" y="1219200"/>
            <a:ext cx="8250358" cy="3514108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2 </a:t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Financial Feasibility</a:t>
            </a:r>
            <a:b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Financial record-keeping</a:t>
            </a:r>
            <a:b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Legal Structure and compliance</a:t>
            </a:r>
            <a:endParaRPr lang="en-US" sz="3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744738"/>
            <a:ext cx="7772400" cy="814387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Laura Katz, The University of Georgia Small Business Development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62" y="5522621"/>
            <a:ext cx="1431360" cy="4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Legal Structure</a:t>
            </a:r>
            <a:r>
              <a:rPr lang="en-US" sz="4000" b="1" dirty="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5105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400" b="1" u="sng" smtClean="0"/>
          </a:p>
          <a:p>
            <a:pPr lvl="1" eaLnBrk="1" hangingPunct="1">
              <a:buFontTx/>
              <a:buChar char="•"/>
            </a:pPr>
            <a:r>
              <a:rPr lang="en-US" sz="2400" smtClean="0"/>
              <a:t>Sole Proprietors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2400" smtClean="0"/>
          </a:p>
          <a:p>
            <a:pPr lvl="1" eaLnBrk="1" hangingPunct="1">
              <a:buFontTx/>
              <a:buChar char="•"/>
            </a:pPr>
            <a:r>
              <a:rPr lang="en-US" sz="2400" smtClean="0"/>
              <a:t>Partnerships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2400" smtClean="0"/>
          </a:p>
          <a:p>
            <a:pPr lvl="1" eaLnBrk="1" hangingPunct="1">
              <a:buFontTx/>
              <a:buChar char="•"/>
            </a:pPr>
            <a:r>
              <a:rPr lang="en-US" sz="2400" smtClean="0"/>
              <a:t>Corporations</a:t>
            </a:r>
          </a:p>
          <a:p>
            <a:pPr lvl="2" eaLnBrk="1" hangingPunct="1">
              <a:buFont typeface="Arial" charset="0"/>
              <a:buChar char="-"/>
            </a:pPr>
            <a:r>
              <a:rPr lang="en-US" sz="2000" smtClean="0"/>
              <a:t>C-Corps</a:t>
            </a:r>
          </a:p>
          <a:p>
            <a:pPr lvl="2" eaLnBrk="1" hangingPunct="1">
              <a:buFont typeface="Arial" charset="0"/>
              <a:buChar char="-"/>
            </a:pPr>
            <a:r>
              <a:rPr lang="en-US" sz="2000" smtClean="0"/>
              <a:t>S-Corps</a:t>
            </a:r>
          </a:p>
          <a:p>
            <a:pPr lvl="2" eaLnBrk="1" hangingPunct="1"/>
            <a:endParaRPr lang="en-US" sz="2000" smtClean="0"/>
          </a:p>
          <a:p>
            <a:pPr lvl="1" eaLnBrk="1" hangingPunct="1">
              <a:buFontTx/>
              <a:buChar char="•"/>
            </a:pPr>
            <a:r>
              <a:rPr lang="en-US" sz="2400" smtClean="0"/>
              <a:t>LLC’s</a:t>
            </a:r>
          </a:p>
        </p:txBody>
      </p:sp>
      <p:pic>
        <p:nvPicPr>
          <p:cNvPr id="31748" name="Picture 5" descr="MCj0229239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2057400"/>
            <a:ext cx="3097213" cy="3100388"/>
          </a:xfrm>
        </p:spPr>
      </p:pic>
    </p:spTree>
    <p:extLst>
      <p:ext uri="{BB962C8B-B14F-4D97-AF65-F5344CB8AC3E}">
        <p14:creationId xmlns:p14="http://schemas.microsoft.com/office/powerpoint/2010/main" val="34494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4779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IRS Publication 583</a:t>
            </a:r>
            <a:br>
              <a:rPr lang="en-US" sz="2400" dirty="0" smtClean="0"/>
            </a:br>
            <a:r>
              <a:rPr lang="en-US" sz="2400" dirty="0" smtClean="0"/>
              <a:t>Starting a Business &amp; </a:t>
            </a:r>
            <a:r>
              <a:rPr lang="en-US" sz="2400" dirty="0"/>
              <a:t>Keeping Records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www.irs.gov/pub/irs-pdf/p583.pdf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8" name="Picture 7" descr="irs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9600"/>
            <a:ext cx="1555750" cy="533400"/>
          </a:xfrm>
          <a:prstGeom prst="rect">
            <a:avLst/>
          </a:prstGeom>
        </p:spPr>
      </p:pic>
      <p:pic>
        <p:nvPicPr>
          <p:cNvPr id="4" name="Picture 3" descr="Screen Shot 2014-09-17 at 11.45.2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71600"/>
            <a:ext cx="6400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an LLC 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LLCs are not automatically included in this list, and are therefore not required to be treated as corporations. </a:t>
            </a:r>
            <a:endParaRPr lang="en-US" sz="2800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LLCs </a:t>
            </a:r>
            <a:r>
              <a:rPr lang="en-US" sz="2000" dirty="0"/>
              <a:t>can file </a:t>
            </a:r>
            <a:r>
              <a:rPr lang="en-US" sz="2000" u="sng" dirty="0">
                <a:hlinkClick r:id="rId3"/>
              </a:rPr>
              <a:t>Form 8832</a:t>
            </a:r>
            <a:r>
              <a:rPr lang="en-US" sz="2000" dirty="0"/>
              <a:t> (PDF) to elect their business entity </a:t>
            </a:r>
            <a:r>
              <a:rPr lang="en-US" sz="2000" dirty="0" smtClean="0"/>
              <a:t>classification.</a:t>
            </a:r>
          </a:p>
          <a:p>
            <a:endParaRPr lang="en-US" dirty="0"/>
          </a:p>
          <a:p>
            <a:pPr lvl="1"/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www.irs.gov/Individuals/Self-Employed/LLC-Filing-as-a-Corporation-or-Partnership</a:t>
            </a:r>
            <a:endParaRPr lang="en-US" sz="16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78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Choosing a Trade Name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903" y="1447800"/>
            <a:ext cx="82296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All corporations &amp; LLC’s must register with the State</a:t>
            </a:r>
          </a:p>
          <a:p>
            <a:pPr lvl="1" eaLnBrk="1" hangingPunct="1"/>
            <a:r>
              <a:rPr lang="en-US" sz="2000" dirty="0" smtClean="0"/>
              <a:t>Check registered names: </a:t>
            </a:r>
          </a:p>
          <a:p>
            <a:pPr lvl="2" eaLnBrk="1" hangingPunct="1"/>
            <a:r>
              <a:rPr lang="en-US" sz="2000" dirty="0">
                <a:hlinkClick r:id="rId3"/>
              </a:rPr>
              <a:t>https://cgov.sos.state.ga.us/Account.aspx/LogOn?ReturnUrl=%</a:t>
            </a:r>
            <a:r>
              <a:rPr lang="en-US" sz="2000" dirty="0" smtClean="0">
                <a:hlinkClick r:id="rId3"/>
              </a:rPr>
              <a:t>2fhome.aspx</a:t>
            </a:r>
            <a:endParaRPr lang="en-US" dirty="0" smtClean="0"/>
          </a:p>
          <a:p>
            <a:pPr eaLnBrk="1" hangingPunct="1"/>
            <a:r>
              <a:rPr lang="en-US" sz="2400" dirty="0" smtClean="0"/>
              <a:t>Check the federal register of names patented and trademarked </a:t>
            </a:r>
          </a:p>
          <a:p>
            <a:pPr lvl="1" eaLnBrk="1" hangingPunct="1"/>
            <a:r>
              <a:rPr lang="en-US" sz="2000" dirty="0" smtClean="0">
                <a:hlinkClick r:id="rId4"/>
              </a:rPr>
              <a:t>www.uspto.gov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Google your business name</a:t>
            </a:r>
          </a:p>
          <a:p>
            <a:pPr eaLnBrk="1" hangingPunct="1"/>
            <a:r>
              <a:rPr lang="en-US" sz="2400" dirty="0" smtClean="0"/>
              <a:t>File trade name locally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4191000"/>
            <a:ext cx="2386073" cy="23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Compliance Issues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5105400" cy="3352800"/>
          </a:xfrm>
        </p:spPr>
        <p:txBody>
          <a:bodyPr/>
          <a:lstStyle/>
          <a:p>
            <a:pPr eaLnBrk="1" hangingPunct="1"/>
            <a:r>
              <a:rPr lang="en-US" sz="3600" smtClean="0"/>
              <a:t>Local</a:t>
            </a:r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3600" smtClean="0"/>
              <a:t>State</a:t>
            </a:r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3600" smtClean="0"/>
              <a:t>Federal</a:t>
            </a:r>
          </a:p>
        </p:txBody>
      </p:sp>
      <p:pic>
        <p:nvPicPr>
          <p:cNvPr id="49154" name="Picture 2" descr="C:\Users\lkatz\AppData\Local\Microsoft\Windows\Temporary Internet Files\Content.IE5\P5FAPLS0\MC9001861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2004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7" y="1371600"/>
            <a:ext cx="792162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Planning and Zoning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Zoning Restrictions may apply </a:t>
            </a:r>
            <a:r>
              <a:rPr lang="en-US" sz="2000" dirty="0" smtClean="0"/>
              <a:t>to</a:t>
            </a:r>
          </a:p>
          <a:p>
            <a:pPr marL="571500" indent="-45720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Certificate of Occupancy</a:t>
            </a:r>
          </a:p>
          <a:p>
            <a:pPr marL="971550" lvl="1" indent="-457200" eaLnBrk="1" hangingPunct="1">
              <a:lnSpc>
                <a:spcPct val="90000"/>
              </a:lnSpc>
              <a:defRPr/>
            </a:pPr>
            <a:r>
              <a:rPr lang="en-US" sz="2000" dirty="0" smtClean="0"/>
              <a:t>Local Fire Marshall will inspect for fire code compliance before building can be used</a:t>
            </a:r>
            <a:endParaRPr lang="en-US" sz="2000" dirty="0"/>
          </a:p>
          <a:p>
            <a:pPr marL="571500" indent="-45720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Certificate of Building Inspection</a:t>
            </a:r>
          </a:p>
          <a:p>
            <a:pPr marL="971550" lvl="1" indent="-457200" eaLnBrk="1" hangingPunct="1">
              <a:lnSpc>
                <a:spcPct val="90000"/>
              </a:lnSpc>
              <a:defRPr/>
            </a:pPr>
            <a:r>
              <a:rPr lang="en-US" sz="2000" dirty="0" smtClean="0"/>
              <a:t>Local building inspector certifies use of accesses, restrooms, and construction types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Licenses: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Business License/Business Tax Certificate/ Occupational Tax Permit – obtained at city hall, county courthouse or city admin </a:t>
            </a:r>
            <a:r>
              <a:rPr lang="en-US" sz="2000" dirty="0" smtClean="0"/>
              <a:t>building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Local Compliance Issues</a:t>
            </a:r>
          </a:p>
        </p:txBody>
      </p:sp>
    </p:spTree>
    <p:extLst>
      <p:ext uri="{BB962C8B-B14F-4D97-AF65-F5344CB8AC3E}">
        <p14:creationId xmlns:p14="http://schemas.microsoft.com/office/powerpoint/2010/main" val="921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416"/>
            <a:ext cx="8229600" cy="50147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Permits, Licenses, Inspections: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Over 30 types of businesses </a:t>
            </a:r>
            <a:endParaRPr lang="en-US" sz="2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www.sos.state.ga.us/plb</a:t>
            </a:r>
            <a:r>
              <a:rPr lang="en-US" sz="1600" dirty="0" smtClean="0"/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Food Sales – Ga. Dept. of Ag.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hlink"/>
                </a:solidFill>
                <a:hlinkClick r:id="rId4"/>
              </a:rPr>
              <a:t>www.</a:t>
            </a:r>
            <a:r>
              <a:rPr lang="en-US" sz="1600" dirty="0" smtClean="0">
                <a:hlinkClick r:id="rId4"/>
              </a:rPr>
              <a:t>agr.state.ga.us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Check new Cottage Food Regulations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000" dirty="0" smtClean="0"/>
              <a:t>Food Service- local environmental health dept.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Trademarks, Service Marks, Patents, Copyrights may be registered for legal </a:t>
            </a:r>
            <a:r>
              <a:rPr lang="en-US" sz="2400" b="1" dirty="0" smtClean="0"/>
              <a:t>protection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Sales and Use Tax: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Apply for sales tax number with State of Georgia and get instructions for collecting, reporting and remitting tax monies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hlink"/>
                </a:solidFill>
              </a:rPr>
              <a:t>www.dor.ga.gov</a:t>
            </a:r>
            <a:endParaRPr lang="en-US" sz="1600" dirty="0">
              <a:solidFill>
                <a:schemeClr val="hlink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State Compliance Issues</a:t>
            </a:r>
          </a:p>
        </p:txBody>
      </p:sp>
    </p:spTree>
    <p:extLst>
      <p:ext uri="{BB962C8B-B14F-4D97-AF65-F5344CB8AC3E}">
        <p14:creationId xmlns:p14="http://schemas.microsoft.com/office/powerpoint/2010/main" val="11863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State Income Taxes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</a:t>
            </a:r>
            <a:r>
              <a:rPr lang="en-US" sz="2000" dirty="0" smtClean="0"/>
              <a:t>orms needed depends on the type of business entity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Worker’s Compensation Insurance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Required by law for employers with 3+ employees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Regulated by State but sold by private insurance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hlinkClick r:id="rId3"/>
              </a:rPr>
              <a:t>http://sbwc.georgia.gov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State Unemployment Insurance Tax (SUTA)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2.7% of first $8,500 of employees yearly earnings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hlinkClick r:id="rId4"/>
              </a:rPr>
              <a:t>www.dol.state.ga.us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	</a:t>
            </a:r>
            <a:endParaRPr lang="en-US" sz="20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More State Compliance Issues</a:t>
            </a:r>
          </a:p>
        </p:txBody>
      </p:sp>
    </p:spTree>
    <p:extLst>
      <p:ext uri="{BB962C8B-B14F-4D97-AF65-F5344CB8AC3E}">
        <p14:creationId xmlns:p14="http://schemas.microsoft.com/office/powerpoint/2010/main" val="21897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Federal Income Taxes</a:t>
            </a:r>
          </a:p>
          <a:p>
            <a:pPr lvl="1" eaLnBrk="1" hangingPunct="1"/>
            <a:r>
              <a:rPr lang="en-US" sz="2000" b="1" dirty="0"/>
              <a:t>Federal Tax ID </a:t>
            </a:r>
            <a:r>
              <a:rPr lang="en-US" sz="2000" b="1" dirty="0" smtClean="0"/>
              <a:t>Number (EIN) </a:t>
            </a:r>
            <a:r>
              <a:rPr lang="en-US" sz="2000" b="1" dirty="0"/>
              <a:t>– Form SS4 </a:t>
            </a:r>
            <a:endParaRPr lang="en-US" sz="2000" b="1" dirty="0" smtClean="0"/>
          </a:p>
          <a:p>
            <a:pPr marL="914400" lvl="2" indent="0" eaLnBrk="1" hangingPunct="1">
              <a:buNone/>
            </a:pPr>
            <a:r>
              <a:rPr lang="en-US" sz="2000" dirty="0" smtClean="0"/>
              <a:t>- Can apply online; free</a:t>
            </a:r>
            <a:endParaRPr lang="en-US" sz="2000" dirty="0"/>
          </a:p>
          <a:p>
            <a:pPr lvl="2" eaLnBrk="1" hangingPunct="1">
              <a:buFontTx/>
              <a:buChar char="-"/>
            </a:pPr>
            <a:r>
              <a:rPr lang="en-US" sz="2000" dirty="0" smtClean="0">
                <a:hlinkClick r:id="rId3"/>
              </a:rPr>
              <a:t>www.irs.gov</a:t>
            </a:r>
            <a:r>
              <a:rPr lang="en-US" sz="2000" dirty="0" smtClean="0"/>
              <a:t> </a:t>
            </a:r>
          </a:p>
          <a:p>
            <a:pPr lvl="2" eaLnBrk="1" hangingPunct="1">
              <a:buFontTx/>
              <a:buChar char="-"/>
            </a:pPr>
            <a:r>
              <a:rPr lang="en-US" sz="2400" b="1" dirty="0" smtClean="0"/>
              <a:t>Employment Issues:</a:t>
            </a:r>
          </a:p>
          <a:p>
            <a:pPr lvl="1" eaLnBrk="1" hangingPunct="1"/>
            <a:r>
              <a:rPr lang="en-US" sz="2000" b="1" dirty="0" smtClean="0"/>
              <a:t>FICA Insurance (S.S. &amp; Medicare) – Form 941</a:t>
            </a:r>
          </a:p>
          <a:p>
            <a:pPr lvl="2" eaLnBrk="1" hangingPunct="1">
              <a:buFontTx/>
              <a:buNone/>
            </a:pPr>
            <a:r>
              <a:rPr lang="en-US" sz="2000" dirty="0" smtClean="0"/>
              <a:t> -calculated based on employee’s salary</a:t>
            </a:r>
            <a:endParaRPr lang="en-US" sz="2000" dirty="0"/>
          </a:p>
          <a:p>
            <a:pPr lvl="2" eaLnBrk="1" hangingPunct="1">
              <a:buFontTx/>
              <a:buNone/>
            </a:pPr>
            <a:r>
              <a:rPr lang="en-US" sz="2000" dirty="0" smtClean="0"/>
              <a:t> - </a:t>
            </a:r>
            <a:r>
              <a:rPr lang="en-US" sz="2000" dirty="0" smtClean="0">
                <a:hlinkClick r:id="rId3"/>
              </a:rPr>
              <a:t>www.irs.gov</a:t>
            </a:r>
            <a:r>
              <a:rPr lang="en-US" sz="2000" dirty="0" smtClean="0"/>
              <a:t> </a:t>
            </a:r>
          </a:p>
          <a:p>
            <a:pPr lvl="2" eaLnBrk="1" hangingPunct="1">
              <a:buFontTx/>
              <a:buNone/>
            </a:pPr>
            <a:r>
              <a:rPr lang="en-US" sz="2000" b="1" dirty="0" smtClean="0"/>
              <a:t>Federal Unemployment Tax (FUTA) – Form 940 or 940EZ</a:t>
            </a:r>
            <a:endParaRPr lang="en-US" sz="1600" b="1" dirty="0" smtClean="0"/>
          </a:p>
          <a:p>
            <a:pPr lvl="2" eaLnBrk="1" hangingPunct="1"/>
            <a:r>
              <a:rPr lang="en-US" sz="1800" dirty="0" smtClean="0"/>
              <a:t>0.8% </a:t>
            </a:r>
            <a:r>
              <a:rPr lang="en-US" sz="1800" dirty="0"/>
              <a:t>of </a:t>
            </a:r>
            <a:r>
              <a:rPr lang="en-US" sz="1800" dirty="0" smtClean="0"/>
              <a:t>first $7,000 </a:t>
            </a:r>
            <a:r>
              <a:rPr lang="en-US" sz="1800" dirty="0"/>
              <a:t>of employees yearly </a:t>
            </a:r>
            <a:r>
              <a:rPr lang="en-US" sz="1800" dirty="0" smtClean="0"/>
              <a:t>earnings</a:t>
            </a:r>
          </a:p>
          <a:p>
            <a:pPr marL="914400" lvl="2" indent="0" eaLnBrk="1" hangingPunct="1">
              <a:buNone/>
            </a:pPr>
            <a:endParaRPr lang="en-US" sz="1000" dirty="0" smtClean="0"/>
          </a:p>
          <a:p>
            <a:pPr marL="914400" lvl="2" indent="0" eaLnBrk="1" hangingPunct="1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967998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Employee vs. Independent Contractor</a:t>
            </a:r>
            <a:endParaRPr lang="en-US" sz="2000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Federal Compliance Issues</a:t>
            </a:r>
          </a:p>
        </p:txBody>
      </p:sp>
    </p:spTree>
    <p:extLst>
      <p:ext uri="{BB962C8B-B14F-4D97-AF65-F5344CB8AC3E}">
        <p14:creationId xmlns:p14="http://schemas.microsoft.com/office/powerpoint/2010/main" val="8203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86400"/>
          </a:xfrm>
        </p:spPr>
        <p:txBody>
          <a:bodyPr/>
          <a:lstStyle/>
          <a:p>
            <a:r>
              <a:rPr lang="en-US" sz="2000" dirty="0" smtClean="0"/>
              <a:t>ATTRA National Sustainable Agriculture Information Service, publication “Basic Accounting: Guidance for Beginning Farmers”</a:t>
            </a:r>
            <a:endParaRPr lang="en-US" sz="1600" dirty="0" smtClean="0"/>
          </a:p>
          <a:p>
            <a:pPr lvl="1"/>
            <a:r>
              <a:rPr lang="en-US" sz="2000" dirty="0" smtClean="0">
                <a:hlinkClick r:id="rId3"/>
              </a:rPr>
              <a:t>www.attra.ncat.org</a:t>
            </a:r>
            <a:endParaRPr lang="en-US" sz="2000" dirty="0" smtClean="0"/>
          </a:p>
          <a:p>
            <a:r>
              <a:rPr lang="en-US" sz="2000" dirty="0" smtClean="0"/>
              <a:t>IRS Starting a Business and Keeping Records</a:t>
            </a:r>
          </a:p>
          <a:p>
            <a:r>
              <a:rPr lang="en-US" sz="2000" dirty="0" smtClean="0"/>
              <a:t>Veggie Compass</a:t>
            </a:r>
          </a:p>
          <a:p>
            <a:pPr lvl="1"/>
            <a:r>
              <a:rPr lang="en-US" sz="2000" dirty="0" smtClean="0"/>
              <a:t>www.veggiecompass.com</a:t>
            </a:r>
          </a:p>
          <a:p>
            <a:pPr lvl="1"/>
            <a:r>
              <a:rPr lang="en-US" sz="2000" dirty="0" smtClean="0">
                <a:hlinkClick r:id="rId4"/>
              </a:rPr>
              <a:t>www.irs.gov/pub/irs-pdf/p583.pdf</a:t>
            </a:r>
            <a:endParaRPr lang="en-US" sz="2000" dirty="0" smtClean="0"/>
          </a:p>
          <a:p>
            <a:r>
              <a:rPr lang="en-US" sz="2000" dirty="0" smtClean="0"/>
              <a:t>Georgia Direct Farm Business Guide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nationalaglawcenter.org/wp-content/uploads/assets/articles/GA-DFM.pdf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lumMod val="85000"/>
            </a:schemeClr>
          </a:solidFill>
        </p:spPr>
        <p:txBody>
          <a:bodyPr tIns="228600"/>
          <a:lstStyle/>
          <a:p>
            <a:pPr eaLnBrk="1" hangingPunct="1"/>
            <a:r>
              <a:rPr lang="en-US" sz="4000" dirty="0" smtClean="0"/>
              <a:t>Financial Feasibility </a:t>
            </a:r>
            <a:br>
              <a:rPr lang="en-US" sz="4000" dirty="0" smtClean="0"/>
            </a:br>
            <a:endParaRPr lang="en-US" sz="4000" b="1" dirty="0" smtClean="0"/>
          </a:p>
        </p:txBody>
      </p:sp>
      <p:sp>
        <p:nvSpPr>
          <p:cNvPr id="12291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0386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Accounting/legal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Utility deposits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Land/building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Farm Equipment &amp; Machinery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Seeds, Fertilizer,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Supplies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Pre-opening marketing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Organizational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Closing costs</a:t>
            </a:r>
          </a:p>
        </p:txBody>
      </p:sp>
      <p:sp>
        <p:nvSpPr>
          <p:cNvPr id="12292" name="Rectangle 2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12566"/>
            <a:ext cx="40386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Accounting/legal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Owners’ compensation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Salaries/wages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Seeds, Fertilizer, etc. (COGS)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Supplies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Rent/Lease payments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Telephone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Utilities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Insurance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Maintenance/Repair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Loan payments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Miscellaneous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387834"/>
            <a:ext cx="3581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00"/>
                </a:solidFill>
                <a:latin typeface="Arial" charset="0"/>
              </a:rPr>
              <a:t>Start Up Expenses</a:t>
            </a:r>
            <a:endParaRPr lang="en-US" sz="24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355366"/>
            <a:ext cx="3581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00"/>
                </a:solidFill>
                <a:latin typeface="Arial" charset="0"/>
              </a:rPr>
              <a:t>On Going Expenses</a:t>
            </a:r>
            <a:endParaRPr lang="en-US" sz="2400" b="1" u="sn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8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493" y="2178633"/>
            <a:ext cx="4945566" cy="580897"/>
          </a:xfrm>
        </p:spPr>
        <p:txBody>
          <a:bodyPr>
            <a:noAutofit/>
          </a:bodyPr>
          <a:lstStyle/>
          <a:p>
            <a:r>
              <a:rPr lang="en-US" sz="1350" dirty="0"/>
              <a:t>This material is based upon work that is supported by the National Institute of Food and Agriculture, U.S. Department of Agriculture, under award number 2015-70017-22861."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5" y="1097209"/>
            <a:ext cx="4762185" cy="149434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7201" y="2924710"/>
            <a:ext cx="8211998" cy="18862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Beginning Farmer Rancher </a:t>
            </a:r>
          </a:p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Development Program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Developing the Next Generation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Sustainable Farmers in Georgia Grant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6" y="3102079"/>
            <a:ext cx="948883" cy="1531512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225870"/>
            <a:ext cx="587617" cy="520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44" y="5361968"/>
            <a:ext cx="1016741" cy="401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64568"/>
            <a:ext cx="1367348" cy="403988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81" y="5399452"/>
            <a:ext cx="1115903" cy="392975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5" name="Picture 14" descr="FVSU_corrected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225870"/>
            <a:ext cx="1226855" cy="5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3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Show Me the Numbers!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/>
              <a:t>Where do I get the numbers?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/>
              <a:t>Enterprise </a:t>
            </a:r>
            <a:r>
              <a:rPr lang="en-US" sz="2400" dirty="0"/>
              <a:t>Budgets (CFSA, </a:t>
            </a:r>
            <a:r>
              <a:rPr lang="en-US" sz="2400" dirty="0" smtClean="0"/>
              <a:t>UGA</a:t>
            </a:r>
            <a:r>
              <a:rPr lang="en-US" sz="2400" dirty="0"/>
              <a:t>)</a:t>
            </a:r>
            <a:endParaRPr lang="en-US" sz="24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/>
              <a:t>Reference materials (Ag industry standards)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USDA, FSA, UGA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/>
              <a:t>Check with similar businesses in other locations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/>
              <a:t>Find a lawyer or accountant who represents farms similar to yours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/>
              <a:t>Suppliers/equipment dealers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/>
              <a:t>Call local competitors for information on prices/services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26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441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What you need to know…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400" dirty="0" smtClean="0"/>
              <a:t>Balance Sheet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Income Statement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Cash Flow Statement</a:t>
            </a:r>
          </a:p>
          <a:p>
            <a:pPr marL="457200" lvl="1" indent="0" eaLnBrk="1" hangingPunct="1">
              <a:buNone/>
            </a:pPr>
            <a:endParaRPr lang="en-US" sz="2000" dirty="0" smtClean="0"/>
          </a:p>
        </p:txBody>
      </p:sp>
      <p:sp>
        <p:nvSpPr>
          <p:cNvPr id="1434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Financial Feasibility</a:t>
            </a:r>
            <a:r>
              <a:rPr lang="en-US" sz="4000" b="1" dirty="0" smtClean="0"/>
              <a:t> </a:t>
            </a:r>
          </a:p>
        </p:txBody>
      </p:sp>
      <p:pic>
        <p:nvPicPr>
          <p:cNvPr id="55298" name="Picture 2" descr="C:\Users\lkatz\AppData\Local\Microsoft\Windows\Temporary Internet Files\Content.IE5\2OGI9V6W\MC900357007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3528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/>
              <a:t>Balance Sheet = Farm’s Financial Health</a:t>
            </a:r>
          </a:p>
          <a:p>
            <a:pPr algn="ctr" eaLnBrk="1" hangingPunct="1">
              <a:buFontTx/>
              <a:buNone/>
            </a:pPr>
            <a:endParaRPr lang="en-US" sz="1800" u="sng" dirty="0" smtClean="0"/>
          </a:p>
          <a:p>
            <a:pPr eaLnBrk="1" hangingPunct="1"/>
            <a:r>
              <a:rPr lang="en-US" sz="2600" dirty="0" smtClean="0"/>
              <a:t>Shows what a farm </a:t>
            </a:r>
            <a:r>
              <a:rPr lang="en-US" sz="2600" i="1" dirty="0" smtClean="0"/>
              <a:t>owns,</a:t>
            </a:r>
            <a:r>
              <a:rPr lang="en-US" sz="2600" dirty="0" smtClean="0"/>
              <a:t> </a:t>
            </a:r>
            <a:r>
              <a:rPr lang="en-US" sz="2600" i="1" dirty="0" smtClean="0"/>
              <a:t>owes </a:t>
            </a:r>
            <a:r>
              <a:rPr lang="en-US" sz="2600" dirty="0" smtClean="0"/>
              <a:t>&amp; </a:t>
            </a:r>
            <a:r>
              <a:rPr lang="en-US" sz="2600" i="1" dirty="0" smtClean="0"/>
              <a:t>what’s left over</a:t>
            </a:r>
            <a:endParaRPr lang="en-US" sz="2600" dirty="0" smtClean="0"/>
          </a:p>
          <a:p>
            <a:pPr eaLnBrk="1" hangingPunct="1">
              <a:buFontTx/>
              <a:buNone/>
            </a:pPr>
            <a:r>
              <a:rPr lang="en-US" sz="2600" dirty="0" smtClean="0"/>
              <a:t>			Assets = Liabilities + Equity</a:t>
            </a:r>
          </a:p>
          <a:p>
            <a:pPr lvl="1" eaLnBrk="1" hangingPunct="1">
              <a:buFontTx/>
              <a:buNone/>
            </a:pPr>
            <a:endParaRPr lang="en-US" sz="2600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sz="2600" dirty="0" smtClean="0"/>
              <a:t>Shows a farm’s net worth (financial progress)</a:t>
            </a:r>
          </a:p>
          <a:p>
            <a:pPr eaLnBrk="1" hangingPunct="1">
              <a:buFontTx/>
              <a:buNone/>
            </a:pPr>
            <a:r>
              <a:rPr lang="en-US" sz="2600" dirty="0" smtClean="0"/>
              <a:t>			Assets – Liabilities = Net Worth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cs typeface="Arial" charset="0"/>
              </a:rPr>
              <a:t>	</a:t>
            </a:r>
          </a:p>
          <a:p>
            <a:pPr eaLnBrk="1" hangingPunct="1"/>
            <a:r>
              <a:rPr lang="en-US" sz="2600" dirty="0" smtClean="0">
                <a:cs typeface="Arial" charset="0"/>
              </a:rPr>
              <a:t>Shows Accounts Receivables, Accounts Payables, Inventory</a:t>
            </a:r>
            <a:endParaRPr lang="en-US" sz="2600" u="sng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Financial Feasibility</a:t>
            </a:r>
            <a:r>
              <a:rPr lang="en-US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2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Assets – convert to cash in &lt;1 year</a:t>
            </a:r>
          </a:p>
          <a:p>
            <a:r>
              <a:rPr lang="en-US" dirty="0"/>
              <a:t>Intermediate – convert to cash in 1 to 10 years</a:t>
            </a:r>
          </a:p>
          <a:p>
            <a:r>
              <a:rPr lang="en-US" dirty="0"/>
              <a:t>Long Term – convert to cash in &gt; 10 years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953000"/>
            <a:ext cx="3346450" cy="17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 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Liabilities – Pay off in &lt;1 year</a:t>
            </a:r>
          </a:p>
          <a:p>
            <a:r>
              <a:rPr lang="en-US" dirty="0"/>
              <a:t>Intermediate – Pay off in 1 to 10 years</a:t>
            </a:r>
          </a:p>
          <a:p>
            <a:r>
              <a:rPr lang="en-US" dirty="0"/>
              <a:t>Long Term – Pay off in &gt; 10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363" y="4267200"/>
            <a:ext cx="2386073" cy="23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 Owner’s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personal equity that the owner invests in the business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334000"/>
            <a:ext cx="3687447" cy="12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1825</Words>
  <Application>Microsoft Office PowerPoint</Application>
  <PresentationFormat>On-screen Show (4:3)</PresentationFormat>
  <Paragraphs>375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Wingdings</vt:lpstr>
      <vt:lpstr>Office Theme</vt:lpstr>
      <vt:lpstr>Default Design</vt:lpstr>
      <vt:lpstr>PowerPoint Presentation</vt:lpstr>
      <vt:lpstr>Session 2  Financial Feasibility Financial record-keeping Legal Structure and compliance</vt:lpstr>
      <vt:lpstr>Financial Feasibility  </vt:lpstr>
      <vt:lpstr>Show Me the Numbers!</vt:lpstr>
      <vt:lpstr>Financial Feasibility </vt:lpstr>
      <vt:lpstr>Financial Feasibility </vt:lpstr>
      <vt:lpstr>Balance Sheet Assets</vt:lpstr>
      <vt:lpstr>Balance Sheet Liabilities</vt:lpstr>
      <vt:lpstr>Balance Sheet Owner’s Equity</vt:lpstr>
      <vt:lpstr>PowerPoint Presentation</vt:lpstr>
      <vt:lpstr>Financial Feasibility </vt:lpstr>
      <vt:lpstr>PowerPoint Presentation</vt:lpstr>
      <vt:lpstr>Financial Feasibility </vt:lpstr>
      <vt:lpstr>PowerPoint Presentation</vt:lpstr>
      <vt:lpstr>Activity –  Categorizing Financial Transactions Exercise</vt:lpstr>
      <vt:lpstr>Record Keeping</vt:lpstr>
      <vt:lpstr>What should you keep?</vt:lpstr>
      <vt:lpstr>How should you keep your records?</vt:lpstr>
      <vt:lpstr>Activity –  Recordkeeping Tools</vt:lpstr>
      <vt:lpstr>Legal Structure </vt:lpstr>
      <vt:lpstr>IRS Publication 583 Starting a Business &amp; Keeping Records http://www.irs.gov/pub/irs-pdf/p583.pdf </vt:lpstr>
      <vt:lpstr>How does an LLC File?</vt:lpstr>
      <vt:lpstr>Choosing a Trade Name</vt:lpstr>
      <vt:lpstr>Compliance Issues</vt:lpstr>
      <vt:lpstr>Local Compliance Issues</vt:lpstr>
      <vt:lpstr>State Compliance Issues</vt:lpstr>
      <vt:lpstr>More State Compliance Issues</vt:lpstr>
      <vt:lpstr>Federal Compliance Issues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 Laird</dc:creator>
  <cp:lastModifiedBy>Windows User</cp:lastModifiedBy>
  <cp:revision>7</cp:revision>
  <dcterms:created xsi:type="dcterms:W3CDTF">2016-05-18T14:29:02Z</dcterms:created>
  <dcterms:modified xsi:type="dcterms:W3CDTF">2016-07-07T17:13:41Z</dcterms:modified>
</cp:coreProperties>
</file>