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22" r:id="rId2"/>
    <p:sldId id="311" r:id="rId3"/>
    <p:sldId id="318" r:id="rId4"/>
    <p:sldId id="296" r:id="rId5"/>
    <p:sldId id="298" r:id="rId6"/>
    <p:sldId id="320" r:id="rId7"/>
    <p:sldId id="321" r:id="rId8"/>
    <p:sldId id="305" r:id="rId9"/>
    <p:sldId id="323" r:id="rId10"/>
    <p:sldId id="325" r:id="rId11"/>
    <p:sldId id="324" r:id="rId12"/>
    <p:sldId id="307" r:id="rId13"/>
    <p:sldId id="26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10" autoAdjust="0"/>
    <p:restoredTop sz="94660"/>
  </p:normalViewPr>
  <p:slideViewPr>
    <p:cSldViewPr snapToGrid="0">
      <p:cViewPr varScale="1">
        <p:scale>
          <a:sx n="79" d="100"/>
          <a:sy n="79" d="100"/>
        </p:scale>
        <p:origin x="114" y="576"/>
      </p:cViewPr>
      <p:guideLst>
        <p:guide orient="horz" pos="2160"/>
        <p:guide pos="3840"/>
      </p:guideLst>
    </p:cSldViewPr>
  </p:slideViewPr>
  <p:notesTextViewPr>
    <p:cViewPr>
      <p:scale>
        <a:sx n="1" d="1"/>
        <a:sy n="1" d="1"/>
      </p:scale>
      <p:origin x="0" y="0"/>
    </p:cViewPr>
  </p:notesTextViewPr>
  <p:sorterViewPr>
    <p:cViewPr>
      <p:scale>
        <a:sx n="100" d="100"/>
        <a:sy n="100" d="100"/>
      </p:scale>
      <p:origin x="0" y="-90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39CEBB-28C9-4782-B737-1A4EE430BED5}" type="doc">
      <dgm:prSet loTypeId="urn:microsoft.com/office/officeart/2005/8/layout/pyramid1" loCatId="pyramid" qsTypeId="urn:microsoft.com/office/officeart/2005/8/quickstyle/simple1" qsCatId="simple" csTypeId="urn:microsoft.com/office/officeart/2005/8/colors/accent1_2" csCatId="accent1" phldr="1"/>
      <dgm:spPr/>
    </dgm:pt>
    <dgm:pt modelId="{36816D0D-B03D-4CF5-852C-C6070A1C4E1D}">
      <dgm:prSet phldrT="[Text]" custT="1"/>
      <dgm:spPr/>
      <dgm:t>
        <a:bodyPr anchor="b"/>
        <a:lstStyle/>
        <a:p>
          <a:r>
            <a:rPr lang="en-US" sz="1800" dirty="0" smtClean="0"/>
            <a:t>Fresh </a:t>
          </a:r>
        </a:p>
        <a:p>
          <a:r>
            <a:rPr lang="en-US" sz="1800" dirty="0" smtClean="0"/>
            <a:t>Produce</a:t>
          </a:r>
          <a:endParaRPr lang="en-US" sz="1800" dirty="0"/>
        </a:p>
      </dgm:t>
    </dgm:pt>
    <dgm:pt modelId="{6D901DC3-34D6-4FE7-9B7B-5E3D784D478C}" type="parTrans" cxnId="{94891E80-980E-44CB-837F-40E72DC6DDF4}">
      <dgm:prSet/>
      <dgm:spPr/>
      <dgm:t>
        <a:bodyPr/>
        <a:lstStyle/>
        <a:p>
          <a:endParaRPr lang="en-US" sz="1100"/>
        </a:p>
      </dgm:t>
    </dgm:pt>
    <dgm:pt modelId="{35638EF3-D004-486C-B041-962FC11ABC41}" type="sibTrans" cxnId="{94891E80-980E-44CB-837F-40E72DC6DDF4}">
      <dgm:prSet/>
      <dgm:spPr/>
      <dgm:t>
        <a:bodyPr/>
        <a:lstStyle/>
        <a:p>
          <a:endParaRPr lang="en-US" sz="1100"/>
        </a:p>
      </dgm:t>
    </dgm:pt>
    <dgm:pt modelId="{2455721B-D9BF-4765-8C40-BB2CDD0CC873}">
      <dgm:prSet phldrT="[Text]" custT="1"/>
      <dgm:spPr/>
      <dgm:t>
        <a:bodyPr/>
        <a:lstStyle/>
        <a:p>
          <a:r>
            <a:rPr lang="en-US" sz="2000" dirty="0" smtClean="0"/>
            <a:t>Non-Profit Exemption</a:t>
          </a:r>
          <a:endParaRPr lang="en-US" sz="2000" dirty="0"/>
        </a:p>
      </dgm:t>
    </dgm:pt>
    <dgm:pt modelId="{DF32F80D-3199-4D22-95ED-75534904DCC8}" type="parTrans" cxnId="{DB2A9610-64AE-4D81-826E-DA37D920E82C}">
      <dgm:prSet/>
      <dgm:spPr/>
      <dgm:t>
        <a:bodyPr/>
        <a:lstStyle/>
        <a:p>
          <a:endParaRPr lang="en-US" sz="1100"/>
        </a:p>
      </dgm:t>
    </dgm:pt>
    <dgm:pt modelId="{BA63E352-5AC9-4CE3-9704-D89FF209AD94}" type="sibTrans" cxnId="{DB2A9610-64AE-4D81-826E-DA37D920E82C}">
      <dgm:prSet/>
      <dgm:spPr/>
      <dgm:t>
        <a:bodyPr/>
        <a:lstStyle/>
        <a:p>
          <a:endParaRPr lang="en-US" sz="1100"/>
        </a:p>
      </dgm:t>
    </dgm:pt>
    <dgm:pt modelId="{F8D2810B-D639-4184-BD10-43D658C73601}">
      <dgm:prSet phldrT="[Text]" custT="1"/>
      <dgm:spPr/>
      <dgm:t>
        <a:bodyPr/>
        <a:lstStyle/>
        <a:p>
          <a:r>
            <a:rPr lang="en-US" sz="2000" dirty="0" smtClean="0"/>
            <a:t>Cottage Food License</a:t>
          </a:r>
          <a:endParaRPr lang="en-US" sz="2000" dirty="0"/>
        </a:p>
      </dgm:t>
    </dgm:pt>
    <dgm:pt modelId="{9C90BAB8-BC30-408F-B289-E0D3B0580B8E}" type="parTrans" cxnId="{2562B327-1E42-4652-A908-B8D92C1F6916}">
      <dgm:prSet/>
      <dgm:spPr/>
      <dgm:t>
        <a:bodyPr/>
        <a:lstStyle/>
        <a:p>
          <a:endParaRPr lang="en-US" sz="1100"/>
        </a:p>
      </dgm:t>
    </dgm:pt>
    <dgm:pt modelId="{818ED184-1C36-44D5-8A58-FD6A688BB786}" type="sibTrans" cxnId="{2562B327-1E42-4652-A908-B8D92C1F6916}">
      <dgm:prSet/>
      <dgm:spPr/>
      <dgm:t>
        <a:bodyPr/>
        <a:lstStyle/>
        <a:p>
          <a:endParaRPr lang="en-US" sz="1100"/>
        </a:p>
      </dgm:t>
    </dgm:pt>
    <dgm:pt modelId="{8B982536-480F-4388-ACAC-772A683B1F66}">
      <dgm:prSet phldrT="[Text]" custT="1"/>
      <dgm:spPr/>
      <dgm:t>
        <a:bodyPr/>
        <a:lstStyle/>
        <a:p>
          <a:r>
            <a:rPr lang="en-US" sz="2000" dirty="0" smtClean="0"/>
            <a:t>Food Sales Establishment License</a:t>
          </a:r>
          <a:endParaRPr lang="en-US" sz="2000" dirty="0"/>
        </a:p>
      </dgm:t>
    </dgm:pt>
    <dgm:pt modelId="{2052563A-98A8-42EA-9100-7137F7243D7E}" type="parTrans" cxnId="{347F91DA-206B-4FAB-BAF8-4CF90861AB47}">
      <dgm:prSet/>
      <dgm:spPr/>
      <dgm:t>
        <a:bodyPr/>
        <a:lstStyle/>
        <a:p>
          <a:endParaRPr lang="en-US" sz="1100"/>
        </a:p>
      </dgm:t>
    </dgm:pt>
    <dgm:pt modelId="{55F6127C-8AC3-41B7-95D8-6B9F02C26E86}" type="sibTrans" cxnId="{347F91DA-206B-4FAB-BAF8-4CF90861AB47}">
      <dgm:prSet/>
      <dgm:spPr/>
      <dgm:t>
        <a:bodyPr/>
        <a:lstStyle/>
        <a:p>
          <a:endParaRPr lang="en-US" sz="1100"/>
        </a:p>
      </dgm:t>
    </dgm:pt>
    <dgm:pt modelId="{EC2672F6-E297-4E55-B507-0629B9E87B80}" type="pres">
      <dgm:prSet presAssocID="{1B39CEBB-28C9-4782-B737-1A4EE430BED5}" presName="Name0" presStyleCnt="0">
        <dgm:presLayoutVars>
          <dgm:dir/>
          <dgm:animLvl val="lvl"/>
          <dgm:resizeHandles val="exact"/>
        </dgm:presLayoutVars>
      </dgm:prSet>
      <dgm:spPr/>
    </dgm:pt>
    <dgm:pt modelId="{77044C52-CA79-4BC1-9C05-2F1CD2460058}" type="pres">
      <dgm:prSet presAssocID="{36816D0D-B03D-4CF5-852C-C6070A1C4E1D}" presName="Name8" presStyleCnt="0"/>
      <dgm:spPr/>
    </dgm:pt>
    <dgm:pt modelId="{84280F0E-6DD9-4133-8853-BD3B83B69301}" type="pres">
      <dgm:prSet presAssocID="{36816D0D-B03D-4CF5-852C-C6070A1C4E1D}" presName="level" presStyleLbl="node1" presStyleIdx="0" presStyleCnt="4">
        <dgm:presLayoutVars>
          <dgm:chMax val="1"/>
          <dgm:bulletEnabled val="1"/>
        </dgm:presLayoutVars>
      </dgm:prSet>
      <dgm:spPr/>
      <dgm:t>
        <a:bodyPr/>
        <a:lstStyle/>
        <a:p>
          <a:endParaRPr lang="en-US"/>
        </a:p>
      </dgm:t>
    </dgm:pt>
    <dgm:pt modelId="{8C46EE51-FB86-45DD-BC82-7B5DC990A392}" type="pres">
      <dgm:prSet presAssocID="{36816D0D-B03D-4CF5-852C-C6070A1C4E1D}" presName="levelTx" presStyleLbl="revTx" presStyleIdx="0" presStyleCnt="0">
        <dgm:presLayoutVars>
          <dgm:chMax val="1"/>
          <dgm:bulletEnabled val="1"/>
        </dgm:presLayoutVars>
      </dgm:prSet>
      <dgm:spPr/>
      <dgm:t>
        <a:bodyPr/>
        <a:lstStyle/>
        <a:p>
          <a:endParaRPr lang="en-US"/>
        </a:p>
      </dgm:t>
    </dgm:pt>
    <dgm:pt modelId="{BC99BC8E-D0BD-458C-A895-A067BDB0CB71}" type="pres">
      <dgm:prSet presAssocID="{2455721B-D9BF-4765-8C40-BB2CDD0CC873}" presName="Name8" presStyleCnt="0"/>
      <dgm:spPr/>
    </dgm:pt>
    <dgm:pt modelId="{DD326BD8-9DB7-4F9D-B8C0-FBDB168642B7}" type="pres">
      <dgm:prSet presAssocID="{2455721B-D9BF-4765-8C40-BB2CDD0CC873}" presName="level" presStyleLbl="node1" presStyleIdx="1" presStyleCnt="4">
        <dgm:presLayoutVars>
          <dgm:chMax val="1"/>
          <dgm:bulletEnabled val="1"/>
        </dgm:presLayoutVars>
      </dgm:prSet>
      <dgm:spPr/>
      <dgm:t>
        <a:bodyPr/>
        <a:lstStyle/>
        <a:p>
          <a:endParaRPr lang="en-US"/>
        </a:p>
      </dgm:t>
    </dgm:pt>
    <dgm:pt modelId="{F6597BD1-94E2-4CDE-9175-EA470334EF27}" type="pres">
      <dgm:prSet presAssocID="{2455721B-D9BF-4765-8C40-BB2CDD0CC873}" presName="levelTx" presStyleLbl="revTx" presStyleIdx="0" presStyleCnt="0">
        <dgm:presLayoutVars>
          <dgm:chMax val="1"/>
          <dgm:bulletEnabled val="1"/>
        </dgm:presLayoutVars>
      </dgm:prSet>
      <dgm:spPr/>
      <dgm:t>
        <a:bodyPr/>
        <a:lstStyle/>
        <a:p>
          <a:endParaRPr lang="en-US"/>
        </a:p>
      </dgm:t>
    </dgm:pt>
    <dgm:pt modelId="{4440AF29-5C41-4F2F-8408-0ABE1874FDE6}" type="pres">
      <dgm:prSet presAssocID="{F8D2810B-D639-4184-BD10-43D658C73601}" presName="Name8" presStyleCnt="0"/>
      <dgm:spPr/>
    </dgm:pt>
    <dgm:pt modelId="{89519006-2CE0-4FD2-9767-615B07001D76}" type="pres">
      <dgm:prSet presAssocID="{F8D2810B-D639-4184-BD10-43D658C73601}" presName="level" presStyleLbl="node1" presStyleIdx="2" presStyleCnt="4">
        <dgm:presLayoutVars>
          <dgm:chMax val="1"/>
          <dgm:bulletEnabled val="1"/>
        </dgm:presLayoutVars>
      </dgm:prSet>
      <dgm:spPr/>
      <dgm:t>
        <a:bodyPr/>
        <a:lstStyle/>
        <a:p>
          <a:endParaRPr lang="en-US"/>
        </a:p>
      </dgm:t>
    </dgm:pt>
    <dgm:pt modelId="{D853563D-A35E-4510-AA96-A21FF15DE210}" type="pres">
      <dgm:prSet presAssocID="{F8D2810B-D639-4184-BD10-43D658C73601}" presName="levelTx" presStyleLbl="revTx" presStyleIdx="0" presStyleCnt="0">
        <dgm:presLayoutVars>
          <dgm:chMax val="1"/>
          <dgm:bulletEnabled val="1"/>
        </dgm:presLayoutVars>
      </dgm:prSet>
      <dgm:spPr/>
      <dgm:t>
        <a:bodyPr/>
        <a:lstStyle/>
        <a:p>
          <a:endParaRPr lang="en-US"/>
        </a:p>
      </dgm:t>
    </dgm:pt>
    <dgm:pt modelId="{ED6DDFB2-458A-4D3B-965B-FE6C96AED53A}" type="pres">
      <dgm:prSet presAssocID="{8B982536-480F-4388-ACAC-772A683B1F66}" presName="Name8" presStyleCnt="0"/>
      <dgm:spPr/>
    </dgm:pt>
    <dgm:pt modelId="{7145EB41-57F4-420F-A904-473F6694D584}" type="pres">
      <dgm:prSet presAssocID="{8B982536-480F-4388-ACAC-772A683B1F66}" presName="level" presStyleLbl="node1" presStyleIdx="3" presStyleCnt="4">
        <dgm:presLayoutVars>
          <dgm:chMax val="1"/>
          <dgm:bulletEnabled val="1"/>
        </dgm:presLayoutVars>
      </dgm:prSet>
      <dgm:spPr/>
      <dgm:t>
        <a:bodyPr/>
        <a:lstStyle/>
        <a:p>
          <a:endParaRPr lang="en-US"/>
        </a:p>
      </dgm:t>
    </dgm:pt>
    <dgm:pt modelId="{6616280A-E059-4FC7-8A0D-2C396D695F9B}" type="pres">
      <dgm:prSet presAssocID="{8B982536-480F-4388-ACAC-772A683B1F66}" presName="levelTx" presStyleLbl="revTx" presStyleIdx="0" presStyleCnt="0">
        <dgm:presLayoutVars>
          <dgm:chMax val="1"/>
          <dgm:bulletEnabled val="1"/>
        </dgm:presLayoutVars>
      </dgm:prSet>
      <dgm:spPr/>
      <dgm:t>
        <a:bodyPr/>
        <a:lstStyle/>
        <a:p>
          <a:endParaRPr lang="en-US"/>
        </a:p>
      </dgm:t>
    </dgm:pt>
  </dgm:ptLst>
  <dgm:cxnLst>
    <dgm:cxn modelId="{46EDF76C-8FB5-4CE0-8F77-57D81F1EE290}" type="presOf" srcId="{2455721B-D9BF-4765-8C40-BB2CDD0CC873}" destId="{DD326BD8-9DB7-4F9D-B8C0-FBDB168642B7}" srcOrd="0" destOrd="0" presId="urn:microsoft.com/office/officeart/2005/8/layout/pyramid1"/>
    <dgm:cxn modelId="{2877F8D7-3C1F-4FC2-BF22-080582F61EFF}" type="presOf" srcId="{36816D0D-B03D-4CF5-852C-C6070A1C4E1D}" destId="{84280F0E-6DD9-4133-8853-BD3B83B69301}" srcOrd="0" destOrd="0" presId="urn:microsoft.com/office/officeart/2005/8/layout/pyramid1"/>
    <dgm:cxn modelId="{A0850320-1202-489F-98A5-8F9E7FD6CA63}" type="presOf" srcId="{2455721B-D9BF-4765-8C40-BB2CDD0CC873}" destId="{F6597BD1-94E2-4CDE-9175-EA470334EF27}" srcOrd="1" destOrd="0" presId="urn:microsoft.com/office/officeart/2005/8/layout/pyramid1"/>
    <dgm:cxn modelId="{322B6DCE-2BCD-41CD-A61B-6127884F3C05}" type="presOf" srcId="{8B982536-480F-4388-ACAC-772A683B1F66}" destId="{6616280A-E059-4FC7-8A0D-2C396D695F9B}" srcOrd="1" destOrd="0" presId="urn:microsoft.com/office/officeart/2005/8/layout/pyramid1"/>
    <dgm:cxn modelId="{347F91DA-206B-4FAB-BAF8-4CF90861AB47}" srcId="{1B39CEBB-28C9-4782-B737-1A4EE430BED5}" destId="{8B982536-480F-4388-ACAC-772A683B1F66}" srcOrd="3" destOrd="0" parTransId="{2052563A-98A8-42EA-9100-7137F7243D7E}" sibTransId="{55F6127C-8AC3-41B7-95D8-6B9F02C26E86}"/>
    <dgm:cxn modelId="{8FD0CE65-9EC9-4F88-84A7-BDCD3494962A}" type="presOf" srcId="{F8D2810B-D639-4184-BD10-43D658C73601}" destId="{D853563D-A35E-4510-AA96-A21FF15DE210}" srcOrd="1" destOrd="0" presId="urn:microsoft.com/office/officeart/2005/8/layout/pyramid1"/>
    <dgm:cxn modelId="{DB2A9610-64AE-4D81-826E-DA37D920E82C}" srcId="{1B39CEBB-28C9-4782-B737-1A4EE430BED5}" destId="{2455721B-D9BF-4765-8C40-BB2CDD0CC873}" srcOrd="1" destOrd="0" parTransId="{DF32F80D-3199-4D22-95ED-75534904DCC8}" sibTransId="{BA63E352-5AC9-4CE3-9704-D89FF209AD94}"/>
    <dgm:cxn modelId="{4C0E11E5-ECBF-4C2F-9F41-730B94232309}" type="presOf" srcId="{F8D2810B-D639-4184-BD10-43D658C73601}" destId="{89519006-2CE0-4FD2-9767-615B07001D76}" srcOrd="0" destOrd="0" presId="urn:microsoft.com/office/officeart/2005/8/layout/pyramid1"/>
    <dgm:cxn modelId="{94891E80-980E-44CB-837F-40E72DC6DDF4}" srcId="{1B39CEBB-28C9-4782-B737-1A4EE430BED5}" destId="{36816D0D-B03D-4CF5-852C-C6070A1C4E1D}" srcOrd="0" destOrd="0" parTransId="{6D901DC3-34D6-4FE7-9B7B-5E3D784D478C}" sibTransId="{35638EF3-D004-486C-B041-962FC11ABC41}"/>
    <dgm:cxn modelId="{2562B327-1E42-4652-A908-B8D92C1F6916}" srcId="{1B39CEBB-28C9-4782-B737-1A4EE430BED5}" destId="{F8D2810B-D639-4184-BD10-43D658C73601}" srcOrd="2" destOrd="0" parTransId="{9C90BAB8-BC30-408F-B289-E0D3B0580B8E}" sibTransId="{818ED184-1C36-44D5-8A58-FD6A688BB786}"/>
    <dgm:cxn modelId="{5F440EFD-EEA4-4F9E-B0B9-9C8EFD14699D}" type="presOf" srcId="{1B39CEBB-28C9-4782-B737-1A4EE430BED5}" destId="{EC2672F6-E297-4E55-B507-0629B9E87B80}" srcOrd="0" destOrd="0" presId="urn:microsoft.com/office/officeart/2005/8/layout/pyramid1"/>
    <dgm:cxn modelId="{CCE7222B-BC0E-4FB9-85DF-350F7020ECD6}" type="presOf" srcId="{36816D0D-B03D-4CF5-852C-C6070A1C4E1D}" destId="{8C46EE51-FB86-45DD-BC82-7B5DC990A392}" srcOrd="1" destOrd="0" presId="urn:microsoft.com/office/officeart/2005/8/layout/pyramid1"/>
    <dgm:cxn modelId="{04F71CAD-21DE-4E83-82E6-1C1C4B368CDD}" type="presOf" srcId="{8B982536-480F-4388-ACAC-772A683B1F66}" destId="{7145EB41-57F4-420F-A904-473F6694D584}" srcOrd="0" destOrd="0" presId="urn:microsoft.com/office/officeart/2005/8/layout/pyramid1"/>
    <dgm:cxn modelId="{FEBAAEB7-D9E0-4D62-9A40-45E0076CB5CF}" type="presParOf" srcId="{EC2672F6-E297-4E55-B507-0629B9E87B80}" destId="{77044C52-CA79-4BC1-9C05-2F1CD2460058}" srcOrd="0" destOrd="0" presId="urn:microsoft.com/office/officeart/2005/8/layout/pyramid1"/>
    <dgm:cxn modelId="{AA121AA9-7B1F-4FF9-85CA-05B500085914}" type="presParOf" srcId="{77044C52-CA79-4BC1-9C05-2F1CD2460058}" destId="{84280F0E-6DD9-4133-8853-BD3B83B69301}" srcOrd="0" destOrd="0" presId="urn:microsoft.com/office/officeart/2005/8/layout/pyramid1"/>
    <dgm:cxn modelId="{246092D7-64E7-4F56-947B-B27549BA3081}" type="presParOf" srcId="{77044C52-CA79-4BC1-9C05-2F1CD2460058}" destId="{8C46EE51-FB86-45DD-BC82-7B5DC990A392}" srcOrd="1" destOrd="0" presId="urn:microsoft.com/office/officeart/2005/8/layout/pyramid1"/>
    <dgm:cxn modelId="{F2AB67DF-F877-4A18-9D6F-C42DA7174A85}" type="presParOf" srcId="{EC2672F6-E297-4E55-B507-0629B9E87B80}" destId="{BC99BC8E-D0BD-458C-A895-A067BDB0CB71}" srcOrd="1" destOrd="0" presId="urn:microsoft.com/office/officeart/2005/8/layout/pyramid1"/>
    <dgm:cxn modelId="{EEC32669-3245-4968-8B3A-A1CE2DF7F38D}" type="presParOf" srcId="{BC99BC8E-D0BD-458C-A895-A067BDB0CB71}" destId="{DD326BD8-9DB7-4F9D-B8C0-FBDB168642B7}" srcOrd="0" destOrd="0" presId="urn:microsoft.com/office/officeart/2005/8/layout/pyramid1"/>
    <dgm:cxn modelId="{1747855E-9F58-4186-84CF-6768E023CCF1}" type="presParOf" srcId="{BC99BC8E-D0BD-458C-A895-A067BDB0CB71}" destId="{F6597BD1-94E2-4CDE-9175-EA470334EF27}" srcOrd="1" destOrd="0" presId="urn:microsoft.com/office/officeart/2005/8/layout/pyramid1"/>
    <dgm:cxn modelId="{9EDF8CF8-6A06-4C3C-86DD-F988C9BDE96D}" type="presParOf" srcId="{EC2672F6-E297-4E55-B507-0629B9E87B80}" destId="{4440AF29-5C41-4F2F-8408-0ABE1874FDE6}" srcOrd="2" destOrd="0" presId="urn:microsoft.com/office/officeart/2005/8/layout/pyramid1"/>
    <dgm:cxn modelId="{FC801157-8EA2-49F8-BDA6-16AA50474073}" type="presParOf" srcId="{4440AF29-5C41-4F2F-8408-0ABE1874FDE6}" destId="{89519006-2CE0-4FD2-9767-615B07001D76}" srcOrd="0" destOrd="0" presId="urn:microsoft.com/office/officeart/2005/8/layout/pyramid1"/>
    <dgm:cxn modelId="{602D6EDD-AEB6-4A0B-B89E-A7E7841A2AC7}" type="presParOf" srcId="{4440AF29-5C41-4F2F-8408-0ABE1874FDE6}" destId="{D853563D-A35E-4510-AA96-A21FF15DE210}" srcOrd="1" destOrd="0" presId="urn:microsoft.com/office/officeart/2005/8/layout/pyramid1"/>
    <dgm:cxn modelId="{D1CA4E4C-D01F-4A11-A09C-76092ACBB333}" type="presParOf" srcId="{EC2672F6-E297-4E55-B507-0629B9E87B80}" destId="{ED6DDFB2-458A-4D3B-965B-FE6C96AED53A}" srcOrd="3" destOrd="0" presId="urn:microsoft.com/office/officeart/2005/8/layout/pyramid1"/>
    <dgm:cxn modelId="{6DFB9C5B-28BD-4F1B-83CC-8B452A8CA154}" type="presParOf" srcId="{ED6DDFB2-458A-4D3B-965B-FE6C96AED53A}" destId="{7145EB41-57F4-420F-A904-473F6694D584}" srcOrd="0" destOrd="0" presId="urn:microsoft.com/office/officeart/2005/8/layout/pyramid1"/>
    <dgm:cxn modelId="{C9BDE102-4E75-45CB-AA9D-297F6859AD07}" type="presParOf" srcId="{ED6DDFB2-458A-4D3B-965B-FE6C96AED53A}" destId="{6616280A-E059-4FC7-8A0D-2C396D695F9B}"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2D05D5-05D3-45EA-8F68-40D8208D663A}" type="doc">
      <dgm:prSet loTypeId="urn:microsoft.com/office/officeart/2005/8/layout/pyramid1" loCatId="pyramid" qsTypeId="urn:microsoft.com/office/officeart/2005/8/quickstyle/simple1" qsCatId="simple" csTypeId="urn:microsoft.com/office/officeart/2005/8/colors/accent1_2" csCatId="accent1" phldr="1"/>
      <dgm:spPr/>
    </dgm:pt>
    <dgm:pt modelId="{5060946E-FE28-4F91-AC49-558B707826F2}">
      <dgm:prSet phldrT="[Text]" custT="1"/>
      <dgm:spPr/>
      <dgm:t>
        <a:bodyPr anchor="b"/>
        <a:lstStyle/>
        <a:p>
          <a:pPr>
            <a:lnSpc>
              <a:spcPct val="70000"/>
            </a:lnSpc>
          </a:pPr>
          <a:r>
            <a:rPr lang="en-US" sz="6600" dirty="0" smtClean="0"/>
            <a:t>Fresh </a:t>
          </a:r>
        </a:p>
        <a:p>
          <a:pPr>
            <a:lnSpc>
              <a:spcPct val="70000"/>
            </a:lnSpc>
          </a:pPr>
          <a:r>
            <a:rPr lang="en-US" sz="6600" dirty="0" smtClean="0"/>
            <a:t>Produce</a:t>
          </a:r>
          <a:endParaRPr lang="en-US" sz="6600" dirty="0"/>
        </a:p>
      </dgm:t>
    </dgm:pt>
    <dgm:pt modelId="{89E2AF04-A989-489C-873A-5DCA6283DDBA}" type="parTrans" cxnId="{B8FE747E-C16D-478C-862B-76C094A0AFAC}">
      <dgm:prSet/>
      <dgm:spPr/>
      <dgm:t>
        <a:bodyPr/>
        <a:lstStyle/>
        <a:p>
          <a:endParaRPr lang="en-US"/>
        </a:p>
      </dgm:t>
    </dgm:pt>
    <dgm:pt modelId="{A461FFFA-6384-493E-A3E0-565C025504D8}" type="sibTrans" cxnId="{B8FE747E-C16D-478C-862B-76C094A0AFAC}">
      <dgm:prSet/>
      <dgm:spPr/>
      <dgm:t>
        <a:bodyPr/>
        <a:lstStyle/>
        <a:p>
          <a:endParaRPr lang="en-US"/>
        </a:p>
      </dgm:t>
    </dgm:pt>
    <dgm:pt modelId="{3D757365-543E-4603-B218-2D6BC8B930E9}" type="pres">
      <dgm:prSet presAssocID="{D72D05D5-05D3-45EA-8F68-40D8208D663A}" presName="Name0" presStyleCnt="0">
        <dgm:presLayoutVars>
          <dgm:dir/>
          <dgm:animLvl val="lvl"/>
          <dgm:resizeHandles val="exact"/>
        </dgm:presLayoutVars>
      </dgm:prSet>
      <dgm:spPr/>
    </dgm:pt>
    <dgm:pt modelId="{ADDCED2D-B8FA-4B26-954D-F070ED17B72A}" type="pres">
      <dgm:prSet presAssocID="{5060946E-FE28-4F91-AC49-558B707826F2}" presName="Name8" presStyleCnt="0"/>
      <dgm:spPr/>
    </dgm:pt>
    <dgm:pt modelId="{503972C7-A673-47C9-8EE4-575B2B0D501B}" type="pres">
      <dgm:prSet presAssocID="{5060946E-FE28-4F91-AC49-558B707826F2}" presName="level" presStyleLbl="node1" presStyleIdx="0" presStyleCnt="1">
        <dgm:presLayoutVars>
          <dgm:chMax val="1"/>
          <dgm:bulletEnabled val="1"/>
        </dgm:presLayoutVars>
      </dgm:prSet>
      <dgm:spPr/>
      <dgm:t>
        <a:bodyPr/>
        <a:lstStyle/>
        <a:p>
          <a:endParaRPr lang="en-US"/>
        </a:p>
      </dgm:t>
    </dgm:pt>
    <dgm:pt modelId="{904D8EE1-77C5-4619-8B63-99891B468750}" type="pres">
      <dgm:prSet presAssocID="{5060946E-FE28-4F91-AC49-558B707826F2}" presName="levelTx" presStyleLbl="revTx" presStyleIdx="0" presStyleCnt="0">
        <dgm:presLayoutVars>
          <dgm:chMax val="1"/>
          <dgm:bulletEnabled val="1"/>
        </dgm:presLayoutVars>
      </dgm:prSet>
      <dgm:spPr/>
      <dgm:t>
        <a:bodyPr/>
        <a:lstStyle/>
        <a:p>
          <a:endParaRPr lang="en-US"/>
        </a:p>
      </dgm:t>
    </dgm:pt>
  </dgm:ptLst>
  <dgm:cxnLst>
    <dgm:cxn modelId="{B8FE747E-C16D-478C-862B-76C094A0AFAC}" srcId="{D72D05D5-05D3-45EA-8F68-40D8208D663A}" destId="{5060946E-FE28-4F91-AC49-558B707826F2}" srcOrd="0" destOrd="0" parTransId="{89E2AF04-A989-489C-873A-5DCA6283DDBA}" sibTransId="{A461FFFA-6384-493E-A3E0-565C025504D8}"/>
    <dgm:cxn modelId="{E3DE2E9B-79AF-41C9-8144-75D56C778002}" type="presOf" srcId="{5060946E-FE28-4F91-AC49-558B707826F2}" destId="{904D8EE1-77C5-4619-8B63-99891B468750}" srcOrd="1" destOrd="0" presId="urn:microsoft.com/office/officeart/2005/8/layout/pyramid1"/>
    <dgm:cxn modelId="{8CC1E02C-11DE-4666-B9E5-80AD3B671510}" type="presOf" srcId="{5060946E-FE28-4F91-AC49-558B707826F2}" destId="{503972C7-A673-47C9-8EE4-575B2B0D501B}" srcOrd="0" destOrd="0" presId="urn:microsoft.com/office/officeart/2005/8/layout/pyramid1"/>
    <dgm:cxn modelId="{0C22C66A-B941-483E-A887-4EDD3E971BA3}" type="presOf" srcId="{D72D05D5-05D3-45EA-8F68-40D8208D663A}" destId="{3D757365-543E-4603-B218-2D6BC8B930E9}" srcOrd="0" destOrd="0" presId="urn:microsoft.com/office/officeart/2005/8/layout/pyramid1"/>
    <dgm:cxn modelId="{37091535-016C-4A03-A412-92D039EAAC1F}" type="presParOf" srcId="{3D757365-543E-4603-B218-2D6BC8B930E9}" destId="{ADDCED2D-B8FA-4B26-954D-F070ED17B72A}" srcOrd="0" destOrd="0" presId="urn:microsoft.com/office/officeart/2005/8/layout/pyramid1"/>
    <dgm:cxn modelId="{30CC4A8C-FF4A-407A-91E1-E65A93FCF93E}" type="presParOf" srcId="{ADDCED2D-B8FA-4B26-954D-F070ED17B72A}" destId="{503972C7-A673-47C9-8EE4-575B2B0D501B}" srcOrd="0" destOrd="0" presId="urn:microsoft.com/office/officeart/2005/8/layout/pyramid1"/>
    <dgm:cxn modelId="{0B039D5F-F3F1-48EA-8B6B-156C505DF88D}" type="presParOf" srcId="{ADDCED2D-B8FA-4B26-954D-F070ED17B72A}" destId="{904D8EE1-77C5-4619-8B63-99891B468750}"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280F0E-6DD9-4133-8853-BD3B83B69301}">
      <dsp:nvSpPr>
        <dsp:cNvPr id="0" name=""/>
        <dsp:cNvSpPr/>
      </dsp:nvSpPr>
      <dsp:spPr>
        <a:xfrm>
          <a:off x="1943100" y="0"/>
          <a:ext cx="1295400" cy="1087834"/>
        </a:xfrm>
        <a:prstGeom prst="trapezoid">
          <a:avLst>
            <a:gd name="adj" fmla="val 5954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b" anchorCtr="0">
          <a:noAutofit/>
        </a:bodyPr>
        <a:lstStyle/>
        <a:p>
          <a:pPr lvl="0" algn="ctr" defTabSz="800100">
            <a:lnSpc>
              <a:spcPct val="90000"/>
            </a:lnSpc>
            <a:spcBef>
              <a:spcPct val="0"/>
            </a:spcBef>
            <a:spcAft>
              <a:spcPct val="35000"/>
            </a:spcAft>
          </a:pPr>
          <a:r>
            <a:rPr lang="en-US" sz="1800" kern="1200" dirty="0" smtClean="0"/>
            <a:t>Fresh </a:t>
          </a:r>
        </a:p>
        <a:p>
          <a:pPr lvl="0" algn="ctr" defTabSz="800100">
            <a:lnSpc>
              <a:spcPct val="90000"/>
            </a:lnSpc>
            <a:spcBef>
              <a:spcPct val="0"/>
            </a:spcBef>
            <a:spcAft>
              <a:spcPct val="35000"/>
            </a:spcAft>
          </a:pPr>
          <a:r>
            <a:rPr lang="en-US" sz="1800" kern="1200" dirty="0" smtClean="0"/>
            <a:t>Produce</a:t>
          </a:r>
          <a:endParaRPr lang="en-US" sz="1800" kern="1200" dirty="0"/>
        </a:p>
      </dsp:txBody>
      <dsp:txXfrm>
        <a:off x="1943100" y="0"/>
        <a:ext cx="1295400" cy="1087834"/>
      </dsp:txXfrm>
    </dsp:sp>
    <dsp:sp modelId="{DD326BD8-9DB7-4F9D-B8C0-FBDB168642B7}">
      <dsp:nvSpPr>
        <dsp:cNvPr id="0" name=""/>
        <dsp:cNvSpPr/>
      </dsp:nvSpPr>
      <dsp:spPr>
        <a:xfrm>
          <a:off x="1295400" y="1087834"/>
          <a:ext cx="2590800" cy="1087834"/>
        </a:xfrm>
        <a:prstGeom prst="trapezoid">
          <a:avLst>
            <a:gd name="adj" fmla="val 5954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Non-Profit Exemption</a:t>
          </a:r>
          <a:endParaRPr lang="en-US" sz="2000" kern="1200" dirty="0"/>
        </a:p>
      </dsp:txBody>
      <dsp:txXfrm>
        <a:off x="1748790" y="1087834"/>
        <a:ext cx="1684020" cy="1087834"/>
      </dsp:txXfrm>
    </dsp:sp>
    <dsp:sp modelId="{89519006-2CE0-4FD2-9767-615B07001D76}">
      <dsp:nvSpPr>
        <dsp:cNvPr id="0" name=""/>
        <dsp:cNvSpPr/>
      </dsp:nvSpPr>
      <dsp:spPr>
        <a:xfrm>
          <a:off x="647700" y="2175669"/>
          <a:ext cx="3886200" cy="1087834"/>
        </a:xfrm>
        <a:prstGeom prst="trapezoid">
          <a:avLst>
            <a:gd name="adj" fmla="val 5954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Cottage Food License</a:t>
          </a:r>
          <a:endParaRPr lang="en-US" sz="2000" kern="1200" dirty="0"/>
        </a:p>
      </dsp:txBody>
      <dsp:txXfrm>
        <a:off x="1327784" y="2175669"/>
        <a:ext cx="2526030" cy="1087834"/>
      </dsp:txXfrm>
    </dsp:sp>
    <dsp:sp modelId="{7145EB41-57F4-420F-A904-473F6694D584}">
      <dsp:nvSpPr>
        <dsp:cNvPr id="0" name=""/>
        <dsp:cNvSpPr/>
      </dsp:nvSpPr>
      <dsp:spPr>
        <a:xfrm>
          <a:off x="0" y="3263503"/>
          <a:ext cx="5181600" cy="1087834"/>
        </a:xfrm>
        <a:prstGeom prst="trapezoid">
          <a:avLst>
            <a:gd name="adj" fmla="val 5954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Food Sales Establishment License</a:t>
          </a:r>
          <a:endParaRPr lang="en-US" sz="2000" kern="1200" dirty="0"/>
        </a:p>
      </dsp:txBody>
      <dsp:txXfrm>
        <a:off x="906779" y="3263503"/>
        <a:ext cx="3368040" cy="10878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3972C7-A673-47C9-8EE4-575B2B0D501B}">
      <dsp:nvSpPr>
        <dsp:cNvPr id="0" name=""/>
        <dsp:cNvSpPr/>
      </dsp:nvSpPr>
      <dsp:spPr>
        <a:xfrm>
          <a:off x="0" y="0"/>
          <a:ext cx="5181600" cy="4351338"/>
        </a:xfrm>
        <a:prstGeom prst="trapezoid">
          <a:avLst>
            <a:gd name="adj" fmla="val 5954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b" anchorCtr="0">
          <a:noAutofit/>
        </a:bodyPr>
        <a:lstStyle/>
        <a:p>
          <a:pPr lvl="0" algn="ctr" defTabSz="2933700">
            <a:lnSpc>
              <a:spcPct val="70000"/>
            </a:lnSpc>
            <a:spcBef>
              <a:spcPct val="0"/>
            </a:spcBef>
            <a:spcAft>
              <a:spcPct val="35000"/>
            </a:spcAft>
          </a:pPr>
          <a:r>
            <a:rPr lang="en-US" sz="6600" kern="1200" dirty="0" smtClean="0"/>
            <a:t>Fresh </a:t>
          </a:r>
        </a:p>
        <a:p>
          <a:pPr lvl="0" algn="ctr" defTabSz="2933700">
            <a:lnSpc>
              <a:spcPct val="70000"/>
            </a:lnSpc>
            <a:spcBef>
              <a:spcPct val="0"/>
            </a:spcBef>
            <a:spcAft>
              <a:spcPct val="35000"/>
            </a:spcAft>
          </a:pPr>
          <a:r>
            <a:rPr lang="en-US" sz="6600" kern="1200" dirty="0" smtClean="0"/>
            <a:t>Produce</a:t>
          </a:r>
          <a:endParaRPr lang="en-US" sz="6600" kern="1200" dirty="0"/>
        </a:p>
      </dsp:txBody>
      <dsp:txXfrm>
        <a:off x="0" y="0"/>
        <a:ext cx="5181600" cy="4351338"/>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E920FA-435F-4313-BBD5-231A60598FF8}" type="datetimeFigureOut">
              <a:rPr lang="en-US" smtClean="0"/>
              <a:t>7/14/2016</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182AC2-8D3D-4D69-A419-39501E3544BB}" type="slidenum">
              <a:rPr lang="en-US" smtClean="0"/>
              <a:t>‹#›</a:t>
            </a:fld>
            <a:endParaRPr lang="en-US"/>
          </a:p>
        </p:txBody>
      </p:sp>
    </p:spTree>
    <p:extLst>
      <p:ext uri="{BB962C8B-B14F-4D97-AF65-F5344CB8AC3E}">
        <p14:creationId xmlns:p14="http://schemas.microsoft.com/office/powerpoint/2010/main" val="3612972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9D2218-4DD8-4592-9292-E00F030EE430}" type="datetimeFigureOut">
              <a:rPr lang="en-US" smtClean="0"/>
              <a:t>7/14/2016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57F6D4-F957-4BA7-940B-28CC642EE0E4}" type="slidenum">
              <a:rPr lang="en-US" smtClean="0"/>
              <a:t>‹#›</a:t>
            </a:fld>
            <a:endParaRPr lang="en-US"/>
          </a:p>
        </p:txBody>
      </p:sp>
    </p:spTree>
    <p:extLst>
      <p:ext uri="{BB962C8B-B14F-4D97-AF65-F5344CB8AC3E}">
        <p14:creationId xmlns:p14="http://schemas.microsoft.com/office/powerpoint/2010/main" val="189440145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9D2218-4DD8-4592-9292-E00F030EE430}" type="datetimeFigureOut">
              <a:rPr lang="en-US" smtClean="0"/>
              <a:t>7/14/2016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57F6D4-F957-4BA7-940B-28CC642EE0E4}"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44883" y="6220495"/>
            <a:ext cx="1908480" cy="598868"/>
          </a:xfrm>
          <a:prstGeom prst="rect">
            <a:avLst/>
          </a:prstGeom>
        </p:spPr>
      </p:pic>
    </p:spTree>
    <p:extLst>
      <p:ext uri="{BB962C8B-B14F-4D97-AF65-F5344CB8AC3E}">
        <p14:creationId xmlns:p14="http://schemas.microsoft.com/office/powerpoint/2010/main" val="384000917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9D2218-4DD8-4592-9292-E00F030EE430}" type="datetimeFigureOut">
              <a:rPr lang="en-US" smtClean="0"/>
              <a:t>7/14/2016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57F6D4-F957-4BA7-940B-28CC642EE0E4}"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44883" y="6220495"/>
            <a:ext cx="1908480" cy="598868"/>
          </a:xfrm>
          <a:prstGeom prst="rect">
            <a:avLst/>
          </a:prstGeom>
        </p:spPr>
      </p:pic>
    </p:spTree>
    <p:extLst>
      <p:ext uri="{BB962C8B-B14F-4D97-AF65-F5344CB8AC3E}">
        <p14:creationId xmlns:p14="http://schemas.microsoft.com/office/powerpoint/2010/main" val="93148311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9D2218-4DD8-4592-9292-E00F030EE430}" type="datetimeFigureOut">
              <a:rPr lang="en-US" smtClean="0"/>
              <a:t>7/14/2016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44883" y="6220495"/>
            <a:ext cx="1908480" cy="598868"/>
          </a:xfrm>
          <a:prstGeom prst="rect">
            <a:avLst/>
          </a:prstGeom>
        </p:spPr>
      </p:pic>
    </p:spTree>
    <p:extLst>
      <p:ext uri="{BB962C8B-B14F-4D97-AF65-F5344CB8AC3E}">
        <p14:creationId xmlns:p14="http://schemas.microsoft.com/office/powerpoint/2010/main" val="10405232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9D2218-4DD8-4592-9292-E00F030EE430}" type="datetimeFigureOut">
              <a:rPr lang="en-US" smtClean="0"/>
              <a:t>7/14/2016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57F6D4-F957-4BA7-940B-28CC642EE0E4}"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44883" y="6220495"/>
            <a:ext cx="1908480" cy="598868"/>
          </a:xfrm>
          <a:prstGeom prst="rect">
            <a:avLst/>
          </a:prstGeom>
        </p:spPr>
      </p:pic>
    </p:spTree>
    <p:extLst>
      <p:ext uri="{BB962C8B-B14F-4D97-AF65-F5344CB8AC3E}">
        <p14:creationId xmlns:p14="http://schemas.microsoft.com/office/powerpoint/2010/main" val="79374910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9D2218-4DD8-4592-9292-E00F030EE430}" type="datetimeFigureOut">
              <a:rPr lang="en-US" smtClean="0"/>
              <a:t>7/14/2016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57F6D4-F957-4BA7-940B-28CC642EE0E4}"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44883" y="6220495"/>
            <a:ext cx="1908480" cy="598868"/>
          </a:xfrm>
          <a:prstGeom prst="rect">
            <a:avLst/>
          </a:prstGeom>
        </p:spPr>
      </p:pic>
    </p:spTree>
    <p:extLst>
      <p:ext uri="{BB962C8B-B14F-4D97-AF65-F5344CB8AC3E}">
        <p14:creationId xmlns:p14="http://schemas.microsoft.com/office/powerpoint/2010/main" val="197882772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9D2218-4DD8-4592-9292-E00F030EE430}" type="datetimeFigureOut">
              <a:rPr lang="en-US" smtClean="0"/>
              <a:t>7/14/2016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57F6D4-F957-4BA7-940B-28CC642EE0E4}"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44883" y="6220495"/>
            <a:ext cx="1908480" cy="598868"/>
          </a:xfrm>
          <a:prstGeom prst="rect">
            <a:avLst/>
          </a:prstGeom>
        </p:spPr>
      </p:pic>
    </p:spTree>
    <p:extLst>
      <p:ext uri="{BB962C8B-B14F-4D97-AF65-F5344CB8AC3E}">
        <p14:creationId xmlns:p14="http://schemas.microsoft.com/office/powerpoint/2010/main" val="316311531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9D2218-4DD8-4592-9292-E00F030EE430}" type="datetimeFigureOut">
              <a:rPr lang="en-US" smtClean="0"/>
              <a:t>7/14/2016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57F6D4-F957-4BA7-940B-28CC642EE0E4}" type="slidenum">
              <a:rPr lang="en-US" smtClean="0"/>
              <a:t>‹#›</a:t>
            </a:fld>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44883" y="6220495"/>
            <a:ext cx="1908480" cy="598868"/>
          </a:xfrm>
          <a:prstGeom prst="rect">
            <a:avLst/>
          </a:prstGeom>
        </p:spPr>
      </p:pic>
    </p:spTree>
    <p:extLst>
      <p:ext uri="{BB962C8B-B14F-4D97-AF65-F5344CB8AC3E}">
        <p14:creationId xmlns:p14="http://schemas.microsoft.com/office/powerpoint/2010/main" val="418242896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9D2218-4DD8-4592-9292-E00F030EE430}" type="datetimeFigureOut">
              <a:rPr lang="en-US" smtClean="0"/>
              <a:t>7/14/2016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57F6D4-F957-4BA7-940B-28CC642EE0E4}" type="slidenum">
              <a:rPr lang="en-US" smtClean="0"/>
              <a:t>‹#›</a:t>
            </a:fld>
            <a:endParaRPr lang="en-US"/>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44883" y="6220495"/>
            <a:ext cx="1908480" cy="598868"/>
          </a:xfrm>
          <a:prstGeom prst="rect">
            <a:avLst/>
          </a:prstGeom>
        </p:spPr>
      </p:pic>
    </p:spTree>
    <p:extLst>
      <p:ext uri="{BB962C8B-B14F-4D97-AF65-F5344CB8AC3E}">
        <p14:creationId xmlns:p14="http://schemas.microsoft.com/office/powerpoint/2010/main" val="194021338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9D2218-4DD8-4592-9292-E00F030EE430}" type="datetimeFigureOut">
              <a:rPr lang="en-US" smtClean="0"/>
              <a:t>7/14/2016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57F6D4-F957-4BA7-940B-28CC642EE0E4}"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44883" y="6220495"/>
            <a:ext cx="1908480" cy="598868"/>
          </a:xfrm>
          <a:prstGeom prst="rect">
            <a:avLst/>
          </a:prstGeom>
        </p:spPr>
      </p:pic>
    </p:spTree>
    <p:extLst>
      <p:ext uri="{BB962C8B-B14F-4D97-AF65-F5344CB8AC3E}">
        <p14:creationId xmlns:p14="http://schemas.microsoft.com/office/powerpoint/2010/main" val="304058936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9D2218-4DD8-4592-9292-E00F030EE430}" type="datetimeFigureOut">
              <a:rPr lang="en-US" smtClean="0"/>
              <a:t>7/14/2016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57F6D4-F957-4BA7-940B-28CC642EE0E4}"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44883" y="6220495"/>
            <a:ext cx="1908480" cy="598868"/>
          </a:xfrm>
          <a:prstGeom prst="rect">
            <a:avLst/>
          </a:prstGeom>
        </p:spPr>
      </p:pic>
    </p:spTree>
    <p:extLst>
      <p:ext uri="{BB962C8B-B14F-4D97-AF65-F5344CB8AC3E}">
        <p14:creationId xmlns:p14="http://schemas.microsoft.com/office/powerpoint/2010/main" val="33047068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1000">
              <a:schemeClr val="accent6">
                <a:lumMod val="75000"/>
                <a:alpha val="15000"/>
              </a:schemeClr>
            </a:gs>
            <a:gs pos="100000">
              <a:schemeClr val="accent6">
                <a:lumMod val="40000"/>
                <a:lumOff val="60000"/>
              </a:schemeClr>
            </a:gs>
          </a:gsLst>
          <a:lin ang="4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9D2218-4DD8-4592-9292-E00F030EE430}" type="datetimeFigureOut">
              <a:rPr lang="en-US" smtClean="0"/>
              <a:t>7/14/2016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57F6D4-F957-4BA7-940B-28CC642EE0E4}" type="slidenum">
              <a:rPr lang="en-US" smtClean="0"/>
              <a:t>‹#›</a:t>
            </a:fld>
            <a:endParaRPr lang="en-US"/>
          </a:p>
        </p:txBody>
      </p:sp>
    </p:spTree>
    <p:extLst>
      <p:ext uri="{BB962C8B-B14F-4D97-AF65-F5344CB8AC3E}">
        <p14:creationId xmlns:p14="http://schemas.microsoft.com/office/powerpoint/2010/main" val="20823522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gif"/></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agr.georgia.gov/foodsafety.aspx" TargetMode="External"/><Relationship Id="rId2" Type="http://schemas.openxmlformats.org/officeDocument/2006/relationships/hyperlink" Target="http://www.fcs.uga.edu/extension/enroll-produce-courses" TargetMode="External"/><Relationship Id="rId1" Type="http://schemas.openxmlformats.org/officeDocument/2006/relationships/slideLayout" Target="../slideLayouts/slideLayout2.xml"/><Relationship Id="rId5" Type="http://schemas.openxmlformats.org/officeDocument/2006/relationships/hyperlink" Target="http://www.producefoodsafetyservices.com/" TargetMode="External"/><Relationship Id="rId4" Type="http://schemas.openxmlformats.org/officeDocument/2006/relationships/hyperlink" Target="http://extension.uga.edu/food/safety/" TargetMode="External"/></Relationships>
</file>

<file path=ppt/slides/_rels/slide1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4.gif"/><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18.png"/><Relationship Id="rId4" Type="http://schemas.openxmlformats.org/officeDocument/2006/relationships/image" Target="../media/image17.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22605" y="709276"/>
            <a:ext cx="7546789" cy="2331689"/>
          </a:xfrm>
          <a:prstGeom prst="rect">
            <a:avLst/>
          </a:prstGeom>
        </p:spPr>
      </p:pic>
      <p:sp>
        <p:nvSpPr>
          <p:cNvPr id="5" name="Title 1"/>
          <p:cNvSpPr txBox="1">
            <a:spLocks/>
          </p:cNvSpPr>
          <p:nvPr/>
        </p:nvSpPr>
        <p:spPr>
          <a:xfrm>
            <a:off x="0" y="3343090"/>
            <a:ext cx="12192000" cy="117162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600" dirty="0">
                <a:ea typeface="Verdana" panose="020B0604030504040204" pitchFamily="34" charset="0"/>
                <a:cs typeface="Times New Roman" panose="02020603050405020304" pitchFamily="18" charset="0"/>
              </a:rPr>
              <a:t>Small Farm Business Planning</a:t>
            </a:r>
          </a:p>
        </p:txBody>
      </p:sp>
      <p:grpSp>
        <p:nvGrpSpPr>
          <p:cNvPr id="6" name="Group 5"/>
          <p:cNvGrpSpPr/>
          <p:nvPr/>
        </p:nvGrpSpPr>
        <p:grpSpPr>
          <a:xfrm>
            <a:off x="1041062" y="5315289"/>
            <a:ext cx="7477674" cy="1292358"/>
            <a:chOff x="1147740" y="5315289"/>
            <a:chExt cx="7477674" cy="1292358"/>
          </a:xfrm>
        </p:grpSpPr>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55437" y="6135576"/>
              <a:ext cx="1169977" cy="345674"/>
            </a:xfrm>
            <a:prstGeom prst="rect">
              <a:avLst/>
            </a:prstGeom>
            <a:effectLst>
              <a:glow>
                <a:schemeClr val="tx1">
                  <a:alpha val="20000"/>
                </a:schemeClr>
              </a:glow>
            </a:effectLst>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47740" y="5315289"/>
              <a:ext cx="800710" cy="1292358"/>
            </a:xfrm>
            <a:prstGeom prst="rect">
              <a:avLst/>
            </a:prstGeom>
            <a:effectLst>
              <a:glow>
                <a:schemeClr val="tx1">
                  <a:alpha val="20000"/>
                </a:schemeClr>
              </a:glow>
            </a:effectLst>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33605" y="5943463"/>
              <a:ext cx="1487871" cy="523967"/>
            </a:xfrm>
            <a:prstGeom prst="rect">
              <a:avLst/>
            </a:prstGeom>
            <a:effectLst>
              <a:glow>
                <a:schemeClr val="tx1">
                  <a:alpha val="20000"/>
                </a:schemeClr>
              </a:glow>
            </a:effectLst>
          </p:spPr>
        </p:pic>
        <p:pic>
          <p:nvPicPr>
            <p:cNvPr id="11" name="Picture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37688" y="5913749"/>
              <a:ext cx="1501537" cy="592591"/>
            </a:xfrm>
            <a:prstGeom prst="rect">
              <a:avLst/>
            </a:prstGeom>
          </p:spPr>
        </p:pic>
        <p:pic>
          <p:nvPicPr>
            <p:cNvPr id="12" name="Picture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264662" y="5406731"/>
              <a:ext cx="1252731" cy="1109474"/>
            </a:xfrm>
            <a:prstGeom prst="rect">
              <a:avLst/>
            </a:prstGeom>
          </p:spPr>
        </p:pic>
      </p:grpSp>
      <p:pic>
        <p:nvPicPr>
          <p:cNvPr id="13" name="Picture 1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152842" y="5697525"/>
            <a:ext cx="1757774" cy="769905"/>
          </a:xfrm>
          <a:prstGeom prst="rect">
            <a:avLst/>
          </a:prstGeom>
        </p:spPr>
      </p:pic>
    </p:spTree>
    <p:extLst>
      <p:ext uri="{BB962C8B-B14F-4D97-AF65-F5344CB8AC3E}">
        <p14:creationId xmlns:p14="http://schemas.microsoft.com/office/powerpoint/2010/main" val="33142961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I need to be Certified to use the term Organic?</a:t>
            </a:r>
            <a:endParaRPr lang="en-US" dirty="0"/>
          </a:p>
        </p:txBody>
      </p:sp>
      <p:sp>
        <p:nvSpPr>
          <p:cNvPr id="3" name="Content Placeholder 2"/>
          <p:cNvSpPr>
            <a:spLocks noGrp="1"/>
          </p:cNvSpPr>
          <p:nvPr>
            <p:ph sz="half" idx="1"/>
          </p:nvPr>
        </p:nvSpPr>
        <p:spPr/>
        <p:txBody>
          <a:bodyPr>
            <a:normAutofit fontScale="55000" lnSpcReduction="20000"/>
          </a:bodyPr>
          <a:lstStyle/>
          <a:p>
            <a:pPr marL="0" indent="0">
              <a:buNone/>
            </a:pPr>
            <a:r>
              <a:rPr lang="en-US" dirty="0" smtClean="0"/>
              <a:t>In short, Yes. </a:t>
            </a:r>
            <a:r>
              <a:rPr lang="en-US" dirty="0"/>
              <a:t>M</a:t>
            </a:r>
            <a:r>
              <a:rPr lang="en-US" dirty="0" smtClean="0"/>
              <a:t>ost </a:t>
            </a:r>
            <a:r>
              <a:rPr lang="en-US" dirty="0"/>
              <a:t>farms and businesses that grow, handle, or process organic products must be certified, including:</a:t>
            </a:r>
          </a:p>
          <a:p>
            <a:r>
              <a:rPr lang="en-US" dirty="0"/>
              <a:t>Farms that sell more than $5,000 in organic products per year (gross sales).</a:t>
            </a:r>
          </a:p>
          <a:p>
            <a:r>
              <a:rPr lang="en-US" dirty="0"/>
              <a:t>Handlers that sell more than $5,000 of organic processed food, including handlers that place bulk products into smaller packages or that repackage/relabel products.</a:t>
            </a:r>
          </a:p>
          <a:p>
            <a:r>
              <a:rPr lang="en-US" dirty="0"/>
              <a:t>Processors that sell more than $5,000 of organic processed products, unless all products contain less than 70 percent organic ingredients or only identify the organic ingredients in the ingredient statement.</a:t>
            </a:r>
          </a:p>
          <a:p>
            <a:r>
              <a:rPr lang="en-US" dirty="0"/>
              <a:t>Vendors that handle (e.g. package) and sell products online (but not in stores) or otherwise deliver organic products.</a:t>
            </a:r>
          </a:p>
          <a:p>
            <a:pPr marL="0" indent="0">
              <a:buNone/>
            </a:pPr>
            <a:r>
              <a:rPr lang="en-US" dirty="0"/>
              <a:t>Overall, if you make a product and want to claim that it or its ingredients are organic, your final product probably also needs to be certified.</a:t>
            </a:r>
          </a:p>
          <a:p>
            <a:pPr marL="0" indent="0">
              <a:buNone/>
            </a:pPr>
            <a:endParaRPr lang="en-US" dirty="0"/>
          </a:p>
        </p:txBody>
      </p:sp>
      <p:pic>
        <p:nvPicPr>
          <p:cNvPr id="2058" name="Picture 10" descr="http://images.elephantjournal.com/wp-content/uploads/2010/02/Picture-742.pn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924675" y="2129631"/>
            <a:ext cx="3676650" cy="3743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818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“Organic” in Processed Products</a:t>
            </a:r>
            <a:endParaRPr lang="en-US" dirty="0"/>
          </a:p>
        </p:txBody>
      </p:sp>
      <p:sp>
        <p:nvSpPr>
          <p:cNvPr id="3" name="Content Placeholder 2"/>
          <p:cNvSpPr>
            <a:spLocks noGrp="1"/>
          </p:cNvSpPr>
          <p:nvPr>
            <p:ph sz="half" idx="1"/>
          </p:nvPr>
        </p:nvSpPr>
        <p:spPr/>
        <p:txBody>
          <a:bodyPr>
            <a:normAutofit fontScale="55000" lnSpcReduction="20000"/>
          </a:bodyPr>
          <a:lstStyle/>
          <a:p>
            <a:pPr marL="0" indent="0">
              <a:buNone/>
            </a:pPr>
            <a:r>
              <a:rPr lang="en-US" dirty="0"/>
              <a:t>Organic products can be labeled differently depending on the percentage of organic ingredients that they contain.  There are three distinct labeling categories for organic products:</a:t>
            </a:r>
          </a:p>
          <a:p>
            <a:r>
              <a:rPr lang="en-US" b="1" dirty="0"/>
              <a:t>100 Percent Organic</a:t>
            </a:r>
            <a:r>
              <a:rPr lang="en-US" dirty="0"/>
              <a:t> - Agricultural products in the “100 percent organic” category contain only ingredients that are certified organic, including any processing aids.</a:t>
            </a:r>
          </a:p>
          <a:p>
            <a:r>
              <a:rPr lang="en-US" b="1" dirty="0"/>
              <a:t>Organic </a:t>
            </a:r>
            <a:r>
              <a:rPr lang="en-US" dirty="0"/>
              <a:t>- Agricultural products in the “organic” category must contain no less than 95 percent of certified organic ingredients (excluding salt and water).  The remaining five percent of ingredients must be organically produced, unless commercially unavailable or allowed on the National List.</a:t>
            </a:r>
          </a:p>
          <a:p>
            <a:r>
              <a:rPr lang="en-US" b="1" dirty="0"/>
              <a:t>“Made With” Organic</a:t>
            </a:r>
            <a:r>
              <a:rPr lang="en-US" dirty="0"/>
              <a:t> - Multi-ingredient agricultural products in the “made with” category contain at least 70 percent certified organic ingredients (excluding salt and water).  Any remaining agricultural products are not required to be organically produced, but must be produced without excluded methods – for example, genetic engineering.</a:t>
            </a:r>
          </a:p>
          <a:p>
            <a:pPr marL="0" indent="0">
              <a:buNone/>
            </a:pPr>
            <a:endParaRPr lang="en-US" dirty="0"/>
          </a:p>
        </p:txBody>
      </p:sp>
      <p:pic>
        <p:nvPicPr>
          <p:cNvPr id="1026" name="Picture 2" descr="https://upload.wikimedia.org/wikipedia/commons/b/bc/National_Organic_Program.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540500" y="1874044"/>
            <a:ext cx="4445000" cy="425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2032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Resources</a:t>
            </a:r>
            <a:endParaRPr lang="en-US" dirty="0"/>
          </a:p>
        </p:txBody>
      </p:sp>
      <p:sp>
        <p:nvSpPr>
          <p:cNvPr id="3" name="Content Placeholder 2"/>
          <p:cNvSpPr>
            <a:spLocks noGrp="1"/>
          </p:cNvSpPr>
          <p:nvPr>
            <p:ph idx="1"/>
          </p:nvPr>
        </p:nvSpPr>
        <p:spPr/>
        <p:txBody>
          <a:bodyPr/>
          <a:lstStyle/>
          <a:p>
            <a:r>
              <a:rPr lang="en-US" dirty="0" smtClean="0"/>
              <a:t>Online basics of food safety course - </a:t>
            </a:r>
            <a:r>
              <a:rPr lang="en-US" u="sng" dirty="0">
                <a:hlinkClick r:id="rId2"/>
              </a:rPr>
              <a:t>http://www.fcs.uga.edu/extension/enroll-produce-courses</a:t>
            </a:r>
            <a:endParaRPr lang="en-US" dirty="0"/>
          </a:p>
          <a:p>
            <a:r>
              <a:rPr lang="en-US" dirty="0" smtClean="0"/>
              <a:t>Georgia </a:t>
            </a:r>
            <a:r>
              <a:rPr lang="en-US" dirty="0" err="1" smtClean="0"/>
              <a:t>Dept</a:t>
            </a:r>
            <a:r>
              <a:rPr lang="en-US" dirty="0" smtClean="0"/>
              <a:t> of Agriculture. Food </a:t>
            </a:r>
            <a:r>
              <a:rPr lang="en-US" dirty="0"/>
              <a:t>Safety Division - </a:t>
            </a:r>
            <a:r>
              <a:rPr lang="en-US" dirty="0">
                <a:hlinkClick r:id="rId3"/>
              </a:rPr>
              <a:t>http://</a:t>
            </a:r>
            <a:r>
              <a:rPr lang="en-US" dirty="0" smtClean="0">
                <a:hlinkClick r:id="rId3"/>
              </a:rPr>
              <a:t>agr.georgia.gov/foodsafety.aspx</a:t>
            </a:r>
            <a:endParaRPr lang="en-US" dirty="0" smtClean="0"/>
          </a:p>
          <a:p>
            <a:r>
              <a:rPr lang="en-US" dirty="0" smtClean="0"/>
              <a:t>UGA Extension </a:t>
            </a:r>
            <a:r>
              <a:rPr lang="en-US" dirty="0"/>
              <a:t>Food Safety - </a:t>
            </a:r>
            <a:r>
              <a:rPr lang="en-US" dirty="0">
                <a:hlinkClick r:id="rId4"/>
              </a:rPr>
              <a:t>http://extension.uga.edu/food/safety</a:t>
            </a:r>
            <a:r>
              <a:rPr lang="en-US" dirty="0" smtClean="0">
                <a:hlinkClick r:id="rId4"/>
              </a:rPr>
              <a:t>/</a:t>
            </a:r>
            <a:endParaRPr lang="en-US" dirty="0" smtClean="0"/>
          </a:p>
          <a:p>
            <a:r>
              <a:rPr lang="en-US" dirty="0" smtClean="0"/>
              <a:t>Produce Food Safety Services (part of Georgia Fruit &amp; Vegetable </a:t>
            </a:r>
            <a:r>
              <a:rPr lang="en-US"/>
              <a:t>Growers Assoc.) - </a:t>
            </a:r>
            <a:r>
              <a:rPr lang="en-US">
                <a:hlinkClick r:id="rId5"/>
              </a:rPr>
              <a:t>http://www.producefoodsafetyservices.com</a:t>
            </a:r>
            <a:r>
              <a:rPr lang="en-US" smtClean="0">
                <a:hlinkClick r:id="rId5"/>
              </a:rPr>
              <a:t>/</a:t>
            </a:r>
            <a:endParaRPr lang="en-US" smtClean="0"/>
          </a:p>
          <a:p>
            <a:pPr marL="0" indent="0">
              <a:buNone/>
            </a:pPr>
            <a:endParaRPr lang="en-US" dirty="0" smtClean="0"/>
          </a:p>
          <a:p>
            <a:pPr marL="0" indent="0">
              <a:buNone/>
            </a:pP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2610918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149990" y="1761843"/>
            <a:ext cx="6594088" cy="774529"/>
          </a:xfrm>
        </p:spPr>
        <p:txBody>
          <a:bodyPr>
            <a:noAutofit/>
          </a:bodyPr>
          <a:lstStyle/>
          <a:p>
            <a:r>
              <a:rPr lang="en-US" sz="1800" dirty="0"/>
              <a:t>This material is based upon work that is supported by the National Institute of Food and Agriculture, U.S. Department of Agriculture, under award number </a:t>
            </a:r>
            <a:r>
              <a:rPr lang="en-US" sz="1800" dirty="0" smtClean="0"/>
              <a:t>2015-70017-22861." </a:t>
            </a:r>
            <a:endParaRPr lang="en-US" sz="18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5353" y="319945"/>
            <a:ext cx="6349580" cy="1992455"/>
          </a:xfrm>
          <a:prstGeom prst="rect">
            <a:avLst/>
          </a:prstGeom>
        </p:spPr>
      </p:pic>
      <p:sp>
        <p:nvSpPr>
          <p:cNvPr id="5" name="Subtitle 2"/>
          <p:cNvSpPr txBox="1">
            <a:spLocks/>
          </p:cNvSpPr>
          <p:nvPr/>
        </p:nvSpPr>
        <p:spPr>
          <a:xfrm>
            <a:off x="1733310" y="2756613"/>
            <a:ext cx="9825620" cy="251500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4000" dirty="0" smtClean="0">
                <a:ln w="0"/>
                <a:effectLst>
                  <a:outerShdw blurRad="38100" dist="19050" dir="2700000" algn="tl" rotWithShape="0">
                    <a:schemeClr val="dk1">
                      <a:alpha val="40000"/>
                    </a:schemeClr>
                  </a:outerShdw>
                </a:effectLst>
              </a:rPr>
              <a:t>Beginning Farmer Rancher </a:t>
            </a:r>
          </a:p>
          <a:p>
            <a:r>
              <a:rPr lang="en-US" sz="4000" dirty="0" smtClean="0">
                <a:ln w="0"/>
                <a:effectLst>
                  <a:outerShdw blurRad="38100" dist="19050" dir="2700000" algn="tl" rotWithShape="0">
                    <a:schemeClr val="dk1">
                      <a:alpha val="40000"/>
                    </a:schemeClr>
                  </a:outerShdw>
                </a:effectLst>
              </a:rPr>
              <a:t>Development Program</a:t>
            </a:r>
          </a:p>
          <a:p>
            <a:r>
              <a:rPr lang="en-US" dirty="0">
                <a:ln w="0"/>
                <a:effectLst>
                  <a:outerShdw blurRad="38100" dist="19050" dir="2700000" algn="tl" rotWithShape="0">
                    <a:schemeClr val="dk1">
                      <a:alpha val="40000"/>
                    </a:schemeClr>
                  </a:outerShdw>
                </a:effectLst>
              </a:rPr>
              <a:t>Developing the Next Generation</a:t>
            </a:r>
          </a:p>
          <a:p>
            <a:r>
              <a:rPr lang="en-US" dirty="0">
                <a:ln w="0"/>
                <a:effectLst>
                  <a:outerShdw blurRad="38100" dist="19050" dir="2700000" algn="tl" rotWithShape="0">
                    <a:schemeClr val="dk1">
                      <a:alpha val="40000"/>
                    </a:schemeClr>
                  </a:outerShdw>
                </a:effectLst>
              </a:rPr>
              <a:t> of Sustainable Farmers in </a:t>
            </a:r>
            <a:r>
              <a:rPr lang="en-US" dirty="0" smtClean="0">
                <a:ln w="0"/>
                <a:effectLst>
                  <a:outerShdw blurRad="38100" dist="19050" dir="2700000" algn="tl" rotWithShape="0">
                    <a:schemeClr val="dk1">
                      <a:alpha val="40000"/>
                    </a:schemeClr>
                  </a:outerShdw>
                </a:effectLst>
              </a:rPr>
              <a:t>Georgia Grant</a:t>
            </a:r>
            <a:endParaRPr lang="en-US" sz="4000" dirty="0" smtClean="0">
              <a:ln w="0"/>
              <a:effectLst>
                <a:outerShdw blurRad="38100" dist="19050" dir="2700000" algn="tl" rotWithShape="0">
                  <a:schemeClr val="dk1">
                    <a:alpha val="40000"/>
                  </a:schemeClr>
                </a:outerShdw>
              </a:effectLst>
            </a:endParaRPr>
          </a:p>
          <a:p>
            <a:endParaRPr lang="en-US" sz="4000" dirty="0">
              <a:ln w="0"/>
              <a:effectLst>
                <a:outerShdw blurRad="38100" dist="19050" dir="2700000" algn="tl" rotWithShape="0">
                  <a:schemeClr val="dk1">
                    <a:alpha val="40000"/>
                  </a:schemeClr>
                </a:outerShdw>
              </a:effectLst>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96293" y="2785385"/>
            <a:ext cx="1265177" cy="2042016"/>
          </a:xfrm>
          <a:prstGeom prst="rect">
            <a:avLst/>
          </a:prstGeom>
          <a:effectLst>
            <a:glow>
              <a:schemeClr val="tx1">
                <a:alpha val="20000"/>
              </a:schemeClr>
            </a:glow>
          </a:effectLst>
        </p:spPr>
      </p:pic>
      <p:sp>
        <p:nvSpPr>
          <p:cNvPr id="8" name="Subtitle 2"/>
          <p:cNvSpPr txBox="1">
            <a:spLocks/>
          </p:cNvSpPr>
          <p:nvPr/>
        </p:nvSpPr>
        <p:spPr>
          <a:xfrm>
            <a:off x="1441130" y="5847855"/>
            <a:ext cx="9785087" cy="50682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ln w="0"/>
              <a:effectLst>
                <a:outerShdw blurRad="38100" dist="19050" dir="2700000" algn="tl" rotWithShape="0">
                  <a:schemeClr val="dk1">
                    <a:alpha val="40000"/>
                  </a:schemeClr>
                </a:outerShdw>
              </a:effectLst>
            </a:endParaRPr>
          </a:p>
        </p:txBody>
      </p:sp>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70645" y="5532290"/>
            <a:ext cx="783489" cy="693893"/>
          </a:xfrm>
          <a:prstGeom prst="rect">
            <a:avLst/>
          </a:prstGeom>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042725" y="5647192"/>
            <a:ext cx="1355655" cy="535018"/>
          </a:xfrm>
          <a:prstGeom prst="rect">
            <a:avLst/>
          </a:prstGeom>
        </p:spPr>
      </p:pic>
      <p:pic>
        <p:nvPicPr>
          <p:cNvPr id="11" name="Picture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20498" y="5662992"/>
            <a:ext cx="1823130" cy="538651"/>
          </a:xfrm>
          <a:prstGeom prst="rect">
            <a:avLst/>
          </a:prstGeom>
          <a:effectLst>
            <a:glow>
              <a:schemeClr val="tx1">
                <a:alpha val="20000"/>
              </a:schemeClr>
            </a:glow>
          </a:effectLst>
        </p:spPr>
      </p:pic>
      <p:pic>
        <p:nvPicPr>
          <p:cNvPr id="14" name="Picture 1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69256" y="5662992"/>
            <a:ext cx="1487871" cy="523967"/>
          </a:xfrm>
          <a:prstGeom prst="rect">
            <a:avLst/>
          </a:prstGeom>
          <a:effectLst>
            <a:glow>
              <a:schemeClr val="tx1">
                <a:alpha val="20000"/>
              </a:schemeClr>
            </a:glow>
          </a:effectLst>
        </p:spPr>
      </p:pic>
      <p:pic>
        <p:nvPicPr>
          <p:cNvPr id="15" name="Picture 1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734999" y="5529748"/>
            <a:ext cx="1757774" cy="769905"/>
          </a:xfrm>
          <a:prstGeom prst="rect">
            <a:avLst/>
          </a:prstGeom>
        </p:spPr>
      </p:pic>
    </p:spTree>
    <p:extLst>
      <p:ext uri="{BB962C8B-B14F-4D97-AF65-F5344CB8AC3E}">
        <p14:creationId xmlns:p14="http://schemas.microsoft.com/office/powerpoint/2010/main" val="860243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a typeface="Verdana" panose="020B0604030504040204" pitchFamily="34" charset="0"/>
                <a:cs typeface="Verdana" panose="020B0604030504040204" pitchFamily="34" charset="0"/>
              </a:rPr>
              <a:t>Session 4</a:t>
            </a:r>
            <a:br>
              <a:rPr lang="en-US" dirty="0" smtClean="0">
                <a:ea typeface="Verdana" panose="020B0604030504040204" pitchFamily="34" charset="0"/>
                <a:cs typeface="Verdana" panose="020B0604030504040204" pitchFamily="34" charset="0"/>
              </a:rPr>
            </a:br>
            <a:r>
              <a:rPr lang="en-US" sz="4400" dirty="0" smtClean="0">
                <a:ea typeface="Verdana" panose="020B0604030504040204" pitchFamily="34" charset="0"/>
                <a:cs typeface="Verdana" panose="020B0604030504040204" pitchFamily="34" charset="0"/>
              </a:rPr>
              <a:t>Licensing, Regulations, Certifications</a:t>
            </a:r>
            <a:br>
              <a:rPr lang="en-US" sz="4400" dirty="0" smtClean="0">
                <a:ea typeface="Verdana" panose="020B0604030504040204" pitchFamily="34" charset="0"/>
                <a:cs typeface="Verdana" panose="020B0604030504040204" pitchFamily="34" charset="0"/>
              </a:rPr>
            </a:br>
            <a:endParaRPr lang="en-US" sz="4400" dirty="0">
              <a:ea typeface="Verdana" panose="020B0604030504040204" pitchFamily="34" charset="0"/>
              <a:cs typeface="Verdana" panose="020B0604030504040204" pitchFamily="34" charset="0"/>
            </a:endParaRPr>
          </a:p>
        </p:txBody>
      </p:sp>
      <p:sp>
        <p:nvSpPr>
          <p:cNvPr id="3" name="Text Placeholder 2"/>
          <p:cNvSpPr>
            <a:spLocks noGrp="1"/>
          </p:cNvSpPr>
          <p:nvPr>
            <p:ph type="body" idx="1"/>
          </p:nvPr>
        </p:nvSpPr>
        <p:spPr/>
        <p:txBody>
          <a:bodyPr/>
          <a:lstStyle/>
          <a:p>
            <a:r>
              <a:rPr lang="en-US" dirty="0" smtClean="0">
                <a:solidFill>
                  <a:schemeClr val="tx1"/>
                </a:solidFill>
                <a:latin typeface="Verdana" panose="020B0604030504040204" pitchFamily="34" charset="0"/>
                <a:ea typeface="Verdana" panose="020B0604030504040204" pitchFamily="34" charset="0"/>
                <a:cs typeface="Verdana" panose="020B0604030504040204" pitchFamily="34" charset="0"/>
              </a:rPr>
              <a:t>Matthew </a:t>
            </a:r>
            <a:r>
              <a:rPr lang="en-US"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Kulinski</a:t>
            </a:r>
            <a:r>
              <a:rPr lang="en-US" dirty="0" smtClean="0">
                <a:solidFill>
                  <a:schemeClr val="tx1"/>
                </a:solidFill>
                <a:latin typeface="Verdana" panose="020B0604030504040204" pitchFamily="34" charset="0"/>
                <a:ea typeface="Verdana" panose="020B0604030504040204" pitchFamily="34" charset="0"/>
                <a:cs typeface="Verdana" panose="020B0604030504040204" pitchFamily="34" charset="0"/>
              </a:rPr>
              <a:t>, Marketing Division</a:t>
            </a:r>
          </a:p>
          <a:p>
            <a:r>
              <a:rPr lang="en-US" dirty="0" smtClean="0">
                <a:solidFill>
                  <a:schemeClr val="tx1"/>
                </a:solidFill>
                <a:latin typeface="Verdana" panose="020B0604030504040204" pitchFamily="34" charset="0"/>
                <a:ea typeface="Verdana" panose="020B0604030504040204" pitchFamily="34" charset="0"/>
                <a:cs typeface="Verdana" panose="020B0604030504040204" pitchFamily="34" charset="0"/>
              </a:rPr>
              <a:t>Georgia </a:t>
            </a:r>
            <a:r>
              <a:rPr lang="en-US" dirty="0" err="1" smtClean="0">
                <a:solidFill>
                  <a:schemeClr val="tx1"/>
                </a:solidFill>
                <a:latin typeface="Verdana" panose="020B0604030504040204" pitchFamily="34" charset="0"/>
                <a:ea typeface="Verdana" panose="020B0604030504040204" pitchFamily="34" charset="0"/>
                <a:cs typeface="Verdana" panose="020B0604030504040204" pitchFamily="34" charset="0"/>
              </a:rPr>
              <a:t>Dept</a:t>
            </a:r>
            <a:r>
              <a:rPr lang="en-US" dirty="0" smtClean="0">
                <a:solidFill>
                  <a:schemeClr val="tx1"/>
                </a:solidFill>
                <a:latin typeface="Verdana" panose="020B0604030504040204" pitchFamily="34" charset="0"/>
                <a:ea typeface="Verdana" panose="020B0604030504040204" pitchFamily="34" charset="0"/>
                <a:cs typeface="Verdana" panose="020B0604030504040204" pitchFamily="34" charset="0"/>
              </a:rPr>
              <a:t> of Agriculture </a:t>
            </a:r>
            <a:endParaRPr lang="en-US"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44883" y="6220495"/>
            <a:ext cx="1908480" cy="598868"/>
          </a:xfrm>
          <a:prstGeom prst="rect">
            <a:avLst/>
          </a:prstGeom>
        </p:spPr>
      </p:pic>
    </p:spTree>
    <p:extLst>
      <p:ext uri="{BB962C8B-B14F-4D97-AF65-F5344CB8AC3E}">
        <p14:creationId xmlns:p14="http://schemas.microsoft.com/office/powerpoint/2010/main" val="9357044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4" name="Content Placeholder 3"/>
          <p:cNvSpPr>
            <a:spLocks noGrp="1"/>
          </p:cNvSpPr>
          <p:nvPr>
            <p:ph idx="1"/>
          </p:nvPr>
        </p:nvSpPr>
        <p:spPr/>
        <p:txBody>
          <a:bodyPr/>
          <a:lstStyle/>
          <a:p>
            <a:pPr lvl="0"/>
            <a:r>
              <a:rPr lang="en-US" dirty="0"/>
              <a:t>Recognize when you would need a Dept. of Ag permit or license</a:t>
            </a:r>
          </a:p>
          <a:p>
            <a:pPr lvl="0"/>
            <a:r>
              <a:rPr lang="en-US" dirty="0"/>
              <a:t>Identify a market that would require organic certification</a:t>
            </a:r>
          </a:p>
          <a:p>
            <a:endParaRPr lang="en-US" dirty="0"/>
          </a:p>
        </p:txBody>
      </p:sp>
    </p:spTree>
    <p:extLst>
      <p:ext uri="{BB962C8B-B14F-4D97-AF65-F5344CB8AC3E}">
        <p14:creationId xmlns:p14="http://schemas.microsoft.com/office/powerpoint/2010/main" val="5809466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4295" y="365125"/>
            <a:ext cx="10515600" cy="1325563"/>
          </a:xfrm>
        </p:spPr>
        <p:txBody>
          <a:bodyPr/>
          <a:lstStyle/>
          <a:p>
            <a:r>
              <a:rPr lang="en-US" dirty="0" smtClean="0"/>
              <a:t>Food Safety – Food Processing</a:t>
            </a:r>
            <a:endParaRPr lang="en-US"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4284501926"/>
              </p:ext>
            </p:extLst>
          </p:nvPr>
        </p:nvGraphicFramePr>
        <p:xfrm>
          <a:off x="790074" y="1873751"/>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ontent Placeholder 3"/>
          <p:cNvSpPr>
            <a:spLocks noGrp="1"/>
          </p:cNvSpPr>
          <p:nvPr>
            <p:ph sz="half" idx="2"/>
          </p:nvPr>
        </p:nvSpPr>
        <p:spPr>
          <a:xfrm>
            <a:off x="5498276" y="1502625"/>
            <a:ext cx="6531428" cy="4486275"/>
          </a:xfrm>
        </p:spPr>
        <p:txBody>
          <a:bodyPr>
            <a:normAutofit fontScale="70000" lnSpcReduction="20000"/>
          </a:bodyPr>
          <a:lstStyle/>
          <a:p>
            <a:pPr>
              <a:lnSpc>
                <a:spcPct val="100000"/>
              </a:lnSpc>
            </a:pPr>
            <a:r>
              <a:rPr lang="en-US" dirty="0" smtClean="0"/>
              <a:t>The sale of fresh – unadulterated – produce is possible with out license or regulation. However, processed produce could be something as simple as sliced cucumbers and that requires a license. </a:t>
            </a:r>
          </a:p>
          <a:p>
            <a:pPr>
              <a:lnSpc>
                <a:spcPct val="100000"/>
              </a:lnSpc>
            </a:pPr>
            <a:r>
              <a:rPr lang="en-US" dirty="0" smtClean="0"/>
              <a:t>There is a small exception for non profit events (bake sales)</a:t>
            </a:r>
          </a:p>
          <a:p>
            <a:pPr>
              <a:lnSpc>
                <a:spcPct val="100000"/>
              </a:lnSpc>
            </a:pPr>
            <a:r>
              <a:rPr lang="en-US" dirty="0" smtClean="0"/>
              <a:t>A cottage food license is available for non-potentially hazardous food processing in a home kitchen – items must also be sold directly to the consumer</a:t>
            </a:r>
          </a:p>
          <a:p>
            <a:pPr>
              <a:lnSpc>
                <a:spcPct val="100000"/>
              </a:lnSpc>
            </a:pPr>
            <a:r>
              <a:rPr lang="en-US" dirty="0" smtClean="0"/>
              <a:t>Non-potential hazardous items are baked goods, jams, jellies, and honey. Anything that has to be controlled by time or temperature (pickles, dairy, </a:t>
            </a:r>
            <a:r>
              <a:rPr lang="en-US" dirty="0" err="1" smtClean="0"/>
              <a:t>bbq</a:t>
            </a:r>
            <a:r>
              <a:rPr lang="en-US" dirty="0" smtClean="0"/>
              <a:t> sauce, salsa) are not eligible.</a:t>
            </a:r>
          </a:p>
          <a:p>
            <a:pPr>
              <a:lnSpc>
                <a:spcPct val="100000"/>
              </a:lnSpc>
            </a:pPr>
            <a:r>
              <a:rPr lang="en-US" dirty="0" smtClean="0"/>
              <a:t>The food sales establishment licenses is necessary for the processing of most all major food items. </a:t>
            </a:r>
            <a:endParaRPr lang="en-US" dirty="0"/>
          </a:p>
        </p:txBody>
      </p:sp>
      <p:sp>
        <p:nvSpPr>
          <p:cNvPr id="6" name="Left Brace 5"/>
          <p:cNvSpPr/>
          <p:nvPr/>
        </p:nvSpPr>
        <p:spPr>
          <a:xfrm rot="1946991">
            <a:off x="1595127" y="1424787"/>
            <a:ext cx="806116" cy="3726648"/>
          </a:xfrm>
          <a:prstGeom prst="leftBrace">
            <a:avLst>
              <a:gd name="adj1" fmla="val 38184"/>
              <a:gd name="adj2" fmla="val 50000"/>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p:cNvSpPr txBox="1"/>
          <p:nvPr/>
        </p:nvSpPr>
        <p:spPr>
          <a:xfrm>
            <a:off x="0" y="2286001"/>
            <a:ext cx="2707107" cy="584775"/>
          </a:xfrm>
          <a:prstGeom prst="rect">
            <a:avLst/>
          </a:prstGeom>
          <a:noFill/>
        </p:spPr>
        <p:txBody>
          <a:bodyPr wrap="square" rtlCol="0">
            <a:spAutoFit/>
          </a:bodyPr>
          <a:lstStyle/>
          <a:p>
            <a:r>
              <a:rPr lang="en-US" sz="1600" dirty="0" smtClean="0"/>
              <a:t>Only for non-potentially hazardous food items</a:t>
            </a:r>
            <a:endParaRPr lang="en-US" sz="1600" dirty="0"/>
          </a:p>
        </p:txBody>
      </p:sp>
    </p:spTree>
    <p:extLst>
      <p:ext uri="{BB962C8B-B14F-4D97-AF65-F5344CB8AC3E}">
        <p14:creationId xmlns:p14="http://schemas.microsoft.com/office/powerpoint/2010/main" val="25062875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 Safety – Fresh Produce	</a:t>
            </a:r>
            <a:endParaRPr lang="en-US"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698693089"/>
              </p:ext>
            </p:extLst>
          </p:nvPr>
        </p:nvGraphicFramePr>
        <p:xfrm>
          <a:off x="458189" y="181057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ontent Placeholder 3"/>
          <p:cNvSpPr>
            <a:spLocks noGrp="1"/>
          </p:cNvSpPr>
          <p:nvPr>
            <p:ph sz="half" idx="2"/>
          </p:nvPr>
        </p:nvSpPr>
        <p:spPr>
          <a:xfrm>
            <a:off x="5189517" y="1531917"/>
            <a:ext cx="6792686" cy="4645046"/>
          </a:xfrm>
        </p:spPr>
        <p:txBody>
          <a:bodyPr>
            <a:normAutofit/>
          </a:bodyPr>
          <a:lstStyle/>
          <a:p>
            <a:r>
              <a:rPr lang="en-US" sz="2000" dirty="0" smtClean="0"/>
              <a:t>While there are limited regulations on fresh produce, following Good Agricultural Practices (GAP) is highly recommended.</a:t>
            </a:r>
          </a:p>
          <a:p>
            <a:r>
              <a:rPr lang="en-US" sz="2000" dirty="0" smtClean="0"/>
              <a:t>GAPs </a:t>
            </a:r>
            <a:r>
              <a:rPr lang="en-US" sz="2000" dirty="0"/>
              <a:t>recommend </a:t>
            </a:r>
            <a:r>
              <a:rPr lang="en-US" sz="2000" dirty="0" smtClean="0"/>
              <a:t>farmers </a:t>
            </a:r>
            <a:r>
              <a:rPr lang="en-US" sz="2000" dirty="0"/>
              <a:t>be aware of potential contaminations (microbial, chemical and physical hazards) and manage operations as to minimize potential risks</a:t>
            </a:r>
            <a:r>
              <a:rPr lang="en-US" sz="2000" dirty="0" smtClean="0"/>
              <a:t>.</a:t>
            </a:r>
          </a:p>
          <a:p>
            <a:r>
              <a:rPr lang="en-US" sz="2000" dirty="0" smtClean="0"/>
              <a:t>There are several programs and companies they help farms understand and follow GAP. </a:t>
            </a:r>
          </a:p>
          <a:p>
            <a:r>
              <a:rPr lang="en-US" sz="2000" dirty="0" smtClean="0"/>
              <a:t>There are also 3</a:t>
            </a:r>
            <a:r>
              <a:rPr lang="en-US" sz="2000" baseline="30000" dirty="0" smtClean="0"/>
              <a:t>rd</a:t>
            </a:r>
            <a:r>
              <a:rPr lang="en-US" sz="2000" dirty="0" smtClean="0"/>
              <a:t> party auditors that verify </a:t>
            </a:r>
            <a:r>
              <a:rPr lang="en-US" sz="2000" dirty="0"/>
              <a:t>f</a:t>
            </a:r>
            <a:r>
              <a:rPr lang="en-US" sz="2000" dirty="0" smtClean="0"/>
              <a:t>arms are following GAP. </a:t>
            </a:r>
          </a:p>
          <a:p>
            <a:r>
              <a:rPr lang="en-US" sz="2000" dirty="0" smtClean="0"/>
              <a:t>If interested in selling large scale you will need to have 3</a:t>
            </a:r>
            <a:r>
              <a:rPr lang="en-US" sz="2000" baseline="30000" dirty="0" smtClean="0"/>
              <a:t>rd</a:t>
            </a:r>
            <a:r>
              <a:rPr lang="en-US" sz="2000" dirty="0" smtClean="0"/>
              <a:t> party verification and certification for GAP</a:t>
            </a:r>
            <a:endParaRPr lang="en-US" sz="2000" dirty="0"/>
          </a:p>
        </p:txBody>
      </p:sp>
    </p:spTree>
    <p:extLst>
      <p:ext uri="{BB962C8B-B14F-4D97-AF65-F5344CB8AC3E}">
        <p14:creationId xmlns:p14="http://schemas.microsoft.com/office/powerpoint/2010/main" val="2482669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More on GAP</a:t>
            </a:r>
            <a:endParaRPr lang="en-US" dirty="0"/>
          </a:p>
        </p:txBody>
      </p:sp>
      <p:sp>
        <p:nvSpPr>
          <p:cNvPr id="6" name="Content Placeholder 5"/>
          <p:cNvSpPr>
            <a:spLocks noGrp="1"/>
          </p:cNvSpPr>
          <p:nvPr>
            <p:ph idx="1"/>
          </p:nvPr>
        </p:nvSpPr>
        <p:spPr/>
        <p:txBody>
          <a:bodyPr>
            <a:normAutofit fontScale="92500" lnSpcReduction="20000"/>
          </a:bodyPr>
          <a:lstStyle/>
          <a:p>
            <a:r>
              <a:rPr lang="en-US" dirty="0" smtClean="0"/>
              <a:t>Water Usage</a:t>
            </a:r>
          </a:p>
          <a:p>
            <a:pPr lvl="1"/>
            <a:r>
              <a:rPr lang="en-US" dirty="0" smtClean="0"/>
              <a:t>Sewage treatment, animals/wildlife/livestock</a:t>
            </a:r>
          </a:p>
          <a:p>
            <a:r>
              <a:rPr lang="en-US" dirty="0" smtClean="0"/>
              <a:t>Manure and </a:t>
            </a:r>
            <a:r>
              <a:rPr lang="en-US" dirty="0" err="1" smtClean="0"/>
              <a:t>Biosolids</a:t>
            </a:r>
            <a:endParaRPr lang="en-US" dirty="0" smtClean="0"/>
          </a:p>
          <a:p>
            <a:pPr lvl="1"/>
            <a:r>
              <a:rPr lang="en-US" dirty="0" smtClean="0"/>
              <a:t>Raw manure applied at least 120 days before harvest</a:t>
            </a:r>
          </a:p>
          <a:p>
            <a:pPr lvl="1"/>
            <a:r>
              <a:rPr lang="en-US" dirty="0" smtClean="0"/>
              <a:t>What was the previous land use?</a:t>
            </a:r>
          </a:p>
          <a:p>
            <a:r>
              <a:rPr lang="en-US" dirty="0" smtClean="0"/>
              <a:t>Field Harvest and Field Packing Activates</a:t>
            </a:r>
          </a:p>
          <a:p>
            <a:pPr lvl="1"/>
            <a:r>
              <a:rPr lang="en-US" dirty="0" smtClean="0"/>
              <a:t>Sanitation and hygiene</a:t>
            </a:r>
          </a:p>
          <a:p>
            <a:pPr lvl="1"/>
            <a:r>
              <a:rPr lang="en-US" dirty="0" smtClean="0"/>
              <a:t>Clean containers, covered during storage and transportation</a:t>
            </a:r>
          </a:p>
          <a:p>
            <a:r>
              <a:rPr lang="en-US" dirty="0" smtClean="0"/>
              <a:t>Packing Facilities</a:t>
            </a:r>
          </a:p>
          <a:p>
            <a:pPr lvl="1"/>
            <a:r>
              <a:rPr lang="en-US" dirty="0" smtClean="0"/>
              <a:t>Washing process, worker </a:t>
            </a:r>
            <a:r>
              <a:rPr lang="en-US" dirty="0"/>
              <a:t>h</a:t>
            </a:r>
            <a:r>
              <a:rPr lang="en-US" dirty="0" smtClean="0"/>
              <a:t>ealth and hygiene, clean surfaces, pest control</a:t>
            </a:r>
          </a:p>
          <a:p>
            <a:r>
              <a:rPr lang="en-US" dirty="0" smtClean="0"/>
              <a:t>Documentation and Traceability</a:t>
            </a:r>
          </a:p>
          <a:p>
            <a:pPr lvl="1"/>
            <a:r>
              <a:rPr lang="en-US" dirty="0" smtClean="0"/>
              <a:t>Document everything </a:t>
            </a:r>
          </a:p>
          <a:p>
            <a:endParaRPr lang="en-US" dirty="0"/>
          </a:p>
        </p:txBody>
      </p:sp>
      <p:pic>
        <p:nvPicPr>
          <p:cNvPr id="2050" name="Picture 2"/>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9735" b="94690" l="3061" r="96939">
                        <a14:foregroundMark x1="39184" y1="19469" x2="39184" y2="19469"/>
                        <a14:foregroundMark x1="29796" y1="56932" x2="29796" y2="56932"/>
                        <a14:foregroundMark x1="26531" y1="60472" x2="26531" y2="60472"/>
                        <a14:foregroundMark x1="33265" y1="56342" x2="33265" y2="56342"/>
                        <a14:foregroundMark x1="25510" y1="51917" x2="25510" y2="51917"/>
                        <a14:foregroundMark x1="7143" y1="48083" x2="7143" y2="48083"/>
                        <a14:foregroundMark x1="8776" y1="59292" x2="8776" y2="59292"/>
                        <a14:foregroundMark x1="3673" y1="53982" x2="3673" y2="53982"/>
                        <a14:foregroundMark x1="37347" y1="19174" x2="37347" y2="19174"/>
                        <a14:foregroundMark x1="35918" y1="19174" x2="35918" y2="19174"/>
                        <a14:foregroundMark x1="32245" y1="17699" x2="32245" y2="17699"/>
                        <a14:foregroundMark x1="50816" y1="87906" x2="50816" y2="87906"/>
                        <a14:foregroundMark x1="56531" y1="95280" x2="56531" y2="95280"/>
                        <a14:foregroundMark x1="92653" y1="29794" x2="92653" y2="29794"/>
                        <a14:foregroundMark x1="96939" y1="30383" x2="96939" y2="30383"/>
                        <a14:foregroundMark x1="23878" y1="59292" x2="23878" y2="59292"/>
                      </a14:backgroundRemoval>
                    </a14:imgEffect>
                  </a14:imgLayer>
                </a14:imgProps>
              </a:ext>
              <a:ext uri="{28A0092B-C50C-407E-A947-70E740481C1C}">
                <a14:useLocalDpi xmlns:a14="http://schemas.microsoft.com/office/drawing/2010/main" val="0"/>
              </a:ext>
            </a:extLst>
          </a:blip>
          <a:srcRect/>
          <a:stretch>
            <a:fillRect/>
          </a:stretch>
        </p:blipFill>
        <p:spPr bwMode="auto">
          <a:xfrm>
            <a:off x="7259108" y="425979"/>
            <a:ext cx="4667250" cy="3228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147673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 Safety Modernization Act</a:t>
            </a:r>
            <a:endParaRPr lang="en-US" dirty="0"/>
          </a:p>
        </p:txBody>
      </p:sp>
      <p:pic>
        <p:nvPicPr>
          <p:cNvPr id="3074" name="Picture 2" descr="https://cdn2.hubspot.net/hub/41636/file-14203919-jpg/images/fsma.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78025" y="2676260"/>
            <a:ext cx="7448482" cy="27085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98663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 Safety - Meat Products</a:t>
            </a:r>
            <a:endParaRPr lang="en-US" dirty="0"/>
          </a:p>
        </p:txBody>
      </p:sp>
      <p:sp>
        <p:nvSpPr>
          <p:cNvPr id="3" name="Content Placeholder 2"/>
          <p:cNvSpPr>
            <a:spLocks noGrp="1"/>
          </p:cNvSpPr>
          <p:nvPr>
            <p:ph idx="1"/>
          </p:nvPr>
        </p:nvSpPr>
        <p:spPr>
          <a:xfrm>
            <a:off x="838200" y="1825625"/>
            <a:ext cx="10515600" cy="2950912"/>
          </a:xfrm>
        </p:spPr>
        <p:txBody>
          <a:bodyPr>
            <a:normAutofit/>
          </a:bodyPr>
          <a:lstStyle/>
          <a:p>
            <a:r>
              <a:rPr lang="en-US" dirty="0" smtClean="0"/>
              <a:t>Live animal sales may only take place at licensed livestock sale facilities. </a:t>
            </a:r>
          </a:p>
          <a:p>
            <a:r>
              <a:rPr lang="en-US" dirty="0" smtClean="0"/>
              <a:t>All processed or butchered meat products must be from a state </a:t>
            </a:r>
            <a:r>
              <a:rPr lang="en-US" dirty="0"/>
              <a:t>or federally </a:t>
            </a:r>
            <a:r>
              <a:rPr lang="en-US" dirty="0" smtClean="0"/>
              <a:t>licensed facilities and display a inspection mark</a:t>
            </a:r>
          </a:p>
          <a:p>
            <a:r>
              <a:rPr lang="en-US" dirty="0" smtClean="0"/>
              <a:t>A mobile meat sales license is required for sales of processed meat products to consumers. </a:t>
            </a:r>
          </a:p>
          <a:p>
            <a:endParaRPr lang="en-US" dirty="0"/>
          </a:p>
        </p:txBody>
      </p:sp>
      <p:pic>
        <p:nvPicPr>
          <p:cNvPr id="1026" name="Picture 2" descr="https://www.extension.org/sites/default/files/w/a/ab/USDA_Inspection_Mark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2244" y="4750302"/>
            <a:ext cx="5715000" cy="16383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35850" y="4611024"/>
            <a:ext cx="1665817" cy="16834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511393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Organic Certification?</a:t>
            </a:r>
            <a:endParaRPr lang="en-US" dirty="0"/>
          </a:p>
        </p:txBody>
      </p:sp>
      <p:pic>
        <p:nvPicPr>
          <p:cNvPr id="3074" name="Picture 2" descr="http://3.bp.blogspot.com/-dQElO0hmGfQ/VmhCa71Cu5I/AAAAAAAAACM/hjphGQpRuBY/s1600/organic%2Bfood.jpg"/>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838200" y="2274094"/>
            <a:ext cx="5181600" cy="34544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nausa.co/wp-content/uploads/2014/04/GB_0514_OrganicFoodLabelingConfusion_Tomato_620x350.jpg"/>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172200" y="2538746"/>
            <a:ext cx="5181600" cy="29250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3204710"/>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FFFFFF"/>
      </a:lt2>
      <a:accent1>
        <a:srgbClr val="70AD47"/>
      </a:accent1>
      <a:accent2>
        <a:srgbClr val="5B9BD5"/>
      </a:accent2>
      <a:accent3>
        <a:srgbClr val="FFC000"/>
      </a:accent3>
      <a:accent4>
        <a:srgbClr val="ED7D31"/>
      </a:accent4>
      <a:accent5>
        <a:srgbClr val="954F72"/>
      </a:accent5>
      <a:accent6>
        <a:srgbClr val="70AD47"/>
      </a:accent6>
      <a:hlink>
        <a:srgbClr val="954F72"/>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21788</TotalTime>
  <Words>697</Words>
  <Application>Microsoft Office PowerPoint</Application>
  <PresentationFormat>Widescreen</PresentationFormat>
  <Paragraphs>70</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Times New Roman</vt:lpstr>
      <vt:lpstr>Verdana</vt:lpstr>
      <vt:lpstr>Office Theme</vt:lpstr>
      <vt:lpstr>PowerPoint Presentation</vt:lpstr>
      <vt:lpstr>Session 4 Licensing, Regulations, Certifications </vt:lpstr>
      <vt:lpstr>Learning Objectives</vt:lpstr>
      <vt:lpstr>Food Safety – Food Processing</vt:lpstr>
      <vt:lpstr>Food Safety – Fresh Produce </vt:lpstr>
      <vt:lpstr>More on GAP</vt:lpstr>
      <vt:lpstr>Food Safety Modernization Act</vt:lpstr>
      <vt:lpstr>Food Safety - Meat Products</vt:lpstr>
      <vt:lpstr>What about Organic Certification?</vt:lpstr>
      <vt:lpstr>Do I need to be Certified to use the term Organic?</vt:lpstr>
      <vt:lpstr>Using “Organic” in Processed Products</vt:lpstr>
      <vt:lpstr>Additional Resources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Katelyn Rebecca Chatham</dc:creator>
  <cp:lastModifiedBy>Jessica L Cudnik</cp:lastModifiedBy>
  <cp:revision>92</cp:revision>
  <dcterms:created xsi:type="dcterms:W3CDTF">2015-06-09T16:44:22Z</dcterms:created>
  <dcterms:modified xsi:type="dcterms:W3CDTF">2016-07-14T17:28:06Z</dcterms:modified>
</cp:coreProperties>
</file>