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76" r:id="rId3"/>
    <p:sldId id="295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90" r:id="rId12"/>
    <p:sldId id="309" r:id="rId13"/>
    <p:sldId id="310" r:id="rId14"/>
    <p:sldId id="311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3" r:id="rId23"/>
    <p:sldId id="340" r:id="rId24"/>
    <p:sldId id="329" r:id="rId25"/>
    <p:sldId id="331" r:id="rId26"/>
    <p:sldId id="332" r:id="rId27"/>
    <p:sldId id="338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A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20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93479C-8DF9-4D25-B75F-9700B40B7D3C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C90F0-67A9-492B-9790-3E21B0957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D2F58E-4A7A-4839-91DD-754E127CC0D9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C3666C-D174-4083-8E52-F5A88937BF1F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5C5E9-DCDE-4840-AAD0-E4A72023C03B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BEC170-A928-4DDA-8916-4B4E8802E24F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6B9D13-05A7-498B-AFFB-8FE9DFD05652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C797C5-7407-4CFC-8F7D-DB12AACD40E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019F69-6202-4185-AEC2-35F4640F8A55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08D03-2888-4ED2-A572-D9279F066E3E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0735CE-2E39-4928-90D1-A71B38E3E614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43769A-5CF3-4F0C-9009-7381F9F3ED55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349489-3C32-47E9-8FB6-382109C1EBCD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280056-D1BF-400A-9BB2-570882066C0C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6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4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8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4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6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48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32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9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8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1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E59E-2397-4611-9CA8-67948605CB30}" type="datetimeFigureOut">
              <a:rPr lang="en-US"/>
              <a:pPr>
                <a:defRPr/>
              </a:pPr>
              <a:t>7/22/2016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8C3E-10F5-4EA1-B552-8DFE59C33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7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9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3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0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2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B5DA-80F8-2E49-AAF1-6F9974FC3D4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2C3B-DC46-F547-8B44-9F0507E45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B5DA-80F8-2E49-AAF1-6F9974FC3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2C3B-DC46-F547-8B44-9F0507E45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" y="0"/>
            <a:ext cx="9144000" cy="68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0741" y="3302494"/>
            <a:ext cx="5397623" cy="15388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Journeyman Farmer Small Farm Business Planning</a:t>
            </a:r>
          </a:p>
          <a:p>
            <a:pPr algn="ctr"/>
            <a:r>
              <a:rPr lang="en-US" sz="2000" b="1" i="1" smtClean="0"/>
              <a:t>Session #4 – Financial Resources </a:t>
            </a:r>
          </a:p>
          <a:p>
            <a:pPr algn="ctr"/>
            <a:r>
              <a:rPr lang="en-US" sz="2000" b="1" i="1" dirty="0" smtClean="0"/>
              <a:t>Obtaining Credit </a:t>
            </a:r>
          </a:p>
          <a:p>
            <a:pPr algn="ctr"/>
            <a:r>
              <a:rPr lang="en-US" dirty="0" smtClean="0"/>
              <a:t>Farm Credit’s of Georgia</a:t>
            </a:r>
          </a:p>
          <a:p>
            <a:pPr algn="ctr"/>
            <a:r>
              <a:rPr lang="en-US" dirty="0" smtClean="0"/>
              <a:t>Van McCall – </a:t>
            </a:r>
            <a:r>
              <a:rPr lang="en-US" dirty="0" err="1" smtClean="0"/>
              <a:t>Agsouth</a:t>
            </a:r>
            <a:r>
              <a:rPr lang="en-US" dirty="0" smtClean="0"/>
              <a:t> Education and Outreach Manager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0740" y="5675792"/>
            <a:ext cx="539762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/>
              <a:t>Training Topics</a:t>
            </a:r>
          </a:p>
          <a:p>
            <a:pPr algn="ctr"/>
            <a:r>
              <a:rPr lang="en-US" smtClean="0"/>
              <a:t>1- Obtaining Credit</a:t>
            </a:r>
          </a:p>
          <a:p>
            <a:pPr algn="ctr"/>
            <a:r>
              <a:rPr lang="en-US" smtClean="0"/>
              <a:t>2- Farm Credit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663300"/>
                </a:solidFill>
              </a:rPr>
              <a:t>FSA 90% Guarantee </a:t>
            </a:r>
            <a:br>
              <a:rPr lang="en-US" smtClean="0">
                <a:solidFill>
                  <a:srgbClr val="663300"/>
                </a:solidFill>
              </a:rPr>
            </a:br>
            <a:r>
              <a:rPr lang="en-US" smtClean="0">
                <a:solidFill>
                  <a:srgbClr val="663300"/>
                </a:solidFill>
              </a:rPr>
              <a:t>&amp; SBA </a:t>
            </a:r>
            <a:r>
              <a:rPr lang="en-US" dirty="0" smtClean="0">
                <a:solidFill>
                  <a:srgbClr val="663300"/>
                </a:solidFill>
              </a:rPr>
              <a:t>7(a) </a:t>
            </a:r>
            <a:r>
              <a:rPr lang="en-US" b="1" dirty="0" smtClean="0">
                <a:solidFill>
                  <a:srgbClr val="663300"/>
                </a:solidFill>
              </a:rPr>
              <a:t>Loan </a:t>
            </a:r>
            <a:r>
              <a:rPr lang="en-US" dirty="0" smtClean="0">
                <a:solidFill>
                  <a:srgbClr val="663300"/>
                </a:solidFill>
              </a:rPr>
              <a:t>Programs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33256"/>
            <a:ext cx="9144000" cy="2974760"/>
          </a:xfrm>
          <a:prstGeom prst="rect">
            <a:avLst/>
          </a:prstGeo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32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69060"/>
            <a:ext cx="8367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defRPr/>
            </a:pPr>
            <a:endParaRPr lang="en-US" sz="3200" b="1" dirty="0" smtClean="0">
              <a:solidFill>
                <a:srgbClr val="663300"/>
              </a:solidFill>
            </a:endParaRPr>
          </a:p>
          <a:p>
            <a:pPr marL="457200" lvl="3">
              <a:buFont typeface="Arial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01082" y="2992553"/>
            <a:ext cx="74794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Guarantee </a:t>
            </a:r>
            <a:r>
              <a:rPr lang="en-US" sz="3200" dirty="0"/>
              <a:t>loan programs available to offset risk in ag </a:t>
            </a:r>
            <a:r>
              <a:rPr lang="en-US" sz="3200" dirty="0" smtClean="0"/>
              <a:t>loans.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Fees</a:t>
            </a:r>
            <a:r>
              <a:rPr lang="en-US" sz="3200" dirty="0"/>
              <a:t>, rates and loan terms </a:t>
            </a:r>
            <a:r>
              <a:rPr lang="en-US" sz="3200" dirty="0" smtClean="0"/>
              <a:t>for </a:t>
            </a:r>
            <a:r>
              <a:rPr lang="en-US" sz="3200" dirty="0"/>
              <a:t>ag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rm Credit PPT Title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Our mission</a:t>
            </a:r>
            <a:endParaRPr lang="en-US" altLang="en-US" b="1" dirty="0" smtClean="0">
              <a:latin typeface="Adobe Garamond Pro" pitchFamily="18" charset="0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2362200" y="1600200"/>
            <a:ext cx="655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buFontTx/>
              <a:buNone/>
            </a:pPr>
            <a:r>
              <a:rPr lang="en-US" altLang="en-US" sz="3200" i="1">
                <a:latin typeface="Arial" charset="0"/>
              </a:rPr>
              <a:t>To provide sound, dependable funding for American agriculture and rural America</a:t>
            </a:r>
          </a:p>
          <a:p>
            <a:pPr lvl="1" eaLnBrk="1" hangingPunct="1">
              <a:buFont typeface="Arial" charset="0"/>
              <a:buNone/>
            </a:pPr>
            <a:endParaRPr lang="en-US" altLang="en-US" sz="320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Farm Credit is…</a:t>
            </a:r>
            <a:endParaRPr lang="en-US" altLang="en-US" b="1" dirty="0" smtClean="0">
              <a:latin typeface="Adobe Garamond Pro" pitchFamily="18" charset="0"/>
            </a:endParaRPr>
          </a:p>
        </p:txBody>
      </p:sp>
      <p:sp>
        <p:nvSpPr>
          <p:cNvPr id="3076" name="Content Placeholder 2"/>
          <p:cNvSpPr txBox="1">
            <a:spLocks/>
          </p:cNvSpPr>
          <p:nvPr/>
        </p:nvSpPr>
        <p:spPr bwMode="auto">
          <a:xfrm>
            <a:off x="2971800" y="1600200"/>
            <a:ext cx="5715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 smtClean="0">
                <a:latin typeface="Adobe Garamond Pro" pitchFamily="18" charset="0"/>
              </a:rPr>
              <a:t>A federally chartered and regulated lender to farmers, agribusinesses and country homeowners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 smtClean="0">
                <a:latin typeface="Adobe Garamond Pro" pitchFamily="18" charset="0"/>
              </a:rPr>
              <a:t>A customer-owned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cooperative</a:t>
            </a:r>
          </a:p>
        </p:txBody>
      </p:sp>
    </p:spTree>
    <p:extLst>
      <p:ext uri="{BB962C8B-B14F-4D97-AF65-F5344CB8AC3E}">
        <p14:creationId xmlns:p14="http://schemas.microsoft.com/office/powerpoint/2010/main" val="39381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274638"/>
            <a:ext cx="6248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dobe Garamond Pro" pitchFamily="18" charset="0"/>
              </a:rPr>
              <a:t>Nearly 100 years old!</a:t>
            </a:r>
            <a:endParaRPr lang="en-US" altLang="en-US" sz="4400" b="1" dirty="0">
              <a:latin typeface="Adobe Garamond Pro" pitchFamily="18" charset="0"/>
            </a:endParaRPr>
          </a:p>
        </p:txBody>
      </p:sp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2971800" y="1600200"/>
            <a:ext cx="5943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 smtClean="0">
                <a:latin typeface="Adobe Garamond Pro" pitchFamily="18" charset="0"/>
              </a:rPr>
              <a:t>President Woodrow Wilson signed the </a:t>
            </a:r>
            <a:r>
              <a:rPr lang="en-US" altLang="en-US" sz="3200" b="1" u="sng" dirty="0" smtClean="0">
                <a:solidFill>
                  <a:srgbClr val="0070C0"/>
                </a:solidFill>
                <a:latin typeface="Adobe Garamond Pro" pitchFamily="18" charset="0"/>
              </a:rPr>
              <a:t>Federal Farm Loan Act</a:t>
            </a:r>
            <a:r>
              <a:rPr lang="en-US" altLang="en-US" sz="3200" dirty="0" smtClean="0">
                <a:latin typeface="Adobe Garamond Pro" pitchFamily="18" charset="0"/>
              </a:rPr>
              <a:t> in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1916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3200" dirty="0" smtClean="0">
              <a:latin typeface="Adobe Garamond Pro" pitchFamily="18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en-US" sz="2400" dirty="0" smtClean="0"/>
              <a:t>Providing financing with repayment terms that coincide with the planting and harvesting of crops.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Structure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2819400" y="1600200"/>
            <a:ext cx="61722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Garamond Pro" pitchFamily="18" charset="0"/>
              </a:rPr>
              <a:t>There are 4 Farm Credit Banks and 76 Farm Credit associations across the U.S.</a:t>
            </a:r>
          </a:p>
          <a:p>
            <a:pPr eaLnBrk="1" hangingPunct="1"/>
            <a:r>
              <a:rPr lang="en-US" altLang="en-US" smtClean="0">
                <a:latin typeface="Adobe Garamond Pro" pitchFamily="18" charset="0"/>
              </a:rPr>
              <a:t>There is a Farm Credit association serving every county in the nation.</a:t>
            </a:r>
          </a:p>
        </p:txBody>
      </p:sp>
    </p:spTree>
    <p:extLst>
      <p:ext uri="{BB962C8B-B14F-4D97-AF65-F5344CB8AC3E}">
        <p14:creationId xmlns:p14="http://schemas.microsoft.com/office/powerpoint/2010/main" val="11401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28600"/>
            <a:ext cx="526573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0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Structure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Garamond Pro" pitchFamily="18" charset="0"/>
              </a:rPr>
              <a:t>AgFirst Farm Credit Bank serves 15 eastern states and Puerto Rico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90000"/>
              <a:buFontTx/>
              <a:buChar char="•"/>
            </a:pPr>
            <a:r>
              <a:rPr lang="en-US" altLang="en-US" smtClean="0">
                <a:latin typeface="Adobe Garamond Pro" pitchFamily="18" charset="0"/>
              </a:rPr>
              <a:t>19 Farm Credit associations own AgFirst FCB</a:t>
            </a:r>
          </a:p>
        </p:txBody>
      </p:sp>
    </p:spTree>
    <p:extLst>
      <p:ext uri="{BB962C8B-B14F-4D97-AF65-F5344CB8AC3E}">
        <p14:creationId xmlns:p14="http://schemas.microsoft.com/office/powerpoint/2010/main" val="39345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9538"/>
            <a:ext cx="502920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Structure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Garamond Pro" pitchFamily="18" charset="0"/>
              </a:rPr>
              <a:t>3 Associations make up the Farm Credit Associations of Georgia.</a:t>
            </a:r>
          </a:p>
          <a:p>
            <a:pPr lvl="1" eaLnBrk="1" hangingPunct="1"/>
            <a:r>
              <a:rPr lang="en-US" altLang="en-US" smtClean="0">
                <a:latin typeface="Adobe Garamond Pro" pitchFamily="18" charset="0"/>
              </a:rPr>
              <a:t>AgGeorgia Farm Credit</a:t>
            </a:r>
          </a:p>
          <a:p>
            <a:pPr lvl="1" eaLnBrk="1" hangingPunct="1"/>
            <a:r>
              <a:rPr lang="en-US" altLang="en-US" smtClean="0">
                <a:latin typeface="Adobe Garamond Pro" pitchFamily="18" charset="0"/>
              </a:rPr>
              <a:t>AgSouth Farm Credit</a:t>
            </a:r>
          </a:p>
          <a:p>
            <a:pPr lvl="1" eaLnBrk="1" hangingPunct="1"/>
            <a:r>
              <a:rPr lang="en-US" altLang="en-US" smtClean="0">
                <a:latin typeface="Adobe Garamond Pro" pitchFamily="18" charset="0"/>
              </a:rPr>
              <a:t>SW Georgia Farm Credit</a:t>
            </a:r>
          </a:p>
          <a:p>
            <a:pPr lvl="1" eaLnBrk="1" hangingPunct="1"/>
            <a:endParaRPr lang="en-US" altLang="en-US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Obtaining Credit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06475"/>
            <a:ext cx="6016625" cy="5851525"/>
          </a:xfrm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5655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107" y="6427433"/>
            <a:ext cx="840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Find your Area office – </a:t>
            </a:r>
            <a:r>
              <a:rPr lang="en-US" u="sng" smtClean="0">
                <a:solidFill>
                  <a:srgbClr val="0000FF"/>
                </a:solidFill>
              </a:rPr>
              <a:t>http:/farmcrecit.com</a:t>
            </a:r>
          </a:p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 txBox="1">
            <a:spLocks/>
          </p:cNvSpPr>
          <p:nvPr/>
        </p:nvSpPr>
        <p:spPr bwMode="auto">
          <a:xfrm>
            <a:off x="2378927" y="174277"/>
            <a:ext cx="6248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dobe Garamond Pro" pitchFamily="18" charset="0"/>
              </a:rPr>
              <a:t>Types of Loans…</a:t>
            </a:r>
            <a:endParaRPr lang="en-US" altLang="en-US" sz="4400" b="1" dirty="0">
              <a:latin typeface="Adobe Garamond Pro" pitchFamily="18" charset="0"/>
            </a:endParaRP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2971800" y="1600200"/>
            <a:ext cx="5943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>
                <a:latin typeface="Adobe Garamond Pro" pitchFamily="18" charset="0"/>
              </a:rPr>
              <a:t>Agricultural or Rural Real Estate</a:t>
            </a:r>
          </a:p>
          <a:p>
            <a:pPr eaLnBrk="1" hangingPunct="1"/>
            <a:r>
              <a:rPr lang="en-US" altLang="en-US">
                <a:latin typeface="Adobe Garamond Pro" pitchFamily="18" charset="0"/>
              </a:rPr>
              <a:t>Improvements to farm real </a:t>
            </a:r>
            <a:r>
              <a:rPr lang="en-US" altLang="en-US" smtClean="0">
                <a:latin typeface="Adobe Garamond Pro" pitchFamily="18" charset="0"/>
              </a:rPr>
              <a:t>estate</a:t>
            </a:r>
          </a:p>
          <a:p>
            <a:pPr eaLnBrk="1" hangingPunct="1"/>
            <a:r>
              <a:rPr lang="en-US" altLang="en-US">
                <a:latin typeface="Adobe Garamond Pro" pitchFamily="18" charset="0"/>
              </a:rPr>
              <a:t>Purchase Livestock</a:t>
            </a:r>
          </a:p>
          <a:p>
            <a:pPr eaLnBrk="1" hangingPunct="1"/>
            <a:r>
              <a:rPr lang="en-US" altLang="en-US">
                <a:latin typeface="Adobe Garamond Pro" pitchFamily="18" charset="0"/>
              </a:rPr>
              <a:t>Farm operating loans</a:t>
            </a:r>
          </a:p>
          <a:p>
            <a:pPr eaLnBrk="1" hangingPunct="1"/>
            <a:r>
              <a:rPr lang="en-US" altLang="en-US">
                <a:latin typeface="Adobe Garamond Pro" pitchFamily="18" charset="0"/>
              </a:rPr>
              <a:t>Farm Equipment</a:t>
            </a:r>
          </a:p>
          <a:p>
            <a:pPr eaLnBrk="1" hangingPunct="1"/>
            <a:r>
              <a:rPr lang="en-US" altLang="en-US">
                <a:latin typeface="Adobe Garamond Pro" pitchFamily="18" charset="0"/>
              </a:rPr>
              <a:t>Agribusiness</a:t>
            </a:r>
          </a:p>
          <a:p>
            <a:pPr eaLnBrk="1" hangingPunct="1"/>
            <a:r>
              <a:rPr lang="en-US" altLang="en-US">
                <a:latin typeface="Adobe Garamond Pro" pitchFamily="18" charset="0"/>
              </a:rPr>
              <a:t>Homes</a:t>
            </a:r>
          </a:p>
          <a:p>
            <a:pPr eaLnBrk="1" hangingPunct="1"/>
            <a:endParaRPr lang="en-US" altLang="en-US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Types of Loans…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4294967295"/>
          </p:nvPr>
        </p:nvSpPr>
        <p:spPr>
          <a:xfrm>
            <a:off x="2308194" y="1884285"/>
            <a:ext cx="699264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smtClean="0">
                <a:latin typeface="+mj-lt"/>
              </a:rPr>
              <a:t>Young, Beginning and Small Farmer Loans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kern="0">
                <a:solidFill>
                  <a:prstClr val="black"/>
                </a:solidFill>
              </a:rPr>
              <a:t>Micro Loan Program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kern="0">
                <a:solidFill>
                  <a:prstClr val="black"/>
                </a:solidFill>
              </a:rPr>
              <a:t>Beginning Farmer Down Payment Program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kern="0">
                <a:solidFill>
                  <a:prstClr val="black"/>
                </a:solidFill>
              </a:rPr>
              <a:t>Quick Credit Program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kern="0">
                <a:solidFill>
                  <a:prstClr val="black"/>
                </a:solidFill>
              </a:rPr>
              <a:t>Farm Credit Express</a:t>
            </a:r>
          </a:p>
          <a:p>
            <a:pPr lvl="1" eaLnBrk="1" hangingPunct="1">
              <a:buFontTx/>
              <a:buChar char="o"/>
            </a:pPr>
            <a:endParaRPr lang="en-US" altLang="en-US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Other Services Offered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4294967295"/>
          </p:nvPr>
        </p:nvSpPr>
        <p:spPr>
          <a:xfrm>
            <a:off x="2667000" y="1524000"/>
            <a:ext cx="6477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mtClean="0">
                <a:latin typeface="Adobe Garamond Pro" pitchFamily="18" charset="0"/>
              </a:rPr>
              <a:t>Leases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mtClean="0">
                <a:latin typeface="Adobe Garamond Pro" pitchFamily="18" charset="0"/>
              </a:rPr>
              <a:t>Appraisals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mtClean="0">
                <a:latin typeface="Adobe Garamond Pro" pitchFamily="18" charset="0"/>
              </a:rPr>
              <a:t>Crop insurance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mtClean="0">
                <a:latin typeface="Adobe Garamond Pro" pitchFamily="18" charset="0"/>
              </a:rPr>
              <a:t>Life insurance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mtClean="0">
                <a:latin typeface="Adobe Garamond Pro" pitchFamily="18" charset="0"/>
              </a:rPr>
              <a:t>Rural American Bonds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en-US" smtClean="0">
              <a:latin typeface="Adobe Garamond Pro" pitchFamily="18" charset="0"/>
            </a:endParaRPr>
          </a:p>
          <a:p>
            <a:pPr lvl="1" eaLnBrk="1" hangingPunct="1">
              <a:buFontTx/>
              <a:buChar char="o"/>
            </a:pPr>
            <a:endParaRPr lang="en-US" altLang="en-US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What is Patronage?</a:t>
            </a:r>
            <a:endParaRPr lang="en-US" altLang="en-US" b="1" dirty="0" smtClean="0">
              <a:latin typeface="Adobe Garamond Pro" pitchFamily="18" charset="0"/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2514600" y="1524000"/>
            <a:ext cx="5715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 </a:t>
            </a:r>
            <a:r>
              <a:rPr lang="en-US" sz="2000" dirty="0" smtClean="0">
                <a:latin typeface="Adobe Garamond Pro" pitchFamily="18" charset="0"/>
              </a:rPr>
              <a:t>A major difference between Farm Credit and other lenders is that Farm Credit can return a portion of profits to our borrower/members</a:t>
            </a:r>
          </a:p>
          <a:p>
            <a:pPr marL="0" indent="0">
              <a:defRPr/>
            </a:pPr>
            <a:endParaRPr lang="en-US" sz="2000" dirty="0" smtClean="0">
              <a:latin typeface="Adobe Garamond Pro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dobe Garamond Pro" pitchFamily="18" charset="0"/>
              </a:rPr>
              <a:t> A Patronage Refund is a way of distributing the association’s net income to our borrower/members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Adobe Garamond Pro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dobe Garamond Pro" pitchFamily="18" charset="0"/>
              </a:rPr>
              <a:t> A Patronage Refund is basically a refund of the interest a member has paid on his/her loan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Adobe Garamond Pro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dobe Garamond Pro" pitchFamily="18" charset="0"/>
              </a:rPr>
              <a:t> A Patronage Refund reduces the cost of borrowing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altLang="en-US" sz="4800" b="1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Patronage</a:t>
            </a:r>
            <a:endParaRPr lang="en-US" altLang="en-US" b="1" dirty="0" smtClean="0">
              <a:latin typeface="Adobe Garamond Pro" pitchFamily="18" charset="0"/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2514600" y="1524000"/>
            <a:ext cx="5715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>
                <a:latin typeface="Adobe Garamond Pro" pitchFamily="18" charset="0"/>
              </a:rPr>
              <a:t>In 2015, Associations in Georgia paid patronage back to their customers in the amount of: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Adobe Garamond Pro" pitchFamily="18" charset="0"/>
            </a:endParaRPr>
          </a:p>
          <a:p>
            <a:pPr lvl="1" algn="ctr" eaLnBrk="1" hangingPunct="1">
              <a:buFontTx/>
              <a:buNone/>
            </a:pPr>
            <a:r>
              <a:rPr lang="en-US" altLang="en-US" sz="4800" b="1">
                <a:latin typeface="Adobe Garamond Pro" pitchFamily="18" charset="0"/>
              </a:rPr>
              <a:t>$45,000,000</a:t>
            </a:r>
          </a:p>
        </p:txBody>
      </p:sp>
    </p:spTree>
    <p:extLst>
      <p:ext uri="{BB962C8B-B14F-4D97-AF65-F5344CB8AC3E}">
        <p14:creationId xmlns:p14="http://schemas.microsoft.com/office/powerpoint/2010/main" val="19957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248400" cy="944562"/>
          </a:xfrm>
        </p:spPr>
        <p:txBody>
          <a:bodyPr/>
          <a:lstStyle/>
          <a:p>
            <a:pPr algn="l" eaLnBrk="1" hangingPunct="1"/>
            <a:r>
              <a:rPr lang="en-US" altLang="en-US" sz="4800" b="1" dirty="0" smtClean="0">
                <a:latin typeface="Adobe Garamond Pro" pitchFamily="18" charset="0"/>
              </a:rPr>
              <a:t>Thank You…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4294967295"/>
          </p:nvPr>
        </p:nvSpPr>
        <p:spPr>
          <a:xfrm>
            <a:off x="2667000" y="1524000"/>
            <a:ext cx="6477000" cy="4525963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b="1" smtClean="0">
                <a:latin typeface="Adobe Garamond Pro" pitchFamily="18" charset="0"/>
              </a:rPr>
              <a:t>…for allowing us to tell the</a:t>
            </a:r>
            <a:r>
              <a:rPr lang="en-US" altLang="en-US" smtClean="0">
                <a:latin typeface="Adobe Garamond Pro" pitchFamily="18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b="1" smtClean="0">
                <a:latin typeface="Adobe Garamond Pro" pitchFamily="18" charset="0"/>
              </a:rPr>
              <a:t>Farm Credit Story</a:t>
            </a:r>
          </a:p>
        </p:txBody>
      </p:sp>
    </p:spTree>
    <p:extLst>
      <p:ext uri="{BB962C8B-B14F-4D97-AF65-F5344CB8AC3E}">
        <p14:creationId xmlns:p14="http://schemas.microsoft.com/office/powerpoint/2010/main" val="13736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663300"/>
                </a:solidFill>
              </a:rPr>
              <a:t>Items/information required for a loan application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382000" cy="4495800"/>
          </a:xfrm>
        </p:spPr>
        <p:txBody>
          <a:bodyPr/>
          <a:lstStyle/>
          <a:p>
            <a:r>
              <a:rPr lang="en-US" dirty="0" smtClean="0"/>
              <a:t>Purpose and Plan</a:t>
            </a:r>
          </a:p>
          <a:p>
            <a:r>
              <a:rPr lang="en-US" dirty="0" smtClean="0"/>
              <a:t>Balance Sheet</a:t>
            </a:r>
          </a:p>
          <a:p>
            <a:r>
              <a:rPr lang="en-US" dirty="0" smtClean="0"/>
              <a:t>Last 2 years’ W2s or, if self-employed, last 2 years’ tax returns</a:t>
            </a:r>
          </a:p>
          <a:p>
            <a:r>
              <a:rPr lang="en-US" dirty="0" smtClean="0"/>
              <a:t>Location / Type of all real estate owned</a:t>
            </a:r>
          </a:p>
          <a:p>
            <a:r>
              <a:rPr lang="en-US" dirty="0" smtClean="0"/>
              <a:t>Loan information for all Liabilities</a:t>
            </a:r>
          </a:p>
          <a:p>
            <a:r>
              <a:rPr lang="en-US" dirty="0" smtClean="0"/>
              <a:t>Collateral Description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How can you influence your lender to make your loan?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Keep good records.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Reduce the risk to yourself and your lender whenever possible.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Have a reasonable plan ready for your lender to review.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Keep your lender informed.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When you get a loan, use it for the purpose intended.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Properly structure loan terms.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663300"/>
                </a:solidFill>
              </a:rPr>
              <a:t>Character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the borrower?</a:t>
            </a:r>
          </a:p>
          <a:p>
            <a:pPr lvl="1" eaLnBrk="1" hangingPunct="1"/>
            <a:r>
              <a:rPr lang="en-US" smtClean="0"/>
              <a:t>Reputation, Experience</a:t>
            </a:r>
          </a:p>
          <a:p>
            <a:pPr eaLnBrk="1" hangingPunct="1"/>
            <a:r>
              <a:rPr lang="en-US" smtClean="0"/>
              <a:t>Managements Ability</a:t>
            </a:r>
          </a:p>
          <a:p>
            <a:pPr lvl="1" eaLnBrk="1" hangingPunct="1"/>
            <a:r>
              <a:rPr lang="en-US" smtClean="0"/>
              <a:t>Farm, Financial, Production, Marketing</a:t>
            </a:r>
          </a:p>
          <a:p>
            <a:pPr eaLnBrk="1" hangingPunct="1"/>
            <a:r>
              <a:rPr lang="en-US" smtClean="0"/>
              <a:t>Past History</a:t>
            </a:r>
          </a:p>
          <a:p>
            <a:pPr lvl="1" eaLnBrk="1" hangingPunct="1"/>
            <a:r>
              <a:rPr lang="en-US" smtClean="0"/>
              <a:t>Farm Credit History, Credit Scores, CBI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663300"/>
                </a:solidFill>
              </a:rPr>
              <a:t>Conditions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Environment in which loan is being made…</a:t>
            </a:r>
          </a:p>
          <a:p>
            <a:pPr lvl="1" eaLnBrk="1" hangingPunct="1"/>
            <a:r>
              <a:rPr lang="en-US" smtClean="0"/>
              <a:t>Industry / Commodity</a:t>
            </a:r>
          </a:p>
          <a:p>
            <a:pPr lvl="1" eaLnBrk="1" hangingPunct="1"/>
            <a:r>
              <a:rPr lang="en-US" smtClean="0"/>
              <a:t>Markets</a:t>
            </a:r>
          </a:p>
          <a:p>
            <a:pPr lvl="1" eaLnBrk="1" hangingPunct="1"/>
            <a:r>
              <a:rPr lang="en-US" smtClean="0"/>
              <a:t>Operation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Capital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 from Balance Sheet</a:t>
            </a:r>
          </a:p>
          <a:p>
            <a:pPr lvl="1" eaLnBrk="1" hangingPunct="1"/>
            <a:r>
              <a:rPr lang="en-US" smtClean="0"/>
              <a:t>Liquidity (ability to pay bills)</a:t>
            </a:r>
          </a:p>
          <a:p>
            <a:pPr lvl="1" eaLnBrk="1" hangingPunct="1"/>
            <a:r>
              <a:rPr lang="en-US" smtClean="0"/>
              <a:t>Equity (ownership % in assets)</a:t>
            </a:r>
          </a:p>
          <a:p>
            <a:pPr lvl="1" eaLnBrk="1" hangingPunct="1"/>
            <a:r>
              <a:rPr lang="en-US" smtClean="0"/>
              <a:t>Trends (growing equity)</a:t>
            </a:r>
          </a:p>
          <a:p>
            <a:pPr lvl="1" eaLnBrk="1" hangingPunct="1"/>
            <a:r>
              <a:rPr lang="en-US" smtClean="0"/>
              <a:t>Compare to peers in industry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Collateral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495800"/>
          </a:xfrm>
        </p:spPr>
        <p:txBody>
          <a:bodyPr/>
          <a:lstStyle/>
          <a:p>
            <a:pPr eaLnBrk="1" hangingPunct="1"/>
            <a:r>
              <a:rPr lang="en-US" b="1" u="sng" smtClean="0"/>
              <a:t>Should not be most important concern!</a:t>
            </a:r>
          </a:p>
          <a:p>
            <a:pPr eaLnBrk="1" hangingPunct="1"/>
            <a:r>
              <a:rPr lang="en-US" smtClean="0"/>
              <a:t>Insurance in case we </a:t>
            </a:r>
            <a:r>
              <a:rPr lang="en-US" b="1" i="1" smtClean="0"/>
              <a:t>guess</a:t>
            </a:r>
            <a:r>
              <a:rPr lang="en-US" smtClean="0"/>
              <a:t> wrong</a:t>
            </a:r>
          </a:p>
          <a:p>
            <a:pPr eaLnBrk="1" hangingPunct="1"/>
            <a:r>
              <a:rPr lang="en-US" smtClean="0"/>
              <a:t>Value is always uncertain. </a:t>
            </a:r>
          </a:p>
          <a:p>
            <a:pPr eaLnBrk="1" hangingPunct="1"/>
            <a:r>
              <a:rPr lang="en-US" smtClean="0"/>
              <a:t>Specialty operations are hard to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663300"/>
                </a:solidFill>
              </a:rPr>
              <a:t>Capacity!!!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By far, the most important factor!</a:t>
            </a:r>
          </a:p>
          <a:p>
            <a:pPr eaLnBrk="1" hangingPunct="1"/>
            <a:r>
              <a:rPr lang="en-US" smtClean="0"/>
              <a:t>Can they repay on time?</a:t>
            </a:r>
          </a:p>
          <a:p>
            <a:pPr eaLnBrk="1" hangingPunct="1"/>
            <a:r>
              <a:rPr lang="en-US" smtClean="0"/>
              <a:t>Primary Source</a:t>
            </a:r>
          </a:p>
          <a:p>
            <a:pPr lvl="1" eaLnBrk="1" hangingPunct="1"/>
            <a:r>
              <a:rPr lang="en-US" smtClean="0"/>
              <a:t>Secondary Source</a:t>
            </a:r>
          </a:p>
          <a:p>
            <a:pPr eaLnBrk="1" hangingPunct="1"/>
            <a:r>
              <a:rPr lang="en-US" smtClean="0"/>
              <a:t>“Do what is best for the Customer.”</a:t>
            </a:r>
          </a:p>
          <a:p>
            <a:pPr lvl="1" eaLnBrk="1" hangingPunct="1"/>
            <a:r>
              <a:rPr lang="en-US" smtClean="0"/>
              <a:t>May not always be what they want. 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616</Words>
  <Application>Microsoft Office PowerPoint</Application>
  <PresentationFormat>On-screen Show (4:3)</PresentationFormat>
  <Paragraphs>127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Adobe Garamond Pro</vt:lpstr>
      <vt:lpstr>Arial</vt:lpstr>
      <vt:lpstr>Calibri</vt:lpstr>
      <vt:lpstr>Wingdings</vt:lpstr>
      <vt:lpstr>Office Theme</vt:lpstr>
      <vt:lpstr>2_Office Theme</vt:lpstr>
      <vt:lpstr>PowerPoint Presentation</vt:lpstr>
      <vt:lpstr>Obtaining Credit </vt:lpstr>
      <vt:lpstr>Items/information required for a loan application</vt:lpstr>
      <vt:lpstr>How can you influence your lender to make your loan?</vt:lpstr>
      <vt:lpstr>Character</vt:lpstr>
      <vt:lpstr>Conditions</vt:lpstr>
      <vt:lpstr>Capital</vt:lpstr>
      <vt:lpstr>Collateral</vt:lpstr>
      <vt:lpstr>Capacity!!!</vt:lpstr>
      <vt:lpstr>FSA 90% Guarantee  &amp; SBA 7(a) Loan Programs</vt:lpstr>
      <vt:lpstr>PowerPoint Presentation</vt:lpstr>
      <vt:lpstr>Our mission</vt:lpstr>
      <vt:lpstr>Farm Credit is…</vt:lpstr>
      <vt:lpstr>PowerPoint Presentation</vt:lpstr>
      <vt:lpstr>Structure</vt:lpstr>
      <vt:lpstr>PowerPoint Presentation</vt:lpstr>
      <vt:lpstr>Structure</vt:lpstr>
      <vt:lpstr>PowerPoint Presentation</vt:lpstr>
      <vt:lpstr>Structure</vt:lpstr>
      <vt:lpstr>PowerPoint Presentation</vt:lpstr>
      <vt:lpstr>PowerPoint Presentation</vt:lpstr>
      <vt:lpstr>Types of Loans…</vt:lpstr>
      <vt:lpstr>Other Services Offered</vt:lpstr>
      <vt:lpstr>What is Patronage?</vt:lpstr>
      <vt:lpstr>Patronage</vt:lpstr>
      <vt:lpstr>Thank You…</vt:lpstr>
    </vt:vector>
  </TitlesOfParts>
  <Company>AgFirst Farm Credit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Simpson</dc:creator>
  <cp:lastModifiedBy>Windows User</cp:lastModifiedBy>
  <cp:revision>118</cp:revision>
  <cp:lastPrinted>2014-06-11T20:35:31Z</cp:lastPrinted>
  <dcterms:created xsi:type="dcterms:W3CDTF">2012-05-07T14:21:19Z</dcterms:created>
  <dcterms:modified xsi:type="dcterms:W3CDTF">2016-07-22T15:56:42Z</dcterms:modified>
</cp:coreProperties>
</file>