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77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3" r:id="rId24"/>
    <p:sldId id="281" r:id="rId25"/>
    <p:sldId id="282" r:id="rId26"/>
    <p:sldId id="279" r:id="rId27"/>
    <p:sldId id="280" r:id="rId28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346" autoAdjust="0"/>
  </p:normalViewPr>
  <p:slideViewPr>
    <p:cSldViewPr snapToGrid="0" snapToObjects="1">
      <p:cViewPr varScale="1">
        <p:scale>
          <a:sx n="84" d="100"/>
          <a:sy n="84" d="100"/>
        </p:scale>
        <p:origin x="81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9" d="100"/>
          <a:sy n="59" d="100"/>
        </p:scale>
        <p:origin x="20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387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7779817-4557-B04F-8FCE-5FB1542146BC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FFAFF43-D5CA-604C-8359-9939C3528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34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15" y="4560570"/>
            <a:ext cx="5363372" cy="432218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600" dirty="0"/>
              <a:t>-  How most of us feel when we hear the words “Business Plan!”</a:t>
            </a:r>
          </a:p>
          <a:p>
            <a:pPr eaLnBrk="1" hangingPunct="1"/>
            <a:r>
              <a:rPr lang="en-US" sz="1600" dirty="0"/>
              <a:t>Once you get financial projections out of the way its easy</a:t>
            </a:r>
          </a:p>
          <a:p>
            <a:pPr eaLnBrk="1" hangingPunct="1"/>
            <a:r>
              <a:rPr lang="en-US" sz="1600" dirty="0"/>
              <a:t>-doesn’t have to be long</a:t>
            </a:r>
          </a:p>
          <a:p>
            <a:pPr eaLnBrk="1" hangingPunct="1"/>
            <a:r>
              <a:rPr lang="en-US" sz="1600" dirty="0"/>
              <a:t>-write it yourself!</a:t>
            </a:r>
          </a:p>
          <a:p>
            <a:pPr eaLnBrk="1" hangingPunct="1"/>
            <a:r>
              <a:rPr lang="en-US" sz="1600" dirty="0"/>
              <a:t>YOU ARE THE ENTREPRENEUR, MANAGER, and FARMER</a:t>
            </a:r>
          </a:p>
          <a:p>
            <a:pPr eaLnBrk="1" hangingPunct="1"/>
            <a:r>
              <a:rPr lang="en-US" sz="1600" dirty="0"/>
              <a:t>-SBDC can help</a:t>
            </a:r>
          </a:p>
          <a:p>
            <a:pPr eaLnBrk="1" hangingPunct="1"/>
            <a:r>
              <a:rPr lang="en-US" sz="1600" dirty="0"/>
              <a:t>-Required by lenders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92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3549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</a:t>
            </a:r>
          </a:p>
          <a:p>
            <a:r>
              <a:rPr lang="en-US" dirty="0" smtClean="0"/>
              <a:t>What</a:t>
            </a:r>
          </a:p>
          <a:p>
            <a:endParaRPr lang="en-US" dirty="0" smtClean="0"/>
          </a:p>
          <a:p>
            <a:r>
              <a:rPr lang="en-US" dirty="0" smtClean="0"/>
              <a:t>Who needs them?</a:t>
            </a:r>
          </a:p>
          <a:p>
            <a:endParaRPr lang="en-US" dirty="0" smtClean="0"/>
          </a:p>
          <a:p>
            <a:r>
              <a:rPr lang="en-US" dirty="0" smtClean="0"/>
              <a:t>There are simple sheets available</a:t>
            </a:r>
          </a:p>
          <a:p>
            <a:r>
              <a:rPr lang="en-US" dirty="0" smtClean="0"/>
              <a:t>We have projection templates.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58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7550"/>
            <a:ext cx="4800600" cy="360045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15" y="4560570"/>
            <a:ext cx="5363372" cy="432218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373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r>
              <a:rPr lang="en-US" baseline="0" dirty="0" smtClean="0"/>
              <a:t> preparing financial projections, begin with start up costs.</a:t>
            </a:r>
          </a:p>
          <a:p>
            <a:r>
              <a:rPr lang="en-US" baseline="0" dirty="0" smtClean="0"/>
              <a:t>Start up costs are all the assets you purchase, any liabilities you acquire, and the equity you invest to start your farm.</a:t>
            </a:r>
          </a:p>
          <a:p>
            <a:r>
              <a:rPr lang="en-US" baseline="0" dirty="0" smtClean="0"/>
              <a:t>Start up cost are the basis of your initial balance sheet.</a:t>
            </a:r>
          </a:p>
          <a:p>
            <a:endParaRPr lang="en-US" baseline="0" dirty="0" smtClean="0"/>
          </a:p>
          <a:p>
            <a:pPr defTabSz="9485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aseline="0" dirty="0" smtClean="0"/>
              <a:t>Long term assets are assets that will take longer than 12 months to convert to cash</a:t>
            </a:r>
          </a:p>
          <a:p>
            <a:r>
              <a:rPr lang="en-US" baseline="0" dirty="0" smtClean="0"/>
              <a:t>Long term assets are Farm Machinery, Livestock, Perennial plants and farm buildings</a:t>
            </a:r>
          </a:p>
          <a:p>
            <a:endParaRPr lang="en-US" baseline="0" dirty="0" smtClean="0"/>
          </a:p>
          <a:p>
            <a:r>
              <a:rPr lang="en-US" baseline="0" dirty="0" smtClean="0"/>
              <a:t>Organizational costs are licenses, permits, legal fees, accounting fees any intangible assets </a:t>
            </a:r>
          </a:p>
          <a:p>
            <a:r>
              <a:rPr lang="en-US" baseline="0" dirty="0" smtClean="0"/>
              <a:t>Organizational costs in this example are 0.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Total long-term assets=$20,420</a:t>
            </a:r>
          </a:p>
          <a:p>
            <a:endParaRPr lang="en-US" baseline="0" dirty="0" smtClean="0"/>
          </a:p>
          <a:p>
            <a:r>
              <a:rPr lang="en-US" baseline="0" dirty="0" smtClean="0"/>
              <a:t>Current assets are assets that can be converted to cash in less than 12 months. </a:t>
            </a:r>
          </a:p>
          <a:p>
            <a:r>
              <a:rPr lang="en-US" baseline="0" dirty="0" smtClean="0"/>
              <a:t>Current assets are Cash (working capital), Farm supplies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Total current assets = $12,345</a:t>
            </a:r>
          </a:p>
          <a:p>
            <a:endParaRPr lang="en-US" baseline="0" dirty="0" smtClean="0"/>
          </a:p>
          <a:p>
            <a:r>
              <a:rPr lang="en-US" baseline="0" dirty="0" smtClean="0"/>
              <a:t>Liabilities are any loans you take to start your business</a:t>
            </a:r>
          </a:p>
          <a:p>
            <a:r>
              <a:rPr lang="en-US" baseline="0" dirty="0" smtClean="0"/>
              <a:t>For illustration purposes we assume that you will get a loan prior to starting your business and will be shown as Previous LT Debt.</a:t>
            </a:r>
          </a:p>
          <a:p>
            <a:r>
              <a:rPr lang="en-US" baseline="0" dirty="0" smtClean="0"/>
              <a:t>Long term debt  = $26,212</a:t>
            </a:r>
          </a:p>
          <a:p>
            <a:endParaRPr lang="en-US" baseline="0" dirty="0" smtClean="0"/>
          </a:p>
          <a:p>
            <a:r>
              <a:rPr lang="en-US" baseline="0" dirty="0" smtClean="0"/>
              <a:t>Owner will need to invest 20% of personal funds into the business</a:t>
            </a:r>
          </a:p>
          <a:p>
            <a:r>
              <a:rPr lang="en-US" baseline="0" dirty="0" smtClean="0"/>
              <a:t>Owners Capital = $6,553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042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Revenues</a:t>
            </a:r>
            <a:r>
              <a:rPr lang="en-US" baseline="0" dirty="0" smtClean="0"/>
              <a:t> = sales and should be estimated monthly</a:t>
            </a:r>
            <a:endParaRPr lang="en-US" dirty="0" smtClean="0"/>
          </a:p>
          <a:p>
            <a:r>
              <a:rPr lang="en-US" dirty="0" smtClean="0"/>
              <a:t>Revenues are</a:t>
            </a:r>
            <a:r>
              <a:rPr lang="en-US" baseline="0" dirty="0" smtClean="0"/>
              <a:t> broken into unit categories of CSA, Farmer Market Tomatoes, Eggs, Flowers, Greens and Pumpkins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See next slide.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Revenues are estimated for each category by taking the # of units sold multiplied by the average sales price to get the total.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this example, CSA’s are sold in January and September at a total of 10 units for an annual sales of $5,000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Tomato's are sold June through September and total annual sales of $888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Revenues should be estimated for each of the products that an owner will be selling.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(See next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888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Pumpkins</a:t>
            </a:r>
            <a:r>
              <a:rPr lang="en-US" baseline="0" dirty="0" smtClean="0"/>
              <a:t> (see previous slide)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Total revenues for each category should be totaled monthly</a:t>
            </a:r>
            <a:r>
              <a:rPr lang="en-US" baseline="0" dirty="0" smtClean="0"/>
              <a:t> and annual.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Gross Revenues/Sales = $12,000 for year 1.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227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Calculate your</a:t>
            </a:r>
            <a:r>
              <a:rPr lang="en-US" baseline="0" dirty="0" smtClean="0"/>
              <a:t> estimated expenses on a monthly basis</a:t>
            </a:r>
          </a:p>
          <a:p>
            <a:r>
              <a:rPr lang="en-US" baseline="0" dirty="0" smtClean="0"/>
              <a:t>In this example some monthly expenses are:</a:t>
            </a:r>
          </a:p>
          <a:p>
            <a:pPr marL="177851" indent="-177851">
              <a:buFontTx/>
              <a:buChar char="-"/>
            </a:pPr>
            <a:r>
              <a:rPr lang="en-US" baseline="0" dirty="0" smtClean="0"/>
              <a:t>Bad debts (checks that bounce, A/R that are not paid) – this example considers 1% of revenues will not be collected.</a:t>
            </a:r>
          </a:p>
          <a:p>
            <a:pPr marL="177851" indent="-177851">
              <a:buFontTx/>
              <a:buChar char="-"/>
            </a:pPr>
            <a:r>
              <a:rPr lang="en-US" baseline="0" dirty="0" smtClean="0"/>
              <a:t>Depreciation of Fixed Assets (Building, equipment, machinery) expensed monthly based on useful life. Speak to an accountant or research IRS.gov for guidelines. </a:t>
            </a:r>
          </a:p>
          <a:p>
            <a:pPr marL="177851" indent="-177851">
              <a:buFontTx/>
              <a:buChar char="-"/>
            </a:pPr>
            <a:r>
              <a:rPr lang="en-US" baseline="0" dirty="0" smtClean="0"/>
              <a:t>Feed, Fertilizers, Machinery Gasoline, Fuel &amp; Oil</a:t>
            </a:r>
          </a:p>
          <a:p>
            <a:pPr marL="177851" indent="-177851">
              <a:buFontTx/>
              <a:buChar char="-"/>
            </a:pPr>
            <a:r>
              <a:rPr lang="en-US" baseline="0" dirty="0" smtClean="0"/>
              <a:t>Interest expense (just the interest can be expensed, not the principal)</a:t>
            </a:r>
          </a:p>
          <a:p>
            <a:pPr marL="177851" indent="-177851">
              <a:buFontTx/>
              <a:buChar char="-"/>
            </a:pPr>
            <a:r>
              <a:rPr lang="en-US" baseline="0" dirty="0" smtClean="0"/>
              <a:t>Insurance, hired labor, license and permits, Maintenance and </a:t>
            </a:r>
            <a:r>
              <a:rPr lang="en-US" baseline="0" dirty="0" err="1" smtClean="0"/>
              <a:t>Misc</a:t>
            </a:r>
            <a:r>
              <a:rPr lang="en-US" baseline="0" dirty="0" smtClean="0"/>
              <a:t> (should not be a big #, better to categorize to manage)</a:t>
            </a:r>
          </a:p>
          <a:p>
            <a:pPr marL="177851" indent="-177851">
              <a:buFontTx/>
              <a:buChar char="-"/>
            </a:pPr>
            <a:r>
              <a:rPr lang="en-US" baseline="0" dirty="0" smtClean="0"/>
              <a:t>Operating supplies are supplies that are used in the operation of the farm and not resold. Paper products, cleaning materials, etc.</a:t>
            </a:r>
          </a:p>
          <a:p>
            <a:pPr marL="177851" indent="-177851">
              <a:buFontTx/>
              <a:buChar char="-"/>
            </a:pPr>
            <a:r>
              <a:rPr lang="en-US" baseline="0" dirty="0" smtClean="0"/>
              <a:t>Payroll in this example Owner would like to be paid $10,000/year. </a:t>
            </a:r>
          </a:p>
          <a:p>
            <a:pPr marL="177851" indent="-177851">
              <a:buFontTx/>
              <a:buChar char="-"/>
            </a:pPr>
            <a:r>
              <a:rPr lang="en-US" baseline="0" dirty="0" smtClean="0"/>
              <a:t>Rent or lease of equipment, maybe land; Seeds and plants.</a:t>
            </a:r>
          </a:p>
          <a:p>
            <a:pPr marL="177851" indent="-177851">
              <a:buFontTx/>
              <a:buChar char="-"/>
            </a:pPr>
            <a:r>
              <a:rPr lang="en-US" baseline="0" dirty="0" smtClean="0"/>
              <a:t>Telecommunications, Farm share of utilities, Vet bills, Custom hire and any other expenses.</a:t>
            </a:r>
          </a:p>
          <a:p>
            <a:pPr marL="177851" indent="-177851">
              <a:buFontTx/>
              <a:buChar char="-"/>
            </a:pPr>
            <a:endParaRPr lang="en-US" baseline="0" dirty="0" smtClean="0"/>
          </a:p>
          <a:p>
            <a:pPr marL="177851" indent="-177851">
              <a:buFont typeface="Arial" panose="020B0604020202020204" pitchFamily="34" charset="0"/>
              <a:buChar char="•"/>
            </a:pPr>
            <a:r>
              <a:rPr lang="en-US" baseline="0" dirty="0" smtClean="0"/>
              <a:t>This is not a comprehensive list, just an example of the types of monthly expenses a farm business might incur. You may have more or less monthly expenses. </a:t>
            </a:r>
          </a:p>
          <a:p>
            <a:pPr marL="177851" indent="-177851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r>
              <a:rPr lang="en-US" baseline="0" dirty="0" smtClean="0"/>
              <a:t>Calculate your total monthly expenses, and your total annual expenses.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Total annual expenses = $17,608</a:t>
            </a:r>
          </a:p>
        </p:txBody>
      </p:sp>
    </p:spTree>
    <p:extLst>
      <p:ext uri="{BB962C8B-B14F-4D97-AF65-F5344CB8AC3E}">
        <p14:creationId xmlns:p14="http://schemas.microsoft.com/office/powerpoint/2010/main" val="35347120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Loan payments need to be estimated monthly</a:t>
            </a:r>
            <a:r>
              <a:rPr lang="en-US" baseline="0" dirty="0" smtClean="0"/>
              <a:t> and annually.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this example the owner borrowed $26,212 at 6.25% interest for 84 months (7 years)</a:t>
            </a:r>
          </a:p>
          <a:p>
            <a:r>
              <a:rPr lang="en-US" baseline="0" dirty="0" smtClean="0"/>
              <a:t>The total payment amount is $386.07</a:t>
            </a:r>
          </a:p>
          <a:p>
            <a:r>
              <a:rPr lang="en-US" baseline="0" dirty="0" smtClean="0"/>
              <a:t>Interest is accounted for in the monthly expenses and will show up on the Income Statement (Profit &amp; Loss Statement).</a:t>
            </a:r>
          </a:p>
          <a:p>
            <a:r>
              <a:rPr lang="en-US" baseline="0" dirty="0" smtClean="0"/>
              <a:t>The Total Payment amount is accounted for in the cash flow report.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example calculates the principal and interest amounts monthly, and shows the decreasing loan balance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annual total principal paid out is $3,0981.86</a:t>
            </a:r>
          </a:p>
          <a:p>
            <a:r>
              <a:rPr lang="en-US" baseline="0" dirty="0" smtClean="0"/>
              <a:t>The annual total interest paid out is $1,550.96</a:t>
            </a:r>
          </a:p>
          <a:p>
            <a:r>
              <a:rPr lang="en-US" baseline="0" dirty="0" smtClean="0"/>
              <a:t>For a annual total loan payment amount of $4,632.82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5743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Balance</a:t>
            </a:r>
            <a:r>
              <a:rPr lang="en-US" baseline="0" dirty="0" smtClean="0"/>
              <a:t> Sheet is Assets = Liabilities + Owners Equity</a:t>
            </a:r>
          </a:p>
          <a:p>
            <a:endParaRPr lang="en-US" baseline="0" dirty="0" smtClean="0"/>
          </a:p>
          <a:p>
            <a:r>
              <a:rPr lang="en-US" baseline="0" dirty="0" smtClean="0"/>
              <a:t>Balance sheet shows the health of a company at any point in time, and is used to analyze solvency and net worth.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Balance sheet will be required by lenders.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the beginning balance, Assets, Liabilities and O.E. are taken from the Start Up costs.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Ongoing the balance sheet is calculated monthly 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278639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Income Statement is also called the Profit and Loss Statement</a:t>
            </a:r>
          </a:p>
          <a:p>
            <a:endParaRPr lang="en-US" dirty="0" smtClean="0"/>
          </a:p>
          <a:p>
            <a:r>
              <a:rPr lang="en-US" dirty="0" smtClean="0"/>
              <a:t>Income</a:t>
            </a:r>
            <a:r>
              <a:rPr lang="en-US" baseline="0" dirty="0" smtClean="0"/>
              <a:t> statement is used to analyze the profitability of a business.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Income statement takes the total revenues (sales) </a:t>
            </a:r>
          </a:p>
          <a:p>
            <a:r>
              <a:rPr lang="en-US" baseline="0" dirty="0" smtClean="0"/>
              <a:t>Subtracts all the expenses</a:t>
            </a:r>
          </a:p>
          <a:p>
            <a:r>
              <a:rPr lang="en-US" baseline="0" dirty="0" smtClean="0"/>
              <a:t>To show a profit or loss for the month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January, the farm had revenues of $2500 from the 5 CSA’s sold</a:t>
            </a:r>
          </a:p>
          <a:p>
            <a:r>
              <a:rPr lang="en-US" baseline="0" dirty="0" smtClean="0"/>
              <a:t>The farm had expenses totaling $1,191</a:t>
            </a:r>
          </a:p>
          <a:p>
            <a:r>
              <a:rPr lang="en-US" baseline="0" dirty="0" smtClean="0"/>
              <a:t>In January farm had a profit of $1,309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this example, the farm business generates an total revenues of $12,0000</a:t>
            </a:r>
          </a:p>
          <a:p>
            <a:r>
              <a:rPr lang="en-US" baseline="0" dirty="0" smtClean="0"/>
              <a:t>Total expensed of $17,608</a:t>
            </a:r>
          </a:p>
          <a:p>
            <a:r>
              <a:rPr lang="en-US" baseline="0" dirty="0" smtClean="0"/>
              <a:t>For a loss of $5,608 or -46.7% for the 1</a:t>
            </a:r>
            <a:r>
              <a:rPr lang="en-US" baseline="30000" dirty="0" smtClean="0"/>
              <a:t>st</a:t>
            </a:r>
            <a:r>
              <a:rPr lang="en-US" baseline="0" dirty="0" smtClean="0"/>
              <a:t> year.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Payroll is the farm business biggest expense</a:t>
            </a:r>
          </a:p>
          <a:p>
            <a:r>
              <a:rPr lang="en-US" baseline="0" dirty="0" smtClean="0"/>
              <a:t>Reducing expenses would help with profitability</a:t>
            </a:r>
          </a:p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416778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0791363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Cash flow statement shows the amount of cash you have each month</a:t>
            </a:r>
          </a:p>
          <a:p>
            <a:endParaRPr lang="en-US" dirty="0" smtClean="0"/>
          </a:p>
          <a:p>
            <a:r>
              <a:rPr lang="en-US" dirty="0" smtClean="0"/>
              <a:t>The cash flow</a:t>
            </a:r>
            <a:r>
              <a:rPr lang="en-US" baseline="0" dirty="0" smtClean="0"/>
              <a:t> statement accounts for all the inflows and outflows of cash in the business due to revenues, expenses, and financing.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Each month starts with a beginning cash balance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Total operating inflows from any sales or A/R collections from the operation of the farm business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Subtract expenses, cash purchases of inventory, and any A/P that are paid.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will give total Cash Flow from Operations.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Next is cash inflows from any financing activities, for example drawing on a line of credit</a:t>
            </a:r>
          </a:p>
          <a:p>
            <a:endParaRPr lang="en-US" baseline="0" dirty="0" smtClean="0"/>
          </a:p>
          <a:p>
            <a:r>
              <a:rPr lang="en-US" baseline="0" dirty="0" smtClean="0"/>
              <a:t>From that you subtract any Financing cash outflow, such as the principal and interest payment on the long term debt.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gives you the total cash flow from financing, which is a negative number in this example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 add the cash flow from operations and financing, which equals $1,256 for the month.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Add the beginning cash balance to the ending cash balance and this gives you the beginning cash balance for the next month (February) of $1,601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aseline="0" dirty="0" smtClean="0"/>
              <a:t>It is possible to show a profit and not have any cash due to A/R being included in revenues, but many not have been collected </a:t>
            </a:r>
          </a:p>
          <a:p>
            <a:r>
              <a:rPr lang="en-US" baseline="0" dirty="0" smtClean="0"/>
              <a:t>Interest expense deducted on P&amp;L but not the Principal payment.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is possible to show a loss and still have cash at the end of the month due to</a:t>
            </a:r>
          </a:p>
          <a:p>
            <a:r>
              <a:rPr lang="en-US" baseline="0" dirty="0" smtClean="0"/>
              <a:t>Depreciation and Amortization being deducted on the P&amp;L, but no cash impact on the cash flow report.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this example the farm business is not profitable and does not cash flow.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Based on the projections, and analysis of the financial statements, the Farm Owner can make decisions on how best to proceed with his farm business.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0539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497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1066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93419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600" dirty="0"/>
          </a:p>
          <a:p>
            <a:pPr eaLnBrk="1" hangingPunct="1"/>
            <a:r>
              <a:rPr lang="en-US" sz="1600" dirty="0"/>
              <a:t>Executive summary – most important</a:t>
            </a:r>
          </a:p>
          <a:p>
            <a:pPr eaLnBrk="1" hangingPunct="1"/>
            <a:r>
              <a:rPr lang="en-US" sz="1600" dirty="0"/>
              <a:t>	-what lenders will see first</a:t>
            </a:r>
          </a:p>
          <a:p>
            <a:pPr eaLnBrk="1" hangingPunct="1"/>
            <a:r>
              <a:rPr lang="en-US" sz="1600" dirty="0"/>
              <a:t>	-highlight important stuff</a:t>
            </a:r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1600" dirty="0"/>
              <a:t>Who will manage the business – lenders want to know</a:t>
            </a:r>
          </a:p>
          <a:p>
            <a:pPr eaLnBrk="1" hangingPunct="1"/>
            <a:r>
              <a:rPr lang="en-US" sz="1600" dirty="0"/>
              <a:t>		You?</a:t>
            </a:r>
          </a:p>
          <a:p>
            <a:pPr eaLnBrk="1" hangingPunct="1"/>
            <a:r>
              <a:rPr lang="en-US" sz="1600" dirty="0"/>
              <a:t>		Outside experts?</a:t>
            </a:r>
          </a:p>
          <a:p>
            <a:pPr eaLnBrk="1" hangingPunct="1"/>
            <a:endParaRPr lang="en-US" sz="1600" dirty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5708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600" dirty="0"/>
              <a:t>Financials - Most important section</a:t>
            </a:r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1600" dirty="0"/>
              <a:t>-Sources &amp; uses of funds</a:t>
            </a:r>
          </a:p>
          <a:p>
            <a:pPr eaLnBrk="1" hangingPunct="1"/>
            <a:r>
              <a:rPr lang="en-US" sz="1600" dirty="0"/>
              <a:t>	-Where are you getting the money?</a:t>
            </a:r>
          </a:p>
          <a:p>
            <a:pPr eaLnBrk="1" hangingPunct="1"/>
            <a:r>
              <a:rPr lang="en-US" sz="1600" dirty="0"/>
              <a:t>	-How are you going to use it?</a:t>
            </a:r>
          </a:p>
          <a:p>
            <a:pPr eaLnBrk="1" hangingPunct="1"/>
            <a:r>
              <a:rPr lang="en-US" sz="1600" dirty="0"/>
              <a:t>	-must equal! </a:t>
            </a:r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1600" dirty="0"/>
              <a:t>-want at least 2 years of monthly BS, CF, and P&amp;L projections</a:t>
            </a:r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1600" dirty="0"/>
              <a:t>ASSUMPTIONS= the numbers you use to estimate</a:t>
            </a:r>
          </a:p>
          <a:p>
            <a:pPr eaLnBrk="1" hangingPunct="1"/>
            <a:r>
              <a:rPr lang="en-US" sz="1600" dirty="0"/>
              <a:t>	- use realistic numbers; be conservative; support 	numbers with research</a:t>
            </a:r>
          </a:p>
          <a:p>
            <a:pPr eaLnBrk="1" hangingPunct="1"/>
            <a:r>
              <a:rPr lang="en-US" sz="1600" dirty="0"/>
              <a:t>	-Don’t expect to make a profit until after 2 years</a:t>
            </a:r>
            <a:r>
              <a:rPr lang="en-US" sz="1600" dirty="0">
                <a:sym typeface="Wingdings" pitchFamily="2" charset="2"/>
              </a:rPr>
              <a:t> 	reflect this in your projections</a:t>
            </a:r>
            <a:endParaRPr lang="en-US" sz="1600" dirty="0"/>
          </a:p>
          <a:p>
            <a:pPr eaLnBrk="1" hangingPunct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5754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600" dirty="0"/>
              <a:t>-Resumes contribute to your character and experience</a:t>
            </a:r>
          </a:p>
          <a:p>
            <a:pPr eaLnBrk="1" hangingPunct="1"/>
            <a:r>
              <a:rPr lang="en-US" sz="1600" dirty="0"/>
              <a:t>-Lease agreements- lenders want to know you have a place of operation</a:t>
            </a:r>
          </a:p>
          <a:p>
            <a:pPr eaLnBrk="1" hangingPunct="1"/>
            <a:r>
              <a:rPr lang="en-US" sz="1600" dirty="0"/>
              <a:t>	-”contingent upon receiving funds”</a:t>
            </a:r>
          </a:p>
          <a:p>
            <a:pPr eaLnBrk="1" hangingPunct="1"/>
            <a:r>
              <a:rPr lang="en-US" sz="1600" dirty="0"/>
              <a:t>-REAL construction estimates</a:t>
            </a:r>
          </a:p>
        </p:txBody>
      </p:sp>
    </p:spTree>
    <p:extLst>
      <p:ext uri="{BB962C8B-B14F-4D97-AF65-F5344CB8AC3E}">
        <p14:creationId xmlns:p14="http://schemas.microsoft.com/office/powerpoint/2010/main" val="186944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5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7550"/>
            <a:ext cx="4800600" cy="360045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15" y="4560570"/>
            <a:ext cx="5363372" cy="432218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224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7550"/>
            <a:ext cx="4800600" cy="360045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15" y="4560570"/>
            <a:ext cx="5363372" cy="432218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600" dirty="0"/>
          </a:p>
          <a:p>
            <a:pPr eaLnBrk="1" hangingPunct="1"/>
            <a:r>
              <a:rPr lang="en-US" dirty="0" smtClean="0"/>
              <a:t>Don’t you wish you had one of these?</a:t>
            </a:r>
          </a:p>
          <a:p>
            <a:pPr eaLnBrk="1" hangingPunct="1"/>
            <a:r>
              <a:rPr lang="en-US" dirty="0" smtClean="0"/>
              <a:t>5 C’ s of credit:</a:t>
            </a:r>
          </a:p>
          <a:p>
            <a:pPr marL="177851" indent="-177851">
              <a:buFont typeface="Arial" pitchFamily="34" charset="0"/>
              <a:buChar char="•"/>
            </a:pPr>
            <a:r>
              <a:rPr lang="en-US" dirty="0" smtClean="0"/>
              <a:t>Character</a:t>
            </a:r>
            <a:r>
              <a:rPr lang="en-US" baseline="0" dirty="0" smtClean="0"/>
              <a:t> – credit score and payment history</a:t>
            </a:r>
          </a:p>
          <a:p>
            <a:pPr marL="177851" indent="-177851">
              <a:buFont typeface="Arial" pitchFamily="34" charset="0"/>
              <a:buChar char="•"/>
            </a:pPr>
            <a:r>
              <a:rPr lang="en-US" baseline="0" dirty="0" smtClean="0"/>
              <a:t>Collateral – personal or business assets to be pledged</a:t>
            </a:r>
          </a:p>
          <a:p>
            <a:pPr marL="177851" indent="-177851">
              <a:buFont typeface="Arial" pitchFamily="34" charset="0"/>
              <a:buChar char="•"/>
            </a:pPr>
            <a:r>
              <a:rPr lang="en-US" baseline="0" dirty="0" smtClean="0"/>
              <a:t>Capital – 20%-25% of personal equity to be invested “skin in the game”</a:t>
            </a:r>
          </a:p>
          <a:p>
            <a:pPr marL="177851" indent="-177851">
              <a:buFont typeface="Arial" pitchFamily="34" charset="0"/>
              <a:buChar char="•"/>
            </a:pPr>
            <a:r>
              <a:rPr lang="en-US" baseline="0" dirty="0" smtClean="0"/>
              <a:t>Capacity – ability of business to pay back the loan</a:t>
            </a:r>
          </a:p>
          <a:p>
            <a:pPr marL="177851" indent="-177851">
              <a:buFont typeface="Arial" pitchFamily="34" charset="0"/>
              <a:buChar char="•"/>
            </a:pPr>
            <a:r>
              <a:rPr lang="en-US" baseline="0" dirty="0" smtClean="0"/>
              <a:t>Conditions – what is happening in the external environment (economy, regulations, competition)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lvl="1" eaLnBrk="1" hangingPunct="1">
              <a:buFontTx/>
              <a:buChar char="•"/>
            </a:pPr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6902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Some grants available for small farm businesses, see USDA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7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7597-C767-344E-9ED7-102B7C0C5249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C9BB-DDA7-A940-BE72-F1034AC21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69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7597-C767-344E-9ED7-102B7C0C5249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C9BB-DDA7-A940-BE72-F1034AC21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2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7597-C767-344E-9ED7-102B7C0C5249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C9BB-DDA7-A940-BE72-F1034AC21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5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1D04D-EA28-474A-BE9A-26F27CB40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8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63968-4A70-4FFB-8967-576A6E771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7597-C767-344E-9ED7-102B7C0C5249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C9BB-DDA7-A940-BE72-F1034AC21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3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7597-C767-344E-9ED7-102B7C0C5249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C9BB-DDA7-A940-BE72-F1034AC21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10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7597-C767-344E-9ED7-102B7C0C5249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C9BB-DDA7-A940-BE72-F1034AC21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2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7597-C767-344E-9ED7-102B7C0C5249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C9BB-DDA7-A940-BE72-F1034AC21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3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7597-C767-344E-9ED7-102B7C0C5249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C9BB-DDA7-A940-BE72-F1034AC21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7597-C767-344E-9ED7-102B7C0C5249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C9BB-DDA7-A940-BE72-F1034AC21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7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7597-C767-344E-9ED7-102B7C0C5249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C9BB-DDA7-A940-BE72-F1034AC21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2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7597-C767-344E-9ED7-102B7C0C5249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C9BB-DDA7-A940-BE72-F1034AC21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30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67597-C767-344E-9ED7-102B7C0C5249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CC9BB-DDA7-A940-BE72-F1034AC21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6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ba.gov/content/agricultur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hyperlink" Target="http://www.fsa.usda.gov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da.gov/wps/portal/usda/usdahome?navid=GRANTS_LOAN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fb.org/" TargetMode="External"/><Relationship Id="rId3" Type="http://schemas.openxmlformats.org/officeDocument/2006/relationships/hyperlink" Target="http://www.agplan.umn.edu/" TargetMode="External"/><Relationship Id="rId7" Type="http://schemas.openxmlformats.org/officeDocument/2006/relationships/hyperlink" Target="http://www.fedstats.gov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ensus.gov/" TargetMode="External"/><Relationship Id="rId11" Type="http://schemas.openxmlformats.org/officeDocument/2006/relationships/hyperlink" Target="http://www.gfvga.org/" TargetMode="External"/><Relationship Id="rId5" Type="http://schemas.openxmlformats.org/officeDocument/2006/relationships/hyperlink" Target="http://www.fsa.usda.gov" TargetMode="External"/><Relationship Id="rId10" Type="http://schemas.openxmlformats.org/officeDocument/2006/relationships/hyperlink" Target="http://www.sustainagga.org/" TargetMode="External"/><Relationship Id="rId4" Type="http://schemas.openxmlformats.org/officeDocument/2006/relationships/hyperlink" Target="http://www.sba.gov/content/agriculture" TargetMode="External"/><Relationship Id="rId9" Type="http://schemas.openxmlformats.org/officeDocument/2006/relationships/hyperlink" Target="http://georgiaorganics.org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ol.state.ga.us/" TargetMode="External"/><Relationship Id="rId3" Type="http://schemas.openxmlformats.org/officeDocument/2006/relationships/hyperlink" Target="https://cgov.sos.state.ga.us/" TargetMode="External"/><Relationship Id="rId7" Type="http://schemas.openxmlformats.org/officeDocument/2006/relationships/hyperlink" Target="http://sbwc.georgia.gov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r.ga.gov/" TargetMode="External"/><Relationship Id="rId5" Type="http://schemas.openxmlformats.org/officeDocument/2006/relationships/hyperlink" Target="http://www.agr.state.ga.us/" TargetMode="External"/><Relationship Id="rId4" Type="http://schemas.openxmlformats.org/officeDocument/2006/relationships/hyperlink" Target="http://www.us.pto.gov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rgiasbdc.org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gif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plan.umn.ed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504" y="1389207"/>
            <a:ext cx="5572993" cy="174876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3364568"/>
            <a:ext cx="9144000" cy="8787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950" dirty="0">
                <a:ea typeface="Verdana" panose="020B0604030504040204" pitchFamily="34" charset="0"/>
                <a:cs typeface="Times New Roman" panose="02020603050405020304" pitchFamily="18" charset="0"/>
              </a:rPr>
              <a:t>Small Farm Business Planning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96" y="4843717"/>
            <a:ext cx="600533" cy="969269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196" y="5314848"/>
            <a:ext cx="1115903" cy="392975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258" y="5292562"/>
            <a:ext cx="1126153" cy="4444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89" y="4912298"/>
            <a:ext cx="939548" cy="8321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162" y="5458847"/>
            <a:ext cx="1190297" cy="2304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162" y="5150425"/>
            <a:ext cx="1190297" cy="253340"/>
          </a:xfrm>
          <a:prstGeom prst="rect">
            <a:avLst/>
          </a:prstGeom>
        </p:spPr>
      </p:pic>
      <p:pic>
        <p:nvPicPr>
          <p:cNvPr id="13" name="Picture 12" descr="FVSU_corrected_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181600"/>
            <a:ext cx="1226855" cy="53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/>
            <a:r>
              <a:rPr lang="en-US" sz="4000" dirty="0" smtClean="0"/>
              <a:t>Financial Sources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Self</a:t>
            </a:r>
          </a:p>
          <a:p>
            <a:pPr eaLnBrk="1" hangingPunct="1"/>
            <a:r>
              <a:rPr lang="en-US" dirty="0" smtClean="0"/>
              <a:t>Family/Friends</a:t>
            </a:r>
          </a:p>
          <a:p>
            <a:pPr eaLnBrk="1" hangingPunct="1"/>
            <a:r>
              <a:rPr lang="en-US" dirty="0" smtClean="0"/>
              <a:t>Banks</a:t>
            </a:r>
          </a:p>
          <a:p>
            <a:pPr eaLnBrk="1" hangingPunct="1"/>
            <a:r>
              <a:rPr lang="en-US" dirty="0" smtClean="0"/>
              <a:t> Conventional loans</a:t>
            </a:r>
          </a:p>
          <a:p>
            <a:pPr lvl="1" eaLnBrk="1" hangingPunct="1"/>
            <a:r>
              <a:rPr lang="en-US" dirty="0" smtClean="0"/>
              <a:t>US Small Business Administration</a:t>
            </a:r>
          </a:p>
          <a:p>
            <a:pPr lvl="2" eaLnBrk="1" hangingPunct="1"/>
            <a:r>
              <a:rPr lang="en-US" dirty="0">
                <a:hlinkClick r:id="rId3"/>
              </a:rPr>
              <a:t>http://www.sba.gov/content/agriculture</a:t>
            </a:r>
            <a:endParaRPr lang="en-US" dirty="0" smtClean="0"/>
          </a:p>
          <a:p>
            <a:pPr lvl="1" eaLnBrk="1" hangingPunct="1"/>
            <a:r>
              <a:rPr lang="en-US" dirty="0" smtClean="0"/>
              <a:t>USDA Farm Service Agency </a:t>
            </a:r>
          </a:p>
          <a:p>
            <a:pPr lvl="2" eaLnBrk="1" hangingPunct="1"/>
            <a:r>
              <a:rPr lang="en-US" dirty="0" smtClean="0">
                <a:hlinkClick r:id="rId4"/>
              </a:rPr>
              <a:t>www.fsa.usda.gov</a:t>
            </a:r>
            <a:endParaRPr lang="en-US" dirty="0" smtClean="0"/>
          </a:p>
          <a:p>
            <a:pPr lvl="1" eaLnBrk="1" hangingPunct="1"/>
            <a:r>
              <a:rPr lang="en-US" dirty="0" smtClean="0"/>
              <a:t>Whole Foods Local Producer Loan Program</a:t>
            </a:r>
          </a:p>
          <a:p>
            <a:pPr lvl="2" eaLnBrk="1" hangingPunct="1"/>
            <a:endParaRPr lang="en-US" dirty="0" smtClean="0"/>
          </a:p>
        </p:txBody>
      </p:sp>
      <p:pic>
        <p:nvPicPr>
          <p:cNvPr id="53250" name="Picture 2" descr="C:\Users\lkatz\AppData\Local\Microsoft\Windows\Temporary Internet Files\Content.IE5\5UTMWN2A\MC90039068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8291" y="1066800"/>
            <a:ext cx="3048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576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66294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2000" dirty="0">
              <a:hlinkClick r:id="rId3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/>
              <a:t>USDA Grants and Loans for Small Farmers- Alternative Farming Systems Information   Center: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https://</a:t>
            </a:r>
            <a:r>
              <a:rPr lang="en-US" sz="2400" dirty="0" smtClean="0"/>
              <a:t>www.nal.usda.gov/afsic/grants-            and-loans-farmers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title"/>
          </p:nvPr>
        </p:nvSpPr>
        <p:spPr>
          <a:xfrm>
            <a:off x="3200400" y="304800"/>
            <a:ext cx="59436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/>
              <a:t>USDA Grants </a:t>
            </a:r>
            <a:br>
              <a:rPr lang="en-US" sz="4000" b="1" dirty="0" smtClean="0"/>
            </a:br>
            <a:r>
              <a:rPr lang="en-US" sz="4000" b="1" dirty="0" smtClean="0"/>
              <a:t>&amp; Loans</a:t>
            </a:r>
          </a:p>
        </p:txBody>
      </p:sp>
      <p:pic>
        <p:nvPicPr>
          <p:cNvPr id="30724" name="Picture 11" descr="matthew-lesk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435100"/>
            <a:ext cx="2935941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2" descr="100ss-241-19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5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5943600" cy="4983163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400" dirty="0" smtClean="0"/>
              <a:t>Watching cash flow</a:t>
            </a:r>
          </a:p>
          <a:p>
            <a:pPr eaLnBrk="1" hangingPunct="1"/>
            <a:r>
              <a:rPr lang="en-US" sz="2400" u="sng" dirty="0" smtClean="0"/>
              <a:t>Developing time management skills</a:t>
            </a:r>
            <a:r>
              <a:rPr lang="en-US" sz="2400" dirty="0" smtClean="0"/>
              <a:t>!!!</a:t>
            </a:r>
            <a:endParaRPr lang="en-US" sz="2400" u="sng" dirty="0" smtClean="0"/>
          </a:p>
          <a:p>
            <a:pPr eaLnBrk="1" hangingPunct="1"/>
            <a:r>
              <a:rPr lang="en-US" sz="2400" dirty="0" smtClean="0"/>
              <a:t>Proper recordkeeping</a:t>
            </a:r>
          </a:p>
          <a:p>
            <a:pPr eaLnBrk="1" hangingPunct="1"/>
            <a:r>
              <a:rPr lang="en-US" sz="2400" dirty="0" smtClean="0"/>
              <a:t>Seeking advice from qualified experts</a:t>
            </a:r>
          </a:p>
          <a:p>
            <a:pPr eaLnBrk="1" hangingPunct="1"/>
            <a:r>
              <a:rPr lang="en-US" sz="2400" dirty="0" smtClean="0"/>
              <a:t>Training your employees</a:t>
            </a:r>
          </a:p>
          <a:p>
            <a:pPr eaLnBrk="1" hangingPunct="1"/>
            <a:r>
              <a:rPr lang="en-US" sz="2400" dirty="0" smtClean="0"/>
              <a:t>Paying attention to customers</a:t>
            </a:r>
          </a:p>
          <a:p>
            <a:pPr eaLnBrk="1" hangingPunct="1"/>
            <a:r>
              <a:rPr lang="en-US" sz="2400" dirty="0" smtClean="0"/>
              <a:t>On-going market research</a:t>
            </a:r>
          </a:p>
          <a:p>
            <a:pPr eaLnBrk="1" hangingPunct="1"/>
            <a:r>
              <a:rPr lang="en-US" sz="2400" dirty="0" smtClean="0"/>
              <a:t>Community Involvement</a:t>
            </a:r>
          </a:p>
          <a:p>
            <a:pPr eaLnBrk="1" hangingPunct="1"/>
            <a:r>
              <a:rPr lang="en-US" sz="2400" dirty="0" smtClean="0"/>
              <a:t>PLAN !  PLAN !  PLAN!</a:t>
            </a:r>
          </a:p>
        </p:txBody>
      </p:sp>
      <p:sp>
        <p:nvSpPr>
          <p:cNvPr id="49155" name="Rectangle 5"/>
          <p:cNvSpPr>
            <a:spLocks noChangeArrowheads="1"/>
          </p:cNvSpPr>
          <p:nvPr/>
        </p:nvSpPr>
        <p:spPr bwMode="auto">
          <a:xfrm>
            <a:off x="228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4000"/>
              <a:t>Avoid Mistakes By . . . .</a:t>
            </a:r>
            <a:r>
              <a:rPr lang="en-US" sz="4000" b="1"/>
              <a:t> </a:t>
            </a:r>
          </a:p>
        </p:txBody>
      </p:sp>
      <p:pic>
        <p:nvPicPr>
          <p:cNvPr id="48132" name="Picture 4" descr="C:\Users\lkatz\AppData\Local\Microsoft\Windows\Temporary Internet Files\Content.IE5\5UTMWN2A\MC90029569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352800"/>
            <a:ext cx="3581400" cy="3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45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63"/>
            <a:ext cx="91440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Developing Financial Projections</a:t>
            </a:r>
            <a:endParaRPr lang="en-US" dirty="0"/>
          </a:p>
        </p:txBody>
      </p:sp>
      <p:pic>
        <p:nvPicPr>
          <p:cNvPr id="59396" name="Picture 4" descr="C:\Users\lkatz\AppData\Local\Microsoft\Windows\Temporary Internet Files\Content.IE5\P5FAPLS0\MC90036830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4857" y="2528773"/>
            <a:ext cx="1834286" cy="180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 descr="C:\Users\lkatz\AppData\Local\Microsoft\Windows\Temporary Internet Files\Content.IE5\P5FAPLS0\MC90036830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2514600"/>
            <a:ext cx="4190999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49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4000" dirty="0" smtClean="0"/>
              <a:t>Activity – </a:t>
            </a:r>
            <a:br>
              <a:rPr lang="en-US" sz="4000" dirty="0" smtClean="0"/>
            </a:br>
            <a:r>
              <a:rPr lang="en-US" sz="4000" smtClean="0"/>
              <a:t>Financial Projections</a:t>
            </a:r>
            <a:endParaRPr lang="en-US" sz="40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Finding information for Financial Projections</a:t>
            </a:r>
          </a:p>
          <a:p>
            <a:r>
              <a:rPr lang="en-US" dirty="0" smtClean="0"/>
              <a:t>Locate CFSA Organic Broccoli Budget 2015 in your notebook. Participate in discussion.</a:t>
            </a:r>
          </a:p>
          <a:p>
            <a:r>
              <a:rPr lang="en-US" dirty="0" smtClean="0"/>
              <a:t>Alabama Meat Goat Enterprise Budget excel sheet discussion</a:t>
            </a:r>
          </a:p>
          <a:p>
            <a:r>
              <a:rPr lang="en-US" dirty="0" smtClean="0"/>
              <a:t>REMINDER – Bring your SWOT Analysis for </a:t>
            </a:r>
            <a:r>
              <a:rPr lang="en-US" smtClean="0"/>
              <a:t>Session 4!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51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Start Up Costs</a:t>
            </a:r>
            <a:endParaRPr lang="en-US" dirty="0"/>
          </a:p>
        </p:txBody>
      </p:sp>
      <p:pic>
        <p:nvPicPr>
          <p:cNvPr id="4" name="Picture 3" descr="Screen Shot 2014-10-10 at 3.27.07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46716"/>
            <a:ext cx="9144000" cy="47730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1041400"/>
            <a:ext cx="2743200" cy="1397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2438401"/>
            <a:ext cx="27432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2819398" y="2843664"/>
            <a:ext cx="838200" cy="287404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1" y="3124200"/>
            <a:ext cx="2819399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5400000">
            <a:off x="3097770" y="3565442"/>
            <a:ext cx="281456" cy="838199"/>
          </a:xfrm>
          <a:prstGeom prst="down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" y="4167656"/>
            <a:ext cx="2743199" cy="328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5400000">
            <a:off x="3094146" y="3974736"/>
            <a:ext cx="288704" cy="838199"/>
          </a:xfrm>
          <a:prstGeom prst="down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0" y="4724401"/>
            <a:ext cx="2677632" cy="2540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5400000">
            <a:off x="3088699" y="4409508"/>
            <a:ext cx="299599" cy="838198"/>
          </a:xfrm>
          <a:prstGeom prst="down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5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Revenues Year 1</a:t>
            </a:r>
            <a:endParaRPr lang="en-US" dirty="0"/>
          </a:p>
        </p:txBody>
      </p:sp>
      <p:pic>
        <p:nvPicPr>
          <p:cNvPr id="3" name="Picture 2" descr="Screen Shot 2014-10-10 at 1.58.19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1143000"/>
            <a:ext cx="8966200" cy="502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1143000"/>
            <a:ext cx="65532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1676400"/>
            <a:ext cx="1295400" cy="449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1905000"/>
            <a:ext cx="685800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19200" y="1066800"/>
            <a:ext cx="838200" cy="1752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38800" y="1104900"/>
            <a:ext cx="762000" cy="167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" y="2590800"/>
            <a:ext cx="8610600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5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Revenues Year 1 </a:t>
            </a:r>
            <a:endParaRPr lang="en-US" dirty="0"/>
          </a:p>
        </p:txBody>
      </p:sp>
      <p:pic>
        <p:nvPicPr>
          <p:cNvPr id="4" name="Picture 3" descr="Screen Shot 2014-10-10 at 11.51.56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219200"/>
            <a:ext cx="9067800" cy="5562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1905000"/>
            <a:ext cx="1295400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707" y="6400800"/>
            <a:ext cx="8706293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8229600" y="5715000"/>
            <a:ext cx="345948" cy="762000"/>
          </a:xfrm>
          <a:prstGeom prst="down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1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Expenses Year 1</a:t>
            </a:r>
            <a:endParaRPr lang="en-US" dirty="0"/>
          </a:p>
        </p:txBody>
      </p:sp>
      <p:pic>
        <p:nvPicPr>
          <p:cNvPr id="7" name="Picture 6" descr="Screen Shot 2014-10-10 at 12.45.59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97688"/>
            <a:ext cx="9140456" cy="54983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0" y="990600"/>
            <a:ext cx="70104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295400"/>
            <a:ext cx="1600200" cy="4953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981200"/>
            <a:ext cx="9144000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2608521"/>
            <a:ext cx="91440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88" y="2971800"/>
            <a:ext cx="9136912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88" y="3505200"/>
            <a:ext cx="9129824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88" y="3657600"/>
            <a:ext cx="9129824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88" y="4495800"/>
            <a:ext cx="9129824" cy="1583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088" y="4654152"/>
            <a:ext cx="9136912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88" y="4958952"/>
            <a:ext cx="9129824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7088" y="5416152"/>
            <a:ext cx="9144000" cy="8322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7088" y="6248400"/>
            <a:ext cx="9144000" cy="310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8706293" y="5498872"/>
            <a:ext cx="396949" cy="685800"/>
          </a:xfrm>
          <a:prstGeom prst="down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3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Loans</a:t>
            </a:r>
            <a:endParaRPr lang="en-US" dirty="0"/>
          </a:p>
        </p:txBody>
      </p:sp>
      <p:pic>
        <p:nvPicPr>
          <p:cNvPr id="4" name="Picture 3" descr="Screen Shot 2014-10-10 at 2.10.17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8045"/>
            <a:ext cx="9144000" cy="49911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3" name="Rectangle 2"/>
          <p:cNvSpPr/>
          <p:nvPr/>
        </p:nvSpPr>
        <p:spPr>
          <a:xfrm>
            <a:off x="2438400" y="1417638"/>
            <a:ext cx="6019800" cy="3349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0" y="2133600"/>
            <a:ext cx="266700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2971800"/>
            <a:ext cx="8458200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3581400"/>
            <a:ext cx="2057400" cy="990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763539" y="3880598"/>
            <a:ext cx="715926" cy="308769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729870" y="4020805"/>
            <a:ext cx="758456" cy="308769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763539" y="4142544"/>
            <a:ext cx="724787" cy="332342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3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421" y="1219200"/>
            <a:ext cx="8250358" cy="3514108"/>
          </a:xfrm>
        </p:spPr>
        <p:txBody>
          <a:bodyPr/>
          <a:lstStyle/>
          <a:p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Session 3</a:t>
            </a:r>
            <a:r>
              <a:rPr lang="en-US" sz="3200" dirty="0" smtClean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200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 smtClean="0">
                <a:ea typeface="Verdana" panose="020B0604030504040204" pitchFamily="34" charset="0"/>
                <a:cs typeface="Verdana" panose="020B0604030504040204" pitchFamily="34" charset="0"/>
              </a:rPr>
              <a:t>The Business Plan</a:t>
            </a:r>
            <a:br>
              <a:rPr lang="en-US" sz="3200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 smtClean="0">
                <a:ea typeface="Verdana" panose="020B0604030504040204" pitchFamily="34" charset="0"/>
                <a:cs typeface="Verdana" panose="020B0604030504040204" pitchFamily="34" charset="0"/>
              </a:rPr>
              <a:t>Developing Financial Projections</a:t>
            </a:r>
            <a:br>
              <a:rPr lang="en-US" sz="3200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 smtClean="0">
                <a:ea typeface="Verdana" panose="020B0604030504040204" pitchFamily="34" charset="0"/>
                <a:cs typeface="Verdana" panose="020B0604030504040204" pitchFamily="34" charset="0"/>
              </a:rPr>
              <a:t>The Farmers’ Perspective</a:t>
            </a:r>
            <a:endParaRPr lang="en-US" sz="32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744738"/>
            <a:ext cx="7772400" cy="814387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Laura Katz, The University of Georgia Small Business Development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662" y="5522621"/>
            <a:ext cx="1431360" cy="44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5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10-10 at 2.57.04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00"/>
            <a:ext cx="9144000" cy="6308143"/>
          </a:xfrm>
          <a:prstGeom prst="rect">
            <a:avLst/>
          </a:prstGeom>
          <a:ln w="38100">
            <a:noFill/>
          </a:ln>
        </p:spPr>
      </p:pic>
      <p:sp>
        <p:nvSpPr>
          <p:cNvPr id="3" name="Rectangle 2"/>
          <p:cNvSpPr/>
          <p:nvPr/>
        </p:nvSpPr>
        <p:spPr>
          <a:xfrm>
            <a:off x="3657600" y="228600"/>
            <a:ext cx="1981200" cy="3349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33400"/>
            <a:ext cx="2133600" cy="6324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33600" y="533400"/>
            <a:ext cx="7010400" cy="2286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57600"/>
            <a:ext cx="91440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278562"/>
            <a:ext cx="9144000" cy="4185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5400000">
            <a:off x="2398173" y="3334290"/>
            <a:ext cx="43021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5400000">
            <a:off x="2501791" y="6095383"/>
            <a:ext cx="394425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533400"/>
            <a:ext cx="7010400" cy="3349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7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10-10 at 2.33.39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95700" y="9526"/>
            <a:ext cx="1752600" cy="3714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81000"/>
            <a:ext cx="22860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324600"/>
            <a:ext cx="2286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5400000">
            <a:off x="2609088" y="6230112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96200" y="6496050"/>
            <a:ext cx="1447800" cy="4846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72400" y="228600"/>
            <a:ext cx="609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717792" y="419100"/>
            <a:ext cx="978408" cy="4381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793992" y="6262116"/>
            <a:ext cx="978408" cy="4000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58100" y="4114800"/>
            <a:ext cx="14478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990600"/>
            <a:ext cx="2057400" cy="50292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562100" y="433388"/>
            <a:ext cx="990600" cy="404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62100" y="6204966"/>
            <a:ext cx="8763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5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7" grpId="2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10-10 at 3.18.10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7625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76600" y="0"/>
            <a:ext cx="21336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0" y="533400"/>
            <a:ext cx="2590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0" y="990600"/>
            <a:ext cx="25908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676400"/>
            <a:ext cx="259080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5400000">
            <a:off x="2805684" y="2348484"/>
            <a:ext cx="408432" cy="1143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0" y="3200400"/>
            <a:ext cx="2438400" cy="1219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4239768"/>
            <a:ext cx="2590800" cy="1600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5400000">
            <a:off x="2867310" y="5316093"/>
            <a:ext cx="342329" cy="1143000"/>
          </a:xfrm>
          <a:prstGeom prst="down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5400000">
            <a:off x="2844067" y="5753671"/>
            <a:ext cx="388813" cy="114300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200" y="2667000"/>
            <a:ext cx="25146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" y="5634606"/>
            <a:ext cx="2466972" cy="5375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-1" y="6393561"/>
            <a:ext cx="1447802" cy="485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723329"/>
            <a:ext cx="2466972" cy="2889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172198"/>
            <a:ext cx="2466972" cy="2907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100258" y="1147669"/>
            <a:ext cx="695327" cy="532466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own Arrow 22"/>
          <p:cNvSpPr/>
          <p:nvPr/>
        </p:nvSpPr>
        <p:spPr>
          <a:xfrm rot="5400000">
            <a:off x="2876879" y="6124908"/>
            <a:ext cx="351760" cy="117157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6534815"/>
            <a:ext cx="9144000" cy="275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5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Farmer’s Perspective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let’s hear from a local farmer </a:t>
            </a:r>
            <a:r>
              <a:rPr lang="en-US" smtClean="0"/>
              <a:t>about his approach </a:t>
            </a:r>
            <a:r>
              <a:rPr lang="en-US" dirty="0" smtClean="0"/>
              <a:t>to small farm business planning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62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err="1"/>
              <a:t>AgPlan</a:t>
            </a:r>
            <a:r>
              <a:rPr lang="en-US" sz="2000" dirty="0"/>
              <a:t> Business Plan Template</a:t>
            </a:r>
          </a:p>
          <a:p>
            <a:pPr lvl="1"/>
            <a:r>
              <a:rPr lang="en-US" sz="2000" dirty="0">
                <a:hlinkClick r:id="rId3"/>
              </a:rPr>
              <a:t> www.agplan.umn.edu</a:t>
            </a:r>
            <a:endParaRPr lang="en-US" sz="2000" dirty="0"/>
          </a:p>
          <a:p>
            <a:r>
              <a:rPr lang="en-US" sz="2000" dirty="0" smtClean="0"/>
              <a:t>US Small Business Association</a:t>
            </a:r>
            <a:endParaRPr lang="en-US" sz="2000" dirty="0"/>
          </a:p>
          <a:p>
            <a:pPr lvl="1"/>
            <a:r>
              <a:rPr lang="en-US" sz="2000" dirty="0">
                <a:hlinkClick r:id="rId4"/>
              </a:rPr>
              <a:t>http://www.sba.gov/content/agriculture</a:t>
            </a:r>
            <a:endParaRPr lang="en-US" sz="2000" dirty="0"/>
          </a:p>
          <a:p>
            <a:r>
              <a:rPr lang="en-US" sz="2000" dirty="0"/>
              <a:t>USDA </a:t>
            </a:r>
          </a:p>
          <a:p>
            <a:pPr lvl="1"/>
            <a:r>
              <a:rPr lang="en-US" sz="2000" dirty="0" smtClean="0">
                <a:hlinkClick r:id="rId5"/>
              </a:rPr>
              <a:t>www.fsa.usda.gov</a:t>
            </a:r>
            <a:endParaRPr lang="en-US" sz="2000" dirty="0" smtClean="0"/>
          </a:p>
          <a:p>
            <a:pPr lvl="0"/>
            <a:r>
              <a:rPr lang="en-US" sz="2000" dirty="0" smtClean="0"/>
              <a:t>Government Statistics &amp; Information</a:t>
            </a:r>
            <a:endParaRPr lang="en-US" sz="2000" dirty="0"/>
          </a:p>
          <a:p>
            <a:pPr lvl="1"/>
            <a:r>
              <a:rPr lang="en-US" sz="2000" u="sng" dirty="0">
                <a:hlinkClick r:id="rId6"/>
              </a:rPr>
              <a:t>www.census.gov</a:t>
            </a:r>
            <a:endParaRPr lang="en-US" sz="2000" dirty="0"/>
          </a:p>
          <a:p>
            <a:pPr lvl="1"/>
            <a:r>
              <a:rPr lang="en-US" sz="2000" u="sng" dirty="0">
                <a:hlinkClick r:id="rId7"/>
              </a:rPr>
              <a:t>www.fedstats.gov</a:t>
            </a:r>
            <a:endParaRPr lang="en-US" sz="2000" dirty="0"/>
          </a:p>
          <a:p>
            <a:pPr lvl="0"/>
            <a:r>
              <a:rPr lang="en-US" sz="2000" dirty="0"/>
              <a:t> </a:t>
            </a:r>
            <a:r>
              <a:rPr lang="en-US" sz="2000" dirty="0" smtClean="0"/>
              <a:t>Ag </a:t>
            </a:r>
            <a:r>
              <a:rPr lang="en-US" sz="2000" dirty="0"/>
              <a:t>Associations</a:t>
            </a:r>
          </a:p>
          <a:p>
            <a:pPr lvl="1"/>
            <a:r>
              <a:rPr lang="en-US" sz="2000" u="sng" dirty="0">
                <a:hlinkClick r:id="rId8"/>
              </a:rPr>
              <a:t>ww.gfb.org</a:t>
            </a:r>
            <a:r>
              <a:rPr lang="en-US" sz="2000" dirty="0"/>
              <a:t> – Georgia Farm Bureau</a:t>
            </a:r>
          </a:p>
          <a:p>
            <a:pPr lvl="1"/>
            <a:r>
              <a:rPr lang="en-US" sz="2000" u="sng" dirty="0">
                <a:hlinkClick r:id="rId9"/>
              </a:rPr>
              <a:t>http://georgiaorganics.org</a:t>
            </a:r>
            <a:r>
              <a:rPr lang="en-US" sz="2000" dirty="0"/>
              <a:t> – Georgia </a:t>
            </a:r>
            <a:r>
              <a:rPr lang="en-US" sz="2000" dirty="0" smtClean="0"/>
              <a:t>Organics</a:t>
            </a:r>
          </a:p>
          <a:p>
            <a:pPr lvl="1"/>
            <a:r>
              <a:rPr lang="en-US" sz="2000" dirty="0" smtClean="0">
                <a:hlinkClick r:id="rId10"/>
              </a:rPr>
              <a:t>www.SustainAgGa.org</a:t>
            </a:r>
            <a:r>
              <a:rPr lang="en-US" sz="2000" dirty="0" smtClean="0"/>
              <a:t> – UGA Cooperative Extension; Sustainable Agriculture at UGA</a:t>
            </a:r>
          </a:p>
          <a:p>
            <a:pPr lvl="1"/>
            <a:r>
              <a:rPr lang="en-US" sz="2000" dirty="0" smtClean="0">
                <a:hlinkClick r:id="rId11"/>
              </a:rPr>
              <a:t>www.gfvga.org</a:t>
            </a:r>
            <a:r>
              <a:rPr lang="en-US" sz="2000" dirty="0" smtClean="0"/>
              <a:t> -- Georgia Fruit and Vegetables Growers Association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46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Georgia Secretary of State </a:t>
            </a:r>
            <a:endParaRPr lang="en-US" sz="2000" dirty="0"/>
          </a:p>
          <a:p>
            <a:pPr lvl="1"/>
            <a:r>
              <a:rPr lang="en-US" sz="2000" u="sng" dirty="0">
                <a:hlinkClick r:id="rId3"/>
              </a:rPr>
              <a:t>https://</a:t>
            </a:r>
            <a:r>
              <a:rPr lang="en-US" sz="2000" u="sng" dirty="0" smtClean="0">
                <a:hlinkClick r:id="rId3"/>
              </a:rPr>
              <a:t>cgov.sos.state.ga.us</a:t>
            </a:r>
            <a:endParaRPr lang="en-US" sz="2000" u="sng" dirty="0" smtClean="0"/>
          </a:p>
          <a:p>
            <a:r>
              <a:rPr lang="en-US" sz="2000" dirty="0" smtClean="0"/>
              <a:t>Federal Registry of Names, Patents &amp; Trademarks</a:t>
            </a:r>
            <a:endParaRPr lang="en-US" sz="2000" dirty="0"/>
          </a:p>
          <a:p>
            <a:pPr lvl="1"/>
            <a:r>
              <a:rPr lang="en-US" sz="2000" u="sng" dirty="0" smtClean="0">
                <a:hlinkClick r:id="rId4"/>
              </a:rPr>
              <a:t>www.uspto.gov</a:t>
            </a:r>
            <a:endParaRPr lang="en-US" sz="2000" dirty="0"/>
          </a:p>
          <a:p>
            <a:r>
              <a:rPr lang="en-US" sz="2000" dirty="0" smtClean="0"/>
              <a:t>Georgia </a:t>
            </a:r>
            <a:r>
              <a:rPr lang="en-US" sz="2000" dirty="0" err="1" smtClean="0"/>
              <a:t>Dept</a:t>
            </a:r>
            <a:r>
              <a:rPr lang="en-US" sz="2000" dirty="0" smtClean="0"/>
              <a:t> of Agriculture</a:t>
            </a:r>
          </a:p>
          <a:p>
            <a:pPr lvl="1"/>
            <a:r>
              <a:rPr lang="en-US" sz="2000" u="sng" dirty="0" smtClean="0">
                <a:hlinkClick r:id="rId5"/>
              </a:rPr>
              <a:t>www.agr.state.ga.us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Georgia Dept. of Revenue</a:t>
            </a:r>
          </a:p>
          <a:p>
            <a:pPr lvl="1"/>
            <a:r>
              <a:rPr lang="en-US" sz="2000" dirty="0" smtClean="0">
                <a:hlinkClick r:id="rId6"/>
              </a:rPr>
              <a:t>www.dor.ga.gov</a:t>
            </a:r>
            <a:endParaRPr lang="en-US" sz="2000" dirty="0" smtClean="0"/>
          </a:p>
          <a:p>
            <a:r>
              <a:rPr lang="en-US" sz="2000" dirty="0" smtClean="0"/>
              <a:t>Georgia Dept. of Workers Compensation Insurance</a:t>
            </a:r>
          </a:p>
          <a:p>
            <a:pPr lvl="1"/>
            <a:r>
              <a:rPr lang="en-US" sz="1600" dirty="0">
                <a:hlinkClick r:id="rId7"/>
              </a:rPr>
              <a:t>http://</a:t>
            </a:r>
            <a:r>
              <a:rPr lang="en-US" sz="1600" dirty="0" smtClean="0">
                <a:hlinkClick r:id="rId7"/>
              </a:rPr>
              <a:t>sbwc.georgia.gov</a:t>
            </a:r>
            <a:endParaRPr lang="en-US" sz="1600" dirty="0" smtClean="0"/>
          </a:p>
          <a:p>
            <a:r>
              <a:rPr lang="en-US" sz="2000" dirty="0" smtClean="0"/>
              <a:t>Georgia Dept. of Labor</a:t>
            </a:r>
          </a:p>
          <a:p>
            <a:pPr lvl="1"/>
            <a:r>
              <a:rPr lang="en-US" sz="1600" u="sng" dirty="0">
                <a:hlinkClick r:id="rId8"/>
              </a:rPr>
              <a:t>www.dol.state.ga.us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415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3838"/>
            <a:ext cx="9144000" cy="846137"/>
          </a:xfrm>
        </p:spPr>
        <p:txBody>
          <a:bodyPr/>
          <a:lstStyle/>
          <a:p>
            <a:pPr eaLnBrk="1" hangingPunct="1"/>
            <a:r>
              <a:rPr lang="en-US" i="1" dirty="0" smtClean="0"/>
              <a:t>THANK YOU</a:t>
            </a:r>
            <a:endParaRPr lang="en-US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8788" y="1066800"/>
            <a:ext cx="8151812" cy="5791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To Schedule an consulting Session Contact: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(706) 542-7436 / sspinks@georgiasbdc.org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rgbClr val="C00000"/>
                </a:solidFill>
                <a:hlinkClick r:id="rId3"/>
              </a:rPr>
              <a:t>www.athenssbdc.org</a:t>
            </a:r>
            <a:r>
              <a:rPr lang="en-US" sz="2000" dirty="0" smtClean="0">
                <a:solidFill>
                  <a:srgbClr val="C00000"/>
                </a:solidFill>
              </a:rPr>
              <a:t/>
            </a:r>
            <a:br>
              <a:rPr lang="en-US" sz="2000" dirty="0" smtClean="0">
                <a:solidFill>
                  <a:srgbClr val="C00000"/>
                </a:solidFill>
              </a:rPr>
            </a:br>
            <a:endParaRPr lang="en-US" sz="2000" dirty="0" smtClean="0">
              <a:solidFill>
                <a:srgbClr val="C00000"/>
              </a:solidFill>
            </a:endParaRPr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69510"/>
            <a:ext cx="3008312" cy="158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10200"/>
            <a:ext cx="3687763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95599"/>
            <a:ext cx="1931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213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493" y="2178633"/>
            <a:ext cx="4945566" cy="580897"/>
          </a:xfrm>
        </p:spPr>
        <p:txBody>
          <a:bodyPr>
            <a:noAutofit/>
          </a:bodyPr>
          <a:lstStyle/>
          <a:p>
            <a:r>
              <a:rPr lang="en-US" sz="1350" dirty="0"/>
              <a:t>This material is based upon work that is supported by the National Institute of Food and Agriculture, U.S. Department of Agriculture, under award number 2015-70017-22861."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15" y="1097209"/>
            <a:ext cx="4762185" cy="1494341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299983" y="2924710"/>
            <a:ext cx="7369215" cy="188625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Beginning Farmer Rancher </a:t>
            </a:r>
          </a:p>
          <a:p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Development Program</a:t>
            </a:r>
          </a:p>
          <a:p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Developing the Next Generation</a:t>
            </a:r>
          </a:p>
          <a:p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of Sustainable Farmers in Georgia Grant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220" y="2946289"/>
            <a:ext cx="948883" cy="1531512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</a:effec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080848" y="5243141"/>
            <a:ext cx="7338815" cy="38011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175" y="5000876"/>
            <a:ext cx="587617" cy="5204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044" y="5092644"/>
            <a:ext cx="1016741" cy="4012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73" y="5104495"/>
            <a:ext cx="1367348" cy="403988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943" y="5104495"/>
            <a:ext cx="1115903" cy="392975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</a:effectLst>
        </p:spPr>
      </p:pic>
      <p:pic>
        <p:nvPicPr>
          <p:cNvPr id="2" name="Picture 1" descr="FVSU_corrected_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30" y="5000876"/>
            <a:ext cx="1203489" cy="52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79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/>
            <a:r>
              <a:rPr lang="en-US" sz="4000" dirty="0" smtClean="0"/>
              <a:t>The Business Plan</a:t>
            </a:r>
          </a:p>
        </p:txBody>
      </p:sp>
      <p:graphicFrame>
        <p:nvGraphicFramePr>
          <p:cNvPr id="129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901413"/>
              </p:ext>
            </p:extLst>
          </p:nvPr>
        </p:nvGraphicFramePr>
        <p:xfrm>
          <a:off x="1219200" y="2743200"/>
          <a:ext cx="3810000" cy="373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lip" r:id="rId4" imgW="1808683" imgH="1771193" progId="">
                  <p:embed/>
                </p:oleObj>
              </mc:Choice>
              <mc:Fallback>
                <p:oleObj name="Clip" r:id="rId4" imgW="1808683" imgH="177119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743200"/>
                        <a:ext cx="3810000" cy="373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503" name="Picture 4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3581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36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/>
            <a:r>
              <a:rPr lang="en-US" sz="4000" dirty="0" smtClean="0"/>
              <a:t>Why a Business Plan?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574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It forces you to </a:t>
            </a:r>
            <a:r>
              <a:rPr lang="en-US" b="1" dirty="0" smtClean="0"/>
              <a:t>focus</a:t>
            </a:r>
            <a:endParaRPr lang="en-US" dirty="0" smtClean="0"/>
          </a:p>
          <a:p>
            <a:pPr eaLnBrk="1" hangingPunct="1"/>
            <a:r>
              <a:rPr lang="en-US" dirty="0" smtClean="0"/>
              <a:t>It tests your </a:t>
            </a:r>
            <a:r>
              <a:rPr lang="en-US" b="1" dirty="0" smtClean="0"/>
              <a:t>commitment</a:t>
            </a:r>
            <a:endParaRPr lang="en-US" dirty="0" smtClean="0"/>
          </a:p>
          <a:p>
            <a:pPr eaLnBrk="1" hangingPunct="1"/>
            <a:r>
              <a:rPr lang="en-US" dirty="0" smtClean="0"/>
              <a:t>It brings you down to </a:t>
            </a:r>
            <a:r>
              <a:rPr lang="en-US" b="1" dirty="0" smtClean="0"/>
              <a:t>reality</a:t>
            </a:r>
            <a:endParaRPr lang="en-US" dirty="0" smtClean="0"/>
          </a:p>
          <a:p>
            <a:pPr eaLnBrk="1" hangingPunct="1"/>
            <a:r>
              <a:rPr lang="en-US" dirty="0" smtClean="0"/>
              <a:t>It gives you a </a:t>
            </a:r>
            <a:r>
              <a:rPr lang="en-US" b="1" dirty="0" smtClean="0"/>
              <a:t>benchmark</a:t>
            </a:r>
            <a:endParaRPr lang="en-US" dirty="0" smtClean="0"/>
          </a:p>
          <a:p>
            <a:pPr eaLnBrk="1" hangingPunct="1"/>
            <a:r>
              <a:rPr lang="en-US" dirty="0" smtClean="0"/>
              <a:t>Required by banks and investors</a:t>
            </a:r>
          </a:p>
        </p:txBody>
      </p:sp>
    </p:spTree>
    <p:extLst>
      <p:ext uri="{BB962C8B-B14F-4D97-AF65-F5344CB8AC3E}">
        <p14:creationId xmlns:p14="http://schemas.microsoft.com/office/powerpoint/2010/main" val="202868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/>
            <a:r>
              <a:rPr lang="en-US" sz="4000" dirty="0" smtClean="0"/>
              <a:t>Preparing a Business Plan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32162"/>
            <a:ext cx="4038600" cy="5334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u="sng" dirty="0" smtClean="0"/>
              <a:t>Narrative</a:t>
            </a:r>
          </a:p>
          <a:p>
            <a:pPr algn="ctr" eaLnBrk="1" hangingPunct="1">
              <a:buFontTx/>
              <a:buNone/>
            </a:pPr>
            <a:endParaRPr lang="en-US" sz="1400" b="1" dirty="0" smtClean="0"/>
          </a:p>
          <a:p>
            <a:pPr lvl="1" eaLnBrk="1" hangingPunct="1"/>
            <a:r>
              <a:rPr lang="en-US" sz="2400" dirty="0" smtClean="0"/>
              <a:t>Executive Summary</a:t>
            </a:r>
          </a:p>
          <a:p>
            <a:pPr lvl="1" eaLnBrk="1" hangingPunct="1"/>
            <a:r>
              <a:rPr lang="en-US" sz="2400" dirty="0" smtClean="0"/>
              <a:t>Business Description</a:t>
            </a:r>
          </a:p>
          <a:p>
            <a:pPr lvl="1" eaLnBrk="1" hangingPunct="1"/>
            <a:r>
              <a:rPr lang="en-US" sz="2400" dirty="0" smtClean="0"/>
              <a:t>Mission Statement</a:t>
            </a:r>
          </a:p>
          <a:p>
            <a:pPr lvl="1" eaLnBrk="1" hangingPunct="1"/>
            <a:r>
              <a:rPr lang="en-US" sz="2400" dirty="0" smtClean="0"/>
              <a:t>Market Analysis</a:t>
            </a:r>
          </a:p>
          <a:p>
            <a:pPr lvl="1" eaLnBrk="1" hangingPunct="1"/>
            <a:r>
              <a:rPr lang="en-US" sz="2400" dirty="0" smtClean="0"/>
              <a:t>Competition</a:t>
            </a:r>
          </a:p>
          <a:p>
            <a:pPr lvl="1" eaLnBrk="1" hangingPunct="1"/>
            <a:r>
              <a:rPr lang="en-US" sz="2400" dirty="0" smtClean="0"/>
              <a:t>Location</a:t>
            </a:r>
          </a:p>
          <a:p>
            <a:pPr lvl="1" eaLnBrk="1" hangingPunct="1"/>
            <a:r>
              <a:rPr lang="en-US" sz="2400" dirty="0" smtClean="0"/>
              <a:t>Market Strategy</a:t>
            </a:r>
          </a:p>
          <a:p>
            <a:pPr lvl="1" eaLnBrk="1" hangingPunct="1"/>
            <a:r>
              <a:rPr lang="en-US" sz="2400" dirty="0" smtClean="0"/>
              <a:t>Management</a:t>
            </a:r>
          </a:p>
          <a:p>
            <a:pPr lvl="1" eaLnBrk="1" hangingPunct="1"/>
            <a:r>
              <a:rPr lang="en-US" sz="2400" dirty="0" smtClean="0"/>
              <a:t>Personnel</a:t>
            </a:r>
          </a:p>
          <a:p>
            <a:pPr lvl="1" eaLnBrk="1" hangingPunct="1"/>
            <a:r>
              <a:rPr lang="en-US" sz="2400" dirty="0" smtClean="0"/>
              <a:t>Operations</a:t>
            </a:r>
          </a:p>
        </p:txBody>
      </p:sp>
      <p:pic>
        <p:nvPicPr>
          <p:cNvPr id="50178" name="Picture 2" descr="C:\Users\lkatz\AppData\Local\Microsoft\Windows\Temporary Internet Files\Content.IE5\FM9OPPP4\MC90005960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3962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5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0" y="1600200"/>
            <a:ext cx="411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 u="sng" dirty="0"/>
              <a:t>Financials</a:t>
            </a:r>
          </a:p>
          <a:p>
            <a:pPr marL="342900" indent="-342900" algn="ctr">
              <a:spcBef>
                <a:spcPct val="20000"/>
              </a:spcBef>
            </a:pPr>
            <a:endParaRPr lang="en-US" sz="1400" b="1" u="sng" dirty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/>
              <a:t>Sources &amp; Uses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/>
              <a:t>Assumptions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/>
              <a:t>Balance Sheets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/>
              <a:t>Cash Flows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/>
              <a:t>Income Statements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/>
              <a:t>Breakeven Analysis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/>
              <a:t>Collateral Offering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/>
            <a:r>
              <a:rPr lang="en-US" sz="4000" dirty="0" smtClean="0"/>
              <a:t>Preparing a Business Plan</a:t>
            </a:r>
          </a:p>
        </p:txBody>
      </p:sp>
      <p:pic>
        <p:nvPicPr>
          <p:cNvPr id="5" name="Picture 2" descr="C:\Users\lkatz\AppData\Local\Microsoft\Windows\Temporary Internet Files\Content.IE5\FM9OPPP4\MC90005960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3962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45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5029200" cy="4800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u="sng" dirty="0" smtClean="0"/>
              <a:t>Supporting Documents</a:t>
            </a:r>
          </a:p>
          <a:p>
            <a:pPr algn="ctr" eaLnBrk="1" hangingPunct="1">
              <a:buFontTx/>
              <a:buNone/>
            </a:pPr>
            <a:endParaRPr lang="en-US" sz="1400" b="1" u="sng" dirty="0" smtClean="0"/>
          </a:p>
          <a:p>
            <a:pPr lvl="1" eaLnBrk="1" hangingPunct="1"/>
            <a:r>
              <a:rPr lang="en-US" sz="2400" dirty="0" smtClean="0"/>
              <a:t>Resumes</a:t>
            </a:r>
          </a:p>
          <a:p>
            <a:pPr lvl="1" eaLnBrk="1" hangingPunct="1"/>
            <a:r>
              <a:rPr lang="en-US" sz="2400" dirty="0" smtClean="0"/>
              <a:t>Personal Financial Statements</a:t>
            </a:r>
          </a:p>
          <a:p>
            <a:pPr lvl="1" eaLnBrk="1" hangingPunct="1"/>
            <a:r>
              <a:rPr lang="en-US" sz="2400" dirty="0" smtClean="0"/>
              <a:t>Income Tax Returns</a:t>
            </a:r>
          </a:p>
          <a:p>
            <a:pPr lvl="1" eaLnBrk="1" hangingPunct="1"/>
            <a:r>
              <a:rPr lang="en-US" sz="2400" dirty="0" smtClean="0"/>
              <a:t>Lease Agreements</a:t>
            </a:r>
          </a:p>
          <a:p>
            <a:pPr lvl="1" eaLnBrk="1" hangingPunct="1"/>
            <a:r>
              <a:rPr lang="en-US" sz="2400" dirty="0" smtClean="0"/>
              <a:t>Purchase Agreements</a:t>
            </a:r>
          </a:p>
          <a:p>
            <a:pPr lvl="1" eaLnBrk="1" hangingPunct="1">
              <a:tabLst>
                <a:tab pos="53975" algn="l"/>
              </a:tabLst>
            </a:pPr>
            <a:r>
              <a:rPr lang="en-US" sz="2400" dirty="0" smtClean="0"/>
              <a:t>Construction Estimates</a:t>
            </a:r>
          </a:p>
          <a:p>
            <a:pPr lvl="1" eaLnBrk="1" hangingPunct="1"/>
            <a:r>
              <a:rPr lang="en-US" sz="2400" dirty="0" smtClean="0"/>
              <a:t>Market Research</a:t>
            </a:r>
          </a:p>
          <a:p>
            <a:pPr lvl="1" eaLnBrk="1" hangingPunct="1"/>
            <a:r>
              <a:rPr lang="en-US" sz="2400" dirty="0" smtClean="0"/>
              <a:t>Explanations</a:t>
            </a:r>
          </a:p>
        </p:txBody>
      </p:sp>
      <p:sp>
        <p:nvSpPr>
          <p:cNvPr id="23555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/>
            <a:r>
              <a:rPr lang="en-US" sz="4000" dirty="0" smtClean="0"/>
              <a:t>Preparing a Business Plan</a:t>
            </a:r>
          </a:p>
        </p:txBody>
      </p:sp>
      <p:pic>
        <p:nvPicPr>
          <p:cNvPr id="5" name="Picture 2" descr="C:\Users\lkatz\AppData\Local\Microsoft\Windows\Temporary Internet Files\Content.IE5\FM9OPPP4\MC90005960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3962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89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Preparing a Business Plan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AgPlan</a:t>
            </a:r>
            <a:r>
              <a:rPr lang="en-US" dirty="0" smtClean="0"/>
              <a:t> is a free business plan template for agriculture, fisheries and small business.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www.agplan.umn.edu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8991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62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4000" dirty="0" smtClean="0"/>
              <a:t>Activity – </a:t>
            </a:r>
            <a:br>
              <a:rPr lang="en-US" sz="4000" dirty="0" smtClean="0"/>
            </a:br>
            <a:r>
              <a:rPr lang="en-US" sz="4000" dirty="0" smtClean="0"/>
              <a:t>Business Plans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to </a:t>
            </a:r>
            <a:r>
              <a:rPr lang="en-US" dirty="0" err="1" smtClean="0"/>
              <a:t>AgPlan</a:t>
            </a:r>
            <a:endParaRPr lang="en-US" dirty="0" smtClean="0"/>
          </a:p>
          <a:p>
            <a:r>
              <a:rPr lang="en-US" dirty="0" smtClean="0"/>
              <a:t>HOMEWORK – Write a brief description of the Products section of an Operations Plan for your business plan.  Use the “Tips” and “Samples” in </a:t>
            </a:r>
            <a:r>
              <a:rPr lang="en-US" dirty="0" err="1" smtClean="0"/>
              <a:t>AgPlan</a:t>
            </a:r>
            <a:r>
              <a:rPr lang="en-US" dirty="0" smtClean="0"/>
              <a:t> to guide your description.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7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1834</Words>
  <Application>Microsoft Office PowerPoint</Application>
  <PresentationFormat>On-screen Show (4:3)</PresentationFormat>
  <Paragraphs>307</Paragraphs>
  <Slides>27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Times New Roman</vt:lpstr>
      <vt:lpstr>Verdana</vt:lpstr>
      <vt:lpstr>Wingdings</vt:lpstr>
      <vt:lpstr>Office Theme</vt:lpstr>
      <vt:lpstr>Clip</vt:lpstr>
      <vt:lpstr>PowerPoint Presentation</vt:lpstr>
      <vt:lpstr>Session 3 The Business Plan Developing Financial Projections The Farmers’ Perspective</vt:lpstr>
      <vt:lpstr>The Business Plan</vt:lpstr>
      <vt:lpstr>Why a Business Plan?</vt:lpstr>
      <vt:lpstr>Preparing a Business Plan</vt:lpstr>
      <vt:lpstr>Preparing a Business Plan</vt:lpstr>
      <vt:lpstr>Preparing a Business Plan</vt:lpstr>
      <vt:lpstr>Preparing a Business Plan</vt:lpstr>
      <vt:lpstr>Activity –  Business Plans</vt:lpstr>
      <vt:lpstr>Financial Sources</vt:lpstr>
      <vt:lpstr>USDA Grants  &amp; Loans</vt:lpstr>
      <vt:lpstr>PowerPoint Presentation</vt:lpstr>
      <vt:lpstr>Developing Financial Projections</vt:lpstr>
      <vt:lpstr>Activity –  Financial Projections</vt:lpstr>
      <vt:lpstr>Start Up Costs</vt:lpstr>
      <vt:lpstr>Revenues Year 1</vt:lpstr>
      <vt:lpstr>Revenues Year 1 </vt:lpstr>
      <vt:lpstr>Expenses Year 1</vt:lpstr>
      <vt:lpstr>Loans</vt:lpstr>
      <vt:lpstr>PowerPoint Presentation</vt:lpstr>
      <vt:lpstr>PowerPoint Presentation</vt:lpstr>
      <vt:lpstr>PowerPoint Presentation</vt:lpstr>
      <vt:lpstr>The Farmer’s Perspective</vt:lpstr>
      <vt:lpstr>Resources</vt:lpstr>
      <vt:lpstr>Resources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Harrison Laird</dc:creator>
  <cp:lastModifiedBy>Windows User</cp:lastModifiedBy>
  <cp:revision>17</cp:revision>
  <cp:lastPrinted>2016-07-13T19:25:05Z</cp:lastPrinted>
  <dcterms:created xsi:type="dcterms:W3CDTF">2016-05-18T14:41:05Z</dcterms:created>
  <dcterms:modified xsi:type="dcterms:W3CDTF">2016-12-01T16:45:17Z</dcterms:modified>
</cp:coreProperties>
</file>