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3" r:id="rId2"/>
    <p:sldId id="258" r:id="rId3"/>
    <p:sldId id="343" r:id="rId4"/>
    <p:sldId id="313" r:id="rId5"/>
    <p:sldId id="316" r:id="rId6"/>
    <p:sldId id="327" r:id="rId7"/>
    <p:sldId id="324" r:id="rId8"/>
    <p:sldId id="323" r:id="rId9"/>
    <p:sldId id="326" r:id="rId10"/>
    <p:sldId id="339" r:id="rId11"/>
    <p:sldId id="336" r:id="rId12"/>
    <p:sldId id="340" r:id="rId13"/>
    <p:sldId id="314" r:id="rId14"/>
    <p:sldId id="334" r:id="rId15"/>
    <p:sldId id="333" r:id="rId16"/>
    <p:sldId id="321" r:id="rId17"/>
    <p:sldId id="328" r:id="rId18"/>
    <p:sldId id="322" r:id="rId19"/>
    <p:sldId id="320" r:id="rId20"/>
    <p:sldId id="325" r:id="rId21"/>
    <p:sldId id="332" r:id="rId22"/>
    <p:sldId id="329" r:id="rId23"/>
    <p:sldId id="330" r:id="rId24"/>
    <p:sldId id="331" r:id="rId25"/>
    <p:sldId id="312" r:id="rId26"/>
    <p:sldId id="302" r:id="rId27"/>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Webb Gaskin" initials="JWG" lastIdx="10" clrIdx="0"/>
  <p:cmAuthor id="2" name="Katelyn Chatham" initials="KC" lastIdx="1" clrIdx="1">
    <p:extLst>
      <p:ext uri="{19B8F6BF-5375-455C-9EA6-DF929625EA0E}">
        <p15:presenceInfo xmlns:p15="http://schemas.microsoft.com/office/powerpoint/2012/main" userId="S-1-5-21-1379256483-1747903074-2057407929-1144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0" d="100"/>
          <a:sy n="50" d="100"/>
        </p:scale>
        <p:origin x="42" y="105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18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159" b="1" i="0" u="none" strike="noStrike" baseline="0">
                <a:solidFill>
                  <a:srgbClr val="000000"/>
                </a:solidFill>
                <a:latin typeface="Calibri"/>
                <a:ea typeface="Calibri"/>
                <a:cs typeface="Calibri"/>
              </a:defRPr>
            </a:pPr>
            <a:r>
              <a:rPr lang="en-US" sz="2800" dirty="0">
                <a:latin typeface="+mn-lt"/>
              </a:rPr>
              <a:t>Market Considerations</a:t>
            </a:r>
          </a:p>
        </c:rich>
      </c:tx>
      <c:layout>
        <c:manualLayout>
          <c:xMode val="edge"/>
          <c:yMode val="edge"/>
          <c:x val="0.31589866484080797"/>
          <c:y val="0"/>
        </c:manualLayout>
      </c:layout>
      <c:overlay val="0"/>
      <c:spPr>
        <a:noFill/>
        <a:ln w="25391">
          <a:noFill/>
        </a:ln>
      </c:spPr>
    </c:title>
    <c:autoTitleDeleted val="0"/>
    <c:plotArea>
      <c:layout>
        <c:manualLayout>
          <c:layoutTarget val="inner"/>
          <c:xMode val="edge"/>
          <c:yMode val="edge"/>
          <c:x val="0.28770930807562101"/>
          <c:y val="8.4006574529489605E-2"/>
          <c:w val="0.42038704401080301"/>
          <c:h val="0.875132430530563"/>
        </c:manualLayout>
      </c:layout>
      <c:doughnutChart>
        <c:varyColors val="1"/>
        <c:ser>
          <c:idx val="0"/>
          <c:order val="0"/>
          <c:tx>
            <c:strRef>
              <c:f>Sheet1!$B$1</c:f>
              <c:strCache>
                <c:ptCount val="1"/>
                <c:pt idx="0">
                  <c:v>Market Considerations</c:v>
                </c:pt>
              </c:strCache>
            </c:strRef>
          </c:tx>
          <c:spPr>
            <a:gradFill rotWithShape="0">
              <a:gsLst>
                <a:gs pos="0">
                  <a:srgbClr val="9BC1FF"/>
                </a:gs>
                <a:gs pos="100000">
                  <a:srgbClr val="3F80CD"/>
                </a:gs>
              </a:gsLst>
              <a:lin ang="5400000"/>
            </a:gradFill>
            <a:ln w="25391">
              <a:noFill/>
            </a:ln>
            <a:effectLst>
              <a:outerShdw dist="35921" dir="2700000" algn="br">
                <a:srgbClr val="000000"/>
              </a:outerShdw>
            </a:effectLst>
          </c:spPr>
          <c:explosion val="25"/>
          <c:dPt>
            <c:idx val="0"/>
            <c:bubble3D val="0"/>
            <c:spPr>
              <a:gradFill rotWithShape="0">
                <a:gsLst>
                  <a:gs pos="0">
                    <a:srgbClr val="A2BFF8"/>
                  </a:gs>
                  <a:gs pos="100000">
                    <a:srgbClr val="3670B6"/>
                  </a:gs>
                </a:gsLst>
                <a:lin ang="5400000"/>
              </a:gradFill>
              <a:ln w="25391">
                <a:noFill/>
              </a:ln>
              <a:effectLst>
                <a:outerShdw dist="35921" dir="2700000" algn="br">
                  <a:srgbClr val="000000"/>
                </a:outerShdw>
              </a:effectLst>
            </c:spPr>
            <c:extLst>
              <c:ext xmlns:c16="http://schemas.microsoft.com/office/drawing/2014/chart" uri="{C3380CC4-5D6E-409C-BE32-E72D297353CC}">
                <c16:uniqueId val="{00000001-C5FA-4BCA-9F53-6559C4C67CF4}"/>
              </c:ext>
            </c:extLst>
          </c:dPt>
          <c:dPt>
            <c:idx val="1"/>
            <c:bubble3D val="0"/>
            <c:spPr>
              <a:gradFill rotWithShape="0">
                <a:gsLst>
                  <a:gs pos="0">
                    <a:srgbClr val="FAA1A0"/>
                  </a:gs>
                  <a:gs pos="100000">
                    <a:srgbClr val="B93734"/>
                  </a:gs>
                </a:gsLst>
                <a:lin ang="5400000"/>
              </a:gradFill>
              <a:ln w="25391">
                <a:noFill/>
              </a:ln>
              <a:effectLst>
                <a:outerShdw dist="35921" dir="2700000" algn="br">
                  <a:srgbClr val="000000"/>
                </a:outerShdw>
              </a:effectLst>
            </c:spPr>
            <c:extLst>
              <c:ext xmlns:c16="http://schemas.microsoft.com/office/drawing/2014/chart" uri="{C3380CC4-5D6E-409C-BE32-E72D297353CC}">
                <c16:uniqueId val="{00000003-C5FA-4BCA-9F53-6559C4C67CF4}"/>
              </c:ext>
            </c:extLst>
          </c:dPt>
          <c:dPt>
            <c:idx val="2"/>
            <c:bubble3D val="0"/>
            <c:spPr>
              <a:gradFill rotWithShape="0">
                <a:gsLst>
                  <a:gs pos="0">
                    <a:srgbClr val="D4F4A6"/>
                  </a:gs>
                  <a:gs pos="100000">
                    <a:srgbClr val="8DB241"/>
                  </a:gs>
                </a:gsLst>
                <a:lin ang="5400000"/>
              </a:gradFill>
              <a:ln w="25391">
                <a:noFill/>
              </a:ln>
              <a:effectLst>
                <a:outerShdw dist="35921" dir="2700000" algn="br">
                  <a:srgbClr val="000000"/>
                </a:outerShdw>
              </a:effectLst>
            </c:spPr>
            <c:extLst>
              <c:ext xmlns:c16="http://schemas.microsoft.com/office/drawing/2014/chart" uri="{C3380CC4-5D6E-409C-BE32-E72D297353CC}">
                <c16:uniqueId val="{00000005-C5FA-4BCA-9F53-6559C4C67CF4}"/>
              </c:ext>
            </c:extLst>
          </c:dPt>
          <c:dPt>
            <c:idx val="3"/>
            <c:bubble3D val="0"/>
            <c:spPr>
              <a:gradFill rotWithShape="0">
                <a:gsLst>
                  <a:gs pos="0">
                    <a:srgbClr val="C5B3E2"/>
                  </a:gs>
                  <a:gs pos="100000">
                    <a:srgbClr val="704F97"/>
                  </a:gs>
                </a:gsLst>
                <a:lin ang="5400000"/>
              </a:gradFill>
              <a:ln w="25391">
                <a:noFill/>
              </a:ln>
              <a:effectLst>
                <a:outerShdw dist="35921" dir="2700000" algn="br">
                  <a:srgbClr val="000000"/>
                </a:outerShdw>
              </a:effectLst>
            </c:spPr>
            <c:extLst>
              <c:ext xmlns:c16="http://schemas.microsoft.com/office/drawing/2014/chart" uri="{C3380CC4-5D6E-409C-BE32-E72D297353CC}">
                <c16:uniqueId val="{00000007-C5FA-4BCA-9F53-6559C4C67CF4}"/>
              </c:ext>
            </c:extLst>
          </c:dPt>
          <c:dPt>
            <c:idx val="4"/>
            <c:bubble3D val="0"/>
            <c:spPr>
              <a:gradFill rotWithShape="0">
                <a:gsLst>
                  <a:gs pos="0">
                    <a:srgbClr val="9DE2FF"/>
                  </a:gs>
                  <a:gs pos="100000">
                    <a:srgbClr val="31A1C0"/>
                  </a:gs>
                </a:gsLst>
                <a:lin ang="5400000"/>
              </a:gradFill>
              <a:ln w="25391">
                <a:noFill/>
              </a:ln>
              <a:effectLst>
                <a:outerShdw dist="35921" dir="2700000" algn="br">
                  <a:srgbClr val="000000"/>
                </a:outerShdw>
              </a:effectLst>
            </c:spPr>
            <c:extLst>
              <c:ext xmlns:c16="http://schemas.microsoft.com/office/drawing/2014/chart" uri="{C3380CC4-5D6E-409C-BE32-E72D297353CC}">
                <c16:uniqueId val="{00000009-C5FA-4BCA-9F53-6559C4C67CF4}"/>
              </c:ext>
            </c:extLst>
          </c:dPt>
          <c:dPt>
            <c:idx val="5"/>
            <c:bubble3D val="0"/>
            <c:explosion val="24"/>
            <c:spPr>
              <a:gradFill rotWithShape="0">
                <a:gsLst>
                  <a:gs pos="0">
                    <a:srgbClr val="FFB885"/>
                  </a:gs>
                  <a:gs pos="100000">
                    <a:srgbClr val="F28225"/>
                  </a:gs>
                </a:gsLst>
                <a:lin ang="5400000"/>
              </a:gradFill>
              <a:ln w="25391">
                <a:noFill/>
              </a:ln>
              <a:effectLst>
                <a:outerShdw dist="35921" dir="2700000" algn="br">
                  <a:srgbClr val="000000"/>
                </a:outerShdw>
              </a:effectLst>
            </c:spPr>
            <c:extLst>
              <c:ext xmlns:c16="http://schemas.microsoft.com/office/drawing/2014/chart" uri="{C3380CC4-5D6E-409C-BE32-E72D297353CC}">
                <c16:uniqueId val="{0000000B-C5FA-4BCA-9F53-6559C4C67CF4}"/>
              </c:ext>
            </c:extLst>
          </c:dPt>
          <c:dLbls>
            <c:dLbl>
              <c:idx val="3"/>
              <c:layout>
                <c:manualLayout>
                  <c:x val="0"/>
                  <c:y val="1.8481848184818499E-2"/>
                </c:manualLayout>
              </c:layout>
              <c:tx>
                <c:rich>
                  <a:bodyPr/>
                  <a:lstStyle/>
                  <a:p>
                    <a:pPr>
                      <a:defRPr sz="1400" b="1" i="0" u="none" strike="noStrike" baseline="0">
                        <a:solidFill>
                          <a:schemeClr val="tx1"/>
                        </a:solidFill>
                        <a:latin typeface="Calibri"/>
                        <a:ea typeface="Calibri"/>
                        <a:cs typeface="Calibri"/>
                      </a:defRPr>
                    </a:pPr>
                    <a:r>
                      <a:rPr lang="en-US" sz="1400" b="1" dirty="0">
                        <a:solidFill>
                          <a:schemeClr val="tx1"/>
                        </a:solidFill>
                      </a:rPr>
                      <a:t>Product Grade</a:t>
                    </a:r>
                  </a:p>
                  <a:p>
                    <a:pPr>
                      <a:defRPr sz="1400" b="1" i="0" u="none" strike="noStrike" baseline="0">
                        <a:solidFill>
                          <a:schemeClr val="tx1"/>
                        </a:solidFill>
                        <a:latin typeface="Calibri"/>
                        <a:ea typeface="Calibri"/>
                        <a:cs typeface="Calibri"/>
                      </a:defRPr>
                    </a:pPr>
                    <a:r>
                      <a:rPr lang="en-US" sz="1400" b="1" dirty="0">
                        <a:solidFill>
                          <a:schemeClr val="tx1"/>
                        </a:solidFill>
                      </a:rPr>
                      <a:t>/Diversity
</a:t>
                    </a:r>
                    <a:endParaRPr lang="en-US" sz="1400" dirty="0">
                      <a:solidFill>
                        <a:schemeClr val="tx1"/>
                      </a:solidFill>
                    </a:endParaRPr>
                  </a:p>
                </c:rich>
              </c:tx>
              <c:spPr>
                <a:noFill/>
                <a:ln w="25391">
                  <a:noFill/>
                </a:ln>
              </c:spP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5FA-4BCA-9F53-6559C4C67CF4}"/>
                </c:ext>
              </c:extLst>
            </c:dLbl>
            <c:spPr>
              <a:noFill/>
              <a:ln w="25391">
                <a:noFill/>
              </a:ln>
            </c:spPr>
            <c:txPr>
              <a:bodyPr wrap="square" lIns="38100" tIns="19050" rIns="38100" bIns="19050" anchor="ctr">
                <a:spAutoFit/>
              </a:bodyPr>
              <a:lstStyle/>
              <a:p>
                <a:pPr algn="ctr" rtl="0">
                  <a:defRPr sz="1400" b="1" i="0" u="none" strike="noStrike" baseline="0">
                    <a:solidFill>
                      <a:schemeClr val="tx1"/>
                    </a:solidFill>
                    <a:latin typeface="Calibri"/>
                    <a:ea typeface="Calibri"/>
                    <a:cs typeface="Calibri"/>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layout/>
              </c:ext>
            </c:extLst>
          </c:dLbls>
          <c:cat>
            <c:strRef>
              <c:f>Sheet1!$A$2:$A$7</c:f>
              <c:strCache>
                <c:ptCount val="6"/>
                <c:pt idx="0">
                  <c:v>Competition</c:v>
                </c:pt>
                <c:pt idx="1">
                  <c:v>Fulfillment</c:v>
                </c:pt>
                <c:pt idx="2">
                  <c:v>Certifications</c:v>
                </c:pt>
                <c:pt idx="3">
                  <c:v>Product Grade</c:v>
                </c:pt>
                <c:pt idx="4">
                  <c:v>Pricing</c:v>
                </c:pt>
                <c:pt idx="5">
                  <c:v>Packaging</c:v>
                </c:pt>
              </c:strCache>
            </c:strRef>
          </c:cat>
          <c:val>
            <c:numRef>
              <c:f>Sheet1!$B$2:$B$7</c:f>
              <c:numCache>
                <c:formatCode>General</c:formatCode>
                <c:ptCount val="6"/>
                <c:pt idx="0">
                  <c:v>14.29</c:v>
                </c:pt>
                <c:pt idx="1">
                  <c:v>14.29</c:v>
                </c:pt>
                <c:pt idx="2">
                  <c:v>14.29</c:v>
                </c:pt>
                <c:pt idx="3">
                  <c:v>14.29</c:v>
                </c:pt>
                <c:pt idx="4">
                  <c:v>14.29</c:v>
                </c:pt>
                <c:pt idx="5">
                  <c:v>14.29</c:v>
                </c:pt>
              </c:numCache>
            </c:numRef>
          </c:val>
          <c:extLst>
            <c:ext xmlns:c16="http://schemas.microsoft.com/office/drawing/2014/chart" uri="{C3380CC4-5D6E-409C-BE32-E72D297353CC}">
              <c16:uniqueId val="{0000000C-C5FA-4BCA-9F53-6559C4C67CF4}"/>
            </c:ext>
          </c:extLst>
        </c:ser>
        <c:dLbls>
          <c:showLegendKey val="0"/>
          <c:showVal val="0"/>
          <c:showCatName val="0"/>
          <c:showSerName val="0"/>
          <c:showPercent val="0"/>
          <c:showBubbleSize val="0"/>
          <c:showLeaderLines val="0"/>
        </c:dLbls>
        <c:firstSliceAng val="0"/>
        <c:holeSize val="50"/>
      </c:doughnutChart>
      <c:spPr>
        <a:noFill/>
        <a:ln w="25391">
          <a:noFill/>
        </a:ln>
      </c:spPr>
    </c:plotArea>
    <c:plotVisOnly val="1"/>
    <c:dispBlanksAs val="gap"/>
    <c:showDLblsOverMax val="0"/>
  </c:chart>
  <c:spPr>
    <a:noFill/>
    <a:ln w="3174">
      <a:noFill/>
      <a:prstDash val="solid"/>
    </a:ln>
  </c:spPr>
  <c:txPr>
    <a:bodyPr/>
    <a:lstStyle/>
    <a:p>
      <a:pPr>
        <a:defRPr sz="1799"/>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4B128-1C66-4144-9FFB-C7090E1F1FDD}"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832B9071-C70B-4B4A-8AC8-6E17C0E8A48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Pop-Up/Farmer’s Market</a:t>
          </a:r>
          <a:endParaRPr lang="en-US" sz="2400" dirty="0"/>
        </a:p>
      </dgm:t>
    </dgm:pt>
    <dgm:pt modelId="{902BA8D7-6EC1-CA48-80DC-60CC2595E4E9}" type="parTrans" cxnId="{6A820749-4518-FF45-B64F-9BD57D02015B}">
      <dgm:prSet/>
      <dgm:spPr/>
      <dgm:t>
        <a:bodyPr/>
        <a:lstStyle/>
        <a:p>
          <a:endParaRPr lang="en-US"/>
        </a:p>
      </dgm:t>
    </dgm:pt>
    <dgm:pt modelId="{51FB80B9-3A53-7944-8A0C-57B91CD884CC}" type="sibTrans" cxnId="{6A820749-4518-FF45-B64F-9BD57D02015B}">
      <dgm:prSet/>
      <dgm:spPr/>
      <dgm:t>
        <a:bodyPr/>
        <a:lstStyle/>
        <a:p>
          <a:endParaRPr lang="en-US"/>
        </a:p>
      </dgm:t>
    </dgm:pt>
    <dgm:pt modelId="{2E37E400-8FF1-9944-A423-9FD8A0EBA2C8}">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CSA’s</a:t>
          </a:r>
          <a:endParaRPr lang="en-US" sz="2400" dirty="0"/>
        </a:p>
      </dgm:t>
    </dgm:pt>
    <dgm:pt modelId="{82512DD3-9A06-9D40-A6C2-94B8EF0A2294}" type="parTrans" cxnId="{B0532FE3-3A26-7A43-8FB9-7D56D210E04D}">
      <dgm:prSet/>
      <dgm:spPr/>
      <dgm:t>
        <a:bodyPr/>
        <a:lstStyle/>
        <a:p>
          <a:endParaRPr lang="en-US"/>
        </a:p>
      </dgm:t>
    </dgm:pt>
    <dgm:pt modelId="{F5BD5368-F523-A54D-8544-037D3C19A653}" type="sibTrans" cxnId="{B0532FE3-3A26-7A43-8FB9-7D56D210E04D}">
      <dgm:prSet/>
      <dgm:spPr/>
      <dgm:t>
        <a:bodyPr/>
        <a:lstStyle/>
        <a:p>
          <a:endParaRPr lang="en-US"/>
        </a:p>
      </dgm:t>
    </dgm:pt>
    <dgm:pt modelId="{4123CD6B-C7FD-E84B-961D-544ABF9037DD}">
      <dgm:prSet phldrT="[Text]" custT="1"/>
      <dgm:spPr/>
      <dgm:t>
        <a:bodyPr/>
        <a:lstStyle/>
        <a:p>
          <a:r>
            <a:rPr lang="en-US" sz="2400" dirty="0" smtClean="0">
              <a:solidFill>
                <a:srgbClr val="000000"/>
              </a:solidFill>
              <a:latin typeface="Arial Rounded MT Bold"/>
              <a:cs typeface="Arial Rounded MT Bold"/>
            </a:rPr>
            <a:t>Wholesale</a:t>
          </a:r>
          <a:endParaRPr lang="en-US" sz="2400" dirty="0">
            <a:solidFill>
              <a:srgbClr val="000000"/>
            </a:solidFill>
            <a:latin typeface="Arial Rounded MT Bold"/>
            <a:cs typeface="Arial Rounded MT Bold"/>
          </a:endParaRPr>
        </a:p>
      </dgm:t>
    </dgm:pt>
    <dgm:pt modelId="{583178BF-0EFE-9449-96ED-E3D4FB7F0582}" type="parTrans" cxnId="{F8634D63-BABE-FA4F-A2D9-0E789FFB12E6}">
      <dgm:prSet/>
      <dgm:spPr/>
      <dgm:t>
        <a:bodyPr/>
        <a:lstStyle/>
        <a:p>
          <a:endParaRPr lang="en-US"/>
        </a:p>
      </dgm:t>
    </dgm:pt>
    <dgm:pt modelId="{78CA8073-20A7-1C4D-977F-0E9AA5318AFB}" type="sibTrans" cxnId="{F8634D63-BABE-FA4F-A2D9-0E789FFB12E6}">
      <dgm:prSet/>
      <dgm:spPr/>
      <dgm:t>
        <a:bodyPr/>
        <a:lstStyle/>
        <a:p>
          <a:endParaRPr lang="en-US"/>
        </a:p>
      </dgm:t>
    </dgm:pt>
    <dgm:pt modelId="{E54BFFF2-82D5-E743-94B7-4250107218C0}">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smtClean="0"/>
            <a:t>Terminal Market</a:t>
          </a:r>
          <a:endParaRPr lang="en-US" sz="2400" dirty="0"/>
        </a:p>
      </dgm:t>
    </dgm:pt>
    <dgm:pt modelId="{22D10797-7109-0A4D-A612-BFB1E675AE5A}" type="parTrans" cxnId="{B07F52D3-B5A6-6942-B2E3-C1779B0771A4}">
      <dgm:prSet/>
      <dgm:spPr/>
      <dgm:t>
        <a:bodyPr/>
        <a:lstStyle/>
        <a:p>
          <a:endParaRPr lang="en-US"/>
        </a:p>
      </dgm:t>
    </dgm:pt>
    <dgm:pt modelId="{59A737A8-BBF1-8546-8729-74FA8A2D56D5}" type="sibTrans" cxnId="{B07F52D3-B5A6-6942-B2E3-C1779B0771A4}">
      <dgm:prSet/>
      <dgm:spPr/>
      <dgm:t>
        <a:bodyPr/>
        <a:lstStyle/>
        <a:p>
          <a:endParaRPr lang="en-US"/>
        </a:p>
      </dgm:t>
    </dgm:pt>
    <dgm:pt modelId="{92DB5767-8D51-0646-9588-58E9A9C186D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smtClean="0"/>
            <a:t>Institutions</a:t>
          </a:r>
        </a:p>
      </dgm:t>
    </dgm:pt>
    <dgm:pt modelId="{EC35E0A5-6E1C-094B-AD76-205B3F806D07}" type="parTrans" cxnId="{13CF438E-D8D8-CD42-9470-48FB479B6D0A}">
      <dgm:prSet/>
      <dgm:spPr/>
      <dgm:t>
        <a:bodyPr/>
        <a:lstStyle/>
        <a:p>
          <a:endParaRPr lang="en-US"/>
        </a:p>
      </dgm:t>
    </dgm:pt>
    <dgm:pt modelId="{8C99CADE-253A-2346-8543-BD338F5E13E5}" type="sibTrans" cxnId="{13CF438E-D8D8-CD42-9470-48FB479B6D0A}">
      <dgm:prSet/>
      <dgm:spPr/>
      <dgm:t>
        <a:bodyPr/>
        <a:lstStyle/>
        <a:p>
          <a:endParaRPr lang="en-US"/>
        </a:p>
      </dgm:t>
    </dgm:pt>
    <dgm:pt modelId="{C6543A2D-C3FE-984C-ADDD-257C1CC4B69B}">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E-commerce (Online)</a:t>
          </a:r>
          <a:endParaRPr lang="en-US" sz="2400" dirty="0"/>
        </a:p>
      </dgm:t>
    </dgm:pt>
    <dgm:pt modelId="{15CA4E7A-5990-AF44-805E-98B5B5453A8A}" type="parTrans" cxnId="{42AED3AC-4264-284F-90BC-DCC61D6F591C}">
      <dgm:prSet/>
      <dgm:spPr/>
      <dgm:t>
        <a:bodyPr/>
        <a:lstStyle/>
        <a:p>
          <a:endParaRPr lang="en-US"/>
        </a:p>
      </dgm:t>
    </dgm:pt>
    <dgm:pt modelId="{E7E20315-A191-B543-8F43-0E92ADD575CC}" type="sibTrans" cxnId="{42AED3AC-4264-284F-90BC-DCC61D6F591C}">
      <dgm:prSet/>
      <dgm:spPr/>
      <dgm:t>
        <a:bodyPr/>
        <a:lstStyle/>
        <a:p>
          <a:endParaRPr lang="en-US"/>
        </a:p>
      </dgm:t>
    </dgm:pt>
    <dgm:pt modelId="{B18B85CA-B08C-5844-ABEA-D95344595910}">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dirty="0" smtClean="0"/>
            <a:t>Brick &amp; Mortar (B&amp;M)/Roadside Market</a:t>
          </a:r>
          <a:endParaRPr lang="en-US" sz="2000" dirty="0"/>
        </a:p>
      </dgm:t>
    </dgm:pt>
    <dgm:pt modelId="{12F41256-DA27-2541-8221-46637C2BF828}" type="parTrans" cxnId="{75DF7726-66FA-2743-872D-2F10372C7F2C}">
      <dgm:prSet/>
      <dgm:spPr/>
      <dgm:t>
        <a:bodyPr/>
        <a:lstStyle/>
        <a:p>
          <a:endParaRPr lang="en-US"/>
        </a:p>
      </dgm:t>
    </dgm:pt>
    <dgm:pt modelId="{4DF9A619-7A15-0248-B8EC-EACCE824D75D}" type="sibTrans" cxnId="{75DF7726-66FA-2743-872D-2F10372C7F2C}">
      <dgm:prSet/>
      <dgm:spPr/>
      <dgm:t>
        <a:bodyPr/>
        <a:lstStyle/>
        <a:p>
          <a:endParaRPr lang="en-US"/>
        </a:p>
      </dgm:t>
    </dgm:pt>
    <dgm:pt modelId="{142A7B64-6012-404C-A1D4-36E5D4995BCB}">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400" dirty="0" smtClean="0">
              <a:solidFill>
                <a:schemeClr val="tx1"/>
              </a:solidFill>
              <a:latin typeface="Arial Rounded MT Bold"/>
              <a:cs typeface="Arial Rounded MT Bold"/>
            </a:rPr>
            <a:t>Direct</a:t>
          </a:r>
          <a:endParaRPr lang="en-US" sz="2400" dirty="0">
            <a:solidFill>
              <a:schemeClr val="tx1"/>
            </a:solidFill>
            <a:latin typeface="Arial Rounded MT Bold"/>
            <a:cs typeface="Arial Rounded MT Bold"/>
          </a:endParaRPr>
        </a:p>
      </dgm:t>
    </dgm:pt>
    <dgm:pt modelId="{B9E64C11-55EA-504A-93AE-D0006B4E3C4A}" type="sibTrans" cxnId="{8D15D567-51F0-264C-A28E-EAEAAC789DE9}">
      <dgm:prSet/>
      <dgm:spPr/>
      <dgm:t>
        <a:bodyPr/>
        <a:lstStyle/>
        <a:p>
          <a:endParaRPr lang="en-US"/>
        </a:p>
      </dgm:t>
    </dgm:pt>
    <dgm:pt modelId="{DC80C703-4213-2E49-A1BF-1E26FFB3FBFB}" type="parTrans" cxnId="{8D15D567-51F0-264C-A28E-EAEAAC789DE9}">
      <dgm:prSet/>
      <dgm:spPr/>
      <dgm:t>
        <a:bodyPr/>
        <a:lstStyle/>
        <a:p>
          <a:endParaRPr lang="en-US"/>
        </a:p>
      </dgm:t>
    </dgm:pt>
    <dgm:pt modelId="{4273D800-24F1-BA47-808B-F66B26A7423B}">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smtClean="0"/>
            <a:t>Restaurants</a:t>
          </a:r>
          <a:endParaRPr lang="en-US" sz="2400" dirty="0"/>
        </a:p>
      </dgm:t>
    </dgm:pt>
    <dgm:pt modelId="{D05578B2-EDFE-BE42-9815-2E5F2F595BA8}" type="parTrans" cxnId="{44943E53-DC5E-2446-BAD8-7BCFDA80F7AE}">
      <dgm:prSet/>
      <dgm:spPr/>
      <dgm:t>
        <a:bodyPr/>
        <a:lstStyle/>
        <a:p>
          <a:endParaRPr lang="en-US"/>
        </a:p>
      </dgm:t>
    </dgm:pt>
    <dgm:pt modelId="{434CFB97-780C-B34E-845F-2375BBC58CB8}" type="sibTrans" cxnId="{44943E53-DC5E-2446-BAD8-7BCFDA80F7AE}">
      <dgm:prSet/>
      <dgm:spPr/>
      <dgm:t>
        <a:bodyPr/>
        <a:lstStyle/>
        <a:p>
          <a:endParaRPr lang="en-US"/>
        </a:p>
      </dgm:t>
    </dgm:pt>
    <dgm:pt modelId="{9F3377CB-F6F9-3D4A-84D5-B1A8604BC9C3}">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smtClean="0"/>
            <a:t>Food Hub</a:t>
          </a:r>
          <a:endParaRPr lang="en-US" sz="2400" dirty="0"/>
        </a:p>
      </dgm:t>
    </dgm:pt>
    <dgm:pt modelId="{B5C320CA-81D7-8A48-B479-2B9FD2C8C9B2}" type="parTrans" cxnId="{3FAC9E21-D2E5-9744-A4E8-9AD703D98EAE}">
      <dgm:prSet/>
      <dgm:spPr/>
      <dgm:t>
        <a:bodyPr/>
        <a:lstStyle/>
        <a:p>
          <a:endParaRPr lang="en-US"/>
        </a:p>
      </dgm:t>
    </dgm:pt>
    <dgm:pt modelId="{D57A591A-7553-E04B-8D0E-9FF7CC01F1DD}" type="sibTrans" cxnId="{3FAC9E21-D2E5-9744-A4E8-9AD703D98EAE}">
      <dgm:prSet/>
      <dgm:spPr/>
      <dgm:t>
        <a:bodyPr/>
        <a:lstStyle/>
        <a:p>
          <a:endParaRPr lang="en-US"/>
        </a:p>
      </dgm:t>
    </dgm:pt>
    <dgm:pt modelId="{459B5EC0-CB10-5844-9C61-977D98F06FCD}" type="pres">
      <dgm:prSet presAssocID="{B6D4B128-1C66-4144-9FFB-C7090E1F1FDD}" presName="diagram" presStyleCnt="0">
        <dgm:presLayoutVars>
          <dgm:chPref val="1"/>
          <dgm:dir/>
          <dgm:animOne val="branch"/>
          <dgm:animLvl val="lvl"/>
          <dgm:resizeHandles/>
        </dgm:presLayoutVars>
      </dgm:prSet>
      <dgm:spPr/>
      <dgm:t>
        <a:bodyPr/>
        <a:lstStyle/>
        <a:p>
          <a:endParaRPr lang="en-US"/>
        </a:p>
      </dgm:t>
    </dgm:pt>
    <dgm:pt modelId="{427C4802-2722-BE40-BDFF-EDEBBF5CE540}" type="pres">
      <dgm:prSet presAssocID="{142A7B64-6012-404C-A1D4-36E5D4995BCB}" presName="root" presStyleCnt="0"/>
      <dgm:spPr/>
    </dgm:pt>
    <dgm:pt modelId="{BBC31BC6-02B5-B240-8E3C-F9E40C500E6D}" type="pres">
      <dgm:prSet presAssocID="{142A7B64-6012-404C-A1D4-36E5D4995BCB}" presName="rootComposite" presStyleCnt="0"/>
      <dgm:spPr/>
    </dgm:pt>
    <dgm:pt modelId="{F44DD373-C9E0-7A43-A7EF-87216A701A5B}" type="pres">
      <dgm:prSet presAssocID="{142A7B64-6012-404C-A1D4-36E5D4995BCB}" presName="rootText" presStyleLbl="node1" presStyleIdx="0" presStyleCnt="2" custScaleX="192897"/>
      <dgm:spPr/>
      <dgm:t>
        <a:bodyPr/>
        <a:lstStyle/>
        <a:p>
          <a:endParaRPr lang="en-US"/>
        </a:p>
      </dgm:t>
    </dgm:pt>
    <dgm:pt modelId="{5DBCDD45-99DF-6342-B8E9-689FB5DE11BE}" type="pres">
      <dgm:prSet presAssocID="{142A7B64-6012-404C-A1D4-36E5D4995BCB}" presName="rootConnector" presStyleLbl="node1" presStyleIdx="0" presStyleCnt="2"/>
      <dgm:spPr/>
      <dgm:t>
        <a:bodyPr/>
        <a:lstStyle/>
        <a:p>
          <a:endParaRPr lang="en-US"/>
        </a:p>
      </dgm:t>
    </dgm:pt>
    <dgm:pt modelId="{EA71E8E6-DE46-B144-98E2-1F8568C1AC8E}" type="pres">
      <dgm:prSet presAssocID="{142A7B64-6012-404C-A1D4-36E5D4995BCB}" presName="childShape" presStyleCnt="0"/>
      <dgm:spPr/>
    </dgm:pt>
    <dgm:pt modelId="{648D8E1E-FDA6-D543-B911-ED2057E932C9}" type="pres">
      <dgm:prSet presAssocID="{902BA8D7-6EC1-CA48-80DC-60CC2595E4E9}" presName="Name13" presStyleLbl="parChTrans1D2" presStyleIdx="0" presStyleCnt="8"/>
      <dgm:spPr/>
      <dgm:t>
        <a:bodyPr/>
        <a:lstStyle/>
        <a:p>
          <a:endParaRPr lang="en-US"/>
        </a:p>
      </dgm:t>
    </dgm:pt>
    <dgm:pt modelId="{F4440F24-FB53-074E-8B0E-FC11C260CB41}" type="pres">
      <dgm:prSet presAssocID="{832B9071-C70B-4B4A-8AC8-6E17C0E8A486}" presName="childText" presStyleLbl="bgAcc1" presStyleIdx="0" presStyleCnt="8" custScaleX="286969" custLinFactNeighborX="-1141" custLinFactNeighborY="-5476">
        <dgm:presLayoutVars>
          <dgm:bulletEnabled val="1"/>
        </dgm:presLayoutVars>
      </dgm:prSet>
      <dgm:spPr/>
      <dgm:t>
        <a:bodyPr/>
        <a:lstStyle/>
        <a:p>
          <a:endParaRPr lang="en-US"/>
        </a:p>
      </dgm:t>
    </dgm:pt>
    <dgm:pt modelId="{F8411780-F2DB-E44F-8BD2-5C6730360FE8}" type="pres">
      <dgm:prSet presAssocID="{12F41256-DA27-2541-8221-46637C2BF828}" presName="Name13" presStyleLbl="parChTrans1D2" presStyleIdx="1" presStyleCnt="8"/>
      <dgm:spPr/>
      <dgm:t>
        <a:bodyPr/>
        <a:lstStyle/>
        <a:p>
          <a:endParaRPr lang="en-US"/>
        </a:p>
      </dgm:t>
    </dgm:pt>
    <dgm:pt modelId="{18221430-1666-3841-BE3F-1F480780E0ED}" type="pres">
      <dgm:prSet presAssocID="{B18B85CA-B08C-5844-ABEA-D95344595910}" presName="childText" presStyleLbl="bgAcc1" presStyleIdx="1" presStyleCnt="8" custScaleX="288926">
        <dgm:presLayoutVars>
          <dgm:bulletEnabled val="1"/>
        </dgm:presLayoutVars>
      </dgm:prSet>
      <dgm:spPr/>
      <dgm:t>
        <a:bodyPr/>
        <a:lstStyle/>
        <a:p>
          <a:endParaRPr lang="en-US"/>
        </a:p>
      </dgm:t>
    </dgm:pt>
    <dgm:pt modelId="{F5AD5C34-FECC-B442-86A7-315219064193}" type="pres">
      <dgm:prSet presAssocID="{82512DD3-9A06-9D40-A6C2-94B8EF0A2294}" presName="Name13" presStyleLbl="parChTrans1D2" presStyleIdx="2" presStyleCnt="8"/>
      <dgm:spPr/>
      <dgm:t>
        <a:bodyPr/>
        <a:lstStyle/>
        <a:p>
          <a:endParaRPr lang="en-US"/>
        </a:p>
      </dgm:t>
    </dgm:pt>
    <dgm:pt modelId="{35FDCAD6-3354-9245-83E1-73E50270C3D6}" type="pres">
      <dgm:prSet presAssocID="{2E37E400-8FF1-9944-A423-9FD8A0EBA2C8}" presName="childText" presStyleLbl="bgAcc1" presStyleIdx="2" presStyleCnt="8" custScaleX="288926">
        <dgm:presLayoutVars>
          <dgm:bulletEnabled val="1"/>
        </dgm:presLayoutVars>
      </dgm:prSet>
      <dgm:spPr/>
      <dgm:t>
        <a:bodyPr/>
        <a:lstStyle/>
        <a:p>
          <a:endParaRPr lang="en-US"/>
        </a:p>
      </dgm:t>
    </dgm:pt>
    <dgm:pt modelId="{553000BA-83E4-734B-84DF-BC58815A653D}" type="pres">
      <dgm:prSet presAssocID="{15CA4E7A-5990-AF44-805E-98B5B5453A8A}" presName="Name13" presStyleLbl="parChTrans1D2" presStyleIdx="3" presStyleCnt="8"/>
      <dgm:spPr/>
      <dgm:t>
        <a:bodyPr/>
        <a:lstStyle/>
        <a:p>
          <a:endParaRPr lang="en-US"/>
        </a:p>
      </dgm:t>
    </dgm:pt>
    <dgm:pt modelId="{5A364194-CEA2-D044-90FC-B01FA473585F}" type="pres">
      <dgm:prSet presAssocID="{C6543A2D-C3FE-984C-ADDD-257C1CC4B69B}" presName="childText" presStyleLbl="bgAcc1" presStyleIdx="3" presStyleCnt="8" custScaleX="288926">
        <dgm:presLayoutVars>
          <dgm:bulletEnabled val="1"/>
        </dgm:presLayoutVars>
      </dgm:prSet>
      <dgm:spPr/>
      <dgm:t>
        <a:bodyPr/>
        <a:lstStyle/>
        <a:p>
          <a:endParaRPr lang="en-US"/>
        </a:p>
      </dgm:t>
    </dgm:pt>
    <dgm:pt modelId="{35C93F21-D8DF-2345-B836-838693632659}" type="pres">
      <dgm:prSet presAssocID="{4123CD6B-C7FD-E84B-961D-544ABF9037DD}" presName="root" presStyleCnt="0"/>
      <dgm:spPr/>
    </dgm:pt>
    <dgm:pt modelId="{75BC22BF-DB5F-2A43-BAE7-FFEA9D9C6394}" type="pres">
      <dgm:prSet presAssocID="{4123CD6B-C7FD-E84B-961D-544ABF9037DD}" presName="rootComposite" presStyleCnt="0"/>
      <dgm:spPr/>
    </dgm:pt>
    <dgm:pt modelId="{06CF79E6-D990-9546-88C5-330F7B11840A}" type="pres">
      <dgm:prSet presAssocID="{4123CD6B-C7FD-E84B-961D-544ABF9037DD}" presName="rootText" presStyleLbl="node1" presStyleIdx="1" presStyleCnt="2" custScaleX="193162"/>
      <dgm:spPr/>
      <dgm:t>
        <a:bodyPr/>
        <a:lstStyle/>
        <a:p>
          <a:endParaRPr lang="en-US"/>
        </a:p>
      </dgm:t>
    </dgm:pt>
    <dgm:pt modelId="{D86D22BC-7AA6-0B44-8D50-E7CF9623267D}" type="pres">
      <dgm:prSet presAssocID="{4123CD6B-C7FD-E84B-961D-544ABF9037DD}" presName="rootConnector" presStyleLbl="node1" presStyleIdx="1" presStyleCnt="2"/>
      <dgm:spPr/>
      <dgm:t>
        <a:bodyPr/>
        <a:lstStyle/>
        <a:p>
          <a:endParaRPr lang="en-US"/>
        </a:p>
      </dgm:t>
    </dgm:pt>
    <dgm:pt modelId="{16E7D88D-E60D-FF4E-BC80-0E3E40FA3555}" type="pres">
      <dgm:prSet presAssocID="{4123CD6B-C7FD-E84B-961D-544ABF9037DD}" presName="childShape" presStyleCnt="0"/>
      <dgm:spPr/>
    </dgm:pt>
    <dgm:pt modelId="{B23CA610-B8B4-6C44-8BA2-BD5101A61B0E}" type="pres">
      <dgm:prSet presAssocID="{22D10797-7109-0A4D-A612-BFB1E675AE5A}" presName="Name13" presStyleLbl="parChTrans1D2" presStyleIdx="4" presStyleCnt="8"/>
      <dgm:spPr/>
      <dgm:t>
        <a:bodyPr/>
        <a:lstStyle/>
        <a:p>
          <a:endParaRPr lang="en-US"/>
        </a:p>
      </dgm:t>
    </dgm:pt>
    <dgm:pt modelId="{BDFB67C5-4882-8840-AD8A-6A1675785638}" type="pres">
      <dgm:prSet presAssocID="{E54BFFF2-82D5-E743-94B7-4250107218C0}" presName="childText" presStyleLbl="bgAcc1" presStyleIdx="4" presStyleCnt="8" custScaleX="288926">
        <dgm:presLayoutVars>
          <dgm:bulletEnabled val="1"/>
        </dgm:presLayoutVars>
      </dgm:prSet>
      <dgm:spPr/>
      <dgm:t>
        <a:bodyPr/>
        <a:lstStyle/>
        <a:p>
          <a:endParaRPr lang="en-US"/>
        </a:p>
      </dgm:t>
    </dgm:pt>
    <dgm:pt modelId="{F0A1D3DE-D3C3-8C48-9D60-74A90C50B6A9}" type="pres">
      <dgm:prSet presAssocID="{B5C320CA-81D7-8A48-B479-2B9FD2C8C9B2}" presName="Name13" presStyleLbl="parChTrans1D2" presStyleIdx="5" presStyleCnt="8"/>
      <dgm:spPr/>
      <dgm:t>
        <a:bodyPr/>
        <a:lstStyle/>
        <a:p>
          <a:endParaRPr lang="en-US"/>
        </a:p>
      </dgm:t>
    </dgm:pt>
    <dgm:pt modelId="{A66C87E3-F6AC-8C40-85DB-2D70DA12C1C9}" type="pres">
      <dgm:prSet presAssocID="{9F3377CB-F6F9-3D4A-84D5-B1A8604BC9C3}" presName="childText" presStyleLbl="bgAcc1" presStyleIdx="5" presStyleCnt="8" custScaleX="288926">
        <dgm:presLayoutVars>
          <dgm:bulletEnabled val="1"/>
        </dgm:presLayoutVars>
      </dgm:prSet>
      <dgm:spPr/>
      <dgm:t>
        <a:bodyPr/>
        <a:lstStyle/>
        <a:p>
          <a:endParaRPr lang="en-US"/>
        </a:p>
      </dgm:t>
    </dgm:pt>
    <dgm:pt modelId="{D1F1163F-EF88-AE4D-9359-FBD826737BBA}" type="pres">
      <dgm:prSet presAssocID="{EC35E0A5-6E1C-094B-AD76-205B3F806D07}" presName="Name13" presStyleLbl="parChTrans1D2" presStyleIdx="6" presStyleCnt="8"/>
      <dgm:spPr/>
      <dgm:t>
        <a:bodyPr/>
        <a:lstStyle/>
        <a:p>
          <a:endParaRPr lang="en-US"/>
        </a:p>
      </dgm:t>
    </dgm:pt>
    <dgm:pt modelId="{8A7378EC-B278-9C49-863C-782103F73D70}" type="pres">
      <dgm:prSet presAssocID="{92DB5767-8D51-0646-9588-58E9A9C186D5}" presName="childText" presStyleLbl="bgAcc1" presStyleIdx="6" presStyleCnt="8" custScaleX="288926">
        <dgm:presLayoutVars>
          <dgm:bulletEnabled val="1"/>
        </dgm:presLayoutVars>
      </dgm:prSet>
      <dgm:spPr/>
      <dgm:t>
        <a:bodyPr/>
        <a:lstStyle/>
        <a:p>
          <a:endParaRPr lang="en-US"/>
        </a:p>
      </dgm:t>
    </dgm:pt>
    <dgm:pt modelId="{FDB0E13C-1E92-2A46-A0B1-84B26B552978}" type="pres">
      <dgm:prSet presAssocID="{D05578B2-EDFE-BE42-9815-2E5F2F595BA8}" presName="Name13" presStyleLbl="parChTrans1D2" presStyleIdx="7" presStyleCnt="8"/>
      <dgm:spPr/>
      <dgm:t>
        <a:bodyPr/>
        <a:lstStyle/>
        <a:p>
          <a:endParaRPr lang="en-US"/>
        </a:p>
      </dgm:t>
    </dgm:pt>
    <dgm:pt modelId="{9C5C5D22-CF14-154E-A640-44F9F6764097}" type="pres">
      <dgm:prSet presAssocID="{4273D800-24F1-BA47-808B-F66B26A7423B}" presName="childText" presStyleLbl="bgAcc1" presStyleIdx="7" presStyleCnt="8" custScaleX="288173">
        <dgm:presLayoutVars>
          <dgm:bulletEnabled val="1"/>
        </dgm:presLayoutVars>
      </dgm:prSet>
      <dgm:spPr/>
      <dgm:t>
        <a:bodyPr/>
        <a:lstStyle/>
        <a:p>
          <a:endParaRPr lang="en-US"/>
        </a:p>
      </dgm:t>
    </dgm:pt>
  </dgm:ptLst>
  <dgm:cxnLst>
    <dgm:cxn modelId="{1DBEBCAC-4994-4D2B-BC7D-FC2B1451F9AD}" type="presOf" srcId="{9F3377CB-F6F9-3D4A-84D5-B1A8604BC9C3}" destId="{A66C87E3-F6AC-8C40-85DB-2D70DA12C1C9}" srcOrd="0" destOrd="0" presId="urn:microsoft.com/office/officeart/2005/8/layout/hierarchy3"/>
    <dgm:cxn modelId="{1BD438DB-7382-4096-B1A4-8E3C334C6C47}" type="presOf" srcId="{142A7B64-6012-404C-A1D4-36E5D4995BCB}" destId="{F44DD373-C9E0-7A43-A7EF-87216A701A5B}" srcOrd="0" destOrd="0" presId="urn:microsoft.com/office/officeart/2005/8/layout/hierarchy3"/>
    <dgm:cxn modelId="{443B054E-A384-4858-86DE-1091369113AC}" type="presOf" srcId="{142A7B64-6012-404C-A1D4-36E5D4995BCB}" destId="{5DBCDD45-99DF-6342-B8E9-689FB5DE11BE}" srcOrd="1" destOrd="0" presId="urn:microsoft.com/office/officeart/2005/8/layout/hierarchy3"/>
    <dgm:cxn modelId="{F16F917F-9C01-47AB-944D-C682B96C62F6}" type="presOf" srcId="{92DB5767-8D51-0646-9588-58E9A9C186D5}" destId="{8A7378EC-B278-9C49-863C-782103F73D70}" srcOrd="0" destOrd="0" presId="urn:microsoft.com/office/officeart/2005/8/layout/hierarchy3"/>
    <dgm:cxn modelId="{13D2256B-9732-4907-BA40-840C753B0A41}" type="presOf" srcId="{D05578B2-EDFE-BE42-9815-2E5F2F595BA8}" destId="{FDB0E13C-1E92-2A46-A0B1-84B26B552978}" srcOrd="0" destOrd="0" presId="urn:microsoft.com/office/officeart/2005/8/layout/hierarchy3"/>
    <dgm:cxn modelId="{BCF938EC-2647-4CB1-8A41-80DB0867D24A}" type="presOf" srcId="{EC35E0A5-6E1C-094B-AD76-205B3F806D07}" destId="{D1F1163F-EF88-AE4D-9359-FBD826737BBA}" srcOrd="0" destOrd="0" presId="urn:microsoft.com/office/officeart/2005/8/layout/hierarchy3"/>
    <dgm:cxn modelId="{6A820749-4518-FF45-B64F-9BD57D02015B}" srcId="{142A7B64-6012-404C-A1D4-36E5D4995BCB}" destId="{832B9071-C70B-4B4A-8AC8-6E17C0E8A486}" srcOrd="0" destOrd="0" parTransId="{902BA8D7-6EC1-CA48-80DC-60CC2595E4E9}" sibTransId="{51FB80B9-3A53-7944-8A0C-57B91CD884CC}"/>
    <dgm:cxn modelId="{B72FADE1-7292-4B5A-8005-A7F674BE8E86}" type="presOf" srcId="{832B9071-C70B-4B4A-8AC8-6E17C0E8A486}" destId="{F4440F24-FB53-074E-8B0E-FC11C260CB41}" srcOrd="0" destOrd="0" presId="urn:microsoft.com/office/officeart/2005/8/layout/hierarchy3"/>
    <dgm:cxn modelId="{90952B68-8DD0-46D2-92B9-7D2D935FECB9}" type="presOf" srcId="{B6D4B128-1C66-4144-9FFB-C7090E1F1FDD}" destId="{459B5EC0-CB10-5844-9C61-977D98F06FCD}" srcOrd="0" destOrd="0" presId="urn:microsoft.com/office/officeart/2005/8/layout/hierarchy3"/>
    <dgm:cxn modelId="{510CF32B-A8A5-42BE-838B-38405A555143}" type="presOf" srcId="{2E37E400-8FF1-9944-A423-9FD8A0EBA2C8}" destId="{35FDCAD6-3354-9245-83E1-73E50270C3D6}" srcOrd="0" destOrd="0" presId="urn:microsoft.com/office/officeart/2005/8/layout/hierarchy3"/>
    <dgm:cxn modelId="{42AED3AC-4264-284F-90BC-DCC61D6F591C}" srcId="{142A7B64-6012-404C-A1D4-36E5D4995BCB}" destId="{C6543A2D-C3FE-984C-ADDD-257C1CC4B69B}" srcOrd="3" destOrd="0" parTransId="{15CA4E7A-5990-AF44-805E-98B5B5453A8A}" sibTransId="{E7E20315-A191-B543-8F43-0E92ADD575CC}"/>
    <dgm:cxn modelId="{48ADA490-C6ED-4970-8763-8CF19BE76B29}" type="presOf" srcId="{4273D800-24F1-BA47-808B-F66B26A7423B}" destId="{9C5C5D22-CF14-154E-A640-44F9F6764097}" srcOrd="0" destOrd="0" presId="urn:microsoft.com/office/officeart/2005/8/layout/hierarchy3"/>
    <dgm:cxn modelId="{44943E53-DC5E-2446-BAD8-7BCFDA80F7AE}" srcId="{4123CD6B-C7FD-E84B-961D-544ABF9037DD}" destId="{4273D800-24F1-BA47-808B-F66B26A7423B}" srcOrd="3" destOrd="0" parTransId="{D05578B2-EDFE-BE42-9815-2E5F2F595BA8}" sibTransId="{434CFB97-780C-B34E-845F-2375BBC58CB8}"/>
    <dgm:cxn modelId="{8D15D567-51F0-264C-A28E-EAEAAC789DE9}" srcId="{B6D4B128-1C66-4144-9FFB-C7090E1F1FDD}" destId="{142A7B64-6012-404C-A1D4-36E5D4995BCB}" srcOrd="0" destOrd="0" parTransId="{DC80C703-4213-2E49-A1BF-1E26FFB3FBFB}" sibTransId="{B9E64C11-55EA-504A-93AE-D0006B4E3C4A}"/>
    <dgm:cxn modelId="{75DF7726-66FA-2743-872D-2F10372C7F2C}" srcId="{142A7B64-6012-404C-A1D4-36E5D4995BCB}" destId="{B18B85CA-B08C-5844-ABEA-D95344595910}" srcOrd="1" destOrd="0" parTransId="{12F41256-DA27-2541-8221-46637C2BF828}" sibTransId="{4DF9A619-7A15-0248-B8EC-EACCE824D75D}"/>
    <dgm:cxn modelId="{779C4811-C5AD-4BB2-9542-765ACB32ED9C}" type="presOf" srcId="{902BA8D7-6EC1-CA48-80DC-60CC2595E4E9}" destId="{648D8E1E-FDA6-D543-B911-ED2057E932C9}" srcOrd="0" destOrd="0" presId="urn:microsoft.com/office/officeart/2005/8/layout/hierarchy3"/>
    <dgm:cxn modelId="{63622B31-6825-4B41-9588-0D6A5C053FF4}" type="presOf" srcId="{C6543A2D-C3FE-984C-ADDD-257C1CC4B69B}" destId="{5A364194-CEA2-D044-90FC-B01FA473585F}" srcOrd="0" destOrd="0" presId="urn:microsoft.com/office/officeart/2005/8/layout/hierarchy3"/>
    <dgm:cxn modelId="{63A662B3-A1E0-4BE2-A44F-B0672F677CBD}" type="presOf" srcId="{B18B85CA-B08C-5844-ABEA-D95344595910}" destId="{18221430-1666-3841-BE3F-1F480780E0ED}" srcOrd="0" destOrd="0" presId="urn:microsoft.com/office/officeart/2005/8/layout/hierarchy3"/>
    <dgm:cxn modelId="{648C295E-A600-41F8-8F8D-3BA8CC79599A}" type="presOf" srcId="{B5C320CA-81D7-8A48-B479-2B9FD2C8C9B2}" destId="{F0A1D3DE-D3C3-8C48-9D60-74A90C50B6A9}" srcOrd="0" destOrd="0" presId="urn:microsoft.com/office/officeart/2005/8/layout/hierarchy3"/>
    <dgm:cxn modelId="{B07F52D3-B5A6-6942-B2E3-C1779B0771A4}" srcId="{4123CD6B-C7FD-E84B-961D-544ABF9037DD}" destId="{E54BFFF2-82D5-E743-94B7-4250107218C0}" srcOrd="0" destOrd="0" parTransId="{22D10797-7109-0A4D-A612-BFB1E675AE5A}" sibTransId="{59A737A8-BBF1-8546-8729-74FA8A2D56D5}"/>
    <dgm:cxn modelId="{F8634D63-BABE-FA4F-A2D9-0E789FFB12E6}" srcId="{B6D4B128-1C66-4144-9FFB-C7090E1F1FDD}" destId="{4123CD6B-C7FD-E84B-961D-544ABF9037DD}" srcOrd="1" destOrd="0" parTransId="{583178BF-0EFE-9449-96ED-E3D4FB7F0582}" sibTransId="{78CA8073-20A7-1C4D-977F-0E9AA5318AFB}"/>
    <dgm:cxn modelId="{9361C489-CD13-411B-85B8-DCEAF696E609}" type="presOf" srcId="{4123CD6B-C7FD-E84B-961D-544ABF9037DD}" destId="{D86D22BC-7AA6-0B44-8D50-E7CF9623267D}" srcOrd="1" destOrd="0" presId="urn:microsoft.com/office/officeart/2005/8/layout/hierarchy3"/>
    <dgm:cxn modelId="{60CC2A19-295D-43ED-963E-C99E306403CE}" type="presOf" srcId="{15CA4E7A-5990-AF44-805E-98B5B5453A8A}" destId="{553000BA-83E4-734B-84DF-BC58815A653D}" srcOrd="0" destOrd="0" presId="urn:microsoft.com/office/officeart/2005/8/layout/hierarchy3"/>
    <dgm:cxn modelId="{EC0F8C2D-CBEF-446C-AC3E-6CA60A571778}" type="presOf" srcId="{4123CD6B-C7FD-E84B-961D-544ABF9037DD}" destId="{06CF79E6-D990-9546-88C5-330F7B11840A}" srcOrd="0" destOrd="0" presId="urn:microsoft.com/office/officeart/2005/8/layout/hierarchy3"/>
    <dgm:cxn modelId="{13CF438E-D8D8-CD42-9470-48FB479B6D0A}" srcId="{4123CD6B-C7FD-E84B-961D-544ABF9037DD}" destId="{92DB5767-8D51-0646-9588-58E9A9C186D5}" srcOrd="2" destOrd="0" parTransId="{EC35E0A5-6E1C-094B-AD76-205B3F806D07}" sibTransId="{8C99CADE-253A-2346-8543-BD338F5E13E5}"/>
    <dgm:cxn modelId="{DA5DAE67-B524-482B-8862-3EBC87355FD7}" type="presOf" srcId="{22D10797-7109-0A4D-A612-BFB1E675AE5A}" destId="{B23CA610-B8B4-6C44-8BA2-BD5101A61B0E}" srcOrd="0" destOrd="0" presId="urn:microsoft.com/office/officeart/2005/8/layout/hierarchy3"/>
    <dgm:cxn modelId="{3FAC9E21-D2E5-9744-A4E8-9AD703D98EAE}" srcId="{4123CD6B-C7FD-E84B-961D-544ABF9037DD}" destId="{9F3377CB-F6F9-3D4A-84D5-B1A8604BC9C3}" srcOrd="1" destOrd="0" parTransId="{B5C320CA-81D7-8A48-B479-2B9FD2C8C9B2}" sibTransId="{D57A591A-7553-E04B-8D0E-9FF7CC01F1DD}"/>
    <dgm:cxn modelId="{1F05515E-06A8-4E95-96BC-6B88D98FE93C}" type="presOf" srcId="{82512DD3-9A06-9D40-A6C2-94B8EF0A2294}" destId="{F5AD5C34-FECC-B442-86A7-315219064193}" srcOrd="0" destOrd="0" presId="urn:microsoft.com/office/officeart/2005/8/layout/hierarchy3"/>
    <dgm:cxn modelId="{21D2E51D-1FD5-4775-82C3-5781ED3DB449}" type="presOf" srcId="{12F41256-DA27-2541-8221-46637C2BF828}" destId="{F8411780-F2DB-E44F-8BD2-5C6730360FE8}" srcOrd="0" destOrd="0" presId="urn:microsoft.com/office/officeart/2005/8/layout/hierarchy3"/>
    <dgm:cxn modelId="{B0532FE3-3A26-7A43-8FB9-7D56D210E04D}" srcId="{142A7B64-6012-404C-A1D4-36E5D4995BCB}" destId="{2E37E400-8FF1-9944-A423-9FD8A0EBA2C8}" srcOrd="2" destOrd="0" parTransId="{82512DD3-9A06-9D40-A6C2-94B8EF0A2294}" sibTransId="{F5BD5368-F523-A54D-8544-037D3C19A653}"/>
    <dgm:cxn modelId="{01907BB5-1655-4A3B-9C5D-F826466F8268}" type="presOf" srcId="{E54BFFF2-82D5-E743-94B7-4250107218C0}" destId="{BDFB67C5-4882-8840-AD8A-6A1675785638}" srcOrd="0" destOrd="0" presId="urn:microsoft.com/office/officeart/2005/8/layout/hierarchy3"/>
    <dgm:cxn modelId="{9D2FAB9E-5089-4073-BFB7-C4EBF34B1C5E}" type="presParOf" srcId="{459B5EC0-CB10-5844-9C61-977D98F06FCD}" destId="{427C4802-2722-BE40-BDFF-EDEBBF5CE540}" srcOrd="0" destOrd="0" presId="urn:microsoft.com/office/officeart/2005/8/layout/hierarchy3"/>
    <dgm:cxn modelId="{226C952C-5D50-4835-AC8A-730A655D2B1D}" type="presParOf" srcId="{427C4802-2722-BE40-BDFF-EDEBBF5CE540}" destId="{BBC31BC6-02B5-B240-8E3C-F9E40C500E6D}" srcOrd="0" destOrd="0" presId="urn:microsoft.com/office/officeart/2005/8/layout/hierarchy3"/>
    <dgm:cxn modelId="{763E3F99-B340-4340-B55F-4C30D57F06E1}" type="presParOf" srcId="{BBC31BC6-02B5-B240-8E3C-F9E40C500E6D}" destId="{F44DD373-C9E0-7A43-A7EF-87216A701A5B}" srcOrd="0" destOrd="0" presId="urn:microsoft.com/office/officeart/2005/8/layout/hierarchy3"/>
    <dgm:cxn modelId="{B3D68ACC-6176-4B4D-8AB6-D75B7F109CB7}" type="presParOf" srcId="{BBC31BC6-02B5-B240-8E3C-F9E40C500E6D}" destId="{5DBCDD45-99DF-6342-B8E9-689FB5DE11BE}" srcOrd="1" destOrd="0" presId="urn:microsoft.com/office/officeart/2005/8/layout/hierarchy3"/>
    <dgm:cxn modelId="{8B4A7B2C-D8FA-477C-AE44-A6C24A547595}" type="presParOf" srcId="{427C4802-2722-BE40-BDFF-EDEBBF5CE540}" destId="{EA71E8E6-DE46-B144-98E2-1F8568C1AC8E}" srcOrd="1" destOrd="0" presId="urn:microsoft.com/office/officeart/2005/8/layout/hierarchy3"/>
    <dgm:cxn modelId="{AE96A4E3-551E-48BD-BAEC-D0B5B5D0BDA4}" type="presParOf" srcId="{EA71E8E6-DE46-B144-98E2-1F8568C1AC8E}" destId="{648D8E1E-FDA6-D543-B911-ED2057E932C9}" srcOrd="0" destOrd="0" presId="urn:microsoft.com/office/officeart/2005/8/layout/hierarchy3"/>
    <dgm:cxn modelId="{9CF31A90-367F-4833-9CC7-635ED512AB05}" type="presParOf" srcId="{EA71E8E6-DE46-B144-98E2-1F8568C1AC8E}" destId="{F4440F24-FB53-074E-8B0E-FC11C260CB41}" srcOrd="1" destOrd="0" presId="urn:microsoft.com/office/officeart/2005/8/layout/hierarchy3"/>
    <dgm:cxn modelId="{8B04C8C0-CF14-4C78-9BC4-A04DDBCEBDF9}" type="presParOf" srcId="{EA71E8E6-DE46-B144-98E2-1F8568C1AC8E}" destId="{F8411780-F2DB-E44F-8BD2-5C6730360FE8}" srcOrd="2" destOrd="0" presId="urn:microsoft.com/office/officeart/2005/8/layout/hierarchy3"/>
    <dgm:cxn modelId="{2E2B586E-44BC-4FAB-ABD9-5B22F24E5AF7}" type="presParOf" srcId="{EA71E8E6-DE46-B144-98E2-1F8568C1AC8E}" destId="{18221430-1666-3841-BE3F-1F480780E0ED}" srcOrd="3" destOrd="0" presId="urn:microsoft.com/office/officeart/2005/8/layout/hierarchy3"/>
    <dgm:cxn modelId="{08B989AC-C9FC-476E-8451-7DD72237D25B}" type="presParOf" srcId="{EA71E8E6-DE46-B144-98E2-1F8568C1AC8E}" destId="{F5AD5C34-FECC-B442-86A7-315219064193}" srcOrd="4" destOrd="0" presId="urn:microsoft.com/office/officeart/2005/8/layout/hierarchy3"/>
    <dgm:cxn modelId="{F27DAF88-83C0-40CC-8181-8B5E29BB62AB}" type="presParOf" srcId="{EA71E8E6-DE46-B144-98E2-1F8568C1AC8E}" destId="{35FDCAD6-3354-9245-83E1-73E50270C3D6}" srcOrd="5" destOrd="0" presId="urn:microsoft.com/office/officeart/2005/8/layout/hierarchy3"/>
    <dgm:cxn modelId="{3BB43699-B068-4724-825B-A7AE2C4224ED}" type="presParOf" srcId="{EA71E8E6-DE46-B144-98E2-1F8568C1AC8E}" destId="{553000BA-83E4-734B-84DF-BC58815A653D}" srcOrd="6" destOrd="0" presId="urn:microsoft.com/office/officeart/2005/8/layout/hierarchy3"/>
    <dgm:cxn modelId="{D138B4AE-7017-47FA-A41B-127D24780656}" type="presParOf" srcId="{EA71E8E6-DE46-B144-98E2-1F8568C1AC8E}" destId="{5A364194-CEA2-D044-90FC-B01FA473585F}" srcOrd="7" destOrd="0" presId="urn:microsoft.com/office/officeart/2005/8/layout/hierarchy3"/>
    <dgm:cxn modelId="{13AC971C-97D7-4A94-85B7-668C97396B0F}" type="presParOf" srcId="{459B5EC0-CB10-5844-9C61-977D98F06FCD}" destId="{35C93F21-D8DF-2345-B836-838693632659}" srcOrd="1" destOrd="0" presId="urn:microsoft.com/office/officeart/2005/8/layout/hierarchy3"/>
    <dgm:cxn modelId="{D1821FB2-87AE-4CAC-8527-70E38190B0CB}" type="presParOf" srcId="{35C93F21-D8DF-2345-B836-838693632659}" destId="{75BC22BF-DB5F-2A43-BAE7-FFEA9D9C6394}" srcOrd="0" destOrd="0" presId="urn:microsoft.com/office/officeart/2005/8/layout/hierarchy3"/>
    <dgm:cxn modelId="{AAA80CC9-043C-4DD5-BAEC-4140F0B8B459}" type="presParOf" srcId="{75BC22BF-DB5F-2A43-BAE7-FFEA9D9C6394}" destId="{06CF79E6-D990-9546-88C5-330F7B11840A}" srcOrd="0" destOrd="0" presId="urn:microsoft.com/office/officeart/2005/8/layout/hierarchy3"/>
    <dgm:cxn modelId="{7A78EA24-1D44-4A25-A432-C266202460D6}" type="presParOf" srcId="{75BC22BF-DB5F-2A43-BAE7-FFEA9D9C6394}" destId="{D86D22BC-7AA6-0B44-8D50-E7CF9623267D}" srcOrd="1" destOrd="0" presId="urn:microsoft.com/office/officeart/2005/8/layout/hierarchy3"/>
    <dgm:cxn modelId="{D10901CC-F4BF-41E2-9D91-031521E67127}" type="presParOf" srcId="{35C93F21-D8DF-2345-B836-838693632659}" destId="{16E7D88D-E60D-FF4E-BC80-0E3E40FA3555}" srcOrd="1" destOrd="0" presId="urn:microsoft.com/office/officeart/2005/8/layout/hierarchy3"/>
    <dgm:cxn modelId="{3BD00D77-D521-4D11-A4F3-1A981549C73A}" type="presParOf" srcId="{16E7D88D-E60D-FF4E-BC80-0E3E40FA3555}" destId="{B23CA610-B8B4-6C44-8BA2-BD5101A61B0E}" srcOrd="0" destOrd="0" presId="urn:microsoft.com/office/officeart/2005/8/layout/hierarchy3"/>
    <dgm:cxn modelId="{EE842B62-3FF1-4E59-B88F-4E86A13988A6}" type="presParOf" srcId="{16E7D88D-E60D-FF4E-BC80-0E3E40FA3555}" destId="{BDFB67C5-4882-8840-AD8A-6A1675785638}" srcOrd="1" destOrd="0" presId="urn:microsoft.com/office/officeart/2005/8/layout/hierarchy3"/>
    <dgm:cxn modelId="{4859CE8A-38CE-4F95-A6B4-2558A0A91A15}" type="presParOf" srcId="{16E7D88D-E60D-FF4E-BC80-0E3E40FA3555}" destId="{F0A1D3DE-D3C3-8C48-9D60-74A90C50B6A9}" srcOrd="2" destOrd="0" presId="urn:microsoft.com/office/officeart/2005/8/layout/hierarchy3"/>
    <dgm:cxn modelId="{F56B7E7F-0CD2-4C70-8592-0A0CD530653C}" type="presParOf" srcId="{16E7D88D-E60D-FF4E-BC80-0E3E40FA3555}" destId="{A66C87E3-F6AC-8C40-85DB-2D70DA12C1C9}" srcOrd="3" destOrd="0" presId="urn:microsoft.com/office/officeart/2005/8/layout/hierarchy3"/>
    <dgm:cxn modelId="{5BF0918C-4165-4A2D-820C-63AECAA31A74}" type="presParOf" srcId="{16E7D88D-E60D-FF4E-BC80-0E3E40FA3555}" destId="{D1F1163F-EF88-AE4D-9359-FBD826737BBA}" srcOrd="4" destOrd="0" presId="urn:microsoft.com/office/officeart/2005/8/layout/hierarchy3"/>
    <dgm:cxn modelId="{ECCF5468-77EC-4F9E-A289-1603C1B311EC}" type="presParOf" srcId="{16E7D88D-E60D-FF4E-BC80-0E3E40FA3555}" destId="{8A7378EC-B278-9C49-863C-782103F73D70}" srcOrd="5" destOrd="0" presId="urn:microsoft.com/office/officeart/2005/8/layout/hierarchy3"/>
    <dgm:cxn modelId="{578EFF95-E36A-470D-AA81-BE14402584DD}" type="presParOf" srcId="{16E7D88D-E60D-FF4E-BC80-0E3E40FA3555}" destId="{FDB0E13C-1E92-2A46-A0B1-84B26B552978}" srcOrd="6" destOrd="0" presId="urn:microsoft.com/office/officeart/2005/8/layout/hierarchy3"/>
    <dgm:cxn modelId="{12EE3DDC-F635-4E14-92D2-15E1AF810516}" type="presParOf" srcId="{16E7D88D-E60D-FF4E-BC80-0E3E40FA3555}" destId="{9C5C5D22-CF14-154E-A640-44F9F6764097}"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4B128-1C66-4144-9FFB-C7090E1F1FDD}"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832B9071-C70B-4B4A-8AC8-6E17C0E8A48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Higher Revenue Margins</a:t>
          </a:r>
          <a:endParaRPr lang="en-US" sz="2400" dirty="0"/>
        </a:p>
      </dgm:t>
    </dgm:pt>
    <dgm:pt modelId="{902BA8D7-6EC1-CA48-80DC-60CC2595E4E9}" type="parTrans" cxnId="{6A820749-4518-FF45-B64F-9BD57D02015B}">
      <dgm:prSet/>
      <dgm:spPr/>
      <dgm:t>
        <a:bodyPr/>
        <a:lstStyle/>
        <a:p>
          <a:endParaRPr lang="en-US"/>
        </a:p>
      </dgm:t>
    </dgm:pt>
    <dgm:pt modelId="{51FB80B9-3A53-7944-8A0C-57B91CD884CC}" type="sibTrans" cxnId="{6A820749-4518-FF45-B64F-9BD57D02015B}">
      <dgm:prSet/>
      <dgm:spPr/>
      <dgm:t>
        <a:bodyPr/>
        <a:lstStyle/>
        <a:p>
          <a:endParaRPr lang="en-US"/>
        </a:p>
      </dgm:t>
    </dgm:pt>
    <dgm:pt modelId="{2E37E400-8FF1-9944-A423-9FD8A0EBA2C8}">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Highly Saturated</a:t>
          </a:r>
          <a:endParaRPr lang="en-US" sz="2400" dirty="0"/>
        </a:p>
      </dgm:t>
    </dgm:pt>
    <dgm:pt modelId="{82512DD3-9A06-9D40-A6C2-94B8EF0A2294}" type="parTrans" cxnId="{B0532FE3-3A26-7A43-8FB9-7D56D210E04D}">
      <dgm:prSet/>
      <dgm:spPr/>
      <dgm:t>
        <a:bodyPr/>
        <a:lstStyle/>
        <a:p>
          <a:endParaRPr lang="en-US"/>
        </a:p>
      </dgm:t>
    </dgm:pt>
    <dgm:pt modelId="{F5BD5368-F523-A54D-8544-037D3C19A653}" type="sibTrans" cxnId="{B0532FE3-3A26-7A43-8FB9-7D56D210E04D}">
      <dgm:prSet/>
      <dgm:spPr/>
      <dgm:t>
        <a:bodyPr/>
        <a:lstStyle/>
        <a:p>
          <a:endParaRPr lang="en-US"/>
        </a:p>
      </dgm:t>
    </dgm:pt>
    <dgm:pt modelId="{4123CD6B-C7FD-E84B-961D-544ABF9037DD}">
      <dgm:prSet phldrT="[Text]" custT="1"/>
      <dgm:spPr/>
      <dgm:t>
        <a:bodyPr/>
        <a:lstStyle/>
        <a:p>
          <a:r>
            <a:rPr lang="en-US" sz="2400" dirty="0" smtClean="0">
              <a:solidFill>
                <a:srgbClr val="000000"/>
              </a:solidFill>
              <a:latin typeface="Arial Rounded MT Bold"/>
              <a:cs typeface="Arial Rounded MT Bold"/>
            </a:rPr>
            <a:t>Wholesale</a:t>
          </a:r>
          <a:endParaRPr lang="en-US" sz="2400" b="1" dirty="0">
            <a:solidFill>
              <a:srgbClr val="000000"/>
            </a:solidFill>
            <a:latin typeface="+mn-lt"/>
            <a:cs typeface="Arial Rounded MT Bold"/>
          </a:endParaRPr>
        </a:p>
      </dgm:t>
    </dgm:pt>
    <dgm:pt modelId="{583178BF-0EFE-9449-96ED-E3D4FB7F0582}" type="parTrans" cxnId="{F8634D63-BABE-FA4F-A2D9-0E789FFB12E6}">
      <dgm:prSet/>
      <dgm:spPr/>
      <dgm:t>
        <a:bodyPr/>
        <a:lstStyle/>
        <a:p>
          <a:endParaRPr lang="en-US"/>
        </a:p>
      </dgm:t>
    </dgm:pt>
    <dgm:pt modelId="{78CA8073-20A7-1C4D-977F-0E9AA5318AFB}" type="sibTrans" cxnId="{F8634D63-BABE-FA4F-A2D9-0E789FFB12E6}">
      <dgm:prSet/>
      <dgm:spPr/>
      <dgm:t>
        <a:bodyPr/>
        <a:lstStyle/>
        <a:p>
          <a:endParaRPr lang="en-US"/>
        </a:p>
      </dgm:t>
    </dgm:pt>
    <dgm:pt modelId="{E54BFFF2-82D5-E743-94B7-4250107218C0}">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smtClean="0"/>
            <a:t>Lower Revenue Margins</a:t>
          </a:r>
          <a:endParaRPr lang="en-US" sz="2400" dirty="0"/>
        </a:p>
      </dgm:t>
    </dgm:pt>
    <dgm:pt modelId="{22D10797-7109-0A4D-A612-BFB1E675AE5A}" type="parTrans" cxnId="{B07F52D3-B5A6-6942-B2E3-C1779B0771A4}">
      <dgm:prSet/>
      <dgm:spPr/>
      <dgm:t>
        <a:bodyPr/>
        <a:lstStyle/>
        <a:p>
          <a:endParaRPr lang="en-US"/>
        </a:p>
      </dgm:t>
    </dgm:pt>
    <dgm:pt modelId="{59A737A8-BBF1-8546-8729-74FA8A2D56D5}" type="sibTrans" cxnId="{B07F52D3-B5A6-6942-B2E3-C1779B0771A4}">
      <dgm:prSet/>
      <dgm:spPr/>
      <dgm:t>
        <a:bodyPr/>
        <a:lstStyle/>
        <a:p>
          <a:endParaRPr lang="en-US"/>
        </a:p>
      </dgm:t>
    </dgm:pt>
    <dgm:pt modelId="{92DB5767-8D51-0646-9588-58E9A9C186D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smtClean="0"/>
            <a:t>Less Saturated</a:t>
          </a:r>
        </a:p>
      </dgm:t>
    </dgm:pt>
    <dgm:pt modelId="{EC35E0A5-6E1C-094B-AD76-205B3F806D07}" type="parTrans" cxnId="{13CF438E-D8D8-CD42-9470-48FB479B6D0A}">
      <dgm:prSet/>
      <dgm:spPr/>
      <dgm:t>
        <a:bodyPr/>
        <a:lstStyle/>
        <a:p>
          <a:endParaRPr lang="en-US"/>
        </a:p>
      </dgm:t>
    </dgm:pt>
    <dgm:pt modelId="{8C99CADE-253A-2346-8543-BD338F5E13E5}" type="sibTrans" cxnId="{13CF438E-D8D8-CD42-9470-48FB479B6D0A}">
      <dgm:prSet/>
      <dgm:spPr/>
      <dgm:t>
        <a:bodyPr/>
        <a:lstStyle/>
        <a:p>
          <a:endParaRPr lang="en-US"/>
        </a:p>
      </dgm:t>
    </dgm:pt>
    <dgm:pt modelId="{C6543A2D-C3FE-984C-ADDD-257C1CC4B69B}">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Non-Contractual</a:t>
          </a:r>
          <a:endParaRPr lang="en-US" sz="2400" dirty="0"/>
        </a:p>
      </dgm:t>
    </dgm:pt>
    <dgm:pt modelId="{15CA4E7A-5990-AF44-805E-98B5B5453A8A}" type="parTrans" cxnId="{42AED3AC-4264-284F-90BC-DCC61D6F591C}">
      <dgm:prSet/>
      <dgm:spPr/>
      <dgm:t>
        <a:bodyPr/>
        <a:lstStyle/>
        <a:p>
          <a:endParaRPr lang="en-US"/>
        </a:p>
      </dgm:t>
    </dgm:pt>
    <dgm:pt modelId="{E7E20315-A191-B543-8F43-0E92ADD575CC}" type="sibTrans" cxnId="{42AED3AC-4264-284F-90BC-DCC61D6F591C}">
      <dgm:prSet/>
      <dgm:spPr/>
      <dgm:t>
        <a:bodyPr/>
        <a:lstStyle/>
        <a:p>
          <a:endParaRPr lang="en-US"/>
        </a:p>
      </dgm:t>
    </dgm:pt>
    <dgm:pt modelId="{B18B85CA-B08C-5844-ABEA-D95344595910}">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Lower Sales Volume (per transaction)</a:t>
          </a:r>
          <a:endParaRPr lang="en-US" sz="2400" dirty="0"/>
        </a:p>
      </dgm:t>
    </dgm:pt>
    <dgm:pt modelId="{12F41256-DA27-2541-8221-46637C2BF828}" type="parTrans" cxnId="{75DF7726-66FA-2743-872D-2F10372C7F2C}">
      <dgm:prSet/>
      <dgm:spPr/>
      <dgm:t>
        <a:bodyPr/>
        <a:lstStyle/>
        <a:p>
          <a:endParaRPr lang="en-US"/>
        </a:p>
      </dgm:t>
    </dgm:pt>
    <dgm:pt modelId="{4DF9A619-7A15-0248-B8EC-EACCE824D75D}" type="sibTrans" cxnId="{75DF7726-66FA-2743-872D-2F10372C7F2C}">
      <dgm:prSet/>
      <dgm:spPr/>
      <dgm:t>
        <a:bodyPr/>
        <a:lstStyle/>
        <a:p>
          <a:endParaRPr lang="en-US"/>
        </a:p>
      </dgm:t>
    </dgm:pt>
    <dgm:pt modelId="{142A7B64-6012-404C-A1D4-36E5D4995BC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400" dirty="0" smtClean="0">
              <a:solidFill>
                <a:schemeClr val="tx1"/>
              </a:solidFill>
              <a:latin typeface="Arial Rounded MT Bold"/>
              <a:cs typeface="Arial Rounded MT Bold"/>
            </a:rPr>
            <a:t>Direct</a:t>
          </a:r>
          <a:endParaRPr lang="en-US" sz="2400" b="1" dirty="0">
            <a:solidFill>
              <a:srgbClr val="000000"/>
            </a:solidFill>
            <a:latin typeface="+mn-lt"/>
            <a:cs typeface="Arial Rounded MT Bold"/>
          </a:endParaRPr>
        </a:p>
      </dgm:t>
    </dgm:pt>
    <dgm:pt modelId="{B9E64C11-55EA-504A-93AE-D0006B4E3C4A}" type="sibTrans" cxnId="{8D15D567-51F0-264C-A28E-EAEAAC789DE9}">
      <dgm:prSet/>
      <dgm:spPr/>
      <dgm:t>
        <a:bodyPr/>
        <a:lstStyle/>
        <a:p>
          <a:endParaRPr lang="en-US"/>
        </a:p>
      </dgm:t>
    </dgm:pt>
    <dgm:pt modelId="{DC80C703-4213-2E49-A1BF-1E26FFB3FBFB}" type="parTrans" cxnId="{8D15D567-51F0-264C-A28E-EAEAAC789DE9}">
      <dgm:prSet/>
      <dgm:spPr/>
      <dgm:t>
        <a:bodyPr/>
        <a:lstStyle/>
        <a:p>
          <a:endParaRPr lang="en-US"/>
        </a:p>
      </dgm:t>
    </dgm:pt>
    <dgm:pt modelId="{4273D800-24F1-BA47-808B-F66B26A7423B}">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smtClean="0"/>
            <a:t>Contractual</a:t>
          </a:r>
          <a:endParaRPr lang="en-US" sz="2400" dirty="0"/>
        </a:p>
      </dgm:t>
    </dgm:pt>
    <dgm:pt modelId="{D05578B2-EDFE-BE42-9815-2E5F2F595BA8}" type="parTrans" cxnId="{44943E53-DC5E-2446-BAD8-7BCFDA80F7AE}">
      <dgm:prSet/>
      <dgm:spPr/>
      <dgm:t>
        <a:bodyPr/>
        <a:lstStyle/>
        <a:p>
          <a:endParaRPr lang="en-US"/>
        </a:p>
      </dgm:t>
    </dgm:pt>
    <dgm:pt modelId="{434CFB97-780C-B34E-845F-2375BBC58CB8}" type="sibTrans" cxnId="{44943E53-DC5E-2446-BAD8-7BCFDA80F7AE}">
      <dgm:prSet/>
      <dgm:spPr/>
      <dgm:t>
        <a:bodyPr/>
        <a:lstStyle/>
        <a:p>
          <a:endParaRPr lang="en-US"/>
        </a:p>
      </dgm:t>
    </dgm:pt>
    <dgm:pt modelId="{9F3377CB-F6F9-3D4A-84D5-B1A8604BC9C3}">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smtClean="0"/>
            <a:t>Higher Sales Volume (per transaction)</a:t>
          </a:r>
          <a:endParaRPr lang="en-US" sz="2400" dirty="0"/>
        </a:p>
      </dgm:t>
    </dgm:pt>
    <dgm:pt modelId="{B5C320CA-81D7-8A48-B479-2B9FD2C8C9B2}" type="parTrans" cxnId="{3FAC9E21-D2E5-9744-A4E8-9AD703D98EAE}">
      <dgm:prSet/>
      <dgm:spPr/>
      <dgm:t>
        <a:bodyPr/>
        <a:lstStyle/>
        <a:p>
          <a:endParaRPr lang="en-US"/>
        </a:p>
      </dgm:t>
    </dgm:pt>
    <dgm:pt modelId="{D57A591A-7553-E04B-8D0E-9FF7CC01F1DD}" type="sibTrans" cxnId="{3FAC9E21-D2E5-9744-A4E8-9AD703D98EAE}">
      <dgm:prSet/>
      <dgm:spPr/>
      <dgm:t>
        <a:bodyPr/>
        <a:lstStyle/>
        <a:p>
          <a:endParaRPr lang="en-US"/>
        </a:p>
      </dgm:t>
    </dgm:pt>
    <dgm:pt modelId="{DE83A0B0-8B1A-5F4B-A9F8-FF43DC8DCAF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High Crop Diversity</a:t>
          </a:r>
          <a:endParaRPr lang="en-US" sz="2400" dirty="0"/>
        </a:p>
      </dgm:t>
    </dgm:pt>
    <dgm:pt modelId="{DC7E4B94-4F6E-B048-81DD-50FE48BE1A28}" type="parTrans" cxnId="{DE67C4F3-1D7C-8A44-84EF-25E9E24AFF70}">
      <dgm:prSet/>
      <dgm:spPr/>
      <dgm:t>
        <a:bodyPr/>
        <a:lstStyle/>
        <a:p>
          <a:endParaRPr lang="en-US"/>
        </a:p>
      </dgm:t>
    </dgm:pt>
    <dgm:pt modelId="{049DFA2A-946F-1944-B7E4-0BEA2278640F}" type="sibTrans" cxnId="{DE67C4F3-1D7C-8A44-84EF-25E9E24AFF70}">
      <dgm:prSet/>
      <dgm:spPr/>
      <dgm:t>
        <a:bodyPr/>
        <a:lstStyle/>
        <a:p>
          <a:endParaRPr lang="en-US"/>
        </a:p>
      </dgm:t>
    </dgm:pt>
    <dgm:pt modelId="{FEE65AE4-C2C4-6F46-8A09-C00707670A8E}">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smtClean="0"/>
            <a:t>Low Crop Diversity</a:t>
          </a:r>
          <a:endParaRPr lang="en-US" sz="2400" dirty="0"/>
        </a:p>
      </dgm:t>
    </dgm:pt>
    <dgm:pt modelId="{7D325475-7CC1-7840-A60D-A5FD698E0FE4}" type="parTrans" cxnId="{282FB795-43C5-9A4F-87C9-32FCE79C3F9C}">
      <dgm:prSet/>
      <dgm:spPr/>
      <dgm:t>
        <a:bodyPr/>
        <a:lstStyle/>
        <a:p>
          <a:endParaRPr lang="en-US"/>
        </a:p>
      </dgm:t>
    </dgm:pt>
    <dgm:pt modelId="{B004D19D-1287-C640-AC44-65604CE55721}" type="sibTrans" cxnId="{282FB795-43C5-9A4F-87C9-32FCE79C3F9C}">
      <dgm:prSet/>
      <dgm:spPr/>
      <dgm:t>
        <a:bodyPr/>
        <a:lstStyle/>
        <a:p>
          <a:endParaRPr lang="en-US"/>
        </a:p>
      </dgm:t>
    </dgm:pt>
    <dgm:pt modelId="{459B5EC0-CB10-5844-9C61-977D98F06FCD}" type="pres">
      <dgm:prSet presAssocID="{B6D4B128-1C66-4144-9FFB-C7090E1F1FDD}" presName="diagram" presStyleCnt="0">
        <dgm:presLayoutVars>
          <dgm:chPref val="1"/>
          <dgm:dir/>
          <dgm:animOne val="branch"/>
          <dgm:animLvl val="lvl"/>
          <dgm:resizeHandles/>
        </dgm:presLayoutVars>
      </dgm:prSet>
      <dgm:spPr/>
      <dgm:t>
        <a:bodyPr/>
        <a:lstStyle/>
        <a:p>
          <a:endParaRPr lang="en-US"/>
        </a:p>
      </dgm:t>
    </dgm:pt>
    <dgm:pt modelId="{427C4802-2722-BE40-BDFF-EDEBBF5CE540}" type="pres">
      <dgm:prSet presAssocID="{142A7B64-6012-404C-A1D4-36E5D4995BCB}" presName="root" presStyleCnt="0"/>
      <dgm:spPr/>
    </dgm:pt>
    <dgm:pt modelId="{BBC31BC6-02B5-B240-8E3C-F9E40C500E6D}" type="pres">
      <dgm:prSet presAssocID="{142A7B64-6012-404C-A1D4-36E5D4995BCB}" presName="rootComposite" presStyleCnt="0"/>
      <dgm:spPr/>
    </dgm:pt>
    <dgm:pt modelId="{F44DD373-C9E0-7A43-A7EF-87216A701A5B}" type="pres">
      <dgm:prSet presAssocID="{142A7B64-6012-404C-A1D4-36E5D4995BCB}" presName="rootText" presStyleLbl="node1" presStyleIdx="0" presStyleCnt="2" custScaleX="275714" custLinFactNeighborY="5772"/>
      <dgm:spPr/>
      <dgm:t>
        <a:bodyPr/>
        <a:lstStyle/>
        <a:p>
          <a:endParaRPr lang="en-US"/>
        </a:p>
      </dgm:t>
    </dgm:pt>
    <dgm:pt modelId="{5DBCDD45-99DF-6342-B8E9-689FB5DE11BE}" type="pres">
      <dgm:prSet presAssocID="{142A7B64-6012-404C-A1D4-36E5D4995BCB}" presName="rootConnector" presStyleLbl="node1" presStyleIdx="0" presStyleCnt="2"/>
      <dgm:spPr/>
      <dgm:t>
        <a:bodyPr/>
        <a:lstStyle/>
        <a:p>
          <a:endParaRPr lang="en-US"/>
        </a:p>
      </dgm:t>
    </dgm:pt>
    <dgm:pt modelId="{EA71E8E6-DE46-B144-98E2-1F8568C1AC8E}" type="pres">
      <dgm:prSet presAssocID="{142A7B64-6012-404C-A1D4-36E5D4995BCB}" presName="childShape" presStyleCnt="0"/>
      <dgm:spPr/>
    </dgm:pt>
    <dgm:pt modelId="{648D8E1E-FDA6-D543-B911-ED2057E932C9}" type="pres">
      <dgm:prSet presAssocID="{902BA8D7-6EC1-CA48-80DC-60CC2595E4E9}" presName="Name13" presStyleLbl="parChTrans1D2" presStyleIdx="0" presStyleCnt="10"/>
      <dgm:spPr/>
      <dgm:t>
        <a:bodyPr/>
        <a:lstStyle/>
        <a:p>
          <a:endParaRPr lang="en-US"/>
        </a:p>
      </dgm:t>
    </dgm:pt>
    <dgm:pt modelId="{F4440F24-FB53-074E-8B0E-FC11C260CB41}" type="pres">
      <dgm:prSet presAssocID="{832B9071-C70B-4B4A-8AC8-6E17C0E8A486}" presName="childText" presStyleLbl="bgAcc1" presStyleIdx="0" presStyleCnt="10" custScaleX="410174" custLinFactNeighborX="-1141" custLinFactNeighborY="296">
        <dgm:presLayoutVars>
          <dgm:bulletEnabled val="1"/>
        </dgm:presLayoutVars>
      </dgm:prSet>
      <dgm:spPr/>
      <dgm:t>
        <a:bodyPr/>
        <a:lstStyle/>
        <a:p>
          <a:endParaRPr lang="en-US"/>
        </a:p>
      </dgm:t>
    </dgm:pt>
    <dgm:pt modelId="{F8411780-F2DB-E44F-8BD2-5C6730360FE8}" type="pres">
      <dgm:prSet presAssocID="{12F41256-DA27-2541-8221-46637C2BF828}" presName="Name13" presStyleLbl="parChTrans1D2" presStyleIdx="1" presStyleCnt="10"/>
      <dgm:spPr/>
      <dgm:t>
        <a:bodyPr/>
        <a:lstStyle/>
        <a:p>
          <a:endParaRPr lang="en-US"/>
        </a:p>
      </dgm:t>
    </dgm:pt>
    <dgm:pt modelId="{18221430-1666-3841-BE3F-1F480780E0ED}" type="pres">
      <dgm:prSet presAssocID="{B18B85CA-B08C-5844-ABEA-D95344595910}" presName="childText" presStyleLbl="bgAcc1" presStyleIdx="1" presStyleCnt="10" custScaleX="412971">
        <dgm:presLayoutVars>
          <dgm:bulletEnabled val="1"/>
        </dgm:presLayoutVars>
      </dgm:prSet>
      <dgm:spPr/>
      <dgm:t>
        <a:bodyPr/>
        <a:lstStyle/>
        <a:p>
          <a:endParaRPr lang="en-US"/>
        </a:p>
      </dgm:t>
    </dgm:pt>
    <dgm:pt modelId="{F5AD5C34-FECC-B442-86A7-315219064193}" type="pres">
      <dgm:prSet presAssocID="{82512DD3-9A06-9D40-A6C2-94B8EF0A2294}" presName="Name13" presStyleLbl="parChTrans1D2" presStyleIdx="2" presStyleCnt="10"/>
      <dgm:spPr/>
      <dgm:t>
        <a:bodyPr/>
        <a:lstStyle/>
        <a:p>
          <a:endParaRPr lang="en-US"/>
        </a:p>
      </dgm:t>
    </dgm:pt>
    <dgm:pt modelId="{35FDCAD6-3354-9245-83E1-73E50270C3D6}" type="pres">
      <dgm:prSet presAssocID="{2E37E400-8FF1-9944-A423-9FD8A0EBA2C8}" presName="childText" presStyleLbl="bgAcc1" presStyleIdx="2" presStyleCnt="10" custScaleX="412971">
        <dgm:presLayoutVars>
          <dgm:bulletEnabled val="1"/>
        </dgm:presLayoutVars>
      </dgm:prSet>
      <dgm:spPr/>
      <dgm:t>
        <a:bodyPr/>
        <a:lstStyle/>
        <a:p>
          <a:endParaRPr lang="en-US"/>
        </a:p>
      </dgm:t>
    </dgm:pt>
    <dgm:pt modelId="{553000BA-83E4-734B-84DF-BC58815A653D}" type="pres">
      <dgm:prSet presAssocID="{15CA4E7A-5990-AF44-805E-98B5B5453A8A}" presName="Name13" presStyleLbl="parChTrans1D2" presStyleIdx="3" presStyleCnt="10"/>
      <dgm:spPr/>
      <dgm:t>
        <a:bodyPr/>
        <a:lstStyle/>
        <a:p>
          <a:endParaRPr lang="en-US"/>
        </a:p>
      </dgm:t>
    </dgm:pt>
    <dgm:pt modelId="{5A364194-CEA2-D044-90FC-B01FA473585F}" type="pres">
      <dgm:prSet presAssocID="{C6543A2D-C3FE-984C-ADDD-257C1CC4B69B}" presName="childText" presStyleLbl="bgAcc1" presStyleIdx="3" presStyleCnt="10" custScaleX="412971">
        <dgm:presLayoutVars>
          <dgm:bulletEnabled val="1"/>
        </dgm:presLayoutVars>
      </dgm:prSet>
      <dgm:spPr/>
      <dgm:t>
        <a:bodyPr/>
        <a:lstStyle/>
        <a:p>
          <a:endParaRPr lang="en-US"/>
        </a:p>
      </dgm:t>
    </dgm:pt>
    <dgm:pt modelId="{B9C8D6A2-932E-0445-9B12-BCA4AE0D86D6}" type="pres">
      <dgm:prSet presAssocID="{DC7E4B94-4F6E-B048-81DD-50FE48BE1A28}" presName="Name13" presStyleLbl="parChTrans1D2" presStyleIdx="4" presStyleCnt="10"/>
      <dgm:spPr/>
      <dgm:t>
        <a:bodyPr/>
        <a:lstStyle/>
        <a:p>
          <a:endParaRPr lang="en-US"/>
        </a:p>
      </dgm:t>
    </dgm:pt>
    <dgm:pt modelId="{9B6DB332-5547-F645-8832-395DB552AD52}" type="pres">
      <dgm:prSet presAssocID="{DE83A0B0-8B1A-5F4B-A9F8-FF43DC8DCAFA}" presName="childText" presStyleLbl="bgAcc1" presStyleIdx="4" presStyleCnt="10" custScaleX="409334">
        <dgm:presLayoutVars>
          <dgm:bulletEnabled val="1"/>
        </dgm:presLayoutVars>
      </dgm:prSet>
      <dgm:spPr/>
      <dgm:t>
        <a:bodyPr/>
        <a:lstStyle/>
        <a:p>
          <a:endParaRPr lang="en-US"/>
        </a:p>
      </dgm:t>
    </dgm:pt>
    <dgm:pt modelId="{35C93F21-D8DF-2345-B836-838693632659}" type="pres">
      <dgm:prSet presAssocID="{4123CD6B-C7FD-E84B-961D-544ABF9037DD}" presName="root" presStyleCnt="0"/>
      <dgm:spPr/>
    </dgm:pt>
    <dgm:pt modelId="{75BC22BF-DB5F-2A43-BAE7-FFEA9D9C6394}" type="pres">
      <dgm:prSet presAssocID="{4123CD6B-C7FD-E84B-961D-544ABF9037DD}" presName="rootComposite" presStyleCnt="0"/>
      <dgm:spPr/>
    </dgm:pt>
    <dgm:pt modelId="{06CF79E6-D990-9546-88C5-330F7B11840A}" type="pres">
      <dgm:prSet presAssocID="{4123CD6B-C7FD-E84B-961D-544ABF9037DD}" presName="rootText" presStyleLbl="node1" presStyleIdx="1" presStyleCnt="2" custScaleX="276092" custLinFactNeighborX="14429" custLinFactNeighborY="3848"/>
      <dgm:spPr/>
      <dgm:t>
        <a:bodyPr/>
        <a:lstStyle/>
        <a:p>
          <a:endParaRPr lang="en-US"/>
        </a:p>
      </dgm:t>
    </dgm:pt>
    <dgm:pt modelId="{D86D22BC-7AA6-0B44-8D50-E7CF9623267D}" type="pres">
      <dgm:prSet presAssocID="{4123CD6B-C7FD-E84B-961D-544ABF9037DD}" presName="rootConnector" presStyleLbl="node1" presStyleIdx="1" presStyleCnt="2"/>
      <dgm:spPr/>
      <dgm:t>
        <a:bodyPr/>
        <a:lstStyle/>
        <a:p>
          <a:endParaRPr lang="en-US"/>
        </a:p>
      </dgm:t>
    </dgm:pt>
    <dgm:pt modelId="{16E7D88D-E60D-FF4E-BC80-0E3E40FA3555}" type="pres">
      <dgm:prSet presAssocID="{4123CD6B-C7FD-E84B-961D-544ABF9037DD}" presName="childShape" presStyleCnt="0"/>
      <dgm:spPr/>
    </dgm:pt>
    <dgm:pt modelId="{B23CA610-B8B4-6C44-8BA2-BD5101A61B0E}" type="pres">
      <dgm:prSet presAssocID="{22D10797-7109-0A4D-A612-BFB1E675AE5A}" presName="Name13" presStyleLbl="parChTrans1D2" presStyleIdx="5" presStyleCnt="10"/>
      <dgm:spPr/>
      <dgm:t>
        <a:bodyPr/>
        <a:lstStyle/>
        <a:p>
          <a:endParaRPr lang="en-US"/>
        </a:p>
      </dgm:t>
    </dgm:pt>
    <dgm:pt modelId="{BDFB67C5-4882-8840-AD8A-6A1675785638}" type="pres">
      <dgm:prSet presAssocID="{E54BFFF2-82D5-E743-94B7-4250107218C0}" presName="childText" presStyleLbl="bgAcc1" presStyleIdx="5" presStyleCnt="10" custScaleX="412971" custLinFactNeighborX="18037" custLinFactNeighborY="-1924">
        <dgm:presLayoutVars>
          <dgm:bulletEnabled val="1"/>
        </dgm:presLayoutVars>
      </dgm:prSet>
      <dgm:spPr/>
      <dgm:t>
        <a:bodyPr/>
        <a:lstStyle/>
        <a:p>
          <a:endParaRPr lang="en-US"/>
        </a:p>
      </dgm:t>
    </dgm:pt>
    <dgm:pt modelId="{F0A1D3DE-D3C3-8C48-9D60-74A90C50B6A9}" type="pres">
      <dgm:prSet presAssocID="{B5C320CA-81D7-8A48-B479-2B9FD2C8C9B2}" presName="Name13" presStyleLbl="parChTrans1D2" presStyleIdx="6" presStyleCnt="10"/>
      <dgm:spPr/>
      <dgm:t>
        <a:bodyPr/>
        <a:lstStyle/>
        <a:p>
          <a:endParaRPr lang="en-US"/>
        </a:p>
      </dgm:t>
    </dgm:pt>
    <dgm:pt modelId="{A66C87E3-F6AC-8C40-85DB-2D70DA12C1C9}" type="pres">
      <dgm:prSet presAssocID="{9F3377CB-F6F9-3D4A-84D5-B1A8604BC9C3}" presName="childText" presStyleLbl="bgAcc1" presStyleIdx="6" presStyleCnt="10" custScaleX="412971" custLinFactNeighborX="18037" custLinFactNeighborY="-1924">
        <dgm:presLayoutVars>
          <dgm:bulletEnabled val="1"/>
        </dgm:presLayoutVars>
      </dgm:prSet>
      <dgm:spPr/>
      <dgm:t>
        <a:bodyPr/>
        <a:lstStyle/>
        <a:p>
          <a:endParaRPr lang="en-US"/>
        </a:p>
      </dgm:t>
    </dgm:pt>
    <dgm:pt modelId="{D1F1163F-EF88-AE4D-9359-FBD826737BBA}" type="pres">
      <dgm:prSet presAssocID="{EC35E0A5-6E1C-094B-AD76-205B3F806D07}" presName="Name13" presStyleLbl="parChTrans1D2" presStyleIdx="7" presStyleCnt="10"/>
      <dgm:spPr/>
      <dgm:t>
        <a:bodyPr/>
        <a:lstStyle/>
        <a:p>
          <a:endParaRPr lang="en-US"/>
        </a:p>
      </dgm:t>
    </dgm:pt>
    <dgm:pt modelId="{8A7378EC-B278-9C49-863C-782103F73D70}" type="pres">
      <dgm:prSet presAssocID="{92DB5767-8D51-0646-9588-58E9A9C186D5}" presName="childText" presStyleLbl="bgAcc1" presStyleIdx="7" presStyleCnt="10" custScaleX="412971" custLinFactNeighborX="18037" custLinFactNeighborY="-1924">
        <dgm:presLayoutVars>
          <dgm:bulletEnabled val="1"/>
        </dgm:presLayoutVars>
      </dgm:prSet>
      <dgm:spPr/>
      <dgm:t>
        <a:bodyPr/>
        <a:lstStyle/>
        <a:p>
          <a:endParaRPr lang="en-US"/>
        </a:p>
      </dgm:t>
    </dgm:pt>
    <dgm:pt modelId="{FDB0E13C-1E92-2A46-A0B1-84B26B552978}" type="pres">
      <dgm:prSet presAssocID="{D05578B2-EDFE-BE42-9815-2E5F2F595BA8}" presName="Name13" presStyleLbl="parChTrans1D2" presStyleIdx="8" presStyleCnt="10"/>
      <dgm:spPr/>
      <dgm:t>
        <a:bodyPr/>
        <a:lstStyle/>
        <a:p>
          <a:endParaRPr lang="en-US"/>
        </a:p>
      </dgm:t>
    </dgm:pt>
    <dgm:pt modelId="{9C5C5D22-CF14-154E-A640-44F9F6764097}" type="pres">
      <dgm:prSet presAssocID="{4273D800-24F1-BA47-808B-F66B26A7423B}" presName="childText" presStyleLbl="bgAcc1" presStyleIdx="8" presStyleCnt="10" custScaleX="411894" custLinFactNeighborX="18037" custLinFactNeighborY="-1924">
        <dgm:presLayoutVars>
          <dgm:bulletEnabled val="1"/>
        </dgm:presLayoutVars>
      </dgm:prSet>
      <dgm:spPr/>
      <dgm:t>
        <a:bodyPr/>
        <a:lstStyle/>
        <a:p>
          <a:endParaRPr lang="en-US"/>
        </a:p>
      </dgm:t>
    </dgm:pt>
    <dgm:pt modelId="{CBC31AE4-D091-EA4E-A275-BB23EF082F62}" type="pres">
      <dgm:prSet presAssocID="{7D325475-7CC1-7840-A60D-A5FD698E0FE4}" presName="Name13" presStyleLbl="parChTrans1D2" presStyleIdx="9" presStyleCnt="10"/>
      <dgm:spPr/>
      <dgm:t>
        <a:bodyPr/>
        <a:lstStyle/>
        <a:p>
          <a:endParaRPr lang="en-US"/>
        </a:p>
      </dgm:t>
    </dgm:pt>
    <dgm:pt modelId="{8FFDB275-038C-5E46-A4BE-101546744346}" type="pres">
      <dgm:prSet presAssocID="{FEE65AE4-C2C4-6F46-8A09-C00707670A8E}" presName="childText" presStyleLbl="bgAcc1" presStyleIdx="9" presStyleCnt="10" custScaleX="415279" custLinFactNeighborX="18037" custLinFactNeighborY="-5722">
        <dgm:presLayoutVars>
          <dgm:bulletEnabled val="1"/>
        </dgm:presLayoutVars>
      </dgm:prSet>
      <dgm:spPr/>
      <dgm:t>
        <a:bodyPr/>
        <a:lstStyle/>
        <a:p>
          <a:endParaRPr lang="en-US"/>
        </a:p>
      </dgm:t>
    </dgm:pt>
  </dgm:ptLst>
  <dgm:cxnLst>
    <dgm:cxn modelId="{44943E53-DC5E-2446-BAD8-7BCFDA80F7AE}" srcId="{4123CD6B-C7FD-E84B-961D-544ABF9037DD}" destId="{4273D800-24F1-BA47-808B-F66B26A7423B}" srcOrd="3" destOrd="0" parTransId="{D05578B2-EDFE-BE42-9815-2E5F2F595BA8}" sibTransId="{434CFB97-780C-B34E-845F-2375BBC58CB8}"/>
    <dgm:cxn modelId="{0BF0C967-CAE8-457A-A482-073AF418E9AC}" type="presOf" srcId="{4123CD6B-C7FD-E84B-961D-544ABF9037DD}" destId="{D86D22BC-7AA6-0B44-8D50-E7CF9623267D}" srcOrd="1" destOrd="0" presId="urn:microsoft.com/office/officeart/2005/8/layout/hierarchy3"/>
    <dgm:cxn modelId="{B18C04AE-D0F7-48A1-AF39-D8E7D84B4EF4}" type="presOf" srcId="{DE83A0B0-8B1A-5F4B-A9F8-FF43DC8DCAFA}" destId="{9B6DB332-5547-F645-8832-395DB552AD52}" srcOrd="0" destOrd="0" presId="urn:microsoft.com/office/officeart/2005/8/layout/hierarchy3"/>
    <dgm:cxn modelId="{7277955A-10DD-4F35-BFD7-FDAC5783DCC0}" type="presOf" srcId="{82512DD3-9A06-9D40-A6C2-94B8EF0A2294}" destId="{F5AD5C34-FECC-B442-86A7-315219064193}" srcOrd="0" destOrd="0" presId="urn:microsoft.com/office/officeart/2005/8/layout/hierarchy3"/>
    <dgm:cxn modelId="{13CF438E-D8D8-CD42-9470-48FB479B6D0A}" srcId="{4123CD6B-C7FD-E84B-961D-544ABF9037DD}" destId="{92DB5767-8D51-0646-9588-58E9A9C186D5}" srcOrd="2" destOrd="0" parTransId="{EC35E0A5-6E1C-094B-AD76-205B3F806D07}" sibTransId="{8C99CADE-253A-2346-8543-BD338F5E13E5}"/>
    <dgm:cxn modelId="{CA8DE540-47E4-43BF-B698-5577470DAB42}" type="presOf" srcId="{4273D800-24F1-BA47-808B-F66B26A7423B}" destId="{9C5C5D22-CF14-154E-A640-44F9F6764097}" srcOrd="0" destOrd="0" presId="urn:microsoft.com/office/officeart/2005/8/layout/hierarchy3"/>
    <dgm:cxn modelId="{F02D5940-D3B5-48BD-99EB-CE78483EEF93}" type="presOf" srcId="{2E37E400-8FF1-9944-A423-9FD8A0EBA2C8}" destId="{35FDCAD6-3354-9245-83E1-73E50270C3D6}" srcOrd="0" destOrd="0" presId="urn:microsoft.com/office/officeart/2005/8/layout/hierarchy3"/>
    <dgm:cxn modelId="{3C73003B-C53A-4775-AAD2-BE77CC948755}" type="presOf" srcId="{92DB5767-8D51-0646-9588-58E9A9C186D5}" destId="{8A7378EC-B278-9C49-863C-782103F73D70}" srcOrd="0" destOrd="0" presId="urn:microsoft.com/office/officeart/2005/8/layout/hierarchy3"/>
    <dgm:cxn modelId="{42AED3AC-4264-284F-90BC-DCC61D6F591C}" srcId="{142A7B64-6012-404C-A1D4-36E5D4995BCB}" destId="{C6543A2D-C3FE-984C-ADDD-257C1CC4B69B}" srcOrd="3" destOrd="0" parTransId="{15CA4E7A-5990-AF44-805E-98B5B5453A8A}" sibTransId="{E7E20315-A191-B543-8F43-0E92ADD575CC}"/>
    <dgm:cxn modelId="{6A820749-4518-FF45-B64F-9BD57D02015B}" srcId="{142A7B64-6012-404C-A1D4-36E5D4995BCB}" destId="{832B9071-C70B-4B4A-8AC8-6E17C0E8A486}" srcOrd="0" destOrd="0" parTransId="{902BA8D7-6EC1-CA48-80DC-60CC2595E4E9}" sibTransId="{51FB80B9-3A53-7944-8A0C-57B91CD884CC}"/>
    <dgm:cxn modelId="{EC23120B-494E-4F87-B3FD-577FE0182FF9}" type="presOf" srcId="{B5C320CA-81D7-8A48-B479-2B9FD2C8C9B2}" destId="{F0A1D3DE-D3C3-8C48-9D60-74A90C50B6A9}" srcOrd="0" destOrd="0" presId="urn:microsoft.com/office/officeart/2005/8/layout/hierarchy3"/>
    <dgm:cxn modelId="{F8634D63-BABE-FA4F-A2D9-0E789FFB12E6}" srcId="{B6D4B128-1C66-4144-9FFB-C7090E1F1FDD}" destId="{4123CD6B-C7FD-E84B-961D-544ABF9037DD}" srcOrd="1" destOrd="0" parTransId="{583178BF-0EFE-9449-96ED-E3D4FB7F0582}" sibTransId="{78CA8073-20A7-1C4D-977F-0E9AA5318AFB}"/>
    <dgm:cxn modelId="{B07F52D3-B5A6-6942-B2E3-C1779B0771A4}" srcId="{4123CD6B-C7FD-E84B-961D-544ABF9037DD}" destId="{E54BFFF2-82D5-E743-94B7-4250107218C0}" srcOrd="0" destOrd="0" parTransId="{22D10797-7109-0A4D-A612-BFB1E675AE5A}" sibTransId="{59A737A8-BBF1-8546-8729-74FA8A2D56D5}"/>
    <dgm:cxn modelId="{D0131BCC-410C-4584-95C9-078EC8FF86D9}" type="presOf" srcId="{B6D4B128-1C66-4144-9FFB-C7090E1F1FDD}" destId="{459B5EC0-CB10-5844-9C61-977D98F06FCD}" srcOrd="0" destOrd="0" presId="urn:microsoft.com/office/officeart/2005/8/layout/hierarchy3"/>
    <dgm:cxn modelId="{B0532FE3-3A26-7A43-8FB9-7D56D210E04D}" srcId="{142A7B64-6012-404C-A1D4-36E5D4995BCB}" destId="{2E37E400-8FF1-9944-A423-9FD8A0EBA2C8}" srcOrd="2" destOrd="0" parTransId="{82512DD3-9A06-9D40-A6C2-94B8EF0A2294}" sibTransId="{F5BD5368-F523-A54D-8544-037D3C19A653}"/>
    <dgm:cxn modelId="{721BC27D-380B-4C0A-96B8-0C312EBC0CA8}" type="presOf" srcId="{C6543A2D-C3FE-984C-ADDD-257C1CC4B69B}" destId="{5A364194-CEA2-D044-90FC-B01FA473585F}" srcOrd="0" destOrd="0" presId="urn:microsoft.com/office/officeart/2005/8/layout/hierarchy3"/>
    <dgm:cxn modelId="{69C9B316-5517-41AE-89C6-3CC421F5E62C}" type="presOf" srcId="{9F3377CB-F6F9-3D4A-84D5-B1A8604BC9C3}" destId="{A66C87E3-F6AC-8C40-85DB-2D70DA12C1C9}" srcOrd="0" destOrd="0" presId="urn:microsoft.com/office/officeart/2005/8/layout/hierarchy3"/>
    <dgm:cxn modelId="{4B995413-9C4E-41DF-8B74-6EBD26CC0F1F}" type="presOf" srcId="{DC7E4B94-4F6E-B048-81DD-50FE48BE1A28}" destId="{B9C8D6A2-932E-0445-9B12-BCA4AE0D86D6}" srcOrd="0" destOrd="0" presId="urn:microsoft.com/office/officeart/2005/8/layout/hierarchy3"/>
    <dgm:cxn modelId="{2D8C69AC-5D00-4ABE-B0E1-8A48BBE14AA9}" type="presOf" srcId="{FEE65AE4-C2C4-6F46-8A09-C00707670A8E}" destId="{8FFDB275-038C-5E46-A4BE-101546744346}" srcOrd="0" destOrd="0" presId="urn:microsoft.com/office/officeart/2005/8/layout/hierarchy3"/>
    <dgm:cxn modelId="{38C2D9CC-F9DB-41A0-9BB9-F423CA84B97E}" type="presOf" srcId="{22D10797-7109-0A4D-A612-BFB1E675AE5A}" destId="{B23CA610-B8B4-6C44-8BA2-BD5101A61B0E}" srcOrd="0" destOrd="0" presId="urn:microsoft.com/office/officeart/2005/8/layout/hierarchy3"/>
    <dgm:cxn modelId="{6A9AEBBB-0045-47D9-AFC7-BA27957568D6}" type="presOf" srcId="{832B9071-C70B-4B4A-8AC8-6E17C0E8A486}" destId="{F4440F24-FB53-074E-8B0E-FC11C260CB41}" srcOrd="0" destOrd="0" presId="urn:microsoft.com/office/officeart/2005/8/layout/hierarchy3"/>
    <dgm:cxn modelId="{4AAEB52F-4545-47E2-A606-2E5F48A25C84}" type="presOf" srcId="{D05578B2-EDFE-BE42-9815-2E5F2F595BA8}" destId="{FDB0E13C-1E92-2A46-A0B1-84B26B552978}" srcOrd="0" destOrd="0" presId="urn:microsoft.com/office/officeart/2005/8/layout/hierarchy3"/>
    <dgm:cxn modelId="{95EFFAD0-DF53-4E41-BFD1-C1E263C0030B}" type="presOf" srcId="{142A7B64-6012-404C-A1D4-36E5D4995BCB}" destId="{F44DD373-C9E0-7A43-A7EF-87216A701A5B}" srcOrd="0" destOrd="0" presId="urn:microsoft.com/office/officeart/2005/8/layout/hierarchy3"/>
    <dgm:cxn modelId="{282FB795-43C5-9A4F-87C9-32FCE79C3F9C}" srcId="{4123CD6B-C7FD-E84B-961D-544ABF9037DD}" destId="{FEE65AE4-C2C4-6F46-8A09-C00707670A8E}" srcOrd="4" destOrd="0" parTransId="{7D325475-7CC1-7840-A60D-A5FD698E0FE4}" sibTransId="{B004D19D-1287-C640-AC44-65604CE55721}"/>
    <dgm:cxn modelId="{75DF7726-66FA-2743-872D-2F10372C7F2C}" srcId="{142A7B64-6012-404C-A1D4-36E5D4995BCB}" destId="{B18B85CA-B08C-5844-ABEA-D95344595910}" srcOrd="1" destOrd="0" parTransId="{12F41256-DA27-2541-8221-46637C2BF828}" sibTransId="{4DF9A619-7A15-0248-B8EC-EACCE824D75D}"/>
    <dgm:cxn modelId="{DE67C4F3-1D7C-8A44-84EF-25E9E24AFF70}" srcId="{142A7B64-6012-404C-A1D4-36E5D4995BCB}" destId="{DE83A0B0-8B1A-5F4B-A9F8-FF43DC8DCAFA}" srcOrd="4" destOrd="0" parTransId="{DC7E4B94-4F6E-B048-81DD-50FE48BE1A28}" sibTransId="{049DFA2A-946F-1944-B7E4-0BEA2278640F}"/>
    <dgm:cxn modelId="{F7D95E44-8418-42AC-9512-7D7372280AF3}" type="presOf" srcId="{12F41256-DA27-2541-8221-46637C2BF828}" destId="{F8411780-F2DB-E44F-8BD2-5C6730360FE8}" srcOrd="0" destOrd="0" presId="urn:microsoft.com/office/officeart/2005/8/layout/hierarchy3"/>
    <dgm:cxn modelId="{B4E29FF9-BBBC-4EEE-A331-A6957122AC16}" type="presOf" srcId="{7D325475-7CC1-7840-A60D-A5FD698E0FE4}" destId="{CBC31AE4-D091-EA4E-A275-BB23EF082F62}" srcOrd="0" destOrd="0" presId="urn:microsoft.com/office/officeart/2005/8/layout/hierarchy3"/>
    <dgm:cxn modelId="{CA55CE9D-D17A-4B81-8C35-C2E4C855DAC9}" type="presOf" srcId="{4123CD6B-C7FD-E84B-961D-544ABF9037DD}" destId="{06CF79E6-D990-9546-88C5-330F7B11840A}" srcOrd="0" destOrd="0" presId="urn:microsoft.com/office/officeart/2005/8/layout/hierarchy3"/>
    <dgm:cxn modelId="{185BEC69-A488-420D-B41D-3974DC662167}" type="presOf" srcId="{902BA8D7-6EC1-CA48-80DC-60CC2595E4E9}" destId="{648D8E1E-FDA6-D543-B911-ED2057E932C9}" srcOrd="0" destOrd="0" presId="urn:microsoft.com/office/officeart/2005/8/layout/hierarchy3"/>
    <dgm:cxn modelId="{8D15D567-51F0-264C-A28E-EAEAAC789DE9}" srcId="{B6D4B128-1C66-4144-9FFB-C7090E1F1FDD}" destId="{142A7B64-6012-404C-A1D4-36E5D4995BCB}" srcOrd="0" destOrd="0" parTransId="{DC80C703-4213-2E49-A1BF-1E26FFB3FBFB}" sibTransId="{B9E64C11-55EA-504A-93AE-D0006B4E3C4A}"/>
    <dgm:cxn modelId="{AA383DB8-FB82-44E0-BC74-15315A55507E}" type="presOf" srcId="{15CA4E7A-5990-AF44-805E-98B5B5453A8A}" destId="{553000BA-83E4-734B-84DF-BC58815A653D}" srcOrd="0" destOrd="0" presId="urn:microsoft.com/office/officeart/2005/8/layout/hierarchy3"/>
    <dgm:cxn modelId="{A6619710-77CC-4F9B-BCFD-899606FC7D1B}" type="presOf" srcId="{EC35E0A5-6E1C-094B-AD76-205B3F806D07}" destId="{D1F1163F-EF88-AE4D-9359-FBD826737BBA}" srcOrd="0" destOrd="0" presId="urn:microsoft.com/office/officeart/2005/8/layout/hierarchy3"/>
    <dgm:cxn modelId="{3FAC9E21-D2E5-9744-A4E8-9AD703D98EAE}" srcId="{4123CD6B-C7FD-E84B-961D-544ABF9037DD}" destId="{9F3377CB-F6F9-3D4A-84D5-B1A8604BC9C3}" srcOrd="1" destOrd="0" parTransId="{B5C320CA-81D7-8A48-B479-2B9FD2C8C9B2}" sibTransId="{D57A591A-7553-E04B-8D0E-9FF7CC01F1DD}"/>
    <dgm:cxn modelId="{0E4005D9-3CD4-4673-9EB2-D9B4CFEBED20}" type="presOf" srcId="{142A7B64-6012-404C-A1D4-36E5D4995BCB}" destId="{5DBCDD45-99DF-6342-B8E9-689FB5DE11BE}" srcOrd="1" destOrd="0" presId="urn:microsoft.com/office/officeart/2005/8/layout/hierarchy3"/>
    <dgm:cxn modelId="{3352365E-7DE9-4536-B424-492D99272DBE}" type="presOf" srcId="{E54BFFF2-82D5-E743-94B7-4250107218C0}" destId="{BDFB67C5-4882-8840-AD8A-6A1675785638}" srcOrd="0" destOrd="0" presId="urn:microsoft.com/office/officeart/2005/8/layout/hierarchy3"/>
    <dgm:cxn modelId="{AA8EAAF2-60A9-4607-B5B9-8868D8E1A653}" type="presOf" srcId="{B18B85CA-B08C-5844-ABEA-D95344595910}" destId="{18221430-1666-3841-BE3F-1F480780E0ED}" srcOrd="0" destOrd="0" presId="urn:microsoft.com/office/officeart/2005/8/layout/hierarchy3"/>
    <dgm:cxn modelId="{F203B7A2-F73B-4A47-9B0C-188529224CCD}" type="presParOf" srcId="{459B5EC0-CB10-5844-9C61-977D98F06FCD}" destId="{427C4802-2722-BE40-BDFF-EDEBBF5CE540}" srcOrd="0" destOrd="0" presId="urn:microsoft.com/office/officeart/2005/8/layout/hierarchy3"/>
    <dgm:cxn modelId="{C94A9163-0C92-4B1F-B3C9-D05D1D27C634}" type="presParOf" srcId="{427C4802-2722-BE40-BDFF-EDEBBF5CE540}" destId="{BBC31BC6-02B5-B240-8E3C-F9E40C500E6D}" srcOrd="0" destOrd="0" presId="urn:microsoft.com/office/officeart/2005/8/layout/hierarchy3"/>
    <dgm:cxn modelId="{B443A21A-C078-41C5-AA5B-2B489282C76A}" type="presParOf" srcId="{BBC31BC6-02B5-B240-8E3C-F9E40C500E6D}" destId="{F44DD373-C9E0-7A43-A7EF-87216A701A5B}" srcOrd="0" destOrd="0" presId="urn:microsoft.com/office/officeart/2005/8/layout/hierarchy3"/>
    <dgm:cxn modelId="{BBAEA5AE-9BA9-4E04-B64A-D43A359CF6B3}" type="presParOf" srcId="{BBC31BC6-02B5-B240-8E3C-F9E40C500E6D}" destId="{5DBCDD45-99DF-6342-B8E9-689FB5DE11BE}" srcOrd="1" destOrd="0" presId="urn:microsoft.com/office/officeart/2005/8/layout/hierarchy3"/>
    <dgm:cxn modelId="{65B71170-7973-45AC-A31F-16AB7A4029A8}" type="presParOf" srcId="{427C4802-2722-BE40-BDFF-EDEBBF5CE540}" destId="{EA71E8E6-DE46-B144-98E2-1F8568C1AC8E}" srcOrd="1" destOrd="0" presId="urn:microsoft.com/office/officeart/2005/8/layout/hierarchy3"/>
    <dgm:cxn modelId="{EC1C147A-F5EB-47C0-8D6B-C95630A00F5C}" type="presParOf" srcId="{EA71E8E6-DE46-B144-98E2-1F8568C1AC8E}" destId="{648D8E1E-FDA6-D543-B911-ED2057E932C9}" srcOrd="0" destOrd="0" presId="urn:microsoft.com/office/officeart/2005/8/layout/hierarchy3"/>
    <dgm:cxn modelId="{6A92A0A6-C3EE-4A7B-8301-20C7ECEDB071}" type="presParOf" srcId="{EA71E8E6-DE46-B144-98E2-1F8568C1AC8E}" destId="{F4440F24-FB53-074E-8B0E-FC11C260CB41}" srcOrd="1" destOrd="0" presId="urn:microsoft.com/office/officeart/2005/8/layout/hierarchy3"/>
    <dgm:cxn modelId="{D7558D19-849A-40ED-8E64-183946451ADF}" type="presParOf" srcId="{EA71E8E6-DE46-B144-98E2-1F8568C1AC8E}" destId="{F8411780-F2DB-E44F-8BD2-5C6730360FE8}" srcOrd="2" destOrd="0" presId="urn:microsoft.com/office/officeart/2005/8/layout/hierarchy3"/>
    <dgm:cxn modelId="{03396183-92F4-457F-9631-08BAE66D493D}" type="presParOf" srcId="{EA71E8E6-DE46-B144-98E2-1F8568C1AC8E}" destId="{18221430-1666-3841-BE3F-1F480780E0ED}" srcOrd="3" destOrd="0" presId="urn:microsoft.com/office/officeart/2005/8/layout/hierarchy3"/>
    <dgm:cxn modelId="{F04C5D02-888E-45B1-9132-FA6BB2177A6E}" type="presParOf" srcId="{EA71E8E6-DE46-B144-98E2-1F8568C1AC8E}" destId="{F5AD5C34-FECC-B442-86A7-315219064193}" srcOrd="4" destOrd="0" presId="urn:microsoft.com/office/officeart/2005/8/layout/hierarchy3"/>
    <dgm:cxn modelId="{367D153D-23BE-41B0-88FD-4D3EF959FA42}" type="presParOf" srcId="{EA71E8E6-DE46-B144-98E2-1F8568C1AC8E}" destId="{35FDCAD6-3354-9245-83E1-73E50270C3D6}" srcOrd="5" destOrd="0" presId="urn:microsoft.com/office/officeart/2005/8/layout/hierarchy3"/>
    <dgm:cxn modelId="{F31D0826-1496-4A57-B432-EAC25CD154D3}" type="presParOf" srcId="{EA71E8E6-DE46-B144-98E2-1F8568C1AC8E}" destId="{553000BA-83E4-734B-84DF-BC58815A653D}" srcOrd="6" destOrd="0" presId="urn:microsoft.com/office/officeart/2005/8/layout/hierarchy3"/>
    <dgm:cxn modelId="{F6FA666E-F67D-4CD0-8170-25FA3BADD807}" type="presParOf" srcId="{EA71E8E6-DE46-B144-98E2-1F8568C1AC8E}" destId="{5A364194-CEA2-D044-90FC-B01FA473585F}" srcOrd="7" destOrd="0" presId="urn:microsoft.com/office/officeart/2005/8/layout/hierarchy3"/>
    <dgm:cxn modelId="{5ABB855A-A23A-48AC-A972-2BB99B24F143}" type="presParOf" srcId="{EA71E8E6-DE46-B144-98E2-1F8568C1AC8E}" destId="{B9C8D6A2-932E-0445-9B12-BCA4AE0D86D6}" srcOrd="8" destOrd="0" presId="urn:microsoft.com/office/officeart/2005/8/layout/hierarchy3"/>
    <dgm:cxn modelId="{AF5148FA-2A85-4ECF-AC4A-17CD1BE64FF4}" type="presParOf" srcId="{EA71E8E6-DE46-B144-98E2-1F8568C1AC8E}" destId="{9B6DB332-5547-F645-8832-395DB552AD52}" srcOrd="9" destOrd="0" presId="urn:microsoft.com/office/officeart/2005/8/layout/hierarchy3"/>
    <dgm:cxn modelId="{7DCE422C-4610-4141-8AEA-E172D0CDB065}" type="presParOf" srcId="{459B5EC0-CB10-5844-9C61-977D98F06FCD}" destId="{35C93F21-D8DF-2345-B836-838693632659}" srcOrd="1" destOrd="0" presId="urn:microsoft.com/office/officeart/2005/8/layout/hierarchy3"/>
    <dgm:cxn modelId="{A95AE28F-FCCD-43F2-9764-D3D8411E9E59}" type="presParOf" srcId="{35C93F21-D8DF-2345-B836-838693632659}" destId="{75BC22BF-DB5F-2A43-BAE7-FFEA9D9C6394}" srcOrd="0" destOrd="0" presId="urn:microsoft.com/office/officeart/2005/8/layout/hierarchy3"/>
    <dgm:cxn modelId="{1183C7D4-6AB5-47A6-9DDD-67CAFCDDCC26}" type="presParOf" srcId="{75BC22BF-DB5F-2A43-BAE7-FFEA9D9C6394}" destId="{06CF79E6-D990-9546-88C5-330F7B11840A}" srcOrd="0" destOrd="0" presId="urn:microsoft.com/office/officeart/2005/8/layout/hierarchy3"/>
    <dgm:cxn modelId="{079C68FC-902A-455F-9366-B5EFF8CFBB25}" type="presParOf" srcId="{75BC22BF-DB5F-2A43-BAE7-FFEA9D9C6394}" destId="{D86D22BC-7AA6-0B44-8D50-E7CF9623267D}" srcOrd="1" destOrd="0" presId="urn:microsoft.com/office/officeart/2005/8/layout/hierarchy3"/>
    <dgm:cxn modelId="{83D3AFDA-BB19-4275-8981-98389B36AC8B}" type="presParOf" srcId="{35C93F21-D8DF-2345-B836-838693632659}" destId="{16E7D88D-E60D-FF4E-BC80-0E3E40FA3555}" srcOrd="1" destOrd="0" presId="urn:microsoft.com/office/officeart/2005/8/layout/hierarchy3"/>
    <dgm:cxn modelId="{C0069DDD-6BCD-449A-99AF-FC898F5E9999}" type="presParOf" srcId="{16E7D88D-E60D-FF4E-BC80-0E3E40FA3555}" destId="{B23CA610-B8B4-6C44-8BA2-BD5101A61B0E}" srcOrd="0" destOrd="0" presId="urn:microsoft.com/office/officeart/2005/8/layout/hierarchy3"/>
    <dgm:cxn modelId="{4BCCDB8B-EB12-4321-8949-660288E96BA2}" type="presParOf" srcId="{16E7D88D-E60D-FF4E-BC80-0E3E40FA3555}" destId="{BDFB67C5-4882-8840-AD8A-6A1675785638}" srcOrd="1" destOrd="0" presId="urn:microsoft.com/office/officeart/2005/8/layout/hierarchy3"/>
    <dgm:cxn modelId="{F4BA250C-B662-4C87-8075-1EC37A3102BF}" type="presParOf" srcId="{16E7D88D-E60D-FF4E-BC80-0E3E40FA3555}" destId="{F0A1D3DE-D3C3-8C48-9D60-74A90C50B6A9}" srcOrd="2" destOrd="0" presId="urn:microsoft.com/office/officeart/2005/8/layout/hierarchy3"/>
    <dgm:cxn modelId="{1A83F639-788A-41C4-B238-9B4628FC197C}" type="presParOf" srcId="{16E7D88D-E60D-FF4E-BC80-0E3E40FA3555}" destId="{A66C87E3-F6AC-8C40-85DB-2D70DA12C1C9}" srcOrd="3" destOrd="0" presId="urn:microsoft.com/office/officeart/2005/8/layout/hierarchy3"/>
    <dgm:cxn modelId="{CE4924E5-69BA-40FF-91C9-2C2ED266AB9C}" type="presParOf" srcId="{16E7D88D-E60D-FF4E-BC80-0E3E40FA3555}" destId="{D1F1163F-EF88-AE4D-9359-FBD826737BBA}" srcOrd="4" destOrd="0" presId="urn:microsoft.com/office/officeart/2005/8/layout/hierarchy3"/>
    <dgm:cxn modelId="{622C3468-9B6F-45A6-A6DD-C5ECE6791320}" type="presParOf" srcId="{16E7D88D-E60D-FF4E-BC80-0E3E40FA3555}" destId="{8A7378EC-B278-9C49-863C-782103F73D70}" srcOrd="5" destOrd="0" presId="urn:microsoft.com/office/officeart/2005/8/layout/hierarchy3"/>
    <dgm:cxn modelId="{E8E5862A-F230-48E6-9B2C-38EE5418BAF2}" type="presParOf" srcId="{16E7D88D-E60D-FF4E-BC80-0E3E40FA3555}" destId="{FDB0E13C-1E92-2A46-A0B1-84B26B552978}" srcOrd="6" destOrd="0" presId="urn:microsoft.com/office/officeart/2005/8/layout/hierarchy3"/>
    <dgm:cxn modelId="{13FF927A-75F2-4D21-9D9E-ED137210ECCD}" type="presParOf" srcId="{16E7D88D-E60D-FF4E-BC80-0E3E40FA3555}" destId="{9C5C5D22-CF14-154E-A640-44F9F6764097}" srcOrd="7" destOrd="0" presId="urn:microsoft.com/office/officeart/2005/8/layout/hierarchy3"/>
    <dgm:cxn modelId="{0FACC838-08B5-4FF4-8551-0EB9F0A062E9}" type="presParOf" srcId="{16E7D88D-E60D-FF4E-BC80-0E3E40FA3555}" destId="{CBC31AE4-D091-EA4E-A275-BB23EF082F62}" srcOrd="8" destOrd="0" presId="urn:microsoft.com/office/officeart/2005/8/layout/hierarchy3"/>
    <dgm:cxn modelId="{FE626F5C-E565-42D0-AD39-28E08FA03EF5}" type="presParOf" srcId="{16E7D88D-E60D-FF4E-BC80-0E3E40FA3555}" destId="{8FFDB275-038C-5E46-A4BE-101546744346}"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D0E063-8C90-4174-8CA4-8929571AC4FA}"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US"/>
        </a:p>
      </dgm:t>
    </dgm:pt>
    <dgm:pt modelId="{54351DFD-D351-439B-9D10-AB8ED72A5E64}">
      <dgm:prSet>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a:ln>
          <a:solidFill>
            <a:schemeClr val="accent1"/>
          </a:solidFill>
        </a:ln>
      </dgm:spPr>
      <dgm:t>
        <a:bodyPr/>
        <a:lstStyle/>
        <a:p>
          <a:pPr rtl="0"/>
          <a:r>
            <a:rPr lang="en-US" dirty="0" smtClean="0">
              <a:latin typeface="+mn-lt"/>
            </a:rPr>
            <a:t>Very Small-Scale Farming</a:t>
          </a:r>
          <a:endParaRPr lang="en-US" dirty="0">
            <a:latin typeface="+mn-lt"/>
          </a:endParaRPr>
        </a:p>
      </dgm:t>
    </dgm:pt>
    <dgm:pt modelId="{416281DF-368B-4785-87B3-13C21BBB8B70}" type="parTrans" cxnId="{172E3F8C-70CF-472E-984E-94B996410856}">
      <dgm:prSet/>
      <dgm:spPr/>
      <dgm:t>
        <a:bodyPr/>
        <a:lstStyle/>
        <a:p>
          <a:endParaRPr lang="en-US"/>
        </a:p>
      </dgm:t>
    </dgm:pt>
    <dgm:pt modelId="{22158FED-6E14-4735-A4BF-4747C981C11C}" type="sibTrans" cxnId="{172E3F8C-70CF-472E-984E-94B996410856}">
      <dgm:prSet/>
      <dgm:spPr/>
      <dgm:t>
        <a:bodyPr/>
        <a:lstStyle/>
        <a:p>
          <a:endParaRPr lang="en-US"/>
        </a:p>
      </dgm:t>
    </dgm:pt>
    <dgm:pt modelId="{0A1C6E3A-ECBC-416B-A152-453997584EF8}">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solidFill>
        </a:ln>
      </dgm:spPr>
      <dgm:t>
        <a:bodyPr/>
        <a:lstStyle/>
        <a:p>
          <a:pPr rtl="0"/>
          <a:r>
            <a:rPr lang="en-US" dirty="0" smtClean="0">
              <a:latin typeface="+mn-lt"/>
            </a:rPr>
            <a:t>Small-Scale Farming</a:t>
          </a:r>
          <a:endParaRPr lang="en-US" dirty="0">
            <a:latin typeface="+mn-lt"/>
          </a:endParaRPr>
        </a:p>
      </dgm:t>
    </dgm:pt>
    <dgm:pt modelId="{5144E9D2-658D-4D43-88C0-36689F6281C0}" type="parTrans" cxnId="{60245897-8A4A-4BD4-B2EA-106EFBAA0B06}">
      <dgm:prSet/>
      <dgm:spPr/>
      <dgm:t>
        <a:bodyPr/>
        <a:lstStyle/>
        <a:p>
          <a:endParaRPr lang="en-US"/>
        </a:p>
      </dgm:t>
    </dgm:pt>
    <dgm:pt modelId="{F9739B34-9319-4D4D-BF78-0C2E9190EFB1}" type="sibTrans" cxnId="{60245897-8A4A-4BD4-B2EA-106EFBAA0B06}">
      <dgm:prSet/>
      <dgm:spPr/>
      <dgm:t>
        <a:bodyPr/>
        <a:lstStyle/>
        <a:p>
          <a:endParaRPr lang="en-US"/>
        </a:p>
      </dgm:t>
    </dgm:pt>
    <dgm:pt modelId="{62126239-7667-4E42-8907-9734529A5599}">
      <dgm:prSet>
        <dgm:style>
          <a:lnRef idx="1">
            <a:schemeClr val="accent3"/>
          </a:lnRef>
          <a:fillRef idx="2">
            <a:schemeClr val="accent3"/>
          </a:fillRef>
          <a:effectRef idx="1">
            <a:schemeClr val="accent3"/>
          </a:effectRef>
          <a:fontRef idx="minor">
            <a:schemeClr val="dk1"/>
          </a:fontRef>
        </dgm:style>
      </dgm:prSet>
      <dgm:spPr>
        <a:solidFill>
          <a:schemeClr val="accent1"/>
        </a:solidFill>
        <a:ln>
          <a:solidFill>
            <a:schemeClr val="accent1"/>
          </a:solidFill>
        </a:ln>
      </dgm:spPr>
      <dgm:t>
        <a:bodyPr/>
        <a:lstStyle/>
        <a:p>
          <a:pPr rtl="0"/>
          <a:r>
            <a:rPr lang="en-US" dirty="0" smtClean="0">
              <a:latin typeface="+mn-lt"/>
              <a:cs typeface="Aharoni" panose="02010803020104030203" pitchFamily="2" charset="-79"/>
            </a:rPr>
            <a:t>Mid-Scale Farming</a:t>
          </a:r>
          <a:endParaRPr lang="en-US" dirty="0">
            <a:latin typeface="+mn-lt"/>
            <a:cs typeface="Aharoni" panose="02010803020104030203" pitchFamily="2" charset="-79"/>
          </a:endParaRPr>
        </a:p>
      </dgm:t>
    </dgm:pt>
    <dgm:pt modelId="{4286E578-0221-4B97-A625-426DC5B177E8}" type="parTrans" cxnId="{2B6FDD33-102B-4167-AFC2-E1F9CA464B1D}">
      <dgm:prSet/>
      <dgm:spPr/>
      <dgm:t>
        <a:bodyPr/>
        <a:lstStyle/>
        <a:p>
          <a:endParaRPr lang="en-US"/>
        </a:p>
      </dgm:t>
    </dgm:pt>
    <dgm:pt modelId="{978A0775-2186-434F-9342-813235A28E0C}" type="sibTrans" cxnId="{2B6FDD33-102B-4167-AFC2-E1F9CA464B1D}">
      <dgm:prSet/>
      <dgm:spPr/>
      <dgm:t>
        <a:bodyPr/>
        <a:lstStyle/>
        <a:p>
          <a:endParaRPr lang="en-US"/>
        </a:p>
      </dgm:t>
    </dgm:pt>
    <dgm:pt modelId="{81DDAD77-7A24-4938-90BA-8E7543E790BB}" type="pres">
      <dgm:prSet presAssocID="{00D0E063-8C90-4174-8CA4-8929571AC4FA}" presName="CompostProcess" presStyleCnt="0">
        <dgm:presLayoutVars>
          <dgm:dir/>
          <dgm:resizeHandles val="exact"/>
        </dgm:presLayoutVars>
      </dgm:prSet>
      <dgm:spPr/>
      <dgm:t>
        <a:bodyPr/>
        <a:lstStyle/>
        <a:p>
          <a:endParaRPr lang="en-US"/>
        </a:p>
      </dgm:t>
    </dgm:pt>
    <dgm:pt modelId="{3EFF81BE-88CF-4B38-9D41-4299430C0F55}" type="pres">
      <dgm:prSet presAssocID="{00D0E063-8C90-4174-8CA4-8929571AC4FA}" presName="arrow" presStyleLbl="bgShp" presStyleIdx="0" presStyleCnt="1"/>
      <dgm:spPr/>
      <dgm:t>
        <a:bodyPr/>
        <a:lstStyle/>
        <a:p>
          <a:endParaRPr lang="en-US"/>
        </a:p>
      </dgm:t>
    </dgm:pt>
    <dgm:pt modelId="{C4133308-536B-44EA-9B16-F6606F736A10}" type="pres">
      <dgm:prSet presAssocID="{00D0E063-8C90-4174-8CA4-8929571AC4FA}" presName="linearProcess" presStyleCnt="0"/>
      <dgm:spPr/>
      <dgm:t>
        <a:bodyPr/>
        <a:lstStyle/>
        <a:p>
          <a:endParaRPr lang="en-US"/>
        </a:p>
      </dgm:t>
    </dgm:pt>
    <dgm:pt modelId="{F767C760-4472-4AE0-947B-5FBF05D1C8AB}" type="pres">
      <dgm:prSet presAssocID="{54351DFD-D351-439B-9D10-AB8ED72A5E64}" presName="textNode" presStyleLbl="node1" presStyleIdx="0" presStyleCnt="3">
        <dgm:presLayoutVars>
          <dgm:bulletEnabled val="1"/>
        </dgm:presLayoutVars>
      </dgm:prSet>
      <dgm:spPr/>
      <dgm:t>
        <a:bodyPr/>
        <a:lstStyle/>
        <a:p>
          <a:endParaRPr lang="en-US"/>
        </a:p>
      </dgm:t>
    </dgm:pt>
    <dgm:pt modelId="{979679B2-FDA8-4CF8-A36C-51677F6C3BDD}" type="pres">
      <dgm:prSet presAssocID="{22158FED-6E14-4735-A4BF-4747C981C11C}" presName="sibTrans" presStyleCnt="0"/>
      <dgm:spPr/>
      <dgm:t>
        <a:bodyPr/>
        <a:lstStyle/>
        <a:p>
          <a:endParaRPr lang="en-US"/>
        </a:p>
      </dgm:t>
    </dgm:pt>
    <dgm:pt modelId="{DE7571A1-3927-444D-96B5-28369066A4BA}" type="pres">
      <dgm:prSet presAssocID="{0A1C6E3A-ECBC-416B-A152-453997584EF8}" presName="textNode" presStyleLbl="node1" presStyleIdx="1" presStyleCnt="3">
        <dgm:presLayoutVars>
          <dgm:bulletEnabled val="1"/>
        </dgm:presLayoutVars>
      </dgm:prSet>
      <dgm:spPr/>
      <dgm:t>
        <a:bodyPr/>
        <a:lstStyle/>
        <a:p>
          <a:endParaRPr lang="en-US"/>
        </a:p>
      </dgm:t>
    </dgm:pt>
    <dgm:pt modelId="{BB366658-E8D4-4819-A96B-7C1F5E4CBDE5}" type="pres">
      <dgm:prSet presAssocID="{F9739B34-9319-4D4D-BF78-0C2E9190EFB1}" presName="sibTrans" presStyleCnt="0"/>
      <dgm:spPr/>
      <dgm:t>
        <a:bodyPr/>
        <a:lstStyle/>
        <a:p>
          <a:endParaRPr lang="en-US"/>
        </a:p>
      </dgm:t>
    </dgm:pt>
    <dgm:pt modelId="{EE4ABCAD-15D8-4649-B4B4-4206A5AF6725}" type="pres">
      <dgm:prSet presAssocID="{62126239-7667-4E42-8907-9734529A5599}" presName="textNode" presStyleLbl="node1" presStyleIdx="2" presStyleCnt="3">
        <dgm:presLayoutVars>
          <dgm:bulletEnabled val="1"/>
        </dgm:presLayoutVars>
      </dgm:prSet>
      <dgm:spPr/>
      <dgm:t>
        <a:bodyPr/>
        <a:lstStyle/>
        <a:p>
          <a:endParaRPr lang="en-US"/>
        </a:p>
      </dgm:t>
    </dgm:pt>
  </dgm:ptLst>
  <dgm:cxnLst>
    <dgm:cxn modelId="{2B6FDD33-102B-4167-AFC2-E1F9CA464B1D}" srcId="{00D0E063-8C90-4174-8CA4-8929571AC4FA}" destId="{62126239-7667-4E42-8907-9734529A5599}" srcOrd="2" destOrd="0" parTransId="{4286E578-0221-4B97-A625-426DC5B177E8}" sibTransId="{978A0775-2186-434F-9342-813235A28E0C}"/>
    <dgm:cxn modelId="{E27F7D25-21AA-4039-A403-C111BA267D52}" type="presOf" srcId="{54351DFD-D351-439B-9D10-AB8ED72A5E64}" destId="{F767C760-4472-4AE0-947B-5FBF05D1C8AB}" srcOrd="0" destOrd="0" presId="urn:microsoft.com/office/officeart/2005/8/layout/hProcess9"/>
    <dgm:cxn modelId="{A03BA583-E028-458E-9285-9F1EF11835DF}" type="presOf" srcId="{62126239-7667-4E42-8907-9734529A5599}" destId="{EE4ABCAD-15D8-4649-B4B4-4206A5AF6725}" srcOrd="0" destOrd="0" presId="urn:microsoft.com/office/officeart/2005/8/layout/hProcess9"/>
    <dgm:cxn modelId="{60245897-8A4A-4BD4-B2EA-106EFBAA0B06}" srcId="{00D0E063-8C90-4174-8CA4-8929571AC4FA}" destId="{0A1C6E3A-ECBC-416B-A152-453997584EF8}" srcOrd="1" destOrd="0" parTransId="{5144E9D2-658D-4D43-88C0-36689F6281C0}" sibTransId="{F9739B34-9319-4D4D-BF78-0C2E9190EFB1}"/>
    <dgm:cxn modelId="{77125566-30C0-499C-B03C-3374B52872D6}" type="presOf" srcId="{00D0E063-8C90-4174-8CA4-8929571AC4FA}" destId="{81DDAD77-7A24-4938-90BA-8E7543E790BB}" srcOrd="0" destOrd="0" presId="urn:microsoft.com/office/officeart/2005/8/layout/hProcess9"/>
    <dgm:cxn modelId="{172E3F8C-70CF-472E-984E-94B996410856}" srcId="{00D0E063-8C90-4174-8CA4-8929571AC4FA}" destId="{54351DFD-D351-439B-9D10-AB8ED72A5E64}" srcOrd="0" destOrd="0" parTransId="{416281DF-368B-4785-87B3-13C21BBB8B70}" sibTransId="{22158FED-6E14-4735-A4BF-4747C981C11C}"/>
    <dgm:cxn modelId="{6C8FA47B-93AC-4E84-A4A8-5292CB95C79B}" type="presOf" srcId="{0A1C6E3A-ECBC-416B-A152-453997584EF8}" destId="{DE7571A1-3927-444D-96B5-28369066A4BA}" srcOrd="0" destOrd="0" presId="urn:microsoft.com/office/officeart/2005/8/layout/hProcess9"/>
    <dgm:cxn modelId="{6E1950F3-CD27-4E20-89CE-BDBCFCE29DA3}" type="presParOf" srcId="{81DDAD77-7A24-4938-90BA-8E7543E790BB}" destId="{3EFF81BE-88CF-4B38-9D41-4299430C0F55}" srcOrd="0" destOrd="0" presId="urn:microsoft.com/office/officeart/2005/8/layout/hProcess9"/>
    <dgm:cxn modelId="{0C16A25F-284E-4B45-9481-34EDF67872FE}" type="presParOf" srcId="{81DDAD77-7A24-4938-90BA-8E7543E790BB}" destId="{C4133308-536B-44EA-9B16-F6606F736A10}" srcOrd="1" destOrd="0" presId="urn:microsoft.com/office/officeart/2005/8/layout/hProcess9"/>
    <dgm:cxn modelId="{270A4FAA-0CA8-40FE-8C07-D7EB83B60B11}" type="presParOf" srcId="{C4133308-536B-44EA-9B16-F6606F736A10}" destId="{F767C760-4472-4AE0-947B-5FBF05D1C8AB}" srcOrd="0" destOrd="0" presId="urn:microsoft.com/office/officeart/2005/8/layout/hProcess9"/>
    <dgm:cxn modelId="{B7D987BA-1BE0-4EF3-A379-DE7E132123A4}" type="presParOf" srcId="{C4133308-536B-44EA-9B16-F6606F736A10}" destId="{979679B2-FDA8-4CF8-A36C-51677F6C3BDD}" srcOrd="1" destOrd="0" presId="urn:microsoft.com/office/officeart/2005/8/layout/hProcess9"/>
    <dgm:cxn modelId="{B90F34E9-F4C1-457D-9A2C-6B2E9258698B}" type="presParOf" srcId="{C4133308-536B-44EA-9B16-F6606F736A10}" destId="{DE7571A1-3927-444D-96B5-28369066A4BA}" srcOrd="2" destOrd="0" presId="urn:microsoft.com/office/officeart/2005/8/layout/hProcess9"/>
    <dgm:cxn modelId="{D98D6487-81CD-4AB2-A794-C595228FBC0A}" type="presParOf" srcId="{C4133308-536B-44EA-9B16-F6606F736A10}" destId="{BB366658-E8D4-4819-A96B-7C1F5E4CBDE5}" srcOrd="3" destOrd="0" presId="urn:microsoft.com/office/officeart/2005/8/layout/hProcess9"/>
    <dgm:cxn modelId="{3F113FD7-5ECE-4EB3-B0F3-3A862DFC86E4}" type="presParOf" srcId="{C4133308-536B-44EA-9B16-F6606F736A10}" destId="{EE4ABCAD-15D8-4649-B4B4-4206A5AF672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DA8DEAA-6551-4331-8600-2C0A3E5842D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3A7E752E-312C-458E-8957-0D83203C8363}">
      <dgm:prSet custT="1"/>
      <dgm:spPr/>
      <dgm:t>
        <a:bodyPr/>
        <a:lstStyle/>
        <a:p>
          <a:pPr rtl="0"/>
          <a:r>
            <a:rPr lang="en-US" sz="1600" b="0" dirty="0" smtClean="0">
              <a:solidFill>
                <a:schemeClr val="tx1"/>
              </a:solidFill>
            </a:rPr>
            <a:t>Direct markets:  </a:t>
          </a:r>
          <a:r>
            <a:rPr lang="en-US" sz="2000" b="1" dirty="0" smtClean="0">
              <a:solidFill>
                <a:schemeClr val="tx1"/>
              </a:solidFill>
            </a:rPr>
            <a:t>60% </a:t>
          </a:r>
          <a:r>
            <a:rPr lang="en-US" sz="1600" b="0" dirty="0" smtClean="0">
              <a:solidFill>
                <a:schemeClr val="tx1"/>
              </a:solidFill>
            </a:rPr>
            <a:t>Pop-up markets, and Farmer’s markets.  </a:t>
          </a:r>
          <a:endParaRPr lang="en-US" sz="1600" b="0" dirty="0">
            <a:solidFill>
              <a:schemeClr val="tx1"/>
            </a:solidFill>
          </a:endParaRPr>
        </a:p>
      </dgm:t>
    </dgm:pt>
    <dgm:pt modelId="{0BDF09E3-5D56-4A0F-B91C-31BC41C094B1}" type="parTrans" cxnId="{DEBC4DF2-E186-435C-9E58-8011C134D2B7}">
      <dgm:prSet/>
      <dgm:spPr/>
      <dgm:t>
        <a:bodyPr/>
        <a:lstStyle/>
        <a:p>
          <a:endParaRPr lang="en-US"/>
        </a:p>
      </dgm:t>
    </dgm:pt>
    <dgm:pt modelId="{C2E8E308-AABB-48EA-877E-56A88F1C8165}" type="sibTrans" cxnId="{DEBC4DF2-E186-435C-9E58-8011C134D2B7}">
      <dgm:prSet/>
      <dgm:spPr/>
      <dgm:t>
        <a:bodyPr/>
        <a:lstStyle/>
        <a:p>
          <a:endParaRPr lang="en-US"/>
        </a:p>
      </dgm:t>
    </dgm:pt>
    <dgm:pt modelId="{B33C9220-B7D8-4C71-BF42-F26C067798BA}">
      <dgm:prSet custT="1"/>
      <dgm:spPr/>
      <dgm:t>
        <a:bodyPr/>
        <a:lstStyle/>
        <a:p>
          <a:pPr rtl="0"/>
          <a:r>
            <a:rPr lang="en-US" sz="1600" b="0" dirty="0" smtClean="0">
              <a:solidFill>
                <a:schemeClr val="tx1"/>
              </a:solidFill>
            </a:rPr>
            <a:t>Wholesale markets:  </a:t>
          </a:r>
          <a:r>
            <a:rPr lang="en-US" sz="2000" b="1" dirty="0" smtClean="0">
              <a:solidFill>
                <a:schemeClr val="tx1"/>
              </a:solidFill>
            </a:rPr>
            <a:t>40% </a:t>
          </a:r>
          <a:r>
            <a:rPr lang="en-US" sz="1600" b="0" dirty="0" smtClean="0">
              <a:solidFill>
                <a:schemeClr val="tx1"/>
              </a:solidFill>
            </a:rPr>
            <a:t>Restaurants.</a:t>
          </a:r>
          <a:endParaRPr lang="en-US" sz="1600" b="0" dirty="0">
            <a:solidFill>
              <a:schemeClr val="tx1"/>
            </a:solidFill>
          </a:endParaRPr>
        </a:p>
      </dgm:t>
    </dgm:pt>
    <dgm:pt modelId="{19644BB8-12BD-4787-9598-BC39D8B63A63}" type="parTrans" cxnId="{6734BDF5-AD42-47F7-A8CD-2B3A162B3CF4}">
      <dgm:prSet/>
      <dgm:spPr/>
      <dgm:t>
        <a:bodyPr/>
        <a:lstStyle/>
        <a:p>
          <a:endParaRPr lang="en-US"/>
        </a:p>
      </dgm:t>
    </dgm:pt>
    <dgm:pt modelId="{54652E96-9266-4F4F-AE98-4E41622F9D24}" type="sibTrans" cxnId="{6734BDF5-AD42-47F7-A8CD-2B3A162B3CF4}">
      <dgm:prSet/>
      <dgm:spPr/>
      <dgm:t>
        <a:bodyPr/>
        <a:lstStyle/>
        <a:p>
          <a:endParaRPr lang="en-US"/>
        </a:p>
      </dgm:t>
    </dgm:pt>
    <dgm:pt modelId="{3479D0A2-2A39-4833-95B0-72ADE57BB42D}">
      <dgm:prSet/>
      <dgm:spPr/>
      <dgm:t>
        <a:bodyPr/>
        <a:lstStyle/>
        <a:p>
          <a:pPr rtl="0"/>
          <a:endParaRPr lang="en-US"/>
        </a:p>
      </dgm:t>
    </dgm:pt>
    <dgm:pt modelId="{15F53364-23E4-40B3-AF69-98DD52892D1B}" type="sibTrans" cxnId="{21D0EDFA-9E47-4396-82F4-73422318E512}">
      <dgm:prSet/>
      <dgm:spPr/>
      <dgm:t>
        <a:bodyPr/>
        <a:lstStyle/>
        <a:p>
          <a:endParaRPr lang="en-US"/>
        </a:p>
      </dgm:t>
    </dgm:pt>
    <dgm:pt modelId="{2FF805BA-8644-43F8-9147-4194B90634F6}" type="parTrans" cxnId="{21D0EDFA-9E47-4396-82F4-73422318E512}">
      <dgm:prSet/>
      <dgm:spPr/>
      <dgm:t>
        <a:bodyPr/>
        <a:lstStyle/>
        <a:p>
          <a:endParaRPr lang="en-US"/>
        </a:p>
      </dgm:t>
    </dgm:pt>
    <dgm:pt modelId="{267B52C0-F3A4-4EEA-8CA0-EE27FA91BF81}" type="pres">
      <dgm:prSet presAssocID="{BDA8DEAA-6551-4331-8600-2C0A3E5842DD}" presName="matrix" presStyleCnt="0">
        <dgm:presLayoutVars>
          <dgm:chMax val="1"/>
          <dgm:dir/>
          <dgm:resizeHandles val="exact"/>
        </dgm:presLayoutVars>
      </dgm:prSet>
      <dgm:spPr/>
      <dgm:t>
        <a:bodyPr/>
        <a:lstStyle/>
        <a:p>
          <a:endParaRPr lang="en-US"/>
        </a:p>
      </dgm:t>
    </dgm:pt>
    <dgm:pt modelId="{30CAA661-7E97-413D-9E7C-2EE316842A9D}" type="pres">
      <dgm:prSet presAssocID="{BDA8DEAA-6551-4331-8600-2C0A3E5842DD}" presName="diamond" presStyleLbl="bgShp" presStyleIdx="0" presStyleCnt="1"/>
      <dgm:spPr/>
    </dgm:pt>
    <dgm:pt modelId="{36524321-783D-40BB-BC65-7CC4826D06C3}" type="pres">
      <dgm:prSet presAssocID="{BDA8DEAA-6551-4331-8600-2C0A3E5842DD}" presName="quad1" presStyleLbl="node1" presStyleIdx="0" presStyleCnt="4">
        <dgm:presLayoutVars>
          <dgm:chMax val="0"/>
          <dgm:chPref val="0"/>
          <dgm:bulletEnabled val="1"/>
        </dgm:presLayoutVars>
      </dgm:prSet>
      <dgm:spPr/>
      <dgm:t>
        <a:bodyPr/>
        <a:lstStyle/>
        <a:p>
          <a:endParaRPr lang="en-US"/>
        </a:p>
      </dgm:t>
    </dgm:pt>
    <dgm:pt modelId="{3D988CC7-3632-4B7C-AD85-3DB2B559B636}" type="pres">
      <dgm:prSet presAssocID="{BDA8DEAA-6551-4331-8600-2C0A3E5842DD}" presName="quad2" presStyleLbl="node1" presStyleIdx="1" presStyleCnt="4">
        <dgm:presLayoutVars>
          <dgm:chMax val="0"/>
          <dgm:chPref val="0"/>
          <dgm:bulletEnabled val="1"/>
        </dgm:presLayoutVars>
      </dgm:prSet>
      <dgm:spPr/>
      <dgm:t>
        <a:bodyPr/>
        <a:lstStyle/>
        <a:p>
          <a:endParaRPr lang="en-US"/>
        </a:p>
      </dgm:t>
    </dgm:pt>
    <dgm:pt modelId="{4AD46017-C61A-4790-810A-39BBAC88308C}" type="pres">
      <dgm:prSet presAssocID="{BDA8DEAA-6551-4331-8600-2C0A3E5842DD}" presName="quad3" presStyleLbl="node1" presStyleIdx="2" presStyleCnt="4">
        <dgm:presLayoutVars>
          <dgm:chMax val="0"/>
          <dgm:chPref val="0"/>
          <dgm:bulletEnabled val="1"/>
        </dgm:presLayoutVars>
      </dgm:prSet>
      <dgm:spPr/>
      <dgm:t>
        <a:bodyPr/>
        <a:lstStyle/>
        <a:p>
          <a:endParaRPr lang="en-US"/>
        </a:p>
      </dgm:t>
    </dgm:pt>
    <dgm:pt modelId="{E6E869C8-E897-454A-A905-756EAFDBEDDA}" type="pres">
      <dgm:prSet presAssocID="{BDA8DEAA-6551-4331-8600-2C0A3E5842DD}" presName="quad4" presStyleLbl="node1" presStyleIdx="3" presStyleCnt="4">
        <dgm:presLayoutVars>
          <dgm:chMax val="0"/>
          <dgm:chPref val="0"/>
          <dgm:bulletEnabled val="1"/>
        </dgm:presLayoutVars>
      </dgm:prSet>
      <dgm:spPr/>
    </dgm:pt>
  </dgm:ptLst>
  <dgm:cxnLst>
    <dgm:cxn modelId="{D7161C89-1C4C-4878-A366-D6FCA4638CE3}" type="presOf" srcId="{3479D0A2-2A39-4833-95B0-72ADE57BB42D}" destId="{4AD46017-C61A-4790-810A-39BBAC88308C}" srcOrd="0" destOrd="0" presId="urn:microsoft.com/office/officeart/2005/8/layout/matrix3"/>
    <dgm:cxn modelId="{DEBC4DF2-E186-435C-9E58-8011C134D2B7}" srcId="{BDA8DEAA-6551-4331-8600-2C0A3E5842DD}" destId="{3A7E752E-312C-458E-8957-0D83203C8363}" srcOrd="0" destOrd="0" parTransId="{0BDF09E3-5D56-4A0F-B91C-31BC41C094B1}" sibTransId="{C2E8E308-AABB-48EA-877E-56A88F1C8165}"/>
    <dgm:cxn modelId="{C29ABB58-B96B-4CE2-8C19-8352391DE792}" type="presOf" srcId="{3A7E752E-312C-458E-8957-0D83203C8363}" destId="{36524321-783D-40BB-BC65-7CC4826D06C3}" srcOrd="0" destOrd="0" presId="urn:microsoft.com/office/officeart/2005/8/layout/matrix3"/>
    <dgm:cxn modelId="{25507EBF-676E-4EB1-9C62-ACCFB5BDD756}" type="presOf" srcId="{BDA8DEAA-6551-4331-8600-2C0A3E5842DD}" destId="{267B52C0-F3A4-4EEA-8CA0-EE27FA91BF81}" srcOrd="0" destOrd="0" presId="urn:microsoft.com/office/officeart/2005/8/layout/matrix3"/>
    <dgm:cxn modelId="{88F62EC1-0730-4EB7-8080-C2DEA587DE44}" type="presOf" srcId="{B33C9220-B7D8-4C71-BF42-F26C067798BA}" destId="{3D988CC7-3632-4B7C-AD85-3DB2B559B636}" srcOrd="0" destOrd="0" presId="urn:microsoft.com/office/officeart/2005/8/layout/matrix3"/>
    <dgm:cxn modelId="{6734BDF5-AD42-47F7-A8CD-2B3A162B3CF4}" srcId="{BDA8DEAA-6551-4331-8600-2C0A3E5842DD}" destId="{B33C9220-B7D8-4C71-BF42-F26C067798BA}" srcOrd="1" destOrd="0" parTransId="{19644BB8-12BD-4787-9598-BC39D8B63A63}" sibTransId="{54652E96-9266-4F4F-AE98-4E41622F9D24}"/>
    <dgm:cxn modelId="{21D0EDFA-9E47-4396-82F4-73422318E512}" srcId="{BDA8DEAA-6551-4331-8600-2C0A3E5842DD}" destId="{3479D0A2-2A39-4833-95B0-72ADE57BB42D}" srcOrd="2" destOrd="0" parTransId="{2FF805BA-8644-43F8-9147-4194B90634F6}" sibTransId="{15F53364-23E4-40B3-AF69-98DD52892D1B}"/>
    <dgm:cxn modelId="{8D6FA75B-7711-4254-9D8E-317F08C25C8B}" type="presParOf" srcId="{267B52C0-F3A4-4EEA-8CA0-EE27FA91BF81}" destId="{30CAA661-7E97-413D-9E7C-2EE316842A9D}" srcOrd="0" destOrd="0" presId="urn:microsoft.com/office/officeart/2005/8/layout/matrix3"/>
    <dgm:cxn modelId="{5AE06A8F-960A-4EDB-863C-0C379831C7CD}" type="presParOf" srcId="{267B52C0-F3A4-4EEA-8CA0-EE27FA91BF81}" destId="{36524321-783D-40BB-BC65-7CC4826D06C3}" srcOrd="1" destOrd="0" presId="urn:microsoft.com/office/officeart/2005/8/layout/matrix3"/>
    <dgm:cxn modelId="{1626FFEC-BA24-4B2C-A3BD-AB900B1F17E4}" type="presParOf" srcId="{267B52C0-F3A4-4EEA-8CA0-EE27FA91BF81}" destId="{3D988CC7-3632-4B7C-AD85-3DB2B559B636}" srcOrd="2" destOrd="0" presId="urn:microsoft.com/office/officeart/2005/8/layout/matrix3"/>
    <dgm:cxn modelId="{9434F971-5516-4F40-9E70-D70E2A59CCF0}" type="presParOf" srcId="{267B52C0-F3A4-4EEA-8CA0-EE27FA91BF81}" destId="{4AD46017-C61A-4790-810A-39BBAC88308C}" srcOrd="3" destOrd="0" presId="urn:microsoft.com/office/officeart/2005/8/layout/matrix3"/>
    <dgm:cxn modelId="{F3996DB2-ABE5-4E0D-9E0E-4134C9B00FBA}" type="presParOf" srcId="{267B52C0-F3A4-4EEA-8CA0-EE27FA91BF81}" destId="{E6E869C8-E897-454A-A905-756EAFDBEDD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93A089-D3E8-4589-B835-2B3B335F851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44BC31C4-E8A0-42FB-B7FD-C4C0CB4DACD9}">
      <dgm:prSet custT="1"/>
      <dgm:spPr/>
      <dgm:t>
        <a:bodyPr/>
        <a:lstStyle/>
        <a:p>
          <a:pPr algn="ctr" rtl="0"/>
          <a:r>
            <a:rPr lang="en-US" sz="1600" b="0" dirty="0" smtClean="0">
              <a:solidFill>
                <a:schemeClr val="tx1"/>
              </a:solidFill>
            </a:rPr>
            <a:t>Direct markets:  </a:t>
          </a:r>
          <a:r>
            <a:rPr lang="en-US" sz="2000" b="1" dirty="0" smtClean="0">
              <a:solidFill>
                <a:schemeClr val="tx1"/>
              </a:solidFill>
            </a:rPr>
            <a:t>70% </a:t>
          </a:r>
          <a:r>
            <a:rPr lang="en-US" sz="1600" b="0" dirty="0" smtClean="0">
              <a:solidFill>
                <a:schemeClr val="tx1"/>
              </a:solidFill>
            </a:rPr>
            <a:t>CSA &amp; Farmer’s Market</a:t>
          </a:r>
          <a:endParaRPr lang="en-US" sz="1600" b="0" dirty="0">
            <a:solidFill>
              <a:schemeClr val="tx1"/>
            </a:solidFill>
          </a:endParaRPr>
        </a:p>
      </dgm:t>
    </dgm:pt>
    <dgm:pt modelId="{28E3CA3E-BF23-4000-95EF-C0540553C84E}" type="sibTrans" cxnId="{7722D6E9-B8E9-4021-B63D-0E7502758A24}">
      <dgm:prSet/>
      <dgm:spPr/>
      <dgm:t>
        <a:bodyPr/>
        <a:lstStyle/>
        <a:p>
          <a:endParaRPr lang="en-US"/>
        </a:p>
      </dgm:t>
    </dgm:pt>
    <dgm:pt modelId="{CB67080C-96AE-445F-BABA-11D72F201C45}" type="parTrans" cxnId="{7722D6E9-B8E9-4021-B63D-0E7502758A24}">
      <dgm:prSet/>
      <dgm:spPr/>
      <dgm:t>
        <a:bodyPr/>
        <a:lstStyle/>
        <a:p>
          <a:endParaRPr lang="en-US"/>
        </a:p>
      </dgm:t>
    </dgm:pt>
    <dgm:pt modelId="{22CEB1F1-3432-4738-949A-50216584836F}">
      <dgm:prSet custT="1"/>
      <dgm:spPr/>
      <dgm:t>
        <a:bodyPr/>
        <a:lstStyle/>
        <a:p>
          <a:pPr rtl="0"/>
          <a:r>
            <a:rPr lang="en-US" sz="1600" b="0" dirty="0" smtClean="0">
              <a:solidFill>
                <a:schemeClr val="tx1"/>
              </a:solidFill>
            </a:rPr>
            <a:t>Wholesale markets:  </a:t>
          </a:r>
          <a:r>
            <a:rPr lang="en-US" sz="2000" b="1" dirty="0" smtClean="0">
              <a:solidFill>
                <a:schemeClr val="tx1"/>
              </a:solidFill>
            </a:rPr>
            <a:t>30% </a:t>
          </a:r>
          <a:r>
            <a:rPr lang="en-US" sz="1600" b="0" dirty="0" smtClean="0">
              <a:solidFill>
                <a:schemeClr val="tx1"/>
              </a:solidFill>
            </a:rPr>
            <a:t>Restaurants</a:t>
          </a:r>
          <a:endParaRPr lang="en-US" sz="1600" b="0" dirty="0">
            <a:solidFill>
              <a:schemeClr val="tx1"/>
            </a:solidFill>
          </a:endParaRPr>
        </a:p>
      </dgm:t>
    </dgm:pt>
    <dgm:pt modelId="{AB73E33F-3DE5-4F23-BB0C-75E28E3CF8CB}" type="parTrans" cxnId="{10DBCDCC-B0EC-48FC-BC71-7E7AFBD9BB2A}">
      <dgm:prSet/>
      <dgm:spPr/>
      <dgm:t>
        <a:bodyPr/>
        <a:lstStyle/>
        <a:p>
          <a:endParaRPr lang="en-US"/>
        </a:p>
      </dgm:t>
    </dgm:pt>
    <dgm:pt modelId="{898C09A9-51BC-4522-958C-08B1AF35153F}" type="sibTrans" cxnId="{10DBCDCC-B0EC-48FC-BC71-7E7AFBD9BB2A}">
      <dgm:prSet/>
      <dgm:spPr/>
      <dgm:t>
        <a:bodyPr/>
        <a:lstStyle/>
        <a:p>
          <a:endParaRPr lang="en-US"/>
        </a:p>
      </dgm:t>
    </dgm:pt>
    <dgm:pt modelId="{7D228B78-2103-4BB3-8BD8-E571F6D2E166}" type="pres">
      <dgm:prSet presAssocID="{4293A089-D3E8-4589-B835-2B3B335F8513}" presName="matrix" presStyleCnt="0">
        <dgm:presLayoutVars>
          <dgm:chMax val="1"/>
          <dgm:dir/>
          <dgm:resizeHandles val="exact"/>
        </dgm:presLayoutVars>
      </dgm:prSet>
      <dgm:spPr/>
      <dgm:t>
        <a:bodyPr/>
        <a:lstStyle/>
        <a:p>
          <a:endParaRPr lang="en-US"/>
        </a:p>
      </dgm:t>
    </dgm:pt>
    <dgm:pt modelId="{215DE2EE-DAA8-4872-9A20-CCBD55BD7F99}" type="pres">
      <dgm:prSet presAssocID="{4293A089-D3E8-4589-B835-2B3B335F8513}" presName="diamond" presStyleLbl="bgShp" presStyleIdx="0" presStyleCnt="1"/>
      <dgm:spPr/>
    </dgm:pt>
    <dgm:pt modelId="{37ADC71E-9635-49EF-BE30-2C92D6E4A862}" type="pres">
      <dgm:prSet presAssocID="{4293A089-D3E8-4589-B835-2B3B335F8513}" presName="quad1" presStyleLbl="node1" presStyleIdx="0" presStyleCnt="4">
        <dgm:presLayoutVars>
          <dgm:chMax val="0"/>
          <dgm:chPref val="0"/>
          <dgm:bulletEnabled val="1"/>
        </dgm:presLayoutVars>
      </dgm:prSet>
      <dgm:spPr/>
      <dgm:t>
        <a:bodyPr/>
        <a:lstStyle/>
        <a:p>
          <a:endParaRPr lang="en-US"/>
        </a:p>
      </dgm:t>
    </dgm:pt>
    <dgm:pt modelId="{9B2C4F1E-71CF-4E99-8000-F1F934C7BA4E}" type="pres">
      <dgm:prSet presAssocID="{4293A089-D3E8-4589-B835-2B3B335F8513}" presName="quad2" presStyleLbl="node1" presStyleIdx="1" presStyleCnt="4">
        <dgm:presLayoutVars>
          <dgm:chMax val="0"/>
          <dgm:chPref val="0"/>
          <dgm:bulletEnabled val="1"/>
        </dgm:presLayoutVars>
      </dgm:prSet>
      <dgm:spPr/>
      <dgm:t>
        <a:bodyPr/>
        <a:lstStyle/>
        <a:p>
          <a:endParaRPr lang="en-US"/>
        </a:p>
      </dgm:t>
    </dgm:pt>
    <dgm:pt modelId="{A9A567A9-E162-4971-9951-DB5F1521AC5D}" type="pres">
      <dgm:prSet presAssocID="{4293A089-D3E8-4589-B835-2B3B335F8513}" presName="quad3" presStyleLbl="node1" presStyleIdx="2" presStyleCnt="4">
        <dgm:presLayoutVars>
          <dgm:chMax val="0"/>
          <dgm:chPref val="0"/>
          <dgm:bulletEnabled val="1"/>
        </dgm:presLayoutVars>
      </dgm:prSet>
      <dgm:spPr/>
      <dgm:t>
        <a:bodyPr/>
        <a:lstStyle/>
        <a:p>
          <a:endParaRPr lang="en-US"/>
        </a:p>
      </dgm:t>
    </dgm:pt>
    <dgm:pt modelId="{546CC6E6-87BA-4B77-84EB-DB47C18DA39C}" type="pres">
      <dgm:prSet presAssocID="{4293A089-D3E8-4589-B835-2B3B335F8513}" presName="quad4" presStyleLbl="node1" presStyleIdx="3" presStyleCnt="4">
        <dgm:presLayoutVars>
          <dgm:chMax val="0"/>
          <dgm:chPref val="0"/>
          <dgm:bulletEnabled val="1"/>
        </dgm:presLayoutVars>
      </dgm:prSet>
      <dgm:spPr/>
      <dgm:t>
        <a:bodyPr/>
        <a:lstStyle/>
        <a:p>
          <a:endParaRPr lang="en-US"/>
        </a:p>
      </dgm:t>
    </dgm:pt>
  </dgm:ptLst>
  <dgm:cxnLst>
    <dgm:cxn modelId="{DA35B396-0467-4261-8CBB-B23918700A95}" type="presOf" srcId="{22CEB1F1-3432-4738-949A-50216584836F}" destId="{9B2C4F1E-71CF-4E99-8000-F1F934C7BA4E}" srcOrd="0" destOrd="0" presId="urn:microsoft.com/office/officeart/2005/8/layout/matrix3"/>
    <dgm:cxn modelId="{268E6725-8C71-41DF-BBFB-178799F074A0}" type="presOf" srcId="{44BC31C4-E8A0-42FB-B7FD-C4C0CB4DACD9}" destId="{37ADC71E-9635-49EF-BE30-2C92D6E4A862}" srcOrd="0" destOrd="0" presId="urn:microsoft.com/office/officeart/2005/8/layout/matrix3"/>
    <dgm:cxn modelId="{10DBCDCC-B0EC-48FC-BC71-7E7AFBD9BB2A}" srcId="{4293A089-D3E8-4589-B835-2B3B335F8513}" destId="{22CEB1F1-3432-4738-949A-50216584836F}" srcOrd="1" destOrd="0" parTransId="{AB73E33F-3DE5-4F23-BB0C-75E28E3CF8CB}" sibTransId="{898C09A9-51BC-4522-958C-08B1AF35153F}"/>
    <dgm:cxn modelId="{7722D6E9-B8E9-4021-B63D-0E7502758A24}" srcId="{4293A089-D3E8-4589-B835-2B3B335F8513}" destId="{44BC31C4-E8A0-42FB-B7FD-C4C0CB4DACD9}" srcOrd="0" destOrd="0" parTransId="{CB67080C-96AE-445F-BABA-11D72F201C45}" sibTransId="{28E3CA3E-BF23-4000-95EF-C0540553C84E}"/>
    <dgm:cxn modelId="{2F7C0BCB-E597-43B0-AF07-907DBB9A1F09}" type="presOf" srcId="{4293A089-D3E8-4589-B835-2B3B335F8513}" destId="{7D228B78-2103-4BB3-8BD8-E571F6D2E166}" srcOrd="0" destOrd="0" presId="urn:microsoft.com/office/officeart/2005/8/layout/matrix3"/>
    <dgm:cxn modelId="{46CD2EAE-3B1E-4662-AC79-5030B59C8CCF}" type="presParOf" srcId="{7D228B78-2103-4BB3-8BD8-E571F6D2E166}" destId="{215DE2EE-DAA8-4872-9A20-CCBD55BD7F99}" srcOrd="0" destOrd="0" presId="urn:microsoft.com/office/officeart/2005/8/layout/matrix3"/>
    <dgm:cxn modelId="{10FD795D-3E46-4C78-8298-A56B42738CC6}" type="presParOf" srcId="{7D228B78-2103-4BB3-8BD8-E571F6D2E166}" destId="{37ADC71E-9635-49EF-BE30-2C92D6E4A862}" srcOrd="1" destOrd="0" presId="urn:microsoft.com/office/officeart/2005/8/layout/matrix3"/>
    <dgm:cxn modelId="{9A3A16FD-D736-4A89-AC0C-630FC5C6BFB2}" type="presParOf" srcId="{7D228B78-2103-4BB3-8BD8-E571F6D2E166}" destId="{9B2C4F1E-71CF-4E99-8000-F1F934C7BA4E}" srcOrd="2" destOrd="0" presId="urn:microsoft.com/office/officeart/2005/8/layout/matrix3"/>
    <dgm:cxn modelId="{C6054B95-EFD3-40CF-A791-C2C57C67F8DE}" type="presParOf" srcId="{7D228B78-2103-4BB3-8BD8-E571F6D2E166}" destId="{A9A567A9-E162-4971-9951-DB5F1521AC5D}" srcOrd="3" destOrd="0" presId="urn:microsoft.com/office/officeart/2005/8/layout/matrix3"/>
    <dgm:cxn modelId="{5A58E7ED-2C14-44AF-A7B3-7AFB06A53259}" type="presParOf" srcId="{7D228B78-2103-4BB3-8BD8-E571F6D2E166}" destId="{546CC6E6-87BA-4B77-84EB-DB47C18DA39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FCB494-6D7C-4D26-A220-E515294F449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A432A2C-CAD3-4850-89A0-92CD1CDDBB0C}">
      <dgm:prSet custT="1"/>
      <dgm:spPr/>
      <dgm:t>
        <a:bodyPr/>
        <a:lstStyle/>
        <a:p>
          <a:pPr rtl="0"/>
          <a:endParaRPr lang="en-US" sz="800" dirty="0" smtClean="0"/>
        </a:p>
        <a:p>
          <a:pPr rtl="0"/>
          <a:r>
            <a:rPr lang="en-US" sz="1400" b="0" dirty="0" smtClean="0">
              <a:solidFill>
                <a:schemeClr val="tx1"/>
              </a:solidFill>
            </a:rPr>
            <a:t>Direct markets:  </a:t>
          </a:r>
          <a:r>
            <a:rPr lang="en-US" sz="1800" b="1" dirty="0" smtClean="0">
              <a:solidFill>
                <a:schemeClr val="tx1"/>
              </a:solidFill>
            </a:rPr>
            <a:t>100% for first five years and 75% </a:t>
          </a:r>
          <a:r>
            <a:rPr lang="en-US" sz="1400" b="0" dirty="0" smtClean="0">
              <a:solidFill>
                <a:schemeClr val="tx1"/>
              </a:solidFill>
            </a:rPr>
            <a:t>currently Farmer’s markets and Multi-farm CSA</a:t>
          </a:r>
          <a:endParaRPr lang="en-US" sz="1400" b="0" dirty="0">
            <a:solidFill>
              <a:schemeClr val="tx1"/>
            </a:solidFill>
          </a:endParaRPr>
        </a:p>
      </dgm:t>
    </dgm:pt>
    <dgm:pt modelId="{41F786A7-1EAD-4B39-93CB-5CB5549CDD09}" type="parTrans" cxnId="{655AD87A-555B-47B3-858B-ABBA1DCE6691}">
      <dgm:prSet/>
      <dgm:spPr/>
      <dgm:t>
        <a:bodyPr/>
        <a:lstStyle/>
        <a:p>
          <a:endParaRPr lang="en-US"/>
        </a:p>
      </dgm:t>
    </dgm:pt>
    <dgm:pt modelId="{87E81B84-DD53-4577-81C6-9279A3B935D0}" type="sibTrans" cxnId="{655AD87A-555B-47B3-858B-ABBA1DCE6691}">
      <dgm:prSet/>
      <dgm:spPr/>
      <dgm:t>
        <a:bodyPr/>
        <a:lstStyle/>
        <a:p>
          <a:endParaRPr lang="en-US"/>
        </a:p>
      </dgm:t>
    </dgm:pt>
    <dgm:pt modelId="{8F673FAD-696B-4AC7-88B0-BA0123A33A9D}">
      <dgm:prSet custT="1"/>
      <dgm:spPr/>
      <dgm:t>
        <a:bodyPr/>
        <a:lstStyle/>
        <a:p>
          <a:pPr rtl="0"/>
          <a:r>
            <a:rPr lang="en-US" sz="1600" b="0" dirty="0" smtClean="0">
              <a:solidFill>
                <a:schemeClr val="tx1"/>
              </a:solidFill>
            </a:rPr>
            <a:t>Wholesale markets:  </a:t>
          </a:r>
          <a:r>
            <a:rPr lang="en-US" sz="2000" b="1" dirty="0" smtClean="0">
              <a:solidFill>
                <a:schemeClr val="tx1"/>
              </a:solidFill>
            </a:rPr>
            <a:t>25%  </a:t>
          </a:r>
          <a:r>
            <a:rPr lang="en-US" sz="1600" b="0" dirty="0" smtClean="0">
              <a:solidFill>
                <a:schemeClr val="tx1"/>
              </a:solidFill>
            </a:rPr>
            <a:t>Terminal Markets Distributor</a:t>
          </a:r>
          <a:endParaRPr lang="en-US" sz="1600" b="0" dirty="0">
            <a:solidFill>
              <a:schemeClr val="tx1"/>
            </a:solidFill>
          </a:endParaRPr>
        </a:p>
      </dgm:t>
    </dgm:pt>
    <dgm:pt modelId="{C8FC4823-B1C6-4BC4-9A4B-F333D7177E49}" type="parTrans" cxnId="{417AFDBB-DFCA-48A8-8277-B9CEC4737EB8}">
      <dgm:prSet/>
      <dgm:spPr/>
      <dgm:t>
        <a:bodyPr/>
        <a:lstStyle/>
        <a:p>
          <a:endParaRPr lang="en-US"/>
        </a:p>
      </dgm:t>
    </dgm:pt>
    <dgm:pt modelId="{C3A3D7E5-A195-4323-B03F-4A90B948F1BE}" type="sibTrans" cxnId="{417AFDBB-DFCA-48A8-8277-B9CEC4737EB8}">
      <dgm:prSet/>
      <dgm:spPr/>
      <dgm:t>
        <a:bodyPr/>
        <a:lstStyle/>
        <a:p>
          <a:endParaRPr lang="en-US"/>
        </a:p>
      </dgm:t>
    </dgm:pt>
    <dgm:pt modelId="{8421C047-F613-4B6D-80BD-F567FBB074A1}" type="pres">
      <dgm:prSet presAssocID="{F2FCB494-6D7C-4D26-A220-E515294F4497}" presName="matrix" presStyleCnt="0">
        <dgm:presLayoutVars>
          <dgm:chMax val="1"/>
          <dgm:dir/>
          <dgm:resizeHandles val="exact"/>
        </dgm:presLayoutVars>
      </dgm:prSet>
      <dgm:spPr/>
      <dgm:t>
        <a:bodyPr/>
        <a:lstStyle/>
        <a:p>
          <a:endParaRPr lang="en-US"/>
        </a:p>
      </dgm:t>
    </dgm:pt>
    <dgm:pt modelId="{B2A323F3-B211-4F27-BA1D-67C463B2A829}" type="pres">
      <dgm:prSet presAssocID="{F2FCB494-6D7C-4D26-A220-E515294F4497}" presName="diamond" presStyleLbl="bgShp" presStyleIdx="0" presStyleCnt="1"/>
      <dgm:spPr/>
    </dgm:pt>
    <dgm:pt modelId="{06F35A6F-32F1-4645-BA59-2E69E926B854}" type="pres">
      <dgm:prSet presAssocID="{F2FCB494-6D7C-4D26-A220-E515294F4497}" presName="quad1" presStyleLbl="node1" presStyleIdx="0" presStyleCnt="4">
        <dgm:presLayoutVars>
          <dgm:chMax val="0"/>
          <dgm:chPref val="0"/>
          <dgm:bulletEnabled val="1"/>
        </dgm:presLayoutVars>
      </dgm:prSet>
      <dgm:spPr/>
      <dgm:t>
        <a:bodyPr/>
        <a:lstStyle/>
        <a:p>
          <a:endParaRPr lang="en-US"/>
        </a:p>
      </dgm:t>
    </dgm:pt>
    <dgm:pt modelId="{9A32E881-B046-452D-8AE9-28EE8BD39F6E}" type="pres">
      <dgm:prSet presAssocID="{F2FCB494-6D7C-4D26-A220-E515294F4497}" presName="quad2" presStyleLbl="node1" presStyleIdx="1" presStyleCnt="4">
        <dgm:presLayoutVars>
          <dgm:chMax val="0"/>
          <dgm:chPref val="0"/>
          <dgm:bulletEnabled val="1"/>
        </dgm:presLayoutVars>
      </dgm:prSet>
      <dgm:spPr/>
      <dgm:t>
        <a:bodyPr/>
        <a:lstStyle/>
        <a:p>
          <a:endParaRPr lang="en-US"/>
        </a:p>
      </dgm:t>
    </dgm:pt>
    <dgm:pt modelId="{AEFA98E8-A2F7-4CDF-867E-8982B19AED20}" type="pres">
      <dgm:prSet presAssocID="{F2FCB494-6D7C-4D26-A220-E515294F4497}" presName="quad3" presStyleLbl="node1" presStyleIdx="2" presStyleCnt="4">
        <dgm:presLayoutVars>
          <dgm:chMax val="0"/>
          <dgm:chPref val="0"/>
          <dgm:bulletEnabled val="1"/>
        </dgm:presLayoutVars>
      </dgm:prSet>
      <dgm:spPr/>
    </dgm:pt>
    <dgm:pt modelId="{44D8F1A2-0EC1-425A-A8E0-82E9BEAE7A6F}" type="pres">
      <dgm:prSet presAssocID="{F2FCB494-6D7C-4D26-A220-E515294F4497}" presName="quad4" presStyleLbl="node1" presStyleIdx="3" presStyleCnt="4">
        <dgm:presLayoutVars>
          <dgm:chMax val="0"/>
          <dgm:chPref val="0"/>
          <dgm:bulletEnabled val="1"/>
        </dgm:presLayoutVars>
      </dgm:prSet>
      <dgm:spPr/>
    </dgm:pt>
  </dgm:ptLst>
  <dgm:cxnLst>
    <dgm:cxn modelId="{F7A71C3F-BE0B-4B5B-B7C2-F963C31FB7D4}" type="presOf" srcId="{8F673FAD-696B-4AC7-88B0-BA0123A33A9D}" destId="{9A32E881-B046-452D-8AE9-28EE8BD39F6E}" srcOrd="0" destOrd="0" presId="urn:microsoft.com/office/officeart/2005/8/layout/matrix3"/>
    <dgm:cxn modelId="{655AD87A-555B-47B3-858B-ABBA1DCE6691}" srcId="{F2FCB494-6D7C-4D26-A220-E515294F4497}" destId="{DA432A2C-CAD3-4850-89A0-92CD1CDDBB0C}" srcOrd="0" destOrd="0" parTransId="{41F786A7-1EAD-4B39-93CB-5CB5549CDD09}" sibTransId="{87E81B84-DD53-4577-81C6-9279A3B935D0}"/>
    <dgm:cxn modelId="{417AFDBB-DFCA-48A8-8277-B9CEC4737EB8}" srcId="{F2FCB494-6D7C-4D26-A220-E515294F4497}" destId="{8F673FAD-696B-4AC7-88B0-BA0123A33A9D}" srcOrd="1" destOrd="0" parTransId="{C8FC4823-B1C6-4BC4-9A4B-F333D7177E49}" sibTransId="{C3A3D7E5-A195-4323-B03F-4A90B948F1BE}"/>
    <dgm:cxn modelId="{F43D6B8F-325B-492C-AD68-883E7B594EC4}" type="presOf" srcId="{F2FCB494-6D7C-4D26-A220-E515294F4497}" destId="{8421C047-F613-4B6D-80BD-F567FBB074A1}" srcOrd="0" destOrd="0" presId="urn:microsoft.com/office/officeart/2005/8/layout/matrix3"/>
    <dgm:cxn modelId="{340406FB-C175-478A-8F1E-7593387FC659}" type="presOf" srcId="{DA432A2C-CAD3-4850-89A0-92CD1CDDBB0C}" destId="{06F35A6F-32F1-4645-BA59-2E69E926B854}" srcOrd="0" destOrd="0" presId="urn:microsoft.com/office/officeart/2005/8/layout/matrix3"/>
    <dgm:cxn modelId="{F208BB08-B8AA-4176-AD8D-AC2FE60E8810}" type="presParOf" srcId="{8421C047-F613-4B6D-80BD-F567FBB074A1}" destId="{B2A323F3-B211-4F27-BA1D-67C463B2A829}" srcOrd="0" destOrd="0" presId="urn:microsoft.com/office/officeart/2005/8/layout/matrix3"/>
    <dgm:cxn modelId="{5008FC1B-B7BB-410A-AF91-EAD056A3C29C}" type="presParOf" srcId="{8421C047-F613-4B6D-80BD-F567FBB074A1}" destId="{06F35A6F-32F1-4645-BA59-2E69E926B854}" srcOrd="1" destOrd="0" presId="urn:microsoft.com/office/officeart/2005/8/layout/matrix3"/>
    <dgm:cxn modelId="{D5016C91-A33A-45C5-A6C1-347CD211E804}" type="presParOf" srcId="{8421C047-F613-4B6D-80BD-F567FBB074A1}" destId="{9A32E881-B046-452D-8AE9-28EE8BD39F6E}" srcOrd="2" destOrd="0" presId="urn:microsoft.com/office/officeart/2005/8/layout/matrix3"/>
    <dgm:cxn modelId="{639E0179-C68B-437C-8E18-9B2851440692}" type="presParOf" srcId="{8421C047-F613-4B6D-80BD-F567FBB074A1}" destId="{AEFA98E8-A2F7-4CDF-867E-8982B19AED20}" srcOrd="3" destOrd="0" presId="urn:microsoft.com/office/officeart/2005/8/layout/matrix3"/>
    <dgm:cxn modelId="{85BADE4A-DA04-43B8-A21B-E72AAFAD64A5}" type="presParOf" srcId="{8421C047-F613-4B6D-80BD-F567FBB074A1}" destId="{44D8F1A2-0EC1-425A-A8E0-82E9BEAE7A6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DD373-C9E0-7A43-A7EF-87216A701A5B}">
      <dsp:nvSpPr>
        <dsp:cNvPr id="0" name=""/>
        <dsp:cNvSpPr/>
      </dsp:nvSpPr>
      <dsp:spPr>
        <a:xfrm>
          <a:off x="1450700" y="3745"/>
          <a:ext cx="2793049" cy="723974"/>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Rounded MT Bold"/>
              <a:cs typeface="Arial Rounded MT Bold"/>
            </a:rPr>
            <a:t>Direct</a:t>
          </a:r>
          <a:endParaRPr lang="en-US" sz="2400" kern="1200" dirty="0">
            <a:solidFill>
              <a:schemeClr val="tx1"/>
            </a:solidFill>
            <a:latin typeface="Arial Rounded MT Bold"/>
            <a:cs typeface="Arial Rounded MT Bold"/>
          </a:endParaRPr>
        </a:p>
      </dsp:txBody>
      <dsp:txXfrm>
        <a:off x="1471904" y="24949"/>
        <a:ext cx="2750641" cy="681566"/>
      </dsp:txXfrm>
    </dsp:sp>
    <dsp:sp modelId="{648D8E1E-FDA6-D543-B911-ED2057E932C9}">
      <dsp:nvSpPr>
        <dsp:cNvPr id="0" name=""/>
        <dsp:cNvSpPr/>
      </dsp:nvSpPr>
      <dsp:spPr>
        <a:xfrm>
          <a:off x="1730005" y="727720"/>
          <a:ext cx="266088" cy="503335"/>
        </a:xfrm>
        <a:custGeom>
          <a:avLst/>
          <a:gdLst/>
          <a:ahLst/>
          <a:cxnLst/>
          <a:rect l="0" t="0" r="0" b="0"/>
          <a:pathLst>
            <a:path>
              <a:moveTo>
                <a:pt x="0" y="0"/>
              </a:moveTo>
              <a:lnTo>
                <a:pt x="0" y="503335"/>
              </a:lnTo>
              <a:lnTo>
                <a:pt x="266088" y="50333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440F24-FB53-074E-8B0E-FC11C260CB41}">
      <dsp:nvSpPr>
        <dsp:cNvPr id="0" name=""/>
        <dsp:cNvSpPr/>
      </dsp:nvSpPr>
      <dsp:spPr>
        <a:xfrm>
          <a:off x="1996093" y="869068"/>
          <a:ext cx="3324131" cy="72397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Pop-Up/Farmer’s Market</a:t>
          </a:r>
          <a:endParaRPr lang="en-US" sz="2400" kern="1200" dirty="0"/>
        </a:p>
      </dsp:txBody>
      <dsp:txXfrm>
        <a:off x="2017297" y="890272"/>
        <a:ext cx="3281723" cy="681566"/>
      </dsp:txXfrm>
    </dsp:sp>
    <dsp:sp modelId="{F8411780-F2DB-E44F-8BD2-5C6730360FE8}">
      <dsp:nvSpPr>
        <dsp:cNvPr id="0" name=""/>
        <dsp:cNvSpPr/>
      </dsp:nvSpPr>
      <dsp:spPr>
        <a:xfrm>
          <a:off x="1730005" y="727720"/>
          <a:ext cx="279304" cy="1447948"/>
        </a:xfrm>
        <a:custGeom>
          <a:avLst/>
          <a:gdLst/>
          <a:ahLst/>
          <a:cxnLst/>
          <a:rect l="0" t="0" r="0" b="0"/>
          <a:pathLst>
            <a:path>
              <a:moveTo>
                <a:pt x="0" y="0"/>
              </a:moveTo>
              <a:lnTo>
                <a:pt x="0" y="1447948"/>
              </a:lnTo>
              <a:lnTo>
                <a:pt x="279304" y="144794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221430-1666-3841-BE3F-1F480780E0ED}">
      <dsp:nvSpPr>
        <dsp:cNvPr id="0" name=""/>
        <dsp:cNvSpPr/>
      </dsp:nvSpPr>
      <dsp:spPr>
        <a:xfrm>
          <a:off x="2009310" y="1813681"/>
          <a:ext cx="3346800" cy="72397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Brick &amp; Mortar (B&amp;M)/Roadside Market</a:t>
          </a:r>
          <a:endParaRPr lang="en-US" sz="2000" kern="1200" dirty="0"/>
        </a:p>
      </dsp:txBody>
      <dsp:txXfrm>
        <a:off x="2030514" y="1834885"/>
        <a:ext cx="3304392" cy="681566"/>
      </dsp:txXfrm>
    </dsp:sp>
    <dsp:sp modelId="{F5AD5C34-FECC-B442-86A7-315219064193}">
      <dsp:nvSpPr>
        <dsp:cNvPr id="0" name=""/>
        <dsp:cNvSpPr/>
      </dsp:nvSpPr>
      <dsp:spPr>
        <a:xfrm>
          <a:off x="1730005" y="727720"/>
          <a:ext cx="279304" cy="2352916"/>
        </a:xfrm>
        <a:custGeom>
          <a:avLst/>
          <a:gdLst/>
          <a:ahLst/>
          <a:cxnLst/>
          <a:rect l="0" t="0" r="0" b="0"/>
          <a:pathLst>
            <a:path>
              <a:moveTo>
                <a:pt x="0" y="0"/>
              </a:moveTo>
              <a:lnTo>
                <a:pt x="0" y="2352916"/>
              </a:lnTo>
              <a:lnTo>
                <a:pt x="279304" y="235291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FDCAD6-3354-9245-83E1-73E50270C3D6}">
      <dsp:nvSpPr>
        <dsp:cNvPr id="0" name=""/>
        <dsp:cNvSpPr/>
      </dsp:nvSpPr>
      <dsp:spPr>
        <a:xfrm>
          <a:off x="2009310" y="2718649"/>
          <a:ext cx="3346800" cy="72397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CSA’s</a:t>
          </a:r>
          <a:endParaRPr lang="en-US" sz="2400" kern="1200" dirty="0"/>
        </a:p>
      </dsp:txBody>
      <dsp:txXfrm>
        <a:off x="2030514" y="2739853"/>
        <a:ext cx="3304392" cy="681566"/>
      </dsp:txXfrm>
    </dsp:sp>
    <dsp:sp modelId="{553000BA-83E4-734B-84DF-BC58815A653D}">
      <dsp:nvSpPr>
        <dsp:cNvPr id="0" name=""/>
        <dsp:cNvSpPr/>
      </dsp:nvSpPr>
      <dsp:spPr>
        <a:xfrm>
          <a:off x="1730005" y="727720"/>
          <a:ext cx="279304" cy="3257884"/>
        </a:xfrm>
        <a:custGeom>
          <a:avLst/>
          <a:gdLst/>
          <a:ahLst/>
          <a:cxnLst/>
          <a:rect l="0" t="0" r="0" b="0"/>
          <a:pathLst>
            <a:path>
              <a:moveTo>
                <a:pt x="0" y="0"/>
              </a:moveTo>
              <a:lnTo>
                <a:pt x="0" y="3257884"/>
              </a:lnTo>
              <a:lnTo>
                <a:pt x="279304" y="325788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A364194-CEA2-D044-90FC-B01FA473585F}">
      <dsp:nvSpPr>
        <dsp:cNvPr id="0" name=""/>
        <dsp:cNvSpPr/>
      </dsp:nvSpPr>
      <dsp:spPr>
        <a:xfrm>
          <a:off x="2009310" y="3623617"/>
          <a:ext cx="3346800" cy="72397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E-commerce (Online)</a:t>
          </a:r>
          <a:endParaRPr lang="en-US" sz="2400" kern="1200" dirty="0"/>
        </a:p>
      </dsp:txBody>
      <dsp:txXfrm>
        <a:off x="2030514" y="3644821"/>
        <a:ext cx="3304392" cy="681566"/>
      </dsp:txXfrm>
    </dsp:sp>
    <dsp:sp modelId="{06CF79E6-D990-9546-88C5-330F7B11840A}">
      <dsp:nvSpPr>
        <dsp:cNvPr id="0" name=""/>
        <dsp:cNvSpPr/>
      </dsp:nvSpPr>
      <dsp:spPr>
        <a:xfrm>
          <a:off x="5158721" y="3745"/>
          <a:ext cx="2796886" cy="7239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latin typeface="Arial Rounded MT Bold"/>
              <a:cs typeface="Arial Rounded MT Bold"/>
            </a:rPr>
            <a:t>Wholesale</a:t>
          </a:r>
          <a:endParaRPr lang="en-US" sz="2400" kern="1200" dirty="0">
            <a:solidFill>
              <a:srgbClr val="000000"/>
            </a:solidFill>
            <a:latin typeface="Arial Rounded MT Bold"/>
            <a:cs typeface="Arial Rounded MT Bold"/>
          </a:endParaRPr>
        </a:p>
      </dsp:txBody>
      <dsp:txXfrm>
        <a:off x="5179925" y="24949"/>
        <a:ext cx="2754478" cy="681566"/>
      </dsp:txXfrm>
    </dsp:sp>
    <dsp:sp modelId="{B23CA610-B8B4-6C44-8BA2-BD5101A61B0E}">
      <dsp:nvSpPr>
        <dsp:cNvPr id="0" name=""/>
        <dsp:cNvSpPr/>
      </dsp:nvSpPr>
      <dsp:spPr>
        <a:xfrm>
          <a:off x="5438409" y="727720"/>
          <a:ext cx="279688" cy="542980"/>
        </a:xfrm>
        <a:custGeom>
          <a:avLst/>
          <a:gdLst/>
          <a:ahLst/>
          <a:cxnLst/>
          <a:rect l="0" t="0" r="0" b="0"/>
          <a:pathLst>
            <a:path>
              <a:moveTo>
                <a:pt x="0" y="0"/>
              </a:moveTo>
              <a:lnTo>
                <a:pt x="0" y="542980"/>
              </a:lnTo>
              <a:lnTo>
                <a:pt x="279688" y="54298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FB67C5-4882-8840-AD8A-6A1675785638}">
      <dsp:nvSpPr>
        <dsp:cNvPr id="0" name=""/>
        <dsp:cNvSpPr/>
      </dsp:nvSpPr>
      <dsp:spPr>
        <a:xfrm>
          <a:off x="5718098" y="908713"/>
          <a:ext cx="3346800" cy="723974"/>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Terminal Market</a:t>
          </a:r>
          <a:endParaRPr lang="en-US" sz="2400" kern="1200" dirty="0"/>
        </a:p>
      </dsp:txBody>
      <dsp:txXfrm>
        <a:off x="5739302" y="929917"/>
        <a:ext cx="3304392" cy="681566"/>
      </dsp:txXfrm>
    </dsp:sp>
    <dsp:sp modelId="{F0A1D3DE-D3C3-8C48-9D60-74A90C50B6A9}">
      <dsp:nvSpPr>
        <dsp:cNvPr id="0" name=""/>
        <dsp:cNvSpPr/>
      </dsp:nvSpPr>
      <dsp:spPr>
        <a:xfrm>
          <a:off x="5438409" y="727720"/>
          <a:ext cx="279688" cy="1447948"/>
        </a:xfrm>
        <a:custGeom>
          <a:avLst/>
          <a:gdLst/>
          <a:ahLst/>
          <a:cxnLst/>
          <a:rect l="0" t="0" r="0" b="0"/>
          <a:pathLst>
            <a:path>
              <a:moveTo>
                <a:pt x="0" y="0"/>
              </a:moveTo>
              <a:lnTo>
                <a:pt x="0" y="1447948"/>
              </a:lnTo>
              <a:lnTo>
                <a:pt x="279688" y="144794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6C87E3-F6AC-8C40-85DB-2D70DA12C1C9}">
      <dsp:nvSpPr>
        <dsp:cNvPr id="0" name=""/>
        <dsp:cNvSpPr/>
      </dsp:nvSpPr>
      <dsp:spPr>
        <a:xfrm>
          <a:off x="5718098" y="1813681"/>
          <a:ext cx="3346800" cy="723974"/>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Food Hub</a:t>
          </a:r>
          <a:endParaRPr lang="en-US" sz="2400" kern="1200" dirty="0"/>
        </a:p>
      </dsp:txBody>
      <dsp:txXfrm>
        <a:off x="5739302" y="1834885"/>
        <a:ext cx="3304392" cy="681566"/>
      </dsp:txXfrm>
    </dsp:sp>
    <dsp:sp modelId="{D1F1163F-EF88-AE4D-9359-FBD826737BBA}">
      <dsp:nvSpPr>
        <dsp:cNvPr id="0" name=""/>
        <dsp:cNvSpPr/>
      </dsp:nvSpPr>
      <dsp:spPr>
        <a:xfrm>
          <a:off x="5438409" y="727720"/>
          <a:ext cx="279688" cy="2352916"/>
        </a:xfrm>
        <a:custGeom>
          <a:avLst/>
          <a:gdLst/>
          <a:ahLst/>
          <a:cxnLst/>
          <a:rect l="0" t="0" r="0" b="0"/>
          <a:pathLst>
            <a:path>
              <a:moveTo>
                <a:pt x="0" y="0"/>
              </a:moveTo>
              <a:lnTo>
                <a:pt x="0" y="2352916"/>
              </a:lnTo>
              <a:lnTo>
                <a:pt x="279688" y="235291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A7378EC-B278-9C49-863C-782103F73D70}">
      <dsp:nvSpPr>
        <dsp:cNvPr id="0" name=""/>
        <dsp:cNvSpPr/>
      </dsp:nvSpPr>
      <dsp:spPr>
        <a:xfrm>
          <a:off x="5718098" y="2718649"/>
          <a:ext cx="3346800" cy="723974"/>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Institutions</a:t>
          </a:r>
        </a:p>
      </dsp:txBody>
      <dsp:txXfrm>
        <a:off x="5739302" y="2739853"/>
        <a:ext cx="3304392" cy="681566"/>
      </dsp:txXfrm>
    </dsp:sp>
    <dsp:sp modelId="{FDB0E13C-1E92-2A46-A0B1-84B26B552978}">
      <dsp:nvSpPr>
        <dsp:cNvPr id="0" name=""/>
        <dsp:cNvSpPr/>
      </dsp:nvSpPr>
      <dsp:spPr>
        <a:xfrm>
          <a:off x="5438409" y="727720"/>
          <a:ext cx="279688" cy="3257884"/>
        </a:xfrm>
        <a:custGeom>
          <a:avLst/>
          <a:gdLst/>
          <a:ahLst/>
          <a:cxnLst/>
          <a:rect l="0" t="0" r="0" b="0"/>
          <a:pathLst>
            <a:path>
              <a:moveTo>
                <a:pt x="0" y="0"/>
              </a:moveTo>
              <a:lnTo>
                <a:pt x="0" y="3257884"/>
              </a:lnTo>
              <a:lnTo>
                <a:pt x="279688" y="325788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5C5D22-CF14-154E-A640-44F9F6764097}">
      <dsp:nvSpPr>
        <dsp:cNvPr id="0" name=""/>
        <dsp:cNvSpPr/>
      </dsp:nvSpPr>
      <dsp:spPr>
        <a:xfrm>
          <a:off x="5718098" y="3623617"/>
          <a:ext cx="3338078" cy="723974"/>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Restaurants</a:t>
          </a:r>
          <a:endParaRPr lang="en-US" sz="2400" kern="1200" dirty="0"/>
        </a:p>
      </dsp:txBody>
      <dsp:txXfrm>
        <a:off x="5739302" y="3644821"/>
        <a:ext cx="3295670" cy="681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DD373-C9E0-7A43-A7EF-87216A701A5B}">
      <dsp:nvSpPr>
        <dsp:cNvPr id="0" name=""/>
        <dsp:cNvSpPr/>
      </dsp:nvSpPr>
      <dsp:spPr>
        <a:xfrm>
          <a:off x="800578" y="34933"/>
          <a:ext cx="3309135" cy="600102"/>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Rounded MT Bold"/>
              <a:cs typeface="Arial Rounded MT Bold"/>
            </a:rPr>
            <a:t>Direct</a:t>
          </a:r>
          <a:endParaRPr lang="en-US" sz="2400" b="1" kern="1200" dirty="0">
            <a:solidFill>
              <a:srgbClr val="000000"/>
            </a:solidFill>
            <a:latin typeface="+mn-lt"/>
            <a:cs typeface="Arial Rounded MT Bold"/>
          </a:endParaRPr>
        </a:p>
      </dsp:txBody>
      <dsp:txXfrm>
        <a:off x="818154" y="52509"/>
        <a:ext cx="3273983" cy="564950"/>
      </dsp:txXfrm>
    </dsp:sp>
    <dsp:sp modelId="{648D8E1E-FDA6-D543-B911-ED2057E932C9}">
      <dsp:nvSpPr>
        <dsp:cNvPr id="0" name=""/>
        <dsp:cNvSpPr/>
      </dsp:nvSpPr>
      <dsp:spPr>
        <a:xfrm>
          <a:off x="1131492" y="635036"/>
          <a:ext cx="319958" cy="417215"/>
        </a:xfrm>
        <a:custGeom>
          <a:avLst/>
          <a:gdLst/>
          <a:ahLst/>
          <a:cxnLst/>
          <a:rect l="0" t="0" r="0" b="0"/>
          <a:pathLst>
            <a:path>
              <a:moveTo>
                <a:pt x="0" y="0"/>
              </a:moveTo>
              <a:lnTo>
                <a:pt x="0" y="417215"/>
              </a:lnTo>
              <a:lnTo>
                <a:pt x="319958" y="41721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440F24-FB53-074E-8B0E-FC11C260CB41}">
      <dsp:nvSpPr>
        <dsp:cNvPr id="0" name=""/>
        <dsp:cNvSpPr/>
      </dsp:nvSpPr>
      <dsp:spPr>
        <a:xfrm>
          <a:off x="1451450" y="752200"/>
          <a:ext cx="3938345" cy="600102"/>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Higher Revenue Margins</a:t>
          </a:r>
          <a:endParaRPr lang="en-US" sz="2400" kern="1200" dirty="0"/>
        </a:p>
      </dsp:txBody>
      <dsp:txXfrm>
        <a:off x="1469026" y="769776"/>
        <a:ext cx="3903193" cy="564950"/>
      </dsp:txXfrm>
    </dsp:sp>
    <dsp:sp modelId="{F8411780-F2DB-E44F-8BD2-5C6730360FE8}">
      <dsp:nvSpPr>
        <dsp:cNvPr id="0" name=""/>
        <dsp:cNvSpPr/>
      </dsp:nvSpPr>
      <dsp:spPr>
        <a:xfrm>
          <a:off x="1131492" y="635036"/>
          <a:ext cx="330913" cy="1165567"/>
        </a:xfrm>
        <a:custGeom>
          <a:avLst/>
          <a:gdLst/>
          <a:ahLst/>
          <a:cxnLst/>
          <a:rect l="0" t="0" r="0" b="0"/>
          <a:pathLst>
            <a:path>
              <a:moveTo>
                <a:pt x="0" y="0"/>
              </a:moveTo>
              <a:lnTo>
                <a:pt x="0" y="1165567"/>
              </a:lnTo>
              <a:lnTo>
                <a:pt x="330913" y="116556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221430-1666-3841-BE3F-1F480780E0ED}">
      <dsp:nvSpPr>
        <dsp:cNvPr id="0" name=""/>
        <dsp:cNvSpPr/>
      </dsp:nvSpPr>
      <dsp:spPr>
        <a:xfrm>
          <a:off x="1462405" y="1500553"/>
          <a:ext cx="3965201" cy="600102"/>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Lower Sales Volume (per transaction)</a:t>
          </a:r>
          <a:endParaRPr lang="en-US" sz="2400" kern="1200" dirty="0"/>
        </a:p>
      </dsp:txBody>
      <dsp:txXfrm>
        <a:off x="1479981" y="1518129"/>
        <a:ext cx="3930049" cy="564950"/>
      </dsp:txXfrm>
    </dsp:sp>
    <dsp:sp modelId="{F5AD5C34-FECC-B442-86A7-315219064193}">
      <dsp:nvSpPr>
        <dsp:cNvPr id="0" name=""/>
        <dsp:cNvSpPr/>
      </dsp:nvSpPr>
      <dsp:spPr>
        <a:xfrm>
          <a:off x="1131492" y="635036"/>
          <a:ext cx="330913" cy="1915696"/>
        </a:xfrm>
        <a:custGeom>
          <a:avLst/>
          <a:gdLst/>
          <a:ahLst/>
          <a:cxnLst/>
          <a:rect l="0" t="0" r="0" b="0"/>
          <a:pathLst>
            <a:path>
              <a:moveTo>
                <a:pt x="0" y="0"/>
              </a:moveTo>
              <a:lnTo>
                <a:pt x="0" y="1915696"/>
              </a:lnTo>
              <a:lnTo>
                <a:pt x="330913" y="191569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FDCAD6-3354-9245-83E1-73E50270C3D6}">
      <dsp:nvSpPr>
        <dsp:cNvPr id="0" name=""/>
        <dsp:cNvSpPr/>
      </dsp:nvSpPr>
      <dsp:spPr>
        <a:xfrm>
          <a:off x="1462405" y="2250681"/>
          <a:ext cx="3965201" cy="600102"/>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Highly Saturated</a:t>
          </a:r>
          <a:endParaRPr lang="en-US" sz="2400" kern="1200" dirty="0"/>
        </a:p>
      </dsp:txBody>
      <dsp:txXfrm>
        <a:off x="1479981" y="2268257"/>
        <a:ext cx="3930049" cy="564950"/>
      </dsp:txXfrm>
    </dsp:sp>
    <dsp:sp modelId="{553000BA-83E4-734B-84DF-BC58815A653D}">
      <dsp:nvSpPr>
        <dsp:cNvPr id="0" name=""/>
        <dsp:cNvSpPr/>
      </dsp:nvSpPr>
      <dsp:spPr>
        <a:xfrm>
          <a:off x="1131492" y="635036"/>
          <a:ext cx="330913" cy="2665825"/>
        </a:xfrm>
        <a:custGeom>
          <a:avLst/>
          <a:gdLst/>
          <a:ahLst/>
          <a:cxnLst/>
          <a:rect l="0" t="0" r="0" b="0"/>
          <a:pathLst>
            <a:path>
              <a:moveTo>
                <a:pt x="0" y="0"/>
              </a:moveTo>
              <a:lnTo>
                <a:pt x="0" y="2665825"/>
              </a:lnTo>
              <a:lnTo>
                <a:pt x="330913" y="266582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A364194-CEA2-D044-90FC-B01FA473585F}">
      <dsp:nvSpPr>
        <dsp:cNvPr id="0" name=""/>
        <dsp:cNvSpPr/>
      </dsp:nvSpPr>
      <dsp:spPr>
        <a:xfrm>
          <a:off x="1462405" y="3000810"/>
          <a:ext cx="3965201" cy="600102"/>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Non-Contractual</a:t>
          </a:r>
          <a:endParaRPr lang="en-US" sz="2400" kern="1200" dirty="0"/>
        </a:p>
      </dsp:txBody>
      <dsp:txXfrm>
        <a:off x="1479981" y="3018386"/>
        <a:ext cx="3930049" cy="564950"/>
      </dsp:txXfrm>
    </dsp:sp>
    <dsp:sp modelId="{B9C8D6A2-932E-0445-9B12-BCA4AE0D86D6}">
      <dsp:nvSpPr>
        <dsp:cNvPr id="0" name=""/>
        <dsp:cNvSpPr/>
      </dsp:nvSpPr>
      <dsp:spPr>
        <a:xfrm>
          <a:off x="1131492" y="635036"/>
          <a:ext cx="330913" cy="3415953"/>
        </a:xfrm>
        <a:custGeom>
          <a:avLst/>
          <a:gdLst/>
          <a:ahLst/>
          <a:cxnLst/>
          <a:rect l="0" t="0" r="0" b="0"/>
          <a:pathLst>
            <a:path>
              <a:moveTo>
                <a:pt x="0" y="0"/>
              </a:moveTo>
              <a:lnTo>
                <a:pt x="0" y="3415953"/>
              </a:lnTo>
              <a:lnTo>
                <a:pt x="330913" y="341595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6DB332-5547-F645-8832-395DB552AD52}">
      <dsp:nvSpPr>
        <dsp:cNvPr id="0" name=""/>
        <dsp:cNvSpPr/>
      </dsp:nvSpPr>
      <dsp:spPr>
        <a:xfrm>
          <a:off x="1462405" y="3750939"/>
          <a:ext cx="3930280" cy="600102"/>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High Crop Diversity</a:t>
          </a:r>
          <a:endParaRPr lang="en-US" sz="2400" kern="1200" dirty="0"/>
        </a:p>
      </dsp:txBody>
      <dsp:txXfrm>
        <a:off x="1479981" y="3768515"/>
        <a:ext cx="3895128" cy="564950"/>
      </dsp:txXfrm>
    </dsp:sp>
    <dsp:sp modelId="{06CF79E6-D990-9546-88C5-330F7B11840A}">
      <dsp:nvSpPr>
        <dsp:cNvPr id="0" name=""/>
        <dsp:cNvSpPr/>
      </dsp:nvSpPr>
      <dsp:spPr>
        <a:xfrm>
          <a:off x="5238102" y="23387"/>
          <a:ext cx="3313672" cy="60010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latin typeface="Arial Rounded MT Bold"/>
              <a:cs typeface="Arial Rounded MT Bold"/>
            </a:rPr>
            <a:t>Wholesale</a:t>
          </a:r>
          <a:endParaRPr lang="en-US" sz="2400" b="1" kern="1200" dirty="0">
            <a:solidFill>
              <a:srgbClr val="000000"/>
            </a:solidFill>
            <a:latin typeface="+mn-lt"/>
            <a:cs typeface="Arial Rounded MT Bold"/>
          </a:endParaRPr>
        </a:p>
      </dsp:txBody>
      <dsp:txXfrm>
        <a:off x="5255678" y="40963"/>
        <a:ext cx="3278520" cy="564950"/>
      </dsp:txXfrm>
    </dsp:sp>
    <dsp:sp modelId="{B23CA610-B8B4-6C44-8BA2-BD5101A61B0E}">
      <dsp:nvSpPr>
        <dsp:cNvPr id="0" name=""/>
        <dsp:cNvSpPr/>
      </dsp:nvSpPr>
      <dsp:spPr>
        <a:xfrm>
          <a:off x="5569469" y="623490"/>
          <a:ext cx="331374" cy="415439"/>
        </a:xfrm>
        <a:custGeom>
          <a:avLst/>
          <a:gdLst/>
          <a:ahLst/>
          <a:cxnLst/>
          <a:rect l="0" t="0" r="0" b="0"/>
          <a:pathLst>
            <a:path>
              <a:moveTo>
                <a:pt x="0" y="0"/>
              </a:moveTo>
              <a:lnTo>
                <a:pt x="0" y="415439"/>
              </a:lnTo>
              <a:lnTo>
                <a:pt x="331374" y="41543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FB67C5-4882-8840-AD8A-6A1675785638}">
      <dsp:nvSpPr>
        <dsp:cNvPr id="0" name=""/>
        <dsp:cNvSpPr/>
      </dsp:nvSpPr>
      <dsp:spPr>
        <a:xfrm>
          <a:off x="5900843" y="738878"/>
          <a:ext cx="3965201" cy="60010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Lower Revenue Margins</a:t>
          </a:r>
          <a:endParaRPr lang="en-US" sz="2400" kern="1200" dirty="0"/>
        </a:p>
      </dsp:txBody>
      <dsp:txXfrm>
        <a:off x="5918419" y="756454"/>
        <a:ext cx="3930049" cy="564950"/>
      </dsp:txXfrm>
    </dsp:sp>
    <dsp:sp modelId="{F0A1D3DE-D3C3-8C48-9D60-74A90C50B6A9}">
      <dsp:nvSpPr>
        <dsp:cNvPr id="0" name=""/>
        <dsp:cNvSpPr/>
      </dsp:nvSpPr>
      <dsp:spPr>
        <a:xfrm>
          <a:off x="5569469" y="623490"/>
          <a:ext cx="331374" cy="1165567"/>
        </a:xfrm>
        <a:custGeom>
          <a:avLst/>
          <a:gdLst/>
          <a:ahLst/>
          <a:cxnLst/>
          <a:rect l="0" t="0" r="0" b="0"/>
          <a:pathLst>
            <a:path>
              <a:moveTo>
                <a:pt x="0" y="0"/>
              </a:moveTo>
              <a:lnTo>
                <a:pt x="0" y="1165567"/>
              </a:lnTo>
              <a:lnTo>
                <a:pt x="331374" y="116556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6C87E3-F6AC-8C40-85DB-2D70DA12C1C9}">
      <dsp:nvSpPr>
        <dsp:cNvPr id="0" name=""/>
        <dsp:cNvSpPr/>
      </dsp:nvSpPr>
      <dsp:spPr>
        <a:xfrm>
          <a:off x="5900843" y="1489007"/>
          <a:ext cx="3965201" cy="60010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Higher Sales Volume (per transaction)</a:t>
          </a:r>
          <a:endParaRPr lang="en-US" sz="2400" kern="1200" dirty="0"/>
        </a:p>
      </dsp:txBody>
      <dsp:txXfrm>
        <a:off x="5918419" y="1506583"/>
        <a:ext cx="3930049" cy="564950"/>
      </dsp:txXfrm>
    </dsp:sp>
    <dsp:sp modelId="{D1F1163F-EF88-AE4D-9359-FBD826737BBA}">
      <dsp:nvSpPr>
        <dsp:cNvPr id="0" name=""/>
        <dsp:cNvSpPr/>
      </dsp:nvSpPr>
      <dsp:spPr>
        <a:xfrm>
          <a:off x="5569469" y="623490"/>
          <a:ext cx="331374" cy="1915696"/>
        </a:xfrm>
        <a:custGeom>
          <a:avLst/>
          <a:gdLst/>
          <a:ahLst/>
          <a:cxnLst/>
          <a:rect l="0" t="0" r="0" b="0"/>
          <a:pathLst>
            <a:path>
              <a:moveTo>
                <a:pt x="0" y="0"/>
              </a:moveTo>
              <a:lnTo>
                <a:pt x="0" y="1915696"/>
              </a:lnTo>
              <a:lnTo>
                <a:pt x="331374" y="191569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A7378EC-B278-9C49-863C-782103F73D70}">
      <dsp:nvSpPr>
        <dsp:cNvPr id="0" name=""/>
        <dsp:cNvSpPr/>
      </dsp:nvSpPr>
      <dsp:spPr>
        <a:xfrm>
          <a:off x="5900843" y="2239135"/>
          <a:ext cx="3965201" cy="60010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Less Saturated</a:t>
          </a:r>
        </a:p>
      </dsp:txBody>
      <dsp:txXfrm>
        <a:off x="5918419" y="2256711"/>
        <a:ext cx="3930049" cy="564950"/>
      </dsp:txXfrm>
    </dsp:sp>
    <dsp:sp modelId="{FDB0E13C-1E92-2A46-A0B1-84B26B552978}">
      <dsp:nvSpPr>
        <dsp:cNvPr id="0" name=""/>
        <dsp:cNvSpPr/>
      </dsp:nvSpPr>
      <dsp:spPr>
        <a:xfrm>
          <a:off x="5569469" y="623490"/>
          <a:ext cx="331374" cy="2665825"/>
        </a:xfrm>
        <a:custGeom>
          <a:avLst/>
          <a:gdLst/>
          <a:ahLst/>
          <a:cxnLst/>
          <a:rect l="0" t="0" r="0" b="0"/>
          <a:pathLst>
            <a:path>
              <a:moveTo>
                <a:pt x="0" y="0"/>
              </a:moveTo>
              <a:lnTo>
                <a:pt x="0" y="2665825"/>
              </a:lnTo>
              <a:lnTo>
                <a:pt x="331374" y="266582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5C5D22-CF14-154E-A640-44F9F6764097}">
      <dsp:nvSpPr>
        <dsp:cNvPr id="0" name=""/>
        <dsp:cNvSpPr/>
      </dsp:nvSpPr>
      <dsp:spPr>
        <a:xfrm>
          <a:off x="5900843" y="2989264"/>
          <a:ext cx="3954860" cy="60010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Contractual</a:t>
          </a:r>
          <a:endParaRPr lang="en-US" sz="2400" kern="1200" dirty="0"/>
        </a:p>
      </dsp:txBody>
      <dsp:txXfrm>
        <a:off x="5918419" y="3006840"/>
        <a:ext cx="3919708" cy="564950"/>
      </dsp:txXfrm>
    </dsp:sp>
    <dsp:sp modelId="{CBC31AE4-D091-EA4E-A275-BB23EF082F62}">
      <dsp:nvSpPr>
        <dsp:cNvPr id="0" name=""/>
        <dsp:cNvSpPr/>
      </dsp:nvSpPr>
      <dsp:spPr>
        <a:xfrm>
          <a:off x="5569469" y="623490"/>
          <a:ext cx="331374" cy="3393161"/>
        </a:xfrm>
        <a:custGeom>
          <a:avLst/>
          <a:gdLst/>
          <a:ahLst/>
          <a:cxnLst/>
          <a:rect l="0" t="0" r="0" b="0"/>
          <a:pathLst>
            <a:path>
              <a:moveTo>
                <a:pt x="0" y="0"/>
              </a:moveTo>
              <a:lnTo>
                <a:pt x="0" y="3393161"/>
              </a:lnTo>
              <a:lnTo>
                <a:pt x="331374" y="339316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FFDB275-038C-5E46-A4BE-101546744346}">
      <dsp:nvSpPr>
        <dsp:cNvPr id="0" name=""/>
        <dsp:cNvSpPr/>
      </dsp:nvSpPr>
      <dsp:spPr>
        <a:xfrm>
          <a:off x="5900843" y="3716601"/>
          <a:ext cx="3987362" cy="60010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Low Crop Diversity</a:t>
          </a:r>
          <a:endParaRPr lang="en-US" sz="2400" kern="1200" dirty="0"/>
        </a:p>
      </dsp:txBody>
      <dsp:txXfrm>
        <a:off x="5918419" y="3734177"/>
        <a:ext cx="3952210" cy="564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F81BE-88CF-4B38-9D41-4299430C0F55}">
      <dsp:nvSpPr>
        <dsp:cNvPr id="0" name=""/>
        <dsp:cNvSpPr/>
      </dsp:nvSpPr>
      <dsp:spPr>
        <a:xfrm>
          <a:off x="698988" y="0"/>
          <a:ext cx="7921869" cy="376054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767C760-4472-4AE0-947B-5FBF05D1C8AB}">
      <dsp:nvSpPr>
        <dsp:cNvPr id="0" name=""/>
        <dsp:cNvSpPr/>
      </dsp:nvSpPr>
      <dsp:spPr>
        <a:xfrm>
          <a:off x="10011" y="1128162"/>
          <a:ext cx="2999825" cy="1504217"/>
        </a:xfrm>
        <a:prstGeom prst="roundRect">
          <a:avLst/>
        </a:prstGeom>
        <a:solidFill>
          <a:schemeClr val="accent1">
            <a:lumMod val="40000"/>
            <a:lumOff val="60000"/>
          </a:schemeClr>
        </a:solidFill>
        <a:ln w="6350" cap="flat" cmpd="sng" algn="ctr">
          <a:solidFill>
            <a:schemeClr val="accent1"/>
          </a:solidFill>
          <a:prstDash val="solid"/>
          <a:miter lim="800000"/>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latin typeface="+mn-lt"/>
            </a:rPr>
            <a:t>Very Small-Scale Farming</a:t>
          </a:r>
          <a:endParaRPr lang="en-US" sz="3100" kern="1200" dirty="0">
            <a:latin typeface="+mn-lt"/>
          </a:endParaRPr>
        </a:p>
      </dsp:txBody>
      <dsp:txXfrm>
        <a:off x="83441" y="1201592"/>
        <a:ext cx="2852965" cy="1357357"/>
      </dsp:txXfrm>
    </dsp:sp>
    <dsp:sp modelId="{DE7571A1-3927-444D-96B5-28369066A4BA}">
      <dsp:nvSpPr>
        <dsp:cNvPr id="0" name=""/>
        <dsp:cNvSpPr/>
      </dsp:nvSpPr>
      <dsp:spPr>
        <a:xfrm>
          <a:off x="3160010" y="1128162"/>
          <a:ext cx="2999825" cy="1504217"/>
        </a:xfrm>
        <a:prstGeom prst="roundRect">
          <a:avLst/>
        </a:prstGeom>
        <a:solidFill>
          <a:schemeClr val="accent1">
            <a:lumMod val="60000"/>
            <a:lumOff val="40000"/>
          </a:schemeClr>
        </a:solidFill>
        <a:ln w="6350" cap="flat" cmpd="sng" algn="ctr">
          <a:solidFill>
            <a:schemeClr val="accent1"/>
          </a:solidFill>
          <a:prstDash val="solid"/>
          <a:miter lim="800000"/>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latin typeface="+mn-lt"/>
            </a:rPr>
            <a:t>Small-Scale Farming</a:t>
          </a:r>
          <a:endParaRPr lang="en-US" sz="3100" kern="1200" dirty="0">
            <a:latin typeface="+mn-lt"/>
          </a:endParaRPr>
        </a:p>
      </dsp:txBody>
      <dsp:txXfrm>
        <a:off x="3233440" y="1201592"/>
        <a:ext cx="2852965" cy="1357357"/>
      </dsp:txXfrm>
    </dsp:sp>
    <dsp:sp modelId="{EE4ABCAD-15D8-4649-B4B4-4206A5AF6725}">
      <dsp:nvSpPr>
        <dsp:cNvPr id="0" name=""/>
        <dsp:cNvSpPr/>
      </dsp:nvSpPr>
      <dsp:spPr>
        <a:xfrm>
          <a:off x="6310009" y="1128162"/>
          <a:ext cx="2999825" cy="1504217"/>
        </a:xfrm>
        <a:prstGeom prst="roundRect">
          <a:avLst/>
        </a:prstGeom>
        <a:solidFill>
          <a:schemeClr val="accent1"/>
        </a:solidFill>
        <a:ln w="6350" cap="flat" cmpd="sng" algn="ctr">
          <a:solidFill>
            <a:schemeClr val="accent1"/>
          </a:solidFill>
          <a:prstDash val="solid"/>
          <a:miter lim="800000"/>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latin typeface="+mn-lt"/>
              <a:cs typeface="Aharoni" panose="02010803020104030203" pitchFamily="2" charset="-79"/>
            </a:rPr>
            <a:t>Mid-Scale Farming</a:t>
          </a:r>
          <a:endParaRPr lang="en-US" sz="3100" kern="1200" dirty="0">
            <a:latin typeface="+mn-lt"/>
            <a:cs typeface="Aharoni" panose="02010803020104030203" pitchFamily="2" charset="-79"/>
          </a:endParaRPr>
        </a:p>
      </dsp:txBody>
      <dsp:txXfrm>
        <a:off x="6383439" y="1201592"/>
        <a:ext cx="2852965" cy="1357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AA661-7E97-413D-9E7C-2EE316842A9D}">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524321-783D-40BB-BC65-7CC4826D06C3}">
      <dsp:nvSpPr>
        <dsp:cNvPr id="0" name=""/>
        <dsp:cNvSpPr/>
      </dsp:nvSpPr>
      <dsp:spPr>
        <a:xfrm>
          <a:off x="3495508"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solidFill>
                <a:schemeClr val="tx1"/>
              </a:solidFill>
            </a:rPr>
            <a:t>Direct markets:  </a:t>
          </a:r>
          <a:r>
            <a:rPr lang="en-US" sz="2000" b="1" kern="1200" dirty="0" smtClean="0">
              <a:solidFill>
                <a:schemeClr val="tx1"/>
              </a:solidFill>
            </a:rPr>
            <a:t>60% </a:t>
          </a:r>
          <a:r>
            <a:rPr lang="en-US" sz="1600" b="0" kern="1200" dirty="0" smtClean="0">
              <a:solidFill>
                <a:schemeClr val="tx1"/>
              </a:solidFill>
            </a:rPr>
            <a:t>Pop-up markets, and Farmer’s markets.  </a:t>
          </a:r>
          <a:endParaRPr lang="en-US" sz="1600" b="0" kern="1200" dirty="0">
            <a:solidFill>
              <a:schemeClr val="tx1"/>
            </a:solidFill>
          </a:endParaRPr>
        </a:p>
      </dsp:txBody>
      <dsp:txXfrm>
        <a:off x="3578350" y="496219"/>
        <a:ext cx="1531337" cy="1531337"/>
      </dsp:txXfrm>
    </dsp:sp>
    <dsp:sp modelId="{3D988CC7-3632-4B7C-AD85-3DB2B559B636}">
      <dsp:nvSpPr>
        <dsp:cNvPr id="0" name=""/>
        <dsp:cNvSpPr/>
      </dsp:nvSpPr>
      <dsp:spPr>
        <a:xfrm>
          <a:off x="5323070"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solidFill>
                <a:schemeClr val="tx1"/>
              </a:solidFill>
            </a:rPr>
            <a:t>Wholesale markets:  </a:t>
          </a:r>
          <a:r>
            <a:rPr lang="en-US" sz="2000" b="1" kern="1200" dirty="0" smtClean="0">
              <a:solidFill>
                <a:schemeClr val="tx1"/>
              </a:solidFill>
            </a:rPr>
            <a:t>40% </a:t>
          </a:r>
          <a:r>
            <a:rPr lang="en-US" sz="1600" b="0" kern="1200" dirty="0" smtClean="0">
              <a:solidFill>
                <a:schemeClr val="tx1"/>
              </a:solidFill>
            </a:rPr>
            <a:t>Restaurants.</a:t>
          </a:r>
          <a:endParaRPr lang="en-US" sz="1600" b="0" kern="1200" dirty="0">
            <a:solidFill>
              <a:schemeClr val="tx1"/>
            </a:solidFill>
          </a:endParaRPr>
        </a:p>
      </dsp:txBody>
      <dsp:txXfrm>
        <a:off x="5405912" y="496219"/>
        <a:ext cx="1531337" cy="1531337"/>
      </dsp:txXfrm>
    </dsp:sp>
    <dsp:sp modelId="{4AD46017-C61A-4790-810A-39BBAC88308C}">
      <dsp:nvSpPr>
        <dsp:cNvPr id="0" name=""/>
        <dsp:cNvSpPr/>
      </dsp:nvSpPr>
      <dsp:spPr>
        <a:xfrm>
          <a:off x="3495508"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endParaRPr lang="en-US" sz="6500" kern="1200"/>
        </a:p>
      </dsp:txBody>
      <dsp:txXfrm>
        <a:off x="3578350" y="2323781"/>
        <a:ext cx="1531337" cy="1531337"/>
      </dsp:txXfrm>
    </dsp:sp>
    <dsp:sp modelId="{E6E869C8-E897-454A-A905-756EAFDBEDDA}">
      <dsp:nvSpPr>
        <dsp:cNvPr id="0" name=""/>
        <dsp:cNvSpPr/>
      </dsp:nvSpPr>
      <dsp:spPr>
        <a:xfrm>
          <a:off x="5323070"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DE2EE-DAA8-4872-9A20-CCBD55BD7F99}">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DC71E-9635-49EF-BE30-2C92D6E4A862}">
      <dsp:nvSpPr>
        <dsp:cNvPr id="0" name=""/>
        <dsp:cNvSpPr/>
      </dsp:nvSpPr>
      <dsp:spPr>
        <a:xfrm>
          <a:off x="3495508"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solidFill>
                <a:schemeClr val="tx1"/>
              </a:solidFill>
            </a:rPr>
            <a:t>Direct markets:  </a:t>
          </a:r>
          <a:r>
            <a:rPr lang="en-US" sz="2000" b="1" kern="1200" dirty="0" smtClean="0">
              <a:solidFill>
                <a:schemeClr val="tx1"/>
              </a:solidFill>
            </a:rPr>
            <a:t>70% </a:t>
          </a:r>
          <a:r>
            <a:rPr lang="en-US" sz="1600" b="0" kern="1200" dirty="0" smtClean="0">
              <a:solidFill>
                <a:schemeClr val="tx1"/>
              </a:solidFill>
            </a:rPr>
            <a:t>CSA &amp; Farmer’s Market</a:t>
          </a:r>
          <a:endParaRPr lang="en-US" sz="1600" b="0" kern="1200" dirty="0">
            <a:solidFill>
              <a:schemeClr val="tx1"/>
            </a:solidFill>
          </a:endParaRPr>
        </a:p>
      </dsp:txBody>
      <dsp:txXfrm>
        <a:off x="3578350" y="496219"/>
        <a:ext cx="1531337" cy="1531337"/>
      </dsp:txXfrm>
    </dsp:sp>
    <dsp:sp modelId="{9B2C4F1E-71CF-4E99-8000-F1F934C7BA4E}">
      <dsp:nvSpPr>
        <dsp:cNvPr id="0" name=""/>
        <dsp:cNvSpPr/>
      </dsp:nvSpPr>
      <dsp:spPr>
        <a:xfrm>
          <a:off x="5323070"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solidFill>
                <a:schemeClr val="tx1"/>
              </a:solidFill>
            </a:rPr>
            <a:t>Wholesale markets:  </a:t>
          </a:r>
          <a:r>
            <a:rPr lang="en-US" sz="2000" b="1" kern="1200" dirty="0" smtClean="0">
              <a:solidFill>
                <a:schemeClr val="tx1"/>
              </a:solidFill>
            </a:rPr>
            <a:t>30% </a:t>
          </a:r>
          <a:r>
            <a:rPr lang="en-US" sz="1600" b="0" kern="1200" dirty="0" smtClean="0">
              <a:solidFill>
                <a:schemeClr val="tx1"/>
              </a:solidFill>
            </a:rPr>
            <a:t>Restaurants</a:t>
          </a:r>
          <a:endParaRPr lang="en-US" sz="1600" b="0" kern="1200" dirty="0">
            <a:solidFill>
              <a:schemeClr val="tx1"/>
            </a:solidFill>
          </a:endParaRPr>
        </a:p>
      </dsp:txBody>
      <dsp:txXfrm>
        <a:off x="5405912" y="496219"/>
        <a:ext cx="1531337" cy="1531337"/>
      </dsp:txXfrm>
    </dsp:sp>
    <dsp:sp modelId="{A9A567A9-E162-4971-9951-DB5F1521AC5D}">
      <dsp:nvSpPr>
        <dsp:cNvPr id="0" name=""/>
        <dsp:cNvSpPr/>
      </dsp:nvSpPr>
      <dsp:spPr>
        <a:xfrm>
          <a:off x="3495508"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CC6E6-87BA-4B77-84EB-DB47C18DA39C}">
      <dsp:nvSpPr>
        <dsp:cNvPr id="0" name=""/>
        <dsp:cNvSpPr/>
      </dsp:nvSpPr>
      <dsp:spPr>
        <a:xfrm>
          <a:off x="5323070"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323F3-B211-4F27-BA1D-67C463B2A829}">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35A6F-32F1-4645-BA59-2E69E926B854}">
      <dsp:nvSpPr>
        <dsp:cNvPr id="0" name=""/>
        <dsp:cNvSpPr/>
      </dsp:nvSpPr>
      <dsp:spPr>
        <a:xfrm>
          <a:off x="3495508"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endParaRPr lang="en-US" sz="800" kern="1200" dirty="0" smtClean="0"/>
        </a:p>
        <a:p>
          <a:pPr lvl="0" algn="ctr" defTabSz="355600" rtl="0">
            <a:lnSpc>
              <a:spcPct val="90000"/>
            </a:lnSpc>
            <a:spcBef>
              <a:spcPct val="0"/>
            </a:spcBef>
            <a:spcAft>
              <a:spcPct val="35000"/>
            </a:spcAft>
          </a:pPr>
          <a:r>
            <a:rPr lang="en-US" sz="1400" b="0" kern="1200" dirty="0" smtClean="0">
              <a:solidFill>
                <a:schemeClr val="tx1"/>
              </a:solidFill>
            </a:rPr>
            <a:t>Direct markets:  </a:t>
          </a:r>
          <a:r>
            <a:rPr lang="en-US" sz="1800" b="1" kern="1200" dirty="0" smtClean="0">
              <a:solidFill>
                <a:schemeClr val="tx1"/>
              </a:solidFill>
            </a:rPr>
            <a:t>100% for first five years and 75% </a:t>
          </a:r>
          <a:r>
            <a:rPr lang="en-US" sz="1400" b="0" kern="1200" dirty="0" smtClean="0">
              <a:solidFill>
                <a:schemeClr val="tx1"/>
              </a:solidFill>
            </a:rPr>
            <a:t>currently Farmer’s markets and Multi-farm CSA</a:t>
          </a:r>
          <a:endParaRPr lang="en-US" sz="1400" b="0" kern="1200" dirty="0">
            <a:solidFill>
              <a:schemeClr val="tx1"/>
            </a:solidFill>
          </a:endParaRPr>
        </a:p>
      </dsp:txBody>
      <dsp:txXfrm>
        <a:off x="3578350" y="496219"/>
        <a:ext cx="1531337" cy="1531337"/>
      </dsp:txXfrm>
    </dsp:sp>
    <dsp:sp modelId="{9A32E881-B046-452D-8AE9-28EE8BD39F6E}">
      <dsp:nvSpPr>
        <dsp:cNvPr id="0" name=""/>
        <dsp:cNvSpPr/>
      </dsp:nvSpPr>
      <dsp:spPr>
        <a:xfrm>
          <a:off x="5323070"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solidFill>
                <a:schemeClr val="tx1"/>
              </a:solidFill>
            </a:rPr>
            <a:t>Wholesale markets:  </a:t>
          </a:r>
          <a:r>
            <a:rPr lang="en-US" sz="2000" b="1" kern="1200" dirty="0" smtClean="0">
              <a:solidFill>
                <a:schemeClr val="tx1"/>
              </a:solidFill>
            </a:rPr>
            <a:t>25%  </a:t>
          </a:r>
          <a:r>
            <a:rPr lang="en-US" sz="1600" b="0" kern="1200" dirty="0" smtClean="0">
              <a:solidFill>
                <a:schemeClr val="tx1"/>
              </a:solidFill>
            </a:rPr>
            <a:t>Terminal Markets Distributor</a:t>
          </a:r>
          <a:endParaRPr lang="en-US" sz="1600" b="0" kern="1200" dirty="0">
            <a:solidFill>
              <a:schemeClr val="tx1"/>
            </a:solidFill>
          </a:endParaRPr>
        </a:p>
      </dsp:txBody>
      <dsp:txXfrm>
        <a:off x="5405912" y="496219"/>
        <a:ext cx="1531337" cy="1531337"/>
      </dsp:txXfrm>
    </dsp:sp>
    <dsp:sp modelId="{AEFA98E8-A2F7-4CDF-867E-8982B19AED20}">
      <dsp:nvSpPr>
        <dsp:cNvPr id="0" name=""/>
        <dsp:cNvSpPr/>
      </dsp:nvSpPr>
      <dsp:spPr>
        <a:xfrm>
          <a:off x="3495508"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8F1A2-0EC1-425A-A8E0-82E9BEAE7A6F}">
      <dsp:nvSpPr>
        <dsp:cNvPr id="0" name=""/>
        <dsp:cNvSpPr/>
      </dsp:nvSpPr>
      <dsp:spPr>
        <a:xfrm>
          <a:off x="5323070"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587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1727"/>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086F5A0E-BE64-4987-A432-E5CA8D6FD4DB}" type="datetimeFigureOut">
              <a:rPr lang="en-US" altLang="en-US"/>
              <a:pPr>
                <a:defRPr/>
              </a:pPr>
              <a:t>9/22/2016</a:t>
            </a:fld>
            <a:endParaRPr lang="en-US" alt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C33CCA5A-7630-48B6-858E-1E779FE2D45B}" type="slidenum">
              <a:rPr lang="en-US" altLang="en-US"/>
              <a:pPr>
                <a:defRPr/>
              </a:pPr>
              <a:t>‹#›</a:t>
            </a:fld>
            <a:endParaRPr lang="en-US" altLang="en-US"/>
          </a:p>
        </p:txBody>
      </p:sp>
    </p:spTree>
    <p:extLst>
      <p:ext uri="{BB962C8B-B14F-4D97-AF65-F5344CB8AC3E}">
        <p14:creationId xmlns:p14="http://schemas.microsoft.com/office/powerpoint/2010/main" val="242490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3CCA5A-7630-48B6-858E-1E779FE2D45B}" type="slidenum">
              <a:rPr lang="en-US" altLang="en-US" smtClean="0"/>
              <a:pPr>
                <a:defRPr/>
              </a:pPr>
              <a:t>1</a:t>
            </a:fld>
            <a:endParaRPr lang="en-US" altLang="en-US"/>
          </a:p>
        </p:txBody>
      </p:sp>
    </p:spTree>
    <p:extLst>
      <p:ext uri="{BB962C8B-B14F-4D97-AF65-F5344CB8AC3E}">
        <p14:creationId xmlns:p14="http://schemas.microsoft.com/office/powerpoint/2010/main" val="25082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Mention</a:t>
            </a:r>
          </a:p>
        </p:txBody>
      </p:sp>
      <p:sp>
        <p:nvSpPr>
          <p:cNvPr id="174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372" indent="-302066">
              <a:defRPr>
                <a:solidFill>
                  <a:schemeClr val="tx1"/>
                </a:solidFill>
                <a:latin typeface="Arial" panose="020B0604020202020204" pitchFamily="34" charset="0"/>
                <a:ea typeface="MS PGothic" panose="020B0600070205080204" pitchFamily="34" charset="-128"/>
              </a:defRPr>
            </a:lvl2pPr>
            <a:lvl3pPr marL="1208265" indent="-241653">
              <a:defRPr>
                <a:solidFill>
                  <a:schemeClr val="tx1"/>
                </a:solidFill>
                <a:latin typeface="Arial" panose="020B0604020202020204" pitchFamily="34" charset="0"/>
                <a:ea typeface="MS PGothic" panose="020B0600070205080204" pitchFamily="34" charset="-128"/>
              </a:defRPr>
            </a:lvl3pPr>
            <a:lvl4pPr marL="1691571" indent="-241653">
              <a:defRPr>
                <a:solidFill>
                  <a:schemeClr val="tx1"/>
                </a:solidFill>
                <a:latin typeface="Arial" panose="020B0604020202020204" pitchFamily="34" charset="0"/>
                <a:ea typeface="MS PGothic" panose="020B0600070205080204" pitchFamily="34" charset="-128"/>
              </a:defRPr>
            </a:lvl4pPr>
            <a:lvl5pPr marL="2174878" indent="-241653">
              <a:defRPr>
                <a:solidFill>
                  <a:schemeClr val="tx1"/>
                </a:solidFill>
                <a:latin typeface="Arial" panose="020B0604020202020204" pitchFamily="34" charset="0"/>
                <a:ea typeface="MS PGothic"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5B5678-29D7-40A8-BBD9-37C69FF28A99}"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324116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Replace tomato pictures.</a:t>
            </a:r>
          </a:p>
          <a:p>
            <a:endParaRPr lang="en-US" altLang="en-US" smtClean="0"/>
          </a:p>
          <a:p>
            <a:r>
              <a:rPr lang="en-US" altLang="en-US" smtClean="0"/>
              <a:t>Also, put in another slide for another vegetable, e.g. cucumber, squash, etc.  Also, insert link to USDA Grade website.</a:t>
            </a:r>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372" indent="-302066">
              <a:defRPr>
                <a:solidFill>
                  <a:schemeClr val="tx1"/>
                </a:solidFill>
                <a:latin typeface="Arial" panose="020B0604020202020204" pitchFamily="34" charset="0"/>
                <a:ea typeface="MS PGothic" panose="020B0600070205080204" pitchFamily="34" charset="-128"/>
              </a:defRPr>
            </a:lvl2pPr>
            <a:lvl3pPr marL="1208265" indent="-241653">
              <a:defRPr>
                <a:solidFill>
                  <a:schemeClr val="tx1"/>
                </a:solidFill>
                <a:latin typeface="Arial" panose="020B0604020202020204" pitchFamily="34" charset="0"/>
                <a:ea typeface="MS PGothic" panose="020B0600070205080204" pitchFamily="34" charset="-128"/>
              </a:defRPr>
            </a:lvl3pPr>
            <a:lvl4pPr marL="1691571" indent="-241653">
              <a:defRPr>
                <a:solidFill>
                  <a:schemeClr val="tx1"/>
                </a:solidFill>
                <a:latin typeface="Arial" panose="020B0604020202020204" pitchFamily="34" charset="0"/>
                <a:ea typeface="MS PGothic" panose="020B0600070205080204" pitchFamily="34" charset="-128"/>
              </a:defRPr>
            </a:lvl4pPr>
            <a:lvl5pPr marL="2174878" indent="-241653">
              <a:defRPr>
                <a:solidFill>
                  <a:schemeClr val="tx1"/>
                </a:solidFill>
                <a:latin typeface="Arial" panose="020B0604020202020204" pitchFamily="34" charset="0"/>
                <a:ea typeface="MS PGothic"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EF20BD5-9DDE-4E9E-A576-ADA48515DA6C}" type="slidenum">
              <a:rPr lang="en-US" altLang="en-US">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273278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Locally Yours Farms is a multiple-parcel site with one acre in production and one building dedicated to storage of the harvested produce.</a:t>
            </a:r>
            <a:r>
              <a:rPr lang="en-US" altLang="en-US" i="1" smtClean="0"/>
              <a:t> </a:t>
            </a:r>
            <a:r>
              <a:rPr lang="en-US" altLang="en-US" smtClean="0"/>
              <a:t>The initial growing space (Site 1) is 1/2 acre, where they grow as many as 12 crops (four per season) including: tomatoes, eggplants, peppers, kale, mustard, collards, onions, garlic, cucumbers, summer squash, bush beans, okra, and mint. Site 1 is divided into five plots, each with four 100 square foot in-ground beds (2,000 sq. ft. total). There is a small fruit-tree orchard and a single compost pile. Each plot is in a year-round rotation of warm and cool season crops.  After one year, a second site was added (Site 2) that includes an additional 700 sq. ft. of growing space and two high-tunnels.  Site 2 has 20 additional fruit trees. Harvest is stored in five residential-style refrigerators located at a third site. </a:t>
            </a:r>
          </a:p>
          <a:p>
            <a:endParaRPr lang="en-US" altLang="en-US" smtClean="0"/>
          </a:p>
          <a:p>
            <a:r>
              <a:rPr lang="en-US" altLang="en-US" smtClean="0"/>
              <a:t>Produce is distributed through direct markets (60%) such as pop-up markets at pre-schools and farmer’s markets.  They also sell to wholesale clients (40%) such as restaurants. </a:t>
            </a:r>
          </a:p>
        </p:txBody>
      </p:sp>
      <p:sp>
        <p:nvSpPr>
          <p:cNvPr id="348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372" indent="-302066">
              <a:defRPr>
                <a:solidFill>
                  <a:schemeClr val="tx1"/>
                </a:solidFill>
                <a:latin typeface="Arial" panose="020B0604020202020204" pitchFamily="34" charset="0"/>
                <a:ea typeface="MS PGothic" panose="020B0600070205080204" pitchFamily="34" charset="-128"/>
              </a:defRPr>
            </a:lvl2pPr>
            <a:lvl3pPr marL="1208265" indent="-241653">
              <a:defRPr>
                <a:solidFill>
                  <a:schemeClr val="tx1"/>
                </a:solidFill>
                <a:latin typeface="Arial" panose="020B0604020202020204" pitchFamily="34" charset="0"/>
                <a:ea typeface="MS PGothic" panose="020B0600070205080204" pitchFamily="34" charset="-128"/>
              </a:defRPr>
            </a:lvl3pPr>
            <a:lvl4pPr marL="1691571" indent="-241653">
              <a:defRPr>
                <a:solidFill>
                  <a:schemeClr val="tx1"/>
                </a:solidFill>
                <a:latin typeface="Arial" panose="020B0604020202020204" pitchFamily="34" charset="0"/>
                <a:ea typeface="MS PGothic" panose="020B0600070205080204" pitchFamily="34" charset="-128"/>
              </a:defRPr>
            </a:lvl4pPr>
            <a:lvl5pPr marL="2174878" indent="-241653">
              <a:defRPr>
                <a:solidFill>
                  <a:schemeClr val="tx1"/>
                </a:solidFill>
                <a:latin typeface="Arial" panose="020B0604020202020204" pitchFamily="34" charset="0"/>
                <a:ea typeface="MS PGothic"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F88203C-01DF-4BD8-B8E4-880142D78EA5}"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2469917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Wanna B Farm is a 10-acre farm that has 5 acres of open land and a small house. They grow certified organic vegetables on 0.5 acres at a given time, but have a total of 2 acres of cultivated suitable for vegetables. All crops are directly marketed to consumers; consequently, they grow a mix of vegetables and specialize in unusual, heirloom, and new cultivars.  Their primary crops in the summer are squash, tomatoes, beans, peppers, and culinary herbs such as basil oregano and thyme.  In the fall and spring, they grow kale, lettuce, cabbage, onions, potatoes, spinach, and carrots. Some of the herbs are dried ad sold with other seasonal crops to spread out the herb crop income. </a:t>
            </a:r>
          </a:p>
          <a:p>
            <a:endParaRPr lang="en-US" altLang="en-US" smtClean="0"/>
          </a:p>
          <a:p>
            <a:r>
              <a:rPr lang="en-US" altLang="en-US" smtClean="0"/>
              <a:t>Fifty percent of the produce is sold through a small CSA and 50% is sold at a farmers’ market and at a self-serve farm stand at the farm. The CSA uses a box per week model. Members pay up front for each 20-week season. The share price is $350/share per family-size box/week.  Payments are made in advance of receiving the product.  They usually sell 30 shares per season.  The combined gross sales are around $42,000/year.  They make extensive use of Facebook and website to keep customers abreast of crops in season. </a:t>
            </a:r>
          </a:p>
        </p:txBody>
      </p:sp>
      <p:sp>
        <p:nvSpPr>
          <p:cNvPr id="368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372" indent="-302066">
              <a:defRPr>
                <a:solidFill>
                  <a:schemeClr val="tx1"/>
                </a:solidFill>
                <a:latin typeface="Arial" panose="020B0604020202020204" pitchFamily="34" charset="0"/>
                <a:ea typeface="MS PGothic" panose="020B0600070205080204" pitchFamily="34" charset="-128"/>
              </a:defRPr>
            </a:lvl2pPr>
            <a:lvl3pPr marL="1208265" indent="-241653">
              <a:defRPr>
                <a:solidFill>
                  <a:schemeClr val="tx1"/>
                </a:solidFill>
                <a:latin typeface="Arial" panose="020B0604020202020204" pitchFamily="34" charset="0"/>
                <a:ea typeface="MS PGothic" panose="020B0600070205080204" pitchFamily="34" charset="-128"/>
              </a:defRPr>
            </a:lvl3pPr>
            <a:lvl4pPr marL="1691571" indent="-241653">
              <a:defRPr>
                <a:solidFill>
                  <a:schemeClr val="tx1"/>
                </a:solidFill>
                <a:latin typeface="Arial" panose="020B0604020202020204" pitchFamily="34" charset="0"/>
                <a:ea typeface="MS PGothic" panose="020B0600070205080204" pitchFamily="34" charset="-128"/>
              </a:defRPr>
            </a:lvl4pPr>
            <a:lvl5pPr marL="2174878" indent="-241653">
              <a:defRPr>
                <a:solidFill>
                  <a:schemeClr val="tx1"/>
                </a:solidFill>
                <a:latin typeface="Arial" panose="020B0604020202020204" pitchFamily="34" charset="0"/>
                <a:ea typeface="MS PGothic"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D4B5E24-D647-4DFD-B82A-08119C67F399}"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405283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Ideal Farms has 14 acres in vegetable production.  The farm began with two acres (Bottom Field) that focused on direct marketing of crops.  The Bottom Field grows up to 20 crops in a given year, though typically 6-10 in a season with several varieties of each crop.  In spring/summer their crops are squash (yellow and zucchini), cucumber, snap beans, southern peas, tomato (several varieties), pepper (several varieties), eggplant, sweetcorn (successional plantings to extend harvest) and sweetpotato.  Sweet corn constitutes 1/2 acre and is used as a good rotation crop between cucurbits and solanaceous crops of tomato, peppers, and eggplant.  Fall and winter crops include greens (kale, turnip, mustard and collards), broccoli, potatoes (late winter/early spring), beets, carrots and green onions.   The field is divided into eight 1/4 acre plots that have a complex rotation between plant families and summer and winter cover crops.  In addition to grain and legume cover crops, some part of the fields is sown to buckwheat and/or sweet alyssum for pollinator and beneficial insect habitat.  Strips of sunflowers are planted and harvested to give to customers at the farmers’ market. In addition these flowers can also be used by pollinators.</a:t>
            </a:r>
          </a:p>
          <a:p>
            <a:endParaRPr lang="en-US" altLang="en-US" smtClean="0"/>
          </a:p>
          <a:p>
            <a:r>
              <a:rPr lang="en-US" altLang="en-US" smtClean="0"/>
              <a:t>After five years, they expanded to another 12 acres (Front Field), which is divided into four 3-acre fields in a simplified rotation that focuses on a wholesale market.  Major crops for the Front Field are fall greens, spring lettuce, snap beans and hard squash, summer sweet potatoes and sweet corn and fall-planted onions.  They focus on these crops because most of these are easily direct seeded and the greens, snap beans, and corn can all be cooled using their old hydrochiller.  The onions, sweet potatoes and hard squash can be cured and have easy storage requirements for wholesaling.</a:t>
            </a:r>
          </a:p>
          <a:p>
            <a:endParaRPr lang="en-US" altLang="en-US" smtClean="0"/>
          </a:p>
          <a:p>
            <a:r>
              <a:rPr lang="en-US" altLang="en-US" smtClean="0"/>
              <a:t>The farm started direct marketing at a farmers’ market.  This gave them time to learn how to grow crops and what worked best on their farm.  It also built their clientele and after several years they expanded their direct marketing to a multi-farm CSA.  Five years later they expanded to wholesale markets of locally-focused grocery chains. The produce from the Bottom Field is direct marketed through a multi-farm CSA along with USDA #2s from the Front Field. The Front Field USDA #1s are sold wholesale through a distributor. </a:t>
            </a: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372" indent="-302066">
              <a:defRPr>
                <a:solidFill>
                  <a:schemeClr val="tx1"/>
                </a:solidFill>
                <a:latin typeface="Arial" panose="020B0604020202020204" pitchFamily="34" charset="0"/>
                <a:ea typeface="MS PGothic" panose="020B0600070205080204" pitchFamily="34" charset="-128"/>
              </a:defRPr>
            </a:lvl2pPr>
            <a:lvl3pPr marL="1208265" indent="-241653">
              <a:defRPr>
                <a:solidFill>
                  <a:schemeClr val="tx1"/>
                </a:solidFill>
                <a:latin typeface="Arial" panose="020B0604020202020204" pitchFamily="34" charset="0"/>
                <a:ea typeface="MS PGothic" panose="020B0600070205080204" pitchFamily="34" charset="-128"/>
              </a:defRPr>
            </a:lvl3pPr>
            <a:lvl4pPr marL="1691571" indent="-241653">
              <a:defRPr>
                <a:solidFill>
                  <a:schemeClr val="tx1"/>
                </a:solidFill>
                <a:latin typeface="Arial" panose="020B0604020202020204" pitchFamily="34" charset="0"/>
                <a:ea typeface="MS PGothic" panose="020B0600070205080204" pitchFamily="34" charset="-128"/>
              </a:defRPr>
            </a:lvl4pPr>
            <a:lvl5pPr marL="2174878" indent="-241653">
              <a:defRPr>
                <a:solidFill>
                  <a:schemeClr val="tx1"/>
                </a:solidFill>
                <a:latin typeface="Arial" panose="020B0604020202020204" pitchFamily="34" charset="0"/>
                <a:ea typeface="MS PGothic"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594E532-B783-4019-9241-8E75D5A9DFF3}"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201467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372" indent="-302066">
              <a:defRPr>
                <a:solidFill>
                  <a:schemeClr val="tx1"/>
                </a:solidFill>
                <a:latin typeface="Arial" panose="020B0604020202020204" pitchFamily="34" charset="0"/>
                <a:ea typeface="MS PGothic" panose="020B0600070205080204" pitchFamily="34" charset="-128"/>
              </a:defRPr>
            </a:lvl2pPr>
            <a:lvl3pPr marL="1208265" indent="-241653">
              <a:defRPr>
                <a:solidFill>
                  <a:schemeClr val="tx1"/>
                </a:solidFill>
                <a:latin typeface="Arial" panose="020B0604020202020204" pitchFamily="34" charset="0"/>
                <a:ea typeface="MS PGothic" panose="020B0600070205080204" pitchFamily="34" charset="-128"/>
              </a:defRPr>
            </a:lvl3pPr>
            <a:lvl4pPr marL="1691571" indent="-241653">
              <a:defRPr>
                <a:solidFill>
                  <a:schemeClr val="tx1"/>
                </a:solidFill>
                <a:latin typeface="Arial" panose="020B0604020202020204" pitchFamily="34" charset="0"/>
                <a:ea typeface="MS PGothic" panose="020B0600070205080204" pitchFamily="34" charset="-128"/>
              </a:defRPr>
            </a:lvl4pPr>
            <a:lvl5pPr marL="2174878" indent="-241653">
              <a:defRPr>
                <a:solidFill>
                  <a:schemeClr val="tx1"/>
                </a:solidFill>
                <a:latin typeface="Arial" panose="020B0604020202020204" pitchFamily="34" charset="0"/>
                <a:ea typeface="MS PGothic"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89D4ADC-662D-44DF-9434-68B2168237C0}" type="slidenum">
              <a:rPr lang="en-US" altLang="en-US">
                <a:solidFill>
                  <a:schemeClr val="tx2"/>
                </a:solidFill>
                <a:latin typeface="Technical" charset="0"/>
              </a:rPr>
              <a:pPr/>
              <a:t>25</a:t>
            </a:fld>
            <a:endParaRPr lang="en-US" altLang="en-US">
              <a:solidFill>
                <a:schemeClr val="tx2"/>
              </a:solidFill>
              <a:latin typeface="Technical"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ctr" hangingPunct="1"/>
            <a:endParaRPr lang="en-US" altLang="en-US" smtClean="0"/>
          </a:p>
        </p:txBody>
      </p:sp>
    </p:spTree>
    <p:extLst>
      <p:ext uri="{BB962C8B-B14F-4D97-AF65-F5344CB8AC3E}">
        <p14:creationId xmlns:p14="http://schemas.microsoft.com/office/powerpoint/2010/main" val="124307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34752EB3-BA29-4FF7-9F49-F8DB00702F5E}" type="datetimeFigureOut">
              <a:rPr lang="en-US" altLang="en-US"/>
              <a:pPr>
                <a:defRPr/>
              </a:pPr>
              <a:t>9/22/2016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9283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948F4D0A-09B8-4DF2-9D8E-DBF84C1EF0BF}" type="datetimeFigureOut">
              <a:rPr lang="en-US" altLang="en-US"/>
              <a:pPr>
                <a:defRPr/>
              </a:pPr>
              <a:t>9/22/2016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93A6AD36-1E12-457D-B252-E31868F4E27E}" type="slidenum">
              <a:rPr lang="en-US" altLang="en-US"/>
              <a:pPr>
                <a:defRPr/>
              </a:pPr>
              <a:t>‹#›</a:t>
            </a:fld>
            <a:endParaRPr lang="en-US" altLang="en-US"/>
          </a:p>
        </p:txBody>
      </p:sp>
    </p:spTree>
    <p:extLst>
      <p:ext uri="{BB962C8B-B14F-4D97-AF65-F5344CB8AC3E}">
        <p14:creationId xmlns:p14="http://schemas.microsoft.com/office/powerpoint/2010/main" val="46643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57F6FD2F-04A1-4714-8FFC-5C948987C244}" type="datetimeFigureOut">
              <a:rPr lang="en-US" altLang="en-US"/>
              <a:pPr>
                <a:defRPr/>
              </a:pPr>
              <a:t>9/22/2016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EC8553D0-E79E-4F24-A116-FEF17AD8DF37}" type="slidenum">
              <a:rPr lang="en-US" altLang="en-US"/>
              <a:pPr>
                <a:defRPr/>
              </a:pPr>
              <a:t>‹#›</a:t>
            </a:fld>
            <a:endParaRPr lang="en-US" altLang="en-US"/>
          </a:p>
        </p:txBody>
      </p:sp>
    </p:spTree>
    <p:extLst>
      <p:ext uri="{BB962C8B-B14F-4D97-AF65-F5344CB8AC3E}">
        <p14:creationId xmlns:p14="http://schemas.microsoft.com/office/powerpoint/2010/main" val="382798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661DA7B0-45C6-4D5C-B264-6111ACB7C08E}" type="datetimeFigureOut">
              <a:rPr lang="en-US" altLang="en-US"/>
              <a:pPr>
                <a:defRPr/>
              </a:pPr>
              <a:t>9/22/2016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379590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28BC9DBA-D375-45D5-A97E-B7B5EDAF9174}" type="datetimeFigureOut">
              <a:rPr lang="en-US" altLang="en-US"/>
              <a:pPr>
                <a:defRPr/>
              </a:pPr>
              <a:t>9/22/2016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66F67EF1-5047-4616-AC18-F91D29B814BC}" type="slidenum">
              <a:rPr lang="en-US" altLang="en-US"/>
              <a:pPr>
                <a:defRPr/>
              </a:pPr>
              <a:t>‹#›</a:t>
            </a:fld>
            <a:endParaRPr lang="en-US" altLang="en-US"/>
          </a:p>
        </p:txBody>
      </p:sp>
    </p:spTree>
    <p:extLst>
      <p:ext uri="{BB962C8B-B14F-4D97-AF65-F5344CB8AC3E}">
        <p14:creationId xmlns:p14="http://schemas.microsoft.com/office/powerpoint/2010/main" val="333740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9E192247-E1AD-4A34-8F32-268DD88E496C}" type="datetimeFigureOut">
              <a:rPr lang="en-US" altLang="en-US"/>
              <a:pPr>
                <a:defRPr/>
              </a:pPr>
              <a:t>9/22/2016</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E4A3BED3-7A87-42E0-B147-E70A2439E3FE}" type="slidenum">
              <a:rPr lang="en-US" altLang="en-US"/>
              <a:pPr>
                <a:defRPr/>
              </a:pPr>
              <a:t>‹#›</a:t>
            </a:fld>
            <a:endParaRPr lang="en-US" altLang="en-US"/>
          </a:p>
        </p:txBody>
      </p:sp>
    </p:spTree>
    <p:extLst>
      <p:ext uri="{BB962C8B-B14F-4D97-AF65-F5344CB8AC3E}">
        <p14:creationId xmlns:p14="http://schemas.microsoft.com/office/powerpoint/2010/main" val="293837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lstStyle>
          <a:p>
            <a:pPr>
              <a:defRPr/>
            </a:pPr>
            <a:fld id="{28495100-B850-40D5-9E4A-3EBD92639B05}" type="datetimeFigureOut">
              <a:rPr lang="en-US" altLang="en-US"/>
              <a:pPr>
                <a:defRPr/>
              </a:pPr>
              <a:t>9/22/2016</a:t>
            </a:fld>
            <a:endParaRPr lang="en-US" alt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smtClean="0"/>
            </a:lvl1pPr>
          </a:lstStyle>
          <a:p>
            <a:pPr>
              <a:defRPr/>
            </a:pPr>
            <a:fld id="{6A5B2033-7BF4-4405-800F-7F148ADCB0AB}" type="slidenum">
              <a:rPr lang="en-US" altLang="en-US"/>
              <a:pPr>
                <a:defRPr/>
              </a:pPr>
              <a:t>‹#›</a:t>
            </a:fld>
            <a:endParaRPr lang="en-US" altLang="en-US"/>
          </a:p>
        </p:txBody>
      </p:sp>
    </p:spTree>
    <p:extLst>
      <p:ext uri="{BB962C8B-B14F-4D97-AF65-F5344CB8AC3E}">
        <p14:creationId xmlns:p14="http://schemas.microsoft.com/office/powerpoint/2010/main" val="340405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3F3B3CCF-8E19-4FD5-8DE1-B6DA05D5A14B}" type="datetimeFigureOut">
              <a:rPr lang="en-US" altLang="en-US"/>
              <a:pPr>
                <a:defRPr/>
              </a:pPr>
              <a:t>9/22/2016</a:t>
            </a:fld>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smtClean="0"/>
            </a:lvl1pPr>
          </a:lstStyle>
          <a:p>
            <a:pPr>
              <a:defRPr/>
            </a:pPr>
            <a:fld id="{62D0B2B9-CF12-46AF-AD43-F4EDB8FBE16B}" type="slidenum">
              <a:rPr lang="en-US" altLang="en-US"/>
              <a:pPr>
                <a:defRPr/>
              </a:pPr>
              <a:t>‹#›</a:t>
            </a:fld>
            <a:endParaRPr lang="en-US" altLang="en-US"/>
          </a:p>
        </p:txBody>
      </p:sp>
    </p:spTree>
    <p:extLst>
      <p:ext uri="{BB962C8B-B14F-4D97-AF65-F5344CB8AC3E}">
        <p14:creationId xmlns:p14="http://schemas.microsoft.com/office/powerpoint/2010/main" val="237027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smtClean="0"/>
            </a:lvl1pPr>
          </a:lstStyle>
          <a:p>
            <a:pPr>
              <a:defRPr/>
            </a:pPr>
            <a:fld id="{DB54C43E-2851-4F8F-8DD6-187DAD6C23AB}" type="datetimeFigureOut">
              <a:rPr lang="en-US" altLang="en-US"/>
              <a:pPr>
                <a:defRPr/>
              </a:pPr>
              <a:t>9/22/2016</a:t>
            </a:fld>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smtClean="0"/>
            </a:lvl1pPr>
          </a:lstStyle>
          <a:p>
            <a:pPr>
              <a:defRPr/>
            </a:pPr>
            <a:fld id="{4B110102-21B4-41E4-980F-389D92D4EB42}" type="slidenum">
              <a:rPr lang="en-US" altLang="en-US"/>
              <a:pPr>
                <a:defRPr/>
              </a:pPr>
              <a:t>‹#›</a:t>
            </a:fld>
            <a:endParaRPr lang="en-US" altLang="en-US"/>
          </a:p>
        </p:txBody>
      </p:sp>
    </p:spTree>
    <p:extLst>
      <p:ext uri="{BB962C8B-B14F-4D97-AF65-F5344CB8AC3E}">
        <p14:creationId xmlns:p14="http://schemas.microsoft.com/office/powerpoint/2010/main" val="4226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FAC27C6A-8BFE-45FE-9155-107EB6EC46AB}" type="datetimeFigureOut">
              <a:rPr lang="en-US" altLang="en-US"/>
              <a:pPr>
                <a:defRPr/>
              </a:pPr>
              <a:t>9/22/2016</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B35E7FE6-D034-4C30-9C83-8FBFC002ACBD}" type="slidenum">
              <a:rPr lang="en-US" altLang="en-US"/>
              <a:pPr>
                <a:defRPr/>
              </a:pPr>
              <a:t>‹#›</a:t>
            </a:fld>
            <a:endParaRPr lang="en-US" altLang="en-US"/>
          </a:p>
        </p:txBody>
      </p:sp>
    </p:spTree>
    <p:extLst>
      <p:ext uri="{BB962C8B-B14F-4D97-AF65-F5344CB8AC3E}">
        <p14:creationId xmlns:p14="http://schemas.microsoft.com/office/powerpoint/2010/main" val="112462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44138" y="6219825"/>
            <a:ext cx="1909762"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02554565-3595-4C1E-B054-E44FD968366E}" type="datetimeFigureOut">
              <a:rPr lang="en-US" altLang="en-US"/>
              <a:pPr>
                <a:defRPr/>
              </a:pPr>
              <a:t>9/22/2016</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3B3901D1-2964-425B-BA24-B8A463B2C128}" type="slidenum">
              <a:rPr lang="en-US" altLang="en-US"/>
              <a:pPr>
                <a:defRPr/>
              </a:pPr>
              <a:t>‹#›</a:t>
            </a:fld>
            <a:endParaRPr lang="en-US" altLang="en-US"/>
          </a:p>
        </p:txBody>
      </p:sp>
    </p:spTree>
    <p:extLst>
      <p:ext uri="{BB962C8B-B14F-4D97-AF65-F5344CB8AC3E}">
        <p14:creationId xmlns:p14="http://schemas.microsoft.com/office/powerpoint/2010/main" val="4809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261914CF-7A32-40E5-BF05-6532E73A4BD1}" type="datetimeFigureOut">
              <a:rPr lang="en-US" altLang="en-US"/>
              <a:pPr>
                <a:defRPr/>
              </a:pPr>
              <a:t>9/22/2016</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FCE9395-62EF-423E-9D45-2B30B31417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Arial"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Arial"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Arial"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www.usda.gov/wps/portal/usda/usdahome?contentidonl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ngfarming.org/faq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ms.usda.gov/services/auditing/gap-g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ms.usda.gov/grades-standards/vegetabl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hyperlink" Target="http://www.ams.usda.gov/sites/default/files/media/Cucumber_Standard%5b1%5d.pdf"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ams.usda.gov/grades-standards/tomato-grades-and-standard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cat.marketnews.usda.gov/ca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hyperlink" Target="http://www.atlantalocalfood.org/wp-content/uploads/2013/12/TurnipTruck3.jpg" TargetMode="External"/><Relationship Id="rId4" Type="http://schemas.openxmlformats.org/officeDocument/2006/relationships/hyperlink" Target="https://www.facebook.com/LoveisLoveFarm/photos/pb.14079829974.-2207520000.1450218233./10150407390269975/?type=3&amp;theat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hyperlink" Target="https://twitter.com/chefwooleryback" TargetMode="External"/><Relationship Id="rId5" Type="http://schemas.openxmlformats.org/officeDocument/2006/relationships/diagramQuickStyle" Target="../diagrams/quickStyle4.xml"/><Relationship Id="rId10" Type="http://schemas.openxmlformats.org/officeDocument/2006/relationships/image" Target="../media/image16.png"/><Relationship Id="rId4" Type="http://schemas.openxmlformats.org/officeDocument/2006/relationships/diagramLayout" Target="../diagrams/layout4.xml"/><Relationship Id="rId9"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0.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hyperlink" Target="https://www.facebook.com/locallands/photos/a.218946664793305.55223.165171140170858/487319527956016/?type=3&amp;theat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hyperlink" Target="https://www.facebook.com/LoveisLoveFarm/photos/pb.14079829974.-2207520000.1450218161./10150405465589975/?type=3&amp;theater" TargetMode="External"/><Relationship Id="rId5" Type="http://schemas.openxmlformats.org/officeDocument/2006/relationships/diagramQuickStyle" Target="../diagrams/quickStyle5.xml"/><Relationship Id="rId15" Type="http://schemas.openxmlformats.org/officeDocument/2006/relationships/hyperlink" Target="https://www.facebook.com/photo.php?fbid=10101520671838665&amp;set=t.1552912890&amp;type=3&amp;theater" TargetMode="External"/><Relationship Id="rId10" Type="http://schemas.openxmlformats.org/officeDocument/2006/relationships/hyperlink" Target="https://www.facebook.com/LoveisLoveFarm/photos/pb.14079829974.-2207520000.1450218084./10150403320374975/?type=3&amp;theater" TargetMode="External"/><Relationship Id="rId4" Type="http://schemas.openxmlformats.org/officeDocument/2006/relationships/diagramLayout" Target="../diagrams/layout5.xml"/><Relationship Id="rId9" Type="http://schemas.openxmlformats.org/officeDocument/2006/relationships/image" Target="../media/image19.jpg"/><Relationship Id="rId1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hyperlink" Target="https://www.facebook.com/georgiangrown/photos/a.405460079472416.98233.405459646139126/405460082805749/?type=3&amp;theater" TargetMode="External"/><Relationship Id="rId13" Type="http://schemas.openxmlformats.org/officeDocument/2006/relationships/hyperlink" Target="https://www.facebook.com/photo.php?fbid=411490042379460&amp;set=pb.100005554028391.-2207520000.1450219804.&amp;type=3&amp;theater" TargetMode="Externa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23.jpeg"/><Relationship Id="rId5" Type="http://schemas.openxmlformats.org/officeDocument/2006/relationships/diagramQuickStyle" Target="../diagrams/quickStyle6.xml"/><Relationship Id="rId15" Type="http://schemas.openxmlformats.org/officeDocument/2006/relationships/hyperlink" Target="http://media2.fdncms.com/atlanta/imager/locavore-owner-michael-schenck-loads-up-t/u/original/8330762/1369944205-turnip-truck.jpg" TargetMode="External"/><Relationship Id="rId10" Type="http://schemas.openxmlformats.org/officeDocument/2006/relationships/image" Target="../media/image22.jpeg"/><Relationship Id="rId4" Type="http://schemas.openxmlformats.org/officeDocument/2006/relationships/diagramLayout" Target="../diagrams/layout6.xml"/><Relationship Id="rId9" Type="http://schemas.openxmlformats.org/officeDocument/2006/relationships/hyperlink" Target="https://www.facebook.com/EastPointFarmersMarket/photos/pcb.939960436086368/939960139419731/?type=3&amp;theater" TargetMode="External"/><Relationship Id="rId1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hyperlink" Target="http://www.ams.usda.gov/services/auditing/gap-ghp" TargetMode="External"/><Relationship Id="rId7" Type="http://schemas.openxmlformats.org/officeDocument/2006/relationships/hyperlink" Target="http://www.georgia.org/business-resources/georgia-centers-of-innovation/center-innovation-agribusines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cat.marketnews.usda.gov/cat/" TargetMode="External"/><Relationship Id="rId5" Type="http://schemas.openxmlformats.org/officeDocument/2006/relationships/hyperlink" Target="https://www.marketnews.usda.gov/mnp/fv-home" TargetMode="External"/><Relationship Id="rId4" Type="http://schemas.openxmlformats.org/officeDocument/2006/relationships/hyperlink" Target="http://www.ams.usda.gov/services/grading/request-servic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bafps.da.gov.ph/"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www.cngfarming.org/make_the_most_of_cng" TargetMode="External"/><Relationship Id="rId5" Type="http://schemas.openxmlformats.org/officeDocument/2006/relationships/hyperlink" Target="https://commons.wikimedia.org/wiki/File:USDA_organic_seal.svg"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513" y="601663"/>
            <a:ext cx="7546975" cy="2332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itle 1"/>
          <p:cNvSpPr txBox="1">
            <a:spLocks/>
          </p:cNvSpPr>
          <p:nvPr/>
        </p:nvSpPr>
        <p:spPr bwMode="auto">
          <a:xfrm>
            <a:off x="0" y="3016250"/>
            <a:ext cx="12192000" cy="117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6000"/>
              <a:t>Small Fruit and Vegetable Production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501" y="5834699"/>
            <a:ext cx="1705074" cy="600457"/>
          </a:xfrm>
          <a:prstGeom prst="rect">
            <a:avLst/>
          </a:prstGeom>
          <a:effectLst>
            <a:glow>
              <a:schemeClr val="tx1">
                <a:alpha val="20000"/>
              </a:schemeClr>
            </a:glo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3914" y="5255954"/>
            <a:ext cx="917600" cy="1481021"/>
          </a:xfrm>
          <a:prstGeom prst="rect">
            <a:avLst/>
          </a:prstGeom>
          <a:effectLst>
            <a:glow>
              <a:schemeClr val="tx1">
                <a:alpha val="20000"/>
              </a:schemeClr>
            </a:glow>
          </a:effectLst>
        </p:spPr>
      </p:pic>
      <p:pic>
        <p:nvPicPr>
          <p:cNvPr id="14342"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9875" y="5405438"/>
            <a:ext cx="1162050" cy="103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ea typeface="MS PGothic" charset="0"/>
              </a:rPr>
              <a:t>Market Considerations</a:t>
            </a:r>
            <a:br>
              <a:rPr lang="en-US" dirty="0" smtClean="0">
                <a:ea typeface="MS PGothic" charset="0"/>
              </a:rPr>
            </a:br>
            <a:r>
              <a:rPr lang="en-US" b="1" u="sng" spc="600" dirty="0" smtClean="0">
                <a:ea typeface="MS PGothic" charset="0"/>
                <a:cs typeface="Birch Std"/>
              </a:rPr>
              <a:t>Certifications (cont.)</a:t>
            </a:r>
            <a:endParaRPr lang="en-US" dirty="0"/>
          </a:p>
        </p:txBody>
      </p:sp>
      <p:sp>
        <p:nvSpPr>
          <p:cNvPr id="22534" name="TextBox 4"/>
          <p:cNvSpPr txBox="1">
            <a:spLocks noChangeArrowheads="1"/>
          </p:cNvSpPr>
          <p:nvPr/>
        </p:nvSpPr>
        <p:spPr bwMode="auto">
          <a:xfrm>
            <a:off x="838200" y="3489512"/>
            <a:ext cx="225788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lnSpc>
                <a:spcPct val="100000"/>
              </a:lnSpc>
              <a:spcBef>
                <a:spcPct val="0"/>
              </a:spcBef>
              <a:buFontTx/>
              <a:buNone/>
            </a:pPr>
            <a:r>
              <a:rPr lang="en-US" altLang="en-US" sz="3600" b="1" dirty="0">
                <a:latin typeface="+mn-lt"/>
              </a:rPr>
              <a:t>Certified </a:t>
            </a:r>
          </a:p>
          <a:p>
            <a:pPr algn="ctr">
              <a:lnSpc>
                <a:spcPct val="100000"/>
              </a:lnSpc>
              <a:spcBef>
                <a:spcPct val="0"/>
              </a:spcBef>
              <a:buFontTx/>
              <a:buNone/>
            </a:pPr>
            <a:r>
              <a:rPr lang="en-US" altLang="en-US" sz="3600" b="1" dirty="0" smtClean="0">
                <a:latin typeface="+mn-lt"/>
              </a:rPr>
              <a:t>Organic</a:t>
            </a:r>
          </a:p>
        </p:txBody>
      </p:sp>
      <p:sp>
        <p:nvSpPr>
          <p:cNvPr id="5" name="TextBox 4"/>
          <p:cNvSpPr txBox="1"/>
          <p:nvPr/>
        </p:nvSpPr>
        <p:spPr>
          <a:xfrm>
            <a:off x="3771314" y="1904464"/>
            <a:ext cx="7582486" cy="4370427"/>
          </a:xfrm>
          <a:prstGeom prst="rect">
            <a:avLst/>
          </a:prstGeom>
          <a:noFill/>
        </p:spPr>
        <p:txBody>
          <a:bodyPr wrap="square" rtlCol="0">
            <a:spAutoFit/>
          </a:bodyPr>
          <a:lstStyle/>
          <a:p>
            <a:r>
              <a:rPr lang="en-US" sz="2000" dirty="0" smtClean="0"/>
              <a:t>“Organic </a:t>
            </a:r>
            <a:r>
              <a:rPr lang="en-US" sz="2000" dirty="0"/>
              <a:t>agriculture produces products using methods that preserve the environment and avoid most synthetic materials, such as pesticides and antibiotics. </a:t>
            </a:r>
            <a:r>
              <a:rPr lang="en-US" sz="2000" dirty="0" smtClean="0"/>
              <a:t>USDA organic standards describe </a:t>
            </a:r>
            <a:r>
              <a:rPr lang="en-US" sz="2000" dirty="0"/>
              <a:t>how farmers grow crops and raise livestock and which materials they may use</a:t>
            </a:r>
            <a:r>
              <a:rPr lang="en-US" sz="2000" dirty="0" smtClean="0"/>
              <a:t>.”</a:t>
            </a:r>
          </a:p>
          <a:p>
            <a:endParaRPr lang="en-US" sz="2000" dirty="0"/>
          </a:p>
          <a:p>
            <a:r>
              <a:rPr lang="en-US" sz="2000" dirty="0" smtClean="0"/>
              <a:t>“Organic </a:t>
            </a:r>
            <a:r>
              <a:rPr lang="en-US" sz="2000" dirty="0"/>
              <a:t>farmers, ranchers, and food processors follow a defined set of standards to produce organic food and fiber. Congress described general organic principles in the Organic Foods Production Act, and the USDA defines specific organic standards. These standards cover the product from farm to table, including soil and water quality, pest control, livestock practices, and rules for food additives</a:t>
            </a:r>
            <a:r>
              <a:rPr lang="en-US" sz="2000" dirty="0" smtClean="0"/>
              <a:t>.”</a:t>
            </a:r>
            <a:endParaRPr lang="en-US" sz="2000" dirty="0"/>
          </a:p>
          <a:p>
            <a:endParaRPr lang="en-US" dirty="0"/>
          </a:p>
        </p:txBody>
      </p:sp>
      <p:sp>
        <p:nvSpPr>
          <p:cNvPr id="6" name="TextBox 5"/>
          <p:cNvSpPr txBox="1"/>
          <p:nvPr/>
        </p:nvSpPr>
        <p:spPr>
          <a:xfrm>
            <a:off x="3771314" y="6159905"/>
            <a:ext cx="7582486" cy="230832"/>
          </a:xfrm>
          <a:prstGeom prst="rect">
            <a:avLst/>
          </a:prstGeom>
          <a:noFill/>
        </p:spPr>
        <p:txBody>
          <a:bodyPr wrap="square" rtlCol="0">
            <a:spAutoFit/>
          </a:bodyPr>
          <a:lstStyle/>
          <a:p>
            <a:pPr algn="ctr"/>
            <a:r>
              <a:rPr lang="en-US" sz="900" dirty="0"/>
              <a:t>Information Credit</a:t>
            </a:r>
            <a:r>
              <a:rPr lang="en-US" sz="900" dirty="0" smtClean="0"/>
              <a:t>:  </a:t>
            </a:r>
            <a:r>
              <a:rPr lang="en-US" sz="900" dirty="0" smtClean="0">
                <a:hlinkClick r:id="rId2"/>
              </a:rPr>
              <a:t>United States Department of Agriculture</a:t>
            </a:r>
            <a:endParaRPr lang="en-US" sz="900" dirty="0"/>
          </a:p>
        </p:txBody>
      </p:sp>
    </p:spTree>
    <p:extLst>
      <p:ext uri="{BB962C8B-B14F-4D97-AF65-F5344CB8AC3E}">
        <p14:creationId xmlns:p14="http://schemas.microsoft.com/office/powerpoint/2010/main" val="2561302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ea typeface="MS PGothic" charset="0"/>
              </a:rPr>
              <a:t>Market Considerations</a:t>
            </a:r>
            <a:br>
              <a:rPr lang="en-US" dirty="0" smtClean="0">
                <a:ea typeface="MS PGothic" charset="0"/>
              </a:rPr>
            </a:br>
            <a:r>
              <a:rPr lang="en-US" b="1" u="sng" spc="600" dirty="0" smtClean="0">
                <a:ea typeface="MS PGothic" charset="0"/>
                <a:cs typeface="Birch Std"/>
              </a:rPr>
              <a:t>Certifications (cont.)</a:t>
            </a:r>
            <a:endParaRPr lang="en-US" dirty="0"/>
          </a:p>
        </p:txBody>
      </p:sp>
      <p:sp>
        <p:nvSpPr>
          <p:cNvPr id="22534" name="TextBox 4"/>
          <p:cNvSpPr txBox="1">
            <a:spLocks noChangeArrowheads="1"/>
          </p:cNvSpPr>
          <p:nvPr/>
        </p:nvSpPr>
        <p:spPr bwMode="auto">
          <a:xfrm>
            <a:off x="838200" y="2890302"/>
            <a:ext cx="2257884"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lnSpc>
                <a:spcPct val="100000"/>
              </a:lnSpc>
              <a:spcBef>
                <a:spcPct val="0"/>
              </a:spcBef>
              <a:buFontTx/>
              <a:buNone/>
            </a:pPr>
            <a:r>
              <a:rPr lang="en-US" altLang="en-US" sz="3600" b="1" dirty="0">
                <a:latin typeface="+mn-lt"/>
              </a:rPr>
              <a:t>Certified </a:t>
            </a:r>
          </a:p>
          <a:p>
            <a:pPr algn="ctr">
              <a:lnSpc>
                <a:spcPct val="100000"/>
              </a:lnSpc>
              <a:spcBef>
                <a:spcPct val="0"/>
              </a:spcBef>
              <a:buFontTx/>
              <a:buNone/>
            </a:pPr>
            <a:r>
              <a:rPr lang="en-US" altLang="en-US" sz="3600" b="1" dirty="0">
                <a:latin typeface="+mn-lt"/>
              </a:rPr>
              <a:t>Naturally </a:t>
            </a:r>
            <a:r>
              <a:rPr lang="en-US" altLang="en-US" sz="3600" b="1" dirty="0" smtClean="0">
                <a:latin typeface="+mn-lt"/>
              </a:rPr>
              <a:t>Grown (CNG)</a:t>
            </a:r>
            <a:endParaRPr lang="en-US" altLang="en-US" sz="3600" b="1" dirty="0">
              <a:latin typeface="+mn-lt"/>
            </a:endParaRPr>
          </a:p>
        </p:txBody>
      </p:sp>
      <p:sp>
        <p:nvSpPr>
          <p:cNvPr id="5" name="TextBox 4"/>
          <p:cNvSpPr txBox="1"/>
          <p:nvPr/>
        </p:nvSpPr>
        <p:spPr>
          <a:xfrm>
            <a:off x="3771314" y="1920806"/>
            <a:ext cx="7582486" cy="4247317"/>
          </a:xfrm>
          <a:prstGeom prst="rect">
            <a:avLst/>
          </a:prstGeom>
          <a:noFill/>
        </p:spPr>
        <p:txBody>
          <a:bodyPr wrap="square" rtlCol="0">
            <a:spAutoFit/>
          </a:bodyPr>
          <a:lstStyle/>
          <a:p>
            <a:r>
              <a:rPr lang="en-US" dirty="0" smtClean="0"/>
              <a:t>“[CNG] standards </a:t>
            </a:r>
            <a:r>
              <a:rPr lang="en-US" dirty="0"/>
              <a:t>for produce and livestock certification are based on the standards of the National Organic Program. CNG participation requires a full commitment to robust organic practices</a:t>
            </a:r>
            <a:r>
              <a:rPr lang="en-US" dirty="0" smtClean="0"/>
              <a:t>.”</a:t>
            </a:r>
          </a:p>
          <a:p>
            <a:endParaRPr lang="en-US" dirty="0"/>
          </a:p>
          <a:p>
            <a:r>
              <a:rPr lang="en-US" dirty="0" smtClean="0"/>
              <a:t>“CNG </a:t>
            </a:r>
            <a:r>
              <a:rPr lang="en-US" dirty="0"/>
              <a:t>is based on the participatory guarantee system (PGS) model that relies on peer reviews in which inspections are typically carried out by other farmers. The PGS model promotes farmer-to-farmer knowledge sharing about best practices and fosters local networks that strengthen the farming community</a:t>
            </a:r>
            <a:r>
              <a:rPr lang="en-US" dirty="0" smtClean="0"/>
              <a:t>.”</a:t>
            </a:r>
          </a:p>
          <a:p>
            <a:endParaRPr lang="en-US" dirty="0"/>
          </a:p>
          <a:p>
            <a:r>
              <a:rPr lang="en-US" dirty="0" smtClean="0"/>
              <a:t>“Another </a:t>
            </a:r>
            <a:r>
              <a:rPr lang="en-US" dirty="0"/>
              <a:t>difference is that </a:t>
            </a:r>
            <a:r>
              <a:rPr lang="en-US" dirty="0" smtClean="0"/>
              <a:t>CNG’s certification </a:t>
            </a:r>
            <a:r>
              <a:rPr lang="en-US" dirty="0"/>
              <a:t>process is transparent and open to the public. Every CNG producer has a profile on the website. On it you will find the information they submitted in their application, as well as scanned images of their inspection reports and signed declaration</a:t>
            </a:r>
            <a:r>
              <a:rPr lang="en-US" dirty="0" smtClean="0"/>
              <a:t>.”</a:t>
            </a:r>
            <a:endParaRPr lang="en-US" dirty="0"/>
          </a:p>
          <a:p>
            <a:endParaRPr lang="en-US" dirty="0"/>
          </a:p>
        </p:txBody>
      </p:sp>
      <p:sp>
        <p:nvSpPr>
          <p:cNvPr id="6" name="TextBox 5"/>
          <p:cNvSpPr txBox="1"/>
          <p:nvPr/>
        </p:nvSpPr>
        <p:spPr>
          <a:xfrm>
            <a:off x="3266817" y="6398242"/>
            <a:ext cx="7582486" cy="230832"/>
          </a:xfrm>
          <a:prstGeom prst="rect">
            <a:avLst/>
          </a:prstGeom>
          <a:noFill/>
        </p:spPr>
        <p:txBody>
          <a:bodyPr wrap="square" rtlCol="0">
            <a:spAutoFit/>
          </a:bodyPr>
          <a:lstStyle/>
          <a:p>
            <a:pPr algn="ctr"/>
            <a:r>
              <a:rPr lang="en-US" sz="900" dirty="0"/>
              <a:t>Information Credit</a:t>
            </a:r>
            <a:r>
              <a:rPr lang="en-US" sz="900" dirty="0" smtClean="0"/>
              <a:t>:  </a:t>
            </a:r>
            <a:r>
              <a:rPr lang="en-US" sz="900" dirty="0" smtClean="0">
                <a:hlinkClick r:id="rId2"/>
              </a:rPr>
              <a:t>Certified Naturally Grown</a:t>
            </a:r>
            <a:endParaRPr lang="en-US" sz="900" dirty="0"/>
          </a:p>
        </p:txBody>
      </p:sp>
    </p:spTree>
    <p:extLst>
      <p:ext uri="{BB962C8B-B14F-4D97-AF65-F5344CB8AC3E}">
        <p14:creationId xmlns:p14="http://schemas.microsoft.com/office/powerpoint/2010/main" val="4167107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ea typeface="MS PGothic" charset="0"/>
              </a:rPr>
              <a:t>Market Considerations</a:t>
            </a:r>
            <a:br>
              <a:rPr lang="en-US" dirty="0" smtClean="0">
                <a:ea typeface="MS PGothic" charset="0"/>
              </a:rPr>
            </a:br>
            <a:r>
              <a:rPr lang="en-US" b="1" u="sng" spc="600" dirty="0" smtClean="0">
                <a:ea typeface="MS PGothic" charset="0"/>
                <a:cs typeface="Birch Std"/>
              </a:rPr>
              <a:t>Certifications (cont.)</a:t>
            </a:r>
            <a:endParaRPr lang="en-US" dirty="0"/>
          </a:p>
        </p:txBody>
      </p:sp>
      <p:sp>
        <p:nvSpPr>
          <p:cNvPr id="22534" name="TextBox 4"/>
          <p:cNvSpPr txBox="1">
            <a:spLocks noChangeArrowheads="1"/>
          </p:cNvSpPr>
          <p:nvPr/>
        </p:nvSpPr>
        <p:spPr bwMode="auto">
          <a:xfrm>
            <a:off x="512222" y="2551454"/>
            <a:ext cx="2978726"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lnSpc>
                <a:spcPct val="100000"/>
              </a:lnSpc>
              <a:spcBef>
                <a:spcPct val="0"/>
              </a:spcBef>
              <a:buFontTx/>
              <a:buNone/>
            </a:pPr>
            <a:r>
              <a:rPr lang="en-US" altLang="en-US" sz="3600" b="1" dirty="0">
                <a:latin typeface="+mn-lt"/>
              </a:rPr>
              <a:t>Good Agricultural and Handling Practices</a:t>
            </a:r>
          </a:p>
        </p:txBody>
      </p:sp>
      <p:sp>
        <p:nvSpPr>
          <p:cNvPr id="5" name="TextBox 4"/>
          <p:cNvSpPr txBox="1"/>
          <p:nvPr/>
        </p:nvSpPr>
        <p:spPr>
          <a:xfrm>
            <a:off x="3771314" y="2243678"/>
            <a:ext cx="7582486" cy="3477875"/>
          </a:xfrm>
          <a:prstGeom prst="rect">
            <a:avLst/>
          </a:prstGeom>
          <a:noFill/>
        </p:spPr>
        <p:txBody>
          <a:bodyPr wrap="square" rtlCol="0">
            <a:spAutoFit/>
          </a:bodyPr>
          <a:lstStyle/>
          <a:p>
            <a:r>
              <a:rPr lang="en-US" sz="2200" dirty="0" smtClean="0"/>
              <a:t>“Good </a:t>
            </a:r>
            <a:r>
              <a:rPr lang="en-US" sz="2200" dirty="0"/>
              <a:t>Agricultural Practices (GAP) and Good Handling Practices (GHP) are voluntary audits that focus on best agricultural practices to verify that fruits and vegetables are produced, packed, handled, and stored in the safest manner possible to minimize risks of microbial food safety hazards. GAP &amp; GHP audits verify adherence to the recommendations made in the U.S. Food and Drug </a:t>
            </a:r>
            <a:r>
              <a:rPr lang="en-US" sz="2200" dirty="0" smtClean="0"/>
              <a:t>Administration’s </a:t>
            </a:r>
            <a:r>
              <a:rPr lang="en-US" sz="2200" i="1" dirty="0" smtClean="0"/>
              <a:t>Guide to Minimize Microbial Food Safety Hazards for Fresh Fruits and Vegetables (</a:t>
            </a:r>
            <a:r>
              <a:rPr lang="en-US" sz="2200" i="1" dirty="0" err="1" smtClean="0"/>
              <a:t>pdf</a:t>
            </a:r>
            <a:r>
              <a:rPr lang="en-US" sz="2200" i="1" dirty="0" smtClean="0"/>
              <a:t>) </a:t>
            </a:r>
            <a:r>
              <a:rPr lang="en-US" sz="2200" dirty="0" smtClean="0"/>
              <a:t>and </a:t>
            </a:r>
            <a:r>
              <a:rPr lang="en-US" sz="2200" dirty="0"/>
              <a:t>industry recognized food safety practices</a:t>
            </a:r>
            <a:r>
              <a:rPr lang="en-US" sz="2200" dirty="0" smtClean="0"/>
              <a:t>.”</a:t>
            </a:r>
            <a:endParaRPr lang="en-US" sz="2200" dirty="0"/>
          </a:p>
        </p:txBody>
      </p:sp>
      <p:sp>
        <p:nvSpPr>
          <p:cNvPr id="6" name="TextBox 5"/>
          <p:cNvSpPr txBox="1"/>
          <p:nvPr/>
        </p:nvSpPr>
        <p:spPr>
          <a:xfrm>
            <a:off x="3771314" y="6274543"/>
            <a:ext cx="7582486" cy="230832"/>
          </a:xfrm>
          <a:prstGeom prst="rect">
            <a:avLst/>
          </a:prstGeom>
          <a:noFill/>
        </p:spPr>
        <p:txBody>
          <a:bodyPr wrap="square" rtlCol="0">
            <a:spAutoFit/>
          </a:bodyPr>
          <a:lstStyle/>
          <a:p>
            <a:pPr algn="ctr"/>
            <a:r>
              <a:rPr lang="en-US" sz="900" dirty="0" smtClean="0"/>
              <a:t>Information Credit:  </a:t>
            </a:r>
            <a:r>
              <a:rPr lang="en-US" sz="900" dirty="0" smtClean="0">
                <a:hlinkClick r:id="rId2"/>
              </a:rPr>
              <a:t>United States Department of Agriculture</a:t>
            </a:r>
            <a:endParaRPr lang="en-US" sz="900" dirty="0"/>
          </a:p>
        </p:txBody>
      </p:sp>
    </p:spTree>
    <p:extLst>
      <p:ext uri="{BB962C8B-B14F-4D97-AF65-F5344CB8AC3E}">
        <p14:creationId xmlns:p14="http://schemas.microsoft.com/office/powerpoint/2010/main" val="968532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algn="ctr">
              <a:defRPr/>
            </a:pPr>
            <a:r>
              <a:rPr lang="en-US" dirty="0" smtClean="0">
                <a:ea typeface="MS PGothic" charset="0"/>
              </a:rPr>
              <a:t>Market Considerations</a:t>
            </a:r>
            <a:br>
              <a:rPr lang="en-US" dirty="0" smtClean="0">
                <a:ea typeface="MS PGothic" charset="0"/>
              </a:rPr>
            </a:br>
            <a:r>
              <a:rPr lang="en-US" b="1" u="sng" spc="600" dirty="0" smtClean="0">
                <a:ea typeface="MS PGothic" charset="0"/>
                <a:cs typeface="Birch Std"/>
              </a:rPr>
              <a:t>Product Grade Level</a:t>
            </a:r>
            <a:endParaRPr lang="en-US" b="1" u="sng" spc="600" dirty="0">
              <a:ea typeface="MS PGothic" charset="0"/>
              <a:cs typeface="Birch Std"/>
            </a:endParaRPr>
          </a:p>
        </p:txBody>
      </p:sp>
      <p:sp>
        <p:nvSpPr>
          <p:cNvPr id="23557" name="TextBox 2"/>
          <p:cNvSpPr txBox="1">
            <a:spLocks noChangeArrowheads="1"/>
          </p:cNvSpPr>
          <p:nvPr/>
        </p:nvSpPr>
        <p:spPr bwMode="auto">
          <a:xfrm>
            <a:off x="840141" y="6102967"/>
            <a:ext cx="514985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lnSpc>
                <a:spcPct val="100000"/>
              </a:lnSpc>
              <a:spcBef>
                <a:spcPct val="0"/>
              </a:spcBef>
              <a:buFontTx/>
              <a:buNone/>
            </a:pPr>
            <a:r>
              <a:rPr lang="en-US" altLang="en-US" sz="900" dirty="0"/>
              <a:t>Photo Credit</a:t>
            </a:r>
            <a:r>
              <a:rPr lang="en-US" altLang="en-US" sz="900" dirty="0" smtClean="0"/>
              <a:t>:  </a:t>
            </a:r>
            <a:r>
              <a:rPr lang="en-US" altLang="en-US" sz="900" dirty="0" smtClean="0">
                <a:hlinkClick r:id="rId3"/>
              </a:rPr>
              <a:t>United States Department of Agriculture</a:t>
            </a:r>
            <a:endParaRPr lang="en-US" altLang="en-US" sz="900" dirty="0"/>
          </a:p>
        </p:txBody>
      </p:sp>
      <p:sp>
        <p:nvSpPr>
          <p:cNvPr id="23558" name="TextBox 3"/>
          <p:cNvSpPr txBox="1">
            <a:spLocks noChangeArrowheads="1"/>
          </p:cNvSpPr>
          <p:nvPr/>
        </p:nvSpPr>
        <p:spPr bwMode="auto">
          <a:xfrm>
            <a:off x="6572178" y="6102967"/>
            <a:ext cx="327041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FontTx/>
              <a:buNone/>
            </a:pPr>
            <a:r>
              <a:rPr lang="en-US" altLang="en-US" sz="900" dirty="0"/>
              <a:t>Photo </a:t>
            </a:r>
            <a:r>
              <a:rPr lang="en-US" altLang="en-US" sz="900" dirty="0" smtClean="0"/>
              <a:t>Credit:  </a:t>
            </a:r>
            <a:r>
              <a:rPr lang="en-US" altLang="en-US" sz="900" dirty="0" smtClean="0">
                <a:hlinkClick r:id="rId4"/>
              </a:rPr>
              <a:t>United States Department of Agriculture</a:t>
            </a:r>
            <a:endParaRPr lang="en-US" altLang="en-US" sz="900" dirty="0"/>
          </a:p>
        </p:txBody>
      </p:sp>
      <p:pic>
        <p:nvPicPr>
          <p:cNvPr id="2" name="Picture 1" descr="Screen shot 2015-12-18 at 1.21.17 P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059" y="1752878"/>
            <a:ext cx="4712543" cy="430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Screen shot 2015-12-18 at 1.23.12 P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2711" y="1752877"/>
            <a:ext cx="4716399" cy="4303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743712" y="1507809"/>
            <a:ext cx="5233916" cy="46451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lvl1pPr marL="228600" indent="-228600">
              <a:defRPr sz="2400">
                <a:solidFill>
                  <a:schemeClr val="tx1"/>
                </a:solidFill>
                <a:latin typeface="Arial" panose="020B0604020202020204" pitchFamily="34" charset="0"/>
                <a:ea typeface="MS PGothic" panose="020B0600070205080204" pitchFamily="34" charset="-128"/>
              </a:defRPr>
            </a:lvl1pPr>
            <a:lvl2pPr marL="685800" indent="-2286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71450" indent="-171450">
              <a:spcBef>
                <a:spcPts val="1000"/>
              </a:spcBef>
              <a:buFont typeface="Arial" panose="020B0604020202020204" pitchFamily="34" charset="0"/>
              <a:buChar char="•"/>
              <a:defRPr/>
            </a:pPr>
            <a:r>
              <a:rPr lang="en-US" altLang="en-US" sz="2000" b="1" i="1" u="sng" dirty="0" smtClean="0">
                <a:latin typeface="+mn-lt"/>
                <a:cs typeface="Arial" panose="020B0604020202020204" pitchFamily="34" charset="0"/>
              </a:rPr>
              <a:t>U.S. No. </a:t>
            </a:r>
            <a:r>
              <a:rPr lang="en-US" altLang="en-US" sz="2000" b="1" i="1" dirty="0" smtClean="0">
                <a:latin typeface="+mn-lt"/>
                <a:cs typeface="Arial" panose="020B0604020202020204" pitchFamily="34" charset="0"/>
              </a:rPr>
              <a:t>1 </a:t>
            </a:r>
            <a:r>
              <a:rPr lang="en-US" altLang="en-US" sz="1800" dirty="0" smtClean="0">
                <a:latin typeface="+mn-lt"/>
                <a:cs typeface="Arial" panose="020B0604020202020204" pitchFamily="34" charset="0"/>
              </a:rPr>
              <a:t>consists of tomatoes which meet the following requirements:</a:t>
            </a:r>
          </a:p>
          <a:p>
            <a:pPr>
              <a:lnSpc>
                <a:spcPct val="70000"/>
              </a:lnSpc>
              <a:spcBef>
                <a:spcPts val="1000"/>
              </a:spcBef>
              <a:buFont typeface="Arial" panose="020B0604020202020204" pitchFamily="34" charset="0"/>
              <a:buChar char="•"/>
              <a:defRPr/>
            </a:pPr>
            <a:r>
              <a:rPr lang="en-US" altLang="en-US" sz="1800" dirty="0" smtClean="0">
                <a:latin typeface="+mn-lt"/>
                <a:cs typeface="Arial" panose="020B0604020202020204" pitchFamily="34" charset="0"/>
              </a:rPr>
              <a:t>a. Basic requirements:</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cs typeface="Arial" panose="020B0604020202020204" pitchFamily="34" charset="0"/>
              </a:rPr>
              <a:t>1. Similar varietal characteristics;</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cs typeface="Arial" panose="020B0604020202020204" pitchFamily="34" charset="0"/>
              </a:rPr>
              <a:t>2. Mature;</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cs typeface="Arial" panose="020B0604020202020204" pitchFamily="34" charset="0"/>
              </a:rPr>
              <a:t>3. Not overripe or soft;</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cs typeface="Arial" panose="020B0604020202020204" pitchFamily="34" charset="0"/>
              </a:rPr>
              <a:t>4. Clean;</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cs typeface="Arial" panose="020B0604020202020204" pitchFamily="34" charset="0"/>
              </a:rPr>
              <a:t>5. Well developed;</a:t>
            </a:r>
          </a:p>
          <a:p>
            <a:pPr marL="742950" lvl="1" indent="-285750">
              <a:lnSpc>
                <a:spcPct val="70000"/>
              </a:lnSpc>
              <a:spcBef>
                <a:spcPts val="500"/>
              </a:spcBef>
              <a:buFont typeface="Arial" panose="020B0604020202020204" pitchFamily="34" charset="0"/>
              <a:buChar char="−"/>
              <a:defRPr/>
            </a:pPr>
            <a:r>
              <a:rPr lang="en-US" altLang="en-US" sz="1800" b="1" dirty="0" smtClean="0">
                <a:latin typeface="+mn-lt"/>
                <a:cs typeface="Arial" panose="020B0604020202020204" pitchFamily="34" charset="0"/>
              </a:rPr>
              <a:t>6. Fairly well formed; and,</a:t>
            </a:r>
          </a:p>
          <a:p>
            <a:pPr marL="742950" lvl="1" indent="-285750">
              <a:lnSpc>
                <a:spcPct val="70000"/>
              </a:lnSpc>
              <a:spcBef>
                <a:spcPts val="500"/>
              </a:spcBef>
              <a:buFont typeface="Arial" panose="020B0604020202020204" pitchFamily="34" charset="0"/>
              <a:buChar char="−"/>
              <a:defRPr/>
            </a:pPr>
            <a:r>
              <a:rPr lang="en-US" altLang="en-US" sz="1800" b="1" dirty="0" smtClean="0">
                <a:latin typeface="+mn-lt"/>
                <a:cs typeface="Arial" panose="020B0604020202020204" pitchFamily="34" charset="0"/>
              </a:rPr>
              <a:t>7. Fairly smooth.</a:t>
            </a:r>
          </a:p>
          <a:p>
            <a:pPr>
              <a:lnSpc>
                <a:spcPct val="70000"/>
              </a:lnSpc>
              <a:spcBef>
                <a:spcPts val="1000"/>
              </a:spcBef>
              <a:buFont typeface="Arial" panose="020B0604020202020204" pitchFamily="34" charset="0"/>
              <a:buChar char="•"/>
              <a:defRPr/>
            </a:pPr>
            <a:r>
              <a:rPr lang="en-US" altLang="en-US" sz="1800" dirty="0" smtClean="0">
                <a:latin typeface="+mn-lt"/>
                <a:cs typeface="Arial" panose="020B0604020202020204" pitchFamily="34" charset="0"/>
              </a:rPr>
              <a:t>b. Free from:</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cs typeface="Arial" panose="020B0604020202020204" pitchFamily="34" charset="0"/>
              </a:rPr>
              <a:t>1. Decay;</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cs typeface="Arial" panose="020B0604020202020204" pitchFamily="34" charset="0"/>
              </a:rPr>
              <a:t>2. Freezing injury; and,</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cs typeface="Arial" panose="020B0604020202020204" pitchFamily="34" charset="0"/>
              </a:rPr>
              <a:t>3. Sunscald.</a:t>
            </a:r>
          </a:p>
          <a:p>
            <a:pPr>
              <a:lnSpc>
                <a:spcPct val="70000"/>
              </a:lnSpc>
              <a:spcBef>
                <a:spcPts val="1000"/>
              </a:spcBef>
              <a:buFont typeface="Arial" panose="020B0604020202020204" pitchFamily="34" charset="0"/>
              <a:buChar char="•"/>
              <a:defRPr/>
            </a:pPr>
            <a:r>
              <a:rPr lang="en-US" altLang="en-US" sz="1800" b="1" dirty="0" smtClean="0">
                <a:latin typeface="+mn-lt"/>
                <a:cs typeface="Arial" panose="020B0604020202020204" pitchFamily="34" charset="0"/>
              </a:rPr>
              <a:t>c. Not damaged by any other cause.</a:t>
            </a:r>
          </a:p>
        </p:txBody>
      </p:sp>
      <p:sp>
        <p:nvSpPr>
          <p:cNvPr id="53249" name="Title 1"/>
          <p:cNvSpPr>
            <a:spLocks noGrp="1"/>
          </p:cNvSpPr>
          <p:nvPr>
            <p:ph type="title"/>
          </p:nvPr>
        </p:nvSpPr>
        <p:spPr>
          <a:xfrm>
            <a:off x="743712" y="425669"/>
            <a:ext cx="10491716" cy="1082140"/>
          </a:xfrm>
        </p:spPr>
        <p:txBody>
          <a:bodyPr/>
          <a:lstStyle/>
          <a:p>
            <a:pPr algn="ctr">
              <a:defRPr/>
            </a:pPr>
            <a:r>
              <a:rPr lang="en-US" altLang="en-US" dirty="0" smtClean="0"/>
              <a:t>Example:  </a:t>
            </a:r>
            <a:r>
              <a:rPr lang="en-US" altLang="en-US" b="1" u="sng" dirty="0" smtClean="0"/>
              <a:t>Grades of Tomatoes</a:t>
            </a:r>
          </a:p>
        </p:txBody>
      </p:sp>
      <p:sp>
        <p:nvSpPr>
          <p:cNvPr id="53251" name="Content Placeholder 2"/>
          <p:cNvSpPr txBox="1">
            <a:spLocks/>
          </p:cNvSpPr>
          <p:nvPr/>
        </p:nvSpPr>
        <p:spPr bwMode="auto">
          <a:xfrm>
            <a:off x="6243852" y="1507809"/>
            <a:ext cx="5233916" cy="46451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lvl1pPr marL="228600" indent="-228600">
              <a:defRPr sz="2400">
                <a:solidFill>
                  <a:schemeClr val="tx1"/>
                </a:solidFill>
                <a:latin typeface="Arial" panose="020B0604020202020204" pitchFamily="34" charset="0"/>
                <a:ea typeface="MS PGothic" panose="020B0600070205080204" pitchFamily="34" charset="-128"/>
              </a:defRPr>
            </a:lvl1pPr>
            <a:lvl2pPr marL="685800" indent="-2286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31775" indent="-231775">
              <a:spcBef>
                <a:spcPts val="1000"/>
              </a:spcBef>
              <a:buFont typeface="Arial" panose="020B0604020202020204" pitchFamily="34" charset="0"/>
              <a:buChar char="•"/>
              <a:defRPr/>
            </a:pPr>
            <a:r>
              <a:rPr lang="en-US" altLang="en-US" sz="2000" b="1" i="1" u="sng" dirty="0" smtClean="0">
                <a:latin typeface="+mn-lt"/>
              </a:rPr>
              <a:t>U.S. No. </a:t>
            </a:r>
            <a:r>
              <a:rPr lang="en-US" altLang="en-US" sz="2000" b="1" i="1" dirty="0" smtClean="0">
                <a:latin typeface="+mn-lt"/>
              </a:rPr>
              <a:t>2 </a:t>
            </a:r>
            <a:r>
              <a:rPr lang="en-US" altLang="en-US" sz="1800" dirty="0" smtClean="0">
                <a:latin typeface="+mn-lt"/>
              </a:rPr>
              <a:t>consists of tomatoes which meet the following requirements:</a:t>
            </a:r>
          </a:p>
          <a:p>
            <a:pPr>
              <a:lnSpc>
                <a:spcPct val="70000"/>
              </a:lnSpc>
              <a:spcBef>
                <a:spcPts val="1000"/>
              </a:spcBef>
              <a:buFont typeface="Arial" panose="020B0604020202020204" pitchFamily="34" charset="0"/>
              <a:buChar char="•"/>
              <a:defRPr/>
            </a:pPr>
            <a:r>
              <a:rPr lang="en-US" altLang="en-US" sz="1800" dirty="0" smtClean="0">
                <a:latin typeface="+mn-lt"/>
              </a:rPr>
              <a:t>a. Basic requirements:</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rPr>
              <a:t>1. Similar varietal characteristics;</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rPr>
              <a:t>2. Mature;</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rPr>
              <a:t>3. Not overripe or soft;</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rPr>
              <a:t>4. Clean;</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rPr>
              <a:t>5. Well developed;</a:t>
            </a:r>
          </a:p>
          <a:p>
            <a:pPr marL="742950" lvl="1" indent="-285750">
              <a:lnSpc>
                <a:spcPct val="70000"/>
              </a:lnSpc>
              <a:spcBef>
                <a:spcPts val="500"/>
              </a:spcBef>
              <a:buFont typeface="Arial" panose="020B0604020202020204" pitchFamily="34" charset="0"/>
              <a:buChar char="−"/>
              <a:defRPr/>
            </a:pPr>
            <a:r>
              <a:rPr lang="en-US" altLang="en-US" sz="1800" b="1" dirty="0" smtClean="0">
                <a:latin typeface="+mn-lt"/>
              </a:rPr>
              <a:t>6. Reasonably well formed; and,</a:t>
            </a:r>
          </a:p>
          <a:p>
            <a:pPr marL="742950" lvl="1" indent="-285750">
              <a:lnSpc>
                <a:spcPct val="70000"/>
              </a:lnSpc>
              <a:spcBef>
                <a:spcPts val="500"/>
              </a:spcBef>
              <a:buFont typeface="Arial" panose="020B0604020202020204" pitchFamily="34" charset="0"/>
              <a:buChar char="−"/>
              <a:defRPr/>
            </a:pPr>
            <a:r>
              <a:rPr lang="en-US" altLang="en-US" sz="1800" b="1" dirty="0" smtClean="0">
                <a:latin typeface="+mn-lt"/>
              </a:rPr>
              <a:t>7. Not more than slightly rough.</a:t>
            </a:r>
          </a:p>
          <a:p>
            <a:pPr>
              <a:lnSpc>
                <a:spcPct val="70000"/>
              </a:lnSpc>
              <a:spcBef>
                <a:spcPts val="1000"/>
              </a:spcBef>
              <a:buFont typeface="Arial" panose="020B0604020202020204" pitchFamily="34" charset="0"/>
              <a:buChar char="•"/>
              <a:defRPr/>
            </a:pPr>
            <a:r>
              <a:rPr lang="en-US" altLang="en-US" sz="1800" dirty="0" smtClean="0">
                <a:latin typeface="+mn-lt"/>
              </a:rPr>
              <a:t>b. Free from:</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rPr>
              <a:t>1. Decay;</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rPr>
              <a:t>2. Freezing injury; and,</a:t>
            </a:r>
          </a:p>
          <a:p>
            <a:pPr marL="742950" lvl="1" indent="-285750">
              <a:lnSpc>
                <a:spcPct val="70000"/>
              </a:lnSpc>
              <a:spcBef>
                <a:spcPts val="500"/>
              </a:spcBef>
              <a:buFont typeface="Arial" panose="020B0604020202020204" pitchFamily="34" charset="0"/>
              <a:buChar char="−"/>
              <a:defRPr/>
            </a:pPr>
            <a:r>
              <a:rPr lang="en-US" altLang="en-US" sz="1800" dirty="0" smtClean="0">
                <a:latin typeface="+mn-lt"/>
              </a:rPr>
              <a:t>3. Sunscald.</a:t>
            </a:r>
          </a:p>
          <a:p>
            <a:pPr>
              <a:lnSpc>
                <a:spcPct val="70000"/>
              </a:lnSpc>
              <a:spcBef>
                <a:spcPts val="1000"/>
              </a:spcBef>
              <a:buFont typeface="Arial" panose="020B0604020202020204" pitchFamily="34" charset="0"/>
              <a:buChar char="•"/>
              <a:defRPr/>
            </a:pPr>
            <a:r>
              <a:rPr lang="en-US" altLang="en-US" sz="1800" b="1" dirty="0" smtClean="0">
                <a:latin typeface="+mn-lt"/>
              </a:rPr>
              <a:t>c. Not seriously damaged by any other cause.</a:t>
            </a:r>
          </a:p>
        </p:txBody>
      </p:sp>
      <p:sp>
        <p:nvSpPr>
          <p:cNvPr id="25609" name="TextBox 2"/>
          <p:cNvSpPr txBox="1">
            <a:spLocks noChangeArrowheads="1"/>
          </p:cNvSpPr>
          <p:nvPr/>
        </p:nvSpPr>
        <p:spPr bwMode="auto">
          <a:xfrm>
            <a:off x="1870075" y="6409182"/>
            <a:ext cx="8451850"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050" dirty="0"/>
              <a:t>Information </a:t>
            </a:r>
            <a:r>
              <a:rPr lang="en-US" altLang="en-US" sz="1050" dirty="0" smtClean="0"/>
              <a:t>Credit:  </a:t>
            </a:r>
            <a:r>
              <a:rPr lang="en-US" altLang="en-US" sz="1050" dirty="0" smtClean="0">
                <a:hlinkClick r:id="rId2"/>
              </a:rPr>
              <a:t>United States Department of Agriculture</a:t>
            </a:r>
            <a:endParaRPr lang="en-US" altLang="en-US" sz="105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301490" y="2081857"/>
            <a:ext cx="4609011" cy="2916192"/>
          </a:xfrm>
          <a:prstGeom prst="rect">
            <a:avLst/>
          </a:prstGeom>
          <a:ln/>
        </p:spPr>
        <p:style>
          <a:lnRef idx="1">
            <a:schemeClr val="accent1"/>
          </a:lnRef>
          <a:fillRef idx="2">
            <a:schemeClr val="accent1"/>
          </a:fillRef>
          <a:effectRef idx="1">
            <a:schemeClr val="accent1"/>
          </a:effectRef>
          <a:fontRef idx="minor">
            <a:schemeClr val="dk1"/>
          </a:fontRef>
        </p:style>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en-US" sz="2400" b="1" dirty="0" smtClean="0"/>
              <a:t>WHOLESALE</a:t>
            </a:r>
          </a:p>
          <a:p>
            <a:pPr>
              <a:defRPr/>
            </a:pPr>
            <a:r>
              <a:rPr lang="en-US" altLang="en-US" sz="2400" dirty="0" smtClean="0"/>
              <a:t>Lower price </a:t>
            </a:r>
            <a:r>
              <a:rPr lang="en-US" altLang="en-US" sz="2400" dirty="0"/>
              <a:t>p</a:t>
            </a:r>
            <a:r>
              <a:rPr lang="en-US" altLang="en-US" sz="2400" dirty="0" smtClean="0"/>
              <a:t>er </a:t>
            </a:r>
            <a:r>
              <a:rPr lang="en-US" altLang="en-US" sz="2400" dirty="0"/>
              <a:t>p</a:t>
            </a:r>
            <a:r>
              <a:rPr lang="en-US" altLang="en-US" sz="2400" dirty="0" smtClean="0"/>
              <a:t>ound</a:t>
            </a:r>
          </a:p>
          <a:p>
            <a:pPr>
              <a:defRPr/>
            </a:pPr>
            <a:r>
              <a:rPr lang="en-US" altLang="en-US" sz="2400" dirty="0" smtClean="0"/>
              <a:t>Less diversity </a:t>
            </a:r>
            <a:r>
              <a:rPr lang="en-US" altLang="en-US" sz="2400" dirty="0"/>
              <a:t>p</a:t>
            </a:r>
            <a:r>
              <a:rPr lang="en-US" altLang="en-US" sz="2400" dirty="0" smtClean="0"/>
              <a:t>er </a:t>
            </a:r>
            <a:r>
              <a:rPr lang="en-US" altLang="en-US" sz="2400" dirty="0"/>
              <a:t>a</a:t>
            </a:r>
            <a:r>
              <a:rPr lang="en-US" altLang="en-US" sz="2400" dirty="0" smtClean="0"/>
              <a:t>cre</a:t>
            </a:r>
          </a:p>
          <a:p>
            <a:pPr>
              <a:defRPr/>
            </a:pPr>
            <a:r>
              <a:rPr lang="en-US" altLang="en-US" sz="2400" dirty="0" smtClean="0"/>
              <a:t>More mechanized </a:t>
            </a:r>
            <a:r>
              <a:rPr lang="en-US" altLang="en-US" sz="2400" dirty="0"/>
              <a:t>l</a:t>
            </a:r>
            <a:r>
              <a:rPr lang="en-US" altLang="en-US" sz="2400" dirty="0" smtClean="0"/>
              <a:t>abor</a:t>
            </a:r>
          </a:p>
          <a:p>
            <a:pPr>
              <a:defRPr/>
            </a:pPr>
            <a:r>
              <a:rPr lang="en-US" altLang="en-US" sz="2400" dirty="0" smtClean="0"/>
              <a:t>More efficient operation</a:t>
            </a:r>
          </a:p>
        </p:txBody>
      </p:sp>
      <p:sp>
        <p:nvSpPr>
          <p:cNvPr id="6" name="Content Placeholder 2"/>
          <p:cNvSpPr txBox="1">
            <a:spLocks/>
          </p:cNvSpPr>
          <p:nvPr/>
        </p:nvSpPr>
        <p:spPr bwMode="auto">
          <a:xfrm>
            <a:off x="1376792" y="2081857"/>
            <a:ext cx="4609011" cy="2916192"/>
          </a:xfrm>
          <a:prstGeom prst="rect">
            <a:avLst/>
          </a:prstGeom>
          <a:ln/>
        </p:spPr>
        <p:style>
          <a:lnRef idx="1">
            <a:schemeClr val="accent2"/>
          </a:lnRef>
          <a:fillRef idx="2">
            <a:schemeClr val="accent2"/>
          </a:fillRef>
          <a:effectRef idx="1">
            <a:schemeClr val="accent2"/>
          </a:effectRef>
          <a:fontRef idx="minor">
            <a:schemeClr val="dk1"/>
          </a:fontRef>
        </p:style>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en-US" sz="2400" b="1" dirty="0" smtClean="0"/>
              <a:t>DIRECT</a:t>
            </a:r>
            <a:endParaRPr lang="en-US" altLang="en-US" sz="2000" b="1" dirty="0" smtClean="0"/>
          </a:p>
          <a:p>
            <a:pPr>
              <a:defRPr/>
            </a:pPr>
            <a:r>
              <a:rPr lang="en-US" altLang="en-US" sz="2400" dirty="0" smtClean="0"/>
              <a:t>Higher price </a:t>
            </a:r>
            <a:r>
              <a:rPr lang="en-US" altLang="en-US" sz="2400" dirty="0"/>
              <a:t>p</a:t>
            </a:r>
            <a:r>
              <a:rPr lang="en-US" altLang="en-US" sz="2400" dirty="0" smtClean="0"/>
              <a:t>er </a:t>
            </a:r>
            <a:r>
              <a:rPr lang="en-US" altLang="en-US" sz="2400" dirty="0"/>
              <a:t>p</a:t>
            </a:r>
            <a:r>
              <a:rPr lang="en-US" altLang="en-US" sz="2400" dirty="0" smtClean="0"/>
              <a:t>ound</a:t>
            </a:r>
          </a:p>
          <a:p>
            <a:pPr>
              <a:defRPr/>
            </a:pPr>
            <a:r>
              <a:rPr lang="en-US" altLang="en-US" sz="2400" dirty="0" smtClean="0"/>
              <a:t>Greater diversity </a:t>
            </a:r>
            <a:r>
              <a:rPr lang="en-US" altLang="en-US" sz="2400" dirty="0"/>
              <a:t>p</a:t>
            </a:r>
            <a:r>
              <a:rPr lang="en-US" altLang="en-US" sz="2400" dirty="0" smtClean="0"/>
              <a:t>er </a:t>
            </a:r>
            <a:r>
              <a:rPr lang="en-US" altLang="en-US" sz="2400" dirty="0"/>
              <a:t>a</a:t>
            </a:r>
            <a:r>
              <a:rPr lang="en-US" altLang="en-US" sz="2400" dirty="0" smtClean="0"/>
              <a:t>cre</a:t>
            </a:r>
          </a:p>
          <a:p>
            <a:pPr>
              <a:defRPr/>
            </a:pPr>
            <a:r>
              <a:rPr lang="en-US" altLang="en-US" sz="2400" dirty="0" smtClean="0"/>
              <a:t>More hands-on </a:t>
            </a:r>
            <a:r>
              <a:rPr lang="en-US" altLang="en-US" sz="2400" dirty="0"/>
              <a:t>l</a:t>
            </a:r>
            <a:r>
              <a:rPr lang="en-US" altLang="en-US" sz="2400" dirty="0" smtClean="0"/>
              <a:t>abor</a:t>
            </a:r>
          </a:p>
          <a:p>
            <a:pPr>
              <a:defRPr/>
            </a:pPr>
            <a:r>
              <a:rPr lang="en-US" altLang="en-US" sz="2400" dirty="0" smtClean="0"/>
              <a:t>Less efficient operation</a:t>
            </a:r>
          </a:p>
        </p:txBody>
      </p:sp>
      <p:sp>
        <p:nvSpPr>
          <p:cNvPr id="14" name="Title 1"/>
          <p:cNvSpPr txBox="1">
            <a:spLocks/>
          </p:cNvSpPr>
          <p:nvPr/>
        </p:nvSpPr>
        <p:spPr bwMode="auto">
          <a:xfrm>
            <a:off x="838365" y="378373"/>
            <a:ext cx="10515600" cy="1301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Arial"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Arial"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Arial"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Arial" charset="0"/>
                <a:ea typeface="ＭＳ Ｐゴシック" charset="0"/>
                <a:cs typeface="ＭＳ Ｐゴシック" charset="0"/>
              </a:defRPr>
            </a:lvl9pPr>
          </a:lstStyle>
          <a:p>
            <a:pPr algn="ctr">
              <a:defRPr/>
            </a:pPr>
            <a:r>
              <a:rPr lang="en-US" dirty="0" smtClean="0">
                <a:ea typeface="MS PGothic" charset="0"/>
              </a:rPr>
              <a:t>Market Considerations</a:t>
            </a:r>
            <a:br>
              <a:rPr lang="en-US" dirty="0" smtClean="0">
                <a:ea typeface="MS PGothic" charset="0"/>
              </a:rPr>
            </a:br>
            <a:r>
              <a:rPr lang="en-US" b="1" u="sng" spc="600" dirty="0" smtClean="0">
                <a:ea typeface="MS PGothic" charset="0"/>
                <a:cs typeface="Birch Std"/>
              </a:rPr>
              <a:t>Crop Diversity</a:t>
            </a:r>
            <a:endParaRPr lang="en-US" b="1" u="sng" spc="600" dirty="0">
              <a:ea typeface="MS PGothic" charset="0"/>
              <a:cs typeface="Birch St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ea typeface="MS PGothic" charset="0"/>
              </a:rPr>
              <a:t>Market Considerations</a:t>
            </a:r>
            <a:br>
              <a:rPr lang="en-US" dirty="0" smtClean="0">
                <a:ea typeface="MS PGothic" charset="0"/>
              </a:rPr>
            </a:br>
            <a:r>
              <a:rPr lang="en-US" b="1" u="sng" spc="600" dirty="0" smtClean="0">
                <a:ea typeface="MS PGothic" charset="0"/>
                <a:cs typeface="Birch Std"/>
              </a:rPr>
              <a:t>Pricing (Categories)</a:t>
            </a:r>
            <a:endParaRPr lang="en-US" dirty="0"/>
          </a:p>
        </p:txBody>
      </p:sp>
      <p:sp>
        <p:nvSpPr>
          <p:cNvPr id="9" name="Content Placeholder 2"/>
          <p:cNvSpPr txBox="1">
            <a:spLocks/>
          </p:cNvSpPr>
          <p:nvPr/>
        </p:nvSpPr>
        <p:spPr bwMode="auto">
          <a:xfrm>
            <a:off x="6329300" y="2475438"/>
            <a:ext cx="5265663" cy="2657394"/>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en-US" sz="2400" b="1" dirty="0" smtClean="0"/>
              <a:t>DYNAMIC PRICING </a:t>
            </a:r>
          </a:p>
          <a:p>
            <a:pPr marL="0" indent="0" algn="ctr">
              <a:buNone/>
              <a:defRPr/>
            </a:pPr>
            <a:r>
              <a:rPr lang="en-US" altLang="en-US" sz="2400" dirty="0" smtClean="0"/>
              <a:t>(Multiple Price Points)</a:t>
            </a:r>
          </a:p>
          <a:p>
            <a:pPr marL="0" indent="0" algn="ctr">
              <a:buNone/>
              <a:defRPr/>
            </a:pPr>
            <a:endParaRPr lang="en-US" altLang="en-US" sz="1200" dirty="0" smtClean="0"/>
          </a:p>
          <a:p>
            <a:pPr>
              <a:defRPr/>
            </a:pPr>
            <a:r>
              <a:rPr lang="en-US" altLang="en-US" sz="2400" dirty="0" smtClean="0"/>
              <a:t>Involves pricing in response to supply and demand pressures in real time.</a:t>
            </a:r>
          </a:p>
        </p:txBody>
      </p:sp>
      <p:sp>
        <p:nvSpPr>
          <p:cNvPr id="10" name="Content Placeholder 2"/>
          <p:cNvSpPr txBox="1">
            <a:spLocks/>
          </p:cNvSpPr>
          <p:nvPr/>
        </p:nvSpPr>
        <p:spPr bwMode="auto">
          <a:xfrm>
            <a:off x="838200" y="2475438"/>
            <a:ext cx="4998489" cy="2657394"/>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en-US" sz="2400" b="1" dirty="0" smtClean="0"/>
              <a:t>STATIC PRICING  </a:t>
            </a:r>
          </a:p>
          <a:p>
            <a:pPr marL="0" indent="0" algn="ctr">
              <a:buNone/>
              <a:defRPr/>
            </a:pPr>
            <a:r>
              <a:rPr lang="en-US" altLang="en-US" sz="2400" dirty="0" smtClean="0"/>
              <a:t>(Single Price Points)</a:t>
            </a:r>
          </a:p>
          <a:p>
            <a:pPr marL="0" indent="0" algn="ctr">
              <a:buNone/>
              <a:defRPr/>
            </a:pPr>
            <a:endParaRPr lang="en-US" altLang="en-US" sz="1200" dirty="0" smtClean="0"/>
          </a:p>
          <a:p>
            <a:pPr>
              <a:defRPr/>
            </a:pPr>
            <a:r>
              <a:rPr lang="en-US" altLang="en-US" sz="2400" dirty="0" smtClean="0"/>
              <a:t>Typically avoided due to the unpredictable nature of farming.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ea typeface="MS PGothic" charset="0"/>
              </a:rPr>
              <a:t>Market Considerations</a:t>
            </a:r>
            <a:br>
              <a:rPr lang="en-US" dirty="0" smtClean="0">
                <a:ea typeface="MS PGothic" charset="0"/>
              </a:rPr>
            </a:br>
            <a:r>
              <a:rPr lang="en-US" b="1" u="sng" spc="600" dirty="0" smtClean="0">
                <a:ea typeface="MS PGothic" charset="0"/>
                <a:cs typeface="Birch Std"/>
              </a:rPr>
              <a:t>Pricing (Research)</a:t>
            </a:r>
            <a:endParaRPr lang="en-US" dirty="0"/>
          </a:p>
        </p:txBody>
      </p:sp>
      <p:sp>
        <p:nvSpPr>
          <p:cNvPr id="28675" name="Content Placeholder 2"/>
          <p:cNvSpPr>
            <a:spLocks noGrp="1"/>
          </p:cNvSpPr>
          <p:nvPr>
            <p:ph idx="1"/>
          </p:nvPr>
        </p:nvSpPr>
        <p:spPr>
          <a:xfrm>
            <a:off x="4024313" y="1711325"/>
            <a:ext cx="4140200" cy="590550"/>
          </a:xfrm>
        </p:spPr>
        <p:txBody>
          <a:bodyPr/>
          <a:lstStyle/>
          <a:p>
            <a:pPr marL="0" indent="0" algn="ctr">
              <a:buFont typeface="Arial" panose="020B0604020202020204" pitchFamily="34" charset="0"/>
              <a:buNone/>
            </a:pPr>
            <a:r>
              <a:rPr lang="en-US" altLang="en-US" b="1" dirty="0" smtClean="0"/>
              <a:t>Industry Watch</a:t>
            </a:r>
          </a:p>
        </p:txBody>
      </p:sp>
      <p:sp>
        <p:nvSpPr>
          <p:cNvPr id="28677" name="TextBox 2"/>
          <p:cNvSpPr txBox="1">
            <a:spLocks noChangeArrowheads="1"/>
          </p:cNvSpPr>
          <p:nvPr/>
        </p:nvSpPr>
        <p:spPr bwMode="auto">
          <a:xfrm>
            <a:off x="1451957" y="6296025"/>
            <a:ext cx="621665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900" dirty="0" smtClean="0"/>
              <a:t>Information Credit:  </a:t>
            </a:r>
            <a:r>
              <a:rPr lang="en-US" altLang="en-US" sz="900" dirty="0" smtClean="0">
                <a:hlinkClick r:id="rId2"/>
              </a:rPr>
              <a:t>United States Department of Agriculture</a:t>
            </a:r>
            <a:endParaRPr lang="en-US" altLang="en-US" sz="900" dirty="0"/>
          </a:p>
        </p:txBody>
      </p:sp>
      <p:sp>
        <p:nvSpPr>
          <p:cNvPr id="3" name="Rectangle 2"/>
          <p:cNvSpPr/>
          <p:nvPr/>
        </p:nvSpPr>
        <p:spPr>
          <a:xfrm>
            <a:off x="723189" y="2560012"/>
            <a:ext cx="7441324" cy="3477875"/>
          </a:xfrm>
          <a:prstGeom prst="rect">
            <a:avLst/>
          </a:prstGeom>
        </p:spPr>
        <p:txBody>
          <a:bodyPr wrap="square">
            <a:spAutoFit/>
          </a:bodyPr>
          <a:lstStyle/>
          <a:p>
            <a:r>
              <a:rPr lang="en-US" sz="2000" dirty="0" smtClean="0"/>
              <a:t>The…Custom </a:t>
            </a:r>
            <a:r>
              <a:rPr lang="en-US" sz="2000" dirty="0"/>
              <a:t>Average Tool (CAT) offers users a way to condense the highly detailed information provided in Fruit and Vegetable Market News reports. The tool allows users to determine average prices for any commodity available in Terminal Market, Shipping Point, and Retail reports from our entire dataset, using a variety of customizable filters. The CAT gives users the flexibility to narrow the average price selection down to a very granular range by selecting a specific location, package, unit, variety etc., or by broadening the average price range and selecting all or multiple locations, packages, varieties and other values in filter options.</a:t>
            </a:r>
          </a:p>
        </p:txBody>
      </p:sp>
      <p:sp>
        <p:nvSpPr>
          <p:cNvPr id="8" name="TextBox 4"/>
          <p:cNvSpPr txBox="1">
            <a:spLocks noChangeArrowheads="1"/>
          </p:cNvSpPr>
          <p:nvPr/>
        </p:nvSpPr>
        <p:spPr bwMode="auto">
          <a:xfrm>
            <a:off x="8164513" y="3144787"/>
            <a:ext cx="2257884"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lnSpc>
                <a:spcPct val="100000"/>
              </a:lnSpc>
              <a:spcBef>
                <a:spcPct val="0"/>
              </a:spcBef>
              <a:buFontTx/>
              <a:buNone/>
            </a:pPr>
            <a:r>
              <a:rPr lang="en-US" altLang="en-US" sz="3600" b="1" dirty="0" smtClean="0">
                <a:latin typeface="+mn-lt"/>
              </a:rPr>
              <a:t>USDA Custom Average Tool</a:t>
            </a:r>
            <a:endParaRPr lang="en-US" altLang="en-US" sz="3600" b="1"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ea typeface="MS PGothic" charset="0"/>
              </a:rPr>
              <a:t>Market Considerations</a:t>
            </a:r>
            <a:br>
              <a:rPr lang="en-US" dirty="0" smtClean="0">
                <a:ea typeface="MS PGothic" charset="0"/>
              </a:rPr>
            </a:br>
            <a:r>
              <a:rPr lang="en-US" b="1" u="sng" spc="600" dirty="0" smtClean="0">
                <a:ea typeface="MS PGothic" charset="0"/>
                <a:cs typeface="Birch Std"/>
              </a:rPr>
              <a:t>Packaging</a:t>
            </a:r>
            <a:endParaRPr lang="en-US" dirty="0"/>
          </a:p>
        </p:txBody>
      </p:sp>
      <p:sp>
        <p:nvSpPr>
          <p:cNvPr id="29699" name="Content Placeholder 2"/>
          <p:cNvSpPr>
            <a:spLocks noGrp="1"/>
          </p:cNvSpPr>
          <p:nvPr>
            <p:ph idx="1"/>
          </p:nvPr>
        </p:nvSpPr>
        <p:spPr>
          <a:xfrm>
            <a:off x="2712904" y="1690688"/>
            <a:ext cx="2178050" cy="509587"/>
          </a:xfrm>
        </p:spPr>
        <p:txBody>
          <a:bodyPr/>
          <a:lstStyle/>
          <a:p>
            <a:pPr marL="0" indent="0" algn="ctr">
              <a:buFont typeface="Arial" panose="020B0604020202020204" pitchFamily="34" charset="0"/>
              <a:buNone/>
            </a:pPr>
            <a:r>
              <a:rPr lang="en-US" altLang="en-US" b="1" dirty="0" smtClean="0">
                <a:latin typeface="+mj-lt"/>
              </a:rPr>
              <a:t>RETAIL</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082" r="18633" b="3680"/>
          <a:stretch/>
        </p:blipFill>
        <p:spPr bwMode="auto">
          <a:xfrm>
            <a:off x="6108472" y="2200275"/>
            <a:ext cx="3528730" cy="31607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438870" y="2209800"/>
            <a:ext cx="2586037" cy="31607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9704" name="Content Placeholder 2"/>
          <p:cNvSpPr txBox="1">
            <a:spLocks/>
          </p:cNvSpPr>
          <p:nvPr/>
        </p:nvSpPr>
        <p:spPr bwMode="auto">
          <a:xfrm>
            <a:off x="6783812" y="1690688"/>
            <a:ext cx="2178050" cy="50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buFont typeface="Arial" panose="020B0604020202020204" pitchFamily="34" charset="0"/>
              <a:buNone/>
            </a:pPr>
            <a:r>
              <a:rPr lang="en-US" altLang="en-US" b="1" dirty="0">
                <a:latin typeface="+mj-lt"/>
              </a:rPr>
              <a:t>BULK</a:t>
            </a:r>
          </a:p>
        </p:txBody>
      </p:sp>
      <p:sp>
        <p:nvSpPr>
          <p:cNvPr id="29705" name="TextBox 2"/>
          <p:cNvSpPr txBox="1">
            <a:spLocks noChangeArrowheads="1"/>
          </p:cNvSpPr>
          <p:nvPr/>
        </p:nvSpPr>
        <p:spPr bwMode="auto">
          <a:xfrm>
            <a:off x="2231867" y="5553076"/>
            <a:ext cx="314012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900" dirty="0"/>
              <a:t>Photo Credit</a:t>
            </a:r>
            <a:r>
              <a:rPr lang="en-US" altLang="en-US" sz="900" dirty="0" smtClean="0"/>
              <a:t>:  </a:t>
            </a:r>
            <a:r>
              <a:rPr lang="en-US" altLang="en-US" sz="900" dirty="0" smtClean="0">
                <a:hlinkClick r:id="rId4"/>
              </a:rPr>
              <a:t>Love Is Love Farm</a:t>
            </a:r>
            <a:endParaRPr lang="en-US" altLang="en-US" sz="900" dirty="0"/>
          </a:p>
        </p:txBody>
      </p:sp>
      <p:sp>
        <p:nvSpPr>
          <p:cNvPr id="29706" name="TextBox 3"/>
          <p:cNvSpPr txBox="1">
            <a:spLocks noChangeArrowheads="1"/>
          </p:cNvSpPr>
          <p:nvPr/>
        </p:nvSpPr>
        <p:spPr bwMode="auto">
          <a:xfrm>
            <a:off x="6652843" y="5553076"/>
            <a:ext cx="243998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900" dirty="0"/>
              <a:t>Photo Credit</a:t>
            </a:r>
            <a:r>
              <a:rPr lang="en-US" altLang="en-US" sz="900" dirty="0" smtClean="0"/>
              <a:t>:  </a:t>
            </a:r>
            <a:r>
              <a:rPr lang="en-US" altLang="en-US" sz="900" dirty="0" smtClean="0">
                <a:hlinkClick r:id="rId5"/>
              </a:rPr>
              <a:t>Atlanta Local Food Initiative</a:t>
            </a:r>
            <a:endParaRPr lang="en-US" altLang="en-US" sz="9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US" altLang="en-US" dirty="0" smtClean="0"/>
              <a:t>Market Fulfillment Chart (Direct)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7271588"/>
              </p:ext>
            </p:extLst>
          </p:nvPr>
        </p:nvGraphicFramePr>
        <p:xfrm>
          <a:off x="229252" y="1690688"/>
          <a:ext cx="11733496" cy="4151315"/>
        </p:xfrm>
        <a:graphic>
          <a:graphicData uri="http://schemas.openxmlformats.org/drawingml/2006/table">
            <a:tbl>
              <a:tblPr/>
              <a:tblGrid>
                <a:gridCol w="1961699">
                  <a:extLst>
                    <a:ext uri="{9D8B030D-6E8A-4147-A177-3AD203B41FA5}">
                      <a16:colId xmlns:a16="http://schemas.microsoft.com/office/drawing/2014/main" val="20000"/>
                    </a:ext>
                  </a:extLst>
                </a:gridCol>
                <a:gridCol w="1465576">
                  <a:extLst>
                    <a:ext uri="{9D8B030D-6E8A-4147-A177-3AD203B41FA5}">
                      <a16:colId xmlns:a16="http://schemas.microsoft.com/office/drawing/2014/main" val="20001"/>
                    </a:ext>
                  </a:extLst>
                </a:gridCol>
                <a:gridCol w="1946365">
                  <a:extLst>
                    <a:ext uri="{9D8B030D-6E8A-4147-A177-3AD203B41FA5}">
                      <a16:colId xmlns:a16="http://schemas.microsoft.com/office/drawing/2014/main" val="20002"/>
                    </a:ext>
                  </a:extLst>
                </a:gridCol>
                <a:gridCol w="2197289">
                  <a:extLst>
                    <a:ext uri="{9D8B030D-6E8A-4147-A177-3AD203B41FA5}">
                      <a16:colId xmlns:a16="http://schemas.microsoft.com/office/drawing/2014/main" val="20003"/>
                    </a:ext>
                  </a:extLst>
                </a:gridCol>
                <a:gridCol w="1815152">
                  <a:extLst>
                    <a:ext uri="{9D8B030D-6E8A-4147-A177-3AD203B41FA5}">
                      <a16:colId xmlns:a16="http://schemas.microsoft.com/office/drawing/2014/main" val="20004"/>
                    </a:ext>
                  </a:extLst>
                </a:gridCol>
                <a:gridCol w="1029013">
                  <a:extLst>
                    <a:ext uri="{9D8B030D-6E8A-4147-A177-3AD203B41FA5}">
                      <a16:colId xmlns:a16="http://schemas.microsoft.com/office/drawing/2014/main" val="20005"/>
                    </a:ext>
                  </a:extLst>
                </a:gridCol>
                <a:gridCol w="1318402">
                  <a:extLst>
                    <a:ext uri="{9D8B030D-6E8A-4147-A177-3AD203B41FA5}">
                      <a16:colId xmlns:a16="http://schemas.microsoft.com/office/drawing/2014/main" val="20006"/>
                    </a:ext>
                  </a:extLst>
                </a:gridCol>
              </a:tblGrid>
              <a:tr h="7667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mn-lt"/>
                          <a:ea typeface="MS PGothic" panose="020B0600070205080204" pitchFamily="34" charset="-128"/>
                        </a:rPr>
                        <a:t>MARKET</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mn-lt"/>
                          <a:ea typeface="MS PGothic" panose="020B0600070205080204" pitchFamily="34" charset="-128"/>
                        </a:rPr>
                        <a:t>COMPETITION</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mn-lt"/>
                          <a:ea typeface="MS PGothic" panose="020B0600070205080204" pitchFamily="34" charset="-128"/>
                        </a:rPr>
                        <a:t>FULFILLMENT DIFFICULTY LEVEL</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mn-lt"/>
                          <a:ea typeface="MS PGothic" panose="020B0600070205080204" pitchFamily="34" charset="-128"/>
                        </a:rPr>
                        <a:t>GAP &amp; ORGANIC CERTIFICATIONS</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mn-lt"/>
                          <a:ea typeface="MS PGothic" panose="020B0600070205080204" pitchFamily="34" charset="-128"/>
                        </a:rPr>
                        <a:t>GRADE &amp; DIVERSITY</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mn-lt"/>
                          <a:ea typeface="MS PGothic" panose="020B0600070205080204" pitchFamily="34" charset="-128"/>
                        </a:rPr>
                        <a:t>PRICING</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mn-lt"/>
                          <a:ea typeface="MS PGothic" panose="020B0600070205080204" pitchFamily="34" charset="-128"/>
                        </a:rPr>
                        <a:t>PACKAGING</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84613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mn-lt"/>
                          <a:ea typeface="MS PGothic" panose="020B0600070205080204" pitchFamily="34" charset="-128"/>
                        </a:rPr>
                        <a:t>Pop-Up/Farmer’s Market</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High</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Easy</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No (GAP),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Conditional (ORG)</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1 &amp; 2 / High</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ea typeface="MS PGothic" panose="020B0600070205080204" pitchFamily="34" charset="-128"/>
                        </a:rPr>
                        <a:t>Dynamic</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ea typeface="MS PGothic" panose="020B0600070205080204" pitchFamily="34" charset="-128"/>
                        </a:rPr>
                        <a:t>Retail</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84613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mn-lt"/>
                          <a:ea typeface="MS PGothic" panose="020B0600070205080204" pitchFamily="34" charset="-128"/>
                        </a:rPr>
                        <a:t>B&amp;M/Roadside Market</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ea typeface="MS PGothic" panose="020B0600070205080204" pitchFamily="34" charset="-128"/>
                        </a:rPr>
                        <a:t>Medium</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ea typeface="MS PGothic" panose="020B0600070205080204" pitchFamily="34" charset="-128"/>
                        </a:rPr>
                        <a:t>Easy</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No (GAP),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Conditional (ORG)</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1 &amp; 2 / High</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ea typeface="MS PGothic" panose="020B0600070205080204" pitchFamily="34" charset="-128"/>
                        </a:rPr>
                        <a:t>Dynamic</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ea typeface="MS PGothic" panose="020B0600070205080204" pitchFamily="34" charset="-128"/>
                        </a:rPr>
                        <a:t>Retail</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84613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mn-lt"/>
                          <a:ea typeface="MS PGothic" panose="020B0600070205080204" pitchFamily="34" charset="-128"/>
                        </a:rPr>
                        <a:t>CSA</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ea typeface="MS PGothic" panose="020B0600070205080204" pitchFamily="34" charset="-128"/>
                        </a:rPr>
                        <a:t>High</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ea typeface="MS PGothic" panose="020B0600070205080204" pitchFamily="34" charset="-128"/>
                        </a:rPr>
                        <a:t>Moderate-to-Difficult</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No (GAP),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Conditional (ORG)</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1 / High</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Static</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ea typeface="MS PGothic" panose="020B0600070205080204" pitchFamily="34" charset="-128"/>
                        </a:rPr>
                        <a:t>Retail</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84613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mn-lt"/>
                          <a:ea typeface="MS PGothic" panose="020B0600070205080204" pitchFamily="34" charset="-128"/>
                        </a:rPr>
                        <a:t>E-Commerce (Online)</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ea typeface="MS PGothic" panose="020B0600070205080204" pitchFamily="34" charset="-128"/>
                        </a:rPr>
                        <a:t>Low</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Difficult</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No (GAP),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Conditional (ORG)</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1 / High</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Dynamic</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MS PGothic" panose="020B0600070205080204" pitchFamily="34" charset="-128"/>
                        </a:rPr>
                        <a:t>Retail</a:t>
                      </a:r>
                    </a:p>
                  </a:txBody>
                  <a:tcPr marL="91438" marR="91438"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1850" y="1171575"/>
            <a:ext cx="10515600" cy="2852738"/>
          </a:xfrm>
        </p:spPr>
        <p:txBody>
          <a:bodyPr/>
          <a:lstStyle/>
          <a:p>
            <a:pPr eaLnBrk="1" hangingPunct="1"/>
            <a:r>
              <a:rPr lang="en-US" altLang="en-US" sz="6600" dirty="0" smtClean="0"/>
              <a:t>Session 7</a:t>
            </a:r>
            <a:br>
              <a:rPr lang="en-US" altLang="en-US" sz="6600" dirty="0" smtClean="0"/>
            </a:br>
            <a:r>
              <a:rPr lang="en-US" altLang="en-US" sz="4800" dirty="0" smtClean="0"/>
              <a:t>Marketing</a:t>
            </a:r>
          </a:p>
        </p:txBody>
      </p:sp>
      <p:sp>
        <p:nvSpPr>
          <p:cNvPr id="15363" name="Text Placeholder 2"/>
          <p:cNvSpPr>
            <a:spLocks noGrp="1"/>
          </p:cNvSpPr>
          <p:nvPr>
            <p:ph type="body" idx="1"/>
          </p:nvPr>
        </p:nvSpPr>
        <p:spPr/>
        <p:txBody>
          <a:bodyPr/>
          <a:lstStyle/>
          <a:p>
            <a:pPr eaLnBrk="1" hangingPunct="1"/>
            <a:r>
              <a:rPr lang="en-US" altLang="en-US" dirty="0" err="1" smtClean="0">
                <a:solidFill>
                  <a:schemeClr val="tx1"/>
                </a:solidFill>
                <a:latin typeface="Verdana" panose="020B0604030504040204" pitchFamily="34" charset="0"/>
              </a:rPr>
              <a:t>Tenisio</a:t>
            </a:r>
            <a:r>
              <a:rPr lang="en-US" altLang="en-US" dirty="0" smtClean="0">
                <a:solidFill>
                  <a:schemeClr val="tx1"/>
                </a:solidFill>
                <a:latin typeface="Verdana" panose="020B0604030504040204" pitchFamily="34" charset="0"/>
              </a:rPr>
              <a:t> </a:t>
            </a:r>
            <a:r>
              <a:rPr lang="en-US" altLang="en-US" dirty="0" err="1" smtClean="0">
                <a:solidFill>
                  <a:schemeClr val="tx1"/>
                </a:solidFill>
                <a:latin typeface="Verdana" panose="020B0604030504040204" pitchFamily="34" charset="0"/>
              </a:rPr>
              <a:t>Seanima</a:t>
            </a:r>
            <a:endParaRPr lang="en-US" altLang="en-US" dirty="0" smtClean="0">
              <a:solidFill>
                <a:schemeClr val="tx1"/>
              </a:solidFill>
              <a:latin typeface="Verdana" panose="020B0604030504040204" pitchFamily="34" charset="0"/>
            </a:endParaRPr>
          </a:p>
          <a:p>
            <a:pPr eaLnBrk="1" hangingPunct="1"/>
            <a:r>
              <a:rPr lang="en-US" altLang="en-US" dirty="0" smtClean="0">
                <a:solidFill>
                  <a:schemeClr val="tx1"/>
                </a:solidFill>
                <a:latin typeface="Verdana" panose="020B0604030504040204" pitchFamily="34" charset="0"/>
              </a:rPr>
              <a:t>Farmer Services Coordinator</a:t>
            </a:r>
          </a:p>
          <a:p>
            <a:pPr eaLnBrk="1" hangingPunct="1"/>
            <a:r>
              <a:rPr lang="en-US" altLang="en-US" dirty="0" smtClean="0">
                <a:solidFill>
                  <a:schemeClr val="tx1"/>
                </a:solidFill>
                <a:latin typeface="Verdana" panose="020B0604030504040204" pitchFamily="34" charset="0"/>
              </a:rPr>
              <a:t>Georgia Organics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US" altLang="en-US" dirty="0" smtClean="0"/>
              <a:t>Market Fulfillment Chart (Wholesale)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1322343"/>
              </p:ext>
            </p:extLst>
          </p:nvPr>
        </p:nvGraphicFramePr>
        <p:xfrm>
          <a:off x="268288" y="1587500"/>
          <a:ext cx="11671301" cy="4275140"/>
        </p:xfrm>
        <a:graphic>
          <a:graphicData uri="http://schemas.openxmlformats.org/drawingml/2006/table">
            <a:tbl>
              <a:tblPr firstRow="1" bandRow="1">
                <a:tableStyleId>{5C22544A-7EE6-4342-B048-85BDC9FD1C3A}</a:tableStyleId>
              </a:tblPr>
              <a:tblGrid>
                <a:gridCol w="1491869">
                  <a:extLst>
                    <a:ext uri="{9D8B030D-6E8A-4147-A177-3AD203B41FA5}">
                      <a16:colId xmlns:a16="http://schemas.microsoft.com/office/drawing/2014/main" val="20000"/>
                    </a:ext>
                  </a:extLst>
                </a:gridCol>
                <a:gridCol w="1491869">
                  <a:extLst>
                    <a:ext uri="{9D8B030D-6E8A-4147-A177-3AD203B41FA5}">
                      <a16:colId xmlns:a16="http://schemas.microsoft.com/office/drawing/2014/main" val="20001"/>
                    </a:ext>
                  </a:extLst>
                </a:gridCol>
                <a:gridCol w="1491869">
                  <a:extLst>
                    <a:ext uri="{9D8B030D-6E8A-4147-A177-3AD203B41FA5}">
                      <a16:colId xmlns:a16="http://schemas.microsoft.com/office/drawing/2014/main" val="20002"/>
                    </a:ext>
                  </a:extLst>
                </a:gridCol>
                <a:gridCol w="2720087">
                  <a:extLst>
                    <a:ext uri="{9D8B030D-6E8A-4147-A177-3AD203B41FA5}">
                      <a16:colId xmlns:a16="http://schemas.microsoft.com/office/drawing/2014/main" val="20003"/>
                    </a:ext>
                  </a:extLst>
                </a:gridCol>
                <a:gridCol w="1491869">
                  <a:extLst>
                    <a:ext uri="{9D8B030D-6E8A-4147-A177-3AD203B41FA5}">
                      <a16:colId xmlns:a16="http://schemas.microsoft.com/office/drawing/2014/main" val="20004"/>
                    </a:ext>
                  </a:extLst>
                </a:gridCol>
                <a:gridCol w="1491869">
                  <a:extLst>
                    <a:ext uri="{9D8B030D-6E8A-4147-A177-3AD203B41FA5}">
                      <a16:colId xmlns:a16="http://schemas.microsoft.com/office/drawing/2014/main" val="20005"/>
                    </a:ext>
                  </a:extLst>
                </a:gridCol>
                <a:gridCol w="1491869">
                  <a:extLst>
                    <a:ext uri="{9D8B030D-6E8A-4147-A177-3AD203B41FA5}">
                      <a16:colId xmlns:a16="http://schemas.microsoft.com/office/drawing/2014/main" val="20006"/>
                    </a:ext>
                  </a:extLst>
                </a:gridCol>
              </a:tblGrid>
              <a:tr h="855028">
                <a:tc>
                  <a:txBody>
                    <a:bodyPr/>
                    <a:lstStyle/>
                    <a:p>
                      <a:pPr algn="ctr"/>
                      <a:r>
                        <a:rPr lang="en-US" sz="1400" dirty="0" smtClean="0">
                          <a:solidFill>
                            <a:srgbClr val="000000"/>
                          </a:solidFill>
                          <a:latin typeface="+mn-lt"/>
                          <a:cs typeface="Arial Rounded MT Bold"/>
                        </a:rPr>
                        <a:t>MARKET</a:t>
                      </a:r>
                      <a:endParaRPr lang="en-US" sz="1400" dirty="0">
                        <a:solidFill>
                          <a:srgbClr val="000000"/>
                        </a:solidFill>
                        <a:latin typeface="+mn-lt"/>
                        <a:cs typeface="Arial Rounded MT Bold"/>
                      </a:endParaRPr>
                    </a:p>
                  </a:txBody>
                  <a:tcPr marL="91434" marR="91434" anchor="ctr"/>
                </a:tc>
                <a:tc>
                  <a:txBody>
                    <a:bodyPr/>
                    <a:lstStyle/>
                    <a:p>
                      <a:pPr algn="ctr"/>
                      <a:r>
                        <a:rPr lang="en-US" sz="1400" dirty="0" smtClean="0">
                          <a:solidFill>
                            <a:srgbClr val="000000"/>
                          </a:solidFill>
                          <a:latin typeface="+mn-lt"/>
                          <a:cs typeface="Arial Rounded MT Bold"/>
                        </a:rPr>
                        <a:t>COMPETITION</a:t>
                      </a:r>
                      <a:endParaRPr lang="en-US" sz="1400" dirty="0">
                        <a:solidFill>
                          <a:srgbClr val="000000"/>
                        </a:solidFill>
                        <a:latin typeface="+mn-lt"/>
                        <a:cs typeface="Arial Rounded MT Bold"/>
                      </a:endParaRPr>
                    </a:p>
                  </a:txBody>
                  <a:tcPr marL="91434" marR="91434" anchor="ctr"/>
                </a:tc>
                <a:tc>
                  <a:txBody>
                    <a:bodyPr/>
                    <a:lstStyle/>
                    <a:p>
                      <a:pPr algn="ctr"/>
                      <a:r>
                        <a:rPr lang="en-US" sz="1400" dirty="0" smtClean="0">
                          <a:solidFill>
                            <a:srgbClr val="000000"/>
                          </a:solidFill>
                          <a:latin typeface="+mn-lt"/>
                          <a:cs typeface="Arial Rounded MT Bold"/>
                        </a:rPr>
                        <a:t>FULFILLMENT DIFFICULTY LEVEL</a:t>
                      </a:r>
                      <a:endParaRPr lang="en-US" sz="1400" dirty="0">
                        <a:solidFill>
                          <a:srgbClr val="000000"/>
                        </a:solidFill>
                        <a:latin typeface="+mn-lt"/>
                        <a:cs typeface="Arial Rounded MT Bold"/>
                      </a:endParaRPr>
                    </a:p>
                  </a:txBody>
                  <a:tcPr marL="91434" marR="91434" anchor="ctr"/>
                </a:tc>
                <a:tc>
                  <a:txBody>
                    <a:bodyPr/>
                    <a:lstStyle/>
                    <a:p>
                      <a:pPr algn="ctr"/>
                      <a:r>
                        <a:rPr lang="en-US" sz="1400" dirty="0" smtClean="0">
                          <a:solidFill>
                            <a:srgbClr val="000000"/>
                          </a:solidFill>
                          <a:latin typeface="+mn-lt"/>
                          <a:cs typeface="Arial Rounded MT Bold"/>
                        </a:rPr>
                        <a:t>GAP &amp; ORGANIC</a:t>
                      </a:r>
                      <a:r>
                        <a:rPr lang="en-US" sz="1400" baseline="0" dirty="0" smtClean="0">
                          <a:solidFill>
                            <a:srgbClr val="000000"/>
                          </a:solidFill>
                          <a:latin typeface="+mn-lt"/>
                          <a:cs typeface="Arial Rounded MT Bold"/>
                        </a:rPr>
                        <a:t> CERTIFICATIONS</a:t>
                      </a:r>
                      <a:endParaRPr lang="en-US" sz="1400" dirty="0">
                        <a:solidFill>
                          <a:srgbClr val="000000"/>
                        </a:solidFill>
                        <a:latin typeface="+mn-lt"/>
                        <a:cs typeface="Arial Rounded MT Bold"/>
                      </a:endParaRPr>
                    </a:p>
                  </a:txBody>
                  <a:tcPr marL="91434" marR="91434" anchor="ctr"/>
                </a:tc>
                <a:tc>
                  <a:txBody>
                    <a:bodyPr/>
                    <a:lstStyle/>
                    <a:p>
                      <a:pPr algn="ctr"/>
                      <a:r>
                        <a:rPr lang="en-US" sz="1400" dirty="0" smtClean="0">
                          <a:solidFill>
                            <a:srgbClr val="000000"/>
                          </a:solidFill>
                          <a:latin typeface="+mn-lt"/>
                          <a:cs typeface="Arial Rounded MT Bold"/>
                        </a:rPr>
                        <a:t>GRADE &amp; DIVERSITY</a:t>
                      </a:r>
                      <a:endParaRPr lang="en-US" sz="1400" dirty="0">
                        <a:solidFill>
                          <a:srgbClr val="000000"/>
                        </a:solidFill>
                        <a:latin typeface="+mn-lt"/>
                        <a:cs typeface="Arial Rounded MT Bold"/>
                      </a:endParaRPr>
                    </a:p>
                  </a:txBody>
                  <a:tcPr marL="91434" marR="91434" anchor="ctr"/>
                </a:tc>
                <a:tc>
                  <a:txBody>
                    <a:bodyPr/>
                    <a:lstStyle/>
                    <a:p>
                      <a:pPr algn="ctr"/>
                      <a:r>
                        <a:rPr lang="en-US" sz="1400" dirty="0" smtClean="0">
                          <a:solidFill>
                            <a:srgbClr val="000000"/>
                          </a:solidFill>
                          <a:latin typeface="+mn-lt"/>
                          <a:cs typeface="Arial Rounded MT Bold"/>
                        </a:rPr>
                        <a:t>PRICING</a:t>
                      </a:r>
                      <a:endParaRPr lang="en-US" sz="1400" dirty="0">
                        <a:solidFill>
                          <a:srgbClr val="000000"/>
                        </a:solidFill>
                        <a:latin typeface="+mn-lt"/>
                        <a:cs typeface="Arial Rounded MT Bold"/>
                      </a:endParaRPr>
                    </a:p>
                  </a:txBody>
                  <a:tcPr marL="91434" marR="91434" anchor="ctr"/>
                </a:tc>
                <a:tc>
                  <a:txBody>
                    <a:bodyPr/>
                    <a:lstStyle/>
                    <a:p>
                      <a:pPr algn="ctr"/>
                      <a:r>
                        <a:rPr lang="en-US" sz="1400" dirty="0" smtClean="0">
                          <a:solidFill>
                            <a:srgbClr val="000000"/>
                          </a:solidFill>
                          <a:latin typeface="+mn-lt"/>
                          <a:cs typeface="Arial Rounded MT Bold"/>
                        </a:rPr>
                        <a:t>PACKAGING</a:t>
                      </a:r>
                      <a:endParaRPr lang="en-US" sz="1400" dirty="0">
                        <a:solidFill>
                          <a:srgbClr val="000000"/>
                        </a:solidFill>
                        <a:latin typeface="+mn-lt"/>
                        <a:cs typeface="Arial Rounded MT Bold"/>
                      </a:endParaRPr>
                    </a:p>
                  </a:txBody>
                  <a:tcPr marL="91434" marR="91434" anchor="ctr"/>
                </a:tc>
                <a:extLst>
                  <a:ext uri="{0D108BD9-81ED-4DB2-BD59-A6C34878D82A}">
                    <a16:rowId xmlns:a16="http://schemas.microsoft.com/office/drawing/2014/main" val="10000"/>
                  </a:ext>
                </a:extLst>
              </a:tr>
              <a:tr h="855028">
                <a:tc>
                  <a:txBody>
                    <a:bodyPr/>
                    <a:lstStyle/>
                    <a:p>
                      <a:pPr algn="ctr"/>
                      <a:r>
                        <a:rPr lang="en-US" sz="1600" b="1" dirty="0" smtClean="0">
                          <a:latin typeface="+mn-lt"/>
                          <a:cs typeface="Arial Rounded MT Bold"/>
                        </a:rPr>
                        <a:t>Terminal Market</a:t>
                      </a:r>
                      <a:endParaRPr lang="en-US" sz="1600" b="1" dirty="0">
                        <a:latin typeface="+mn-lt"/>
                        <a:cs typeface="Arial Rounded MT Bold"/>
                      </a:endParaRPr>
                    </a:p>
                  </a:txBody>
                  <a:tcPr marL="91434" marR="91434" anchor="ctr"/>
                </a:tc>
                <a:tc>
                  <a:txBody>
                    <a:bodyPr/>
                    <a:lstStyle/>
                    <a:p>
                      <a:pPr algn="ctr"/>
                      <a:r>
                        <a:rPr lang="en-US" sz="1600" dirty="0" smtClean="0">
                          <a:latin typeface="+mn-lt"/>
                        </a:rPr>
                        <a:t>Medium</a:t>
                      </a:r>
                    </a:p>
                  </a:txBody>
                  <a:tcPr marL="91434" marR="91434" anchor="ctr"/>
                </a:tc>
                <a:tc>
                  <a:txBody>
                    <a:bodyPr/>
                    <a:lstStyle/>
                    <a:p>
                      <a:pPr algn="ctr"/>
                      <a:r>
                        <a:rPr lang="en-US" sz="1600" dirty="0" smtClean="0">
                          <a:latin typeface="+mn-lt"/>
                        </a:rPr>
                        <a:t>Hard</a:t>
                      </a:r>
                      <a:endParaRPr lang="en-US" sz="1600" dirty="0">
                        <a:latin typeface="+mn-lt"/>
                      </a:endParaRPr>
                    </a:p>
                  </a:txBody>
                  <a:tcPr marL="91434" marR="91434" anchor="ctr"/>
                </a:tc>
                <a:tc>
                  <a:txBody>
                    <a:bodyPr/>
                    <a:lstStyle/>
                    <a:p>
                      <a:pPr algn="ctr"/>
                      <a:r>
                        <a:rPr lang="en-US" sz="1600" dirty="0" smtClean="0">
                          <a:latin typeface="+mn-lt"/>
                        </a:rPr>
                        <a:t>Yes (GAP),</a:t>
                      </a:r>
                      <a:r>
                        <a:rPr lang="en-US" sz="1600" baseline="0" dirty="0" smtClean="0">
                          <a:latin typeface="+mn-lt"/>
                        </a:rPr>
                        <a:t> </a:t>
                      </a:r>
                    </a:p>
                    <a:p>
                      <a:pPr algn="ctr"/>
                      <a:r>
                        <a:rPr lang="en-US" sz="1600" baseline="0" dirty="0" smtClean="0">
                          <a:latin typeface="+mn-lt"/>
                        </a:rPr>
                        <a:t>Conditional (ORG)</a:t>
                      </a:r>
                      <a:endParaRPr lang="en-US" sz="1600" dirty="0" smtClean="0">
                        <a:latin typeface="+mn-lt"/>
                      </a:endParaRPr>
                    </a:p>
                  </a:txBody>
                  <a:tcPr marL="91434" marR="91434" anchor="ctr"/>
                </a:tc>
                <a:tc>
                  <a:txBody>
                    <a:bodyPr/>
                    <a:lstStyle/>
                    <a:p>
                      <a:pPr algn="ctr"/>
                      <a:r>
                        <a:rPr lang="en-US" sz="1600" dirty="0" smtClean="0">
                          <a:latin typeface="+mn-lt"/>
                        </a:rPr>
                        <a:t>1 / Low</a:t>
                      </a:r>
                    </a:p>
                  </a:txBody>
                  <a:tcPr marL="91434" marR="91434" anchor="ctr"/>
                </a:tc>
                <a:tc>
                  <a:txBody>
                    <a:bodyPr/>
                    <a:lstStyle/>
                    <a:p>
                      <a:pPr algn="ctr"/>
                      <a:r>
                        <a:rPr lang="en-US" sz="1600" dirty="0" smtClean="0">
                          <a:latin typeface="+mn-lt"/>
                        </a:rPr>
                        <a:t>Dynamic</a:t>
                      </a:r>
                      <a:endParaRPr lang="en-US" sz="1600" dirty="0">
                        <a:latin typeface="+mn-lt"/>
                      </a:endParaRPr>
                    </a:p>
                  </a:txBody>
                  <a:tcPr marL="91434" marR="91434" anchor="ctr"/>
                </a:tc>
                <a:tc>
                  <a:txBody>
                    <a:bodyPr/>
                    <a:lstStyle/>
                    <a:p>
                      <a:pPr algn="ctr"/>
                      <a:r>
                        <a:rPr lang="en-US" sz="1600" dirty="0" smtClean="0">
                          <a:latin typeface="+mn-lt"/>
                        </a:rPr>
                        <a:t>Bulk</a:t>
                      </a:r>
                    </a:p>
                  </a:txBody>
                  <a:tcPr marL="91434" marR="91434" anchor="ctr"/>
                </a:tc>
                <a:extLst>
                  <a:ext uri="{0D108BD9-81ED-4DB2-BD59-A6C34878D82A}">
                    <a16:rowId xmlns:a16="http://schemas.microsoft.com/office/drawing/2014/main" val="10001"/>
                  </a:ext>
                </a:extLst>
              </a:tr>
              <a:tr h="855028">
                <a:tc>
                  <a:txBody>
                    <a:bodyPr/>
                    <a:lstStyle/>
                    <a:p>
                      <a:pPr algn="ctr"/>
                      <a:r>
                        <a:rPr lang="en-US" sz="1600" b="1" dirty="0" smtClean="0">
                          <a:latin typeface="+mn-lt"/>
                          <a:cs typeface="Arial Rounded MT Bold"/>
                        </a:rPr>
                        <a:t>Food Hubs</a:t>
                      </a:r>
                    </a:p>
                  </a:txBody>
                  <a:tcPr marL="91434" marR="91434" anchor="ctr"/>
                </a:tc>
                <a:tc>
                  <a:txBody>
                    <a:bodyPr/>
                    <a:lstStyle/>
                    <a:p>
                      <a:pPr algn="ctr"/>
                      <a:r>
                        <a:rPr lang="en-US" sz="1600" dirty="0" smtClean="0">
                          <a:latin typeface="+mn-lt"/>
                        </a:rPr>
                        <a:t>Medium</a:t>
                      </a:r>
                      <a:endParaRPr lang="en-US" sz="1600" dirty="0">
                        <a:latin typeface="+mn-lt"/>
                      </a:endParaRPr>
                    </a:p>
                  </a:txBody>
                  <a:tcPr marL="91434" marR="91434" anchor="ctr"/>
                </a:tc>
                <a:tc>
                  <a:txBody>
                    <a:bodyPr/>
                    <a:lstStyle/>
                    <a:p>
                      <a:pPr algn="ctr"/>
                      <a:r>
                        <a:rPr lang="en-US" sz="1600" dirty="0" smtClean="0">
                          <a:latin typeface="+mn-lt"/>
                        </a:rPr>
                        <a:t>Medium</a:t>
                      </a:r>
                      <a:endParaRPr lang="en-US" sz="1600" dirty="0">
                        <a:latin typeface="+mn-lt"/>
                      </a:endParaRPr>
                    </a:p>
                  </a:txBody>
                  <a:tcPr marL="91434" marR="91434" anchor="ctr"/>
                </a:tc>
                <a:tc>
                  <a:txBody>
                    <a:bodyPr/>
                    <a:lstStyle/>
                    <a:p>
                      <a:pPr algn="ctr"/>
                      <a:r>
                        <a:rPr lang="en-US" sz="1600" dirty="0" smtClean="0">
                          <a:latin typeface="+mn-lt"/>
                        </a:rPr>
                        <a:t>Yes (GAP),</a:t>
                      </a:r>
                      <a:r>
                        <a:rPr lang="en-US" sz="1600" baseline="0" dirty="0" smtClean="0">
                          <a:latin typeface="+mn-lt"/>
                        </a:rPr>
                        <a:t> </a:t>
                      </a:r>
                    </a:p>
                    <a:p>
                      <a:pPr algn="ctr"/>
                      <a:r>
                        <a:rPr lang="en-US" sz="1600" dirty="0" smtClean="0">
                          <a:latin typeface="+mn-lt"/>
                        </a:rPr>
                        <a:t>Conditional (ORG)</a:t>
                      </a:r>
                      <a:endParaRPr lang="en-US" sz="1600" dirty="0">
                        <a:latin typeface="+mn-lt"/>
                      </a:endParaRPr>
                    </a:p>
                  </a:txBody>
                  <a:tcPr marL="91434" marR="914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1</a:t>
                      </a:r>
                      <a:r>
                        <a:rPr lang="en-US" sz="1600" baseline="0" dirty="0" smtClean="0">
                          <a:latin typeface="+mn-lt"/>
                        </a:rPr>
                        <a:t> /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Low-to-High</a:t>
                      </a:r>
                    </a:p>
                  </a:txBody>
                  <a:tcPr marL="91434" marR="914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Dynamic</a:t>
                      </a:r>
                      <a:endParaRPr lang="en-US" sz="1600" dirty="0">
                        <a:latin typeface="+mn-lt"/>
                      </a:endParaRPr>
                    </a:p>
                  </a:txBody>
                  <a:tcPr marL="91434" marR="91434" anchor="ctr"/>
                </a:tc>
                <a:tc>
                  <a:txBody>
                    <a:bodyPr/>
                    <a:lstStyle/>
                    <a:p>
                      <a:pPr algn="ctr"/>
                      <a:r>
                        <a:rPr lang="en-US" sz="1600" dirty="0" smtClean="0">
                          <a:latin typeface="+mn-lt"/>
                        </a:rPr>
                        <a:t>Bulk</a:t>
                      </a:r>
                      <a:endParaRPr lang="en-US" sz="1600" dirty="0">
                        <a:latin typeface="+mn-lt"/>
                      </a:endParaRPr>
                    </a:p>
                  </a:txBody>
                  <a:tcPr marL="91434" marR="91434" anchor="ctr"/>
                </a:tc>
                <a:extLst>
                  <a:ext uri="{0D108BD9-81ED-4DB2-BD59-A6C34878D82A}">
                    <a16:rowId xmlns:a16="http://schemas.microsoft.com/office/drawing/2014/main" val="10002"/>
                  </a:ext>
                </a:extLst>
              </a:tr>
              <a:tr h="855028">
                <a:tc>
                  <a:txBody>
                    <a:bodyPr/>
                    <a:lstStyle/>
                    <a:p>
                      <a:pPr algn="ctr"/>
                      <a:r>
                        <a:rPr lang="en-US" sz="1600" b="1" dirty="0" smtClean="0">
                          <a:latin typeface="+mn-lt"/>
                          <a:cs typeface="Arial Rounded MT Bold"/>
                        </a:rPr>
                        <a:t>Institutions</a:t>
                      </a:r>
                      <a:endParaRPr lang="en-US" sz="1600" b="1" dirty="0">
                        <a:latin typeface="+mn-lt"/>
                        <a:cs typeface="Arial Rounded MT Bold"/>
                      </a:endParaRPr>
                    </a:p>
                  </a:txBody>
                  <a:tcPr marL="91434" marR="91434" anchor="ctr"/>
                </a:tc>
                <a:tc>
                  <a:txBody>
                    <a:bodyPr/>
                    <a:lstStyle/>
                    <a:p>
                      <a:pPr algn="ctr"/>
                      <a:r>
                        <a:rPr lang="en-US" sz="1600" dirty="0" smtClean="0">
                          <a:latin typeface="+mn-lt"/>
                        </a:rPr>
                        <a:t>Low</a:t>
                      </a:r>
                      <a:endParaRPr lang="en-US" sz="1600" dirty="0">
                        <a:latin typeface="+mn-lt"/>
                      </a:endParaRPr>
                    </a:p>
                  </a:txBody>
                  <a:tcPr marL="91434" marR="91434" anchor="ctr"/>
                </a:tc>
                <a:tc>
                  <a:txBody>
                    <a:bodyPr/>
                    <a:lstStyle/>
                    <a:p>
                      <a:pPr algn="ctr"/>
                      <a:r>
                        <a:rPr lang="en-US" sz="1600" dirty="0" smtClean="0">
                          <a:latin typeface="+mn-lt"/>
                        </a:rPr>
                        <a:t>Hard</a:t>
                      </a:r>
                      <a:endParaRPr lang="en-US" sz="1600" dirty="0">
                        <a:latin typeface="+mn-lt"/>
                      </a:endParaRPr>
                    </a:p>
                  </a:txBody>
                  <a:tcPr marL="91434" marR="91434" anchor="ctr"/>
                </a:tc>
                <a:tc>
                  <a:txBody>
                    <a:bodyPr/>
                    <a:lstStyle/>
                    <a:p>
                      <a:pPr algn="ctr"/>
                      <a:r>
                        <a:rPr lang="en-US" sz="1600" dirty="0" smtClean="0">
                          <a:latin typeface="+mn-lt"/>
                        </a:rPr>
                        <a:t>Yes (GAP), </a:t>
                      </a:r>
                    </a:p>
                    <a:p>
                      <a:pPr algn="ctr"/>
                      <a:r>
                        <a:rPr lang="en-US" sz="1600" dirty="0" smtClean="0">
                          <a:latin typeface="+mn-lt"/>
                        </a:rPr>
                        <a:t>Conditional (ORG)</a:t>
                      </a:r>
                      <a:endParaRPr lang="en-US" sz="1600" dirty="0">
                        <a:latin typeface="+mn-lt"/>
                      </a:endParaRPr>
                    </a:p>
                  </a:txBody>
                  <a:tcPr marL="91434" marR="91434" anchor="ctr"/>
                </a:tc>
                <a:tc>
                  <a:txBody>
                    <a:bodyPr/>
                    <a:lstStyle/>
                    <a:p>
                      <a:pPr algn="ctr"/>
                      <a:r>
                        <a:rPr lang="en-US" sz="1600" dirty="0" smtClean="0">
                          <a:latin typeface="+mn-lt"/>
                        </a:rPr>
                        <a:t>1 / Low</a:t>
                      </a:r>
                      <a:endParaRPr lang="en-US" sz="1600" dirty="0">
                        <a:latin typeface="+mn-lt"/>
                      </a:endParaRPr>
                    </a:p>
                  </a:txBody>
                  <a:tcPr marL="91434" marR="914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Dynamic</a:t>
                      </a:r>
                      <a:endParaRPr lang="en-US" sz="1600" dirty="0">
                        <a:latin typeface="+mn-lt"/>
                      </a:endParaRPr>
                    </a:p>
                  </a:txBody>
                  <a:tcPr marL="91434" marR="91434" anchor="ctr"/>
                </a:tc>
                <a:tc>
                  <a:txBody>
                    <a:bodyPr/>
                    <a:lstStyle/>
                    <a:p>
                      <a:pPr algn="ctr"/>
                      <a:r>
                        <a:rPr lang="en-US" sz="1600" dirty="0" smtClean="0">
                          <a:latin typeface="+mn-lt"/>
                        </a:rPr>
                        <a:t>Bulk</a:t>
                      </a:r>
                      <a:endParaRPr lang="en-US" sz="1600" dirty="0">
                        <a:latin typeface="+mn-lt"/>
                      </a:endParaRPr>
                    </a:p>
                  </a:txBody>
                  <a:tcPr marL="91434" marR="91434" anchor="ctr"/>
                </a:tc>
                <a:extLst>
                  <a:ext uri="{0D108BD9-81ED-4DB2-BD59-A6C34878D82A}">
                    <a16:rowId xmlns:a16="http://schemas.microsoft.com/office/drawing/2014/main" val="10003"/>
                  </a:ext>
                </a:extLst>
              </a:tr>
              <a:tr h="855028">
                <a:tc>
                  <a:txBody>
                    <a:bodyPr/>
                    <a:lstStyle/>
                    <a:p>
                      <a:pPr algn="ctr"/>
                      <a:r>
                        <a:rPr lang="en-US" sz="1600" b="1" dirty="0" smtClean="0">
                          <a:latin typeface="+mn-lt"/>
                          <a:cs typeface="Arial Rounded MT Bold"/>
                        </a:rPr>
                        <a:t>Restaurants</a:t>
                      </a:r>
                      <a:endParaRPr lang="en-US" sz="1600" b="1" dirty="0">
                        <a:latin typeface="+mn-lt"/>
                        <a:cs typeface="Arial Rounded MT Bold"/>
                      </a:endParaRPr>
                    </a:p>
                  </a:txBody>
                  <a:tcPr marL="91434" marR="91434" anchor="ctr"/>
                </a:tc>
                <a:tc>
                  <a:txBody>
                    <a:bodyPr/>
                    <a:lstStyle/>
                    <a:p>
                      <a:pPr algn="ctr"/>
                      <a:r>
                        <a:rPr lang="en-US" sz="1600" dirty="0" smtClean="0">
                          <a:latin typeface="+mn-lt"/>
                        </a:rPr>
                        <a:t>High</a:t>
                      </a:r>
                      <a:endParaRPr lang="en-US" sz="1600" dirty="0">
                        <a:latin typeface="+mn-lt"/>
                      </a:endParaRPr>
                    </a:p>
                  </a:txBody>
                  <a:tcPr marL="91434" marR="91434" anchor="ctr"/>
                </a:tc>
                <a:tc>
                  <a:txBody>
                    <a:bodyPr/>
                    <a:lstStyle/>
                    <a:p>
                      <a:pPr algn="ctr"/>
                      <a:r>
                        <a:rPr lang="en-US" sz="1600" dirty="0" smtClean="0">
                          <a:latin typeface="+mn-lt"/>
                        </a:rPr>
                        <a:t>Medium</a:t>
                      </a:r>
                      <a:endParaRPr lang="en-US" sz="1600" dirty="0">
                        <a:latin typeface="+mn-lt"/>
                      </a:endParaRPr>
                    </a:p>
                  </a:txBody>
                  <a:tcPr marL="91434" marR="91434" anchor="ctr"/>
                </a:tc>
                <a:tc>
                  <a:txBody>
                    <a:bodyPr/>
                    <a:lstStyle/>
                    <a:p>
                      <a:pPr algn="ctr"/>
                      <a:r>
                        <a:rPr lang="en-US" sz="1600" dirty="0" smtClean="0">
                          <a:latin typeface="+mn-lt"/>
                        </a:rPr>
                        <a:t>No</a:t>
                      </a:r>
                      <a:endParaRPr lang="en-US" sz="1600" dirty="0">
                        <a:latin typeface="+mn-lt"/>
                      </a:endParaRPr>
                    </a:p>
                  </a:txBody>
                  <a:tcPr marL="91434" marR="91434" anchor="ctr"/>
                </a:tc>
                <a:tc>
                  <a:txBody>
                    <a:bodyPr/>
                    <a:lstStyle/>
                    <a:p>
                      <a:pPr algn="ctr"/>
                      <a:r>
                        <a:rPr lang="en-US" sz="1600" dirty="0" smtClean="0">
                          <a:latin typeface="+mn-lt"/>
                        </a:rPr>
                        <a:t>1 &amp; 2 / </a:t>
                      </a:r>
                    </a:p>
                    <a:p>
                      <a:pPr algn="ctr"/>
                      <a:r>
                        <a:rPr lang="en-US" sz="1600" dirty="0" smtClean="0">
                          <a:latin typeface="+mn-lt"/>
                        </a:rPr>
                        <a:t>Low-to-High</a:t>
                      </a:r>
                      <a:endParaRPr lang="en-US" sz="1600" dirty="0">
                        <a:latin typeface="+mn-lt"/>
                      </a:endParaRPr>
                    </a:p>
                  </a:txBody>
                  <a:tcPr marL="91434" marR="914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Dynamic</a:t>
                      </a:r>
                    </a:p>
                    <a:p>
                      <a:pPr algn="ctr"/>
                      <a:endParaRPr lang="en-US" sz="1600" dirty="0">
                        <a:latin typeface="+mn-lt"/>
                      </a:endParaRPr>
                    </a:p>
                  </a:txBody>
                  <a:tcPr marL="91434" marR="91434" anchor="ctr"/>
                </a:tc>
                <a:tc>
                  <a:txBody>
                    <a:bodyPr/>
                    <a:lstStyle/>
                    <a:p>
                      <a:pPr algn="ctr"/>
                      <a:r>
                        <a:rPr lang="en-US" sz="1600" dirty="0" smtClean="0">
                          <a:latin typeface="+mn-lt"/>
                        </a:rPr>
                        <a:t>Bulk</a:t>
                      </a:r>
                      <a:endParaRPr lang="en-US" sz="1600" dirty="0">
                        <a:latin typeface="+mn-lt"/>
                      </a:endParaRPr>
                    </a:p>
                  </a:txBody>
                  <a:tcPr marL="91434" marR="91434" anchor="ct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altLang="en-US" dirty="0" smtClean="0"/>
              <a:t>Idealized Case Studies</a:t>
            </a:r>
          </a:p>
        </p:txBody>
      </p:sp>
      <p:graphicFrame>
        <p:nvGraphicFramePr>
          <p:cNvPr id="8" name="Diagram 7"/>
          <p:cNvGraphicFramePr/>
          <p:nvPr>
            <p:extLst>
              <p:ext uri="{D42A27DB-BD31-4B8C-83A1-F6EECF244321}">
                <p14:modId xmlns:p14="http://schemas.microsoft.com/office/powerpoint/2010/main" val="3350099617"/>
              </p:ext>
            </p:extLst>
          </p:nvPr>
        </p:nvGraphicFramePr>
        <p:xfrm>
          <a:off x="1436077" y="1690688"/>
          <a:ext cx="9319846" cy="3760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altLang="en-US" dirty="0" smtClean="0"/>
              <a:t>Very Small-Scale Farm Case Study </a:t>
            </a:r>
            <a:r>
              <a:rPr lang="en-US" altLang="en-US" b="1" dirty="0" smtClean="0"/>
              <a:t/>
            </a:r>
            <a:br>
              <a:rPr lang="en-US" altLang="en-US" b="1" dirty="0" smtClean="0"/>
            </a:br>
            <a:r>
              <a:rPr lang="en-US" altLang="en-US" b="1" dirty="0" smtClean="0"/>
              <a:t>Locally Yours Farms</a:t>
            </a:r>
            <a:endParaRPr lang="en-US" altLang="en-US" dirty="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207171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MLK garden.jpg"/>
          <p:cNvPicPr>
            <a:picLocks noChangeAspect="1"/>
          </p:cNvPicPr>
          <p:nvPr/>
        </p:nvPicPr>
        <p:blipFill>
          <a:blip r:embed="rId8"/>
          <a:srcRect/>
          <a:stretch>
            <a:fillRect/>
          </a:stretch>
        </p:blipFill>
        <p:spPr bwMode="auto">
          <a:xfrm>
            <a:off x="6307881" y="4300440"/>
            <a:ext cx="1402434" cy="1046260"/>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 xmlns:a14="http://schemas.microsoft.com/office/drawing/2010/main">
                <a:solidFill>
                  <a:srgbClr val="FFFFFF"/>
                </a:solidFill>
              </a14:hiddenFill>
            </a:ext>
          </a:extLst>
        </p:spPr>
      </p:pic>
      <p:pic>
        <p:nvPicPr>
          <p:cNvPr id="5" name="Picture 4" descr="Nature's Candy Farms Setup.jpg"/>
          <p:cNvPicPr>
            <a:picLocks noChangeAspect="1"/>
          </p:cNvPicPr>
          <p:nvPr/>
        </p:nvPicPr>
        <p:blipFill>
          <a:blip r:embed="rId9"/>
          <a:srcRect/>
          <a:stretch>
            <a:fillRect/>
          </a:stretch>
        </p:blipFill>
        <p:spPr bwMode="auto">
          <a:xfrm>
            <a:off x="4481988" y="4299904"/>
            <a:ext cx="1404290" cy="1049971"/>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 xmlns:a14="http://schemas.microsoft.com/office/drawing/2010/main">
                <a:solidFill>
                  <a:srgbClr val="FFFFFF"/>
                </a:solidFill>
              </a14:hiddenFill>
            </a:ext>
          </a:extLst>
        </p:spPr>
      </p:pic>
      <p:sp>
        <p:nvSpPr>
          <p:cNvPr id="33798" name="TextBox 6"/>
          <p:cNvSpPr txBox="1">
            <a:spLocks noChangeArrowheads="1"/>
          </p:cNvSpPr>
          <p:nvPr/>
        </p:nvSpPr>
        <p:spPr bwMode="auto">
          <a:xfrm>
            <a:off x="5318125" y="5383213"/>
            <a:ext cx="34163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900" dirty="0"/>
              <a:t>Photo Credit:  Tenisio Seanima</a:t>
            </a: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8139391" y="1946594"/>
            <a:ext cx="2560550" cy="3337580"/>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 xmlns:a14="http://schemas.microsoft.com/office/drawing/2010/main">
                <a:solidFill>
                  <a:srgbClr val="FFFFFF"/>
                </a:solidFill>
              </a14:hiddenFill>
            </a:ext>
          </a:extLst>
        </p:spPr>
      </p:pic>
      <p:sp>
        <p:nvSpPr>
          <p:cNvPr id="33800" name="TextBox 8"/>
          <p:cNvSpPr txBox="1">
            <a:spLocks noChangeArrowheads="1"/>
          </p:cNvSpPr>
          <p:nvPr/>
        </p:nvSpPr>
        <p:spPr bwMode="auto">
          <a:xfrm>
            <a:off x="7719322" y="5408613"/>
            <a:ext cx="34163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900" dirty="0"/>
              <a:t>Photo Credit</a:t>
            </a:r>
            <a:r>
              <a:rPr lang="en-US" altLang="en-US" sz="900" dirty="0" smtClean="0"/>
              <a:t>:  </a:t>
            </a:r>
            <a:r>
              <a:rPr lang="en-US" altLang="en-US" sz="900" dirty="0" smtClean="0">
                <a:hlinkClick r:id="rId11"/>
              </a:rPr>
              <a:t>Woolery Back</a:t>
            </a:r>
            <a:endParaRPr lang="en-US" altLang="en-US" sz="900" dirty="0"/>
          </a:p>
        </p:txBody>
      </p:sp>
      <p:sp>
        <p:nvSpPr>
          <p:cNvPr id="33803" name="TextBox 11"/>
          <p:cNvSpPr txBox="1">
            <a:spLocks noChangeArrowheads="1"/>
          </p:cNvSpPr>
          <p:nvPr/>
        </p:nvSpPr>
        <p:spPr bwMode="auto">
          <a:xfrm>
            <a:off x="3494088" y="5408613"/>
            <a:ext cx="34163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900" dirty="0"/>
              <a:t>Photo Credit:  Tenisio </a:t>
            </a:r>
            <a:r>
              <a:rPr lang="en-US" altLang="en-US" sz="900" dirty="0" smtClean="0"/>
              <a:t>Seanima</a:t>
            </a:r>
            <a:endParaRPr lang="en-US" altLang="en-US" sz="900" dirty="0"/>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1511372" y="1946594"/>
            <a:ext cx="2560550" cy="3337579"/>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 xmlns:a14="http://schemas.microsoft.com/office/drawing/2010/main">
                <a:solidFill>
                  <a:srgbClr val="FFFFFF"/>
                </a:solidFill>
              </a14:hiddenFill>
            </a:ext>
          </a:extLst>
        </p:spPr>
      </p:pic>
      <p:sp>
        <p:nvSpPr>
          <p:cNvPr id="14" name="TextBox 8"/>
          <p:cNvSpPr txBox="1">
            <a:spLocks noChangeArrowheads="1"/>
          </p:cNvSpPr>
          <p:nvPr/>
        </p:nvSpPr>
        <p:spPr bwMode="auto">
          <a:xfrm>
            <a:off x="1336000" y="5408613"/>
            <a:ext cx="292690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900" dirty="0"/>
              <a:t>Photo Credit:  </a:t>
            </a:r>
            <a:r>
              <a:rPr lang="en-US" altLang="en-US" sz="900" dirty="0" smtClean="0"/>
              <a:t>Tenisio Seanima</a:t>
            </a:r>
            <a:endParaRPr lang="en-US" altLang="en-US" sz="9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en-US" altLang="en-US" dirty="0" smtClean="0"/>
              <a:t>Small-Scale Farm Case Study </a:t>
            </a:r>
            <a:r>
              <a:rPr lang="en-US" altLang="en-US" b="1" dirty="0" smtClean="0"/>
              <a:t/>
            </a:r>
            <a:br>
              <a:rPr lang="en-US" altLang="en-US" b="1" dirty="0" smtClean="0"/>
            </a:br>
            <a:r>
              <a:rPr lang="en-US" altLang="en-US" b="1" dirty="0" err="1" smtClean="0"/>
              <a:t>Wanna</a:t>
            </a:r>
            <a:r>
              <a:rPr lang="en-US" altLang="en-US" b="1" dirty="0" smtClean="0"/>
              <a:t> B Farm</a:t>
            </a:r>
            <a:endParaRPr lang="en-US" altLang="en-US"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193003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79631" y="2088916"/>
            <a:ext cx="3402013" cy="2268008"/>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8104006" y="2074629"/>
            <a:ext cx="3416300" cy="2277533"/>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 xmlns:a14="http://schemas.microsoft.com/office/drawing/2010/main">
                <a:solidFill>
                  <a:srgbClr val="FFFFFF"/>
                </a:solidFill>
              </a14:hiddenFill>
            </a:ext>
          </a:extLst>
        </p:spPr>
      </p:pic>
      <p:sp>
        <p:nvSpPr>
          <p:cNvPr id="35846" name="TextBox 1"/>
          <p:cNvSpPr txBox="1">
            <a:spLocks noChangeArrowheads="1"/>
          </p:cNvSpPr>
          <p:nvPr/>
        </p:nvSpPr>
        <p:spPr bwMode="auto">
          <a:xfrm>
            <a:off x="8104005" y="4528639"/>
            <a:ext cx="361524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900" dirty="0"/>
              <a:t>Photo </a:t>
            </a:r>
            <a:r>
              <a:rPr lang="en-US" altLang="en-US" sz="900" dirty="0" smtClean="0"/>
              <a:t>Credit:  </a:t>
            </a:r>
            <a:r>
              <a:rPr lang="en-US" altLang="en-US" sz="900" dirty="0" smtClean="0">
                <a:hlinkClick r:id="rId10"/>
              </a:rPr>
              <a:t>Love Is Love Farm</a:t>
            </a:r>
            <a:endParaRPr lang="en-US" altLang="en-US" sz="900" dirty="0"/>
          </a:p>
        </p:txBody>
      </p:sp>
      <p:sp>
        <p:nvSpPr>
          <p:cNvPr id="35847" name="TextBox 7"/>
          <p:cNvSpPr txBox="1">
            <a:spLocks noChangeArrowheads="1"/>
          </p:cNvSpPr>
          <p:nvPr/>
        </p:nvSpPr>
        <p:spPr bwMode="auto">
          <a:xfrm>
            <a:off x="671694" y="4528639"/>
            <a:ext cx="34163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900" dirty="0"/>
              <a:t>Photo Credit</a:t>
            </a:r>
            <a:r>
              <a:rPr lang="en-US" altLang="en-US" sz="900" dirty="0" smtClean="0"/>
              <a:t>:  </a:t>
            </a:r>
            <a:r>
              <a:rPr lang="en-US" altLang="en-US" sz="900" dirty="0" smtClean="0">
                <a:hlinkClick r:id="rId11"/>
              </a:rPr>
              <a:t>Love Is Love Farm</a:t>
            </a:r>
            <a:endParaRPr lang="en-US" altLang="en-US" sz="900" dirty="0"/>
          </a:p>
        </p:txBody>
      </p:sp>
      <p:sp>
        <p:nvSpPr>
          <p:cNvPr id="35848" name="TextBox 5"/>
          <p:cNvSpPr txBox="1">
            <a:spLocks noChangeArrowheads="1"/>
          </p:cNvSpPr>
          <p:nvPr/>
        </p:nvSpPr>
        <p:spPr bwMode="auto">
          <a:xfrm>
            <a:off x="4419735" y="5850235"/>
            <a:ext cx="154341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900" dirty="0"/>
              <a:t>Photo Credit</a:t>
            </a:r>
            <a:r>
              <a:rPr lang="en-US" altLang="en-US" sz="900" dirty="0" smtClean="0"/>
              <a:t>:  </a:t>
            </a:r>
            <a:r>
              <a:rPr lang="en-US" altLang="en-US" sz="900" dirty="0" smtClean="0">
                <a:hlinkClick r:id="rId12"/>
              </a:rPr>
              <a:t>Local Lands</a:t>
            </a:r>
            <a:endParaRPr lang="en-US" altLang="en-US" sz="900" dirty="0"/>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92135" y="4209005"/>
            <a:ext cx="1395919" cy="1385508"/>
          </a:xfrm>
          <a:prstGeom prst="rect">
            <a:avLst/>
          </a:prstGeom>
          <a:ln>
            <a:solidFill>
              <a:schemeClr val="tx1"/>
            </a:solidFill>
          </a:ln>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08735" y="4209004"/>
            <a:ext cx="1384570" cy="1385507"/>
          </a:xfrm>
          <a:prstGeom prst="rect">
            <a:avLst/>
          </a:prstGeom>
          <a:ln>
            <a:solidFill>
              <a:schemeClr val="tx1"/>
            </a:solidFill>
          </a:ln>
        </p:spPr>
      </p:pic>
      <p:sp>
        <p:nvSpPr>
          <p:cNvPr id="12" name="TextBox 5"/>
          <p:cNvSpPr txBox="1">
            <a:spLocks noChangeArrowheads="1"/>
          </p:cNvSpPr>
          <p:nvPr/>
        </p:nvSpPr>
        <p:spPr bwMode="auto">
          <a:xfrm>
            <a:off x="6228850" y="5850235"/>
            <a:ext cx="15434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900" dirty="0"/>
              <a:t>Photo </a:t>
            </a:r>
            <a:r>
              <a:rPr lang="en-US" altLang="en-US" sz="900" dirty="0" smtClean="0"/>
              <a:t>Credit:  </a:t>
            </a:r>
            <a:r>
              <a:rPr lang="en-US" altLang="en-US" sz="900" dirty="0" smtClean="0">
                <a:hlinkClick r:id="rId15"/>
              </a:rPr>
              <a:t>Restaurant Eugene</a:t>
            </a:r>
            <a:endParaRPr lang="en-US" altLang="en-US" sz="9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en-US" altLang="en-US" dirty="0" smtClean="0"/>
              <a:t>Mid-Scale Farm Case Study </a:t>
            </a:r>
            <a:r>
              <a:rPr lang="en-US" altLang="en-US" b="1" dirty="0" smtClean="0"/>
              <a:t/>
            </a:r>
            <a:br>
              <a:rPr lang="en-US" altLang="en-US" b="1" dirty="0" smtClean="0"/>
            </a:br>
            <a:r>
              <a:rPr lang="en-US" altLang="en-US" b="1" dirty="0" err="1" smtClean="0"/>
              <a:t>Gittin</a:t>
            </a:r>
            <a:r>
              <a:rPr lang="en-US" altLang="en-US" b="1" dirty="0" smtClean="0"/>
              <a:t>’ There Farms</a:t>
            </a:r>
            <a:endParaRPr lang="en-US" altLang="en-US" dirty="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6933905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TextBox 2"/>
          <p:cNvSpPr txBox="1">
            <a:spLocks noChangeArrowheads="1"/>
          </p:cNvSpPr>
          <p:nvPr/>
        </p:nvSpPr>
        <p:spPr bwMode="auto">
          <a:xfrm>
            <a:off x="6176333" y="5742130"/>
            <a:ext cx="17920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900" dirty="0"/>
              <a:t>Photo Credit</a:t>
            </a:r>
            <a:r>
              <a:rPr lang="en-US" altLang="en-US" sz="900" dirty="0" smtClean="0"/>
              <a:t>:  </a:t>
            </a:r>
            <a:r>
              <a:rPr lang="en-US" altLang="en-US" sz="900" dirty="0" smtClean="0">
                <a:hlinkClick r:id="rId8"/>
              </a:rPr>
              <a:t>Georgia Grown</a:t>
            </a:r>
            <a:endParaRPr lang="en-US" altLang="en-US" sz="900" dirty="0"/>
          </a:p>
        </p:txBody>
      </p:sp>
      <p:sp>
        <p:nvSpPr>
          <p:cNvPr id="37893" name="TextBox 3"/>
          <p:cNvSpPr txBox="1">
            <a:spLocks noChangeArrowheads="1"/>
          </p:cNvSpPr>
          <p:nvPr/>
        </p:nvSpPr>
        <p:spPr bwMode="auto">
          <a:xfrm>
            <a:off x="4533298" y="5742130"/>
            <a:ext cx="128014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900" dirty="0"/>
              <a:t>Photo </a:t>
            </a:r>
            <a:r>
              <a:rPr lang="en-US" altLang="en-US" sz="900" dirty="0" smtClean="0"/>
              <a:t>Credit:  </a:t>
            </a:r>
            <a:r>
              <a:rPr lang="en-US" altLang="en-US" sz="900" dirty="0" smtClean="0">
                <a:hlinkClick r:id="rId9"/>
              </a:rPr>
              <a:t>Truly Living Well</a:t>
            </a:r>
            <a:endParaRPr lang="en-US" altLang="en-US" sz="900" dirty="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78016" y="4209005"/>
            <a:ext cx="1390708" cy="1364514"/>
          </a:xfrm>
          <a:prstGeom prst="rect">
            <a:avLst/>
          </a:prstGeom>
          <a:ln>
            <a:solidFill>
              <a:schemeClr val="tx1"/>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68019" y="4209004"/>
            <a:ext cx="1283305" cy="1364515"/>
          </a:xfrm>
          <a:prstGeom prst="rect">
            <a:avLst/>
          </a:prstGeom>
          <a:ln>
            <a:solidFill>
              <a:schemeClr val="tx1"/>
            </a:solidFill>
          </a:ln>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6095" y="1690688"/>
            <a:ext cx="3685152" cy="3171294"/>
          </a:xfrm>
          <a:prstGeom prst="rect">
            <a:avLst/>
          </a:prstGeom>
          <a:ln>
            <a:solidFill>
              <a:schemeClr val="tx1"/>
            </a:solidFill>
          </a:ln>
        </p:spPr>
      </p:pic>
      <p:sp>
        <p:nvSpPr>
          <p:cNvPr id="5" name="TextBox 4"/>
          <p:cNvSpPr txBox="1"/>
          <p:nvPr/>
        </p:nvSpPr>
        <p:spPr>
          <a:xfrm>
            <a:off x="288190" y="4996919"/>
            <a:ext cx="3810000" cy="230832"/>
          </a:xfrm>
          <a:prstGeom prst="rect">
            <a:avLst/>
          </a:prstGeom>
          <a:noFill/>
        </p:spPr>
        <p:txBody>
          <a:bodyPr wrap="square" rtlCol="0">
            <a:spAutoFit/>
          </a:bodyPr>
          <a:lstStyle/>
          <a:p>
            <a:pPr algn="ctr"/>
            <a:r>
              <a:rPr lang="en-US" sz="900" dirty="0" smtClean="0"/>
              <a:t>Photo Credit:  </a:t>
            </a:r>
            <a:r>
              <a:rPr lang="en-US" sz="900" dirty="0" err="1" smtClean="0">
                <a:hlinkClick r:id="rId13"/>
              </a:rPr>
              <a:t>Mayflor</a:t>
            </a:r>
            <a:r>
              <a:rPr lang="en-US" sz="900" dirty="0" smtClean="0">
                <a:hlinkClick r:id="rId13"/>
              </a:rPr>
              <a:t> Farm</a:t>
            </a:r>
            <a:endParaRPr lang="en-US" sz="900" dirty="0"/>
          </a:p>
        </p:txBody>
      </p:sp>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91070" y="1690688"/>
            <a:ext cx="3810000" cy="3171294"/>
          </a:xfrm>
          <a:prstGeom prst="rect">
            <a:avLst/>
          </a:prstGeom>
          <a:ln>
            <a:solidFill>
              <a:schemeClr val="tx1"/>
            </a:solidFill>
          </a:ln>
        </p:spPr>
      </p:pic>
      <p:sp>
        <p:nvSpPr>
          <p:cNvPr id="11" name="TextBox 10"/>
          <p:cNvSpPr txBox="1"/>
          <p:nvPr/>
        </p:nvSpPr>
        <p:spPr>
          <a:xfrm>
            <a:off x="8095905" y="5000960"/>
            <a:ext cx="3810000" cy="230832"/>
          </a:xfrm>
          <a:prstGeom prst="rect">
            <a:avLst/>
          </a:prstGeom>
          <a:noFill/>
        </p:spPr>
        <p:txBody>
          <a:bodyPr wrap="square" rtlCol="0">
            <a:spAutoFit/>
          </a:bodyPr>
          <a:lstStyle/>
          <a:p>
            <a:pPr algn="ctr"/>
            <a:r>
              <a:rPr lang="en-US" sz="900" dirty="0" smtClean="0"/>
              <a:t>Photo Credit:  </a:t>
            </a:r>
            <a:r>
              <a:rPr lang="en-US" sz="900" dirty="0" smtClean="0">
                <a:hlinkClick r:id="rId15"/>
              </a:rPr>
              <a:t>The Turnip Truck</a:t>
            </a:r>
            <a:endParaRPr lang="en-US" sz="9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44525" y="447675"/>
            <a:ext cx="7772400" cy="1143000"/>
          </a:xfrm>
        </p:spPr>
        <p:txBody>
          <a:bodyPr/>
          <a:lstStyle/>
          <a:p>
            <a:pPr eaLnBrk="1" hangingPunct="1"/>
            <a:r>
              <a:rPr lang="en-US" altLang="en-US" smtClean="0"/>
              <a:t>Available resources</a:t>
            </a:r>
          </a:p>
        </p:txBody>
      </p:sp>
      <p:sp>
        <p:nvSpPr>
          <p:cNvPr id="39939" name="Rectangle 3"/>
          <p:cNvSpPr>
            <a:spLocks noGrp="1" noChangeArrowheads="1"/>
          </p:cNvSpPr>
          <p:nvPr>
            <p:ph type="body" idx="1"/>
          </p:nvPr>
        </p:nvSpPr>
        <p:spPr>
          <a:xfrm>
            <a:off x="876300" y="1812925"/>
            <a:ext cx="10688638" cy="4114800"/>
          </a:xfrm>
        </p:spPr>
        <p:txBody>
          <a:bodyPr/>
          <a:lstStyle/>
          <a:p>
            <a:pPr eaLnBrk="1" hangingPunct="1"/>
            <a:r>
              <a:rPr lang="en-US" altLang="en-US" sz="2000" dirty="0" smtClean="0"/>
              <a:t>USDA. 2015. </a:t>
            </a:r>
            <a:r>
              <a:rPr lang="en-US" altLang="en-US" sz="2000" b="1" dirty="0" smtClean="0"/>
              <a:t>Good Agricultural Practices (GAP) &amp; Good Handling Practices (GHP)</a:t>
            </a:r>
            <a:r>
              <a:rPr lang="en-US" altLang="en-US" sz="2000" dirty="0" smtClean="0"/>
              <a:t>. </a:t>
            </a:r>
            <a:r>
              <a:rPr lang="en-US" altLang="en-US" sz="2000" i="1" dirty="0" smtClean="0"/>
              <a:t>Agricultural Marketing Service</a:t>
            </a:r>
            <a:r>
              <a:rPr lang="en-US" altLang="en-US" sz="2000" dirty="0" smtClean="0"/>
              <a:t>. </a:t>
            </a:r>
            <a:r>
              <a:rPr lang="en-US" altLang="en-US" sz="2000" dirty="0" smtClean="0">
                <a:hlinkClick r:id="rId3"/>
              </a:rPr>
              <a:t>http://www.ams.usda.gov/services/auditing/gap-ghp</a:t>
            </a:r>
            <a:endParaRPr lang="en-US" altLang="en-US" sz="2000" dirty="0" smtClean="0"/>
          </a:p>
          <a:p>
            <a:pPr eaLnBrk="1" hangingPunct="1"/>
            <a:r>
              <a:rPr lang="en-US" altLang="en-US" sz="2000" dirty="0" smtClean="0"/>
              <a:t>USDA. 2015. </a:t>
            </a:r>
            <a:r>
              <a:rPr lang="en-US" altLang="en-US" sz="2000" b="1" dirty="0" smtClean="0"/>
              <a:t>Grading services</a:t>
            </a:r>
            <a:r>
              <a:rPr lang="en-US" altLang="en-US" sz="2000" dirty="0" smtClean="0"/>
              <a:t>. </a:t>
            </a:r>
            <a:r>
              <a:rPr lang="en-US" altLang="en-US" sz="2000" i="1" dirty="0" smtClean="0"/>
              <a:t>Agricultural Marketing Service</a:t>
            </a:r>
            <a:r>
              <a:rPr lang="en-US" altLang="en-US" sz="2000" dirty="0" smtClean="0"/>
              <a:t>. </a:t>
            </a:r>
            <a:r>
              <a:rPr lang="en-US" altLang="en-US" sz="2000" dirty="0" smtClean="0">
                <a:hlinkClick r:id="rId4"/>
              </a:rPr>
              <a:t>http://www.ams.usda.gov/services/grading/request-service</a:t>
            </a:r>
            <a:endParaRPr lang="en-US" altLang="en-US" sz="2000" dirty="0" smtClean="0"/>
          </a:p>
          <a:p>
            <a:pPr eaLnBrk="1" hangingPunct="1"/>
            <a:r>
              <a:rPr lang="en-US" altLang="en-US" sz="2000" dirty="0" smtClean="0"/>
              <a:t>USDA. 2015. </a:t>
            </a:r>
            <a:r>
              <a:rPr lang="en-US" altLang="en-US" sz="2000" b="1" dirty="0" smtClean="0"/>
              <a:t>Market news</a:t>
            </a:r>
            <a:r>
              <a:rPr lang="en-US" altLang="en-US" sz="2000" dirty="0" smtClean="0"/>
              <a:t>. </a:t>
            </a:r>
            <a:r>
              <a:rPr lang="en-US" altLang="en-US" sz="2000" i="1" dirty="0" smtClean="0"/>
              <a:t>Agricultural Marketing Service</a:t>
            </a:r>
            <a:r>
              <a:rPr lang="en-US" altLang="en-US" sz="2000" dirty="0" smtClean="0"/>
              <a:t>. </a:t>
            </a:r>
            <a:r>
              <a:rPr lang="en-US" altLang="en-US" sz="2000" dirty="0" smtClean="0">
                <a:hlinkClick r:id="rId5"/>
              </a:rPr>
              <a:t>https://www.marketnews.usda.gov/mnp/fv-home</a:t>
            </a:r>
            <a:endParaRPr lang="en-US" altLang="en-US" sz="2000" dirty="0" smtClean="0"/>
          </a:p>
          <a:p>
            <a:pPr eaLnBrk="1" hangingPunct="1"/>
            <a:r>
              <a:rPr lang="en-US" altLang="en-US" sz="2000" dirty="0" smtClean="0"/>
              <a:t>USDA. 2015. </a:t>
            </a:r>
            <a:r>
              <a:rPr lang="en-US" altLang="en-US" sz="2000" b="1" dirty="0" smtClean="0"/>
              <a:t>Custom average pricing</a:t>
            </a:r>
            <a:r>
              <a:rPr lang="en-US" altLang="en-US" sz="2000" dirty="0" smtClean="0"/>
              <a:t>. </a:t>
            </a:r>
            <a:r>
              <a:rPr lang="en-US" altLang="en-US" sz="2000" i="1" dirty="0" smtClean="0"/>
              <a:t>Agricultural Marketing Service</a:t>
            </a:r>
            <a:r>
              <a:rPr lang="en-US" altLang="en-US" sz="2000" dirty="0" smtClean="0"/>
              <a:t>. </a:t>
            </a:r>
            <a:r>
              <a:rPr lang="en-US" altLang="en-US" sz="2000" dirty="0" smtClean="0">
                <a:hlinkClick r:id="rId6"/>
              </a:rPr>
              <a:t>http://cat.marketnews.usda.gov/cat/</a:t>
            </a:r>
            <a:endParaRPr lang="en-US" altLang="en-US" sz="2000" dirty="0" smtClean="0"/>
          </a:p>
          <a:p>
            <a:pPr eaLnBrk="1" hangingPunct="1"/>
            <a:r>
              <a:rPr lang="en-US" altLang="en-US" sz="2000" dirty="0" smtClean="0"/>
              <a:t>GCI. 2015. </a:t>
            </a:r>
            <a:r>
              <a:rPr lang="en-US" altLang="en-US" sz="2000" b="1" dirty="0" smtClean="0"/>
              <a:t>Agribusiness</a:t>
            </a:r>
            <a:r>
              <a:rPr lang="en-US" altLang="en-US" sz="2000" dirty="0" smtClean="0"/>
              <a:t>. </a:t>
            </a:r>
            <a:r>
              <a:rPr lang="en-US" altLang="en-US" sz="2000" i="1" dirty="0" smtClean="0"/>
              <a:t>Georgia Centers of Innovation</a:t>
            </a:r>
            <a:r>
              <a:rPr lang="en-US" altLang="en-US" sz="2000" dirty="0" smtClean="0"/>
              <a:t>. </a:t>
            </a:r>
            <a:r>
              <a:rPr lang="en-US" altLang="en-US" sz="2000" dirty="0" smtClean="0">
                <a:hlinkClick r:id="rId7"/>
              </a:rPr>
              <a:t>http://www.georgia.org/business-resources/georgia-centers-of-innovation/center-innovation-agribusiness/</a:t>
            </a:r>
            <a:endParaRPr lang="en-US" altLang="en-US"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p:cNvSpPr>
            <a:spLocks noGrp="1"/>
          </p:cNvSpPr>
          <p:nvPr>
            <p:ph type="subTitle" idx="1"/>
          </p:nvPr>
        </p:nvSpPr>
        <p:spPr>
          <a:xfrm>
            <a:off x="3149600" y="1762125"/>
            <a:ext cx="6594475" cy="774700"/>
          </a:xfrm>
        </p:spPr>
        <p:txBody>
          <a:bodyPr/>
          <a:lstStyle/>
          <a:p>
            <a:pPr eaLnBrk="1" hangingPunct="1"/>
            <a:r>
              <a:rPr lang="en-US" altLang="en-US" sz="1800" smtClean="0"/>
              <a:t>This material is based upon work that is supported by the National Institute of Food and Agriculture, U.S. Department of Agriculture, under award number 2015-70017-22861. </a:t>
            </a:r>
          </a:p>
        </p:txBody>
      </p:sp>
      <p:pic>
        <p:nvPicPr>
          <p:cNvPr id="4198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75" y="357932"/>
            <a:ext cx="6348413" cy="1992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1733550" y="2755900"/>
            <a:ext cx="9825038" cy="251618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sz="4000" dirty="0" smtClean="0">
                <a:ln w="0"/>
                <a:effectLst>
                  <a:outerShdw blurRad="38100" dist="19050" dir="2700000" algn="tl" rotWithShape="0">
                    <a:schemeClr val="dk1">
                      <a:alpha val="40000"/>
                    </a:schemeClr>
                  </a:outerShdw>
                </a:effectLst>
              </a:rPr>
              <a:t>Beginning Farmer and Rancher </a:t>
            </a:r>
          </a:p>
          <a:p>
            <a:pPr fontAlgn="auto">
              <a:spcAft>
                <a:spcPts val="0"/>
              </a:spcAft>
              <a:defRPr/>
            </a:pPr>
            <a:r>
              <a:rPr lang="en-US" sz="4000" dirty="0" smtClean="0">
                <a:ln w="0"/>
                <a:effectLst>
                  <a:outerShdw blurRad="38100" dist="19050" dir="2700000" algn="tl" rotWithShape="0">
                    <a:schemeClr val="dk1">
                      <a:alpha val="40000"/>
                    </a:schemeClr>
                  </a:outerShdw>
                </a:effectLst>
              </a:rPr>
              <a:t>Development Program</a:t>
            </a:r>
          </a:p>
          <a:p>
            <a:pPr fontAlgn="auto">
              <a:spcAft>
                <a:spcPts val="0"/>
              </a:spcAft>
              <a:defRPr/>
            </a:pPr>
            <a:r>
              <a:rPr lang="en-US" dirty="0">
                <a:ln w="0"/>
                <a:effectLst>
                  <a:outerShdw blurRad="38100" dist="19050" dir="2700000" algn="tl" rotWithShape="0">
                    <a:schemeClr val="dk1">
                      <a:alpha val="40000"/>
                    </a:schemeClr>
                  </a:outerShdw>
                </a:effectLst>
              </a:rPr>
              <a:t>Developing the Next Generation</a:t>
            </a:r>
          </a:p>
          <a:p>
            <a:pPr fontAlgn="auto">
              <a:spcAft>
                <a:spcPts val="0"/>
              </a:spcAft>
              <a:defRPr/>
            </a:pPr>
            <a:r>
              <a:rPr lang="en-US" dirty="0">
                <a:ln w="0"/>
                <a:effectLst>
                  <a:outerShdw blurRad="38100" dist="19050" dir="2700000" algn="tl" rotWithShape="0">
                    <a:schemeClr val="dk1">
                      <a:alpha val="40000"/>
                    </a:schemeClr>
                  </a:outerShdw>
                </a:effectLst>
              </a:rPr>
              <a:t> of Sustainable Farmers in </a:t>
            </a:r>
            <a:r>
              <a:rPr lang="en-US" dirty="0" smtClean="0">
                <a:ln w="0"/>
                <a:effectLst>
                  <a:outerShdw blurRad="38100" dist="19050" dir="2700000" algn="tl" rotWithShape="0">
                    <a:schemeClr val="dk1">
                      <a:alpha val="40000"/>
                    </a:schemeClr>
                  </a:outerShdw>
                </a:effectLst>
              </a:rPr>
              <a:t>Georgia Grant</a:t>
            </a:r>
            <a:endParaRPr lang="en-US" sz="4000" dirty="0" smtClean="0">
              <a:ln w="0"/>
              <a:effectLst>
                <a:outerShdw blurRad="38100" dist="19050" dir="2700000" algn="tl" rotWithShape="0">
                  <a:schemeClr val="dk1">
                    <a:alpha val="40000"/>
                  </a:schemeClr>
                </a:outerShdw>
              </a:effectLst>
            </a:endParaRPr>
          </a:p>
          <a:p>
            <a:pPr fontAlgn="auto">
              <a:spcAft>
                <a:spcPts val="0"/>
              </a:spcAft>
              <a:defRPr/>
            </a:pPr>
            <a:endParaRPr lang="en-US" sz="400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9633" y="2755900"/>
            <a:ext cx="1265177" cy="2042016"/>
          </a:xfrm>
          <a:prstGeom prst="rect">
            <a:avLst/>
          </a:prstGeom>
          <a:effectLst>
            <a:glow>
              <a:schemeClr val="tx1">
                <a:alpha val="20000"/>
              </a:schemeClr>
            </a:glow>
          </a:effectLst>
        </p:spPr>
      </p:pic>
      <p:sp>
        <p:nvSpPr>
          <p:cNvPr id="8" name="Subtitle 2"/>
          <p:cNvSpPr txBox="1">
            <a:spLocks/>
          </p:cNvSpPr>
          <p:nvPr/>
        </p:nvSpPr>
        <p:spPr>
          <a:xfrm>
            <a:off x="1441450" y="5848350"/>
            <a:ext cx="9785350" cy="50641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endParaRPr lang="en-US" dirty="0">
              <a:ln w="0"/>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0095" y="5372824"/>
            <a:ext cx="1288593" cy="564404"/>
          </a:xfrm>
          <a:prstGeom prst="rect">
            <a:avLst/>
          </a:prstGeom>
          <a:effectLst>
            <a:glow>
              <a:schemeClr val="tx1">
                <a:alpha val="20000"/>
              </a:schemeClr>
            </a:glow>
          </a:effectLst>
        </p:spPr>
      </p:pic>
      <p:pic>
        <p:nvPicPr>
          <p:cNvPr id="41992"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127" y="5254577"/>
            <a:ext cx="784225"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2503" y="5423553"/>
            <a:ext cx="1487871" cy="523174"/>
          </a:xfrm>
          <a:prstGeom prst="rect">
            <a:avLst/>
          </a:prstGeom>
          <a:effectLst>
            <a:glow>
              <a:schemeClr val="tx1">
                <a:alpha val="20000"/>
              </a:schemeClr>
            </a:glo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List </a:t>
            </a:r>
            <a:r>
              <a:rPr lang="en-US" dirty="0"/>
              <a:t>three major differences between wholesale </a:t>
            </a:r>
            <a:endParaRPr lang="en-US" dirty="0" smtClean="0"/>
          </a:p>
          <a:p>
            <a:pPr marL="0" indent="0">
              <a:buNone/>
            </a:pPr>
            <a:r>
              <a:rPr lang="en-US" dirty="0" smtClean="0"/>
              <a:t>and </a:t>
            </a:r>
            <a:r>
              <a:rPr lang="en-US" dirty="0"/>
              <a:t>direct sales markets </a:t>
            </a:r>
          </a:p>
        </p:txBody>
      </p:sp>
    </p:spTree>
    <p:extLst>
      <p:ext uri="{BB962C8B-B14F-4D97-AF65-F5344CB8AC3E}">
        <p14:creationId xmlns:p14="http://schemas.microsoft.com/office/powerpoint/2010/main" val="3368766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64780" y="457201"/>
            <a:ext cx="10515600" cy="1163474"/>
          </a:xfrm>
        </p:spPr>
        <p:txBody>
          <a:bodyPr/>
          <a:lstStyle/>
          <a:p>
            <a:pPr algn="ctr"/>
            <a:r>
              <a:rPr lang="en-US" altLang="en-US" dirty="0" smtClean="0"/>
              <a:t>Direct Markets vs. Wholesale Markets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061369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441434"/>
            <a:ext cx="10515600" cy="1154661"/>
          </a:xfrm>
        </p:spPr>
        <p:txBody>
          <a:bodyPr/>
          <a:lstStyle/>
          <a:p>
            <a:pPr algn="ctr"/>
            <a:r>
              <a:rPr lang="en-US" altLang="en-US" dirty="0" smtClean="0"/>
              <a:t>Direct vs. Wholesale cont.</a:t>
            </a: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19132194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51338" y="249095"/>
            <a:ext cx="10502462" cy="1213945"/>
          </a:xfrm>
        </p:spPr>
        <p:txBody>
          <a:bodyPr/>
          <a:lstStyle/>
          <a:p>
            <a:pPr algn="ctr"/>
            <a:r>
              <a:rPr lang="en-US" altLang="en-US" dirty="0" smtClean="0"/>
              <a:t>Which Market Do You Go With?</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3266315585"/>
              </p:ext>
            </p:extLst>
          </p:nvPr>
        </p:nvGraphicFramePr>
        <p:xfrm>
          <a:off x="838200" y="1463040"/>
          <a:ext cx="10515600" cy="49107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ea typeface="MS PGothic" charset="0"/>
              </a:rPr>
              <a:t>Market Considerations</a:t>
            </a:r>
            <a:br>
              <a:rPr lang="en-US" dirty="0" smtClean="0">
                <a:ea typeface="MS PGothic" charset="0"/>
              </a:rPr>
            </a:br>
            <a:r>
              <a:rPr lang="en-US" b="1" u="sng" spc="600" dirty="0" smtClean="0">
                <a:ea typeface="MS PGothic" charset="0"/>
                <a:cs typeface="Birch Std"/>
              </a:rPr>
              <a:t>Competition</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526145919"/>
              </p:ext>
            </p:extLst>
          </p:nvPr>
        </p:nvGraphicFramePr>
        <p:xfrm>
          <a:off x="2043113" y="1865313"/>
          <a:ext cx="8128000" cy="3856385"/>
        </p:xfrm>
        <a:graphic>
          <a:graphicData uri="http://schemas.openxmlformats.org/drawingml/2006/table">
            <a:tbl>
              <a:tblPr/>
              <a:tblGrid>
                <a:gridCol w="2709862">
                  <a:extLst>
                    <a:ext uri="{9D8B030D-6E8A-4147-A177-3AD203B41FA5}">
                      <a16:colId xmlns:a16="http://schemas.microsoft.com/office/drawing/2014/main" val="20000"/>
                    </a:ext>
                  </a:extLst>
                </a:gridCol>
                <a:gridCol w="2708275">
                  <a:extLst>
                    <a:ext uri="{9D8B030D-6E8A-4147-A177-3AD203B41FA5}">
                      <a16:colId xmlns:a16="http://schemas.microsoft.com/office/drawing/2014/main" val="20001"/>
                    </a:ext>
                  </a:extLst>
                </a:gridCol>
                <a:gridCol w="2709863">
                  <a:extLst>
                    <a:ext uri="{9D8B030D-6E8A-4147-A177-3AD203B41FA5}">
                      <a16:colId xmlns:a16="http://schemas.microsoft.com/office/drawing/2014/main" val="20002"/>
                    </a:ext>
                  </a:extLst>
                </a:gridCol>
              </a:tblGrid>
              <a:tr h="1357101">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LOW</a:t>
                      </a:r>
                      <a:endParaRPr kumimoji="0" lang="en-US" altLang="en-US" sz="2400" b="1" i="0" u="none" strike="noStrike" cap="none" normalizeH="0" baseline="0" dirty="0" smtClean="0">
                        <a:ln>
                          <a:noFill/>
                        </a:ln>
                        <a:solidFill>
                          <a:srgbClr val="000000"/>
                        </a:solidFill>
                        <a:effectLst/>
                        <a:latin typeface="Arial Rounded MT Bold" panose="020F0704030504030204" pitchFamily="34" charset="0"/>
                        <a:ea typeface="MS PGothic" panose="020B0600070205080204" pitchFamily="34" charset="-128"/>
                      </a:endParaRPr>
                    </a:p>
                  </a:txBody>
                  <a:tcPr marL="137160" marR="137160" marT="137122" marB="137122"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MEDIUM</a:t>
                      </a:r>
                      <a:endParaRPr kumimoji="0" lang="en-US" altLang="en-US" sz="2400" b="1" i="0" u="none" strike="noStrike" cap="none" normalizeH="0" baseline="0" dirty="0" smtClean="0">
                        <a:ln>
                          <a:noFill/>
                        </a:ln>
                        <a:solidFill>
                          <a:srgbClr val="000000"/>
                        </a:solidFill>
                        <a:effectLst/>
                        <a:latin typeface="Arial Rounded MT Bold" panose="020F0704030504030204" pitchFamily="34" charset="0"/>
                        <a:ea typeface="MS PGothic" panose="020B0600070205080204" pitchFamily="34" charset="-128"/>
                      </a:endParaRPr>
                    </a:p>
                  </a:txBody>
                  <a:tcPr marL="137160" marR="137160" marT="137122" marB="137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HIGH</a:t>
                      </a:r>
                      <a:endParaRPr kumimoji="0" lang="en-US" altLang="en-US" sz="2400" b="1" i="0" u="none" strike="noStrike" cap="none" normalizeH="0" baseline="0" dirty="0" smtClean="0">
                        <a:ln>
                          <a:noFill/>
                        </a:ln>
                        <a:solidFill>
                          <a:srgbClr val="000000"/>
                        </a:solidFill>
                        <a:effectLst/>
                        <a:latin typeface="Arial Rounded MT Bold" panose="020F0704030504030204" pitchFamily="34" charset="0"/>
                        <a:ea typeface="MS PGothic" panose="020B0600070205080204" pitchFamily="34" charset="-128"/>
                      </a:endParaRPr>
                    </a:p>
                  </a:txBody>
                  <a:tcPr marL="137160" marR="137160" marT="137122" marB="137122"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498936">
                <a:tc>
                  <a:txBody>
                    <a:bodyPr/>
                    <a:lstStyle>
                      <a:lvl1pPr marL="285750" indent="-285750">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Lightly compacted (Grocer, Institutions).</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Greater barriers to entry.</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Market-entry is costly.</a:t>
                      </a:r>
                    </a:p>
                  </a:txBody>
                  <a:tcPr marL="137160" marR="137160" marT="137122" marB="137122"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285750" indent="-285750">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Moderately compacted (Restaurant).</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Moderate barriers to entry.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Market-entry is moderately priced.</a:t>
                      </a:r>
                    </a:p>
                  </a:txBody>
                  <a:tcPr marL="137160" marR="137160" marT="137122" marB="1371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285750" indent="-285750">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Densely compacted (Farmer’s Market).</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Few barriers to entry.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Market-entry is low-cost.</a:t>
                      </a:r>
                    </a:p>
                  </a:txBody>
                  <a:tcPr marL="137160" marR="137160" marT="137122" marB="137122"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ea typeface="MS PGothic" charset="0"/>
              </a:rPr>
              <a:t>Market Considerations</a:t>
            </a:r>
            <a:br>
              <a:rPr lang="en-US" dirty="0" smtClean="0">
                <a:ea typeface="MS PGothic" charset="0"/>
              </a:rPr>
            </a:br>
            <a:r>
              <a:rPr lang="en-US" b="1" u="sng" spc="600" dirty="0" smtClean="0">
                <a:ea typeface="MS PGothic" charset="0"/>
                <a:cs typeface="Birch Std"/>
              </a:rPr>
              <a:t>Fulfillment Difficulty Level</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553433098"/>
              </p:ext>
            </p:extLst>
          </p:nvPr>
        </p:nvGraphicFramePr>
        <p:xfrm>
          <a:off x="2043113" y="1865313"/>
          <a:ext cx="8127999" cy="413067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356900">
                <a:tc>
                  <a:txBody>
                    <a:bodyPr/>
                    <a:lstStyle/>
                    <a:p>
                      <a:pPr algn="ctr"/>
                      <a:r>
                        <a:rPr lang="en-US" sz="2400" dirty="0" smtClean="0">
                          <a:solidFill>
                            <a:srgbClr val="000000"/>
                          </a:solidFill>
                        </a:rPr>
                        <a:t>EASY</a:t>
                      </a:r>
                      <a:endParaRPr lang="en-US" sz="2400" dirty="0">
                        <a:solidFill>
                          <a:srgbClr val="000000"/>
                        </a:solidFill>
                        <a:latin typeface="Arial Rounded MT Bold"/>
                        <a:cs typeface="Arial Rounded MT Bold"/>
                      </a:endParaRPr>
                    </a:p>
                  </a:txBody>
                  <a:tcPr marL="137160" marR="137160" marT="137165" marB="137165"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gn="ctr"/>
                      <a:r>
                        <a:rPr lang="en-US" sz="2400" dirty="0" smtClean="0">
                          <a:solidFill>
                            <a:srgbClr val="000000"/>
                          </a:solidFill>
                        </a:rPr>
                        <a:t>MEDIUM</a:t>
                      </a:r>
                      <a:endParaRPr lang="en-US" sz="2400" dirty="0">
                        <a:solidFill>
                          <a:srgbClr val="000000"/>
                        </a:solidFill>
                        <a:latin typeface="Arial Rounded MT Bold"/>
                        <a:cs typeface="Arial Rounded MT Bold"/>
                      </a:endParaRPr>
                    </a:p>
                  </a:txBody>
                  <a:tcPr marL="137160" marR="137160" marT="137165" marB="137165" anchor="ctr">
                    <a:lnT w="19050" cap="flat" cmpd="sng" algn="ctr">
                      <a:solidFill>
                        <a:schemeClr val="bg1"/>
                      </a:solidFill>
                      <a:prstDash val="solid"/>
                      <a:round/>
                      <a:headEnd type="none" w="med" len="med"/>
                      <a:tailEnd type="none" w="med" len="med"/>
                    </a:lnT>
                  </a:tcPr>
                </a:tc>
                <a:tc>
                  <a:txBody>
                    <a:bodyPr/>
                    <a:lstStyle/>
                    <a:p>
                      <a:pPr algn="ctr"/>
                      <a:r>
                        <a:rPr lang="en-US" sz="2400" dirty="0" smtClean="0">
                          <a:solidFill>
                            <a:srgbClr val="000000"/>
                          </a:solidFill>
                        </a:rPr>
                        <a:t>HARD</a:t>
                      </a:r>
                      <a:endParaRPr lang="en-US" sz="2400" dirty="0">
                        <a:solidFill>
                          <a:srgbClr val="000000"/>
                        </a:solidFill>
                        <a:latin typeface="Arial Rounded MT Bold"/>
                        <a:cs typeface="Arial Rounded MT Bold"/>
                      </a:endParaRPr>
                    </a:p>
                  </a:txBody>
                  <a:tcPr marL="137160" marR="137160" marT="137165" marB="137165"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2773775">
                <a:tc>
                  <a:txBody>
                    <a:bodyPr/>
                    <a:lstStyle/>
                    <a:p>
                      <a:pPr marL="285750" indent="-285750">
                        <a:spcAft>
                          <a:spcPts val="1200"/>
                        </a:spcAft>
                        <a:buFont typeface="Arial"/>
                        <a:buChar char="•"/>
                      </a:pPr>
                      <a:r>
                        <a:rPr lang="en-US" sz="1800" dirty="0" smtClean="0"/>
                        <a:t>Consistent inventory</a:t>
                      </a:r>
                      <a:r>
                        <a:rPr lang="en-US" sz="1800" baseline="0" dirty="0" smtClean="0"/>
                        <a:t> preferred, but not required.</a:t>
                      </a:r>
                    </a:p>
                    <a:p>
                      <a:pPr marL="285750" indent="-285750">
                        <a:spcAft>
                          <a:spcPts val="1200"/>
                        </a:spcAft>
                        <a:buFont typeface="Arial"/>
                        <a:buChar char="•"/>
                      </a:pPr>
                      <a:r>
                        <a:rPr lang="en-US" sz="1800" baseline="0" dirty="0" smtClean="0"/>
                        <a:t>Customers typically come to you.</a:t>
                      </a:r>
                    </a:p>
                    <a:p>
                      <a:pPr marL="285750" indent="-285750">
                        <a:spcAft>
                          <a:spcPts val="1200"/>
                        </a:spcAft>
                        <a:buFont typeface="Arial"/>
                        <a:buChar char="•"/>
                      </a:pPr>
                      <a:r>
                        <a:rPr lang="en-US" sz="1800" baseline="0" dirty="0" smtClean="0"/>
                        <a:t>Transactions are 100% Cash On Delivery (COD)</a:t>
                      </a:r>
                      <a:endParaRPr lang="en-US" sz="1800" dirty="0"/>
                    </a:p>
                  </a:txBody>
                  <a:tcPr marL="137160" marR="137160" marT="137165" marB="137165">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tcPr>
                </a:tc>
                <a:tc>
                  <a:txBody>
                    <a:bodyPr/>
                    <a:lstStyle/>
                    <a:p>
                      <a:pPr marL="285750" indent="-285750">
                        <a:spcAft>
                          <a:spcPts val="1200"/>
                        </a:spcAft>
                        <a:buFont typeface="Arial" panose="020B0604020202020204" pitchFamily="34" charset="0"/>
                        <a:buChar char="•"/>
                      </a:pPr>
                      <a:r>
                        <a:rPr lang="en-US" sz="1800" dirty="0" smtClean="0"/>
                        <a:t>Consistent inventory</a:t>
                      </a:r>
                      <a:r>
                        <a:rPr lang="en-US" sz="1800" baseline="0" dirty="0" smtClean="0"/>
                        <a:t> required.</a:t>
                      </a:r>
                    </a:p>
                    <a:p>
                      <a:pPr marL="285750" indent="-285750">
                        <a:spcAft>
                          <a:spcPts val="1200"/>
                        </a:spcAft>
                        <a:buFont typeface="Arial"/>
                        <a:buChar char="•"/>
                      </a:pPr>
                      <a:r>
                        <a:rPr lang="en-US" sz="1800" baseline="0" dirty="0" smtClean="0"/>
                        <a:t>Customers either come to you or require delivery.</a:t>
                      </a:r>
                    </a:p>
                    <a:p>
                      <a:pPr marL="285750" indent="-285750">
                        <a:spcAft>
                          <a:spcPts val="1200"/>
                        </a:spcAft>
                        <a:buFont typeface="Arial"/>
                        <a:buChar char="•"/>
                      </a:pPr>
                      <a:r>
                        <a:rPr lang="en-US" sz="1800" baseline="0" dirty="0" smtClean="0"/>
                        <a:t>Transactions are COD or term-based.</a:t>
                      </a:r>
                      <a:endParaRPr lang="en-US" sz="1800" dirty="0" smtClean="0"/>
                    </a:p>
                  </a:txBody>
                  <a:tcPr marL="137160" marR="137160" marT="137165" marB="137165">
                    <a:lnB w="19050" cap="flat" cmpd="sng" algn="ctr">
                      <a:solidFill>
                        <a:schemeClr val="bg1"/>
                      </a:solidFill>
                      <a:prstDash val="solid"/>
                      <a:round/>
                      <a:headEnd type="none" w="med" len="med"/>
                      <a:tailEnd type="none" w="med" len="med"/>
                    </a:lnB>
                    <a:solidFill>
                      <a:srgbClr val="D5E3CF"/>
                    </a:solidFill>
                  </a:tcPr>
                </a:tc>
                <a:tc>
                  <a:txBody>
                    <a:bodyPr/>
                    <a:lstStyle/>
                    <a:p>
                      <a:pPr marL="285750" indent="-285750">
                        <a:spcAft>
                          <a:spcPts val="1200"/>
                        </a:spcAft>
                        <a:buFont typeface="Arial"/>
                        <a:buChar char="•"/>
                      </a:pPr>
                      <a:r>
                        <a:rPr lang="en-US" sz="1800" dirty="0" smtClean="0"/>
                        <a:t>Consistent inventory</a:t>
                      </a:r>
                      <a:r>
                        <a:rPr lang="en-US" sz="1800" baseline="0" dirty="0" smtClean="0"/>
                        <a:t> required.</a:t>
                      </a:r>
                    </a:p>
                    <a:p>
                      <a:pPr marL="285750" indent="-285750">
                        <a:spcAft>
                          <a:spcPts val="1200"/>
                        </a:spcAft>
                        <a:buFont typeface="Arial"/>
                        <a:buChar char="•"/>
                      </a:pPr>
                      <a:r>
                        <a:rPr lang="en-US" sz="1800" baseline="0" dirty="0" smtClean="0"/>
                        <a:t>Customers typically require delivery.</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baseline="0" dirty="0" smtClean="0"/>
                        <a:t>Transactions are 100% term-based.</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800" dirty="0" smtClean="0"/>
                    </a:p>
                  </a:txBody>
                  <a:tcPr marL="137160" marR="137160" marT="137165" marB="137165">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ea typeface="MS PGothic" charset="0"/>
              </a:rPr>
              <a:t>Market Considerations</a:t>
            </a:r>
            <a:br>
              <a:rPr lang="en-US" dirty="0" smtClean="0">
                <a:ea typeface="MS PGothic" charset="0"/>
              </a:rPr>
            </a:br>
            <a:r>
              <a:rPr lang="en-US" b="1" u="sng" spc="600" dirty="0" smtClean="0">
                <a:ea typeface="MS PGothic" charset="0"/>
                <a:cs typeface="Birch Std"/>
              </a:rPr>
              <a:t>Certifications</a:t>
            </a:r>
            <a:endParaRPr lang="en-US" dirty="0"/>
          </a:p>
        </p:txBody>
      </p:sp>
      <p:sp>
        <p:nvSpPr>
          <p:cNvPr id="22534" name="TextBox 4"/>
          <p:cNvSpPr txBox="1">
            <a:spLocks noChangeArrowheads="1"/>
          </p:cNvSpPr>
          <p:nvPr/>
        </p:nvSpPr>
        <p:spPr bwMode="auto">
          <a:xfrm>
            <a:off x="1270434" y="1875752"/>
            <a:ext cx="3005137"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lnSpc>
                <a:spcPct val="100000"/>
              </a:lnSpc>
              <a:spcBef>
                <a:spcPct val="0"/>
              </a:spcBef>
              <a:buFontTx/>
              <a:buNone/>
            </a:pPr>
            <a:r>
              <a:rPr lang="en-US" altLang="en-US" sz="3200" dirty="0">
                <a:latin typeface="Arial Rounded MT Bold" panose="020F0704030504030204" pitchFamily="34" charset="0"/>
              </a:rPr>
              <a:t>Certified </a:t>
            </a:r>
          </a:p>
          <a:p>
            <a:pPr algn="ctr">
              <a:lnSpc>
                <a:spcPct val="100000"/>
              </a:lnSpc>
              <a:spcBef>
                <a:spcPct val="0"/>
              </a:spcBef>
              <a:buFontTx/>
              <a:buNone/>
            </a:pPr>
            <a:r>
              <a:rPr lang="en-US" altLang="en-US" sz="3200" dirty="0">
                <a:latin typeface="Arial Rounded MT Bold" panose="020F0704030504030204" pitchFamily="34" charset="0"/>
              </a:rPr>
              <a:t>Naturally Grown</a:t>
            </a:r>
          </a:p>
        </p:txBody>
      </p:sp>
      <p:sp>
        <p:nvSpPr>
          <p:cNvPr id="22535" name="TextBox 7"/>
          <p:cNvSpPr txBox="1">
            <a:spLocks noChangeArrowheads="1"/>
          </p:cNvSpPr>
          <p:nvPr/>
        </p:nvSpPr>
        <p:spPr bwMode="auto">
          <a:xfrm>
            <a:off x="4597834" y="1804314"/>
            <a:ext cx="3003550" cy="2339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lnSpc>
                <a:spcPct val="100000"/>
              </a:lnSpc>
              <a:spcBef>
                <a:spcPct val="0"/>
              </a:spcBef>
              <a:buFontTx/>
              <a:buNone/>
            </a:pPr>
            <a:r>
              <a:rPr lang="en-US" altLang="en-US" sz="3200" dirty="0">
                <a:latin typeface="Arial Rounded MT Bold" panose="020F0704030504030204" pitchFamily="34" charset="0"/>
              </a:rPr>
              <a:t>Good Agricultural and Handling Practices</a:t>
            </a:r>
          </a:p>
          <a:p>
            <a:pPr algn="ctr">
              <a:lnSpc>
                <a:spcPct val="100000"/>
              </a:lnSpc>
              <a:spcBef>
                <a:spcPct val="0"/>
              </a:spcBef>
              <a:buFontTx/>
              <a:buNone/>
            </a:pPr>
            <a:endParaRPr lang="en-US" altLang="en-US" sz="1800" dirty="0"/>
          </a:p>
        </p:txBody>
      </p:sp>
      <p:sp>
        <p:nvSpPr>
          <p:cNvPr id="22536" name="TextBox 8"/>
          <p:cNvSpPr txBox="1">
            <a:spLocks noChangeArrowheads="1"/>
          </p:cNvSpPr>
          <p:nvPr/>
        </p:nvSpPr>
        <p:spPr bwMode="auto">
          <a:xfrm>
            <a:off x="7931584" y="2009102"/>
            <a:ext cx="300355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lnSpc>
                <a:spcPct val="100000"/>
              </a:lnSpc>
              <a:spcBef>
                <a:spcPct val="0"/>
              </a:spcBef>
              <a:buFontTx/>
              <a:buNone/>
            </a:pPr>
            <a:r>
              <a:rPr lang="en-US" altLang="en-US" sz="3200" dirty="0">
                <a:latin typeface="Arial Rounded MT Bold" panose="020F0704030504030204" pitchFamily="34" charset="0"/>
              </a:rPr>
              <a:t>Certified Organic</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9346" y="3524587"/>
            <a:ext cx="1387311" cy="1843629"/>
          </a:xfrm>
          <a:prstGeom prst="rect">
            <a:avLst/>
          </a:prstGeom>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9703" y="3524587"/>
            <a:ext cx="1387311" cy="1370970"/>
          </a:xfrm>
          <a:prstGeom prst="rect">
            <a:avLst/>
          </a:prstGeom>
          <a:effectLst>
            <a:outerShdw blurRad="152400" dist="317500" dir="5400000" sx="90000" sy="-19000" rotWithShape="0">
              <a:prstClr val="black">
                <a:alpha val="15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75" y="3710429"/>
            <a:ext cx="1828649" cy="1828649"/>
          </a:xfrm>
          <a:prstGeom prst="rect">
            <a:avLst/>
          </a:prstGeom>
          <a:effectLst>
            <a:outerShdw blurRad="152400" dist="317500" dir="5400000" sx="90000" sy="-19000" rotWithShape="0">
              <a:prstClr val="black">
                <a:alpha val="15000"/>
              </a:prstClr>
            </a:outerShdw>
          </a:effectLst>
        </p:spPr>
      </p:pic>
      <p:sp>
        <p:nvSpPr>
          <p:cNvPr id="9" name="TextBox 8"/>
          <p:cNvSpPr txBox="1"/>
          <p:nvPr/>
        </p:nvSpPr>
        <p:spPr>
          <a:xfrm>
            <a:off x="7295655" y="5683348"/>
            <a:ext cx="4275406" cy="230832"/>
          </a:xfrm>
          <a:prstGeom prst="rect">
            <a:avLst/>
          </a:prstGeom>
          <a:noFill/>
        </p:spPr>
        <p:txBody>
          <a:bodyPr wrap="square" rtlCol="0">
            <a:spAutoFit/>
          </a:bodyPr>
          <a:lstStyle/>
          <a:p>
            <a:pPr algn="ctr"/>
            <a:r>
              <a:rPr lang="en-US" sz="900" dirty="0" smtClean="0"/>
              <a:t>Photo </a:t>
            </a:r>
            <a:r>
              <a:rPr lang="en-US" sz="900" dirty="0"/>
              <a:t>Credit</a:t>
            </a:r>
            <a:r>
              <a:rPr lang="en-US" sz="900" dirty="0" smtClean="0"/>
              <a:t>:  </a:t>
            </a:r>
            <a:r>
              <a:rPr lang="en-US" sz="900" dirty="0" smtClean="0">
                <a:hlinkClick r:id="rId5"/>
              </a:rPr>
              <a:t>United States Department of Agriculture</a:t>
            </a:r>
            <a:endParaRPr lang="en-US" sz="900" dirty="0"/>
          </a:p>
        </p:txBody>
      </p:sp>
      <p:sp>
        <p:nvSpPr>
          <p:cNvPr id="10" name="TextBox 9"/>
          <p:cNvSpPr txBox="1"/>
          <p:nvPr/>
        </p:nvSpPr>
        <p:spPr>
          <a:xfrm>
            <a:off x="635298" y="5683348"/>
            <a:ext cx="4275406" cy="230832"/>
          </a:xfrm>
          <a:prstGeom prst="rect">
            <a:avLst/>
          </a:prstGeom>
          <a:noFill/>
        </p:spPr>
        <p:txBody>
          <a:bodyPr wrap="square" rtlCol="0">
            <a:spAutoFit/>
          </a:bodyPr>
          <a:lstStyle/>
          <a:p>
            <a:pPr algn="ctr"/>
            <a:r>
              <a:rPr lang="en-US" sz="900" dirty="0" smtClean="0"/>
              <a:t>Photo </a:t>
            </a:r>
            <a:r>
              <a:rPr lang="en-US" sz="900" dirty="0"/>
              <a:t>Credit</a:t>
            </a:r>
            <a:r>
              <a:rPr lang="en-US" sz="900" dirty="0" smtClean="0"/>
              <a:t>:  </a:t>
            </a:r>
            <a:r>
              <a:rPr lang="en-US" sz="900" dirty="0" smtClean="0">
                <a:hlinkClick r:id="rId6"/>
              </a:rPr>
              <a:t>Certified Naturally Grown</a:t>
            </a:r>
            <a:endParaRPr lang="en-US" sz="900" dirty="0"/>
          </a:p>
        </p:txBody>
      </p:sp>
      <p:sp>
        <p:nvSpPr>
          <p:cNvPr id="11" name="TextBox 10"/>
          <p:cNvSpPr txBox="1"/>
          <p:nvPr/>
        </p:nvSpPr>
        <p:spPr>
          <a:xfrm>
            <a:off x="3958296" y="6237774"/>
            <a:ext cx="4275406" cy="230832"/>
          </a:xfrm>
          <a:prstGeom prst="rect">
            <a:avLst/>
          </a:prstGeom>
          <a:noFill/>
        </p:spPr>
        <p:txBody>
          <a:bodyPr wrap="square" rtlCol="0">
            <a:spAutoFit/>
          </a:bodyPr>
          <a:lstStyle/>
          <a:p>
            <a:pPr algn="ctr"/>
            <a:r>
              <a:rPr lang="en-US" sz="900" dirty="0" smtClean="0"/>
              <a:t>Photo Credit:</a:t>
            </a:r>
            <a:r>
              <a:rPr lang="en-US" sz="900" b="1" dirty="0"/>
              <a:t> </a:t>
            </a:r>
            <a:r>
              <a:rPr lang="en-US" sz="900" b="1" dirty="0" smtClean="0"/>
              <a:t> </a:t>
            </a:r>
            <a:r>
              <a:rPr lang="en-US" sz="900" dirty="0" smtClean="0">
                <a:hlinkClick r:id="rId7"/>
              </a:rPr>
              <a:t>Bureau </a:t>
            </a:r>
            <a:r>
              <a:rPr lang="en-US" sz="900" dirty="0">
                <a:hlinkClick r:id="rId7"/>
              </a:rPr>
              <a:t>of Agriculture and Fisheries Standards</a:t>
            </a:r>
            <a:endParaRPr lang="en-US" sz="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FFFFF"/>
      </a:lt2>
      <a:accent1>
        <a:srgbClr val="70AD47"/>
      </a:accent1>
      <a:accent2>
        <a:srgbClr val="5B9BD5"/>
      </a:accent2>
      <a:accent3>
        <a:srgbClr val="FFC000"/>
      </a:accent3>
      <a:accent4>
        <a:srgbClr val="ED7D31"/>
      </a:accent4>
      <a:accent5>
        <a:srgbClr val="954F72"/>
      </a:accent5>
      <a:accent6>
        <a:srgbClr val="70AD47"/>
      </a:accent6>
      <a:hlink>
        <a:srgbClr val="954F72"/>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17439</TotalTime>
  <Words>2390</Words>
  <Application>Microsoft Office PowerPoint</Application>
  <PresentationFormat>Widescreen</PresentationFormat>
  <Paragraphs>296</Paragraphs>
  <Slides>26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MS PGothic</vt:lpstr>
      <vt:lpstr>MS PGothic</vt:lpstr>
      <vt:lpstr>Aharoni</vt:lpstr>
      <vt:lpstr>Arial</vt:lpstr>
      <vt:lpstr>Arial Rounded MT Bold</vt:lpstr>
      <vt:lpstr>Birch Std</vt:lpstr>
      <vt:lpstr>Calibri</vt:lpstr>
      <vt:lpstr>Technical</vt:lpstr>
      <vt:lpstr>Verdana</vt:lpstr>
      <vt:lpstr>Office Theme</vt:lpstr>
      <vt:lpstr>PowerPoint Presentation</vt:lpstr>
      <vt:lpstr>Session 7 Marketing</vt:lpstr>
      <vt:lpstr>Learning Objectives</vt:lpstr>
      <vt:lpstr>Direct Markets vs. Wholesale Markets</vt:lpstr>
      <vt:lpstr>Direct vs. Wholesale cont.</vt:lpstr>
      <vt:lpstr>Which Market Do You Go With?</vt:lpstr>
      <vt:lpstr>Market Considerations Competition</vt:lpstr>
      <vt:lpstr>Market Considerations Fulfillment Difficulty Level</vt:lpstr>
      <vt:lpstr>Market Considerations Certifications</vt:lpstr>
      <vt:lpstr>Market Considerations Certifications (cont.)</vt:lpstr>
      <vt:lpstr>Market Considerations Certifications (cont.)</vt:lpstr>
      <vt:lpstr>Market Considerations Certifications (cont.)</vt:lpstr>
      <vt:lpstr>Market Considerations Product Grade Level</vt:lpstr>
      <vt:lpstr>Example:  Grades of Tomatoes</vt:lpstr>
      <vt:lpstr>PowerPoint Presentation</vt:lpstr>
      <vt:lpstr>Market Considerations Pricing (Categories)</vt:lpstr>
      <vt:lpstr>Market Considerations Pricing (Research)</vt:lpstr>
      <vt:lpstr>Market Considerations Packaging</vt:lpstr>
      <vt:lpstr>Market Fulfillment Chart (Direct)</vt:lpstr>
      <vt:lpstr>Market Fulfillment Chart (Wholesale)</vt:lpstr>
      <vt:lpstr>Idealized Case Studies</vt:lpstr>
      <vt:lpstr>Very Small-Scale Farm Case Study  Locally Yours Farms</vt:lpstr>
      <vt:lpstr>Small-Scale Farm Case Study  Wanna B Farm</vt:lpstr>
      <vt:lpstr>Mid-Scale Farm Case Study  Gittin’ There Farms</vt:lpstr>
      <vt:lpstr>Available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Katelyn Rebecca Chatham</dc:creator>
  <cp:lastModifiedBy>Windows User</cp:lastModifiedBy>
  <cp:revision>470</cp:revision>
  <cp:lastPrinted>2016-09-19T20:35:17Z</cp:lastPrinted>
  <dcterms:created xsi:type="dcterms:W3CDTF">2015-06-09T16:44:22Z</dcterms:created>
  <dcterms:modified xsi:type="dcterms:W3CDTF">2016-09-22T15:45:12Z</dcterms:modified>
</cp:coreProperties>
</file>