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3" r:id="rId2"/>
    <p:sldId id="258" r:id="rId3"/>
    <p:sldId id="280" r:id="rId4"/>
    <p:sldId id="293" r:id="rId5"/>
    <p:sldId id="278" r:id="rId6"/>
    <p:sldId id="294" r:id="rId7"/>
    <p:sldId id="295" r:id="rId8"/>
    <p:sldId id="296" r:id="rId9"/>
    <p:sldId id="297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9" autoAdjust="0"/>
    <p:restoredTop sz="88380" autoAdjust="0"/>
  </p:normalViewPr>
  <p:slideViewPr>
    <p:cSldViewPr snapToGrid="0">
      <p:cViewPr varScale="1">
        <p:scale>
          <a:sx n="66" d="100"/>
          <a:sy n="66" d="100"/>
        </p:scale>
        <p:origin x="42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22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172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C5481-D3F8-41FA-940C-C724E263235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7A92D-CBC5-46C2-8D32-78965F692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40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 gentle when harvesting – large</a:t>
            </a:r>
            <a:r>
              <a:rPr lang="en-US" baseline="0" dirty="0" smtClean="0"/>
              <a:t> squash growers require workers to wear gloves and use knives to cut fruit from the plant. Don’t throw produce in the field- The picture shows zucchini that was beat up prior to packing – even a small fingernail mark can be a problem- things only get worse in storage- a small injury at harvest will only get worse.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7A92D-CBC5-46C2-8D32-78965F692E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70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 gentle when harvesting – large</a:t>
            </a:r>
            <a:r>
              <a:rPr lang="en-US" baseline="0" dirty="0" smtClean="0"/>
              <a:t> squash growers require workers to wear gloves and use knives to cut fruit from the plant. Don’t throw produce in the field- The picture shows zucchini that was beat up prior to packing – even a small fingernail mark can be a problem- things only get worse in storage- a small injury at harvest will only get worse.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7A92D-CBC5-46C2-8D32-78965F692E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08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7A92D-CBC5-46C2-8D32-78965F692E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3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publication is simply the best postharvest</a:t>
            </a:r>
            <a:r>
              <a:rPr lang="en-US" baseline="0" dirty="0" smtClean="0"/>
              <a:t> manual for small growers – hands down.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7A92D-CBC5-46C2-8D32-78965F692E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3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01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0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83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23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4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27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15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28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13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89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0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accent6">
                <a:lumMod val="75000"/>
                <a:alpha val="1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D2218-4DD8-4592-9292-E00F030EE430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5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604" y="602398"/>
            <a:ext cx="7546789" cy="233168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2" y="3016284"/>
            <a:ext cx="12192000" cy="11716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Small Fruit and Vegetable Production</a:t>
            </a:r>
            <a:endParaRPr lang="en-US" sz="6000" dirty="0"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501" y="5835153"/>
            <a:ext cx="1705074" cy="599548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135" y="5255954"/>
            <a:ext cx="915158" cy="1481021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391" y="5407276"/>
            <a:ext cx="1162012" cy="102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14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0" y="1761843"/>
            <a:ext cx="6594088" cy="774529"/>
          </a:xfrm>
        </p:spPr>
        <p:txBody>
          <a:bodyPr>
            <a:noAutofit/>
          </a:bodyPr>
          <a:lstStyle/>
          <a:p>
            <a:r>
              <a:rPr lang="en-US" sz="1800" dirty="0"/>
              <a:t>This material is based upon work that is supported by the National Institute of Food and Agriculture, U.S. Department of Agriculture, under award number </a:t>
            </a:r>
            <a:r>
              <a:rPr lang="en-US" sz="1800" dirty="0" smtClean="0"/>
              <a:t>2015-70017-22861.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98" y="272355"/>
            <a:ext cx="6349580" cy="1992454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733310" y="2756613"/>
            <a:ext cx="9825620" cy="2515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Beginning Farmer and Rancher </a:t>
            </a:r>
          </a:p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Development Program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Developing the Next Generation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of Sustainable Farmers in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Georgia Grant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656" y="2736337"/>
            <a:ext cx="1261811" cy="2042016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</a:effec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441130" y="5847855"/>
            <a:ext cx="9785087" cy="506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688" y="5601940"/>
            <a:ext cx="1288593" cy="564404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591" y="5537805"/>
            <a:ext cx="783489" cy="6922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542" y="5581664"/>
            <a:ext cx="1355655" cy="5323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79" y="5491855"/>
            <a:ext cx="1804954" cy="538651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507" y="5622555"/>
            <a:ext cx="1487871" cy="523174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5446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163473"/>
            <a:ext cx="10515600" cy="2852737"/>
          </a:xfrm>
        </p:spPr>
        <p:txBody>
          <a:bodyPr>
            <a:normAutofit/>
          </a:bodyPr>
          <a:lstStyle/>
          <a:p>
            <a:r>
              <a:rPr lang="en-US" sz="6600" dirty="0" smtClean="0">
                <a:ea typeface="Verdana" panose="020B0604030504040204" pitchFamily="34" charset="0"/>
                <a:cs typeface="Verdana" panose="020B0604030504040204" pitchFamily="34" charset="0"/>
              </a:rPr>
              <a:t>Session 6</a:t>
            </a: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8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Postharvest Learning Activity</a:t>
            </a:r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5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of the following are good post harvest handling practices?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61364" cy="4351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Careful handling of produce </a:t>
            </a:r>
            <a:r>
              <a:rPr lang="en-US" sz="3200" dirty="0" smtClean="0"/>
              <a:t>to prevents cuts and bruising</a:t>
            </a:r>
          </a:p>
          <a:p>
            <a:pPr>
              <a:defRPr/>
            </a:pPr>
            <a:r>
              <a:rPr lang="en-US" sz="3200" dirty="0" smtClean="0"/>
              <a:t>Smooth harvest containers</a:t>
            </a:r>
          </a:p>
          <a:p>
            <a:pPr>
              <a:defRPr/>
            </a:pPr>
            <a:r>
              <a:rPr lang="en-US" sz="3200" dirty="0" smtClean="0"/>
              <a:t>Containers filled to the brim to reduce the number needed</a:t>
            </a:r>
          </a:p>
          <a:p>
            <a:pPr>
              <a:defRPr/>
            </a:pPr>
            <a:r>
              <a:rPr lang="en-US" sz="3200" dirty="0" smtClean="0"/>
              <a:t>Sharp harvest knives</a:t>
            </a:r>
          </a:p>
          <a:p>
            <a:pPr>
              <a:defRPr/>
            </a:pPr>
            <a:r>
              <a:rPr lang="en-US" sz="3200" dirty="0" smtClean="0"/>
              <a:t>Workers trained on proper harvesting</a:t>
            </a:r>
          </a:p>
          <a:p>
            <a:pPr>
              <a:defRPr/>
            </a:pPr>
            <a:endParaRPr lang="en-US" dirty="0" smtClean="0"/>
          </a:p>
          <a:p>
            <a:pPr marL="457200" lvl="1" indent="0"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450" y="1825625"/>
            <a:ext cx="4501092" cy="3375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445698" y="5336381"/>
            <a:ext cx="13468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Photo: Tim Coolong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22309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of the following are good post harvest handling practices?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61364" cy="4351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Careful handling of produce </a:t>
            </a:r>
            <a:r>
              <a:rPr lang="en-US" sz="3200" dirty="0" smtClean="0"/>
              <a:t>to prevents cuts and bruising</a:t>
            </a:r>
          </a:p>
          <a:p>
            <a:pPr>
              <a:defRPr/>
            </a:pPr>
            <a:r>
              <a:rPr lang="en-US" sz="3200" dirty="0" smtClean="0"/>
              <a:t>Smooth harvest containers</a:t>
            </a:r>
          </a:p>
          <a:p>
            <a:pPr>
              <a:defRPr/>
            </a:pPr>
            <a:r>
              <a:rPr lang="en-US" sz="3200" dirty="0" smtClean="0"/>
              <a:t>Containers filled to the brim to reduce the number needed</a:t>
            </a:r>
          </a:p>
          <a:p>
            <a:pPr>
              <a:defRPr/>
            </a:pPr>
            <a:r>
              <a:rPr lang="en-US" sz="3200" dirty="0" smtClean="0"/>
              <a:t>Sharp harvest knives</a:t>
            </a:r>
          </a:p>
          <a:p>
            <a:pPr>
              <a:defRPr/>
            </a:pPr>
            <a:r>
              <a:rPr lang="en-US" sz="3200" dirty="0" smtClean="0"/>
              <a:t>Workers trained on proper harvesting</a:t>
            </a:r>
          </a:p>
          <a:p>
            <a:pPr>
              <a:defRPr/>
            </a:pPr>
            <a:endParaRPr lang="en-US" dirty="0" smtClean="0"/>
          </a:p>
          <a:p>
            <a:pPr marL="457200" lvl="1" indent="0"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450" y="1825625"/>
            <a:ext cx="4501092" cy="3375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445698" y="5336381"/>
            <a:ext cx="13468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Photo: Tim Coolong </a:t>
            </a:r>
            <a:endParaRPr lang="en-US" sz="1000" dirty="0"/>
          </a:p>
        </p:txBody>
      </p:sp>
      <p:sp>
        <p:nvSpPr>
          <p:cNvPr id="6" name="5-Point Star 5"/>
          <p:cNvSpPr/>
          <p:nvPr/>
        </p:nvSpPr>
        <p:spPr>
          <a:xfrm>
            <a:off x="6096000" y="2195869"/>
            <a:ext cx="640080" cy="54864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6096000" y="2903934"/>
            <a:ext cx="640080" cy="54864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6096000" y="4467699"/>
            <a:ext cx="640080" cy="54864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6096000" y="5185171"/>
            <a:ext cx="640080" cy="54864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76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Which of the following are good post harvest handling practices?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32320" cy="4351338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Leave produce in containers in the sun at end of row and pick up at the end of the day</a:t>
            </a:r>
          </a:p>
          <a:p>
            <a:pPr>
              <a:defRPr/>
            </a:pPr>
            <a:r>
              <a:rPr lang="en-US" sz="3200" dirty="0" smtClean="0"/>
              <a:t>Harvest </a:t>
            </a:r>
            <a:r>
              <a:rPr lang="en-US" sz="3200" dirty="0"/>
              <a:t>when produce is cool, but after dew has dried off</a:t>
            </a:r>
            <a:r>
              <a:rPr lang="en-US" sz="3200" dirty="0" smtClean="0"/>
              <a:t>.</a:t>
            </a:r>
            <a:endParaRPr lang="en-US" sz="3200" dirty="0"/>
          </a:p>
          <a:p>
            <a:pPr>
              <a:defRPr/>
            </a:pPr>
            <a:r>
              <a:rPr lang="en-US" sz="3200" dirty="0" smtClean="0"/>
              <a:t>Cool </a:t>
            </a:r>
            <a:r>
              <a:rPr lang="en-US" sz="3200" dirty="0"/>
              <a:t>and refrigerate as soon as possible.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094" y="2315144"/>
            <a:ext cx="342900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538371" y="5039498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Photo: Julia Gaskin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45876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Which of the following are good post harvest handling practices?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32320" cy="4351338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Leave produce in containers in the sun at end of row and pick up at the end of the day</a:t>
            </a:r>
          </a:p>
          <a:p>
            <a:pPr>
              <a:defRPr/>
            </a:pPr>
            <a:r>
              <a:rPr lang="en-US" sz="3200" dirty="0" smtClean="0"/>
              <a:t>Harvest </a:t>
            </a:r>
            <a:r>
              <a:rPr lang="en-US" sz="3200" dirty="0"/>
              <a:t>when produce is cool, but after dew has dried off</a:t>
            </a:r>
            <a:r>
              <a:rPr lang="en-US" sz="3200" dirty="0" smtClean="0"/>
              <a:t>.</a:t>
            </a:r>
            <a:endParaRPr lang="en-US" sz="3200" dirty="0"/>
          </a:p>
          <a:p>
            <a:pPr>
              <a:defRPr/>
            </a:pPr>
            <a:r>
              <a:rPr lang="en-US" sz="3200" dirty="0" smtClean="0"/>
              <a:t>Cool </a:t>
            </a:r>
            <a:r>
              <a:rPr lang="en-US" sz="3200" dirty="0"/>
              <a:t>and refrigerate as soon as possible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720" y="2350770"/>
            <a:ext cx="342900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-Point Star 5"/>
          <p:cNvSpPr/>
          <p:nvPr/>
        </p:nvSpPr>
        <p:spPr>
          <a:xfrm>
            <a:off x="7559040" y="3391694"/>
            <a:ext cx="640080" cy="54864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7559040" y="4496752"/>
            <a:ext cx="640080" cy="54864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573997" y="5055646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Photo: Julia Gaskin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55449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of the following are good post harvest handling practices?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86600" cy="4351338"/>
          </a:xfrm>
        </p:spPr>
        <p:txBody>
          <a:bodyPr/>
          <a:lstStyle/>
          <a:p>
            <a:r>
              <a:rPr lang="en-US" sz="3200" dirty="0" smtClean="0"/>
              <a:t>Storing broccoli and greens at 32 to 35 </a:t>
            </a:r>
            <a:r>
              <a:rPr lang="en-US" sz="3200" baseline="30000" dirty="0" smtClean="0"/>
              <a:t>o</a:t>
            </a:r>
            <a:r>
              <a:rPr lang="en-US" sz="3200" dirty="0" smtClean="0"/>
              <a:t>F</a:t>
            </a:r>
          </a:p>
          <a:p>
            <a:r>
              <a:rPr lang="en-US" sz="3200" dirty="0" smtClean="0"/>
              <a:t>Storing ripe tomatoes below 55 </a:t>
            </a:r>
            <a:r>
              <a:rPr lang="en-US" sz="3200" baseline="30000" dirty="0"/>
              <a:t>o</a:t>
            </a:r>
            <a:r>
              <a:rPr lang="en-US" sz="3200" dirty="0"/>
              <a:t>F</a:t>
            </a:r>
          </a:p>
          <a:p>
            <a:r>
              <a:rPr lang="en-US" sz="3200" dirty="0" smtClean="0"/>
              <a:t>Storing squash at 50 to 55 </a:t>
            </a:r>
            <a:r>
              <a:rPr lang="en-US" sz="3200" baseline="30000" dirty="0" smtClean="0"/>
              <a:t>o</a:t>
            </a:r>
            <a:r>
              <a:rPr lang="en-US" sz="3200" dirty="0" smtClean="0"/>
              <a:t>F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62505" y="1756768"/>
            <a:ext cx="4262437" cy="3196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006956" y="5609513"/>
            <a:ext cx="13468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Photo: Tim Coolong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47353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of the following are good post harvest handling practices?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86600" cy="4351338"/>
          </a:xfrm>
        </p:spPr>
        <p:txBody>
          <a:bodyPr/>
          <a:lstStyle/>
          <a:p>
            <a:r>
              <a:rPr lang="en-US" sz="3200" dirty="0" smtClean="0"/>
              <a:t>Storing broccoli and greens at 32 to 35 </a:t>
            </a:r>
            <a:r>
              <a:rPr lang="en-US" sz="3200" baseline="30000" dirty="0" smtClean="0"/>
              <a:t>o</a:t>
            </a:r>
            <a:r>
              <a:rPr lang="en-US" sz="3200" dirty="0" smtClean="0"/>
              <a:t>F</a:t>
            </a:r>
          </a:p>
          <a:p>
            <a:r>
              <a:rPr lang="en-US" sz="3200" dirty="0" smtClean="0"/>
              <a:t>Storing ripe tomatoes below 55 </a:t>
            </a:r>
            <a:r>
              <a:rPr lang="en-US" sz="3200" baseline="30000" dirty="0"/>
              <a:t>o</a:t>
            </a:r>
            <a:r>
              <a:rPr lang="en-US" sz="3200" dirty="0"/>
              <a:t>F</a:t>
            </a:r>
          </a:p>
          <a:p>
            <a:r>
              <a:rPr lang="en-US" sz="3200" dirty="0" smtClean="0"/>
              <a:t>Storing squash at 50 to 55 </a:t>
            </a:r>
            <a:r>
              <a:rPr lang="en-US" sz="3200" baseline="30000" dirty="0" smtClean="0"/>
              <a:t>o</a:t>
            </a:r>
            <a:r>
              <a:rPr lang="en-US" sz="3200" dirty="0" smtClean="0"/>
              <a:t>F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92860" y="1870946"/>
            <a:ext cx="4415840" cy="3311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5-Point Star 4"/>
          <p:cNvSpPr/>
          <p:nvPr/>
        </p:nvSpPr>
        <p:spPr>
          <a:xfrm>
            <a:off x="7604760" y="1825625"/>
            <a:ext cx="640080" cy="54864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7559040" y="3391694"/>
            <a:ext cx="640080" cy="54864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283157" y="5847020"/>
            <a:ext cx="13468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Photo: Tim Coolong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2216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Factors that Affect Shelf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23560" cy="4351338"/>
          </a:xfrm>
        </p:spPr>
        <p:txBody>
          <a:bodyPr/>
          <a:lstStyle/>
          <a:p>
            <a:r>
              <a:rPr lang="en-US" sz="3200" dirty="0" smtClean="0"/>
              <a:t>Harvest handling</a:t>
            </a:r>
          </a:p>
          <a:p>
            <a:r>
              <a:rPr lang="en-US" sz="3200" dirty="0" smtClean="0"/>
              <a:t>Reduce field heat</a:t>
            </a:r>
          </a:p>
          <a:p>
            <a:r>
              <a:rPr lang="en-US" sz="3200" dirty="0" smtClean="0"/>
              <a:t>Proper temperature</a:t>
            </a:r>
          </a:p>
          <a:p>
            <a:r>
              <a:rPr lang="en-US" sz="3200" dirty="0" smtClean="0"/>
              <a:t>Ethylene sensitivity</a:t>
            </a:r>
          </a:p>
          <a:p>
            <a:r>
              <a:rPr lang="en-US" sz="3200" dirty="0" smtClean="0"/>
              <a:t>Surface area of crop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5"/>
            <a:ext cx="48768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650696" y="5618162"/>
            <a:ext cx="15135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Photo: George Boyhan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60907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0AD47"/>
      </a:accent1>
      <a:accent2>
        <a:srgbClr val="5B9BD5"/>
      </a:accent2>
      <a:accent3>
        <a:srgbClr val="FFC000"/>
      </a:accent3>
      <a:accent4>
        <a:srgbClr val="ED7D31"/>
      </a:accent4>
      <a:accent5>
        <a:srgbClr val="954F72"/>
      </a:accent5>
      <a:accent6>
        <a:srgbClr val="70AD47"/>
      </a:accent6>
      <a:hlink>
        <a:srgbClr val="48A1FA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503</Words>
  <Application>Microsoft Office PowerPoint</Application>
  <PresentationFormat>Widescreen</PresentationFormat>
  <Paragraphs>59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Verdana</vt:lpstr>
      <vt:lpstr>Office Theme</vt:lpstr>
      <vt:lpstr>PowerPoint Presentation</vt:lpstr>
      <vt:lpstr>Session 6 Postharvest Learning Activity</vt:lpstr>
      <vt:lpstr>Which of the following are good post harvest handling practices? </vt:lpstr>
      <vt:lpstr>Which of the following are good post harvest handling practices? </vt:lpstr>
      <vt:lpstr>Which of the following are good post harvest handling practices? </vt:lpstr>
      <vt:lpstr>Which of the following are good post harvest handling practices? </vt:lpstr>
      <vt:lpstr>Which of the following are good post harvest handling practices? </vt:lpstr>
      <vt:lpstr>Which of the following are good post harvest handling practices? </vt:lpstr>
      <vt:lpstr>Five Factors that Affect Shelf Life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Katelyn Rebecca Chatham</dc:creator>
  <cp:lastModifiedBy>Windows User</cp:lastModifiedBy>
  <cp:revision>43</cp:revision>
  <dcterms:created xsi:type="dcterms:W3CDTF">2015-06-09T16:44:22Z</dcterms:created>
  <dcterms:modified xsi:type="dcterms:W3CDTF">2016-09-19T19:38:52Z</dcterms:modified>
</cp:coreProperties>
</file>