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3" r:id="rId2"/>
    <p:sldId id="294" r:id="rId3"/>
    <p:sldId id="295" r:id="rId4"/>
    <p:sldId id="296" r:id="rId5"/>
    <p:sldId id="297"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82" r:id="rId23"/>
    <p:sldId id="283" r:id="rId24"/>
    <p:sldId id="278" r:id="rId25"/>
    <p:sldId id="284" r:id="rId26"/>
    <p:sldId id="285" r:id="rId27"/>
    <p:sldId id="286" r:id="rId28"/>
    <p:sldId id="289" r:id="rId29"/>
    <p:sldId id="290" r:id="rId30"/>
    <p:sldId id="292" r:id="rId31"/>
    <p:sldId id="261"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88380" autoAdjust="0"/>
  </p:normalViewPr>
  <p:slideViewPr>
    <p:cSldViewPr snapToGrid="0">
      <p:cViewPr varScale="1">
        <p:scale>
          <a:sx n="68" d="100"/>
          <a:sy n="68" d="100"/>
        </p:scale>
        <p:origin x="84" y="510"/>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8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0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C5481-D3F8-41FA-940C-C724E2632351}"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7A92D-CBC5-46C2-8D32-78965F692E8D}" type="slidenum">
              <a:rPr lang="en-US" smtClean="0"/>
              <a:t>‹#›</a:t>
            </a:fld>
            <a:endParaRPr lang="en-US"/>
          </a:p>
        </p:txBody>
      </p:sp>
    </p:spTree>
    <p:extLst>
      <p:ext uri="{BB962C8B-B14F-4D97-AF65-F5344CB8AC3E}">
        <p14:creationId xmlns:p14="http://schemas.microsoft.com/office/powerpoint/2010/main" val="237664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2 slides are simply introductory</a:t>
            </a:r>
            <a:r>
              <a:rPr lang="en-US" baseline="0" dirty="0" smtClean="0"/>
              <a:t> information. Although not essential to the day to day operation of a farm I feel it is appropriate to point out how important postharvest losses are in the U.S. and world-wide.  Because vegetables have a high water content they easily break down in storage – get the audience thinking about the length of storage life of most crops – if they decide to grow a lot more of a given crop than they can sell they must decide –1: can it be stored? 2: even if they can store it- how long will they have?</a:t>
            </a:r>
            <a:endParaRPr lang="en-US" dirty="0" smtClean="0"/>
          </a:p>
          <a:p>
            <a:endParaRPr lang="en-US"/>
          </a:p>
        </p:txBody>
      </p:sp>
      <p:sp>
        <p:nvSpPr>
          <p:cNvPr id="4" name="Slide Number Placeholder 3"/>
          <p:cNvSpPr>
            <a:spLocks noGrp="1"/>
          </p:cNvSpPr>
          <p:nvPr>
            <p:ph type="sldNum" sz="quarter" idx="10"/>
          </p:nvPr>
        </p:nvSpPr>
        <p:spPr/>
        <p:txBody>
          <a:bodyPr/>
          <a:lstStyle/>
          <a:p>
            <a:fld id="{7217A92D-CBC5-46C2-8D32-78965F692E8D}" type="slidenum">
              <a:rPr lang="en-US" smtClean="0"/>
              <a:t>4</a:t>
            </a:fld>
            <a:endParaRPr lang="en-US"/>
          </a:p>
        </p:txBody>
      </p:sp>
    </p:spTree>
    <p:extLst>
      <p:ext uri="{BB962C8B-B14F-4D97-AF65-F5344CB8AC3E}">
        <p14:creationId xmlns:p14="http://schemas.microsoft.com/office/powerpoint/2010/main" val="215244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vegetables can be negatively affected by placing them in close proximity to vegetable that produce large amounts of ethylene.  Fruit</a:t>
            </a:r>
            <a:r>
              <a:rPr lang="en-US" baseline="0" dirty="0" smtClean="0"/>
              <a:t> crops in general produce more ethylene than vegetables, though some vegetables do produce large amounts of ethylene as indicated on the previous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14</a:t>
            </a:fld>
            <a:endParaRPr lang="en-US"/>
          </a:p>
        </p:txBody>
      </p:sp>
    </p:spTree>
    <p:extLst>
      <p:ext uri="{BB962C8B-B14F-4D97-AF65-F5344CB8AC3E}">
        <p14:creationId xmlns:p14="http://schemas.microsoft.com/office/powerpoint/2010/main" val="10698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plants are sensitive to ethylene, but some less so than others- the following</a:t>
            </a:r>
            <a:r>
              <a:rPr lang="en-US" baseline="0" dirty="0" smtClean="0"/>
              <a:t> vegetables are relatively insensitive to ethylene and may be less of a concern when stored with ethylene producing crops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15</a:t>
            </a:fld>
            <a:endParaRPr lang="en-US"/>
          </a:p>
        </p:txBody>
      </p:sp>
    </p:spTree>
    <p:extLst>
      <p:ext uri="{BB962C8B-B14F-4D97-AF65-F5344CB8AC3E}">
        <p14:creationId xmlns:p14="http://schemas.microsoft.com/office/powerpoint/2010/main" val="332845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to understand</a:t>
            </a:r>
            <a:r>
              <a:rPr lang="en-US" baseline="0" dirty="0" smtClean="0"/>
              <a:t> climacteric fruit and vegetables – these are fruit and vegetables that essentially will ripen after harvest. Although technically climacteric refers to a spike in respiration – for practical purposes it can be used to separate products that will ripen on and off the plant on which they are grown.</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16</a:t>
            </a:fld>
            <a:endParaRPr lang="en-US"/>
          </a:p>
        </p:txBody>
      </p:sp>
    </p:spTree>
    <p:extLst>
      <p:ext uri="{BB962C8B-B14F-4D97-AF65-F5344CB8AC3E}">
        <p14:creationId xmlns:p14="http://schemas.microsoft.com/office/powerpoint/2010/main" val="294393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a:t>
            </a:r>
            <a:r>
              <a:rPr lang="en-US" baseline="0" dirty="0" smtClean="0"/>
              <a:t> changes in carbohydrates is important – </a:t>
            </a:r>
            <a:r>
              <a:rPr lang="en-US" baseline="0" dirty="0" err="1" smtClean="0"/>
              <a:t>sweetpotatoes</a:t>
            </a:r>
            <a:r>
              <a:rPr lang="en-US" baseline="0" dirty="0" smtClean="0"/>
              <a:t> need some time after harvest for starches to break down in to simple sugars- therefore making them sweeter. Corn however can rapidly convert simple sugars into starches and must be kept very cold immediately after harvest to slow these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17</a:t>
            </a:fld>
            <a:endParaRPr lang="en-US"/>
          </a:p>
        </p:txBody>
      </p:sp>
    </p:spTree>
    <p:extLst>
      <p:ext uri="{BB962C8B-B14F-4D97-AF65-F5344CB8AC3E}">
        <p14:creationId xmlns:p14="http://schemas.microsoft.com/office/powerpoint/2010/main" val="3089733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one is fairly obvious- but some vegetables will continue to turn color</a:t>
            </a:r>
            <a:r>
              <a:rPr lang="en-US" baseline="0" dirty="0" smtClean="0"/>
              <a:t> after harvest and others not- often this is related to climacteric (ripening) processes. Bell peppers will not change color from green to red off the plant, but tomatoes will.</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18</a:t>
            </a:fld>
            <a:endParaRPr lang="en-US"/>
          </a:p>
        </p:txBody>
      </p:sp>
    </p:spTree>
    <p:extLst>
      <p:ext uri="{BB962C8B-B14F-4D97-AF65-F5344CB8AC3E}">
        <p14:creationId xmlns:p14="http://schemas.microsoft.com/office/powerpoint/2010/main" val="35675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we know</a:t>
            </a:r>
            <a:r>
              <a:rPr lang="en-US" baseline="0" dirty="0" smtClean="0"/>
              <a:t> the processes we are dealing with – what can we do to slow them down?</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19</a:t>
            </a:fld>
            <a:endParaRPr lang="en-US"/>
          </a:p>
        </p:txBody>
      </p:sp>
    </p:spTree>
    <p:extLst>
      <p:ext uri="{BB962C8B-B14F-4D97-AF65-F5344CB8AC3E}">
        <p14:creationId xmlns:p14="http://schemas.microsoft.com/office/powerpoint/2010/main" val="412478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gentle when harvesting – large</a:t>
            </a:r>
            <a:r>
              <a:rPr lang="en-US" baseline="0" dirty="0" smtClean="0"/>
              <a:t> squash growers require workers to wear gloves and use knives to cut fruit from the plant. Don’t throw produce in the field- The picture shows zucchini that was beat up prior to packing – even a small fingernail mark can be a problem- things only get worse in storage- a small injury at harvest will only get worse.</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20</a:t>
            </a:fld>
            <a:endParaRPr lang="en-US"/>
          </a:p>
        </p:txBody>
      </p:sp>
    </p:spTree>
    <p:extLst>
      <p:ext uri="{BB962C8B-B14F-4D97-AF65-F5344CB8AC3E}">
        <p14:creationId xmlns:p14="http://schemas.microsoft.com/office/powerpoint/2010/main" val="244757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an actual pepper grower in S. Ga- although the conveyer helps with speed- it also is set up for very gentle handling of the fruit- notice the worker on the far right who is dumping the baskets into the bin – notice how he has the basket actually lowered into to the bin to reduce how far the fruit fall- If growers that farm 500 acres of pepper can have this level of care for produce handling there are no excuses for small growers –furthermore if vegetable production is something that the audience wants to get into- they need to think long and hard about the level of care they are willing to give to a crop.</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21</a:t>
            </a:fld>
            <a:endParaRPr lang="en-US"/>
          </a:p>
        </p:txBody>
      </p:sp>
    </p:spTree>
    <p:extLst>
      <p:ext uri="{BB962C8B-B14F-4D97-AF65-F5344CB8AC3E}">
        <p14:creationId xmlns:p14="http://schemas.microsoft.com/office/powerpoint/2010/main" val="339741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22</a:t>
            </a:fld>
            <a:endParaRPr lang="en-US"/>
          </a:p>
        </p:txBody>
      </p:sp>
    </p:spTree>
    <p:extLst>
      <p:ext uri="{BB962C8B-B14F-4D97-AF65-F5344CB8AC3E}">
        <p14:creationId xmlns:p14="http://schemas.microsoft.com/office/powerpoint/2010/main" val="3899907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simply here to show the audience what the expectations should be insofar as cleanliness in the packing shed – it is not expected that a small grower would have a line like this BUT they absolutely should be as clean as this.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23</a:t>
            </a:fld>
            <a:endParaRPr lang="en-US"/>
          </a:p>
        </p:txBody>
      </p:sp>
    </p:spTree>
    <p:extLst>
      <p:ext uri="{BB962C8B-B14F-4D97-AF65-F5344CB8AC3E}">
        <p14:creationId xmlns:p14="http://schemas.microsoft.com/office/powerpoint/2010/main" val="232726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just is</a:t>
            </a:r>
            <a:r>
              <a:rPr lang="en-US" baseline="0" dirty="0" smtClean="0"/>
              <a:t> here to promote discussion of costs of storing vegetables – running a cooler, re-grading, packaging are all postharvest costs that need to be considered.</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5</a:t>
            </a:fld>
            <a:endParaRPr lang="en-US"/>
          </a:p>
        </p:txBody>
      </p:sp>
    </p:spTree>
    <p:extLst>
      <p:ext uri="{BB962C8B-B14F-4D97-AF65-F5344CB8AC3E}">
        <p14:creationId xmlns:p14="http://schemas.microsoft.com/office/powerpoint/2010/main" val="36700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picture</a:t>
            </a:r>
            <a:r>
              <a:rPr lang="en-US" baseline="0" dirty="0" smtClean="0"/>
              <a:t> shows a flume for mini-melons – be aware when using a tank to “dip” produce that if done improperly can be a vector for food-borne diseases- Water must be warmer than the produce that is being dumped in it and absolutely should be treated with a sanitizing agent – do not use dump tanks unless you are ready to manage them at a very high level –This is extremely important – you can kill people if you mess this up.</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26</a:t>
            </a:fld>
            <a:endParaRPr lang="en-US"/>
          </a:p>
        </p:txBody>
      </p:sp>
    </p:spTree>
    <p:extLst>
      <p:ext uri="{BB962C8B-B14F-4D97-AF65-F5344CB8AC3E}">
        <p14:creationId xmlns:p14="http://schemas.microsoft.com/office/powerpoint/2010/main" val="4058080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have attached a great publication</a:t>
            </a:r>
            <a:r>
              <a:rPr lang="en-US" baseline="0" dirty="0" smtClean="0"/>
              <a:t> from John </a:t>
            </a:r>
            <a:r>
              <a:rPr lang="en-US" baseline="0" dirty="0" err="1" smtClean="0"/>
              <a:t>Wilhoit</a:t>
            </a:r>
            <a:r>
              <a:rPr lang="en-US" baseline="0" dirty="0" smtClean="0"/>
              <a:t> at the University of Kentucky regarding building a cool room with a  cool bot.  Also, if the growers have some mechanical aptitude you can build a simply </a:t>
            </a:r>
            <a:r>
              <a:rPr lang="en-US" baseline="0" dirty="0" err="1" smtClean="0"/>
              <a:t>hydrocooler</a:t>
            </a:r>
            <a:r>
              <a:rPr lang="en-US" baseline="0" dirty="0" smtClean="0"/>
              <a:t> from an old milk chiller and a pump, Essentially you chill water in the chiller and then pump the chilled water over the product to cool it – takes some work but it is very effective and a fraction of the cost of a real </a:t>
            </a:r>
            <a:r>
              <a:rPr lang="en-US" baseline="0" dirty="0" err="1" smtClean="0"/>
              <a:t>hydrocooler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29</a:t>
            </a:fld>
            <a:endParaRPr lang="en-US"/>
          </a:p>
        </p:txBody>
      </p:sp>
    </p:spTree>
    <p:extLst>
      <p:ext uri="{BB962C8B-B14F-4D97-AF65-F5344CB8AC3E}">
        <p14:creationId xmlns:p14="http://schemas.microsoft.com/office/powerpoint/2010/main" val="2428954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publication is simply the best postharvest</a:t>
            </a:r>
            <a:r>
              <a:rPr lang="en-US" baseline="0" dirty="0" smtClean="0"/>
              <a:t> manual for small growers – hands down.</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32</a:t>
            </a:fld>
            <a:endParaRPr lang="en-US"/>
          </a:p>
        </p:txBody>
      </p:sp>
    </p:spTree>
    <p:extLst>
      <p:ext uri="{BB962C8B-B14F-4D97-AF65-F5344CB8AC3E}">
        <p14:creationId xmlns:p14="http://schemas.microsoft.com/office/powerpoint/2010/main" val="5678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Impress</a:t>
            </a:r>
            <a:r>
              <a:rPr lang="en-US" baseline="0" dirty="0" smtClean="0"/>
              <a:t> upon the audience that once vegetables are picked they have a finite life span – the clock is ticking – you can do things to extend that time, poor practices also can shorten that time.  Also – and this is sometimes difficult for new growers – but you must grade vegetables very hard if they are going into storage – if you harvest something that has even a little bit of disease – it will not get better and more than likely will ruin everything else around it. If it looks suspect do not store it! The onion picture shows how neck rot (botrytis) can spread in an onion. At harvest just a very small bit of the top of the bulb is affected…and this would be hard to catch to the casual observer, but after 4 weeks in storage it can spread to ruin and entire bulb.</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6</a:t>
            </a:fld>
            <a:endParaRPr lang="en-US"/>
          </a:p>
        </p:txBody>
      </p:sp>
    </p:spTree>
    <p:extLst>
      <p:ext uri="{BB962C8B-B14F-4D97-AF65-F5344CB8AC3E}">
        <p14:creationId xmlns:p14="http://schemas.microsoft.com/office/powerpoint/2010/main" val="18420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only one example of a post harvest disease but I included</a:t>
            </a:r>
            <a:r>
              <a:rPr lang="en-US" baseline="0" dirty="0" smtClean="0"/>
              <a:t> it to show that when these zucchini were harvested and packed there was not visible disease on the fruit- just some small dark sunken areas – the grower was not careful and packed the fruit – after 5 days in transit several semi loads were discarded. Again- not a single fruit had any significant evidence of this disease at harvest – just some minor dark areas – this cost the grower nearly $90k.</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7</a:t>
            </a:fld>
            <a:endParaRPr lang="en-US"/>
          </a:p>
        </p:txBody>
      </p:sp>
    </p:spTree>
    <p:extLst>
      <p:ext uri="{BB962C8B-B14F-4D97-AF65-F5344CB8AC3E}">
        <p14:creationId xmlns:p14="http://schemas.microsoft.com/office/powerpoint/2010/main" val="138672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is</a:t>
            </a:r>
            <a:r>
              <a:rPr lang="en-US" baseline="0" dirty="0" smtClean="0"/>
              <a:t> used to compare the processes that occur during growth (nutrient absorption, water uptake, and photosynthesis) that immediately cease upon harvest – in contrast, at harvest the following destructive changes start to occur – the goal is to reduce the destructive changes that occur in vegetables.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8</a:t>
            </a:fld>
            <a:endParaRPr lang="en-US"/>
          </a:p>
        </p:txBody>
      </p:sp>
    </p:spTree>
    <p:extLst>
      <p:ext uri="{BB962C8B-B14F-4D97-AF65-F5344CB8AC3E}">
        <p14:creationId xmlns:p14="http://schemas.microsoft.com/office/powerpoint/2010/main" val="67856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Respiration</a:t>
            </a:r>
            <a:r>
              <a:rPr lang="en-US" baseline="0" dirty="0" smtClean="0"/>
              <a:t> is a primary destructive process that occurs during storage – vegetables respire just as humans do – they use sugars to create carbon dioxide – by consuming sugars vegetables can lose dry matter in storage. Cooling vegetables is the primary way to reduce respiration.  Vegetables with high rates of respiration store only for a short period of time and are often require the most cooling (so long as the products are not injured by the temperatures) – while those that have low rates of respiration will store the longest.</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9</a:t>
            </a:fld>
            <a:endParaRPr lang="en-US"/>
          </a:p>
        </p:txBody>
      </p:sp>
    </p:spTree>
    <p:extLst>
      <p:ext uri="{BB962C8B-B14F-4D97-AF65-F5344CB8AC3E}">
        <p14:creationId xmlns:p14="http://schemas.microsoft.com/office/powerpoint/2010/main" val="154566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just details</a:t>
            </a:r>
            <a:r>
              <a:rPr lang="en-US" baseline="0" dirty="0" smtClean="0"/>
              <a:t> the rates of respiration of different crops – it should be noted that depending on when a crop is harvested can affect storability. For example – green mature tomatoes can be stored at cool temperatures for 6 weeks at times, while those that are harvested red and ripe only have a few days – By harvesting the tomatoes early and cooling them growers are picking the fruit before destructive processes (pectin changes – softening, volatiles, ethylene production, </a:t>
            </a:r>
            <a:r>
              <a:rPr lang="en-US" baseline="0" dirty="0" err="1" smtClean="0"/>
              <a:t>etc</a:t>
            </a:r>
            <a:r>
              <a:rPr lang="en-US" baseline="0" dirty="0" smtClean="0"/>
              <a:t>) take place. However- in the case of many fruit and vegetables those destructive process can also lend important flavor and texture qualities.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10</a:t>
            </a:fld>
            <a:endParaRPr lang="en-US"/>
          </a:p>
        </p:txBody>
      </p:sp>
    </p:spTree>
    <p:extLst>
      <p:ext uri="{BB962C8B-B14F-4D97-AF65-F5344CB8AC3E}">
        <p14:creationId xmlns:p14="http://schemas.microsoft.com/office/powerpoint/2010/main" val="248756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Highlight</a:t>
            </a:r>
            <a:r>
              <a:rPr lang="en-US" baseline="0" dirty="0" smtClean="0"/>
              <a:t> ways to prevent water losses – sometimes waxes can be applied to fruit such as apples but for crops like lettuce that cannot be done. Therefore try to mitigate water losses by placing some vegetables in very humid environments – you can use something like a clamshell container to create a microenvironment for a small portion of your crop if you do not have the ability to manage humidity on a large scale in a storage room.   Think of ways to reduce water losses.</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11</a:t>
            </a:fld>
            <a:endParaRPr lang="en-US"/>
          </a:p>
        </p:txBody>
      </p:sp>
    </p:spTree>
    <p:extLst>
      <p:ext uri="{BB962C8B-B14F-4D97-AF65-F5344CB8AC3E}">
        <p14:creationId xmlns:p14="http://schemas.microsoft.com/office/powerpoint/2010/main" val="289618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Ethylene is a gas produced by fruit and</a:t>
            </a:r>
            <a:r>
              <a:rPr lang="en-US" baseline="0" dirty="0" smtClean="0"/>
              <a:t> vegetables that can initiate widespread changes in the fruit and vegetables (ripening).</a:t>
            </a:r>
            <a:endParaRPr lang="en-US" dirty="0" smtClean="0"/>
          </a:p>
          <a:p>
            <a:endParaRPr lang="en-US" dirty="0"/>
          </a:p>
        </p:txBody>
      </p:sp>
      <p:sp>
        <p:nvSpPr>
          <p:cNvPr id="4" name="Slide Number Placeholder 3"/>
          <p:cNvSpPr>
            <a:spLocks noGrp="1"/>
          </p:cNvSpPr>
          <p:nvPr>
            <p:ph type="sldNum" sz="quarter" idx="10"/>
          </p:nvPr>
        </p:nvSpPr>
        <p:spPr/>
        <p:txBody>
          <a:bodyPr/>
          <a:lstStyle/>
          <a:p>
            <a:fld id="{7217A92D-CBC5-46C2-8D32-78965F692E8D}" type="slidenum">
              <a:rPr lang="en-US" smtClean="0"/>
              <a:t>12</a:t>
            </a:fld>
            <a:endParaRPr lang="en-US"/>
          </a:p>
        </p:txBody>
      </p:sp>
    </p:spTree>
    <p:extLst>
      <p:ext uri="{BB962C8B-B14F-4D97-AF65-F5344CB8AC3E}">
        <p14:creationId xmlns:p14="http://schemas.microsoft.com/office/powerpoint/2010/main" val="77350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6">
                <a:lumMod val="75000"/>
                <a:alpha val="15000"/>
              </a:schemeClr>
            </a:gs>
            <a:gs pos="100000">
              <a:schemeClr val="accent6">
                <a:lumMod val="40000"/>
                <a:lumOff val="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604" y="602398"/>
            <a:ext cx="7546789" cy="2331689"/>
          </a:xfrm>
          <a:prstGeom prst="rect">
            <a:avLst/>
          </a:prstGeom>
        </p:spPr>
      </p:pic>
      <p:sp>
        <p:nvSpPr>
          <p:cNvPr id="5" name="Title 1"/>
          <p:cNvSpPr txBox="1">
            <a:spLocks/>
          </p:cNvSpPr>
          <p:nvPr/>
        </p:nvSpPr>
        <p:spPr>
          <a:xfrm>
            <a:off x="-2" y="3016284"/>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ea typeface="Verdana" panose="020B0604030504040204" pitchFamily="34" charset="0"/>
                <a:cs typeface="Times New Roman" panose="02020603050405020304" pitchFamily="18" charset="0"/>
              </a:rPr>
              <a:t>Small Fruit and Vegetable Production</a:t>
            </a:r>
            <a:endParaRPr lang="en-US" sz="6000" dirty="0">
              <a:ea typeface="Verdana" panose="020B060403050404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501" y="5835153"/>
            <a:ext cx="1705074" cy="599548"/>
          </a:xfrm>
          <a:prstGeom prst="rect">
            <a:avLst/>
          </a:prstGeom>
          <a:effectLst>
            <a:glow>
              <a:schemeClr val="tx1">
                <a:alpha val="20000"/>
              </a:schemeClr>
            </a:glo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35" y="5255954"/>
            <a:ext cx="915158" cy="1481021"/>
          </a:xfrm>
          <a:prstGeom prst="rect">
            <a:avLst/>
          </a:prstGeom>
          <a:effectLst>
            <a:glow>
              <a:schemeClr val="tx1">
                <a:alpha val="20000"/>
              </a:schemeClr>
            </a:glo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391" y="5407276"/>
            <a:ext cx="1162012" cy="1026631"/>
          </a:xfrm>
          <a:prstGeom prst="rect">
            <a:avLst/>
          </a:prstGeom>
        </p:spPr>
      </p:pic>
    </p:spTree>
    <p:extLst>
      <p:ext uri="{BB962C8B-B14F-4D97-AF65-F5344CB8AC3E}">
        <p14:creationId xmlns:p14="http://schemas.microsoft.com/office/powerpoint/2010/main" val="1915850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Rate of Respiration</a:t>
            </a:r>
          </a:p>
        </p:txBody>
      </p:sp>
      <p:graphicFrame>
        <p:nvGraphicFramePr>
          <p:cNvPr id="4" name="Group 88"/>
          <p:cNvGraphicFramePr>
            <a:graphicFrameLocks noGrp="1"/>
          </p:cNvGraphicFramePr>
          <p:nvPr>
            <p:extLst>
              <p:ext uri="{D42A27DB-BD31-4B8C-83A1-F6EECF244321}">
                <p14:modId xmlns:p14="http://schemas.microsoft.com/office/powerpoint/2010/main" val="1454384161"/>
              </p:ext>
            </p:extLst>
          </p:nvPr>
        </p:nvGraphicFramePr>
        <p:xfrm>
          <a:off x="957944" y="1563256"/>
          <a:ext cx="8839200" cy="4572000"/>
        </p:xfrm>
        <a:graphic>
          <a:graphicData uri="http://schemas.openxmlformats.org/drawingml/2006/table">
            <a:tbl>
              <a:tblPr/>
              <a:tblGrid>
                <a:gridCol w="1752600">
                  <a:extLst>
                    <a:ext uri="{9D8B030D-6E8A-4147-A177-3AD203B41FA5}">
                      <a16:colId xmlns:a16="http://schemas.microsoft.com/office/drawing/2014/main" val="20000"/>
                    </a:ext>
                  </a:extLst>
                </a:gridCol>
                <a:gridCol w="1376363">
                  <a:extLst>
                    <a:ext uri="{9D8B030D-6E8A-4147-A177-3AD203B41FA5}">
                      <a16:colId xmlns:a16="http://schemas.microsoft.com/office/drawing/2014/main" val="20001"/>
                    </a:ext>
                  </a:extLst>
                </a:gridCol>
                <a:gridCol w="2111375">
                  <a:extLst>
                    <a:ext uri="{9D8B030D-6E8A-4147-A177-3AD203B41FA5}">
                      <a16:colId xmlns:a16="http://schemas.microsoft.com/office/drawing/2014/main" val="20002"/>
                    </a:ext>
                  </a:extLst>
                </a:gridCol>
                <a:gridCol w="1800225">
                  <a:extLst>
                    <a:ext uri="{9D8B030D-6E8A-4147-A177-3AD203B41FA5}">
                      <a16:colId xmlns:a16="http://schemas.microsoft.com/office/drawing/2014/main" val="20003"/>
                    </a:ext>
                  </a:extLst>
                </a:gridCol>
                <a:gridCol w="1798637">
                  <a:extLst>
                    <a:ext uri="{9D8B030D-6E8A-4147-A177-3AD203B41FA5}">
                      <a16:colId xmlns:a16="http://schemas.microsoft.com/office/drawing/2014/main" val="20004"/>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Very High</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High</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Moderate</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Low</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Very  Low</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Asparagus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Bean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Beet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Cabbage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Onion</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Broccoli</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Lettuce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Carrot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S. Potato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Potato</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Corn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Limas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Cucumber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Turnip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Pea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Muskmelon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tx1"/>
                          </a:solidFill>
                          <a:effectLst/>
                          <a:latin typeface="+mj-lt"/>
                        </a:rPr>
                        <a:t>Spinach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Pepper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S. Squash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42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Tomato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06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j-lt"/>
                        </a:rPr>
                        <a:t>W. Squash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mj-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mj-lt"/>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838200" y="6328643"/>
            <a:ext cx="3112752" cy="246221"/>
          </a:xfrm>
          <a:prstGeom prst="rect">
            <a:avLst/>
          </a:prstGeom>
          <a:noFill/>
        </p:spPr>
        <p:txBody>
          <a:bodyPr wrap="square" rtlCol="0">
            <a:spAutoFit/>
          </a:bodyPr>
          <a:lstStyle/>
          <a:p>
            <a:r>
              <a:rPr lang="en-US" sz="1000" i="1" dirty="0" smtClean="0"/>
              <a:t>Table: Dr. John </a:t>
            </a:r>
            <a:r>
              <a:rPr lang="en-US" sz="1000" i="1" dirty="0" err="1" smtClean="0"/>
              <a:t>Strang</a:t>
            </a:r>
            <a:r>
              <a:rPr lang="en-US" sz="1000" i="1" dirty="0" smtClean="0"/>
              <a:t>, UKY Horticulture</a:t>
            </a:r>
            <a:endParaRPr lang="en-US" sz="1000" i="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86"/>
          <a:stretch/>
        </p:blipFill>
        <p:spPr>
          <a:xfrm rot="5400000">
            <a:off x="9029455" y="2885484"/>
            <a:ext cx="2902028" cy="265897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111" y="4042092"/>
            <a:ext cx="2352425" cy="192330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485777" y="6082422"/>
            <a:ext cx="1410964" cy="246221"/>
          </a:xfrm>
          <a:prstGeom prst="rect">
            <a:avLst/>
          </a:prstGeom>
          <a:noFill/>
        </p:spPr>
        <p:txBody>
          <a:bodyPr wrap="none" rtlCol="0">
            <a:spAutoFit/>
          </a:bodyPr>
          <a:lstStyle/>
          <a:p>
            <a:r>
              <a:rPr lang="en-US" sz="1000" dirty="0" smtClean="0"/>
              <a:t>Photos: Tim Coolong </a:t>
            </a:r>
            <a:endParaRPr lang="en-US" sz="1000" dirty="0"/>
          </a:p>
        </p:txBody>
      </p:sp>
    </p:spTree>
    <p:extLst>
      <p:ext uri="{BB962C8B-B14F-4D97-AF65-F5344CB8AC3E}">
        <p14:creationId xmlns:p14="http://schemas.microsoft.com/office/powerpoint/2010/main" val="588331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a:t>
            </a:r>
            <a:r>
              <a:rPr lang="en-US" dirty="0" smtClean="0"/>
              <a:t>Losses</a:t>
            </a:r>
            <a:endParaRPr lang="en-US" dirty="0"/>
          </a:p>
        </p:txBody>
      </p:sp>
      <p:sp>
        <p:nvSpPr>
          <p:cNvPr id="3" name="Content Placeholder 2"/>
          <p:cNvSpPr>
            <a:spLocks noGrp="1"/>
          </p:cNvSpPr>
          <p:nvPr>
            <p:ph idx="1"/>
          </p:nvPr>
        </p:nvSpPr>
        <p:spPr>
          <a:xfrm>
            <a:off x="838200" y="1825625"/>
            <a:ext cx="5693229" cy="4351338"/>
          </a:xfrm>
        </p:spPr>
        <p:txBody>
          <a:bodyPr/>
          <a:lstStyle/>
          <a:p>
            <a:pPr>
              <a:defRPr/>
            </a:pPr>
            <a:r>
              <a:rPr lang="en-US" dirty="0"/>
              <a:t>Horticultural products are primarily water</a:t>
            </a:r>
          </a:p>
          <a:p>
            <a:pPr>
              <a:defRPr/>
            </a:pPr>
            <a:r>
              <a:rPr lang="en-US" dirty="0"/>
              <a:t>Much of the weight lost in storage is water</a:t>
            </a:r>
          </a:p>
          <a:p>
            <a:pPr lvl="1">
              <a:buFont typeface="Arial" pitchFamily="34" charset="0"/>
              <a:buChar char="–"/>
              <a:defRPr/>
            </a:pPr>
            <a:r>
              <a:rPr lang="en-US" dirty="0"/>
              <a:t>High surface area =Increase water loss</a:t>
            </a:r>
          </a:p>
          <a:p>
            <a:pPr lvl="1">
              <a:buFont typeface="Arial" pitchFamily="34" charset="0"/>
              <a:buChar char="–"/>
              <a:defRPr/>
            </a:pPr>
            <a:r>
              <a:rPr lang="en-US" dirty="0"/>
              <a:t>Waxes=decrease water loss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037" y="1927992"/>
            <a:ext cx="4379896" cy="291993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42836" y="4962116"/>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299034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Production</a:t>
            </a:r>
          </a:p>
        </p:txBody>
      </p:sp>
      <p:sp>
        <p:nvSpPr>
          <p:cNvPr id="3" name="Content Placeholder 2"/>
          <p:cNvSpPr>
            <a:spLocks noGrp="1"/>
          </p:cNvSpPr>
          <p:nvPr>
            <p:ph idx="1"/>
          </p:nvPr>
        </p:nvSpPr>
        <p:spPr/>
        <p:txBody>
          <a:bodyPr/>
          <a:lstStyle/>
          <a:p>
            <a:pPr>
              <a:defRPr/>
            </a:pPr>
            <a:r>
              <a:rPr lang="en-US" dirty="0"/>
              <a:t>Ethylene is a gas that promotes ripening and other postharvest changes</a:t>
            </a:r>
          </a:p>
          <a:p>
            <a:pPr lvl="1">
              <a:buFont typeface="Arial" pitchFamily="34" charset="0"/>
              <a:buChar char="–"/>
              <a:defRPr/>
            </a:pPr>
            <a:r>
              <a:rPr lang="en-US" dirty="0"/>
              <a:t>Autocatalytic process</a:t>
            </a:r>
          </a:p>
          <a:p>
            <a:pPr lvl="1">
              <a:buFont typeface="Arial" pitchFamily="34" charset="0"/>
              <a:buChar char="–"/>
              <a:defRPr/>
            </a:pPr>
            <a:r>
              <a:rPr lang="en-US" dirty="0"/>
              <a:t>Ethylene production increases greatly in bruised and diseased fruits and vegetables</a:t>
            </a:r>
          </a:p>
          <a:p>
            <a:pPr>
              <a:defRPr/>
            </a:pPr>
            <a:r>
              <a:rPr lang="en-US" dirty="0"/>
              <a:t>Climacteric fruit and veggies</a:t>
            </a:r>
          </a:p>
          <a:p>
            <a:pPr lvl="1">
              <a:buFont typeface="Arial" pitchFamily="34" charset="0"/>
              <a:buChar char="–"/>
              <a:defRPr/>
            </a:pPr>
            <a:r>
              <a:rPr lang="en-US" dirty="0"/>
              <a:t>Climacteric fruits and veg. will ripen </a:t>
            </a:r>
            <a:r>
              <a:rPr lang="en-US" i="1" dirty="0"/>
              <a:t>after</a:t>
            </a:r>
            <a:r>
              <a:rPr lang="en-US" dirty="0"/>
              <a:t> harvest if picked when </a:t>
            </a:r>
            <a:r>
              <a:rPr lang="en-US" i="1" dirty="0"/>
              <a:t>mature</a:t>
            </a:r>
          </a:p>
          <a:p>
            <a:endParaRPr lang="en-US" dirty="0"/>
          </a:p>
        </p:txBody>
      </p:sp>
    </p:spTree>
    <p:extLst>
      <p:ext uri="{BB962C8B-B14F-4D97-AF65-F5344CB8AC3E}">
        <p14:creationId xmlns:p14="http://schemas.microsoft.com/office/powerpoint/2010/main" val="342265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Producing Fruit and Vegetables</a:t>
            </a:r>
          </a:p>
        </p:txBody>
      </p:sp>
      <p:graphicFrame>
        <p:nvGraphicFramePr>
          <p:cNvPr id="4" name="Group 67"/>
          <p:cNvGraphicFramePr>
            <a:graphicFrameLocks noGrp="1"/>
          </p:cNvGraphicFramePr>
          <p:nvPr>
            <p:extLst>
              <p:ext uri="{D42A27DB-BD31-4B8C-83A1-F6EECF244321}">
                <p14:modId xmlns:p14="http://schemas.microsoft.com/office/powerpoint/2010/main" val="129967764"/>
              </p:ext>
            </p:extLst>
          </p:nvPr>
        </p:nvGraphicFramePr>
        <p:xfrm>
          <a:off x="2699656" y="1509791"/>
          <a:ext cx="6792687" cy="5181600"/>
        </p:xfrm>
        <a:graphic>
          <a:graphicData uri="http://schemas.openxmlformats.org/drawingml/2006/table">
            <a:tbl>
              <a:tblPr/>
              <a:tblGrid>
                <a:gridCol w="3119191">
                  <a:extLst>
                    <a:ext uri="{9D8B030D-6E8A-4147-A177-3AD203B41FA5}">
                      <a16:colId xmlns:a16="http://schemas.microsoft.com/office/drawing/2014/main" val="20000"/>
                    </a:ext>
                  </a:extLst>
                </a:gridCol>
                <a:gridCol w="3673496">
                  <a:extLst>
                    <a:ext uri="{9D8B030D-6E8A-4147-A177-3AD203B41FA5}">
                      <a16:colId xmlns:a16="http://schemas.microsoft.com/office/drawing/2014/main" val="20001"/>
                    </a:ext>
                  </a:extLst>
                </a:gridCol>
              </a:tblGrid>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Apple</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Cantaloupes</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Avocado</a:t>
                      </a:r>
                    </a:p>
                  </a:txBody>
                  <a:tcPr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Honeydew</a:t>
                      </a:r>
                    </a:p>
                  </a:txBody>
                  <a:tcPr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Banana</a:t>
                      </a:r>
                    </a:p>
                  </a:txBody>
                  <a:tcPr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Hot peppers, </a:t>
                      </a:r>
                      <a:r>
                        <a:rPr kumimoji="0" lang="en-US" sz="2800" b="0" i="0" u="none" strike="noStrike" cap="none" normalizeH="0" baseline="0" dirty="0" err="1" smtClean="0">
                          <a:ln>
                            <a:noFill/>
                          </a:ln>
                          <a:solidFill>
                            <a:schemeClr val="tx1"/>
                          </a:solidFill>
                          <a:effectLst/>
                          <a:latin typeface="+mn-lt"/>
                        </a:rPr>
                        <a:t>chiles</a:t>
                      </a:r>
                      <a:endParaRPr kumimoji="0" lang="en-US" sz="2800" b="0" i="0" u="none" strike="noStrike" cap="none" normalizeH="0" baseline="0" dirty="0" smtClean="0">
                        <a:ln>
                          <a:noFill/>
                        </a:ln>
                        <a:solidFill>
                          <a:schemeClr val="tx1"/>
                        </a:solidFill>
                        <a:effectLst/>
                        <a:latin typeface="+mn-lt"/>
                      </a:endParaRPr>
                    </a:p>
                  </a:txBody>
                  <a:tcPr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Fig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Tomato, ripe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Mango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Papaya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Peach/Nectarine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Pears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Plums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081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Persimmons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accent2">
                            <a:lumMod val="50000"/>
                          </a:schemeClr>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78108" y="3877614"/>
            <a:ext cx="3588583" cy="242646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155727" y="6474504"/>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95303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Sensitive Vegetables</a:t>
            </a:r>
          </a:p>
        </p:txBody>
      </p:sp>
      <p:graphicFrame>
        <p:nvGraphicFramePr>
          <p:cNvPr id="4" name="Group 3"/>
          <p:cNvGraphicFramePr>
            <a:graphicFrameLocks noGrp="1"/>
          </p:cNvGraphicFramePr>
          <p:nvPr>
            <p:extLst>
              <p:ext uri="{D42A27DB-BD31-4B8C-83A1-F6EECF244321}">
                <p14:modId xmlns:p14="http://schemas.microsoft.com/office/powerpoint/2010/main" val="3026664044"/>
              </p:ext>
            </p:extLst>
          </p:nvPr>
        </p:nvGraphicFramePr>
        <p:xfrm>
          <a:off x="1085602" y="1690688"/>
          <a:ext cx="9067800" cy="4145280"/>
        </p:xfrm>
        <a:graphic>
          <a:graphicData uri="http://schemas.openxmlformats.org/drawingml/2006/table">
            <a:tbl>
              <a:tblPr/>
              <a:tblGrid>
                <a:gridCol w="3124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Arugula</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Chili pepper</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Parsnip</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Asparagus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Cucumber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Parsley</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Beans, snap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Eggplant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Peas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Broccoli</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Greens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Pumpkin</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3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Brussels sprouts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Green onion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Southern peas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5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Cabbage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Herbs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Squash</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7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Carrot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Kale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n-lt"/>
                        </a:rPr>
                        <a:t>Tomatillo</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71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Cauliflower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Lettuce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Watermelon</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3247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92740" cy="1325563"/>
          </a:xfrm>
        </p:spPr>
        <p:txBody>
          <a:bodyPr/>
          <a:lstStyle/>
          <a:p>
            <a:r>
              <a:rPr lang="en-US" dirty="0"/>
              <a:t>Relatively Ethylene Insensitive Vegetables</a:t>
            </a:r>
          </a:p>
        </p:txBody>
      </p:sp>
      <p:graphicFrame>
        <p:nvGraphicFramePr>
          <p:cNvPr id="4" name="Group 46"/>
          <p:cNvGraphicFramePr>
            <a:graphicFrameLocks noGrp="1"/>
          </p:cNvGraphicFramePr>
          <p:nvPr>
            <p:extLst>
              <p:ext uri="{D42A27DB-BD31-4B8C-83A1-F6EECF244321}">
                <p14:modId xmlns:p14="http://schemas.microsoft.com/office/powerpoint/2010/main" val="3761970302"/>
              </p:ext>
            </p:extLst>
          </p:nvPr>
        </p:nvGraphicFramePr>
        <p:xfrm>
          <a:off x="1092530" y="1858488"/>
          <a:ext cx="7620000" cy="2133600"/>
        </p:xfrm>
        <a:graphic>
          <a:graphicData uri="http://schemas.openxmlformats.org/drawingml/2006/table">
            <a:tbl>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Artichoke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Horseradish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Rhubarb</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Bean sprouts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Pepper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Rutabaga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Beet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Radish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latin typeface="+mn-lt"/>
                        </a:rPr>
                        <a:t>Sweet corn</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79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2530" y="3992088"/>
            <a:ext cx="8272153" cy="21188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858991" y="3412427"/>
            <a:ext cx="2359231" cy="246221"/>
          </a:xfrm>
          <a:prstGeom prst="rect">
            <a:avLst/>
          </a:prstGeom>
          <a:noFill/>
        </p:spPr>
        <p:txBody>
          <a:bodyPr wrap="square" rtlCol="0">
            <a:spAutoFit/>
          </a:bodyPr>
          <a:lstStyle/>
          <a:p>
            <a:r>
              <a:rPr lang="en-US" sz="1000" dirty="0" smtClean="0"/>
              <a:t>Dr. John </a:t>
            </a:r>
            <a:r>
              <a:rPr lang="en-US" sz="1000" dirty="0" err="1" smtClean="0"/>
              <a:t>Strang</a:t>
            </a:r>
            <a:r>
              <a:rPr lang="en-US" sz="1000" dirty="0" smtClean="0"/>
              <a:t>, UKY Horticulture</a:t>
            </a:r>
            <a:endParaRPr lang="en-US" sz="1000" dirty="0"/>
          </a:p>
        </p:txBody>
      </p:sp>
      <p:sp>
        <p:nvSpPr>
          <p:cNvPr id="7" name="TextBox 6"/>
          <p:cNvSpPr txBox="1"/>
          <p:nvPr/>
        </p:nvSpPr>
        <p:spPr>
          <a:xfrm>
            <a:off x="8017839" y="6229824"/>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193452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Climacteric Fruit</a:t>
            </a:r>
          </a:p>
        </p:txBody>
      </p:sp>
      <p:sp>
        <p:nvSpPr>
          <p:cNvPr id="4" name="Content Placeholder 3"/>
          <p:cNvSpPr>
            <a:spLocks noGrp="1"/>
          </p:cNvSpPr>
          <p:nvPr>
            <p:ph sz="half" idx="1"/>
          </p:nvPr>
        </p:nvSpPr>
        <p:spPr/>
        <p:txBody>
          <a:bodyPr/>
          <a:lstStyle/>
          <a:p>
            <a:pPr marL="0" indent="0">
              <a:buNone/>
            </a:pPr>
            <a:r>
              <a:rPr lang="en-US" u="sng" dirty="0" smtClean="0"/>
              <a:t>Climacteric</a:t>
            </a:r>
          </a:p>
          <a:p>
            <a:pPr>
              <a:defRPr/>
            </a:pPr>
            <a:r>
              <a:rPr lang="en-US" dirty="0"/>
              <a:t>Apple</a:t>
            </a:r>
          </a:p>
          <a:p>
            <a:pPr>
              <a:defRPr/>
            </a:pPr>
            <a:r>
              <a:rPr lang="en-US" dirty="0"/>
              <a:t>Tomato</a:t>
            </a:r>
          </a:p>
          <a:p>
            <a:pPr>
              <a:defRPr/>
            </a:pPr>
            <a:r>
              <a:rPr lang="en-US" dirty="0"/>
              <a:t>Avocado</a:t>
            </a:r>
          </a:p>
          <a:p>
            <a:pPr>
              <a:defRPr/>
            </a:pPr>
            <a:r>
              <a:rPr lang="en-US" dirty="0"/>
              <a:t>Banana</a:t>
            </a:r>
          </a:p>
          <a:p>
            <a:pPr>
              <a:defRPr/>
            </a:pPr>
            <a:r>
              <a:rPr lang="en-US" dirty="0"/>
              <a:t>Honeydew</a:t>
            </a:r>
          </a:p>
          <a:p>
            <a:pPr>
              <a:defRPr/>
            </a:pPr>
            <a:r>
              <a:rPr lang="en-US" dirty="0"/>
              <a:t>Pawpaw</a:t>
            </a:r>
          </a:p>
          <a:p>
            <a:endParaRPr lang="en-US" dirty="0"/>
          </a:p>
        </p:txBody>
      </p:sp>
      <p:sp>
        <p:nvSpPr>
          <p:cNvPr id="5" name="Content Placeholder 4"/>
          <p:cNvSpPr>
            <a:spLocks noGrp="1"/>
          </p:cNvSpPr>
          <p:nvPr>
            <p:ph sz="half" idx="2"/>
          </p:nvPr>
        </p:nvSpPr>
        <p:spPr>
          <a:xfrm>
            <a:off x="6424489" y="1746442"/>
            <a:ext cx="5181600" cy="4351338"/>
          </a:xfrm>
        </p:spPr>
        <p:txBody>
          <a:bodyPr/>
          <a:lstStyle/>
          <a:p>
            <a:pPr marL="0" indent="0">
              <a:buNone/>
            </a:pPr>
            <a:r>
              <a:rPr lang="en-US" u="sng" dirty="0"/>
              <a:t>Non Climacteric</a:t>
            </a:r>
          </a:p>
          <a:p>
            <a:pPr>
              <a:defRPr/>
            </a:pPr>
            <a:r>
              <a:rPr lang="en-US" dirty="0"/>
              <a:t>Pepper</a:t>
            </a:r>
          </a:p>
          <a:p>
            <a:pPr>
              <a:defRPr/>
            </a:pPr>
            <a:r>
              <a:rPr lang="en-US" dirty="0"/>
              <a:t>Raspberry</a:t>
            </a:r>
          </a:p>
          <a:p>
            <a:pPr>
              <a:defRPr/>
            </a:pPr>
            <a:r>
              <a:rPr lang="en-US" dirty="0"/>
              <a:t>Blackberry</a:t>
            </a:r>
          </a:p>
          <a:p>
            <a:pPr>
              <a:defRPr/>
            </a:pPr>
            <a:r>
              <a:rPr lang="en-US" dirty="0"/>
              <a:t>Watermelon</a:t>
            </a:r>
          </a:p>
          <a:p>
            <a:pPr>
              <a:defRPr/>
            </a:pPr>
            <a:r>
              <a:rPr lang="en-US" dirty="0"/>
              <a:t>Potatoes, onions, etc.</a:t>
            </a:r>
          </a:p>
          <a:p>
            <a:pPr marL="0" indent="0">
              <a:buNone/>
            </a:pP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2345"/>
          <a:stretch/>
        </p:blipFill>
        <p:spPr>
          <a:xfrm>
            <a:off x="3256802" y="2493819"/>
            <a:ext cx="2573456" cy="228754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61371" y="2493819"/>
            <a:ext cx="2678204" cy="144809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500473" y="3997672"/>
            <a:ext cx="1410964" cy="246221"/>
          </a:xfrm>
          <a:prstGeom prst="rect">
            <a:avLst/>
          </a:prstGeom>
          <a:noFill/>
        </p:spPr>
        <p:txBody>
          <a:bodyPr wrap="none" rtlCol="0">
            <a:spAutoFit/>
          </a:bodyPr>
          <a:lstStyle/>
          <a:p>
            <a:r>
              <a:rPr lang="en-US" sz="1000" dirty="0" smtClean="0"/>
              <a:t>Photos: Tim Coolong </a:t>
            </a:r>
            <a:endParaRPr lang="en-US" sz="1000" dirty="0"/>
          </a:p>
        </p:txBody>
      </p:sp>
    </p:spTree>
    <p:extLst>
      <p:ext uri="{BB962C8B-B14F-4D97-AF65-F5344CB8AC3E}">
        <p14:creationId xmlns:p14="http://schemas.microsoft.com/office/powerpoint/2010/main" val="2812643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 changes</a:t>
            </a:r>
          </a:p>
        </p:txBody>
      </p:sp>
      <p:sp>
        <p:nvSpPr>
          <p:cNvPr id="3" name="Content Placeholder 2"/>
          <p:cNvSpPr>
            <a:spLocks noGrp="1"/>
          </p:cNvSpPr>
          <p:nvPr>
            <p:ph idx="1"/>
          </p:nvPr>
        </p:nvSpPr>
        <p:spPr/>
        <p:txBody>
          <a:bodyPr/>
          <a:lstStyle/>
          <a:p>
            <a:r>
              <a:rPr lang="en-US" dirty="0"/>
              <a:t>Some produce with starches will get sweeter as it is converted to sugar-some will get starchier as small sugars are converted into starch</a:t>
            </a:r>
          </a:p>
          <a:p>
            <a:endParaRPr lang="en-US" dirty="0"/>
          </a:p>
        </p:txBody>
      </p:sp>
      <p:pic>
        <p:nvPicPr>
          <p:cNvPr id="4" name="Picture 7" descr="IMG_127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306" y="3226129"/>
            <a:ext cx="2819400" cy="214312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1806" y="3226129"/>
            <a:ext cx="2762451" cy="265863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770635" y="5953732"/>
            <a:ext cx="1410964" cy="246221"/>
          </a:xfrm>
          <a:prstGeom prst="rect">
            <a:avLst/>
          </a:prstGeom>
          <a:noFill/>
        </p:spPr>
        <p:txBody>
          <a:bodyPr wrap="none" rtlCol="0">
            <a:spAutoFit/>
          </a:bodyPr>
          <a:lstStyle/>
          <a:p>
            <a:r>
              <a:rPr lang="en-US" sz="1000" dirty="0" smtClean="0"/>
              <a:t>Photos: Tim Coolong </a:t>
            </a:r>
            <a:endParaRPr lang="en-US" sz="1000" dirty="0"/>
          </a:p>
        </p:txBody>
      </p:sp>
    </p:spTree>
    <p:extLst>
      <p:ext uri="{BB962C8B-B14F-4D97-AF65-F5344CB8AC3E}">
        <p14:creationId xmlns:p14="http://schemas.microsoft.com/office/powerpoint/2010/main" val="222267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Pigment changes</a:t>
            </a:r>
          </a:p>
        </p:txBody>
      </p:sp>
      <p:sp>
        <p:nvSpPr>
          <p:cNvPr id="3" name="Content Placeholder 2"/>
          <p:cNvSpPr>
            <a:spLocks noGrp="1"/>
          </p:cNvSpPr>
          <p:nvPr>
            <p:ph idx="1"/>
          </p:nvPr>
        </p:nvSpPr>
        <p:spPr>
          <a:xfrm>
            <a:off x="838200" y="1825625"/>
            <a:ext cx="4256314" cy="4351338"/>
          </a:xfrm>
        </p:spPr>
        <p:txBody>
          <a:bodyPr/>
          <a:lstStyle/>
          <a:p>
            <a:r>
              <a:rPr lang="en-US" dirty="0"/>
              <a:t>Some produce will continue to color up after harvest if harvested mature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633" y="1690689"/>
            <a:ext cx="6139542" cy="409302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590331" y="5857229"/>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3071365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982642"/>
            <a:ext cx="10515600" cy="1325563"/>
          </a:xfrm>
        </p:spPr>
        <p:txBody>
          <a:bodyPr>
            <a:noAutofit/>
          </a:bodyPr>
          <a:lstStyle/>
          <a:p>
            <a:pPr algn="ctr"/>
            <a:r>
              <a:rPr lang="en-US" sz="3600" dirty="0"/>
              <a:t>So how do we slow down the respiration rate, reduce acid, carbohydrate and pectin changes, as well as moisture loss ?</a:t>
            </a:r>
          </a:p>
        </p:txBody>
      </p:sp>
      <p:pic>
        <p:nvPicPr>
          <p:cNvPr id="4" name="Picture 2" descr="Picture 07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616" y="2755075"/>
            <a:ext cx="3429000" cy="2571750"/>
          </a:xfrm>
          <a:prstGeom prst="rect">
            <a:avLst/>
          </a:prstGeom>
          <a:ln>
            <a:noFill/>
          </a:ln>
          <a:effectLst>
            <a:outerShdw blurRad="292100" dist="139700" dir="2700000" algn="tl" rotWithShape="0">
              <a:srgbClr val="333333">
                <a:alpha val="65000"/>
              </a:srgbClr>
            </a:outerShdw>
          </a:effectLst>
        </p:spPr>
      </p:pic>
      <p:pic>
        <p:nvPicPr>
          <p:cNvPr id="5" name="Picture 3" descr="Picture 1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616" y="2755075"/>
            <a:ext cx="3352800" cy="2514600"/>
          </a:xfrm>
          <a:prstGeom prst="rect">
            <a:avLst/>
          </a:prstGeom>
          <a:ln>
            <a:noFill/>
          </a:ln>
          <a:effectLst>
            <a:outerShdw blurRad="292100" dist="139700" dir="2700000" algn="tl" rotWithShape="0">
              <a:srgbClr val="333333">
                <a:alpha val="65000"/>
              </a:srgbClr>
            </a:outerShdw>
          </a:effectLst>
        </p:spPr>
      </p:pic>
      <p:sp>
        <p:nvSpPr>
          <p:cNvPr id="6" name="Not Equal 5"/>
          <p:cNvSpPr/>
          <p:nvPr/>
        </p:nvSpPr>
        <p:spPr>
          <a:xfrm>
            <a:off x="5446816" y="3745675"/>
            <a:ext cx="1219200" cy="609600"/>
          </a:xfrm>
          <a:prstGeom prst="mathNotEqual">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extBox 6"/>
          <p:cNvSpPr txBox="1"/>
          <p:nvPr/>
        </p:nvSpPr>
        <p:spPr>
          <a:xfrm>
            <a:off x="8912652" y="5527474"/>
            <a:ext cx="1410964" cy="246221"/>
          </a:xfrm>
          <a:prstGeom prst="rect">
            <a:avLst/>
          </a:prstGeom>
          <a:noFill/>
        </p:spPr>
        <p:txBody>
          <a:bodyPr wrap="none" rtlCol="0">
            <a:spAutoFit/>
          </a:bodyPr>
          <a:lstStyle/>
          <a:p>
            <a:r>
              <a:rPr lang="en-US" sz="1000" dirty="0" smtClean="0"/>
              <a:t>Photos: Tim Coolong </a:t>
            </a:r>
            <a:endParaRPr lang="en-US" sz="1000" dirty="0"/>
          </a:p>
        </p:txBody>
      </p:sp>
    </p:spTree>
    <p:extLst>
      <p:ext uri="{BB962C8B-B14F-4D97-AF65-F5344CB8AC3E}">
        <p14:creationId xmlns:p14="http://schemas.microsoft.com/office/powerpoint/2010/main" val="7682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163473"/>
            <a:ext cx="10515600" cy="2852737"/>
          </a:xfrm>
        </p:spPr>
        <p:txBody>
          <a:bodyPr>
            <a:normAutofit/>
          </a:bodyPr>
          <a:lstStyle/>
          <a:p>
            <a:r>
              <a:rPr lang="en-US" sz="6600" dirty="0" smtClean="0">
                <a:ea typeface="Verdana" panose="020B0604030504040204" pitchFamily="34" charset="0"/>
                <a:cs typeface="Verdana" panose="020B0604030504040204" pitchFamily="34" charset="0"/>
              </a:rPr>
              <a:t>Session 6</a:t>
            </a:r>
            <a:r>
              <a:rPr lang="en-US" dirty="0" smtClean="0">
                <a:ea typeface="Verdana" panose="020B0604030504040204" pitchFamily="34" charset="0"/>
                <a:cs typeface="Verdana" panose="020B0604030504040204" pitchFamily="34" charset="0"/>
              </a:rPr>
              <a:t/>
            </a:r>
            <a:br>
              <a:rPr lang="en-US" dirty="0" smtClean="0">
                <a:ea typeface="Verdana" panose="020B0604030504040204" pitchFamily="34" charset="0"/>
                <a:cs typeface="Verdana" panose="020B0604030504040204" pitchFamily="34" charset="0"/>
              </a:rPr>
            </a:br>
            <a:r>
              <a:rPr lang="en-US" sz="4800" dirty="0">
                <a:ea typeface="Verdana" panose="020B0604030504040204" pitchFamily="34" charset="0"/>
                <a:cs typeface="Times New Roman" panose="02020603050405020304" pitchFamily="18" charset="0"/>
              </a:rPr>
              <a:t>Postharvest </a:t>
            </a:r>
            <a:r>
              <a:rPr lang="en-US" sz="4800" dirty="0" smtClean="0">
                <a:ea typeface="Verdana" panose="020B0604030504040204" pitchFamily="34" charset="0"/>
                <a:cs typeface="Times New Roman" panose="02020603050405020304" pitchFamily="18" charset="0"/>
              </a:rPr>
              <a:t>Management </a:t>
            </a:r>
            <a:r>
              <a:rPr lang="en-US" sz="4800" dirty="0">
                <a:ea typeface="Verdana" panose="020B0604030504040204" pitchFamily="34" charset="0"/>
                <a:cs typeface="Times New Roman" panose="02020603050405020304" pitchFamily="18" charset="0"/>
              </a:rPr>
              <a:t>of Vegetables </a:t>
            </a:r>
            <a:r>
              <a:rPr lang="en-US" sz="4800" dirty="0" smtClean="0">
                <a:ea typeface="Verdana" panose="020B0604030504040204" pitchFamily="34" charset="0"/>
                <a:cs typeface="Verdana" panose="020B0604030504040204" pitchFamily="34" charset="0"/>
              </a:rPr>
              <a:t> </a:t>
            </a:r>
            <a:endParaRPr lang="en-US"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p:txBody>
          <a:bodyPr/>
          <a:lstStyle/>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Timothy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Coolong</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PhD</a:t>
            </a:r>
          </a:p>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Extension Vegetable Specialist</a:t>
            </a:r>
          </a:p>
          <a:p>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University of Georgia, Tifton Campus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250546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Harvest/Rough Handling</a:t>
            </a:r>
          </a:p>
        </p:txBody>
      </p:sp>
      <p:sp>
        <p:nvSpPr>
          <p:cNvPr id="3" name="Content Placeholder 2"/>
          <p:cNvSpPr>
            <a:spLocks noGrp="1"/>
          </p:cNvSpPr>
          <p:nvPr>
            <p:ph idx="1"/>
          </p:nvPr>
        </p:nvSpPr>
        <p:spPr>
          <a:xfrm>
            <a:off x="838200" y="1825625"/>
            <a:ext cx="6061364" cy="4351338"/>
          </a:xfrm>
        </p:spPr>
        <p:txBody>
          <a:bodyPr>
            <a:normAutofit/>
          </a:bodyPr>
          <a:lstStyle/>
          <a:p>
            <a:pPr>
              <a:defRPr/>
            </a:pPr>
            <a:r>
              <a:rPr lang="en-US" dirty="0"/>
              <a:t>Careful handling of produce is essential</a:t>
            </a:r>
          </a:p>
          <a:p>
            <a:pPr>
              <a:defRPr/>
            </a:pPr>
            <a:r>
              <a:rPr lang="en-US" dirty="0"/>
              <a:t>Produce injury can negate all other efforts to maintain quality</a:t>
            </a:r>
          </a:p>
          <a:p>
            <a:pPr>
              <a:defRPr/>
            </a:pPr>
            <a:r>
              <a:rPr lang="en-US" dirty="0"/>
              <a:t>Bruising causes rates of respiration and ethylene production to increase dramatically.</a:t>
            </a:r>
          </a:p>
          <a:p>
            <a:pPr>
              <a:defRPr/>
            </a:pPr>
            <a:r>
              <a:rPr lang="en-US" dirty="0"/>
              <a:t>Cuts and scrapes provide a point of entry for decay-causing organisms.</a:t>
            </a:r>
          </a:p>
          <a:p>
            <a:endParaRPr lang="en-US" dirty="0"/>
          </a:p>
        </p:txBody>
      </p:sp>
      <p:pic>
        <p:nvPicPr>
          <p:cNvPr id="4"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50" y="1825625"/>
            <a:ext cx="4501092" cy="33758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445698" y="5336381"/>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92230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Harvest/Rough Handling</a:t>
            </a:r>
          </a:p>
        </p:txBody>
      </p:sp>
      <p:sp>
        <p:nvSpPr>
          <p:cNvPr id="3" name="Content Placeholder 2"/>
          <p:cNvSpPr>
            <a:spLocks noGrp="1"/>
          </p:cNvSpPr>
          <p:nvPr>
            <p:ph idx="1"/>
          </p:nvPr>
        </p:nvSpPr>
        <p:spPr/>
        <p:txBody>
          <a:bodyPr/>
          <a:lstStyle/>
          <a:p>
            <a:pPr>
              <a:defRPr/>
            </a:pPr>
            <a:r>
              <a:rPr lang="en-US" dirty="0"/>
              <a:t>Remove protruding nails, staples and smooth rough edges on field and harvest containers- wooden boxes.</a:t>
            </a:r>
          </a:p>
          <a:p>
            <a:pPr>
              <a:defRPr/>
            </a:pPr>
            <a:r>
              <a:rPr lang="en-US" dirty="0"/>
              <a:t>Harvest workers should not have long, sharp fingernails</a:t>
            </a:r>
          </a:p>
          <a:p>
            <a:pPr>
              <a:defRPr/>
            </a:pPr>
            <a:r>
              <a:rPr lang="en-US" dirty="0"/>
              <a:t>Use care in dumping produce from one container to another</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0" y="4001294"/>
            <a:ext cx="9007312" cy="2554705"/>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H="1">
            <a:off x="9595262" y="3610099"/>
            <a:ext cx="1306286" cy="1140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04009" y="6617717"/>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2879252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Harvest/Rough Handling</a:t>
            </a:r>
          </a:p>
        </p:txBody>
      </p:sp>
      <p:sp>
        <p:nvSpPr>
          <p:cNvPr id="3" name="Content Placeholder 2"/>
          <p:cNvSpPr>
            <a:spLocks noGrp="1"/>
          </p:cNvSpPr>
          <p:nvPr>
            <p:ph idx="1"/>
          </p:nvPr>
        </p:nvSpPr>
        <p:spPr/>
        <p:txBody>
          <a:bodyPr/>
          <a:lstStyle/>
          <a:p>
            <a:pPr>
              <a:defRPr/>
            </a:pPr>
            <a:r>
              <a:rPr lang="en-US" dirty="0"/>
              <a:t>Don’t overfill containers! Severe damage results when stacked.</a:t>
            </a:r>
          </a:p>
          <a:p>
            <a:pPr>
              <a:defRPr/>
            </a:pPr>
            <a:r>
              <a:rPr lang="en-US" dirty="0"/>
              <a:t>Consider harvest time of day.  Many products are more turgid in early morning and bruise more easily.</a:t>
            </a:r>
          </a:p>
          <a:p>
            <a:endParaRPr lang="en-US" dirty="0"/>
          </a:p>
        </p:txBody>
      </p:sp>
      <p:pic>
        <p:nvPicPr>
          <p:cNvPr id="4" name="Content Placeholder 3" descr="IMG_090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86200" y="3365500"/>
            <a:ext cx="4419600" cy="2946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958956" y="6403494"/>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44539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Postharvest Handling</a:t>
            </a:r>
          </a:p>
        </p:txBody>
      </p:sp>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605" y="1398318"/>
            <a:ext cx="6876790" cy="515759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187551" y="6611779"/>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3752831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produce temperature</a:t>
            </a:r>
          </a:p>
        </p:txBody>
      </p:sp>
      <p:sp>
        <p:nvSpPr>
          <p:cNvPr id="3" name="Content Placeholder 2"/>
          <p:cNvSpPr>
            <a:spLocks noGrp="1"/>
          </p:cNvSpPr>
          <p:nvPr>
            <p:ph idx="1"/>
          </p:nvPr>
        </p:nvSpPr>
        <p:spPr/>
        <p:txBody>
          <a:bodyPr/>
          <a:lstStyle/>
          <a:p>
            <a:pPr>
              <a:defRPr/>
            </a:pPr>
            <a:r>
              <a:rPr lang="en-US" dirty="0"/>
              <a:t>Harvest when produce is cool, but after dew has dried off.</a:t>
            </a:r>
          </a:p>
          <a:p>
            <a:pPr>
              <a:defRPr/>
            </a:pPr>
            <a:r>
              <a:rPr lang="en-US" dirty="0"/>
              <a:t>Get produce out of the sun as soon as possible.</a:t>
            </a:r>
          </a:p>
          <a:p>
            <a:pPr lvl="1">
              <a:buFont typeface="Arial" pitchFamily="34" charset="0"/>
              <a:buChar char="–"/>
              <a:defRPr/>
            </a:pPr>
            <a:r>
              <a:rPr lang="en-US" dirty="0"/>
              <a:t>For every hour after harvest that bramble fruit are not refrigerated, one day of storage life is lost.</a:t>
            </a:r>
          </a:p>
          <a:p>
            <a:pPr>
              <a:defRPr/>
            </a:pPr>
            <a:r>
              <a:rPr lang="en-US" dirty="0"/>
              <a:t>Cool and refrigerate as soon as possible.</a:t>
            </a:r>
          </a:p>
          <a:p>
            <a:pPr lvl="1">
              <a:buFont typeface="Arial" pitchFamily="34" charset="0"/>
              <a:buChar char="–"/>
              <a:defRPr/>
            </a:pPr>
            <a:r>
              <a:rPr lang="en-US" dirty="0"/>
              <a:t>Reducing the temp. also slows growth of disease and decay organisms.</a:t>
            </a:r>
          </a:p>
          <a:p>
            <a:pPr lvl="1">
              <a:buFont typeface="Arial" pitchFamily="34" charset="0"/>
              <a:buChar char="–"/>
              <a:defRPr/>
            </a:pPr>
            <a:r>
              <a:rPr lang="en-US" dirty="0"/>
              <a:t>Leads to produce sweating, when it is warmed up- do not warm and cool</a:t>
            </a:r>
          </a:p>
          <a:p>
            <a:endParaRPr lang="en-US" dirty="0"/>
          </a:p>
        </p:txBody>
      </p:sp>
    </p:spTree>
    <p:extLst>
      <p:ext uri="{BB962C8B-B14F-4D97-AF65-F5344CB8AC3E}">
        <p14:creationId xmlns:p14="http://schemas.microsoft.com/office/powerpoint/2010/main" val="424587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 Delay in Storage  </a:t>
            </a:r>
          </a:p>
        </p:txBody>
      </p:sp>
      <p:sp>
        <p:nvSpPr>
          <p:cNvPr id="3" name="Content Placeholder 2"/>
          <p:cNvSpPr>
            <a:spLocks noGrp="1"/>
          </p:cNvSpPr>
          <p:nvPr>
            <p:ph idx="1"/>
          </p:nvPr>
        </p:nvSpPr>
        <p:spPr/>
        <p:txBody>
          <a:bodyPr/>
          <a:lstStyle/>
          <a:p>
            <a:pPr>
              <a:defRPr/>
            </a:pPr>
            <a:r>
              <a:rPr lang="en-US" dirty="0"/>
              <a:t>Apple softening is </a:t>
            </a:r>
          </a:p>
          <a:p>
            <a:pPr lvl="1">
              <a:buFont typeface="Arial" pitchFamily="34" charset="0"/>
              <a:buChar char="–"/>
              <a:defRPr/>
            </a:pPr>
            <a:r>
              <a:rPr lang="en-US" dirty="0"/>
              <a:t>2X as fast at 70</a:t>
            </a:r>
            <a:r>
              <a:rPr lang="en-US" baseline="30000" dirty="0"/>
              <a:t>o</a:t>
            </a:r>
            <a:r>
              <a:rPr lang="en-US" dirty="0"/>
              <a:t> F as 50</a:t>
            </a:r>
            <a:r>
              <a:rPr lang="en-US" baseline="30000" dirty="0"/>
              <a:t>o</a:t>
            </a:r>
            <a:r>
              <a:rPr lang="en-US" dirty="0"/>
              <a:t> F</a:t>
            </a:r>
          </a:p>
          <a:p>
            <a:pPr lvl="1">
              <a:buFont typeface="Arial" pitchFamily="34" charset="0"/>
              <a:buChar char="–"/>
              <a:defRPr/>
            </a:pPr>
            <a:r>
              <a:rPr lang="en-US" dirty="0"/>
              <a:t>2X as fast at 50</a:t>
            </a:r>
            <a:r>
              <a:rPr lang="en-US" baseline="30000" dirty="0"/>
              <a:t>o</a:t>
            </a:r>
            <a:r>
              <a:rPr lang="en-US" dirty="0"/>
              <a:t> F as 40</a:t>
            </a:r>
            <a:r>
              <a:rPr lang="en-US" baseline="30000" dirty="0"/>
              <a:t>o</a:t>
            </a:r>
            <a:r>
              <a:rPr lang="en-US" dirty="0"/>
              <a:t> F</a:t>
            </a:r>
          </a:p>
          <a:p>
            <a:pPr lvl="1">
              <a:buFont typeface="Arial" pitchFamily="34" charset="0"/>
              <a:buChar char="–"/>
              <a:defRPr/>
            </a:pPr>
            <a:r>
              <a:rPr lang="en-US" dirty="0"/>
              <a:t>2X as fast at 40</a:t>
            </a:r>
            <a:r>
              <a:rPr lang="en-US" baseline="30000" dirty="0"/>
              <a:t>o</a:t>
            </a:r>
            <a:r>
              <a:rPr lang="en-US" dirty="0"/>
              <a:t> F as 32</a:t>
            </a:r>
            <a:r>
              <a:rPr lang="en-US" baseline="30000" dirty="0"/>
              <a:t>o</a:t>
            </a:r>
            <a:r>
              <a:rPr lang="en-US" dirty="0"/>
              <a:t> F</a:t>
            </a:r>
          </a:p>
          <a:p>
            <a:pPr lvl="1" fontAlgn="auto">
              <a:spcAft>
                <a:spcPts val="0"/>
              </a:spcAft>
              <a:buFont typeface="Wingdings" pitchFamily="2" charset="2"/>
              <a:buNone/>
              <a:defRPr/>
            </a:pPr>
            <a:endParaRPr lang="en-US" dirty="0"/>
          </a:p>
          <a:p>
            <a:pPr lvl="1">
              <a:buFont typeface="Arial" pitchFamily="34" charset="0"/>
              <a:buChar char="–"/>
              <a:defRPr/>
            </a:pPr>
            <a:r>
              <a:rPr lang="en-US" dirty="0"/>
              <a:t>The sooner an apple is placed in storage the longer it will maintain its quality.</a:t>
            </a:r>
          </a:p>
          <a:p>
            <a:endParaRPr lang="en-US" dirty="0"/>
          </a:p>
        </p:txBody>
      </p:sp>
    </p:spTree>
    <p:extLst>
      <p:ext uri="{BB962C8B-B14F-4D97-AF65-F5344CB8AC3E}">
        <p14:creationId xmlns:p14="http://schemas.microsoft.com/office/powerpoint/2010/main" val="56501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902.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794"/>
          <a:stretch/>
        </p:blipFill>
        <p:spPr bwMode="auto">
          <a:xfrm>
            <a:off x="878774" y="196476"/>
            <a:ext cx="8241090" cy="62636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773020" y="6611779"/>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132468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Fresh Produce</a:t>
            </a:r>
          </a:p>
        </p:txBody>
      </p:sp>
      <p:graphicFrame>
        <p:nvGraphicFramePr>
          <p:cNvPr id="4" name="Group 71"/>
          <p:cNvGraphicFramePr>
            <a:graphicFrameLocks noGrp="1"/>
          </p:cNvGraphicFramePr>
          <p:nvPr>
            <p:extLst>
              <p:ext uri="{D42A27DB-BD31-4B8C-83A1-F6EECF244321}">
                <p14:modId xmlns:p14="http://schemas.microsoft.com/office/powerpoint/2010/main" val="975230697"/>
              </p:ext>
            </p:extLst>
          </p:nvPr>
        </p:nvGraphicFramePr>
        <p:xfrm>
          <a:off x="838200" y="1454728"/>
          <a:ext cx="6686550" cy="4806315"/>
        </p:xfrm>
        <a:graphic>
          <a:graphicData uri="http://schemas.openxmlformats.org/drawingml/2006/table">
            <a:tbl>
              <a:tblPr/>
              <a:tblGrid>
                <a:gridCol w="3352800">
                  <a:extLst>
                    <a:ext uri="{9D8B030D-6E8A-4147-A177-3AD203B41FA5}">
                      <a16:colId xmlns:a16="http://schemas.microsoft.com/office/drawing/2014/main" val="20000"/>
                    </a:ext>
                  </a:extLst>
                </a:gridCol>
                <a:gridCol w="1500188">
                  <a:extLst>
                    <a:ext uri="{9D8B030D-6E8A-4147-A177-3AD203B41FA5}">
                      <a16:colId xmlns:a16="http://schemas.microsoft.com/office/drawing/2014/main" val="20001"/>
                    </a:ext>
                  </a:extLst>
                </a:gridCol>
                <a:gridCol w="1833562">
                  <a:extLst>
                    <a:ext uri="{9D8B030D-6E8A-4147-A177-3AD203B41FA5}">
                      <a16:colId xmlns:a16="http://schemas.microsoft.com/office/drawing/2014/main" val="20002"/>
                    </a:ext>
                  </a:extLst>
                </a:gridCol>
              </a:tblGrid>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Produce</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Temp. F</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Rh (%)</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Apples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32-40 </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90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Blackberries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32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90-95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Broccoli &amp; Greens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32-35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90-95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Bell Peppers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45-50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90-95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Squash</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50-55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85-90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Tomatoes, green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50-55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85-90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mj-lt"/>
                        </a:rPr>
                        <a:t>Tomatoes, ripe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55-60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85-90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5340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Onions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34</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j-lt"/>
                        </a:rPr>
                        <a:t>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TextBox 4"/>
          <p:cNvSpPr txBox="1"/>
          <p:nvPr/>
        </p:nvSpPr>
        <p:spPr>
          <a:xfrm>
            <a:off x="5269676" y="6403547"/>
            <a:ext cx="3693319" cy="338554"/>
          </a:xfrm>
          <a:prstGeom prst="rect">
            <a:avLst/>
          </a:prstGeom>
          <a:noFill/>
        </p:spPr>
        <p:txBody>
          <a:bodyPr wrap="none" rtlCol="0">
            <a:spAutoFit/>
          </a:bodyPr>
          <a:lstStyle/>
          <a:p>
            <a:r>
              <a:rPr lang="en-US" sz="1600" i="1" dirty="0" smtClean="0"/>
              <a:t>Courtesy Dr. John </a:t>
            </a:r>
            <a:r>
              <a:rPr lang="en-US" sz="1600" i="1" dirty="0" err="1" smtClean="0"/>
              <a:t>Strang</a:t>
            </a:r>
            <a:r>
              <a:rPr lang="en-US" sz="1600" i="1" dirty="0" smtClean="0"/>
              <a:t>, UKY Horticulture</a:t>
            </a:r>
            <a:endParaRPr lang="en-US" sz="1600" i="1" dirty="0"/>
          </a:p>
        </p:txBody>
      </p:sp>
    </p:spTree>
    <p:extLst>
      <p:ext uri="{BB962C8B-B14F-4D97-AF65-F5344CB8AC3E}">
        <p14:creationId xmlns:p14="http://schemas.microsoft.com/office/powerpoint/2010/main" val="3045747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Farmers’ Market Suggestions</a:t>
            </a:r>
          </a:p>
        </p:txBody>
      </p:sp>
      <p:sp>
        <p:nvSpPr>
          <p:cNvPr id="3" name="Content Placeholder 2"/>
          <p:cNvSpPr>
            <a:spLocks noGrp="1"/>
          </p:cNvSpPr>
          <p:nvPr>
            <p:ph idx="1"/>
          </p:nvPr>
        </p:nvSpPr>
        <p:spPr>
          <a:xfrm>
            <a:off x="838200" y="1825625"/>
            <a:ext cx="7427026" cy="4351338"/>
          </a:xfrm>
        </p:spPr>
        <p:txBody>
          <a:bodyPr/>
          <a:lstStyle/>
          <a:p>
            <a:pPr>
              <a:lnSpc>
                <a:spcPct val="80000"/>
              </a:lnSpc>
              <a:defRPr/>
            </a:pPr>
            <a:r>
              <a:rPr lang="en-US" sz="2400" dirty="0"/>
              <a:t>Keep produce, particularly that with a high respiration rate as cool as possible prior to, in transit and at the market</a:t>
            </a:r>
          </a:p>
          <a:p>
            <a:pPr lvl="1">
              <a:lnSpc>
                <a:spcPct val="80000"/>
              </a:lnSpc>
              <a:buFont typeface="Arial" pitchFamily="34" charset="0"/>
              <a:buChar char="–"/>
              <a:defRPr/>
            </a:pPr>
            <a:r>
              <a:rPr lang="en-US" sz="2000" dirty="0"/>
              <a:t>Room with an air conditioner</a:t>
            </a:r>
          </a:p>
          <a:p>
            <a:pPr lvl="1">
              <a:lnSpc>
                <a:spcPct val="80000"/>
              </a:lnSpc>
              <a:buFont typeface="Arial" pitchFamily="34" charset="0"/>
              <a:buChar char="–"/>
              <a:defRPr/>
            </a:pPr>
            <a:r>
              <a:rPr lang="en-US" sz="2000" dirty="0"/>
              <a:t>Refrigerated truck</a:t>
            </a:r>
          </a:p>
          <a:p>
            <a:pPr lvl="1">
              <a:lnSpc>
                <a:spcPct val="80000"/>
              </a:lnSpc>
              <a:buFont typeface="Arial" pitchFamily="34" charset="0"/>
              <a:buChar char="–"/>
              <a:defRPr/>
            </a:pPr>
            <a:r>
              <a:rPr lang="en-US" sz="2000" dirty="0"/>
              <a:t>Hold in cooled ice chests prior to displaying</a:t>
            </a:r>
          </a:p>
          <a:p>
            <a:pPr lvl="1">
              <a:lnSpc>
                <a:spcPct val="80000"/>
              </a:lnSpc>
              <a:buFont typeface="Arial" pitchFamily="34" charset="0"/>
              <a:buChar char="–"/>
              <a:defRPr/>
            </a:pPr>
            <a:r>
              <a:rPr lang="en-US" sz="2000" dirty="0"/>
              <a:t>Iced produce display</a:t>
            </a:r>
          </a:p>
          <a:p>
            <a:pPr>
              <a:lnSpc>
                <a:spcPct val="80000"/>
              </a:lnSpc>
              <a:defRPr/>
            </a:pPr>
            <a:r>
              <a:rPr lang="en-US" sz="2400" dirty="0"/>
              <a:t>Keep produce out of the direct sun</a:t>
            </a:r>
          </a:p>
          <a:p>
            <a:endParaRPr lang="en-US" dirty="0"/>
          </a:p>
        </p:txBody>
      </p:sp>
      <p:pic>
        <p:nvPicPr>
          <p:cNvPr id="5" name="Content Placeholder 4" descr="IMG_209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709" y="2972961"/>
            <a:ext cx="4378481" cy="2609691"/>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a:off x="10337533" y="2136808"/>
            <a:ext cx="394635" cy="15304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926855" y="2136807"/>
            <a:ext cx="394635" cy="15304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55346" y="5756697"/>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2823998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cool room</a:t>
            </a:r>
          </a:p>
        </p:txBody>
      </p:sp>
      <p:sp>
        <p:nvSpPr>
          <p:cNvPr id="3" name="Content Placeholder 2"/>
          <p:cNvSpPr>
            <a:spLocks noGrp="1"/>
          </p:cNvSpPr>
          <p:nvPr>
            <p:ph idx="1"/>
          </p:nvPr>
        </p:nvSpPr>
        <p:spPr/>
        <p:txBody>
          <a:bodyPr/>
          <a:lstStyle/>
          <a:p>
            <a:pPr>
              <a:defRPr/>
            </a:pPr>
            <a:r>
              <a:rPr lang="en-US" dirty="0"/>
              <a:t>Some growers install an air conditioner in a trailer &amp; insulate</a:t>
            </a:r>
          </a:p>
          <a:p>
            <a:pPr lvl="1">
              <a:buFont typeface="Arial" pitchFamily="34" charset="0"/>
              <a:buChar char="–"/>
              <a:defRPr/>
            </a:pPr>
            <a:r>
              <a:rPr lang="en-US" dirty="0"/>
              <a:t>Add a </a:t>
            </a:r>
            <a:r>
              <a:rPr lang="en-US" b="1" dirty="0"/>
              <a:t>Cool bot </a:t>
            </a:r>
          </a:p>
          <a:p>
            <a:pPr lvl="2">
              <a:defRPr/>
            </a:pPr>
            <a:r>
              <a:rPr lang="en-US" i="1" dirty="0"/>
              <a:t>See attached publication</a:t>
            </a:r>
          </a:p>
          <a:p>
            <a:pPr>
              <a:defRPr/>
            </a:pPr>
            <a:r>
              <a:rPr lang="en-US" dirty="0" err="1"/>
              <a:t>Hydrocooler</a:t>
            </a:r>
            <a:r>
              <a:rPr lang="en-US" dirty="0"/>
              <a:t> made from a milk cooler</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261266" y="3585604"/>
            <a:ext cx="3810000" cy="230505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21951" b="21951"/>
          <a:stretch>
            <a:fillRect/>
          </a:stretch>
        </p:blipFill>
        <p:spPr bwMode="auto">
          <a:xfrm>
            <a:off x="2456709" y="3861829"/>
            <a:ext cx="3124200" cy="1752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724422" y="6053852"/>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157861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Identify five factors that can affect shelf life</a:t>
            </a:r>
          </a:p>
          <a:p>
            <a:pPr marL="0" indent="0">
              <a:buNone/>
            </a:pPr>
            <a:endParaRPr lang="en-US" dirty="0"/>
          </a:p>
        </p:txBody>
      </p:sp>
    </p:spTree>
    <p:extLst>
      <p:ext uri="{BB962C8B-B14F-4D97-AF65-F5344CB8AC3E}">
        <p14:creationId xmlns:p14="http://schemas.microsoft.com/office/powerpoint/2010/main" val="977769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Identifying good post-harvest handling practices</a:t>
            </a:r>
            <a:endParaRPr lang="en-US" dirty="0"/>
          </a:p>
        </p:txBody>
      </p:sp>
      <p:sp>
        <p:nvSpPr>
          <p:cNvPr id="4" name="Title 1"/>
          <p:cNvSpPr>
            <a:spLocks noGrp="1"/>
          </p:cNvSpPr>
          <p:nvPr>
            <p:ph type="title"/>
          </p:nvPr>
        </p:nvSpPr>
        <p:spPr>
          <a:solidFill>
            <a:schemeClr val="accent1"/>
          </a:solidFill>
        </p:spPr>
        <p:txBody>
          <a:bodyPr/>
          <a:lstStyle/>
          <a:p>
            <a:r>
              <a:rPr lang="en-US" dirty="0" smtClean="0"/>
              <a:t>Learning Activity</a:t>
            </a:r>
            <a:endParaRPr lang="en-US" dirty="0"/>
          </a:p>
        </p:txBody>
      </p:sp>
    </p:spTree>
    <p:extLst>
      <p:ext uri="{BB962C8B-B14F-4D97-AF65-F5344CB8AC3E}">
        <p14:creationId xmlns:p14="http://schemas.microsoft.com/office/powerpoint/2010/main" val="1867247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Additional Resources </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10" name="Content Placeholder 9"/>
          <p:cNvSpPr>
            <a:spLocks noGrp="1"/>
          </p:cNvSpPr>
          <p:nvPr>
            <p:ph idx="1"/>
          </p:nvPr>
        </p:nvSpPr>
        <p:spPr>
          <a:xfrm>
            <a:off x="838200" y="1825625"/>
            <a:ext cx="5348844" cy="4351338"/>
          </a:xfrm>
        </p:spPr>
        <p:txBody>
          <a:bodyPr/>
          <a:lstStyle/>
          <a:p>
            <a:r>
              <a:rPr lang="en-US" dirty="0"/>
              <a:t>Small-scale postharvest handling practices: A manual for horticultural crops 4</a:t>
            </a:r>
            <a:r>
              <a:rPr lang="en-US" baseline="30000" dirty="0"/>
              <a:t>th</a:t>
            </a:r>
            <a:r>
              <a:rPr lang="en-US" dirty="0"/>
              <a:t> ed.</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980402" y="1419895"/>
            <a:ext cx="4081462" cy="4800600"/>
          </a:xfrm>
          <a:prstGeom prst="rect">
            <a:avLst/>
          </a:prstGeom>
          <a:noFill/>
        </p:spPr>
      </p:pic>
    </p:spTree>
    <p:extLst>
      <p:ext uri="{BB962C8B-B14F-4D97-AF65-F5344CB8AC3E}">
        <p14:creationId xmlns:p14="http://schemas.microsoft.com/office/powerpoint/2010/main" val="3078357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9990" y="1761843"/>
            <a:ext cx="6594088" cy="774529"/>
          </a:xfrm>
        </p:spPr>
        <p:txBody>
          <a:bodyPr>
            <a:noAutofit/>
          </a:bodyPr>
          <a:lstStyle/>
          <a:p>
            <a:r>
              <a:rPr lang="en-US" sz="1800" dirty="0"/>
              <a:t>This material is based upon work that is supported by the National Institute of Food and Agriculture, U.S. Department of Agriculture, under award number </a:t>
            </a:r>
            <a:r>
              <a:rPr lang="en-US" sz="1800" dirty="0" smtClean="0"/>
              <a:t>2015-70017-22861.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641" y="311584"/>
            <a:ext cx="6349580" cy="1992454"/>
          </a:xfrm>
          <a:prstGeom prst="rect">
            <a:avLst/>
          </a:prstGeom>
        </p:spPr>
      </p:pic>
      <p:sp>
        <p:nvSpPr>
          <p:cNvPr id="5" name="Subtitle 2"/>
          <p:cNvSpPr txBox="1">
            <a:spLocks/>
          </p:cNvSpPr>
          <p:nvPr/>
        </p:nvSpPr>
        <p:spPr>
          <a:xfrm>
            <a:off x="1733310" y="2756613"/>
            <a:ext cx="9825620"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and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230" y="2815221"/>
            <a:ext cx="1261811" cy="2042016"/>
          </a:xfrm>
          <a:prstGeom prst="rect">
            <a:avLst/>
          </a:prstGeom>
          <a:effectLst>
            <a:glow>
              <a:schemeClr val="tx1">
                <a:alpha val="20000"/>
              </a:schemeClr>
            </a:glow>
          </a:effectLst>
        </p:spPr>
      </p:pic>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9999" y="5607629"/>
            <a:ext cx="1288593" cy="564404"/>
          </a:xfrm>
          <a:prstGeom prst="rect">
            <a:avLst/>
          </a:prstGeom>
          <a:effectLst>
            <a:glow>
              <a:schemeClr val="tx1">
                <a:alpha val="20000"/>
              </a:schemeClr>
            </a:glo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4078" y="5606397"/>
            <a:ext cx="783489" cy="69220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3331" y="5611272"/>
            <a:ext cx="1355655" cy="53238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9068" y="5608137"/>
            <a:ext cx="1804954" cy="538651"/>
          </a:xfrm>
          <a:prstGeom prst="rect">
            <a:avLst/>
          </a:prstGeom>
          <a:effectLst>
            <a:glow>
              <a:schemeClr val="tx1">
                <a:alpha val="20000"/>
              </a:schemeClr>
            </a:glow>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3098" y="5607629"/>
            <a:ext cx="1487871" cy="523174"/>
          </a:xfrm>
          <a:prstGeom prst="rect">
            <a:avLst/>
          </a:prstGeom>
          <a:effectLst>
            <a:glow>
              <a:schemeClr val="tx1">
                <a:alpha val="20000"/>
              </a:schemeClr>
            </a:glow>
          </a:effectLst>
        </p:spPr>
      </p:pic>
    </p:spTree>
    <p:extLst>
      <p:ext uri="{BB962C8B-B14F-4D97-AF65-F5344CB8AC3E}">
        <p14:creationId xmlns:p14="http://schemas.microsoft.com/office/powerpoint/2010/main" val="155446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Postharvest </a:t>
            </a:r>
            <a:r>
              <a:rPr lang="en-US" dirty="0" smtClean="0"/>
              <a:t>Storage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
        <p:nvSpPr>
          <p:cNvPr id="10" name="Content Placeholder 9"/>
          <p:cNvSpPr>
            <a:spLocks noGrp="1"/>
          </p:cNvSpPr>
          <p:nvPr>
            <p:ph idx="1"/>
          </p:nvPr>
        </p:nvSpPr>
        <p:spPr>
          <a:xfrm>
            <a:off x="838200" y="1825625"/>
            <a:ext cx="6037613" cy="4351338"/>
          </a:xfrm>
        </p:spPr>
        <p:txBody>
          <a:bodyPr/>
          <a:lstStyle/>
          <a:p>
            <a:pPr>
              <a:defRPr/>
            </a:pPr>
            <a:r>
              <a:rPr lang="en-US" dirty="0"/>
              <a:t>Storage losses of horticultural products are higher than other agricultural products</a:t>
            </a:r>
          </a:p>
          <a:p>
            <a:pPr lvl="1">
              <a:buFont typeface="Arial" pitchFamily="34" charset="0"/>
              <a:buChar char="–"/>
              <a:defRPr/>
            </a:pPr>
            <a:r>
              <a:rPr lang="en-US" dirty="0"/>
              <a:t>High water content makes them perishable</a:t>
            </a:r>
          </a:p>
          <a:p>
            <a:pPr>
              <a:defRPr/>
            </a:pPr>
            <a:r>
              <a:rPr lang="en-US" dirty="0"/>
              <a:t>Although the U.S. has better infrastructure losses can still be high</a:t>
            </a:r>
          </a:p>
          <a:p>
            <a:endParaRPr lang="en-US" dirty="0"/>
          </a:p>
        </p:txBody>
      </p:sp>
      <p:graphicFrame>
        <p:nvGraphicFramePr>
          <p:cNvPr id="5" name="Content Placeholder 4"/>
          <p:cNvGraphicFramePr>
            <a:graphicFrameLocks/>
          </p:cNvGraphicFramePr>
          <p:nvPr>
            <p:extLst/>
          </p:nvPr>
        </p:nvGraphicFramePr>
        <p:xfrm>
          <a:off x="6875813" y="1825625"/>
          <a:ext cx="4267200" cy="3134360"/>
        </p:xfrm>
        <a:graphic>
          <a:graphicData uri="http://schemas.openxmlformats.org/drawingml/2006/table">
            <a:tbl>
              <a:tblPr firstRow="1" bandRow="1">
                <a:tableStyleId>{93296810-A885-4BE3-A3E7-6D5BEEA58F35}</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370840">
                <a:tc gridSpan="3">
                  <a:txBody>
                    <a:bodyPr/>
                    <a:lstStyle/>
                    <a:p>
                      <a:r>
                        <a:rPr lang="en-US" dirty="0" smtClean="0"/>
                        <a:t>Storage</a:t>
                      </a:r>
                      <a:r>
                        <a:rPr lang="en-US" baseline="0" dirty="0" smtClean="0"/>
                        <a:t> losses in developing countries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Commodity</a:t>
                      </a:r>
                      <a:endParaRPr lang="en-US" dirty="0"/>
                    </a:p>
                  </a:txBody>
                  <a:tcPr/>
                </a:tc>
                <a:tc>
                  <a:txBody>
                    <a:bodyPr/>
                    <a:lstStyle/>
                    <a:p>
                      <a:r>
                        <a:rPr lang="en-US" dirty="0" smtClean="0"/>
                        <a:t>Production (</a:t>
                      </a:r>
                      <a:r>
                        <a:rPr lang="en-US" baseline="0" dirty="0" smtClean="0"/>
                        <a:t>1000 tons</a:t>
                      </a:r>
                      <a:r>
                        <a:rPr lang="en-US" dirty="0" smtClean="0"/>
                        <a:t>)</a:t>
                      </a:r>
                      <a:endParaRPr lang="en-US" dirty="0"/>
                    </a:p>
                  </a:txBody>
                  <a:tcPr/>
                </a:tc>
                <a:tc>
                  <a:txBody>
                    <a:bodyPr/>
                    <a:lstStyle/>
                    <a:p>
                      <a:r>
                        <a:rPr lang="en-US" dirty="0" smtClean="0"/>
                        <a:t>Postharvest Losses (%)</a:t>
                      </a:r>
                      <a:endParaRPr lang="en-US" dirty="0"/>
                    </a:p>
                  </a:txBody>
                  <a:tcPr/>
                </a:tc>
                <a:extLst>
                  <a:ext uri="{0D108BD9-81ED-4DB2-BD59-A6C34878D82A}">
                    <a16:rowId xmlns:a16="http://schemas.microsoft.com/office/drawing/2014/main" val="10001"/>
                  </a:ext>
                </a:extLst>
              </a:tr>
              <a:tr h="370840">
                <a:tc>
                  <a:txBody>
                    <a:bodyPr/>
                    <a:lstStyle/>
                    <a:p>
                      <a:r>
                        <a:rPr lang="en-US" dirty="0" smtClean="0"/>
                        <a:t>Carrots</a:t>
                      </a:r>
                      <a:endParaRPr lang="en-US" dirty="0"/>
                    </a:p>
                  </a:txBody>
                  <a:tcPr/>
                </a:tc>
                <a:tc>
                  <a:txBody>
                    <a:bodyPr/>
                    <a:lstStyle/>
                    <a:p>
                      <a:r>
                        <a:rPr lang="en-US" dirty="0" smtClean="0"/>
                        <a:t>600</a:t>
                      </a:r>
                      <a:endParaRPr lang="en-US" dirty="0"/>
                    </a:p>
                  </a:txBody>
                  <a:tcPr/>
                </a:tc>
                <a:tc>
                  <a:txBody>
                    <a:bodyPr/>
                    <a:lstStyle/>
                    <a:p>
                      <a:r>
                        <a:rPr lang="en-US" dirty="0" smtClean="0"/>
                        <a:t>44%</a:t>
                      </a:r>
                      <a:endParaRPr lang="en-US" dirty="0"/>
                    </a:p>
                  </a:txBody>
                  <a:tcPr/>
                </a:tc>
                <a:extLst>
                  <a:ext uri="{0D108BD9-81ED-4DB2-BD59-A6C34878D82A}">
                    <a16:rowId xmlns:a16="http://schemas.microsoft.com/office/drawing/2014/main" val="10002"/>
                  </a:ext>
                </a:extLst>
              </a:tr>
              <a:tr h="370840">
                <a:tc>
                  <a:txBody>
                    <a:bodyPr/>
                    <a:lstStyle/>
                    <a:p>
                      <a:r>
                        <a:rPr lang="en-US" dirty="0" smtClean="0"/>
                        <a:t>Onions</a:t>
                      </a:r>
                      <a:endParaRPr lang="en-US" dirty="0"/>
                    </a:p>
                  </a:txBody>
                  <a:tcPr/>
                </a:tc>
                <a:tc>
                  <a:txBody>
                    <a:bodyPr/>
                    <a:lstStyle/>
                    <a:p>
                      <a:r>
                        <a:rPr lang="en-US" dirty="0" smtClean="0"/>
                        <a:t>6,500</a:t>
                      </a:r>
                      <a:endParaRPr lang="en-US" dirty="0"/>
                    </a:p>
                  </a:txBody>
                  <a:tcPr/>
                </a:tc>
                <a:tc>
                  <a:txBody>
                    <a:bodyPr/>
                    <a:lstStyle/>
                    <a:p>
                      <a:r>
                        <a:rPr lang="en-US" dirty="0" smtClean="0"/>
                        <a:t>15-35%</a:t>
                      </a:r>
                      <a:endParaRPr lang="en-US" dirty="0"/>
                    </a:p>
                  </a:txBody>
                  <a:tcPr/>
                </a:tc>
                <a:extLst>
                  <a:ext uri="{0D108BD9-81ED-4DB2-BD59-A6C34878D82A}">
                    <a16:rowId xmlns:a16="http://schemas.microsoft.com/office/drawing/2014/main" val="10003"/>
                  </a:ext>
                </a:extLst>
              </a:tr>
              <a:tr h="370840">
                <a:tc>
                  <a:txBody>
                    <a:bodyPr/>
                    <a:lstStyle/>
                    <a:p>
                      <a:r>
                        <a:rPr lang="en-US" dirty="0" smtClean="0"/>
                        <a:t>Cauliflower</a:t>
                      </a:r>
                      <a:endParaRPr lang="en-US" dirty="0"/>
                    </a:p>
                  </a:txBody>
                  <a:tcPr/>
                </a:tc>
                <a:tc>
                  <a:txBody>
                    <a:bodyPr/>
                    <a:lstStyle/>
                    <a:p>
                      <a:r>
                        <a:rPr lang="en-US" dirty="0" smtClean="0"/>
                        <a:t>1000</a:t>
                      </a:r>
                      <a:endParaRPr lang="en-US" dirty="0"/>
                    </a:p>
                  </a:txBody>
                  <a:tcPr/>
                </a:tc>
                <a:tc>
                  <a:txBody>
                    <a:bodyPr/>
                    <a:lstStyle/>
                    <a:p>
                      <a:r>
                        <a:rPr lang="en-US" dirty="0" smtClean="0"/>
                        <a:t>50%</a:t>
                      </a:r>
                      <a:endParaRPr lang="en-US" dirty="0"/>
                    </a:p>
                  </a:txBody>
                  <a:tcPr/>
                </a:tc>
                <a:extLst>
                  <a:ext uri="{0D108BD9-81ED-4DB2-BD59-A6C34878D82A}">
                    <a16:rowId xmlns:a16="http://schemas.microsoft.com/office/drawing/2014/main" val="10004"/>
                  </a:ext>
                </a:extLst>
              </a:tr>
              <a:tr h="370840">
                <a:tc>
                  <a:txBody>
                    <a:bodyPr/>
                    <a:lstStyle/>
                    <a:p>
                      <a:r>
                        <a:rPr lang="en-US" dirty="0" smtClean="0"/>
                        <a:t>Lettuce</a:t>
                      </a:r>
                      <a:endParaRPr lang="en-US" dirty="0"/>
                    </a:p>
                  </a:txBody>
                  <a:tcPr/>
                </a:tc>
                <a:tc>
                  <a:txBody>
                    <a:bodyPr/>
                    <a:lstStyle/>
                    <a:p>
                      <a:r>
                        <a:rPr lang="en-US" dirty="0" smtClean="0"/>
                        <a:t>-</a:t>
                      </a:r>
                      <a:endParaRPr lang="en-US" dirty="0"/>
                    </a:p>
                  </a:txBody>
                  <a:tcPr/>
                </a:tc>
                <a:tc>
                  <a:txBody>
                    <a:bodyPr/>
                    <a:lstStyle/>
                    <a:p>
                      <a:r>
                        <a:rPr lang="en-US" dirty="0" smtClean="0"/>
                        <a:t>65%</a:t>
                      </a:r>
                    </a:p>
                  </a:txBody>
                  <a:tcPr/>
                </a:tc>
                <a:extLst>
                  <a:ext uri="{0D108BD9-81ED-4DB2-BD59-A6C34878D82A}">
                    <a16:rowId xmlns:a16="http://schemas.microsoft.com/office/drawing/2014/main" val="10005"/>
                  </a:ext>
                </a:extLst>
              </a:tr>
              <a:tr h="370840">
                <a:tc gridSpan="3">
                  <a:txBody>
                    <a:bodyPr/>
                    <a:lstStyle/>
                    <a:p>
                      <a:r>
                        <a:rPr lang="en-US" sz="1200" dirty="0" err="1" smtClean="0"/>
                        <a:t>Kays</a:t>
                      </a:r>
                      <a:r>
                        <a:rPr lang="en-US" sz="1200" dirty="0" smtClean="0"/>
                        <a:t> and </a:t>
                      </a:r>
                      <a:r>
                        <a:rPr lang="en-US" sz="1200" dirty="0" err="1" smtClean="0"/>
                        <a:t>Paull</a:t>
                      </a:r>
                      <a:r>
                        <a:rPr lang="en-US" sz="1200" dirty="0" smtClean="0"/>
                        <a:t>, 2004. Postharvest Biology</a:t>
                      </a:r>
                      <a:endParaRPr lang="en-US" sz="1200" i="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960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Postharvest </a:t>
            </a:r>
            <a:r>
              <a:rPr lang="en-US" dirty="0" smtClean="0"/>
              <a:t>Costs</a:t>
            </a:r>
            <a:endParaRPr lang="en-US" dirty="0"/>
          </a:p>
        </p:txBody>
      </p:sp>
      <p:sp>
        <p:nvSpPr>
          <p:cNvPr id="3" name="Content Placeholder 2"/>
          <p:cNvSpPr>
            <a:spLocks noGrp="1"/>
          </p:cNvSpPr>
          <p:nvPr>
            <p:ph idx="1"/>
          </p:nvPr>
        </p:nvSpPr>
        <p:spPr>
          <a:xfrm>
            <a:off x="838200" y="1825625"/>
            <a:ext cx="4755078" cy="4351338"/>
          </a:xfrm>
        </p:spPr>
        <p:txBody>
          <a:bodyPr/>
          <a:lstStyle/>
          <a:p>
            <a:pPr>
              <a:defRPr/>
            </a:pPr>
            <a:r>
              <a:rPr lang="en-US" dirty="0"/>
              <a:t>Production costs are often only a portion of total costs</a:t>
            </a:r>
          </a:p>
          <a:p>
            <a:pPr lvl="1">
              <a:buFont typeface="Arial" pitchFamily="34" charset="0"/>
              <a:buChar char="–"/>
              <a:defRPr/>
            </a:pPr>
            <a:r>
              <a:rPr lang="en-US" dirty="0"/>
              <a:t>Particularly for horticultural crops</a:t>
            </a:r>
          </a:p>
          <a:p>
            <a:pPr lvl="1">
              <a:buFont typeface="Arial" pitchFamily="34" charset="0"/>
              <a:buChar char="–"/>
              <a:defRPr/>
            </a:pPr>
            <a:r>
              <a:rPr lang="en-US" dirty="0"/>
              <a:t>This needs to be considered when budgeting</a:t>
            </a:r>
          </a:p>
          <a:p>
            <a:endParaRPr lang="en-US" dirty="0"/>
          </a:p>
        </p:txBody>
      </p:sp>
      <p:graphicFrame>
        <p:nvGraphicFramePr>
          <p:cNvPr id="4" name="Content Placeholder 6"/>
          <p:cNvGraphicFramePr>
            <a:graphicFrameLocks/>
          </p:cNvGraphicFramePr>
          <p:nvPr>
            <p:extLst/>
          </p:nvPr>
        </p:nvGraphicFramePr>
        <p:xfrm>
          <a:off x="6293923" y="2098778"/>
          <a:ext cx="4514602" cy="2402840"/>
        </p:xfrm>
        <a:graphic>
          <a:graphicData uri="http://schemas.openxmlformats.org/drawingml/2006/table">
            <a:tbl>
              <a:tblPr firstRow="1" bandRow="1">
                <a:tableStyleId>{93296810-A885-4BE3-A3E7-6D5BEEA58F35}</a:tableStyleId>
              </a:tblPr>
              <a:tblGrid>
                <a:gridCol w="1531740">
                  <a:extLst>
                    <a:ext uri="{9D8B030D-6E8A-4147-A177-3AD203B41FA5}">
                      <a16:colId xmlns:a16="http://schemas.microsoft.com/office/drawing/2014/main" val="20000"/>
                    </a:ext>
                  </a:extLst>
                </a:gridCol>
                <a:gridCol w="1451122">
                  <a:extLst>
                    <a:ext uri="{9D8B030D-6E8A-4147-A177-3AD203B41FA5}">
                      <a16:colId xmlns:a16="http://schemas.microsoft.com/office/drawing/2014/main" val="20001"/>
                    </a:ext>
                  </a:extLst>
                </a:gridCol>
                <a:gridCol w="1531740">
                  <a:extLst>
                    <a:ext uri="{9D8B030D-6E8A-4147-A177-3AD203B41FA5}">
                      <a16:colId xmlns:a16="http://schemas.microsoft.com/office/drawing/2014/main" val="20002"/>
                    </a:ext>
                  </a:extLst>
                </a:gridCol>
              </a:tblGrid>
              <a:tr h="370840">
                <a:tc>
                  <a:txBody>
                    <a:bodyPr/>
                    <a:lstStyle/>
                    <a:p>
                      <a:pPr algn="ctr"/>
                      <a:r>
                        <a:rPr lang="en-US" sz="1400" dirty="0" smtClean="0"/>
                        <a:t>Crop</a:t>
                      </a:r>
                      <a:endParaRPr lang="en-US" sz="1400" dirty="0"/>
                    </a:p>
                  </a:txBody>
                  <a:tcPr/>
                </a:tc>
                <a:tc>
                  <a:txBody>
                    <a:bodyPr/>
                    <a:lstStyle/>
                    <a:p>
                      <a:pPr algn="ctr"/>
                      <a:r>
                        <a:rPr lang="en-US" sz="1400" dirty="0" smtClean="0"/>
                        <a:t>Production (%)</a:t>
                      </a:r>
                      <a:endParaRPr lang="en-US" sz="1400" dirty="0"/>
                    </a:p>
                  </a:txBody>
                  <a:tcPr/>
                </a:tc>
                <a:tc>
                  <a:txBody>
                    <a:bodyPr/>
                    <a:lstStyle/>
                    <a:p>
                      <a:pPr algn="ctr"/>
                      <a:r>
                        <a:rPr lang="en-US" sz="1400" dirty="0" smtClean="0"/>
                        <a:t>Postharvest</a:t>
                      </a:r>
                      <a:r>
                        <a:rPr lang="en-US" sz="1400" baseline="0" dirty="0" smtClean="0"/>
                        <a:t> (%)</a:t>
                      </a:r>
                      <a:endParaRPr lang="en-US" sz="1400" dirty="0"/>
                    </a:p>
                  </a:txBody>
                  <a:tcPr/>
                </a:tc>
                <a:extLst>
                  <a:ext uri="{0D108BD9-81ED-4DB2-BD59-A6C34878D82A}">
                    <a16:rowId xmlns:a16="http://schemas.microsoft.com/office/drawing/2014/main" val="10000"/>
                  </a:ext>
                </a:extLst>
              </a:tr>
              <a:tr h="370840">
                <a:tc>
                  <a:txBody>
                    <a:bodyPr/>
                    <a:lstStyle/>
                    <a:p>
                      <a:pPr algn="ctr"/>
                      <a:r>
                        <a:rPr lang="en-US" dirty="0" smtClean="0"/>
                        <a:t>Snap Bean</a:t>
                      </a:r>
                      <a:endParaRPr lang="en-US" dirty="0"/>
                    </a:p>
                  </a:txBody>
                  <a:tcPr/>
                </a:tc>
                <a:tc>
                  <a:txBody>
                    <a:bodyPr/>
                    <a:lstStyle/>
                    <a:p>
                      <a:pPr algn="ctr"/>
                      <a:r>
                        <a:rPr lang="en-US" dirty="0" smtClean="0"/>
                        <a:t>54</a:t>
                      </a:r>
                      <a:endParaRPr lang="en-US" dirty="0"/>
                    </a:p>
                  </a:txBody>
                  <a:tcPr/>
                </a:tc>
                <a:tc>
                  <a:txBody>
                    <a:bodyPr/>
                    <a:lstStyle/>
                    <a:p>
                      <a:pPr algn="ctr"/>
                      <a:r>
                        <a:rPr lang="en-US" dirty="0" smtClean="0"/>
                        <a:t>46</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Sweet potato</a:t>
                      </a:r>
                      <a:endParaRPr lang="en-US" dirty="0"/>
                    </a:p>
                  </a:txBody>
                  <a:tcPr/>
                </a:tc>
                <a:tc>
                  <a:txBody>
                    <a:bodyPr/>
                    <a:lstStyle/>
                    <a:p>
                      <a:pPr algn="ctr"/>
                      <a:r>
                        <a:rPr lang="en-US" dirty="0" smtClean="0"/>
                        <a:t>51</a:t>
                      </a:r>
                      <a:endParaRPr lang="en-US" dirty="0"/>
                    </a:p>
                  </a:txBody>
                  <a:tcPr/>
                </a:tc>
                <a:tc>
                  <a:txBody>
                    <a:bodyPr/>
                    <a:lstStyle/>
                    <a:p>
                      <a:pPr algn="ctr"/>
                      <a:r>
                        <a:rPr lang="en-US" dirty="0" smtClean="0"/>
                        <a:t>49</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Sweet</a:t>
                      </a:r>
                      <a:r>
                        <a:rPr lang="en-US" baseline="0" dirty="0" smtClean="0"/>
                        <a:t> corn</a:t>
                      </a:r>
                      <a:endParaRPr lang="en-US" dirty="0"/>
                    </a:p>
                  </a:txBody>
                  <a:tcPr/>
                </a:tc>
                <a:tc>
                  <a:txBody>
                    <a:bodyPr/>
                    <a:lstStyle/>
                    <a:p>
                      <a:pPr algn="ctr"/>
                      <a:r>
                        <a:rPr lang="en-US" dirty="0" smtClean="0"/>
                        <a:t>49</a:t>
                      </a:r>
                      <a:endParaRPr lang="en-US" dirty="0"/>
                    </a:p>
                  </a:txBody>
                  <a:tcPr/>
                </a:tc>
                <a:tc>
                  <a:txBody>
                    <a:bodyPr/>
                    <a:lstStyle/>
                    <a:p>
                      <a:pPr algn="ctr"/>
                      <a:r>
                        <a:rPr lang="en-US" dirty="0" smtClean="0"/>
                        <a:t>51</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Apple</a:t>
                      </a:r>
                      <a:endParaRPr lang="en-US" dirty="0"/>
                    </a:p>
                  </a:txBody>
                  <a:tcPr/>
                </a:tc>
                <a:tc>
                  <a:txBody>
                    <a:bodyPr/>
                    <a:lstStyle/>
                    <a:p>
                      <a:pPr algn="ctr"/>
                      <a:r>
                        <a:rPr lang="en-US" dirty="0" smtClean="0"/>
                        <a:t>44</a:t>
                      </a:r>
                      <a:endParaRPr lang="en-US" dirty="0"/>
                    </a:p>
                  </a:txBody>
                  <a:tcPr/>
                </a:tc>
                <a:tc>
                  <a:txBody>
                    <a:bodyPr/>
                    <a:lstStyle/>
                    <a:p>
                      <a:pPr algn="ctr"/>
                      <a:r>
                        <a:rPr lang="en-US" dirty="0" smtClean="0"/>
                        <a:t>56</a:t>
                      </a:r>
                      <a:endParaRPr lang="en-US" dirty="0"/>
                    </a:p>
                  </a:txBody>
                  <a:tcPr/>
                </a:tc>
                <a:extLst>
                  <a:ext uri="{0D108BD9-81ED-4DB2-BD59-A6C34878D82A}">
                    <a16:rowId xmlns:a16="http://schemas.microsoft.com/office/drawing/2014/main" val="1000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Kays</a:t>
                      </a:r>
                      <a:r>
                        <a:rPr lang="en-US" sz="1200" dirty="0" smtClean="0"/>
                        <a:t> and </a:t>
                      </a:r>
                      <a:r>
                        <a:rPr lang="en-US" sz="1200" dirty="0" err="1" smtClean="0"/>
                        <a:t>Paull</a:t>
                      </a:r>
                      <a:r>
                        <a:rPr lang="en-US" sz="1200" dirty="0" smtClean="0"/>
                        <a:t>, 2004. Postharvest Biology</a:t>
                      </a: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868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Postharvest Quality</a:t>
            </a:r>
          </a:p>
        </p:txBody>
      </p:sp>
      <p:sp>
        <p:nvSpPr>
          <p:cNvPr id="3" name="Content Placeholder 2"/>
          <p:cNvSpPr>
            <a:spLocks noGrp="1"/>
          </p:cNvSpPr>
          <p:nvPr>
            <p:ph idx="1"/>
          </p:nvPr>
        </p:nvSpPr>
        <p:spPr>
          <a:xfrm>
            <a:off x="838200" y="1825625"/>
            <a:ext cx="7676408" cy="4351338"/>
          </a:xfrm>
        </p:spPr>
        <p:txBody>
          <a:bodyPr/>
          <a:lstStyle/>
          <a:p>
            <a:pPr>
              <a:defRPr/>
            </a:pPr>
            <a:r>
              <a:rPr lang="en-US" dirty="0"/>
              <a:t>If you start off with poor product you can only get worse in storage</a:t>
            </a:r>
          </a:p>
          <a:p>
            <a:pPr>
              <a:defRPr/>
            </a:pPr>
            <a:r>
              <a:rPr lang="en-US" dirty="0"/>
              <a:t>Harvested fruit and vegetables are still living organisms</a:t>
            </a:r>
          </a:p>
          <a:p>
            <a:pPr lvl="1">
              <a:buFont typeface="Arial" pitchFamily="34" charset="0"/>
              <a:buChar char="–"/>
              <a:defRPr/>
            </a:pPr>
            <a:r>
              <a:rPr lang="en-US" dirty="0"/>
              <a:t>After harvest destructive processes are favored</a:t>
            </a:r>
          </a:p>
          <a:p>
            <a:endParaRPr lang="en-US" dirty="0"/>
          </a:p>
        </p:txBody>
      </p:sp>
      <p:pic>
        <p:nvPicPr>
          <p:cNvPr id="4" name="Picture 6" descr="Picture 07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244975"/>
            <a:ext cx="3352800" cy="2098675"/>
          </a:xfrm>
          <a:prstGeom prst="rect">
            <a:avLst/>
          </a:prstGeom>
          <a:ln>
            <a:noFill/>
          </a:ln>
          <a:effectLst>
            <a:outerShdw blurRad="292100" dist="139700" dir="2700000" algn="tl" rotWithShape="0">
              <a:srgbClr val="333333">
                <a:alpha val="65000"/>
              </a:srgbClr>
            </a:outerShdw>
          </a:effectLst>
        </p:spPr>
      </p:pic>
      <p:pic>
        <p:nvPicPr>
          <p:cNvPr id="5" name="Picture 7" descr="Picture 08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275931"/>
            <a:ext cx="2895600" cy="2035969"/>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4495800" y="5065315"/>
            <a:ext cx="1752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2">
                  <a:lumMod val="50000"/>
                </a:schemeClr>
              </a:solidFill>
            </a:endParaRPr>
          </a:p>
        </p:txBody>
      </p:sp>
      <p:sp>
        <p:nvSpPr>
          <p:cNvPr id="7" name="TextBox 6"/>
          <p:cNvSpPr txBox="1"/>
          <p:nvPr/>
        </p:nvSpPr>
        <p:spPr>
          <a:xfrm>
            <a:off x="4800600" y="4836715"/>
            <a:ext cx="939800" cy="369888"/>
          </a:xfrm>
          <a:prstGeom prst="rect">
            <a:avLst/>
          </a:prstGeom>
          <a:noFill/>
        </p:spPr>
        <p:txBody>
          <a:bodyPr wrap="none">
            <a:spAutoFit/>
          </a:bodyPr>
          <a:lstStyle/>
          <a:p>
            <a:pPr fontAlgn="auto">
              <a:spcBef>
                <a:spcPts val="0"/>
              </a:spcBef>
              <a:spcAft>
                <a:spcPts val="0"/>
              </a:spcAft>
              <a:defRPr/>
            </a:pPr>
            <a:r>
              <a:rPr lang="en-US" i="1" dirty="0">
                <a:solidFill>
                  <a:schemeClr val="accent2">
                    <a:lumMod val="50000"/>
                  </a:schemeClr>
                </a:solidFill>
                <a:latin typeface="+mn-lt"/>
              </a:rPr>
              <a:t>4 weeks</a:t>
            </a:r>
          </a:p>
        </p:txBody>
      </p:sp>
      <p:pic>
        <p:nvPicPr>
          <p:cNvPr id="8" name="Picture 2" descr="C:\Users\tcoolong\AppData\Local\Microsoft\Windows\Temporary Internet Files\Content.IE5\OU4UNRP1\clock-spring-forward-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5499" y="953294"/>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20017" y="6387955"/>
            <a:ext cx="1410964" cy="246221"/>
          </a:xfrm>
          <a:prstGeom prst="rect">
            <a:avLst/>
          </a:prstGeom>
          <a:noFill/>
        </p:spPr>
        <p:txBody>
          <a:bodyPr wrap="none" rtlCol="0">
            <a:spAutoFit/>
          </a:bodyPr>
          <a:lstStyle/>
          <a:p>
            <a:r>
              <a:rPr lang="en-US" sz="1000" dirty="0" smtClean="0"/>
              <a:t>Photos: Tim Coolong </a:t>
            </a:r>
            <a:endParaRPr lang="en-US" sz="1000" dirty="0"/>
          </a:p>
        </p:txBody>
      </p:sp>
    </p:spTree>
    <p:extLst>
      <p:ext uri="{BB962C8B-B14F-4D97-AF65-F5344CB8AC3E}">
        <p14:creationId xmlns:p14="http://schemas.microsoft.com/office/powerpoint/2010/main" val="2466664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Phytophthora</a:t>
            </a:r>
            <a:r>
              <a:rPr lang="en-US" dirty="0"/>
              <a:t> in Squash</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3734" y="1690688"/>
            <a:ext cx="7735712" cy="43513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58482" y="6162324"/>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84455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Postharvest Quality</a:t>
            </a:r>
          </a:p>
        </p:txBody>
      </p:sp>
      <p:sp>
        <p:nvSpPr>
          <p:cNvPr id="4" name="Content Placeholder 3"/>
          <p:cNvSpPr>
            <a:spLocks noGrp="1"/>
          </p:cNvSpPr>
          <p:nvPr>
            <p:ph sz="half" idx="1"/>
          </p:nvPr>
        </p:nvSpPr>
        <p:spPr/>
        <p:txBody>
          <a:bodyPr>
            <a:normAutofit lnSpcReduction="10000"/>
          </a:bodyPr>
          <a:lstStyle/>
          <a:p>
            <a:pPr marL="0" indent="0" algn="ctr">
              <a:buNone/>
            </a:pPr>
            <a:r>
              <a:rPr lang="en-US" u="sng" dirty="0" smtClean="0"/>
              <a:t>Constructive</a:t>
            </a:r>
          </a:p>
          <a:p>
            <a:pPr>
              <a:defRPr/>
            </a:pPr>
            <a:r>
              <a:rPr lang="en-US" dirty="0"/>
              <a:t>Photosynthesis</a:t>
            </a:r>
          </a:p>
          <a:p>
            <a:pPr>
              <a:defRPr/>
            </a:pPr>
            <a:endParaRPr lang="en-US" dirty="0"/>
          </a:p>
          <a:p>
            <a:pPr>
              <a:defRPr/>
            </a:pPr>
            <a:r>
              <a:rPr lang="en-US" dirty="0"/>
              <a:t>Root absorption of water and nutrients</a:t>
            </a:r>
          </a:p>
          <a:p>
            <a:endParaRPr lang="en-US" dirty="0"/>
          </a:p>
        </p:txBody>
      </p:sp>
      <p:sp>
        <p:nvSpPr>
          <p:cNvPr id="5" name="Content Placeholder 4"/>
          <p:cNvSpPr>
            <a:spLocks noGrp="1"/>
          </p:cNvSpPr>
          <p:nvPr>
            <p:ph sz="half" idx="2"/>
          </p:nvPr>
        </p:nvSpPr>
        <p:spPr/>
        <p:txBody>
          <a:bodyPr>
            <a:normAutofit lnSpcReduction="10000"/>
          </a:bodyPr>
          <a:lstStyle/>
          <a:p>
            <a:pPr marL="0" indent="0" algn="ctr">
              <a:buNone/>
            </a:pPr>
            <a:r>
              <a:rPr lang="en-US" u="sng" dirty="0" smtClean="0"/>
              <a:t>Destructive </a:t>
            </a:r>
          </a:p>
          <a:p>
            <a:pPr>
              <a:defRPr/>
            </a:pPr>
            <a:r>
              <a:rPr lang="en-US" dirty="0"/>
              <a:t>Respiration</a:t>
            </a:r>
          </a:p>
          <a:p>
            <a:pPr>
              <a:defRPr/>
            </a:pPr>
            <a:r>
              <a:rPr lang="en-US" dirty="0"/>
              <a:t>Moisture loss</a:t>
            </a:r>
          </a:p>
          <a:p>
            <a:pPr>
              <a:defRPr/>
            </a:pPr>
            <a:r>
              <a:rPr lang="en-US" dirty="0"/>
              <a:t>Ethylene production</a:t>
            </a:r>
          </a:p>
          <a:p>
            <a:pPr>
              <a:defRPr/>
            </a:pPr>
            <a:r>
              <a:rPr lang="en-US" dirty="0"/>
              <a:t>Carbohydrate transformations</a:t>
            </a:r>
          </a:p>
          <a:p>
            <a:pPr>
              <a:defRPr/>
            </a:pPr>
            <a:r>
              <a:rPr lang="en-US" dirty="0" err="1"/>
              <a:t>Pectic</a:t>
            </a:r>
            <a:r>
              <a:rPr lang="en-US" dirty="0"/>
              <a:t> changes (softening)</a:t>
            </a:r>
          </a:p>
          <a:p>
            <a:pPr>
              <a:defRPr/>
            </a:pPr>
            <a:r>
              <a:rPr lang="en-US" dirty="0"/>
              <a:t>Esters for flavor and aroma are produced</a:t>
            </a:r>
          </a:p>
          <a:p>
            <a:pPr>
              <a:defRPr/>
            </a:pPr>
            <a:r>
              <a:rPr lang="en-US" dirty="0"/>
              <a:t>Pigment changes</a:t>
            </a:r>
          </a:p>
          <a:p>
            <a:endParaRPr lang="en-US" dirty="0"/>
          </a:p>
        </p:txBody>
      </p:sp>
      <p:pic>
        <p:nvPicPr>
          <p:cNvPr id="6" name="Picture 14" descr="IMG_075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042" y="4172838"/>
            <a:ext cx="3524002" cy="2362291"/>
          </a:xfrm>
          <a:prstGeom prst="rect">
            <a:avLst/>
          </a:prstGeom>
          <a:ln>
            <a:noFill/>
          </a:ln>
          <a:effectLst>
            <a:outerShdw blurRad="292100" dist="139700" dir="2700000" algn="tl" rotWithShape="0">
              <a:srgbClr val="333333">
                <a:alpha val="65000"/>
              </a:srgbClr>
            </a:outerShdw>
          </a:effectLst>
        </p:spPr>
      </p:pic>
      <p:sp>
        <p:nvSpPr>
          <p:cNvPr id="7" name="Text Box 6"/>
          <p:cNvSpPr txBox="1">
            <a:spLocks noChangeArrowheads="1"/>
          </p:cNvSpPr>
          <p:nvPr/>
        </p:nvSpPr>
        <p:spPr bwMode="auto">
          <a:xfrm>
            <a:off x="1666504" y="2730335"/>
            <a:ext cx="3524992" cy="369332"/>
          </a:xfrm>
          <a:prstGeom prst="rect">
            <a:avLst/>
          </a:prstGeom>
          <a:noFill/>
          <a:ln w="12700" cap="sq">
            <a:noFill/>
            <a:miter lim="800000"/>
            <a:headEnd type="none" w="sm" len="sm"/>
            <a:tailEnd type="none" w="sm" len="sm"/>
          </a:ln>
          <a:effectLst/>
        </p:spPr>
        <p:txBody>
          <a:bodyPr wrap="square">
            <a:spAutoFit/>
          </a:bodyPr>
          <a:lstStyle/>
          <a:p>
            <a:pPr fontAlgn="auto">
              <a:spcBef>
                <a:spcPct val="50000"/>
              </a:spcBef>
              <a:spcAft>
                <a:spcPts val="0"/>
              </a:spcAft>
              <a:defRPr/>
            </a:pPr>
            <a:r>
              <a:rPr lang="en-US" b="1" dirty="0">
                <a:latin typeface="+mn-lt"/>
              </a:rPr>
              <a:t>6CO</a:t>
            </a:r>
            <a:r>
              <a:rPr lang="en-US" b="1" baseline="-25000" dirty="0">
                <a:latin typeface="+mn-lt"/>
              </a:rPr>
              <a:t>2</a:t>
            </a:r>
            <a:r>
              <a:rPr lang="en-US" b="1" dirty="0">
                <a:latin typeface="+mn-lt"/>
              </a:rPr>
              <a:t> + 6H</a:t>
            </a:r>
            <a:r>
              <a:rPr lang="en-US" b="1" baseline="-25000" dirty="0">
                <a:latin typeface="+mn-lt"/>
              </a:rPr>
              <a:t>2</a:t>
            </a:r>
            <a:r>
              <a:rPr lang="en-US" b="1" dirty="0">
                <a:latin typeface="+mn-lt"/>
              </a:rPr>
              <a:t>O      C</a:t>
            </a:r>
            <a:r>
              <a:rPr lang="en-US" b="1" baseline="-25000" dirty="0">
                <a:latin typeface="+mn-lt"/>
              </a:rPr>
              <a:t>6</a:t>
            </a:r>
            <a:r>
              <a:rPr lang="en-US" b="1" dirty="0">
                <a:latin typeface="+mn-lt"/>
              </a:rPr>
              <a:t>H</a:t>
            </a:r>
            <a:r>
              <a:rPr lang="en-US" b="1" baseline="-25000" dirty="0">
                <a:latin typeface="+mn-lt"/>
              </a:rPr>
              <a:t>12</a:t>
            </a:r>
            <a:r>
              <a:rPr lang="en-US" b="1" dirty="0">
                <a:latin typeface="+mn-lt"/>
              </a:rPr>
              <a:t>O</a:t>
            </a:r>
            <a:r>
              <a:rPr lang="en-US" b="1" baseline="-25000" dirty="0">
                <a:latin typeface="+mn-lt"/>
              </a:rPr>
              <a:t>6</a:t>
            </a:r>
            <a:r>
              <a:rPr lang="en-US" b="1" dirty="0">
                <a:latin typeface="+mn-lt"/>
              </a:rPr>
              <a:t> + 6O</a:t>
            </a:r>
            <a:r>
              <a:rPr lang="en-US" b="1" baseline="-25000" dirty="0">
                <a:latin typeface="+mn-lt"/>
              </a:rPr>
              <a:t>2</a:t>
            </a:r>
          </a:p>
        </p:txBody>
      </p:sp>
      <p:sp>
        <p:nvSpPr>
          <p:cNvPr id="8" name="Right Arrow 7"/>
          <p:cNvSpPr/>
          <p:nvPr/>
        </p:nvSpPr>
        <p:spPr bwMode="auto">
          <a:xfrm>
            <a:off x="3194462" y="2850078"/>
            <a:ext cx="249382" cy="14109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accent2">
                  <a:lumMod val="50000"/>
                </a:schemeClr>
              </a:solidFill>
            </a:endParaRPr>
          </a:p>
        </p:txBody>
      </p:sp>
      <p:sp>
        <p:nvSpPr>
          <p:cNvPr id="9" name="TextBox 8"/>
          <p:cNvSpPr txBox="1"/>
          <p:nvPr/>
        </p:nvSpPr>
        <p:spPr>
          <a:xfrm>
            <a:off x="3633080" y="6590438"/>
            <a:ext cx="1346844" cy="246221"/>
          </a:xfrm>
          <a:prstGeom prst="rect">
            <a:avLst/>
          </a:prstGeom>
          <a:noFill/>
        </p:spPr>
        <p:txBody>
          <a:bodyPr wrap="none" rtlCol="0">
            <a:spAutoFit/>
          </a:bodyPr>
          <a:lstStyle/>
          <a:p>
            <a:r>
              <a:rPr lang="en-US" sz="1000" dirty="0" smtClean="0"/>
              <a:t>Photo: Tim Coolong </a:t>
            </a:r>
            <a:endParaRPr lang="en-US" sz="1000" dirty="0"/>
          </a:p>
        </p:txBody>
      </p:sp>
    </p:spTree>
    <p:extLst>
      <p:ext uri="{BB962C8B-B14F-4D97-AF65-F5344CB8AC3E}">
        <p14:creationId xmlns:p14="http://schemas.microsoft.com/office/powerpoint/2010/main" val="13737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Respiration</a:t>
            </a:r>
          </a:p>
        </p:txBody>
      </p:sp>
      <p:sp>
        <p:nvSpPr>
          <p:cNvPr id="3" name="Content Placeholder 2"/>
          <p:cNvSpPr>
            <a:spLocks noGrp="1"/>
          </p:cNvSpPr>
          <p:nvPr>
            <p:ph idx="1"/>
          </p:nvPr>
        </p:nvSpPr>
        <p:spPr/>
        <p:txBody>
          <a:bodyPr/>
          <a:lstStyle/>
          <a:p>
            <a:pPr>
              <a:defRPr/>
            </a:pPr>
            <a:r>
              <a:rPr lang="en-US" dirty="0"/>
              <a:t>Respiration is generally the conversion of stored sugars and oxygen to carbon dioxide and energy</a:t>
            </a:r>
          </a:p>
          <a:p>
            <a:pPr>
              <a:defRPr/>
            </a:pPr>
            <a:endParaRPr lang="en-US" dirty="0"/>
          </a:p>
          <a:p>
            <a:pPr lvl="1">
              <a:buFont typeface="Arial" pitchFamily="34" charset="0"/>
              <a:buChar char="–"/>
              <a:defRPr/>
            </a:pPr>
            <a:r>
              <a:rPr lang="en-US" dirty="0"/>
              <a:t>Lose dry matter during storage</a:t>
            </a:r>
          </a:p>
          <a:p>
            <a:pPr lvl="1">
              <a:buFont typeface="Arial" pitchFamily="34" charset="0"/>
              <a:buChar char="–"/>
              <a:defRPr/>
            </a:pPr>
            <a:r>
              <a:rPr lang="en-US" dirty="0"/>
              <a:t>Respiration rate increases with water content, oxygen levels and </a:t>
            </a:r>
            <a:r>
              <a:rPr lang="en-US" i="1" dirty="0"/>
              <a:t>temperature </a:t>
            </a:r>
          </a:p>
          <a:p>
            <a:pPr lvl="2">
              <a:defRPr/>
            </a:pPr>
            <a:r>
              <a:rPr lang="en-US" sz="2400" i="1" dirty="0"/>
              <a:t>Rates typically double with an 18 </a:t>
            </a:r>
            <a:r>
              <a:rPr lang="en-US" sz="2400" i="1" baseline="30000" dirty="0" err="1"/>
              <a:t>o</a:t>
            </a:r>
            <a:r>
              <a:rPr lang="en-US" sz="2400" i="1" dirty="0" err="1"/>
              <a:t>F</a:t>
            </a:r>
            <a:r>
              <a:rPr lang="en-US" sz="2400" i="1" dirty="0"/>
              <a:t> increase in temperature</a:t>
            </a:r>
          </a:p>
          <a:p>
            <a:endParaRPr lang="en-US" dirty="0"/>
          </a:p>
        </p:txBody>
      </p:sp>
      <p:grpSp>
        <p:nvGrpSpPr>
          <p:cNvPr id="4" name="Group 10"/>
          <p:cNvGrpSpPr>
            <a:grpSpLocks/>
          </p:cNvGrpSpPr>
          <p:nvPr/>
        </p:nvGrpSpPr>
        <p:grpSpPr bwMode="auto">
          <a:xfrm>
            <a:off x="2131621" y="2676897"/>
            <a:ext cx="6019800" cy="461665"/>
            <a:chOff x="1371600" y="2819400"/>
            <a:chExt cx="3886200" cy="462073"/>
          </a:xfrm>
        </p:grpSpPr>
        <p:sp>
          <p:nvSpPr>
            <p:cNvPr id="5" name="Text Box 78"/>
            <p:cNvSpPr txBox="1">
              <a:spLocks noChangeArrowheads="1"/>
            </p:cNvSpPr>
            <p:nvPr/>
          </p:nvSpPr>
          <p:spPr bwMode="auto">
            <a:xfrm>
              <a:off x="1371600" y="2819400"/>
              <a:ext cx="3886200" cy="462073"/>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2400" b="1" dirty="0">
                  <a:latin typeface="+mn-lt"/>
                </a:rPr>
                <a:t>C</a:t>
              </a:r>
              <a:r>
                <a:rPr lang="en-US" sz="2400" b="1" baseline="-25000" dirty="0">
                  <a:latin typeface="+mn-lt"/>
                </a:rPr>
                <a:t>6</a:t>
              </a:r>
              <a:r>
                <a:rPr lang="en-US" sz="2400" b="1" dirty="0">
                  <a:latin typeface="+mn-lt"/>
                </a:rPr>
                <a:t>H</a:t>
              </a:r>
              <a:r>
                <a:rPr lang="en-US" sz="2400" b="1" baseline="-25000" dirty="0">
                  <a:latin typeface="+mn-lt"/>
                </a:rPr>
                <a:t>12</a:t>
              </a:r>
              <a:r>
                <a:rPr lang="en-US" sz="2400" b="1" dirty="0">
                  <a:latin typeface="+mn-lt"/>
                </a:rPr>
                <a:t>O</a:t>
              </a:r>
              <a:r>
                <a:rPr lang="en-US" sz="2400" b="1" baseline="-25000" dirty="0">
                  <a:latin typeface="+mn-lt"/>
                </a:rPr>
                <a:t>6</a:t>
              </a:r>
              <a:r>
                <a:rPr lang="en-US" sz="2400" b="1" dirty="0">
                  <a:latin typeface="+mn-lt"/>
                </a:rPr>
                <a:t> + 6O</a:t>
              </a:r>
              <a:r>
                <a:rPr lang="en-US" sz="2400" b="1" baseline="-25000" dirty="0">
                  <a:latin typeface="+mn-lt"/>
                </a:rPr>
                <a:t>2</a:t>
              </a:r>
              <a:r>
                <a:rPr lang="en-US" sz="2400" b="1" dirty="0">
                  <a:latin typeface="+mn-lt"/>
                </a:rPr>
                <a:t>     6CO</a:t>
              </a:r>
              <a:r>
                <a:rPr lang="en-US" sz="2400" b="1" baseline="-25000" dirty="0">
                  <a:latin typeface="+mn-lt"/>
                </a:rPr>
                <a:t>2 </a:t>
              </a:r>
              <a:r>
                <a:rPr lang="en-US" sz="2400" b="1" dirty="0">
                  <a:latin typeface="+mn-lt"/>
                </a:rPr>
                <a:t>+ 6H</a:t>
              </a:r>
              <a:r>
                <a:rPr lang="en-US" sz="2400" b="1" baseline="-25000" dirty="0">
                  <a:latin typeface="+mn-lt"/>
                </a:rPr>
                <a:t>2</a:t>
              </a:r>
              <a:r>
                <a:rPr lang="en-US" sz="2400" b="1" dirty="0">
                  <a:latin typeface="+mn-lt"/>
                </a:rPr>
                <a:t>O + Energy </a:t>
              </a:r>
            </a:p>
          </p:txBody>
        </p:sp>
        <p:sp>
          <p:nvSpPr>
            <p:cNvPr id="6" name="Right Arrow 5"/>
            <p:cNvSpPr/>
            <p:nvPr/>
          </p:nvSpPr>
          <p:spPr>
            <a:xfrm>
              <a:off x="2751544" y="2980848"/>
              <a:ext cx="187826" cy="1198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accent2">
                    <a:lumMod val="50000"/>
                  </a:schemeClr>
                </a:solidFill>
              </a:endParaRPr>
            </a:p>
          </p:txBody>
        </p:sp>
      </p:grpSp>
    </p:spTree>
    <p:extLst>
      <p:ext uri="{BB962C8B-B14F-4D97-AF65-F5344CB8AC3E}">
        <p14:creationId xmlns:p14="http://schemas.microsoft.com/office/powerpoint/2010/main" val="341103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2516</Words>
  <Application>Microsoft Office PowerPoint</Application>
  <PresentationFormat>Widescreen</PresentationFormat>
  <Paragraphs>322</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Verdana</vt:lpstr>
      <vt:lpstr>Wingdings</vt:lpstr>
      <vt:lpstr>Office Theme</vt:lpstr>
      <vt:lpstr>PowerPoint Presentation</vt:lpstr>
      <vt:lpstr>Session 6 Postharvest Management of Vegetables  </vt:lpstr>
      <vt:lpstr>Learning Objectives </vt:lpstr>
      <vt:lpstr>Postharvest Storage</vt:lpstr>
      <vt:lpstr>Postharvest Costs</vt:lpstr>
      <vt:lpstr>Postharvest Quality</vt:lpstr>
      <vt:lpstr>Phytophthora in Squash</vt:lpstr>
      <vt:lpstr>Postharvest Quality</vt:lpstr>
      <vt:lpstr>Respiration</vt:lpstr>
      <vt:lpstr>Relative Rate of Respiration</vt:lpstr>
      <vt:lpstr>Water Losses</vt:lpstr>
      <vt:lpstr>Ethylene Production</vt:lpstr>
      <vt:lpstr>Ethylene Producing Fruit and Vegetables</vt:lpstr>
      <vt:lpstr>Ethylene Sensitive Vegetables</vt:lpstr>
      <vt:lpstr>Relatively Ethylene Insensitive Vegetables</vt:lpstr>
      <vt:lpstr>Climacteric Fruit</vt:lpstr>
      <vt:lpstr>Carbohydrate changes</vt:lpstr>
      <vt:lpstr>Pigment changes</vt:lpstr>
      <vt:lpstr>So how do we slow down the respiration rate, reduce acid, carbohydrate and pectin changes, as well as moisture loss ?</vt:lpstr>
      <vt:lpstr>Harvest/Rough Handling</vt:lpstr>
      <vt:lpstr>Harvest/Rough Handling</vt:lpstr>
      <vt:lpstr>Harvest/Rough Handling</vt:lpstr>
      <vt:lpstr>Postharvest Handling</vt:lpstr>
      <vt:lpstr>Reduce produce temperature</vt:lpstr>
      <vt:lpstr>Effect of a Delay in Storage  </vt:lpstr>
      <vt:lpstr>PowerPoint Presentation</vt:lpstr>
      <vt:lpstr>Handling Fresh Produce</vt:lpstr>
      <vt:lpstr>Farmers’ Market Suggestions</vt:lpstr>
      <vt:lpstr>Building a cool room</vt:lpstr>
      <vt:lpstr>Learning Activity</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42</cp:revision>
  <dcterms:created xsi:type="dcterms:W3CDTF">2015-06-09T16:44:22Z</dcterms:created>
  <dcterms:modified xsi:type="dcterms:W3CDTF">2016-09-27T18:20:57Z</dcterms:modified>
</cp:coreProperties>
</file>