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04" r:id="rId2"/>
    <p:sldId id="305" r:id="rId3"/>
    <p:sldId id="306" r:id="rId4"/>
    <p:sldId id="307" r:id="rId5"/>
    <p:sldId id="308" r:id="rId6"/>
    <p:sldId id="270" r:id="rId7"/>
    <p:sldId id="271" r:id="rId8"/>
    <p:sldId id="272" r:id="rId9"/>
    <p:sldId id="273" r:id="rId10"/>
    <p:sldId id="266" r:id="rId11"/>
    <p:sldId id="274" r:id="rId12"/>
    <p:sldId id="267" r:id="rId13"/>
    <p:sldId id="275" r:id="rId14"/>
    <p:sldId id="276" r:id="rId15"/>
    <p:sldId id="277" r:id="rId16"/>
    <p:sldId id="278" r:id="rId17"/>
    <p:sldId id="283" r:id="rId18"/>
    <p:sldId id="284" r:id="rId19"/>
    <p:sldId id="292" r:id="rId20"/>
    <p:sldId id="285" r:id="rId21"/>
    <p:sldId id="293" r:id="rId22"/>
    <p:sldId id="286" r:id="rId23"/>
    <p:sldId id="294" r:id="rId24"/>
    <p:sldId id="287" r:id="rId25"/>
    <p:sldId id="295" r:id="rId26"/>
    <p:sldId id="290" r:id="rId27"/>
    <p:sldId id="297" r:id="rId28"/>
    <p:sldId id="289" r:id="rId29"/>
    <p:sldId id="298" r:id="rId30"/>
    <p:sldId id="291" r:id="rId31"/>
    <p:sldId id="261" r:id="rId32"/>
    <p:sldId id="299" r:id="rId33"/>
    <p:sldId id="302" r:id="rId34"/>
    <p:sldId id="303" r:id="rId35"/>
    <p:sldId id="301" r:id="rId36"/>
    <p:sldId id="30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79" autoAdjust="0"/>
    <p:restoredTop sz="88921" autoAdjust="0"/>
  </p:normalViewPr>
  <p:slideViewPr>
    <p:cSldViewPr snapToGrid="0">
      <p:cViewPr varScale="1">
        <p:scale>
          <a:sx n="68" d="100"/>
          <a:sy n="68" d="100"/>
        </p:scale>
        <p:origin x="84" y="522"/>
      </p:cViewPr>
      <p:guideLst>
        <p:guide orient="horz" pos="2160"/>
        <p:guide pos="3840"/>
      </p:guideLst>
    </p:cSldViewPr>
  </p:slideViewPr>
  <p:notesTextViewPr>
    <p:cViewPr>
      <p:scale>
        <a:sx n="1" d="1"/>
        <a:sy n="1" d="1"/>
      </p:scale>
      <p:origin x="0" y="0"/>
    </p:cViewPr>
  </p:notesTextViewPr>
  <p:notesViewPr>
    <p:cSldViewPr snapToGrid="0">
      <p:cViewPr varScale="1">
        <p:scale>
          <a:sx n="72" d="100"/>
          <a:sy n="72" d="100"/>
        </p:scale>
        <p:origin x="89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960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67AF6-8A41-4658-B00E-6B98FD43F8C1}" type="datetimeFigureOut">
              <a:rPr lang="en-US" smtClean="0"/>
              <a:t>9/27/2016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28768-F1D1-4790-94F4-5BFC8EA2F317}" type="slidenum">
              <a:rPr lang="en-US" smtClean="0"/>
              <a:t>‹#›</a:t>
            </a:fld>
            <a:endParaRPr lang="en-US"/>
          </a:p>
        </p:txBody>
      </p:sp>
    </p:spTree>
    <p:extLst>
      <p:ext uri="{BB962C8B-B14F-4D97-AF65-F5344CB8AC3E}">
        <p14:creationId xmlns:p14="http://schemas.microsoft.com/office/powerpoint/2010/main" val="342607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28768-F1D1-4790-94F4-5BFC8EA2F317}" type="slidenum">
              <a:rPr lang="en-US" smtClean="0"/>
              <a:t>1</a:t>
            </a:fld>
            <a:endParaRPr lang="en-US"/>
          </a:p>
        </p:txBody>
      </p:sp>
    </p:spTree>
    <p:extLst>
      <p:ext uri="{BB962C8B-B14F-4D97-AF65-F5344CB8AC3E}">
        <p14:creationId xmlns:p14="http://schemas.microsoft.com/office/powerpoint/2010/main" val="3490398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Technical" pitchFamily="66" charset="0"/>
              </a:defRPr>
            </a:lvl1pPr>
            <a:lvl2pPr marL="742950" indent="-285750">
              <a:defRPr sz="4400">
                <a:solidFill>
                  <a:schemeClr val="tx2"/>
                </a:solidFill>
                <a:latin typeface="Technical" pitchFamily="66" charset="0"/>
              </a:defRPr>
            </a:lvl2pPr>
            <a:lvl3pPr marL="1143000" indent="-228600">
              <a:defRPr sz="4400">
                <a:solidFill>
                  <a:schemeClr val="tx2"/>
                </a:solidFill>
                <a:latin typeface="Technical" pitchFamily="66" charset="0"/>
              </a:defRPr>
            </a:lvl3pPr>
            <a:lvl4pPr marL="1600200" indent="-228600">
              <a:defRPr sz="4400">
                <a:solidFill>
                  <a:schemeClr val="tx2"/>
                </a:solidFill>
                <a:latin typeface="Technical" pitchFamily="66" charset="0"/>
              </a:defRPr>
            </a:lvl4pPr>
            <a:lvl5pPr marL="2057400" indent="-228600">
              <a:defRPr sz="4400">
                <a:solidFill>
                  <a:schemeClr val="tx2"/>
                </a:solidFill>
                <a:latin typeface="Technical" pitchFamily="66" charset="0"/>
              </a:defRPr>
            </a:lvl5pPr>
            <a:lvl6pPr marL="2514600" indent="-228600" eaLnBrk="0" fontAlgn="base" hangingPunct="0">
              <a:spcBef>
                <a:spcPct val="0"/>
              </a:spcBef>
              <a:spcAft>
                <a:spcPct val="0"/>
              </a:spcAft>
              <a:defRPr sz="4400">
                <a:solidFill>
                  <a:schemeClr val="tx2"/>
                </a:solidFill>
                <a:latin typeface="Technical" pitchFamily="66" charset="0"/>
              </a:defRPr>
            </a:lvl6pPr>
            <a:lvl7pPr marL="2971800" indent="-228600" eaLnBrk="0" fontAlgn="base" hangingPunct="0">
              <a:spcBef>
                <a:spcPct val="0"/>
              </a:spcBef>
              <a:spcAft>
                <a:spcPct val="0"/>
              </a:spcAft>
              <a:defRPr sz="4400">
                <a:solidFill>
                  <a:schemeClr val="tx2"/>
                </a:solidFill>
                <a:latin typeface="Technical" pitchFamily="66" charset="0"/>
              </a:defRPr>
            </a:lvl7pPr>
            <a:lvl8pPr marL="3429000" indent="-228600" eaLnBrk="0" fontAlgn="base" hangingPunct="0">
              <a:spcBef>
                <a:spcPct val="0"/>
              </a:spcBef>
              <a:spcAft>
                <a:spcPct val="0"/>
              </a:spcAft>
              <a:defRPr sz="4400">
                <a:solidFill>
                  <a:schemeClr val="tx2"/>
                </a:solidFill>
                <a:latin typeface="Technical" pitchFamily="66" charset="0"/>
              </a:defRPr>
            </a:lvl8pPr>
            <a:lvl9pPr marL="3886200" indent="-228600" eaLnBrk="0" fontAlgn="base" hangingPunct="0">
              <a:spcBef>
                <a:spcPct val="0"/>
              </a:spcBef>
              <a:spcAft>
                <a:spcPct val="0"/>
              </a:spcAft>
              <a:defRPr sz="4400">
                <a:solidFill>
                  <a:schemeClr val="tx2"/>
                </a:solidFill>
                <a:latin typeface="Technical" pitchFamily="66" charset="0"/>
              </a:defRPr>
            </a:lvl9pPr>
          </a:lstStyle>
          <a:p>
            <a:fld id="{A7D7FE9C-D08E-4DE2-A934-7A9093211244}" type="slidenum">
              <a:rPr lang="en-US" altLang="en-US" sz="1200" smtClean="0"/>
              <a:pPr/>
              <a:t>10</a:t>
            </a:fld>
            <a:endParaRPr lang="en-US" altLang="en-US" sz="1200"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Take a look at this typical photo made in a farmers market.  Who</a:t>
            </a:r>
            <a:r>
              <a:rPr lang="en-US" sz="1200" kern="1200" baseline="0" dirty="0" smtClean="0">
                <a:solidFill>
                  <a:schemeClr val="tx1"/>
                </a:solidFill>
                <a:effectLst/>
                <a:latin typeface="+mn-lt"/>
                <a:ea typeface="+mn-ea"/>
                <a:cs typeface="+mn-cs"/>
              </a:rPr>
              <a:t> do you see?  </a:t>
            </a:r>
            <a:r>
              <a:rPr lang="en-US" sz="1200" kern="1200" dirty="0" smtClean="0">
                <a:solidFill>
                  <a:schemeClr val="tx1"/>
                </a:solidFill>
                <a:effectLst/>
                <a:latin typeface="+mn-lt"/>
                <a:ea typeface="+mn-ea"/>
                <a:cs typeface="+mn-cs"/>
              </a:rPr>
              <a:t>Many of these “at risk” people are going</a:t>
            </a:r>
            <a:r>
              <a:rPr lang="en-US" sz="1200" kern="1200" baseline="0" dirty="0" smtClean="0">
                <a:solidFill>
                  <a:schemeClr val="tx1"/>
                </a:solidFill>
                <a:effectLst/>
                <a:latin typeface="+mn-lt"/>
                <a:ea typeface="+mn-ea"/>
                <a:cs typeface="+mn-cs"/>
              </a:rPr>
              <a:t> to be</a:t>
            </a:r>
            <a:r>
              <a:rPr lang="en-US" sz="1200" kern="1200" dirty="0" smtClean="0">
                <a:solidFill>
                  <a:schemeClr val="tx1"/>
                </a:solidFill>
                <a:effectLst/>
                <a:latin typeface="+mn-lt"/>
                <a:ea typeface="+mn-ea"/>
                <a:cs typeface="+mn-cs"/>
              </a:rPr>
              <a:t> your customers for your “locally grown” produce because they think it is healthier and safer for them.</a:t>
            </a:r>
          </a:p>
          <a:p>
            <a:endParaRPr lang="en-US" altLang="en-US" dirty="0" smtClean="0"/>
          </a:p>
        </p:txBody>
      </p:sp>
    </p:spTree>
    <p:extLst>
      <p:ext uri="{BB962C8B-B14F-4D97-AF65-F5344CB8AC3E}">
        <p14:creationId xmlns:p14="http://schemas.microsoft.com/office/powerpoint/2010/main" val="2952085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Making someone sick with food that you produce and sell can have serious consequences not only in terms of their health, but in liability issues for you.  This chart from the USDA Economic Research Service shows average awards made in foodborne illness settlements in 1998 dollars.  If you made someone sick and they had to be hospitalized, what would happen to your farm if you had to pay more than $100,000 or more $275,000 if that person didn’t survive?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203138F-FE52-4A26-AD61-5E43278D2A9D}" type="slidenum">
              <a:rPr lang="en-US" smtClean="0"/>
              <a:t>11</a:t>
            </a:fld>
            <a:endParaRPr lang="en-US"/>
          </a:p>
        </p:txBody>
      </p:sp>
    </p:spTree>
    <p:extLst>
      <p:ext uri="{BB962C8B-B14F-4D97-AF65-F5344CB8AC3E}">
        <p14:creationId xmlns:p14="http://schemas.microsoft.com/office/powerpoint/2010/main" val="4140022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Technical" pitchFamily="66" charset="0"/>
              </a:defRPr>
            </a:lvl1pPr>
            <a:lvl2pPr marL="742950" indent="-285750">
              <a:defRPr sz="4400">
                <a:solidFill>
                  <a:schemeClr val="tx2"/>
                </a:solidFill>
                <a:latin typeface="Technical" pitchFamily="66" charset="0"/>
              </a:defRPr>
            </a:lvl2pPr>
            <a:lvl3pPr marL="1143000" indent="-228600">
              <a:defRPr sz="4400">
                <a:solidFill>
                  <a:schemeClr val="tx2"/>
                </a:solidFill>
                <a:latin typeface="Technical" pitchFamily="66" charset="0"/>
              </a:defRPr>
            </a:lvl3pPr>
            <a:lvl4pPr marL="1600200" indent="-228600">
              <a:defRPr sz="4400">
                <a:solidFill>
                  <a:schemeClr val="tx2"/>
                </a:solidFill>
                <a:latin typeface="Technical" pitchFamily="66" charset="0"/>
              </a:defRPr>
            </a:lvl4pPr>
            <a:lvl5pPr marL="2057400" indent="-228600">
              <a:defRPr sz="4400">
                <a:solidFill>
                  <a:schemeClr val="tx2"/>
                </a:solidFill>
                <a:latin typeface="Technical" pitchFamily="66" charset="0"/>
              </a:defRPr>
            </a:lvl5pPr>
            <a:lvl6pPr marL="2514600" indent="-228600" eaLnBrk="0" fontAlgn="base" hangingPunct="0">
              <a:spcBef>
                <a:spcPct val="0"/>
              </a:spcBef>
              <a:spcAft>
                <a:spcPct val="0"/>
              </a:spcAft>
              <a:defRPr sz="4400">
                <a:solidFill>
                  <a:schemeClr val="tx2"/>
                </a:solidFill>
                <a:latin typeface="Technical" pitchFamily="66" charset="0"/>
              </a:defRPr>
            </a:lvl6pPr>
            <a:lvl7pPr marL="2971800" indent="-228600" eaLnBrk="0" fontAlgn="base" hangingPunct="0">
              <a:spcBef>
                <a:spcPct val="0"/>
              </a:spcBef>
              <a:spcAft>
                <a:spcPct val="0"/>
              </a:spcAft>
              <a:defRPr sz="4400">
                <a:solidFill>
                  <a:schemeClr val="tx2"/>
                </a:solidFill>
                <a:latin typeface="Technical" pitchFamily="66" charset="0"/>
              </a:defRPr>
            </a:lvl7pPr>
            <a:lvl8pPr marL="3429000" indent="-228600" eaLnBrk="0" fontAlgn="base" hangingPunct="0">
              <a:spcBef>
                <a:spcPct val="0"/>
              </a:spcBef>
              <a:spcAft>
                <a:spcPct val="0"/>
              </a:spcAft>
              <a:defRPr sz="4400">
                <a:solidFill>
                  <a:schemeClr val="tx2"/>
                </a:solidFill>
                <a:latin typeface="Technical" pitchFamily="66" charset="0"/>
              </a:defRPr>
            </a:lvl8pPr>
            <a:lvl9pPr marL="3886200" indent="-228600" eaLnBrk="0" fontAlgn="base" hangingPunct="0">
              <a:spcBef>
                <a:spcPct val="0"/>
              </a:spcBef>
              <a:spcAft>
                <a:spcPct val="0"/>
              </a:spcAft>
              <a:defRPr sz="4400">
                <a:solidFill>
                  <a:schemeClr val="tx2"/>
                </a:solidFill>
                <a:latin typeface="Technical" pitchFamily="66" charset="0"/>
              </a:defRPr>
            </a:lvl9pPr>
          </a:lstStyle>
          <a:p>
            <a:fld id="{E8B03A21-49CB-45D2-A96A-790C81C0D7B1}" type="slidenum">
              <a:rPr lang="en-US" altLang="en-US" sz="1200" smtClean="0"/>
              <a:pPr/>
              <a:t>12</a:t>
            </a:fld>
            <a:endParaRPr lang="en-US" altLang="en-US" sz="1200"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That was then.  This is now.  One</a:t>
            </a:r>
            <a:r>
              <a:rPr lang="en-US" altLang="en-US" baseline="0" dirty="0" smtClean="0"/>
              <a:t> recent settlement for $1.4 million  was disclosed in a case where 55 persons were infected with </a:t>
            </a:r>
            <a:r>
              <a:rPr lang="en-US" altLang="en-US" i="1" baseline="0" dirty="0" smtClean="0"/>
              <a:t>Salmonella </a:t>
            </a:r>
            <a:r>
              <a:rPr lang="en-US" altLang="en-US" baseline="0" dirty="0" smtClean="0"/>
              <a:t>from contaminated orange juice.</a:t>
            </a:r>
          </a:p>
          <a:p>
            <a:r>
              <a:rPr lang="en-US" altLang="en-US" baseline="0" dirty="0" smtClean="0"/>
              <a:t>Many settlements are not disclosed.  But some of the more high profile cases that have been made available include settlements in the millions of dollars for </a:t>
            </a:r>
            <a:r>
              <a:rPr lang="en-US" altLang="en-US" i="1" baseline="0" dirty="0" smtClean="0"/>
              <a:t>E. coli </a:t>
            </a:r>
            <a:r>
              <a:rPr lang="en-US" altLang="en-US" baseline="0" dirty="0" smtClean="0"/>
              <a:t>victims.</a:t>
            </a:r>
            <a:endParaRPr lang="en-US" altLang="en-US" dirty="0" smtClean="0"/>
          </a:p>
        </p:txBody>
      </p:sp>
    </p:spTree>
    <p:extLst>
      <p:ext uri="{BB962C8B-B14F-4D97-AF65-F5344CB8AC3E}">
        <p14:creationId xmlns:p14="http://schemas.microsoft.com/office/powerpoint/2010/main" val="2990637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when I talk to farmers they say, oh yeah, but that’s from those big farms. </a:t>
            </a:r>
          </a:p>
          <a:p>
            <a:r>
              <a:rPr lang="en-US" baseline="0" dirty="0" smtClean="0"/>
              <a:t>What we have observed among farmers, market managers and even consumers is this attitude that:</a:t>
            </a:r>
          </a:p>
          <a:p>
            <a:pPr marL="118872" indent="0">
              <a:buNone/>
            </a:pPr>
            <a:r>
              <a:rPr lang="en-US" sz="1200" dirty="0" smtClean="0">
                <a:latin typeface="Calibri" pitchFamily="34" charset="0"/>
                <a:cs typeface="Calibri" pitchFamily="34" charset="0"/>
              </a:rPr>
              <a:t>It’s locally grown…</a:t>
            </a:r>
          </a:p>
          <a:p>
            <a:pPr marL="118872" indent="0">
              <a:buNone/>
            </a:pPr>
            <a:r>
              <a:rPr lang="en-US" sz="1200" dirty="0" smtClean="0">
                <a:latin typeface="Calibri" pitchFamily="34" charset="0"/>
                <a:cs typeface="Calibri" pitchFamily="34" charset="0"/>
              </a:rPr>
              <a:t>I know that farmer…</a:t>
            </a:r>
          </a:p>
          <a:p>
            <a:pPr marL="118872" indent="0">
              <a:buNone/>
            </a:pPr>
            <a:r>
              <a:rPr lang="en-US" sz="1200" dirty="0" smtClean="0">
                <a:latin typeface="Calibri" pitchFamily="34" charset="0"/>
                <a:cs typeface="Calibri" pitchFamily="34" charset="0"/>
              </a:rPr>
              <a:t>It’s organic…</a:t>
            </a:r>
          </a:p>
          <a:p>
            <a:endParaRPr lang="en-US" dirty="0"/>
          </a:p>
        </p:txBody>
      </p:sp>
      <p:sp>
        <p:nvSpPr>
          <p:cNvPr id="4" name="Slide Number Placeholder 3"/>
          <p:cNvSpPr>
            <a:spLocks noGrp="1"/>
          </p:cNvSpPr>
          <p:nvPr>
            <p:ph type="sldNum" sz="quarter" idx="10"/>
          </p:nvPr>
        </p:nvSpPr>
        <p:spPr/>
        <p:txBody>
          <a:bodyPr/>
          <a:lstStyle/>
          <a:p>
            <a:fld id="{77528768-F1D1-4790-94F4-5BFC8EA2F317}" type="slidenum">
              <a:rPr lang="en-US" smtClean="0"/>
              <a:t>13</a:t>
            </a:fld>
            <a:endParaRPr lang="en-US"/>
          </a:p>
        </p:txBody>
      </p:sp>
    </p:spTree>
    <p:extLst>
      <p:ext uri="{BB962C8B-B14F-4D97-AF65-F5344CB8AC3E}">
        <p14:creationId xmlns:p14="http://schemas.microsoft.com/office/powerpoint/2010/main" val="736533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it’s so much</a:t>
            </a:r>
            <a:r>
              <a:rPr lang="en-US" baseline="0" dirty="0" smtClean="0"/>
              <a:t> safer and more nutritious than what we can get at the store…</a:t>
            </a:r>
            <a:endParaRPr lang="en-US" dirty="0"/>
          </a:p>
        </p:txBody>
      </p:sp>
      <p:sp>
        <p:nvSpPr>
          <p:cNvPr id="4" name="Slide Number Placeholder 3"/>
          <p:cNvSpPr>
            <a:spLocks noGrp="1"/>
          </p:cNvSpPr>
          <p:nvPr>
            <p:ph type="sldNum" sz="quarter" idx="10"/>
          </p:nvPr>
        </p:nvSpPr>
        <p:spPr/>
        <p:txBody>
          <a:bodyPr/>
          <a:lstStyle/>
          <a:p>
            <a:fld id="{77528768-F1D1-4790-94F4-5BFC8EA2F317}" type="slidenum">
              <a:rPr lang="en-US" smtClean="0"/>
              <a:t>14</a:t>
            </a:fld>
            <a:endParaRPr lang="en-US"/>
          </a:p>
        </p:txBody>
      </p:sp>
    </p:spTree>
    <p:extLst>
      <p:ext uri="{BB962C8B-B14F-4D97-AF65-F5344CB8AC3E}">
        <p14:creationId xmlns:p14="http://schemas.microsoft.com/office/powerpoint/2010/main" val="3024760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So, we</a:t>
            </a:r>
            <a:r>
              <a:rPr lang="en-US" baseline="0" dirty="0" smtClean="0"/>
              <a:t> have talked a lot about how produce can become contaminated.  So what does this all mean?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Basically, it means that any produce, whether organically grown or conventionally grown, whether from your own back yard or thousands of miles away, can be contaminated if it is not handled properly all the way from the farm to the market.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203138F-FE52-4A26-AD61-5E43278D2A9D}" type="slidenum">
              <a:rPr lang="en-US" smtClean="0"/>
              <a:t>15</a:t>
            </a:fld>
            <a:endParaRPr lang="en-US"/>
          </a:p>
        </p:txBody>
      </p:sp>
    </p:spTree>
    <p:extLst>
      <p:ext uri="{BB962C8B-B14F-4D97-AF65-F5344CB8AC3E}">
        <p14:creationId xmlns:p14="http://schemas.microsoft.com/office/powerpoint/2010/main" val="1698667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So what is foodborne illness?  What causes it, and how do we get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Foodborne illness is defined as any disease caused by food that you eat.  When disease-causing microorganisms referred to as “pathogens” get into food, they can result in illness. Some of the common ones we hear about in the news are </a:t>
            </a:r>
            <a:r>
              <a:rPr lang="en-US" sz="1200" i="1" kern="1200" dirty="0" smtClean="0">
                <a:solidFill>
                  <a:schemeClr val="tx1"/>
                </a:solidFill>
                <a:effectLst/>
                <a:latin typeface="+mn-lt"/>
                <a:ea typeface="+mn-ea"/>
                <a:cs typeface="+mn-cs"/>
              </a:rPr>
              <a:t>Salmonella</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Listeria</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 coli </a:t>
            </a:r>
            <a:r>
              <a:rPr lang="en-US" sz="1200" kern="1200" dirty="0" smtClean="0">
                <a:solidFill>
                  <a:schemeClr val="tx1"/>
                </a:solidFill>
                <a:effectLst/>
                <a:latin typeface="+mn-lt"/>
                <a:ea typeface="+mn-ea"/>
                <a:cs typeface="+mn-cs"/>
              </a:rPr>
              <a:t>O157:H7 and </a:t>
            </a:r>
            <a:r>
              <a:rPr lang="en-US" sz="1200" i="1" kern="1200" dirty="0" err="1" smtClean="0">
                <a:solidFill>
                  <a:schemeClr val="tx1"/>
                </a:solidFill>
                <a:effectLst/>
                <a:latin typeface="+mn-lt"/>
                <a:ea typeface="+mn-ea"/>
                <a:cs typeface="+mn-cs"/>
              </a:rPr>
              <a:t>Shigella</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are types of bacteria that can be found in the environment and can get into food and cause illness.  They can be in soil or in water, they can be on surfaces</a:t>
            </a:r>
            <a:r>
              <a:rPr lang="en-US" sz="1200" kern="1200" baseline="0" dirty="0" smtClean="0">
                <a:solidFill>
                  <a:schemeClr val="tx1"/>
                </a:solidFill>
                <a:effectLst/>
                <a:latin typeface="+mn-lt"/>
                <a:ea typeface="+mn-ea"/>
                <a:cs typeface="+mn-cs"/>
              </a:rPr>
              <a:t> that come in contact with food</a:t>
            </a:r>
            <a:r>
              <a:rPr lang="en-US" sz="1200" kern="1200" dirty="0" smtClean="0">
                <a:solidFill>
                  <a:schemeClr val="tx1"/>
                </a:solidFill>
                <a:effectLst/>
                <a:latin typeface="+mn-lt"/>
                <a:ea typeface="+mn-ea"/>
                <a:cs typeface="+mn-cs"/>
              </a:rPr>
              <a:t> and they can contaminate produce.</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there are other causes we may not hear about as much.</a:t>
            </a:r>
          </a:p>
          <a:p>
            <a:r>
              <a:rPr lang="en-US" sz="1200" kern="1200" dirty="0" smtClean="0">
                <a:solidFill>
                  <a:schemeClr val="tx1"/>
                </a:solidFill>
                <a:effectLst/>
                <a:latin typeface="+mn-lt"/>
                <a:ea typeface="+mn-ea"/>
                <a:cs typeface="+mn-cs"/>
              </a:rPr>
              <a:t>For the last few years, the cause of most cases of foodborne illness has been a virus called </a:t>
            </a:r>
            <a:r>
              <a:rPr lang="en-US" sz="1200" kern="1200" dirty="0" err="1" smtClean="0">
                <a:solidFill>
                  <a:schemeClr val="tx1"/>
                </a:solidFill>
                <a:effectLst/>
                <a:latin typeface="+mn-lt"/>
                <a:ea typeface="+mn-ea"/>
                <a:cs typeface="+mn-cs"/>
              </a:rPr>
              <a:t>norovirus</a:t>
            </a:r>
            <a:r>
              <a:rPr lang="en-US" sz="1200" kern="1200" dirty="0" smtClean="0">
                <a:solidFill>
                  <a:schemeClr val="tx1"/>
                </a:solidFill>
                <a:effectLst/>
                <a:latin typeface="+mn-lt"/>
                <a:ea typeface="+mn-ea"/>
                <a:cs typeface="+mn-cs"/>
              </a:rPr>
              <a:t>.  It is highly infectious and can be spread from person to person as well as through food.  This has implications for worker health and hygiene when handling</a:t>
            </a:r>
            <a:r>
              <a:rPr lang="en-US" sz="1200" kern="1200" baseline="0" dirty="0" smtClean="0">
                <a:solidFill>
                  <a:schemeClr val="tx1"/>
                </a:solidFill>
                <a:effectLst/>
                <a:latin typeface="+mn-lt"/>
                <a:ea typeface="+mn-ea"/>
                <a:cs typeface="+mn-cs"/>
              </a:rPr>
              <a:t> food – including produce.  </a:t>
            </a:r>
            <a:r>
              <a:rPr lang="en-US" sz="1200" kern="1200" dirty="0" smtClean="0">
                <a:solidFill>
                  <a:schemeClr val="tx1"/>
                </a:solidFill>
                <a:effectLst/>
                <a:latin typeface="+mn-lt"/>
                <a:ea typeface="+mn-ea"/>
                <a:cs typeface="+mn-cs"/>
              </a:rPr>
              <a:t> Good personal hygiene and thorough handwashing are important in preventing this and other foodborne illnesses.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Parasites can also cause foodborne illness.  </a:t>
            </a:r>
            <a:r>
              <a:rPr lang="en-US" sz="1200" i="1" kern="1200" dirty="0" smtClean="0">
                <a:solidFill>
                  <a:schemeClr val="tx1"/>
                </a:solidFill>
                <a:effectLst/>
                <a:latin typeface="+mn-lt"/>
                <a:ea typeface="+mn-ea"/>
                <a:cs typeface="+mn-cs"/>
              </a:rPr>
              <a:t>Cryptosporidium </a:t>
            </a:r>
            <a:r>
              <a:rPr lang="en-US" sz="1200" kern="1200" dirty="0" smtClean="0">
                <a:solidFill>
                  <a:schemeClr val="tx1"/>
                </a:solidFill>
                <a:effectLst/>
                <a:latin typeface="+mn-lt"/>
                <a:ea typeface="+mn-ea"/>
                <a:cs typeface="+mn-cs"/>
              </a:rPr>
              <a:t>is a parasite that has caused outbreaks of illness even from some municipal water supplies.  It is somewhat tolerant to chlorine so municipalities filter water to remove the cysts.  It has been identified in the feces of migratory birds like Canada geese.  </a:t>
            </a:r>
            <a:r>
              <a:rPr lang="en-US" sz="1200" i="1" kern="1200" dirty="0" err="1" smtClean="0">
                <a:solidFill>
                  <a:schemeClr val="tx1"/>
                </a:solidFill>
                <a:effectLst/>
                <a:latin typeface="+mn-lt"/>
                <a:ea typeface="+mn-ea"/>
                <a:cs typeface="+mn-cs"/>
              </a:rPr>
              <a:t>Cyclospora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also a parasite that has caused illness from contaminated food and water.   So water quality used in</a:t>
            </a:r>
            <a:r>
              <a:rPr lang="en-US" sz="1200" kern="1200" baseline="0" dirty="0" smtClean="0">
                <a:solidFill>
                  <a:schemeClr val="tx1"/>
                </a:solidFill>
                <a:effectLst/>
                <a:latin typeface="+mn-lt"/>
                <a:ea typeface="+mn-ea"/>
                <a:cs typeface="+mn-cs"/>
              </a:rPr>
              <a:t> irrigation and in washing produce </a:t>
            </a:r>
            <a:r>
              <a:rPr lang="en-US" sz="1200" kern="1200" dirty="0" smtClean="0">
                <a:solidFill>
                  <a:schemeClr val="tx1"/>
                </a:solidFill>
                <a:effectLst/>
                <a:latin typeface="+mn-lt"/>
                <a:ea typeface="+mn-ea"/>
                <a:cs typeface="+mn-cs"/>
              </a:rPr>
              <a:t>plays an important role in preventing foodborne illnesses.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Toxoplasma</a:t>
            </a:r>
            <a:r>
              <a:rPr lang="en-US" sz="1200" kern="1200" dirty="0" smtClean="0">
                <a:solidFill>
                  <a:schemeClr val="tx1"/>
                </a:solidFill>
                <a:effectLst/>
                <a:latin typeface="+mn-lt"/>
                <a:ea typeface="+mn-ea"/>
                <a:cs typeface="+mn-cs"/>
              </a:rPr>
              <a:t> is another parasite.  This one can have severe consequences if a pregnant woman comes in contact with this parasite and is often associated with cats.  It can cause blindness or other problems if the fetus is exposed.  This is one reason why it is important to keep domestic animals and also wild animals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away from produce growing areas and facilities.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Whenever you enter a state park or national park, you usually see signs that warn about drinking water from lakes or streams because of </a:t>
            </a:r>
            <a:r>
              <a:rPr lang="en-US" sz="1200" i="1" kern="1200" dirty="0" smtClean="0">
                <a:solidFill>
                  <a:schemeClr val="tx1"/>
                </a:solidFill>
                <a:effectLst/>
                <a:latin typeface="+mn-lt"/>
                <a:ea typeface="+mn-ea"/>
                <a:cs typeface="+mn-cs"/>
              </a:rPr>
              <a:t>Giardia</a:t>
            </a:r>
            <a:r>
              <a:rPr lang="en-US" sz="1200" kern="1200" dirty="0" smtClean="0">
                <a:solidFill>
                  <a:schemeClr val="tx1"/>
                </a:solidFill>
                <a:effectLst/>
                <a:latin typeface="+mn-lt"/>
                <a:ea typeface="+mn-ea"/>
                <a:cs typeface="+mn-cs"/>
              </a:rPr>
              <a:t> which is a parasitic protozoan.  And again, if the water is contaminated when it is applied to produce, then the produce</a:t>
            </a:r>
            <a:r>
              <a:rPr lang="en-US" sz="1200" kern="1200" baseline="0" dirty="0" smtClean="0">
                <a:solidFill>
                  <a:schemeClr val="tx1"/>
                </a:solidFill>
                <a:effectLst/>
                <a:latin typeface="+mn-lt"/>
                <a:ea typeface="+mn-ea"/>
                <a:cs typeface="+mn-cs"/>
              </a:rPr>
              <a:t> can be contaminated.</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there are lots of different ways that harmful organisms can get onto produce.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2173D57-EADA-4D59-BEE8-716B0B633EDA}" type="slidenum">
              <a:rPr lang="en-US" smtClean="0"/>
              <a:pPr eaLnBrk="1" fontAlgn="base" hangingPunct="1">
                <a:spcBef>
                  <a:spcPct val="0"/>
                </a:spcBef>
                <a:spcAft>
                  <a:spcPct val="0"/>
                </a:spcAft>
              </a:pPr>
              <a:t>16</a:t>
            </a:fld>
            <a:endParaRPr lang="en-US" smtClean="0"/>
          </a:p>
        </p:txBody>
      </p:sp>
    </p:spTree>
    <p:extLst>
      <p:ext uri="{BB962C8B-B14F-4D97-AF65-F5344CB8AC3E}">
        <p14:creationId xmlns:p14="http://schemas.microsoft.com/office/powerpoint/2010/main" val="3544577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ensure that you are producing safe food, you</a:t>
            </a:r>
            <a:r>
              <a:rPr lang="en-US" baseline="0" dirty="0" smtClean="0"/>
              <a:t> need to have a big picture – a food safety plan -  for how you will grow, handle and even transport produce to keep it safe.  So let’s think of a food safety plan as a puzzle.  You have to pay attention to all these pieces in the production and distribution of produce for it to be safe.  </a:t>
            </a:r>
            <a:endParaRPr lang="en-US" dirty="0"/>
          </a:p>
        </p:txBody>
      </p:sp>
      <p:sp>
        <p:nvSpPr>
          <p:cNvPr id="4" name="Slide Number Placeholder 3"/>
          <p:cNvSpPr>
            <a:spLocks noGrp="1"/>
          </p:cNvSpPr>
          <p:nvPr>
            <p:ph type="sldNum" sz="quarter" idx="10"/>
          </p:nvPr>
        </p:nvSpPr>
        <p:spPr/>
        <p:txBody>
          <a:bodyPr/>
          <a:lstStyle/>
          <a:p>
            <a:fld id="{77528768-F1D1-4790-94F4-5BFC8EA2F317}" type="slidenum">
              <a:rPr lang="en-US" smtClean="0"/>
              <a:t>17</a:t>
            </a:fld>
            <a:endParaRPr lang="en-US"/>
          </a:p>
        </p:txBody>
      </p:sp>
    </p:spTree>
    <p:extLst>
      <p:ext uri="{BB962C8B-B14F-4D97-AF65-F5344CB8AC3E}">
        <p14:creationId xmlns:p14="http://schemas.microsoft.com/office/powerpoint/2010/main" val="2249220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Produce</a:t>
            </a:r>
            <a:r>
              <a:rPr lang="en-US" baseline="0" dirty="0" smtClean="0"/>
              <a:t> safety begins with the land you use.  You need to consider how the land where you plan to grow has been used previously.  Has it been used for animal production?  Are growing areas located where run-off from areas likely to be contaminated could affect your crops?  If you are organic, are you planning to use raw animal manures?  If you plan to compost manure or litters and use that, are you composting properly and monitoring temperatures to be sure you destroy pathogens? Are you keeping animals out of growing areas?</a:t>
            </a:r>
            <a:endParaRPr lang="en-US" dirty="0"/>
          </a:p>
        </p:txBody>
      </p:sp>
      <p:sp>
        <p:nvSpPr>
          <p:cNvPr id="4" name="Slide Number Placeholder 3"/>
          <p:cNvSpPr>
            <a:spLocks noGrp="1"/>
          </p:cNvSpPr>
          <p:nvPr>
            <p:ph type="sldNum" sz="quarter" idx="10"/>
          </p:nvPr>
        </p:nvSpPr>
        <p:spPr/>
        <p:txBody>
          <a:bodyPr/>
          <a:lstStyle/>
          <a:p>
            <a:fld id="{77528768-F1D1-4790-94F4-5BFC8EA2F317}" type="slidenum">
              <a:rPr lang="en-US" smtClean="0"/>
              <a:t>18</a:t>
            </a:fld>
            <a:endParaRPr lang="en-US"/>
          </a:p>
        </p:txBody>
      </p:sp>
    </p:spTree>
    <p:extLst>
      <p:ext uri="{BB962C8B-B14F-4D97-AF65-F5344CB8AC3E}">
        <p14:creationId xmlns:p14="http://schemas.microsoft.com/office/powerpoint/2010/main" val="2249220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Contaminated</a:t>
            </a:r>
            <a:r>
              <a:rPr lang="en-US" baseline="0" dirty="0" smtClean="0"/>
              <a:t> land can mean contaminated produce so think carefully about where to put your growing areas, where you may need fences, when you will apply raw manure to fields, etc. </a:t>
            </a:r>
            <a:endParaRPr lang="en-US" dirty="0"/>
          </a:p>
        </p:txBody>
      </p:sp>
      <p:sp>
        <p:nvSpPr>
          <p:cNvPr id="4" name="Slide Number Placeholder 3"/>
          <p:cNvSpPr>
            <a:spLocks noGrp="1"/>
          </p:cNvSpPr>
          <p:nvPr>
            <p:ph type="sldNum" sz="quarter" idx="10"/>
          </p:nvPr>
        </p:nvSpPr>
        <p:spPr/>
        <p:txBody>
          <a:bodyPr/>
          <a:lstStyle/>
          <a:p>
            <a:fld id="{77528768-F1D1-4790-94F4-5BFC8EA2F317}" type="slidenum">
              <a:rPr lang="en-US" smtClean="0"/>
              <a:t>19</a:t>
            </a:fld>
            <a:endParaRPr lang="en-US"/>
          </a:p>
        </p:txBody>
      </p:sp>
    </p:spTree>
    <p:extLst>
      <p:ext uri="{BB962C8B-B14F-4D97-AF65-F5344CB8AC3E}">
        <p14:creationId xmlns:p14="http://schemas.microsoft.com/office/powerpoint/2010/main" val="197783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Session 6</a:t>
            </a:r>
            <a:r>
              <a:rPr lang="en-US" baseline="0" dirty="0" smtClean="0"/>
              <a:t> – Food Safety – It starts with you! This session focuses on preventing foodborne illness -  why foodborne illness can be a problem with produce and how to keep the produce you grow and market safe.</a:t>
            </a:r>
            <a:endParaRPr lang="en-US" dirty="0"/>
          </a:p>
        </p:txBody>
      </p:sp>
      <p:sp>
        <p:nvSpPr>
          <p:cNvPr id="4" name="Slide Number Placeholder 3"/>
          <p:cNvSpPr>
            <a:spLocks noGrp="1"/>
          </p:cNvSpPr>
          <p:nvPr>
            <p:ph type="sldNum" sz="quarter" idx="10"/>
          </p:nvPr>
        </p:nvSpPr>
        <p:spPr/>
        <p:txBody>
          <a:bodyPr/>
          <a:lstStyle/>
          <a:p>
            <a:fld id="{77528768-F1D1-4790-94F4-5BFC8EA2F317}" type="slidenum">
              <a:rPr lang="en-US" smtClean="0"/>
              <a:t>2</a:t>
            </a:fld>
            <a:endParaRPr lang="en-US"/>
          </a:p>
        </p:txBody>
      </p:sp>
    </p:spTree>
    <p:extLst>
      <p:ext uri="{BB962C8B-B14F-4D97-AF65-F5344CB8AC3E}">
        <p14:creationId xmlns:p14="http://schemas.microsoft.com/office/powerpoint/2010/main" val="1958348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a:t>
            </a:r>
            <a:r>
              <a:rPr lang="en-US" baseline="0" dirty="0" smtClean="0"/>
              <a:t> is another important piece of the puzzle.  For irrigating your crops, do you use municipal water that is treated?  Do you use well water or surface water?  If you are just starting out on your farm, you may want to think about advantages of choosing one irrigation system over another.  For example, if you plan to use surface water to irrigate produce, drip irrigation is preferable to overhead irrigation to help minimize exposure to contamination.  If you are using well water or surface water, testing the water regularly for microbes is important.</a:t>
            </a:r>
          </a:p>
          <a:p>
            <a:endParaRPr lang="en-US" baseline="0" dirty="0" smtClean="0"/>
          </a:p>
          <a:p>
            <a:r>
              <a:rPr lang="en-US" baseline="0" dirty="0" smtClean="0"/>
              <a:t>And when it comes to washing produce before eating it,  taking it to market or selling it at a roadside stand, you MUST use only potable water – that is water that is safe for drinking.</a:t>
            </a:r>
            <a:endParaRPr lang="en-US" dirty="0"/>
          </a:p>
        </p:txBody>
      </p:sp>
      <p:sp>
        <p:nvSpPr>
          <p:cNvPr id="4" name="Slide Number Placeholder 3"/>
          <p:cNvSpPr>
            <a:spLocks noGrp="1"/>
          </p:cNvSpPr>
          <p:nvPr>
            <p:ph type="sldNum" sz="quarter" idx="10"/>
          </p:nvPr>
        </p:nvSpPr>
        <p:spPr/>
        <p:txBody>
          <a:bodyPr/>
          <a:lstStyle/>
          <a:p>
            <a:fld id="{77528768-F1D1-4790-94F4-5BFC8EA2F317}" type="slidenum">
              <a:rPr lang="en-US" smtClean="0"/>
              <a:t>20</a:t>
            </a:fld>
            <a:endParaRPr lang="en-US"/>
          </a:p>
        </p:txBody>
      </p:sp>
    </p:spTree>
    <p:extLst>
      <p:ext uri="{BB962C8B-B14F-4D97-AF65-F5344CB8AC3E}">
        <p14:creationId xmlns:p14="http://schemas.microsoft.com/office/powerpoint/2010/main" val="2249220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 you are choosing water sources, irrigation methods and methods</a:t>
            </a:r>
            <a:r>
              <a:rPr lang="en-US" baseline="0" dirty="0" smtClean="0"/>
              <a:t> for washing produce, remember c</a:t>
            </a:r>
            <a:r>
              <a:rPr lang="en-US" dirty="0" smtClean="0"/>
              <a:t>ontaminated water can mean contaminated produce!</a:t>
            </a:r>
            <a:endParaRPr lang="en-US" dirty="0"/>
          </a:p>
        </p:txBody>
      </p:sp>
      <p:sp>
        <p:nvSpPr>
          <p:cNvPr id="4" name="Slide Number Placeholder 3"/>
          <p:cNvSpPr>
            <a:spLocks noGrp="1"/>
          </p:cNvSpPr>
          <p:nvPr>
            <p:ph type="sldNum" sz="quarter" idx="10"/>
          </p:nvPr>
        </p:nvSpPr>
        <p:spPr/>
        <p:txBody>
          <a:bodyPr/>
          <a:lstStyle/>
          <a:p>
            <a:fld id="{77528768-F1D1-4790-94F4-5BFC8EA2F317}" type="slidenum">
              <a:rPr lang="en-US" smtClean="0"/>
              <a:t>21</a:t>
            </a:fld>
            <a:endParaRPr lang="en-US"/>
          </a:p>
        </p:txBody>
      </p:sp>
    </p:spTree>
    <p:extLst>
      <p:ext uri="{BB962C8B-B14F-4D97-AF65-F5344CB8AC3E}">
        <p14:creationId xmlns:p14="http://schemas.microsoft.com/office/powerpoint/2010/main" val="1483323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important piece of the puzzle</a:t>
            </a:r>
            <a:r>
              <a:rPr lang="en-US" baseline="0" dirty="0" smtClean="0"/>
              <a:t> is worker health and hygiene.  Whether it is you, a family member or an employee that helps you, it is important to avoid working with food when sick.  That includes working with produce that you intend to sell.  Contaminated clothing and hands are another way that germs can spread to food so good hygiene when working with produce is a MUST!</a:t>
            </a:r>
            <a:endParaRPr lang="en-US" dirty="0"/>
          </a:p>
        </p:txBody>
      </p:sp>
      <p:sp>
        <p:nvSpPr>
          <p:cNvPr id="4" name="Slide Number Placeholder 3"/>
          <p:cNvSpPr>
            <a:spLocks noGrp="1"/>
          </p:cNvSpPr>
          <p:nvPr>
            <p:ph type="sldNum" sz="quarter" idx="10"/>
          </p:nvPr>
        </p:nvSpPr>
        <p:spPr/>
        <p:txBody>
          <a:bodyPr/>
          <a:lstStyle/>
          <a:p>
            <a:fld id="{77528768-F1D1-4790-94F4-5BFC8EA2F317}" type="slidenum">
              <a:rPr lang="en-US" smtClean="0"/>
              <a:t>22</a:t>
            </a:fld>
            <a:endParaRPr lang="en-US"/>
          </a:p>
        </p:txBody>
      </p:sp>
    </p:spTree>
    <p:extLst>
      <p:ext uri="{BB962C8B-B14F-4D97-AF65-F5344CB8AC3E}">
        <p14:creationId xmlns:p14="http://schemas.microsoft.com/office/powerpoint/2010/main" val="2249220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Sick workers and dirty hands </a:t>
            </a:r>
            <a:r>
              <a:rPr lang="en-US" smtClean="0"/>
              <a:t>can mean </a:t>
            </a:r>
            <a:r>
              <a:rPr lang="en-US" dirty="0" smtClean="0"/>
              <a:t>--- you got it ---</a:t>
            </a:r>
            <a:r>
              <a:rPr lang="en-US" baseline="0" dirty="0" smtClean="0"/>
              <a:t> contaminated produce!</a:t>
            </a:r>
            <a:endParaRPr lang="en-US" dirty="0"/>
          </a:p>
        </p:txBody>
      </p:sp>
      <p:sp>
        <p:nvSpPr>
          <p:cNvPr id="4" name="Slide Number Placeholder 3"/>
          <p:cNvSpPr>
            <a:spLocks noGrp="1"/>
          </p:cNvSpPr>
          <p:nvPr>
            <p:ph type="sldNum" sz="quarter" idx="10"/>
          </p:nvPr>
        </p:nvSpPr>
        <p:spPr/>
        <p:txBody>
          <a:bodyPr/>
          <a:lstStyle/>
          <a:p>
            <a:fld id="{77528768-F1D1-4790-94F4-5BFC8EA2F317}" type="slidenum">
              <a:rPr lang="en-US" smtClean="0"/>
              <a:t>23</a:t>
            </a:fld>
            <a:endParaRPr lang="en-US"/>
          </a:p>
        </p:txBody>
      </p:sp>
    </p:spTree>
    <p:extLst>
      <p:ext uri="{BB962C8B-B14F-4D97-AF65-F5344CB8AC3E}">
        <p14:creationId xmlns:p14="http://schemas.microsoft.com/office/powerpoint/2010/main" val="3190663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Facilities and equipment</a:t>
            </a:r>
            <a:r>
              <a:rPr lang="en-US" baseline="0" dirty="0" smtClean="0"/>
              <a:t> are another important way to help prevent contamination or cross-contamination from one product to another.  </a:t>
            </a:r>
          </a:p>
          <a:p>
            <a:r>
              <a:rPr lang="en-US" baseline="0" dirty="0" smtClean="0"/>
              <a:t>This includes having handwashing facilities and toilet facilities available for people who may be helping you with your produce.  Going to the bathroom at the edge of the field and not washing hands are not options!</a:t>
            </a:r>
          </a:p>
          <a:p>
            <a:endParaRPr lang="en-US" baseline="0" dirty="0" smtClean="0"/>
          </a:p>
          <a:p>
            <a:r>
              <a:rPr lang="en-US" baseline="0" dirty="0" smtClean="0"/>
              <a:t>In packing areas, storage areas and cooling facilities, think about ease of cleaning and sanitizing when you install walls, ceilings, floors, tables, sinks, etc. </a:t>
            </a:r>
          </a:p>
          <a:p>
            <a:r>
              <a:rPr lang="en-US" baseline="0" dirty="0" smtClean="0"/>
              <a:t>In 2011, there was an outbreak caused by </a:t>
            </a:r>
            <a:r>
              <a:rPr lang="en-US" i="1" baseline="0" dirty="0" smtClean="0"/>
              <a:t>Listeria </a:t>
            </a:r>
            <a:r>
              <a:rPr lang="en-US" i="0" baseline="0" dirty="0" smtClean="0"/>
              <a:t>on cantaloupes from a Colorado farm that resulted in 33 deaths.  How did the melons become contaminated?  Investigators stated that </a:t>
            </a:r>
            <a:r>
              <a:rPr lang="en-US" dirty="0" smtClean="0"/>
              <a:t>melons likely were contaminated in the packing house.  The</a:t>
            </a:r>
            <a:r>
              <a:rPr lang="en-US" baseline="0" dirty="0" smtClean="0"/>
              <a:t>ir report </a:t>
            </a:r>
            <a:r>
              <a:rPr lang="en-US" dirty="0" smtClean="0"/>
              <a:t>concluded that dirty water on a floor, and old, hard-to-clean equipment probably were to blame</a:t>
            </a:r>
            <a:r>
              <a:rPr lang="en-US" baseline="0" dirty="0" smtClean="0"/>
              <a:t>.</a:t>
            </a:r>
          </a:p>
          <a:p>
            <a:r>
              <a:rPr lang="en-US" i="0" baseline="0" dirty="0" smtClean="0"/>
              <a:t>So when installing surfaces and equipment, think about the ease of cleaning.</a:t>
            </a:r>
          </a:p>
          <a:p>
            <a:endParaRPr lang="en-US" baseline="0" dirty="0" smtClean="0"/>
          </a:p>
          <a:p>
            <a:r>
              <a:rPr lang="en-US" baseline="0" dirty="0" smtClean="0"/>
              <a:t>Think about using reusable bins that can be cleaned and sanitized rather than using cardboard boxes, wooden bins or straw baskets.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7528768-F1D1-4790-94F4-5BFC8EA2F317}" type="slidenum">
              <a:rPr lang="en-US" smtClean="0"/>
              <a:t>24</a:t>
            </a:fld>
            <a:endParaRPr lang="en-US"/>
          </a:p>
        </p:txBody>
      </p:sp>
    </p:spTree>
    <p:extLst>
      <p:ext uri="{BB962C8B-B14F-4D97-AF65-F5344CB8AC3E}">
        <p14:creationId xmlns:p14="http://schemas.microsoft.com/office/powerpoint/2010/main" val="2249220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are planning </a:t>
            </a:r>
            <a:r>
              <a:rPr lang="en-US" baseline="0" dirty="0" smtClean="0"/>
              <a:t>your facilities, think about what facilities would look like that could cause you to end up with….contaminated produce.</a:t>
            </a:r>
            <a:endParaRPr lang="en-US" dirty="0"/>
          </a:p>
        </p:txBody>
      </p:sp>
      <p:sp>
        <p:nvSpPr>
          <p:cNvPr id="4" name="Slide Number Placeholder 3"/>
          <p:cNvSpPr>
            <a:spLocks noGrp="1"/>
          </p:cNvSpPr>
          <p:nvPr>
            <p:ph type="sldNum" sz="quarter" idx="10"/>
          </p:nvPr>
        </p:nvSpPr>
        <p:spPr/>
        <p:txBody>
          <a:bodyPr/>
          <a:lstStyle/>
          <a:p>
            <a:fld id="{77528768-F1D1-4790-94F4-5BFC8EA2F317}" type="slidenum">
              <a:rPr lang="en-US" smtClean="0"/>
              <a:t>25</a:t>
            </a:fld>
            <a:endParaRPr lang="en-US"/>
          </a:p>
        </p:txBody>
      </p:sp>
    </p:spTree>
    <p:extLst>
      <p:ext uri="{BB962C8B-B14F-4D97-AF65-F5344CB8AC3E}">
        <p14:creationId xmlns:p14="http://schemas.microsoft.com/office/powerpoint/2010/main" val="3426463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Harvesting and storage practices are also important pieces of the food safety puzzle.  </a:t>
            </a:r>
          </a:p>
          <a:p>
            <a:endParaRPr lang="en-US" baseline="0" dirty="0" smtClean="0"/>
          </a:p>
          <a:p>
            <a:r>
              <a:rPr lang="en-US" baseline="0" dirty="0" smtClean="0"/>
              <a:t>Use good sanitation practices – this goes back to what we just covered about having clean facilities and using clean equipment.  It is important not to be a source of contamination so wear clean clothes and practice thorough and frequent handwashing.  Now I know you are working on a farm, so clean clothes – really?  What do I mean by “clean” clothes?  I mean don’t go work with your pigs, chickens and goats and then go straight to working with and handling your produce.  Food safety is really just about common sense practices.</a:t>
            </a:r>
          </a:p>
          <a:p>
            <a:endParaRPr lang="en-US" baseline="0" dirty="0" smtClean="0"/>
          </a:p>
          <a:p>
            <a:r>
              <a:rPr lang="en-US" baseline="0" dirty="0" smtClean="0"/>
              <a:t>Handling produce in a way that you minimize damage that can result in openings that can be entry points for spoilage organisms like molds and yeasts and for disease-causing microorganisms is a way to preserve the quality of the product and also enhance the safety of the produce.  Cooling is one way to preserve quality, nutritional value and slow the growth of harmful bacteria. </a:t>
            </a:r>
          </a:p>
          <a:p>
            <a:endParaRPr lang="en-US" baseline="0" dirty="0" smtClean="0"/>
          </a:p>
          <a:p>
            <a:endParaRPr lang="en-US" baseline="0" dirty="0" smtClean="0"/>
          </a:p>
          <a:p>
            <a:r>
              <a:rPr lang="en-US" baseline="0" dirty="0" smtClean="0"/>
              <a:t>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7528768-F1D1-4790-94F4-5BFC8EA2F317}" type="slidenum">
              <a:rPr lang="en-US" smtClean="0"/>
              <a:t>26</a:t>
            </a:fld>
            <a:endParaRPr lang="en-US"/>
          </a:p>
        </p:txBody>
      </p:sp>
    </p:spTree>
    <p:extLst>
      <p:ext uri="{BB962C8B-B14F-4D97-AF65-F5344CB8AC3E}">
        <p14:creationId xmlns:p14="http://schemas.microsoft.com/office/powerpoint/2010/main" val="2249220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 you are thinking about your harvest and storage practices, remember that </a:t>
            </a:r>
            <a:r>
              <a:rPr lang="en-US" baseline="0" dirty="0" smtClean="0"/>
              <a:t>dirty facilities and equipment can lead to …..contaminated produce.  Not cooling produce can allow products to wilt and become susceptible to damage which can create entry points for harmful pathogens and can allow harmful bacteria to multiply rapidly.</a:t>
            </a:r>
            <a:endParaRPr lang="en-US" dirty="0"/>
          </a:p>
        </p:txBody>
      </p:sp>
      <p:sp>
        <p:nvSpPr>
          <p:cNvPr id="4" name="Slide Number Placeholder 3"/>
          <p:cNvSpPr>
            <a:spLocks noGrp="1"/>
          </p:cNvSpPr>
          <p:nvPr>
            <p:ph type="sldNum" sz="quarter" idx="10"/>
          </p:nvPr>
        </p:nvSpPr>
        <p:spPr/>
        <p:txBody>
          <a:bodyPr/>
          <a:lstStyle/>
          <a:p>
            <a:fld id="{77528768-F1D1-4790-94F4-5BFC8EA2F317}" type="slidenum">
              <a:rPr lang="en-US" smtClean="0"/>
              <a:t>27</a:t>
            </a:fld>
            <a:endParaRPr lang="en-US"/>
          </a:p>
        </p:txBody>
      </p:sp>
    </p:spTree>
    <p:extLst>
      <p:ext uri="{BB962C8B-B14F-4D97-AF65-F5344CB8AC3E}">
        <p14:creationId xmlns:p14="http://schemas.microsoft.com/office/powerpoint/2010/main" val="3892306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have grown</a:t>
            </a:r>
            <a:r>
              <a:rPr lang="en-US" baseline="0" dirty="0" smtClean="0"/>
              <a:t> it, </a:t>
            </a:r>
            <a:r>
              <a:rPr lang="en-US" dirty="0" smtClean="0"/>
              <a:t>harvested it and stored it – and you have done</a:t>
            </a:r>
            <a:r>
              <a:rPr lang="en-US" baseline="0" dirty="0" smtClean="0"/>
              <a:t> everything correctly.  </a:t>
            </a:r>
            <a:r>
              <a:rPr lang="en-US" dirty="0" smtClean="0"/>
              <a:t>So now you have this beautiful, unblemished, clean and safe produce.  So let’s just put it in the back</a:t>
            </a:r>
            <a:r>
              <a:rPr lang="en-US" baseline="0" dirty="0" smtClean="0"/>
              <a:t> of the truck where we had the calf or the manure we were hauling and take it to TOWN.</a:t>
            </a:r>
          </a:p>
          <a:p>
            <a:endParaRPr lang="en-US" baseline="0" dirty="0" smtClean="0"/>
          </a:p>
          <a:p>
            <a:r>
              <a:rPr lang="en-US" baseline="0" dirty="0" smtClean="0"/>
              <a:t>But food safety doesn’t stop with the growing, harvesting and storing.  How you transport the produce to market also affects the safety of it.  Keeping produce cool, keeping it covered, keeping it clean --- those are also important steps in keeping it safe.</a:t>
            </a:r>
            <a:endParaRPr lang="en-US" dirty="0"/>
          </a:p>
        </p:txBody>
      </p:sp>
      <p:sp>
        <p:nvSpPr>
          <p:cNvPr id="4" name="Slide Number Placeholder 3"/>
          <p:cNvSpPr>
            <a:spLocks noGrp="1"/>
          </p:cNvSpPr>
          <p:nvPr>
            <p:ph type="sldNum" sz="quarter" idx="10"/>
          </p:nvPr>
        </p:nvSpPr>
        <p:spPr/>
        <p:txBody>
          <a:bodyPr/>
          <a:lstStyle/>
          <a:p>
            <a:fld id="{77528768-F1D1-4790-94F4-5BFC8EA2F317}" type="slidenum">
              <a:rPr lang="en-US" smtClean="0"/>
              <a:t>28</a:t>
            </a:fld>
            <a:endParaRPr lang="en-US"/>
          </a:p>
        </p:txBody>
      </p:sp>
    </p:spTree>
    <p:extLst>
      <p:ext uri="{BB962C8B-B14F-4D97-AF65-F5344CB8AC3E}">
        <p14:creationId xmlns:p14="http://schemas.microsoft.com/office/powerpoint/2010/main" val="2249220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are planning your trip to market, remember not transporting produce correctly can lead to lower quality,</a:t>
            </a:r>
            <a:r>
              <a:rPr lang="en-US" baseline="0" dirty="0" smtClean="0"/>
              <a:t> </a:t>
            </a:r>
            <a:r>
              <a:rPr lang="en-US" dirty="0" smtClean="0"/>
              <a:t>contaminated</a:t>
            </a:r>
            <a:r>
              <a:rPr lang="en-US" baseline="0" dirty="0" smtClean="0"/>
              <a:t>, unsafe produce.</a:t>
            </a:r>
            <a:endParaRPr lang="en-US" dirty="0"/>
          </a:p>
        </p:txBody>
      </p:sp>
      <p:sp>
        <p:nvSpPr>
          <p:cNvPr id="4" name="Slide Number Placeholder 3"/>
          <p:cNvSpPr>
            <a:spLocks noGrp="1"/>
          </p:cNvSpPr>
          <p:nvPr>
            <p:ph type="sldNum" sz="quarter" idx="10"/>
          </p:nvPr>
        </p:nvSpPr>
        <p:spPr/>
        <p:txBody>
          <a:bodyPr/>
          <a:lstStyle/>
          <a:p>
            <a:fld id="{77528768-F1D1-4790-94F4-5BFC8EA2F317}" type="slidenum">
              <a:rPr lang="en-US" smtClean="0"/>
              <a:t>29</a:t>
            </a:fld>
            <a:endParaRPr lang="en-US"/>
          </a:p>
        </p:txBody>
      </p:sp>
    </p:spTree>
    <p:extLst>
      <p:ext uri="{BB962C8B-B14F-4D97-AF65-F5344CB8AC3E}">
        <p14:creationId xmlns:p14="http://schemas.microsoft.com/office/powerpoint/2010/main" val="229455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28768-F1D1-4790-94F4-5BFC8EA2F317}" type="slidenum">
              <a:rPr lang="en-US" smtClean="0"/>
              <a:t>3</a:t>
            </a:fld>
            <a:endParaRPr lang="en-US"/>
          </a:p>
        </p:txBody>
      </p:sp>
    </p:spTree>
    <p:extLst>
      <p:ext uri="{BB962C8B-B14F-4D97-AF65-F5344CB8AC3E}">
        <p14:creationId xmlns:p14="http://schemas.microsoft.com/office/powerpoint/2010/main" val="1140353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 have all these pieces of</a:t>
            </a:r>
            <a:r>
              <a:rPr lang="en-US" baseline="0" dirty="0" smtClean="0"/>
              <a:t> the food safety puzzle.  Put them together, and you begin to see the big picture and how the practices that you use at each step of your process can help enhance the quality and safety of the products you grow and sell.  Even in the farmers market – with products displayed off the ground, in plastic containers that can be cleaned and sanitized or lined with clean dish towels that can be washed between uses or tissue paper or freezer paper that can be discarded between uses to prevent cross-contamination – you can take steps to keep your products safe for your customers.</a:t>
            </a:r>
            <a:endParaRPr lang="en-US" dirty="0"/>
          </a:p>
        </p:txBody>
      </p:sp>
      <p:sp>
        <p:nvSpPr>
          <p:cNvPr id="4" name="Slide Number Placeholder 3"/>
          <p:cNvSpPr>
            <a:spLocks noGrp="1"/>
          </p:cNvSpPr>
          <p:nvPr>
            <p:ph type="sldNum" sz="quarter" idx="10"/>
          </p:nvPr>
        </p:nvSpPr>
        <p:spPr/>
        <p:txBody>
          <a:bodyPr/>
          <a:lstStyle/>
          <a:p>
            <a:fld id="{77528768-F1D1-4790-94F4-5BFC8EA2F317}" type="slidenum">
              <a:rPr lang="en-US" smtClean="0"/>
              <a:t>30</a:t>
            </a:fld>
            <a:endParaRPr lang="en-US"/>
          </a:p>
        </p:txBody>
      </p:sp>
    </p:spTree>
    <p:extLst>
      <p:ext uri="{BB962C8B-B14F-4D97-AF65-F5344CB8AC3E}">
        <p14:creationId xmlns:p14="http://schemas.microsoft.com/office/powerpoint/2010/main" val="2249220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Food safety is good marketing.  If you plan to grow</a:t>
            </a:r>
            <a:r>
              <a:rPr lang="en-US" baseline="0" dirty="0" smtClean="0"/>
              <a:t> your business, then additional food safety training is a must.  </a:t>
            </a:r>
            <a:r>
              <a:rPr lang="en-US" dirty="0" smtClean="0"/>
              <a:t>For more in-depth information</a:t>
            </a:r>
            <a:r>
              <a:rPr lang="en-US" baseline="0" dirty="0" smtClean="0"/>
              <a:t> on enhancing the safety of produce you grow and sell, contact you local County Extension Office about accessing our </a:t>
            </a:r>
            <a:r>
              <a:rPr lang="en-US" i="1" baseline="0" dirty="0" smtClean="0"/>
              <a:t>Enhancing the Safety of Locally Grown Produce </a:t>
            </a:r>
            <a:r>
              <a:rPr lang="en-US" i="0" baseline="0" dirty="0" smtClean="0"/>
              <a:t>classes.  Some agents throughout the state are offering face-to-face sessions that you can attend.  If you are not able to find one near you, you can take our on-line course free on the national </a:t>
            </a:r>
            <a:r>
              <a:rPr lang="en-US" i="0" baseline="0" dirty="0" err="1" smtClean="0"/>
              <a:t>eXtension</a:t>
            </a:r>
            <a:r>
              <a:rPr lang="en-US" i="0" baseline="0" dirty="0" smtClean="0"/>
              <a:t> website.  Go to our website at </a:t>
            </a:r>
            <a:r>
              <a:rPr lang="en-US" sz="1200" dirty="0" smtClean="0"/>
              <a:t>www.fcs.uga.edu/extension/enroll-produce-courses for information on how to take</a:t>
            </a:r>
            <a:r>
              <a:rPr lang="en-US" sz="1200" baseline="0" dirty="0" smtClean="0"/>
              <a:t> the course on-line and access our factsheets for more in-depth information.</a:t>
            </a:r>
            <a:endParaRPr lang="en-US" sz="1200" dirty="0" smtClean="0"/>
          </a:p>
          <a:p>
            <a:endParaRPr lang="en-US" i="1" dirty="0"/>
          </a:p>
        </p:txBody>
      </p:sp>
      <p:sp>
        <p:nvSpPr>
          <p:cNvPr id="4" name="Slide Number Placeholder 3"/>
          <p:cNvSpPr>
            <a:spLocks noGrp="1"/>
          </p:cNvSpPr>
          <p:nvPr>
            <p:ph type="sldNum" sz="quarter" idx="10"/>
          </p:nvPr>
        </p:nvSpPr>
        <p:spPr/>
        <p:txBody>
          <a:bodyPr/>
          <a:lstStyle/>
          <a:p>
            <a:fld id="{77528768-F1D1-4790-94F4-5BFC8EA2F317}" type="slidenum">
              <a:rPr lang="en-US" smtClean="0"/>
              <a:t>31</a:t>
            </a:fld>
            <a:endParaRPr lang="en-US"/>
          </a:p>
        </p:txBody>
      </p:sp>
    </p:spTree>
    <p:extLst>
      <p:ext uri="{BB962C8B-B14F-4D97-AF65-F5344CB8AC3E}">
        <p14:creationId xmlns:p14="http://schemas.microsoft.com/office/powerpoint/2010/main" val="1890040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28768-F1D1-4790-94F4-5BFC8EA2F317}" type="slidenum">
              <a:rPr lang="en-US" smtClean="0"/>
              <a:t>32</a:t>
            </a:fld>
            <a:endParaRPr lang="en-US"/>
          </a:p>
        </p:txBody>
      </p:sp>
    </p:spTree>
    <p:extLst>
      <p:ext uri="{BB962C8B-B14F-4D97-AF65-F5344CB8AC3E}">
        <p14:creationId xmlns:p14="http://schemas.microsoft.com/office/powerpoint/2010/main" val="1100065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The Food Safety Modernization Act or FSMA (acronym pronounced FIZ-MA) was passed in 2011 to help ensure that food in the U.S. is safe by shifting our focus from responding to contamination in food to preventing contamination of food from happening.  As a part of this legislation, there are two rules that farmers need to be aware of because they have implications for you as you grow your business.  The first rule is the Produce Safety Rule which sets standards for agricultural water, specifies waiting periods for raw manure use and addresses many of the other practices we have discussed.  The extent to which this rule will apply to you depends on the size of your business.  Farms with an average annual monetary value of produce sales of $25,000 or less will not be covered under the rule.  However, if your business grows so that sales exceed that level, then you would need to comply with the rule.  The dates for compliance are staggered, depend on the amount of your annual sales of produce in excess of $25,000 and may be as long as four years to comply.  However, regardless of whether you are covered under this rule, you still need to be following best practices to keep produce safe, and you should probably have insurance for your protection.</a:t>
            </a:r>
            <a:br>
              <a:rPr lang="en-US">
                <a:latin typeface="Calibri"/>
              </a:rPr>
            </a:br>
            <a:endParaRPr lang="en-US">
              <a:latin typeface="Calibri"/>
            </a:endParaRPr>
          </a:p>
          <a:p>
            <a:r>
              <a:rPr lang="en-US">
                <a:latin typeface="Calibri"/>
              </a:rPr>
              <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77528768-F1D1-4790-94F4-5BFC8EA2F317}" type="slidenum">
              <a:rPr lang="en-US" smtClean="0"/>
              <a:t>33</a:t>
            </a:fld>
            <a:endParaRPr lang="en-US"/>
          </a:p>
        </p:txBody>
      </p:sp>
    </p:spTree>
    <p:extLst>
      <p:ext uri="{BB962C8B-B14F-4D97-AF65-F5344CB8AC3E}">
        <p14:creationId xmlns:p14="http://schemas.microsoft.com/office/powerpoint/2010/main" val="1764028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A second rule that is a part of FSMA is the Preventive Controls for Human Food Rule.  This rule focuses on the processing of foods.  Operations defined as "farms" under the rule are not subject to the preventive controls rule.  On-farm packing or holding of  produce would fall under the Produce Safety Rule.   Farms are allowed to do only minimal types of processing  such as drying grapes to make raisins or treating commodities with ethylene gas to ripen them.  If you choose to open more extensive food processing facilities, then the preventive controls rule may come into play for those facilities.</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77528768-F1D1-4790-94F4-5BFC8EA2F317}" type="slidenum">
              <a:rPr lang="en-US" smtClean="0"/>
              <a:t>34</a:t>
            </a:fld>
            <a:endParaRPr lang="en-US"/>
          </a:p>
        </p:txBody>
      </p:sp>
    </p:spTree>
    <p:extLst>
      <p:ext uri="{BB962C8B-B14F-4D97-AF65-F5344CB8AC3E}">
        <p14:creationId xmlns:p14="http://schemas.microsoft.com/office/powerpoint/2010/main" val="2311320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28768-F1D1-4790-94F4-5BFC8EA2F317}" type="slidenum">
              <a:rPr lang="en-US" smtClean="0"/>
              <a:t>35</a:t>
            </a:fld>
            <a:endParaRPr lang="en-US"/>
          </a:p>
        </p:txBody>
      </p:sp>
    </p:spTree>
    <p:extLst>
      <p:ext uri="{BB962C8B-B14F-4D97-AF65-F5344CB8AC3E}">
        <p14:creationId xmlns:p14="http://schemas.microsoft.com/office/powerpoint/2010/main" val="402083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28768-F1D1-4790-94F4-5BFC8EA2F317}" type="slidenum">
              <a:rPr lang="en-US" smtClean="0"/>
              <a:t>36</a:t>
            </a:fld>
            <a:endParaRPr lang="en-US"/>
          </a:p>
        </p:txBody>
      </p:sp>
    </p:spTree>
    <p:extLst>
      <p:ext uri="{BB962C8B-B14F-4D97-AF65-F5344CB8AC3E}">
        <p14:creationId xmlns:p14="http://schemas.microsoft.com/office/powerpoint/2010/main" val="3433887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 Centers for Disease Control and Prevention estimate that 1 out of every 6 people in America suffer from a foodborne illness each year (or “food poisoning” as some people call it).  Many cases of foodborne illness go unreported because symptoms last for a few hours or days and clear up on their own.  Not everyone is so lucky.  There are over 128,000 hospitalizations in the U.S. and about 3,000 people who die each year from food that they eat.</a:t>
            </a:r>
          </a:p>
          <a:p>
            <a:pPr eaLnBrk="1" hangingPunct="1">
              <a:spcBef>
                <a:spcPct val="0"/>
              </a:spcBef>
            </a:pPr>
            <a:endParaRPr lang="en-US" dirty="0" smtClean="0"/>
          </a:p>
          <a:p>
            <a:pPr eaLnBrk="1" hangingPunct="1">
              <a:spcBef>
                <a:spcPct val="0"/>
              </a:spcBef>
            </a:pPr>
            <a:endParaRPr 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95DC889-6AEE-4BB5-8B57-2CD3BEA65F0D}" type="slidenum">
              <a:rPr lang="en-US" smtClean="0"/>
              <a:pPr eaLnBrk="1" fontAlgn="base" hangingPunct="1">
                <a:spcBef>
                  <a:spcPct val="0"/>
                </a:spcBef>
                <a:spcAft>
                  <a:spcPct val="0"/>
                </a:spcAft>
              </a:pPr>
              <a:t>4</a:t>
            </a:fld>
            <a:endParaRPr lang="en-US" smtClean="0"/>
          </a:p>
        </p:txBody>
      </p:sp>
    </p:spTree>
    <p:extLst>
      <p:ext uri="{BB962C8B-B14F-4D97-AF65-F5344CB8AC3E}">
        <p14:creationId xmlns:p14="http://schemas.microsoft.com/office/powerpoint/2010/main" val="359449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We often think of meats and poultry as being the culprits, but if you put together the illnesses attributed to leafy greens, fruits and nuts and produce that grows on vines, you can see that produce is a big cause of outbreaks.  In fact, 46% of illnesses during that time period</a:t>
            </a:r>
            <a:r>
              <a:rPr lang="en-US" baseline="0" dirty="0" smtClean="0"/>
              <a:t> from 2003 -2008 were from produce.</a:t>
            </a:r>
            <a:endParaRPr lang="en-US" dirty="0" smtClean="0"/>
          </a:p>
          <a:p>
            <a:endParaRPr lang="en-US" dirty="0"/>
          </a:p>
        </p:txBody>
      </p:sp>
      <p:sp>
        <p:nvSpPr>
          <p:cNvPr id="4" name="Slide Number Placeholder 3"/>
          <p:cNvSpPr>
            <a:spLocks noGrp="1"/>
          </p:cNvSpPr>
          <p:nvPr>
            <p:ph type="sldNum" sz="quarter" idx="10"/>
          </p:nvPr>
        </p:nvSpPr>
        <p:spPr/>
        <p:txBody>
          <a:bodyPr/>
          <a:lstStyle/>
          <a:p>
            <a:fld id="{3203138F-FE52-4A26-AD61-5E43278D2A9D}" type="slidenum">
              <a:rPr lang="en-US" smtClean="0"/>
              <a:t>5</a:t>
            </a:fld>
            <a:endParaRPr lang="en-US"/>
          </a:p>
        </p:txBody>
      </p:sp>
    </p:spTree>
    <p:extLst>
      <p:ext uri="{BB962C8B-B14F-4D97-AF65-F5344CB8AC3E}">
        <p14:creationId xmlns:p14="http://schemas.microsoft.com/office/powerpoint/2010/main" val="14442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why are there so many problems with produce?  Won’t it be safe if you just wash it?  The problem is that once produce is contaminated, it is difficult, if not impossible, to remove the contamination.  Here is why.  Plants have openings on leaves for gas exchange.  They allow the plant to take in carbon dioxide and give off oxygen and water vapor.  The first two micrographs show openings on the surface of a leaf or plant.  The third photo shows water collecting on the surface of a leaf like a lettuce leaf.  The water could be from rain, from irrigation or just from water splashing onto the plant.  If that water is contaminated, or if the surface of the plant has harmful microorganisms present, then they can enter the plant through these openings.  If disease-causing microorganisms get inside the plant, it is difficult, if not impossible to remove them.  So contamination may not just be on the surface.  It can actually be inside.</a:t>
            </a:r>
          </a:p>
          <a:p>
            <a:endParaRPr lang="en-US" dirty="0"/>
          </a:p>
        </p:txBody>
      </p:sp>
      <p:sp>
        <p:nvSpPr>
          <p:cNvPr id="4" name="Slide Number Placeholder 3"/>
          <p:cNvSpPr>
            <a:spLocks noGrp="1"/>
          </p:cNvSpPr>
          <p:nvPr>
            <p:ph type="sldNum" sz="quarter" idx="10"/>
          </p:nvPr>
        </p:nvSpPr>
        <p:spPr/>
        <p:txBody>
          <a:bodyPr/>
          <a:lstStyle/>
          <a:p>
            <a:fld id="{3203138F-FE52-4A26-AD61-5E43278D2A9D}" type="slidenum">
              <a:rPr lang="en-US" smtClean="0"/>
              <a:t>6</a:t>
            </a:fld>
            <a:endParaRPr lang="en-US"/>
          </a:p>
        </p:txBody>
      </p:sp>
    </p:spTree>
    <p:extLst>
      <p:ext uri="{BB962C8B-B14F-4D97-AF65-F5344CB8AC3E}">
        <p14:creationId xmlns:p14="http://schemas.microsoft.com/office/powerpoint/2010/main" val="3622597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glowing rods you see in these micrographs are </a:t>
            </a:r>
            <a:r>
              <a:rPr lang="en-US" sz="1200" i="1" kern="1200" dirty="0" smtClean="0">
                <a:solidFill>
                  <a:schemeClr val="tx1"/>
                </a:solidFill>
                <a:effectLst/>
                <a:latin typeface="+mn-lt"/>
                <a:ea typeface="+mn-ea"/>
                <a:cs typeface="+mn-cs"/>
              </a:rPr>
              <a:t>E. coli </a:t>
            </a:r>
            <a:r>
              <a:rPr lang="en-US" sz="1200" kern="1200" dirty="0" smtClean="0">
                <a:solidFill>
                  <a:schemeClr val="tx1"/>
                </a:solidFill>
                <a:effectLst/>
                <a:latin typeface="+mn-lt"/>
                <a:ea typeface="+mn-ea"/>
                <a:cs typeface="+mn-cs"/>
              </a:rPr>
              <a:t>O157:H7 collecting along a cut or damaged area of a lettuce leaf.  This is another example of how microorganisms could enter into produce and contaminate it. So keeping produce</a:t>
            </a:r>
            <a:r>
              <a:rPr lang="en-US" sz="1200" kern="1200" baseline="0" dirty="0" smtClean="0">
                <a:solidFill>
                  <a:schemeClr val="tx1"/>
                </a:solidFill>
                <a:effectLst/>
                <a:latin typeface="+mn-lt"/>
                <a:ea typeface="+mn-ea"/>
                <a:cs typeface="+mn-cs"/>
              </a:rPr>
              <a:t> at its peak quality so that there is less damage to the produce can also be a step toward enhancing its safety.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03138F-FE52-4A26-AD61-5E43278D2A9D}" type="slidenum">
              <a:rPr lang="en-US" smtClean="0"/>
              <a:t>7</a:t>
            </a:fld>
            <a:endParaRPr lang="en-US"/>
          </a:p>
        </p:txBody>
      </p:sp>
    </p:spTree>
    <p:extLst>
      <p:ext uri="{BB962C8B-B14F-4D97-AF65-F5344CB8AC3E}">
        <p14:creationId xmlns:p14="http://schemas.microsoft.com/office/powerpoint/2010/main" val="1631097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So what if someone gets a foodborne illness?  Doesn’t it just go away on its own?</a:t>
            </a:r>
          </a:p>
          <a:p>
            <a:r>
              <a:rPr lang="en-US" sz="1200" kern="1200" dirty="0" smtClean="0">
                <a:solidFill>
                  <a:schemeClr val="tx1"/>
                </a:solidFill>
                <a:effectLst/>
                <a:latin typeface="+mn-lt"/>
                <a:ea typeface="+mn-ea"/>
                <a:cs typeface="+mn-cs"/>
              </a:rPr>
              <a:t>In many cases, yes, it may go away on its own.  Symptoms can include:</a:t>
            </a:r>
          </a:p>
          <a:p>
            <a:pPr lvl="0"/>
            <a:r>
              <a:rPr lang="en-US" sz="1200" kern="1200" dirty="0" smtClean="0">
                <a:solidFill>
                  <a:schemeClr val="tx1"/>
                </a:solidFill>
                <a:effectLst/>
                <a:latin typeface="+mn-lt"/>
                <a:ea typeface="+mn-ea"/>
                <a:cs typeface="+mn-cs"/>
              </a:rPr>
              <a:t>Diarrhea (which is the number one symptom)</a:t>
            </a:r>
          </a:p>
          <a:p>
            <a:pPr lvl="0"/>
            <a:r>
              <a:rPr lang="en-US" sz="1200" kern="1200" dirty="0" smtClean="0">
                <a:solidFill>
                  <a:schemeClr val="tx1"/>
                </a:solidFill>
                <a:effectLst/>
                <a:latin typeface="+mn-lt"/>
                <a:ea typeface="+mn-ea"/>
                <a:cs typeface="+mn-cs"/>
              </a:rPr>
              <a:t>Vomiting</a:t>
            </a:r>
          </a:p>
          <a:p>
            <a:pPr lvl="0"/>
            <a:r>
              <a:rPr lang="en-US" sz="1200" kern="1200" dirty="0" smtClean="0">
                <a:solidFill>
                  <a:schemeClr val="tx1"/>
                </a:solidFill>
                <a:effectLst/>
                <a:latin typeface="+mn-lt"/>
                <a:ea typeface="+mn-ea"/>
                <a:cs typeface="+mn-cs"/>
              </a:rPr>
              <a:t>Nausea</a:t>
            </a:r>
          </a:p>
          <a:p>
            <a:pPr lvl="0"/>
            <a:r>
              <a:rPr lang="en-US" sz="1200" kern="1200" dirty="0" smtClean="0">
                <a:solidFill>
                  <a:schemeClr val="tx1"/>
                </a:solidFill>
                <a:effectLst/>
                <a:latin typeface="+mn-lt"/>
                <a:ea typeface="+mn-ea"/>
                <a:cs typeface="+mn-cs"/>
              </a:rPr>
              <a:t>Abdominal pain and</a:t>
            </a:r>
          </a:p>
          <a:p>
            <a:pPr lvl="0"/>
            <a:r>
              <a:rPr lang="en-US" sz="1200" kern="1200" dirty="0" smtClean="0">
                <a:solidFill>
                  <a:schemeClr val="tx1"/>
                </a:solidFill>
                <a:effectLst/>
                <a:latin typeface="+mn-lt"/>
                <a:ea typeface="+mn-ea"/>
                <a:cs typeface="+mn-cs"/>
              </a:rPr>
              <a:t>Fever, with certain types of illnesses.</a:t>
            </a:r>
          </a:p>
          <a:p>
            <a:r>
              <a:rPr lang="en-US" sz="1200" kern="1200" dirty="0" smtClean="0">
                <a:solidFill>
                  <a:schemeClr val="tx1"/>
                </a:solidFill>
                <a:effectLst/>
                <a:latin typeface="+mn-lt"/>
                <a:ea typeface="+mn-ea"/>
                <a:cs typeface="+mn-cs"/>
              </a:rPr>
              <a:t>In many otherwise healthy people, these symptoms may simply go away on their own.  That is why foodborne illness case numbers are just estimates</a:t>
            </a:r>
            <a:r>
              <a:rPr lang="en-US" sz="1200" kern="1200" baseline="0" dirty="0" smtClean="0">
                <a:solidFill>
                  <a:schemeClr val="tx1"/>
                </a:solidFill>
                <a:effectLst/>
                <a:latin typeface="+mn-lt"/>
                <a:ea typeface="+mn-ea"/>
                <a:cs typeface="+mn-cs"/>
              </a:rPr>
              <a:t> and probably underestimates because often, people don’t see a doctor.</a:t>
            </a:r>
          </a:p>
          <a:p>
            <a:r>
              <a:rPr lang="en-US" sz="1200" kern="1200" dirty="0" smtClean="0">
                <a:solidFill>
                  <a:schemeClr val="tx1"/>
                </a:solidFill>
                <a:effectLst/>
                <a:latin typeface="+mn-lt"/>
                <a:ea typeface="+mn-ea"/>
                <a:cs typeface="+mn-cs"/>
              </a:rPr>
              <a:t>However, in certain population groups, more severe complications can result.  There is a type of arthritis called “reactive arthritis” that can occur after certain foodborne illnesses.  Guillain-Barre syndrome is a type of muscle weakness or paralysis that can occur in some individuals after cases of certain foodborne illnesses.  Spontaneous abortions, stillbirths or deaths of infants after birth can result if pregnant women become infected by </a:t>
            </a:r>
            <a:r>
              <a:rPr lang="en-US" sz="1200" i="1" kern="1200" dirty="0" smtClean="0">
                <a:solidFill>
                  <a:schemeClr val="tx1"/>
                </a:solidFill>
                <a:effectLst/>
                <a:latin typeface="+mn-lt"/>
                <a:ea typeface="+mn-ea"/>
                <a:cs typeface="+mn-cs"/>
              </a:rPr>
              <a:t>Listeria </a:t>
            </a:r>
            <a:r>
              <a:rPr lang="en-US" sz="1200" kern="1200" dirty="0" smtClean="0">
                <a:solidFill>
                  <a:schemeClr val="tx1"/>
                </a:solidFill>
                <a:effectLst/>
                <a:latin typeface="+mn-lt"/>
                <a:ea typeface="+mn-ea"/>
                <a:cs typeface="+mn-cs"/>
              </a:rPr>
              <a:t>that we mentioned earlier.  </a:t>
            </a:r>
            <a:r>
              <a:rPr lang="en-US" sz="1200" i="1" kern="1200" dirty="0" smtClean="0">
                <a:solidFill>
                  <a:schemeClr val="tx1"/>
                </a:solidFill>
                <a:effectLst/>
                <a:latin typeface="+mn-lt"/>
                <a:ea typeface="+mn-ea"/>
                <a:cs typeface="+mn-cs"/>
              </a:rPr>
              <a:t>E. coli </a:t>
            </a:r>
            <a:r>
              <a:rPr lang="en-US" sz="1200" kern="1200" dirty="0" smtClean="0">
                <a:solidFill>
                  <a:schemeClr val="tx1"/>
                </a:solidFill>
                <a:effectLst/>
                <a:latin typeface="+mn-lt"/>
                <a:ea typeface="+mn-ea"/>
                <a:cs typeface="+mn-cs"/>
              </a:rPr>
              <a:t>O157:H7 is a leading cause of kidney failure in young children causing a condition known as HUS. Foodborne illnesses can and do cause deaths each year.  </a:t>
            </a:r>
          </a:p>
          <a:p>
            <a:r>
              <a:rPr lang="en-US" sz="1200" kern="1200" dirty="0" smtClean="0">
                <a:solidFill>
                  <a:schemeClr val="tx1"/>
                </a:solidFill>
                <a:effectLst/>
                <a:latin typeface="+mn-lt"/>
                <a:ea typeface="+mn-ea"/>
                <a:cs typeface="+mn-cs"/>
              </a:rPr>
              <a:t> </a:t>
            </a:r>
          </a:p>
          <a:p>
            <a:pPr eaLnBrk="1" hangingPunct="1">
              <a:spcBef>
                <a:spcPct val="0"/>
              </a:spcBef>
            </a:pPr>
            <a:endParaRPr lang="en-US" sz="1200" i="1" dirty="0" smtClean="0"/>
          </a:p>
          <a:p>
            <a:pPr eaLnBrk="1" hangingPunct="1">
              <a:spcBef>
                <a:spcPct val="0"/>
              </a:spcBef>
            </a:pPr>
            <a:endParaRPr lang="en-US" sz="1200" i="1"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F545BC47-0DED-4744-8EE6-2DF6CEDB7D43}" type="slidenum">
              <a:rPr lang="en-US" smtClean="0"/>
              <a:pPr eaLnBrk="1" fontAlgn="base" hangingPunct="1">
                <a:spcBef>
                  <a:spcPct val="0"/>
                </a:spcBef>
                <a:spcAft>
                  <a:spcPct val="0"/>
                </a:spcAft>
              </a:pPr>
              <a:t>8</a:t>
            </a:fld>
            <a:endParaRPr lang="en-US" smtClean="0"/>
          </a:p>
        </p:txBody>
      </p:sp>
    </p:spTree>
    <p:extLst>
      <p:ext uri="{BB962C8B-B14F-4D97-AF65-F5344CB8AC3E}">
        <p14:creationId xmlns:p14="http://schemas.microsoft.com/office/powerpoint/2010/main" val="53136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most at-risk groups for developing serious complications are young children, older adults, pregnant women and people who are already suffering from diseases like diabetes or are on chemotherapy for cancer that has weakened their immune systems.  </a:t>
            </a:r>
            <a:endParaRPr lang="en-US" dirty="0"/>
          </a:p>
        </p:txBody>
      </p:sp>
      <p:sp>
        <p:nvSpPr>
          <p:cNvPr id="4" name="Slide Number Placeholder 3"/>
          <p:cNvSpPr>
            <a:spLocks noGrp="1"/>
          </p:cNvSpPr>
          <p:nvPr>
            <p:ph type="sldNum" sz="quarter" idx="10"/>
          </p:nvPr>
        </p:nvSpPr>
        <p:spPr/>
        <p:txBody>
          <a:bodyPr/>
          <a:lstStyle/>
          <a:p>
            <a:fld id="{77528768-F1D1-4790-94F4-5BFC8EA2F317}" type="slidenum">
              <a:rPr lang="en-US" smtClean="0"/>
              <a:t>9</a:t>
            </a:fld>
            <a:endParaRPr lang="en-US"/>
          </a:p>
        </p:txBody>
      </p:sp>
    </p:spTree>
    <p:extLst>
      <p:ext uri="{BB962C8B-B14F-4D97-AF65-F5344CB8AC3E}">
        <p14:creationId xmlns:p14="http://schemas.microsoft.com/office/powerpoint/2010/main" val="340476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44014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7F6D4-F957-4BA7-940B-28CC642EE0E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8400091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7F6D4-F957-4BA7-940B-28CC642EE0E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9314831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10405232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D2218-4DD8-4592-9292-E00F030EE43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7F6D4-F957-4BA7-940B-28CC642EE0E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7937491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9D2218-4DD8-4592-9292-E00F030EE430}"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7F6D4-F957-4BA7-940B-28CC642EE0E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19788277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D2218-4DD8-4592-9292-E00F030EE430}" type="datetimeFigureOut">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57F6D4-F957-4BA7-940B-28CC642EE0E4}"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163115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D2218-4DD8-4592-9292-E00F030EE430}"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57F6D4-F957-4BA7-940B-28CC642EE0E4}"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41824289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D2218-4DD8-4592-9292-E00F030EE430}" type="datetimeFigureOut">
              <a:rPr lang="en-US" smtClean="0"/>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57F6D4-F957-4BA7-940B-28CC642EE0E4}"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19402133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D2218-4DD8-4592-9292-E00F030EE430}"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7F6D4-F957-4BA7-940B-28CC642EE0E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0405893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D2218-4DD8-4592-9292-E00F030EE430}"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7F6D4-F957-4BA7-940B-28CC642EE0E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304706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chemeClr val="accent6">
                <a:lumMod val="75000"/>
                <a:alpha val="15000"/>
              </a:schemeClr>
            </a:gs>
            <a:gs pos="100000">
              <a:schemeClr val="accent6">
                <a:lumMod val="40000"/>
                <a:lumOff val="60000"/>
              </a:schemeClr>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D2218-4DD8-4592-9292-E00F030EE430}" type="datetimeFigureOut">
              <a:rPr lang="en-US" smtClean="0"/>
              <a:t>9/27/2016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7F6D4-F957-4BA7-940B-28CC642EE0E4}" type="slidenum">
              <a:rPr lang="en-US" smtClean="0"/>
              <a:t>‹#›</a:t>
            </a:fld>
            <a:endParaRPr lang="en-US"/>
          </a:p>
        </p:txBody>
      </p:sp>
    </p:spTree>
    <p:extLst>
      <p:ext uri="{BB962C8B-B14F-4D97-AF65-F5344CB8AC3E}">
        <p14:creationId xmlns:p14="http://schemas.microsoft.com/office/powerpoint/2010/main" val="2082352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gif"/><Relationship Id="rId9"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1.png"/><Relationship Id="rId4" Type="http://schemas.openxmlformats.org/officeDocument/2006/relationships/image" Target="../media/image30.gif"/></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5.jpe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5.jpe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40.JPG"/><Relationship Id="rId7"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0.gif"/><Relationship Id="rId5" Type="http://schemas.openxmlformats.org/officeDocument/2006/relationships/image" Target="../media/image42.jpg"/><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35.jpe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en.wikipedia.org/wiki/Image:Kale2.jpg"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604" y="602398"/>
            <a:ext cx="7546789" cy="2331689"/>
          </a:xfrm>
          <a:prstGeom prst="rect">
            <a:avLst/>
          </a:prstGeom>
        </p:spPr>
      </p:pic>
      <p:sp>
        <p:nvSpPr>
          <p:cNvPr id="5" name="Title 1"/>
          <p:cNvSpPr txBox="1">
            <a:spLocks/>
          </p:cNvSpPr>
          <p:nvPr/>
        </p:nvSpPr>
        <p:spPr>
          <a:xfrm>
            <a:off x="-2" y="3016284"/>
            <a:ext cx="12192000" cy="11716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smtClean="0">
                <a:ea typeface="Verdana" panose="020B0604030504040204" pitchFamily="34" charset="0"/>
                <a:cs typeface="Times New Roman" panose="02020603050405020304" pitchFamily="18" charset="0"/>
              </a:rPr>
              <a:t>Small Fruit and Vegetable Production</a:t>
            </a:r>
            <a:endParaRPr lang="en-US" sz="6000" dirty="0">
              <a:ea typeface="Verdana" panose="020B0604030504040204" pitchFamily="34" charset="0"/>
              <a:cs typeface="Times New Roman" panose="02020603050405020304"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1501" y="5834699"/>
            <a:ext cx="1705074" cy="600457"/>
          </a:xfrm>
          <a:prstGeom prst="rect">
            <a:avLst/>
          </a:prstGeom>
          <a:effectLst>
            <a:glow>
              <a:schemeClr val="tx1">
                <a:alpha val="20000"/>
              </a:schemeClr>
            </a:glo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3914" y="5255954"/>
            <a:ext cx="917600" cy="1481021"/>
          </a:xfrm>
          <a:prstGeom prst="rect">
            <a:avLst/>
          </a:prstGeom>
          <a:effectLst>
            <a:glow>
              <a:schemeClr val="tx1">
                <a:alpha val="20000"/>
              </a:schemeClr>
            </a:glo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9391" y="5406027"/>
            <a:ext cx="1162012" cy="1029129"/>
          </a:xfrm>
          <a:prstGeom prst="rect">
            <a:avLst/>
          </a:prstGeom>
        </p:spPr>
      </p:pic>
    </p:spTree>
    <p:extLst>
      <p:ext uri="{BB962C8B-B14F-4D97-AF65-F5344CB8AC3E}">
        <p14:creationId xmlns:p14="http://schemas.microsoft.com/office/powerpoint/2010/main" val="3414712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337128"/>
            <a:ext cx="7772400" cy="1143000"/>
          </a:xfrm>
        </p:spPr>
        <p:txBody>
          <a:bodyPr/>
          <a:lstStyle/>
          <a:p>
            <a:r>
              <a:rPr lang="en-US" altLang="en-US" dirty="0" smtClean="0"/>
              <a:t>Who will be your customers?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65231" y="1624718"/>
            <a:ext cx="4799355" cy="37267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6425382" y="5496051"/>
            <a:ext cx="1539204" cy="261610"/>
          </a:xfrm>
          <a:prstGeom prst="rect">
            <a:avLst/>
          </a:prstGeom>
          <a:noFill/>
        </p:spPr>
        <p:txBody>
          <a:bodyPr wrap="none" rtlCol="0">
            <a:spAutoFit/>
          </a:bodyPr>
          <a:lstStyle/>
          <a:p>
            <a:r>
              <a:rPr lang="en-US" sz="1050" dirty="0" smtClean="0"/>
              <a:t>Photo: Judy Harrison </a:t>
            </a:r>
            <a:endParaRPr lang="en-US" sz="1050" dirty="0"/>
          </a:p>
        </p:txBody>
      </p:sp>
    </p:spTree>
    <p:extLst>
      <p:ext uri="{BB962C8B-B14F-4D97-AF65-F5344CB8AC3E}">
        <p14:creationId xmlns:p14="http://schemas.microsoft.com/office/powerpoint/2010/main" val="3084686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normAutofit fontScale="90000"/>
          </a:bodyPr>
          <a:lstStyle/>
          <a:p>
            <a:pPr eaLnBrk="1" fontAlgn="auto" hangingPunct="1">
              <a:spcAft>
                <a:spcPts val="0"/>
              </a:spcAft>
              <a:defRPr/>
            </a:pPr>
            <a:r>
              <a:rPr lang="en-US" dirty="0" smtClean="0"/>
              <a:t>What if I make someone get sick?...</a:t>
            </a:r>
            <a:br>
              <a:rPr lang="en-US" dirty="0" smtClean="0"/>
            </a:br>
            <a:r>
              <a:rPr lang="en-US" dirty="0" smtClean="0"/>
              <a:t>Liability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6882212"/>
              </p:ext>
            </p:extLst>
          </p:nvPr>
        </p:nvGraphicFramePr>
        <p:xfrm>
          <a:off x="609600" y="1579563"/>
          <a:ext cx="10160000" cy="3718950"/>
        </p:xfrm>
        <a:graphic>
          <a:graphicData uri="http://schemas.openxmlformats.org/drawingml/2006/table">
            <a:tbl>
              <a:tblPr firstRow="1" bandRow="1">
                <a:effectLst/>
                <a:tableStyleId>{5C22544A-7EE6-4342-B048-85BDC9FD1C3A}</a:tableStyleId>
              </a:tblPr>
              <a:tblGrid>
                <a:gridCol w="2235200">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336800">
                  <a:extLst>
                    <a:ext uri="{9D8B030D-6E8A-4147-A177-3AD203B41FA5}">
                      <a16:colId xmlns:a16="http://schemas.microsoft.com/office/drawing/2014/main" val="20003"/>
                    </a:ext>
                  </a:extLst>
                </a:gridCol>
              </a:tblGrid>
              <a:tr h="640194">
                <a:tc gridSpan="4">
                  <a:txBody>
                    <a:bodyPr/>
                    <a:lstStyle/>
                    <a:p>
                      <a:r>
                        <a:rPr lang="en-US" sz="1800" dirty="0" smtClean="0"/>
                        <a:t>Table</a:t>
                      </a:r>
                      <a:r>
                        <a:rPr lang="en-US" sz="1800" baseline="0" dirty="0" smtClean="0"/>
                        <a:t> 1</a:t>
                      </a:r>
                    </a:p>
                    <a:p>
                      <a:r>
                        <a:rPr lang="en-US" sz="1800" baseline="0" dirty="0" smtClean="0"/>
                        <a:t>Compensation in Court Cases by Severity Category, 1988-97*</a:t>
                      </a:r>
                      <a:endParaRPr lang="en-US" sz="1800" dirty="0"/>
                    </a:p>
                  </a:txBody>
                  <a:tcPr marL="121920" marR="121920" marT="45728" marB="45728"/>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40194">
                <a:tc>
                  <a:txBody>
                    <a:bodyPr/>
                    <a:lstStyle/>
                    <a:p>
                      <a:r>
                        <a:rPr lang="en-US" sz="2000" dirty="0" smtClean="0"/>
                        <a:t>Illness Severity</a:t>
                      </a:r>
                      <a:endParaRPr lang="en-US" sz="2000" dirty="0"/>
                    </a:p>
                  </a:txBody>
                  <a:tcPr marL="121920" marR="121920" marT="45728" marB="45728"/>
                </a:tc>
                <a:tc>
                  <a:txBody>
                    <a:bodyPr/>
                    <a:lstStyle/>
                    <a:p>
                      <a:r>
                        <a:rPr lang="en-US" sz="2000" dirty="0" smtClean="0"/>
                        <a:t>Court Cases with Award Information</a:t>
                      </a:r>
                      <a:endParaRPr lang="en-US" sz="2000" dirty="0"/>
                    </a:p>
                  </a:txBody>
                  <a:tcPr marL="121920" marR="121920" marT="45728" marB="45728"/>
                </a:tc>
                <a:tc>
                  <a:txBody>
                    <a:bodyPr/>
                    <a:lstStyle/>
                    <a:p>
                      <a:r>
                        <a:rPr lang="en-US" sz="2000" dirty="0" smtClean="0"/>
                        <a:t>Percent Won</a:t>
                      </a:r>
                      <a:r>
                        <a:rPr lang="en-US" sz="2000" baseline="0" dirty="0" smtClean="0"/>
                        <a:t> by Plaintiff</a:t>
                      </a:r>
                      <a:endParaRPr lang="en-US" sz="2000" dirty="0"/>
                    </a:p>
                  </a:txBody>
                  <a:tcPr marL="121920" marR="121920" marT="45728" marB="45728"/>
                </a:tc>
                <a:tc>
                  <a:txBody>
                    <a:bodyPr/>
                    <a:lstStyle/>
                    <a:p>
                      <a:r>
                        <a:rPr lang="en-US" sz="2000" dirty="0" smtClean="0"/>
                        <a:t>Average Award</a:t>
                      </a:r>
                      <a:endParaRPr lang="en-US" sz="2000" dirty="0"/>
                    </a:p>
                  </a:txBody>
                  <a:tcPr marL="121920" marR="121920" marT="45728" marB="45728"/>
                </a:tc>
                <a:extLst>
                  <a:ext uri="{0D108BD9-81ED-4DB2-BD59-A6C34878D82A}">
                    <a16:rowId xmlns:a16="http://schemas.microsoft.com/office/drawing/2014/main" val="10001"/>
                  </a:ext>
                </a:extLst>
              </a:tr>
              <a:tr h="640194">
                <a:tc>
                  <a:txBody>
                    <a:bodyPr/>
                    <a:lstStyle/>
                    <a:p>
                      <a:r>
                        <a:rPr lang="en-US" sz="2000" dirty="0" smtClean="0"/>
                        <a:t>Premature death</a:t>
                      </a:r>
                      <a:endParaRPr lang="en-US" sz="2000" dirty="0"/>
                    </a:p>
                  </a:txBody>
                  <a:tcPr marL="121920" marR="121920" marT="45728" marB="45728"/>
                </a:tc>
                <a:tc>
                  <a:txBody>
                    <a:bodyPr/>
                    <a:lstStyle/>
                    <a:p>
                      <a:pPr algn="ctr"/>
                      <a:r>
                        <a:rPr lang="en-US" sz="2000" dirty="0" smtClean="0"/>
                        <a:t>6</a:t>
                      </a:r>
                      <a:endParaRPr lang="en-US" sz="2000" dirty="0"/>
                    </a:p>
                  </a:txBody>
                  <a:tcPr marL="121920" marR="121920" marT="45728" marB="45728" anchor="ctr"/>
                </a:tc>
                <a:tc>
                  <a:txBody>
                    <a:bodyPr/>
                    <a:lstStyle/>
                    <a:p>
                      <a:pPr algn="ctr"/>
                      <a:r>
                        <a:rPr lang="en-US" sz="2000" dirty="0" smtClean="0"/>
                        <a:t>66.7%</a:t>
                      </a:r>
                      <a:endParaRPr lang="en-US" sz="2000" dirty="0"/>
                    </a:p>
                  </a:txBody>
                  <a:tcPr marL="121920" marR="121920" marT="45728" marB="45728" anchor="ctr"/>
                </a:tc>
                <a:tc>
                  <a:txBody>
                    <a:bodyPr/>
                    <a:lstStyle/>
                    <a:p>
                      <a:pPr algn="ctr"/>
                      <a:r>
                        <a:rPr lang="en-US" sz="2000" dirty="0" smtClean="0"/>
                        <a:t>$274,580</a:t>
                      </a:r>
                      <a:endParaRPr lang="en-US" sz="2000" dirty="0"/>
                    </a:p>
                  </a:txBody>
                  <a:tcPr marL="121920" marR="121920" marT="45728" marB="45728" anchor="ctr"/>
                </a:tc>
                <a:extLst>
                  <a:ext uri="{0D108BD9-81ED-4DB2-BD59-A6C34878D82A}">
                    <a16:rowId xmlns:a16="http://schemas.microsoft.com/office/drawing/2014/main" val="10002"/>
                  </a:ext>
                </a:extLst>
              </a:tr>
              <a:tr h="640194">
                <a:tc>
                  <a:txBody>
                    <a:bodyPr/>
                    <a:lstStyle/>
                    <a:p>
                      <a:r>
                        <a:rPr lang="en-US" sz="2000" dirty="0" smtClean="0"/>
                        <a:t>Hospitalized &amp; survived</a:t>
                      </a:r>
                      <a:endParaRPr lang="en-US" sz="2000" dirty="0"/>
                    </a:p>
                  </a:txBody>
                  <a:tcPr marL="121920" marR="121920" marT="45728" marB="45728"/>
                </a:tc>
                <a:tc>
                  <a:txBody>
                    <a:bodyPr/>
                    <a:lstStyle/>
                    <a:p>
                      <a:pPr algn="ctr"/>
                      <a:r>
                        <a:rPr lang="en-US" sz="2000" dirty="0" smtClean="0"/>
                        <a:t>60</a:t>
                      </a:r>
                      <a:endParaRPr lang="en-US" sz="2000" dirty="0"/>
                    </a:p>
                  </a:txBody>
                  <a:tcPr marL="121920" marR="121920" marT="45728" marB="45728" anchor="ctr"/>
                </a:tc>
                <a:tc>
                  <a:txBody>
                    <a:bodyPr/>
                    <a:lstStyle/>
                    <a:p>
                      <a:pPr algn="ctr"/>
                      <a:r>
                        <a:rPr lang="en-US" sz="2000" dirty="0" smtClean="0"/>
                        <a:t>31.7%</a:t>
                      </a:r>
                      <a:endParaRPr lang="en-US" sz="2000" dirty="0"/>
                    </a:p>
                  </a:txBody>
                  <a:tcPr marL="121920" marR="121920" marT="45728" marB="45728" anchor="ctr"/>
                </a:tc>
                <a:tc>
                  <a:txBody>
                    <a:bodyPr/>
                    <a:lstStyle/>
                    <a:p>
                      <a:pPr algn="ctr"/>
                      <a:r>
                        <a:rPr lang="en-US" sz="2000" dirty="0" smtClean="0"/>
                        <a:t>$141,199</a:t>
                      </a:r>
                      <a:endParaRPr lang="en-US" sz="2000" dirty="0"/>
                    </a:p>
                  </a:txBody>
                  <a:tcPr marL="121920" marR="121920" marT="45728" marB="45728" anchor="ctr"/>
                </a:tc>
                <a:extLst>
                  <a:ext uri="{0D108BD9-81ED-4DB2-BD59-A6C34878D82A}">
                    <a16:rowId xmlns:a16="http://schemas.microsoft.com/office/drawing/2014/main" val="10003"/>
                  </a:ext>
                </a:extLst>
              </a:tr>
              <a:tr h="370906">
                <a:tc>
                  <a:txBody>
                    <a:bodyPr/>
                    <a:lstStyle/>
                    <a:p>
                      <a:r>
                        <a:rPr lang="en-US" sz="2000" dirty="0" smtClean="0"/>
                        <a:t>Other cases</a:t>
                      </a:r>
                      <a:endParaRPr lang="en-US" sz="2000" dirty="0"/>
                    </a:p>
                  </a:txBody>
                  <a:tcPr marL="121920" marR="121920" marT="45728" marB="45728"/>
                </a:tc>
                <a:tc>
                  <a:txBody>
                    <a:bodyPr/>
                    <a:lstStyle/>
                    <a:p>
                      <a:pPr algn="ctr"/>
                      <a:r>
                        <a:rPr lang="en-US" sz="2000" dirty="0" smtClean="0"/>
                        <a:t>109</a:t>
                      </a:r>
                      <a:endParaRPr lang="en-US" sz="2000" dirty="0"/>
                    </a:p>
                  </a:txBody>
                  <a:tcPr marL="121920" marR="121920" marT="45728" marB="45728" anchor="ctr"/>
                </a:tc>
                <a:tc>
                  <a:txBody>
                    <a:bodyPr/>
                    <a:lstStyle/>
                    <a:p>
                      <a:pPr algn="ctr"/>
                      <a:r>
                        <a:rPr lang="en-US" sz="2000" dirty="0" smtClean="0"/>
                        <a:t>29.4%</a:t>
                      </a:r>
                      <a:endParaRPr lang="en-US" sz="2000" dirty="0"/>
                    </a:p>
                  </a:txBody>
                  <a:tcPr marL="121920" marR="121920" marT="45728" marB="45728" anchor="ctr"/>
                </a:tc>
                <a:tc>
                  <a:txBody>
                    <a:bodyPr/>
                    <a:lstStyle/>
                    <a:p>
                      <a:pPr algn="ctr"/>
                      <a:r>
                        <a:rPr lang="en-US" sz="2000" dirty="0" smtClean="0"/>
                        <a:t>$110,916</a:t>
                      </a:r>
                      <a:endParaRPr lang="en-US" sz="2000" dirty="0"/>
                    </a:p>
                  </a:txBody>
                  <a:tcPr marL="121920" marR="121920" marT="45728" marB="45728" anchor="ctr"/>
                </a:tc>
                <a:extLst>
                  <a:ext uri="{0D108BD9-81ED-4DB2-BD59-A6C34878D82A}">
                    <a16:rowId xmlns:a16="http://schemas.microsoft.com/office/drawing/2014/main" val="10004"/>
                  </a:ext>
                </a:extLst>
              </a:tr>
              <a:tr h="640194">
                <a:tc gridSpan="4">
                  <a:txBody>
                    <a:bodyPr/>
                    <a:lstStyle/>
                    <a:p>
                      <a:r>
                        <a:rPr lang="en-US" sz="2000" dirty="0" smtClean="0"/>
                        <a:t>* Only 175 of 178</a:t>
                      </a:r>
                      <a:r>
                        <a:rPr lang="en-US" sz="2000" baseline="0" dirty="0" smtClean="0"/>
                        <a:t> court decisions had award information.  All awards are in 1998 dollars.</a:t>
                      </a:r>
                      <a:endParaRPr lang="en-US" sz="2000" dirty="0"/>
                    </a:p>
                  </a:txBody>
                  <a:tcPr marL="121920" marR="121920" marT="45728" marB="45728"/>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5"/>
                  </a:ext>
                </a:extLst>
              </a:tr>
            </a:tbl>
          </a:graphicData>
        </a:graphic>
      </p:graphicFrame>
      <p:sp>
        <p:nvSpPr>
          <p:cNvPr id="8226" name="TextBox 4"/>
          <p:cNvSpPr txBox="1">
            <a:spLocks noChangeArrowheads="1"/>
          </p:cNvSpPr>
          <p:nvPr/>
        </p:nvSpPr>
        <p:spPr bwMode="auto">
          <a:xfrm>
            <a:off x="812800" y="5867401"/>
            <a:ext cx="883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p>
          <a:p>
            <a:pPr eaLnBrk="1" hangingPunct="1"/>
            <a:endParaRPr lang="en-US"/>
          </a:p>
          <a:p>
            <a:pPr eaLnBrk="1" hangingPunct="1"/>
            <a:r>
              <a:rPr lang="en-US"/>
              <a:t>  </a:t>
            </a:r>
          </a:p>
        </p:txBody>
      </p:sp>
      <p:sp>
        <p:nvSpPr>
          <p:cNvPr id="8227" name="TextBox 5"/>
          <p:cNvSpPr txBox="1">
            <a:spLocks noChangeArrowheads="1"/>
          </p:cNvSpPr>
          <p:nvPr/>
        </p:nvSpPr>
        <p:spPr bwMode="auto">
          <a:xfrm>
            <a:off x="609600" y="5364410"/>
            <a:ext cx="91255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100" dirty="0" err="1"/>
              <a:t>Buzby</a:t>
            </a:r>
            <a:r>
              <a:rPr lang="en-US" sz="1100" dirty="0"/>
              <a:t> et. al, Economic Research Service, USDA, Agricultural Economic Report 799. www.ers.usda.gov/publications/aer799/aer799.pdf </a:t>
            </a:r>
          </a:p>
        </p:txBody>
      </p:sp>
      <p:sp>
        <p:nvSpPr>
          <p:cNvPr id="3" name="Rounded Rectangle 2"/>
          <p:cNvSpPr/>
          <p:nvPr/>
        </p:nvSpPr>
        <p:spPr>
          <a:xfrm>
            <a:off x="8839200" y="3027270"/>
            <a:ext cx="1422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8839200" y="3705239"/>
            <a:ext cx="1422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8839200" y="4262499"/>
            <a:ext cx="1422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801677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43890" y="447674"/>
            <a:ext cx="10620312" cy="1143000"/>
          </a:xfrm>
        </p:spPr>
        <p:txBody>
          <a:bodyPr>
            <a:normAutofit/>
          </a:bodyPr>
          <a:lstStyle/>
          <a:p>
            <a:r>
              <a:rPr lang="en-US" altLang="en-US" dirty="0" smtClean="0"/>
              <a:t>And what about settlements today?</a:t>
            </a:r>
          </a:p>
        </p:txBody>
      </p:sp>
      <p:sp>
        <p:nvSpPr>
          <p:cNvPr id="8195" name="Rectangle 3"/>
          <p:cNvSpPr>
            <a:spLocks noGrp="1" noChangeArrowheads="1"/>
          </p:cNvSpPr>
          <p:nvPr>
            <p:ph type="body" idx="1"/>
          </p:nvPr>
        </p:nvSpPr>
        <p:spPr>
          <a:xfrm>
            <a:off x="792480" y="1813560"/>
            <a:ext cx="7772400" cy="4114800"/>
          </a:xfrm>
        </p:spPr>
        <p:txBody>
          <a:bodyPr/>
          <a:lstStyle/>
          <a:p>
            <a:endParaRPr lang="en-US" altLang="en-US" dirty="0"/>
          </a:p>
          <a:p>
            <a:endParaRPr lang="en-US" altLang="en-US" dirty="0"/>
          </a:p>
        </p:txBody>
      </p:sp>
      <p:sp>
        <p:nvSpPr>
          <p:cNvPr id="2" name="Rectangle 1"/>
          <p:cNvSpPr/>
          <p:nvPr/>
        </p:nvSpPr>
        <p:spPr>
          <a:xfrm>
            <a:off x="763674" y="1910081"/>
            <a:ext cx="10023596" cy="4278094"/>
          </a:xfrm>
          <a:prstGeom prst="rect">
            <a:avLst/>
          </a:prstGeom>
        </p:spPr>
        <p:txBody>
          <a:bodyPr wrap="square">
            <a:spAutoFit/>
          </a:bodyPr>
          <a:lstStyle/>
          <a:p>
            <a:r>
              <a:rPr lang="en-US" sz="2800" b="1" dirty="0">
                <a:latin typeface="Arial Black" panose="020B0A04020102020204" pitchFamily="34" charset="0"/>
              </a:rPr>
              <a:t>Seattle Law Firm Obtains $1.4 Million Settlement on Behalf of Salmonella Outbreak </a:t>
            </a:r>
            <a:r>
              <a:rPr lang="en-US" sz="2800" b="1" dirty="0" smtClean="0">
                <a:latin typeface="Arial Black" panose="020B0A04020102020204" pitchFamily="34" charset="0"/>
              </a:rPr>
              <a:t>Victims</a:t>
            </a:r>
          </a:p>
          <a:p>
            <a:endParaRPr lang="en-US" sz="2800" b="1" dirty="0" smtClean="0">
              <a:latin typeface="Arial Black" panose="020B0A04020102020204" pitchFamily="34" charset="0"/>
            </a:endParaRPr>
          </a:p>
          <a:p>
            <a:r>
              <a:rPr lang="en-US" sz="2800" b="1" dirty="0" smtClean="0">
                <a:latin typeface="Arial Black" panose="020B0A04020102020204" pitchFamily="34" charset="0"/>
              </a:rPr>
              <a:t>Many settlements are undisclosed…</a:t>
            </a:r>
          </a:p>
          <a:p>
            <a:endParaRPr lang="en-US" sz="2400" b="1" dirty="0">
              <a:latin typeface="Britannic Bold" panose="020B0903060703020204" pitchFamily="34" charset="0"/>
            </a:endParaRPr>
          </a:p>
          <a:p>
            <a:r>
              <a:rPr lang="pt-BR" sz="2800" dirty="0" smtClean="0"/>
              <a:t>Odwalla </a:t>
            </a:r>
            <a:r>
              <a:rPr lang="pt-BR" sz="2800" dirty="0"/>
              <a:t>$12,000,000 – $15,000,000 </a:t>
            </a:r>
            <a:r>
              <a:rPr lang="pt-BR" sz="2800" i="1" dirty="0"/>
              <a:t>E. coli </a:t>
            </a:r>
            <a:r>
              <a:rPr lang="pt-BR" sz="2800" dirty="0"/>
              <a:t>O157:H7 </a:t>
            </a:r>
            <a:r>
              <a:rPr lang="pt-BR" sz="2800" dirty="0" smtClean="0"/>
              <a:t>settlement</a:t>
            </a:r>
          </a:p>
          <a:p>
            <a:r>
              <a:rPr lang="en-US" sz="2800" dirty="0"/>
              <a:t>Jack in the </a:t>
            </a:r>
            <a:r>
              <a:rPr lang="en-US" sz="2800" dirty="0" smtClean="0"/>
              <a:t>Box </a:t>
            </a:r>
            <a:r>
              <a:rPr lang="en-US" sz="2800" dirty="0"/>
              <a:t>$15,600,000 settlement </a:t>
            </a:r>
            <a:r>
              <a:rPr lang="pt-BR" sz="2800" i="1" dirty="0"/>
              <a:t>E. coli </a:t>
            </a:r>
            <a:r>
              <a:rPr lang="pt-BR" sz="2800" dirty="0"/>
              <a:t>O157:H7 settlement</a:t>
            </a:r>
            <a:endParaRPr lang="pt-BR" sz="2800" b="1" dirty="0">
              <a:latin typeface="Britannic Bold" panose="020B0903060703020204" pitchFamily="34" charset="0"/>
            </a:endParaRPr>
          </a:p>
          <a:p>
            <a:endParaRPr lang="en-US" sz="2400" b="1" dirty="0">
              <a:latin typeface="Britannic Bold" panose="020B0903060703020204" pitchFamily="34" charset="0"/>
            </a:endParaRPr>
          </a:p>
        </p:txBody>
      </p:sp>
    </p:spTree>
    <p:extLst>
      <p:ext uri="{BB962C8B-B14F-4D97-AF65-F5344CB8AC3E}">
        <p14:creationId xmlns:p14="http://schemas.microsoft.com/office/powerpoint/2010/main" val="2076686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143000"/>
          </a:xfrm>
        </p:spPr>
        <p:txBody>
          <a:bodyPr>
            <a:noAutofit/>
          </a:bodyPr>
          <a:lstStyle/>
          <a:p>
            <a:r>
              <a:rPr lang="en-US" dirty="0" smtClean="0"/>
              <a:t>What we’ve observed among farmers, market managers and consumers </a:t>
            </a:r>
            <a:endParaRPr lang="en-US" dirty="0"/>
          </a:p>
        </p:txBody>
      </p:sp>
      <p:sp>
        <p:nvSpPr>
          <p:cNvPr id="3" name="Content Placeholder 2"/>
          <p:cNvSpPr>
            <a:spLocks noGrp="1"/>
          </p:cNvSpPr>
          <p:nvPr>
            <p:ph idx="1"/>
          </p:nvPr>
        </p:nvSpPr>
        <p:spPr>
          <a:xfrm>
            <a:off x="824992" y="2057400"/>
            <a:ext cx="9753600" cy="2667000"/>
          </a:xfrm>
        </p:spPr>
        <p:txBody>
          <a:bodyPr>
            <a:normAutofit fontScale="92500" lnSpcReduction="10000"/>
          </a:bodyPr>
          <a:lstStyle/>
          <a:p>
            <a:pPr marL="118872" indent="0">
              <a:buNone/>
            </a:pPr>
            <a:r>
              <a:rPr lang="en-US" sz="6600" dirty="0" smtClean="0">
                <a:latin typeface="Calibri" pitchFamily="34" charset="0"/>
                <a:cs typeface="Calibri" pitchFamily="34" charset="0"/>
              </a:rPr>
              <a:t>It’s locally </a:t>
            </a:r>
            <a:r>
              <a:rPr lang="en-US" sz="6600" dirty="0">
                <a:latin typeface="Calibri" pitchFamily="34" charset="0"/>
                <a:cs typeface="Calibri" pitchFamily="34" charset="0"/>
              </a:rPr>
              <a:t>grown</a:t>
            </a:r>
            <a:r>
              <a:rPr lang="en-US" sz="6600" dirty="0" smtClean="0">
                <a:latin typeface="Calibri" pitchFamily="34" charset="0"/>
                <a:cs typeface="Calibri" pitchFamily="34" charset="0"/>
              </a:rPr>
              <a:t>…</a:t>
            </a:r>
          </a:p>
          <a:p>
            <a:pPr marL="118872" indent="0">
              <a:buNone/>
            </a:pPr>
            <a:r>
              <a:rPr lang="en-US" sz="6600" dirty="0" smtClean="0">
                <a:latin typeface="Calibri" pitchFamily="34" charset="0"/>
                <a:cs typeface="Calibri" pitchFamily="34" charset="0"/>
              </a:rPr>
              <a:t>I </a:t>
            </a:r>
            <a:r>
              <a:rPr lang="en-US" sz="6600" dirty="0">
                <a:latin typeface="Calibri" pitchFamily="34" charset="0"/>
                <a:cs typeface="Calibri" pitchFamily="34" charset="0"/>
              </a:rPr>
              <a:t>know </a:t>
            </a:r>
            <a:r>
              <a:rPr lang="en-US" sz="6600" dirty="0" smtClean="0">
                <a:latin typeface="Calibri" pitchFamily="34" charset="0"/>
                <a:cs typeface="Calibri" pitchFamily="34" charset="0"/>
              </a:rPr>
              <a:t>that farmer…</a:t>
            </a:r>
          </a:p>
          <a:p>
            <a:pPr marL="118872" indent="0">
              <a:buNone/>
            </a:pPr>
            <a:r>
              <a:rPr lang="en-US" sz="6600" dirty="0" smtClean="0">
                <a:latin typeface="Calibri" pitchFamily="34" charset="0"/>
                <a:cs typeface="Calibri" pitchFamily="34" charset="0"/>
              </a:rPr>
              <a:t>It’s </a:t>
            </a:r>
            <a:r>
              <a:rPr lang="en-US" sz="6600" dirty="0">
                <a:latin typeface="Calibri" pitchFamily="34" charset="0"/>
                <a:cs typeface="Calibri" pitchFamily="34" charset="0"/>
              </a:rPr>
              <a:t>organic…</a:t>
            </a:r>
          </a:p>
        </p:txBody>
      </p:sp>
      <p:pic>
        <p:nvPicPr>
          <p:cNvPr id="4099" name="Picture 3" descr="D:\Documents and Settings\judyh\Local Settings\Temporary Internet Files\Content.IE5\AA9FN6WK\MC900186114[1].wmf"/>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69408" y="4724400"/>
            <a:ext cx="1853184" cy="184160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956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143000"/>
          </a:xfrm>
        </p:spPr>
        <p:txBody>
          <a:bodyPr>
            <a:noAutofit/>
          </a:bodyPr>
          <a:lstStyle/>
          <a:p>
            <a:r>
              <a:rPr lang="en-US" dirty="0" smtClean="0"/>
              <a:t>So it’s so much safer and more nutritious than what we can get at the store…</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12235" y="1687198"/>
            <a:ext cx="3567530" cy="462597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763617" y="6476371"/>
            <a:ext cx="4664766" cy="261610"/>
          </a:xfrm>
          <a:prstGeom prst="rect">
            <a:avLst/>
          </a:prstGeom>
          <a:noFill/>
        </p:spPr>
        <p:txBody>
          <a:bodyPr wrap="square" rtlCol="0">
            <a:spAutoFit/>
          </a:bodyPr>
          <a:lstStyle/>
          <a:p>
            <a:pPr algn="ctr"/>
            <a:r>
              <a:rPr lang="en-US" sz="1100" dirty="0" smtClean="0">
                <a:latin typeface="Calibri" pitchFamily="34" charset="0"/>
                <a:cs typeface="Calibri" pitchFamily="34" charset="0"/>
              </a:rPr>
              <a:t>Organic Vegetables Photo 1231677 Bev Lloyd Roberts </a:t>
            </a:r>
            <a:r>
              <a:rPr lang="en-US" sz="1100" dirty="0" err="1" smtClean="0">
                <a:latin typeface="Calibri" pitchFamily="34" charset="0"/>
                <a:cs typeface="Calibri" pitchFamily="34" charset="0"/>
              </a:rPr>
              <a:t>istock</a:t>
            </a:r>
            <a:r>
              <a:rPr lang="en-US" sz="1100" dirty="0" smtClean="0">
                <a:latin typeface="Calibri" pitchFamily="34" charset="0"/>
                <a:cs typeface="Calibri" pitchFamily="34" charset="0"/>
              </a:rPr>
              <a:t> photo.com</a:t>
            </a:r>
          </a:p>
        </p:txBody>
      </p:sp>
    </p:spTree>
    <p:extLst>
      <p:ext uri="{BB962C8B-B14F-4D97-AF65-F5344CB8AC3E}">
        <p14:creationId xmlns:p14="http://schemas.microsoft.com/office/powerpoint/2010/main" val="2967348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But the reality is…</a:t>
            </a:r>
            <a:endParaRPr lang="en-US" dirty="0"/>
          </a:p>
        </p:txBody>
      </p:sp>
      <p:sp>
        <p:nvSpPr>
          <p:cNvPr id="3" name="Content Placeholder 2"/>
          <p:cNvSpPr>
            <a:spLocks noGrp="1"/>
          </p:cNvSpPr>
          <p:nvPr>
            <p:ph sz="quarter" idx="1"/>
          </p:nvPr>
        </p:nvSpPr>
        <p:spPr>
          <a:xfrm>
            <a:off x="1219200" y="1828801"/>
            <a:ext cx="10322984" cy="4270375"/>
          </a:xfrm>
        </p:spPr>
        <p:txBody>
          <a:bodyPr/>
          <a:lstStyle/>
          <a:p>
            <a:pPr>
              <a:defRPr/>
            </a:pPr>
            <a:r>
              <a:rPr lang="en-US" dirty="0" smtClean="0"/>
              <a:t>Any produce, whether organically grown or conventionally grown, whether from your own back yard or thousands of miles away, can be contaminated if it is not handled properly all the way from the farm to the market.</a:t>
            </a:r>
          </a:p>
          <a:p>
            <a:pPr marL="0" indent="0">
              <a:buNone/>
              <a:defRPr/>
            </a:pPr>
            <a:endParaRPr lang="en-US" dirty="0" smtClean="0"/>
          </a:p>
          <a:p>
            <a:pPr>
              <a:defRPr/>
            </a:pPr>
            <a:endParaRPr lang="en-US" dirty="0"/>
          </a:p>
          <a:p>
            <a:pPr marL="114300" indent="0">
              <a:buFont typeface="Arial" charset="0"/>
              <a:buNone/>
              <a:defRPr/>
            </a:pPr>
            <a:endParaRPr lang="en-US" dirty="0"/>
          </a:p>
        </p:txBody>
      </p:sp>
    </p:spTree>
    <p:extLst>
      <p:ext uri="{BB962C8B-B14F-4D97-AF65-F5344CB8AC3E}">
        <p14:creationId xmlns:p14="http://schemas.microsoft.com/office/powerpoint/2010/main" val="374884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87" y="88499"/>
            <a:ext cx="11806813" cy="1325563"/>
          </a:xfrm>
        </p:spPr>
        <p:txBody>
          <a:bodyPr>
            <a:normAutofit/>
          </a:bodyPr>
          <a:lstStyle/>
          <a:p>
            <a:pPr eaLnBrk="1" fontAlgn="auto" hangingPunct="1">
              <a:spcAft>
                <a:spcPts val="0"/>
              </a:spcAft>
              <a:defRPr/>
            </a:pPr>
            <a:r>
              <a:rPr lang="en-US" sz="4000" dirty="0" smtClean="0"/>
              <a:t>What exactly do we mean by foodborne illness?</a:t>
            </a:r>
            <a:endParaRPr lang="en-US" sz="4000" dirty="0"/>
          </a:p>
        </p:txBody>
      </p:sp>
      <p:sp>
        <p:nvSpPr>
          <p:cNvPr id="3" name="Content Placeholder 2"/>
          <p:cNvSpPr>
            <a:spLocks noGrp="1"/>
          </p:cNvSpPr>
          <p:nvPr>
            <p:ph idx="1"/>
          </p:nvPr>
        </p:nvSpPr>
        <p:spPr>
          <a:xfrm>
            <a:off x="735472" y="1325563"/>
            <a:ext cx="10864597" cy="3376314"/>
          </a:xfrm>
        </p:spPr>
        <p:txBody>
          <a:bodyPr rtlCol="0">
            <a:normAutofit/>
          </a:bodyPr>
          <a:lstStyle/>
          <a:p>
            <a:pPr eaLnBrk="1" fontAlgn="auto" hangingPunct="1">
              <a:spcAft>
                <a:spcPts val="0"/>
              </a:spcAft>
              <a:buFont typeface="Arial" pitchFamily="34" charset="0"/>
              <a:buChar char="•"/>
              <a:defRPr/>
            </a:pPr>
            <a:r>
              <a:rPr lang="en-US" dirty="0" smtClean="0"/>
              <a:t>Any disease caused by food that you eat</a:t>
            </a:r>
          </a:p>
          <a:p>
            <a:pPr eaLnBrk="1" fontAlgn="auto" hangingPunct="1">
              <a:spcAft>
                <a:spcPts val="0"/>
              </a:spcAft>
              <a:buFont typeface="Arial" pitchFamily="34" charset="0"/>
              <a:buChar char="•"/>
              <a:defRPr/>
            </a:pPr>
            <a:r>
              <a:rPr lang="en-US" dirty="0" smtClean="0"/>
              <a:t>Illnesses caused by bacteria like </a:t>
            </a:r>
            <a:r>
              <a:rPr lang="en-US" i="1" dirty="0" smtClean="0"/>
              <a:t>Salmonella</a:t>
            </a:r>
            <a:r>
              <a:rPr lang="en-US" dirty="0" smtClean="0"/>
              <a:t>, </a:t>
            </a:r>
            <a:r>
              <a:rPr lang="en-US" i="1" dirty="0" smtClean="0"/>
              <a:t>Listeria</a:t>
            </a:r>
            <a:r>
              <a:rPr lang="en-US" dirty="0" smtClean="0"/>
              <a:t>, </a:t>
            </a:r>
            <a:r>
              <a:rPr lang="en-US" i="1" dirty="0" smtClean="0"/>
              <a:t>E. coli </a:t>
            </a:r>
            <a:r>
              <a:rPr lang="en-US" dirty="0" smtClean="0"/>
              <a:t>O157:H7, </a:t>
            </a:r>
            <a:r>
              <a:rPr lang="en-US" i="1" dirty="0" err="1" smtClean="0"/>
              <a:t>Shigella</a:t>
            </a:r>
            <a:endParaRPr lang="en-US" i="1" dirty="0" smtClean="0"/>
          </a:p>
          <a:p>
            <a:pPr eaLnBrk="1" fontAlgn="auto" hangingPunct="1">
              <a:spcAft>
                <a:spcPts val="0"/>
              </a:spcAft>
              <a:buFont typeface="Arial" pitchFamily="34" charset="0"/>
              <a:buChar char="•"/>
              <a:defRPr/>
            </a:pPr>
            <a:r>
              <a:rPr lang="en-US" dirty="0"/>
              <a:t>Illnesses caused by viruses like </a:t>
            </a:r>
            <a:r>
              <a:rPr lang="en-US" dirty="0" err="1" smtClean="0"/>
              <a:t>norovirus</a:t>
            </a:r>
            <a:endParaRPr lang="en-US" dirty="0" smtClean="0"/>
          </a:p>
          <a:p>
            <a:pPr eaLnBrk="1" fontAlgn="auto" hangingPunct="1">
              <a:spcAft>
                <a:spcPts val="0"/>
              </a:spcAft>
              <a:buFont typeface="Arial" pitchFamily="34" charset="0"/>
              <a:buChar char="•"/>
              <a:defRPr/>
            </a:pPr>
            <a:r>
              <a:rPr lang="en-US" dirty="0" smtClean="0"/>
              <a:t>Illnesses caused by parasites like </a:t>
            </a:r>
            <a:r>
              <a:rPr lang="en-US" i="1" dirty="0" smtClean="0"/>
              <a:t>Cryptosporidium</a:t>
            </a:r>
            <a:r>
              <a:rPr lang="en-US" dirty="0" smtClean="0"/>
              <a:t>, </a:t>
            </a:r>
            <a:r>
              <a:rPr lang="en-US" i="1" dirty="0" err="1" smtClean="0"/>
              <a:t>Cyclospora</a:t>
            </a:r>
            <a:r>
              <a:rPr lang="en-US" i="1" dirty="0" smtClean="0"/>
              <a:t>, Toxoplasma</a:t>
            </a:r>
          </a:p>
          <a:p>
            <a:pPr eaLnBrk="1" fontAlgn="auto" hangingPunct="1">
              <a:spcAft>
                <a:spcPts val="0"/>
              </a:spcAft>
              <a:buFont typeface="Arial" pitchFamily="34" charset="0"/>
              <a:buChar char="•"/>
              <a:defRPr/>
            </a:pPr>
            <a:r>
              <a:rPr lang="en-US" dirty="0" smtClean="0"/>
              <a:t>Illnesses caused by parasitic protozoans like </a:t>
            </a:r>
            <a:r>
              <a:rPr lang="en-US" i="1" dirty="0" smtClean="0"/>
              <a:t>Giardia</a:t>
            </a:r>
            <a:endParaRPr lang="en-US" i="1" dirty="0"/>
          </a:p>
          <a:p>
            <a:pPr marL="114300" indent="0" eaLnBrk="1" fontAlgn="auto" hangingPunct="1">
              <a:spcAft>
                <a:spcPts val="0"/>
              </a:spcAft>
              <a:buFont typeface="Arial" pitchFamily="34" charset="0"/>
              <a:buNone/>
              <a:defRPr/>
            </a:pPr>
            <a:endParaRPr lang="en-US" dirty="0" smtClean="0"/>
          </a:p>
          <a:p>
            <a:pPr marL="114300" indent="0" eaLnBrk="1" fontAlgn="auto" hangingPunct="1">
              <a:spcAft>
                <a:spcPts val="0"/>
              </a:spcAft>
              <a:buFont typeface="Arial" pitchFamily="34" charset="0"/>
              <a:buNone/>
              <a:defRPr/>
            </a:pPr>
            <a:endParaRPr lang="en-US" dirty="0" smtClean="0"/>
          </a:p>
          <a:p>
            <a:pPr marL="114300" indent="0" eaLnBrk="1" fontAlgn="auto" hangingPunct="1">
              <a:spcAft>
                <a:spcPts val="0"/>
              </a:spcAft>
              <a:buFont typeface="Arial" pitchFamily="34" charset="0"/>
              <a:buNone/>
              <a:defRPr/>
            </a:pPr>
            <a:endParaRPr lang="en-US" dirty="0" smtClean="0"/>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474" y="4978104"/>
            <a:ext cx="1729317" cy="8810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14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472" y="4978104"/>
            <a:ext cx="1416051" cy="860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15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6778" y="4979456"/>
            <a:ext cx="1672167" cy="8524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15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4405" y="4978104"/>
            <a:ext cx="963084" cy="835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153" name="TextBox 4"/>
          <p:cNvSpPr txBox="1">
            <a:spLocks noChangeArrowheads="1"/>
          </p:cNvSpPr>
          <p:nvPr/>
        </p:nvSpPr>
        <p:spPr bwMode="auto">
          <a:xfrm>
            <a:off x="2965902" y="5938945"/>
            <a:ext cx="10564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i="1" dirty="0"/>
              <a:t>Salmonella</a:t>
            </a:r>
          </a:p>
        </p:txBody>
      </p:sp>
      <p:sp>
        <p:nvSpPr>
          <p:cNvPr id="6154" name="TextBox 11"/>
          <p:cNvSpPr txBox="1">
            <a:spLocks noChangeArrowheads="1"/>
          </p:cNvSpPr>
          <p:nvPr/>
        </p:nvSpPr>
        <p:spPr bwMode="auto">
          <a:xfrm>
            <a:off x="966931" y="5913407"/>
            <a:ext cx="95313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dirty="0"/>
              <a:t>Norovirus</a:t>
            </a:r>
          </a:p>
        </p:txBody>
      </p:sp>
      <p:sp>
        <p:nvSpPr>
          <p:cNvPr id="6155" name="TextBox 12"/>
          <p:cNvSpPr txBox="1">
            <a:spLocks noChangeArrowheads="1"/>
          </p:cNvSpPr>
          <p:nvPr/>
        </p:nvSpPr>
        <p:spPr bwMode="auto">
          <a:xfrm>
            <a:off x="4925735" y="5913605"/>
            <a:ext cx="14942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i="1" dirty="0"/>
              <a:t>E. coli </a:t>
            </a:r>
            <a:r>
              <a:rPr lang="en-US" sz="1400" dirty="0"/>
              <a:t>O157:H7</a:t>
            </a:r>
            <a:endParaRPr lang="en-US" sz="1400" i="1" dirty="0"/>
          </a:p>
        </p:txBody>
      </p:sp>
      <p:sp>
        <p:nvSpPr>
          <p:cNvPr id="6156" name="TextBox 13"/>
          <p:cNvSpPr txBox="1">
            <a:spLocks noChangeArrowheads="1"/>
          </p:cNvSpPr>
          <p:nvPr/>
        </p:nvSpPr>
        <p:spPr bwMode="auto">
          <a:xfrm>
            <a:off x="8207170" y="5938941"/>
            <a:ext cx="143803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i="1" dirty="0" smtClean="0"/>
              <a:t>Cryptosporidium</a:t>
            </a:r>
            <a:endParaRPr lang="en-US" sz="1400" i="1" dirty="0"/>
          </a:p>
        </p:txBody>
      </p:sp>
      <p:sp>
        <p:nvSpPr>
          <p:cNvPr id="6157" name="TextBox 14"/>
          <p:cNvSpPr txBox="1">
            <a:spLocks noChangeArrowheads="1"/>
          </p:cNvSpPr>
          <p:nvPr/>
        </p:nvSpPr>
        <p:spPr bwMode="auto">
          <a:xfrm>
            <a:off x="7088316" y="5930215"/>
            <a:ext cx="76028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i="1" dirty="0"/>
              <a:t>Listeria</a:t>
            </a:r>
          </a:p>
        </p:txBody>
      </p:sp>
      <p:pic>
        <p:nvPicPr>
          <p:cNvPr id="2050" name="Picture 2" descr="C:\Users\judyh\Downloads\220px-Cryptosporidium_parvum_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22949" y="4978104"/>
            <a:ext cx="1006475"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91160" y="6611779"/>
            <a:ext cx="3054041" cy="246221"/>
          </a:xfrm>
          <a:prstGeom prst="rect">
            <a:avLst/>
          </a:prstGeom>
          <a:noFill/>
        </p:spPr>
        <p:txBody>
          <a:bodyPr wrap="none" rtlCol="0">
            <a:spAutoFit/>
          </a:bodyPr>
          <a:lstStyle/>
          <a:p>
            <a:r>
              <a:rPr lang="en-US" sz="1000" dirty="0" smtClean="0"/>
              <a:t>Photos: Center or Disease Control and Prevention </a:t>
            </a:r>
            <a:endParaRPr lang="en-US" sz="1000" dirty="0"/>
          </a:p>
        </p:txBody>
      </p:sp>
    </p:spTree>
    <p:extLst>
      <p:ext uri="{BB962C8B-B14F-4D97-AF65-F5344CB8AC3E}">
        <p14:creationId xmlns:p14="http://schemas.microsoft.com/office/powerpoint/2010/main" val="323250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656" y="71288"/>
            <a:ext cx="10711543" cy="1325563"/>
          </a:xfrm>
        </p:spPr>
        <p:txBody>
          <a:bodyPr/>
          <a:lstStyle/>
          <a:p>
            <a:r>
              <a:rPr lang="en-US" dirty="0" smtClean="0"/>
              <a:t>Pieces of the food safety puzzle…</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5458" y="1410231"/>
            <a:ext cx="2239470" cy="2239470"/>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4858" y="2397844"/>
            <a:ext cx="2239470" cy="2239470"/>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336" y="2529966"/>
            <a:ext cx="2239470" cy="2239470"/>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0813" y="4433473"/>
            <a:ext cx="2239470" cy="2239470"/>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5458" y="4204872"/>
            <a:ext cx="2239470" cy="2239470"/>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9551" y="969517"/>
            <a:ext cx="2239470" cy="2239470"/>
          </a:xfrm>
          <a:prstGeom prst="rect">
            <a:avLst/>
          </a:prstGeom>
        </p:spPr>
      </p:pic>
      <p:sp>
        <p:nvSpPr>
          <p:cNvPr id="28" name="TextBox 27"/>
          <p:cNvSpPr txBox="1"/>
          <p:nvPr/>
        </p:nvSpPr>
        <p:spPr>
          <a:xfrm>
            <a:off x="1263517" y="3412755"/>
            <a:ext cx="1077108" cy="400110"/>
          </a:xfrm>
          <a:prstGeom prst="rect">
            <a:avLst/>
          </a:prstGeom>
          <a:noFill/>
        </p:spPr>
        <p:txBody>
          <a:bodyPr wrap="square" rtlCol="0">
            <a:spAutoFit/>
          </a:bodyPr>
          <a:lstStyle/>
          <a:p>
            <a:r>
              <a:rPr lang="en-US" sz="2000" b="1" dirty="0" smtClean="0">
                <a:solidFill>
                  <a:schemeClr val="bg1"/>
                </a:solidFill>
              </a:rPr>
              <a:t>Water</a:t>
            </a:r>
            <a:r>
              <a:rPr lang="en-US" sz="2000" b="1" dirty="0" smtClean="0"/>
              <a:t> </a:t>
            </a:r>
            <a:endParaRPr lang="en-US" sz="2000" b="1" dirty="0"/>
          </a:p>
        </p:txBody>
      </p:sp>
      <p:sp>
        <p:nvSpPr>
          <p:cNvPr id="29" name="TextBox 28"/>
          <p:cNvSpPr txBox="1"/>
          <p:nvPr/>
        </p:nvSpPr>
        <p:spPr>
          <a:xfrm>
            <a:off x="4009893" y="2299133"/>
            <a:ext cx="990600" cy="400110"/>
          </a:xfrm>
          <a:prstGeom prst="rect">
            <a:avLst/>
          </a:prstGeom>
          <a:noFill/>
        </p:spPr>
        <p:txBody>
          <a:bodyPr wrap="square" rtlCol="0">
            <a:spAutoFit/>
          </a:bodyPr>
          <a:lstStyle/>
          <a:p>
            <a:pPr algn="ctr"/>
            <a:r>
              <a:rPr lang="en-US" sz="2000" b="1" dirty="0" smtClean="0">
                <a:solidFill>
                  <a:schemeClr val="bg1"/>
                </a:solidFill>
              </a:rPr>
              <a:t>Land</a:t>
            </a:r>
            <a:r>
              <a:rPr lang="en-US" sz="2000" b="1" dirty="0" smtClean="0"/>
              <a:t> </a:t>
            </a:r>
            <a:endParaRPr lang="en-US" sz="2000" b="1" dirty="0"/>
          </a:p>
        </p:txBody>
      </p:sp>
      <p:sp>
        <p:nvSpPr>
          <p:cNvPr id="30" name="TextBox 29"/>
          <p:cNvSpPr txBox="1"/>
          <p:nvPr/>
        </p:nvSpPr>
        <p:spPr>
          <a:xfrm>
            <a:off x="6822356" y="2983874"/>
            <a:ext cx="1458686" cy="1015663"/>
          </a:xfrm>
          <a:prstGeom prst="rect">
            <a:avLst/>
          </a:prstGeom>
          <a:noFill/>
        </p:spPr>
        <p:txBody>
          <a:bodyPr wrap="square" rtlCol="0">
            <a:spAutoFit/>
          </a:bodyPr>
          <a:lstStyle/>
          <a:p>
            <a:r>
              <a:rPr lang="en-US" sz="2000" b="1" dirty="0" smtClean="0">
                <a:solidFill>
                  <a:schemeClr val="bg1"/>
                </a:solidFill>
              </a:rPr>
              <a:t>Worker </a:t>
            </a:r>
          </a:p>
          <a:p>
            <a:r>
              <a:rPr lang="en-US" sz="2000" b="1" dirty="0" smtClean="0">
                <a:solidFill>
                  <a:schemeClr val="bg1"/>
                </a:solidFill>
              </a:rPr>
              <a:t>health &amp; hygiene </a:t>
            </a:r>
            <a:endParaRPr lang="en-US" sz="2000" b="1" dirty="0">
              <a:solidFill>
                <a:schemeClr val="bg1"/>
              </a:solidFill>
            </a:endParaRPr>
          </a:p>
        </p:txBody>
      </p:sp>
      <p:sp>
        <p:nvSpPr>
          <p:cNvPr id="31" name="TextBox 30"/>
          <p:cNvSpPr txBox="1"/>
          <p:nvPr/>
        </p:nvSpPr>
        <p:spPr>
          <a:xfrm>
            <a:off x="9040587" y="1735309"/>
            <a:ext cx="2057398" cy="707886"/>
          </a:xfrm>
          <a:prstGeom prst="rect">
            <a:avLst/>
          </a:prstGeom>
          <a:noFill/>
        </p:spPr>
        <p:txBody>
          <a:bodyPr wrap="square" rtlCol="0">
            <a:spAutoFit/>
          </a:bodyPr>
          <a:lstStyle/>
          <a:p>
            <a:pPr algn="ctr"/>
            <a:r>
              <a:rPr lang="en-US" sz="2000" b="1" dirty="0" smtClean="0">
                <a:solidFill>
                  <a:schemeClr val="bg1"/>
                </a:solidFill>
              </a:rPr>
              <a:t>Facilities &amp; Equipment</a:t>
            </a:r>
            <a:endParaRPr lang="en-US" sz="2000" b="1" dirty="0">
              <a:solidFill>
                <a:schemeClr val="bg1"/>
              </a:solidFill>
            </a:endParaRPr>
          </a:p>
        </p:txBody>
      </p:sp>
      <p:sp>
        <p:nvSpPr>
          <p:cNvPr id="32" name="TextBox 31"/>
          <p:cNvSpPr txBox="1"/>
          <p:nvPr/>
        </p:nvSpPr>
        <p:spPr>
          <a:xfrm>
            <a:off x="3705093" y="4970664"/>
            <a:ext cx="1600200" cy="707886"/>
          </a:xfrm>
          <a:prstGeom prst="rect">
            <a:avLst/>
          </a:prstGeom>
          <a:noFill/>
        </p:spPr>
        <p:txBody>
          <a:bodyPr wrap="square" rtlCol="0">
            <a:spAutoFit/>
          </a:bodyPr>
          <a:lstStyle/>
          <a:p>
            <a:pPr algn="ctr"/>
            <a:r>
              <a:rPr lang="en-US" sz="2000" b="1" dirty="0" smtClean="0">
                <a:solidFill>
                  <a:schemeClr val="bg1"/>
                </a:solidFill>
              </a:rPr>
              <a:t>Harvest &amp; Storage </a:t>
            </a:r>
            <a:endParaRPr lang="en-US" sz="2000" b="1" dirty="0">
              <a:solidFill>
                <a:schemeClr val="bg1"/>
              </a:solidFill>
            </a:endParaRPr>
          </a:p>
        </p:txBody>
      </p:sp>
      <p:sp>
        <p:nvSpPr>
          <p:cNvPr id="33" name="TextBox 32"/>
          <p:cNvSpPr txBox="1"/>
          <p:nvPr/>
        </p:nvSpPr>
        <p:spPr>
          <a:xfrm>
            <a:off x="8008898" y="5353940"/>
            <a:ext cx="1450788" cy="400110"/>
          </a:xfrm>
          <a:prstGeom prst="rect">
            <a:avLst/>
          </a:prstGeom>
          <a:noFill/>
        </p:spPr>
        <p:txBody>
          <a:bodyPr wrap="square" rtlCol="0">
            <a:spAutoFit/>
          </a:bodyPr>
          <a:lstStyle/>
          <a:p>
            <a:pPr algn="ctr"/>
            <a:r>
              <a:rPr lang="en-US" sz="2000" b="1" dirty="0" smtClean="0">
                <a:solidFill>
                  <a:schemeClr val="bg1"/>
                </a:solidFill>
              </a:rPr>
              <a:t>Transport</a:t>
            </a:r>
            <a:r>
              <a:rPr lang="en-US" sz="2000" dirty="0" smtClean="0"/>
              <a:t> </a:t>
            </a:r>
            <a:endParaRPr lang="en-US" sz="2000" dirty="0"/>
          </a:p>
        </p:txBody>
      </p:sp>
    </p:spTree>
    <p:extLst>
      <p:ext uri="{BB962C8B-B14F-4D97-AF65-F5344CB8AC3E}">
        <p14:creationId xmlns:p14="http://schemas.microsoft.com/office/powerpoint/2010/main" val="1572235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Pieces of the food safety puzzle…</a:t>
            </a:r>
            <a:endParaRPr lang="en-US" dirty="0"/>
          </a:p>
        </p:txBody>
      </p:sp>
      <p:sp>
        <p:nvSpPr>
          <p:cNvPr id="4" name="Content Placeholder 3"/>
          <p:cNvSpPr>
            <a:spLocks noGrp="1"/>
          </p:cNvSpPr>
          <p:nvPr>
            <p:ph sz="half" idx="2"/>
          </p:nvPr>
        </p:nvSpPr>
        <p:spPr>
          <a:xfrm>
            <a:off x="3712028" y="1784826"/>
            <a:ext cx="7739743" cy="3984171"/>
          </a:xfrm>
        </p:spPr>
        <p:txBody>
          <a:bodyPr/>
          <a:lstStyle/>
          <a:p>
            <a:r>
              <a:rPr lang="en-US" dirty="0" smtClean="0"/>
              <a:t>Land Use</a:t>
            </a:r>
          </a:p>
          <a:p>
            <a:pPr lvl="1">
              <a:buFont typeface="Arial" panose="020B0604020202020204" pitchFamily="34" charset="0"/>
              <a:buChar char="−"/>
            </a:pPr>
            <a:r>
              <a:rPr lang="en-US" dirty="0" smtClean="0"/>
              <a:t>Animal use?</a:t>
            </a:r>
          </a:p>
          <a:p>
            <a:pPr lvl="1">
              <a:buFont typeface="Arial" panose="020B0604020202020204" pitchFamily="34" charset="0"/>
              <a:buChar char="−"/>
            </a:pPr>
            <a:r>
              <a:rPr lang="en-US" dirty="0" smtClean="0"/>
              <a:t>Run-off?</a:t>
            </a:r>
          </a:p>
          <a:p>
            <a:r>
              <a:rPr lang="en-US" dirty="0" smtClean="0"/>
              <a:t>Manure use </a:t>
            </a:r>
          </a:p>
          <a:p>
            <a:pPr lvl="1">
              <a:buFont typeface="Arial" panose="020B0604020202020204" pitchFamily="34" charset="0"/>
              <a:buChar char="−"/>
            </a:pPr>
            <a:r>
              <a:rPr lang="en-US" dirty="0" smtClean="0"/>
              <a:t>Raw manure?</a:t>
            </a:r>
          </a:p>
          <a:p>
            <a:pPr lvl="1">
              <a:buFont typeface="Arial" panose="020B0604020202020204" pitchFamily="34" charset="0"/>
              <a:buChar char="−"/>
            </a:pPr>
            <a:r>
              <a:rPr lang="en-US" dirty="0" smtClean="0"/>
              <a:t>Composting properly to destroy disease-causing microorganisms?</a:t>
            </a:r>
          </a:p>
          <a:p>
            <a:r>
              <a:rPr lang="en-US" dirty="0" smtClean="0"/>
              <a:t>Keeping wild and domestic animals out of growing areas?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1" y="2013426"/>
            <a:ext cx="2239470" cy="2239470"/>
          </a:xfrm>
          <a:prstGeom prst="rect">
            <a:avLst/>
          </a:prstGeom>
          <a:ln>
            <a:noFill/>
          </a:ln>
          <a:effectLst>
            <a:outerShdw blurRad="292100" dist="139700" dir="2700000" algn="tl" rotWithShape="0">
              <a:srgbClr val="333333">
                <a:alpha val="65000"/>
              </a:srgbClr>
            </a:outerShdw>
          </a:effectLst>
        </p:spPr>
      </p:pic>
      <p:sp>
        <p:nvSpPr>
          <p:cNvPr id="29" name="TextBox 28"/>
          <p:cNvSpPr txBox="1"/>
          <p:nvPr/>
        </p:nvSpPr>
        <p:spPr>
          <a:xfrm>
            <a:off x="1691236" y="2902328"/>
            <a:ext cx="990600" cy="400110"/>
          </a:xfrm>
          <a:prstGeom prst="rect">
            <a:avLst/>
          </a:prstGeom>
          <a:noFill/>
        </p:spPr>
        <p:txBody>
          <a:bodyPr wrap="square" rtlCol="0">
            <a:spAutoFit/>
          </a:bodyPr>
          <a:lstStyle/>
          <a:p>
            <a:pPr algn="ctr"/>
            <a:r>
              <a:rPr lang="en-US" sz="2000" b="1" dirty="0" smtClean="0">
                <a:solidFill>
                  <a:schemeClr val="bg1"/>
                </a:solidFill>
              </a:rPr>
              <a:t>Land</a:t>
            </a:r>
            <a:r>
              <a:rPr lang="en-US" sz="2000" dirty="0" smtClean="0"/>
              <a:t> </a:t>
            </a:r>
            <a:endParaRPr lang="en-US" sz="2000" dirty="0"/>
          </a:p>
        </p:txBody>
      </p:sp>
    </p:spTree>
    <p:extLst>
      <p:ext uri="{BB962C8B-B14F-4D97-AF65-F5344CB8AC3E}">
        <p14:creationId xmlns:p14="http://schemas.microsoft.com/office/powerpoint/2010/main" val="3360121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8528" y="751115"/>
            <a:ext cx="2517880" cy="1798486"/>
          </a:xfrm>
          <a:prstGeom prst="ellipse">
            <a:avLst/>
          </a:prstGeom>
          <a:ln w="28575">
            <a:solidFill>
              <a:schemeClr val="accent6"/>
            </a:solidFill>
          </a:ln>
          <a:effectLst/>
        </p:spPr>
      </p:pic>
      <p:pic>
        <p:nvPicPr>
          <p:cNvPr id="1047" name="Picture 23" descr="C:\Users\judyh\AppData\Local\Microsoft\Windows\Temporary Internet Files\Content.IE5\K2ENLTGI\lettuce-wb[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8027" y="4834957"/>
            <a:ext cx="1616209" cy="1454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Oval 10"/>
          <p:cNvSpPr/>
          <p:nvPr/>
        </p:nvSpPr>
        <p:spPr>
          <a:xfrm>
            <a:off x="7140351" y="5440403"/>
            <a:ext cx="108857" cy="1218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874421" y="5318555"/>
            <a:ext cx="108857" cy="1218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401608" y="5616680"/>
            <a:ext cx="108857" cy="1218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urved Connector 14"/>
          <p:cNvCxnSpPr/>
          <p:nvPr/>
        </p:nvCxnSpPr>
        <p:spPr>
          <a:xfrm rot="16200000" flipH="1">
            <a:off x="7680415" y="5736253"/>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cxnSp>
        <p:nvCxnSpPr>
          <p:cNvPr id="46" name="Curved Connector 45"/>
          <p:cNvCxnSpPr/>
          <p:nvPr/>
        </p:nvCxnSpPr>
        <p:spPr>
          <a:xfrm rot="16200000" flipH="1">
            <a:off x="6946345" y="5614316"/>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sp>
        <p:nvSpPr>
          <p:cNvPr id="47" name="Oval 46"/>
          <p:cNvSpPr/>
          <p:nvPr/>
        </p:nvSpPr>
        <p:spPr>
          <a:xfrm>
            <a:off x="7928849" y="5616678"/>
            <a:ext cx="108857" cy="1218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Curved Connector 47"/>
          <p:cNvCxnSpPr/>
          <p:nvPr/>
        </p:nvCxnSpPr>
        <p:spPr>
          <a:xfrm>
            <a:off x="7249208" y="5223742"/>
            <a:ext cx="391888" cy="94815"/>
          </a:xfrm>
          <a:prstGeom prst="curvedConnector3">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24" name="Rectangle 23"/>
          <p:cNvSpPr/>
          <p:nvPr/>
        </p:nvSpPr>
        <p:spPr>
          <a:xfrm>
            <a:off x="4070891" y="5125280"/>
            <a:ext cx="1328057" cy="1226491"/>
          </a:xfrm>
          <a:prstGeom prst="rect">
            <a:avLst/>
          </a:prstGeom>
          <a:solidFill>
            <a:schemeClr val="bg1"/>
          </a:solidFill>
          <a:ln>
            <a:solidFill>
              <a:schemeClr val="bg1"/>
            </a:solidFill>
          </a:ln>
          <a:effectLst>
            <a:outerShdw blurRad="292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4" descr="C:\Users\judyh\AppData\Local\Microsoft\Windows\Temporary Internet Files\Content.IE5\OWYX5GG5\15915-illustration-of-a-strawberry-pv[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048870">
            <a:off x="4196075" y="5199683"/>
            <a:ext cx="1077686" cy="1077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56" name="Curved Connector 55"/>
          <p:cNvCxnSpPr/>
          <p:nvPr/>
        </p:nvCxnSpPr>
        <p:spPr>
          <a:xfrm rot="16200000" flipH="1">
            <a:off x="4905989" y="5653394"/>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sp>
        <p:nvSpPr>
          <p:cNvPr id="57" name="Oval 56"/>
          <p:cNvSpPr/>
          <p:nvPr/>
        </p:nvSpPr>
        <p:spPr>
          <a:xfrm>
            <a:off x="4734919" y="5799467"/>
            <a:ext cx="108857" cy="1218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Curved Connector 57"/>
          <p:cNvCxnSpPr/>
          <p:nvPr/>
        </p:nvCxnSpPr>
        <p:spPr>
          <a:xfrm rot="5400000">
            <a:off x="4730530" y="5599135"/>
            <a:ext cx="117637" cy="108858"/>
          </a:xfrm>
          <a:prstGeom prst="curvedConnector3">
            <a:avLst>
              <a:gd name="adj1" fmla="val 50000"/>
            </a:avLst>
          </a:prstGeom>
          <a:ln w="57150">
            <a:solidFill>
              <a:srgbClr val="7030A0"/>
            </a:solidFill>
          </a:ln>
        </p:spPr>
        <p:style>
          <a:lnRef idx="3">
            <a:schemeClr val="dk1"/>
          </a:lnRef>
          <a:fillRef idx="0">
            <a:schemeClr val="dk1"/>
          </a:fillRef>
          <a:effectRef idx="2">
            <a:schemeClr val="dk1"/>
          </a:effectRef>
          <a:fontRef idx="minor">
            <a:schemeClr val="tx1"/>
          </a:fontRef>
        </p:style>
      </p:cxnSp>
      <p:cxnSp>
        <p:nvCxnSpPr>
          <p:cNvPr id="65" name="Curved Connector 64"/>
          <p:cNvCxnSpPr/>
          <p:nvPr/>
        </p:nvCxnSpPr>
        <p:spPr>
          <a:xfrm rot="16200000" flipH="1">
            <a:off x="4540912" y="5858118"/>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33142" t="26017" r="2504"/>
          <a:stretch/>
        </p:blipFill>
        <p:spPr>
          <a:xfrm>
            <a:off x="6807820" y="751115"/>
            <a:ext cx="2350915" cy="1798486"/>
          </a:xfrm>
          <a:prstGeom prst="ellipse">
            <a:avLst/>
          </a:prstGeom>
          <a:ln w="28575">
            <a:solidFill>
              <a:schemeClr val="accent6"/>
            </a:solidFill>
          </a:ln>
          <a:effec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8979" y="817402"/>
            <a:ext cx="2896383" cy="1621974"/>
          </a:xfrm>
          <a:prstGeom prst="ellipse">
            <a:avLst/>
          </a:prstGeom>
          <a:ln w="28575">
            <a:solidFill>
              <a:schemeClr val="accent6"/>
            </a:solidFill>
          </a:ln>
          <a:effectLst/>
        </p:spPr>
      </p:pic>
      <p:sp>
        <p:nvSpPr>
          <p:cNvPr id="22" name="Down Arrow 21"/>
          <p:cNvSpPr/>
          <p:nvPr/>
        </p:nvSpPr>
        <p:spPr>
          <a:xfrm>
            <a:off x="5359796" y="2776469"/>
            <a:ext cx="1851248" cy="16975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8">
            <a:extLst>
              <a:ext uri="{28A0092B-C50C-407E-A947-70E740481C1C}">
                <a14:useLocalDpi xmlns:a14="http://schemas.microsoft.com/office/drawing/2010/main" val="0"/>
              </a:ext>
            </a:extLst>
          </a:blip>
          <a:srcRect l="19066" t="11765" r="12954" b="14286"/>
          <a:stretch/>
        </p:blipFill>
        <p:spPr>
          <a:xfrm>
            <a:off x="386352" y="704728"/>
            <a:ext cx="3263440" cy="1915886"/>
          </a:xfrm>
          <a:prstGeom prst="ellipse">
            <a:avLst/>
          </a:prstGeom>
          <a:ln w="28575">
            <a:solidFill>
              <a:schemeClr val="accent6"/>
            </a:solidFill>
          </a:ln>
          <a:effectLst/>
        </p:spPr>
      </p:pic>
      <p:pic>
        <p:nvPicPr>
          <p:cNvPr id="1045" name="Picture 21" descr="C:\Users\judyh\AppData\Local\Microsoft\Windows\Temporary Internet Files\Content.IE5\OWYX5GG5\attack_of_the_killer_tomatoes_by_badboych-d7qxo7s[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3176" b="16030"/>
          <a:stretch/>
        </p:blipFill>
        <p:spPr bwMode="auto">
          <a:xfrm>
            <a:off x="5360133" y="4954141"/>
            <a:ext cx="1405000" cy="1578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28039" y="458508"/>
            <a:ext cx="2401619" cy="246221"/>
          </a:xfrm>
          <a:prstGeom prst="rect">
            <a:avLst/>
          </a:prstGeom>
          <a:noFill/>
        </p:spPr>
        <p:txBody>
          <a:bodyPr wrap="none" rtlCol="0">
            <a:spAutoFit/>
          </a:bodyPr>
          <a:lstStyle/>
          <a:p>
            <a:r>
              <a:rPr lang="en-US" sz="1000" dirty="0" smtClean="0"/>
              <a:t>Photo: http</a:t>
            </a:r>
            <a:r>
              <a:rPr lang="en-US" sz="1000" dirty="0"/>
              <a:t>://organicgrowersschool.org/</a:t>
            </a:r>
          </a:p>
        </p:txBody>
      </p:sp>
      <p:sp>
        <p:nvSpPr>
          <p:cNvPr id="23" name="TextBox 22"/>
          <p:cNvSpPr txBox="1"/>
          <p:nvPr/>
        </p:nvSpPr>
        <p:spPr>
          <a:xfrm>
            <a:off x="1336635" y="458509"/>
            <a:ext cx="1362874" cy="246221"/>
          </a:xfrm>
          <a:prstGeom prst="rect">
            <a:avLst/>
          </a:prstGeom>
          <a:noFill/>
        </p:spPr>
        <p:txBody>
          <a:bodyPr wrap="none" rtlCol="0">
            <a:spAutoFit/>
          </a:bodyPr>
          <a:lstStyle/>
          <a:p>
            <a:r>
              <a:rPr lang="en-US" sz="1000" dirty="0" smtClean="0"/>
              <a:t>www.ipm.iastate.edu</a:t>
            </a:r>
            <a:endParaRPr lang="en-US" sz="1000" dirty="0"/>
          </a:p>
        </p:txBody>
      </p:sp>
      <p:sp>
        <p:nvSpPr>
          <p:cNvPr id="25" name="TextBox 24"/>
          <p:cNvSpPr txBox="1"/>
          <p:nvPr/>
        </p:nvSpPr>
        <p:spPr>
          <a:xfrm>
            <a:off x="10054384" y="458507"/>
            <a:ext cx="986167" cy="246221"/>
          </a:xfrm>
          <a:prstGeom prst="rect">
            <a:avLst/>
          </a:prstGeom>
          <a:noFill/>
        </p:spPr>
        <p:txBody>
          <a:bodyPr wrap="none" rtlCol="0">
            <a:spAutoFit/>
          </a:bodyPr>
          <a:lstStyle/>
          <a:p>
            <a:r>
              <a:rPr lang="en-US" sz="1000" dirty="0" smtClean="0"/>
              <a:t>Photo: NRCS </a:t>
            </a:r>
            <a:endParaRPr lang="en-US" sz="1000" dirty="0"/>
          </a:p>
        </p:txBody>
      </p:sp>
      <p:sp>
        <p:nvSpPr>
          <p:cNvPr id="7" name="Rectangle 6"/>
          <p:cNvSpPr/>
          <p:nvPr/>
        </p:nvSpPr>
        <p:spPr>
          <a:xfrm>
            <a:off x="4105710" y="458510"/>
            <a:ext cx="2242922" cy="246221"/>
          </a:xfrm>
          <a:prstGeom prst="rect">
            <a:avLst/>
          </a:prstGeom>
        </p:spPr>
        <p:txBody>
          <a:bodyPr wrap="none">
            <a:spAutoFit/>
          </a:bodyPr>
          <a:lstStyle/>
          <a:p>
            <a:r>
              <a:rPr lang="en-US" sz="1000" dirty="0" smtClean="0"/>
              <a:t>Photo: http</a:t>
            </a:r>
            <a:r>
              <a:rPr lang="en-US" sz="1000" dirty="0"/>
              <a:t>://footage.framepool.com/</a:t>
            </a:r>
          </a:p>
        </p:txBody>
      </p:sp>
    </p:spTree>
    <p:extLst>
      <p:ext uri="{BB962C8B-B14F-4D97-AF65-F5344CB8AC3E}">
        <p14:creationId xmlns:p14="http://schemas.microsoft.com/office/powerpoint/2010/main" val="99832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195388"/>
            <a:ext cx="10515600" cy="2852737"/>
          </a:xfrm>
        </p:spPr>
        <p:txBody>
          <a:bodyPr/>
          <a:lstStyle/>
          <a:p>
            <a:r>
              <a:rPr lang="en-US" dirty="0" smtClean="0">
                <a:ea typeface="Verdana" panose="020B0604030504040204" pitchFamily="34" charset="0"/>
                <a:cs typeface="Verdana" panose="020B0604030504040204" pitchFamily="34" charset="0"/>
              </a:rPr>
              <a:t>Session 6</a:t>
            </a:r>
            <a:br>
              <a:rPr lang="en-US" dirty="0" smtClean="0">
                <a:ea typeface="Verdana" panose="020B0604030504040204" pitchFamily="34" charset="0"/>
                <a:cs typeface="Verdana" panose="020B0604030504040204" pitchFamily="34" charset="0"/>
              </a:rPr>
            </a:br>
            <a:r>
              <a:rPr lang="en-US" sz="4400" dirty="0" smtClean="0">
                <a:ea typeface="Verdana" panose="020B0604030504040204" pitchFamily="34" charset="0"/>
                <a:cs typeface="Verdana" panose="020B0604030504040204" pitchFamily="34" charset="0"/>
              </a:rPr>
              <a:t>Growing and Selling Safe Produce</a:t>
            </a:r>
            <a:endParaRPr lang="en-US" sz="4400" dirty="0">
              <a:ea typeface="Verdana" panose="020B0604030504040204" pitchFamily="34" charset="0"/>
              <a:cs typeface="Verdana" panose="020B0604030504040204" pitchFamily="34" charset="0"/>
            </a:endParaRPr>
          </a:p>
        </p:txBody>
      </p:sp>
      <p:sp>
        <p:nvSpPr>
          <p:cNvPr id="3" name="Text Placeholder 2"/>
          <p:cNvSpPr>
            <a:spLocks noGrp="1"/>
          </p:cNvSpPr>
          <p:nvPr>
            <p:ph type="body" idx="1"/>
          </p:nvPr>
        </p:nvSpPr>
        <p:spPr/>
        <p:txBody>
          <a:bodyPr>
            <a:normAutofit/>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Judy A. Harrison, Ph.D.</a:t>
            </a:r>
          </a:p>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Professor and Extension Foods Specialist</a:t>
            </a:r>
          </a:p>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University of Georgia </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pic>
        <p:nvPicPr>
          <p:cNvPr id="5" name="a978b58d-d2eb-4297-81bd-67bd6b3b6bf8" descr="DAD4C360-113E-49ED-AFC3-29D9ED012FD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022" t="25034" r="15525" b="25452"/>
          <a:stretch/>
        </p:blipFill>
        <p:spPr bwMode="auto">
          <a:xfrm>
            <a:off x="7358743" y="583147"/>
            <a:ext cx="4140530" cy="19782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047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36" y="84668"/>
            <a:ext cx="10711543" cy="1325563"/>
          </a:xfrm>
        </p:spPr>
        <p:txBody>
          <a:bodyPr/>
          <a:lstStyle/>
          <a:p>
            <a:r>
              <a:rPr lang="en-US" dirty="0" smtClean="0"/>
              <a:t>Pieces of the food safety puzzle…</a:t>
            </a:r>
            <a:endParaRPr lang="en-US" dirty="0"/>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480" y="1989591"/>
            <a:ext cx="2239470" cy="2239470"/>
          </a:xfrm>
          <a:prstGeom prst="rect">
            <a:avLst/>
          </a:prstGeom>
          <a:ln>
            <a:noFill/>
          </a:ln>
          <a:effectLst>
            <a:outerShdw blurRad="292100" dist="139700" dir="2700000" algn="tl" rotWithShape="0">
              <a:srgbClr val="333333">
                <a:alpha val="65000"/>
              </a:srgbClr>
            </a:outerShdw>
          </a:effectLst>
        </p:spPr>
      </p:pic>
      <p:sp>
        <p:nvSpPr>
          <p:cNvPr id="28" name="TextBox 27"/>
          <p:cNvSpPr txBox="1"/>
          <p:nvPr/>
        </p:nvSpPr>
        <p:spPr>
          <a:xfrm>
            <a:off x="1633633" y="2872380"/>
            <a:ext cx="1077108" cy="400110"/>
          </a:xfrm>
          <a:prstGeom prst="rect">
            <a:avLst/>
          </a:prstGeom>
          <a:noFill/>
        </p:spPr>
        <p:txBody>
          <a:bodyPr wrap="square" rtlCol="0">
            <a:spAutoFit/>
          </a:bodyPr>
          <a:lstStyle/>
          <a:p>
            <a:r>
              <a:rPr lang="en-US" sz="2000" b="1" dirty="0" smtClean="0">
                <a:solidFill>
                  <a:schemeClr val="bg1"/>
                </a:solidFill>
              </a:rPr>
              <a:t>Water</a:t>
            </a:r>
            <a:r>
              <a:rPr lang="en-US" sz="2000" dirty="0" smtClean="0"/>
              <a:t> </a:t>
            </a:r>
            <a:endParaRPr lang="en-US" sz="2000" dirty="0"/>
          </a:p>
        </p:txBody>
      </p:sp>
      <p:sp>
        <p:nvSpPr>
          <p:cNvPr id="15" name="Content Placeholder 3"/>
          <p:cNvSpPr>
            <a:spLocks noGrp="1"/>
          </p:cNvSpPr>
          <p:nvPr>
            <p:ph sz="half" idx="4294967295"/>
          </p:nvPr>
        </p:nvSpPr>
        <p:spPr>
          <a:xfrm>
            <a:off x="3722914" y="2013426"/>
            <a:ext cx="7739743" cy="3984171"/>
          </a:xfrm>
          <a:prstGeom prst="rect">
            <a:avLst/>
          </a:prstGeom>
        </p:spPr>
        <p:txBody>
          <a:bodyPr/>
          <a:lstStyle/>
          <a:p>
            <a:r>
              <a:rPr lang="en-US" dirty="0" smtClean="0"/>
              <a:t>Water Use - irrigation</a:t>
            </a:r>
          </a:p>
          <a:p>
            <a:pPr lvl="1">
              <a:buFont typeface="Arial" panose="020B0604020202020204" pitchFamily="34" charset="0"/>
              <a:buChar char="−"/>
            </a:pPr>
            <a:r>
              <a:rPr lang="en-US" dirty="0" smtClean="0"/>
              <a:t>Municipal, well water, surface water?</a:t>
            </a:r>
          </a:p>
          <a:p>
            <a:pPr lvl="1">
              <a:buFont typeface="Arial" panose="020B0604020202020204" pitchFamily="34" charset="0"/>
              <a:buChar char="−"/>
            </a:pPr>
            <a:r>
              <a:rPr lang="en-US" dirty="0" smtClean="0"/>
              <a:t>Type of irrigation method?</a:t>
            </a:r>
          </a:p>
          <a:p>
            <a:pPr lvl="1">
              <a:buFont typeface="Arial" panose="020B0604020202020204" pitchFamily="34" charset="0"/>
              <a:buChar char="−"/>
            </a:pPr>
            <a:r>
              <a:rPr lang="en-US" dirty="0" smtClean="0"/>
              <a:t>Testing plan?</a:t>
            </a:r>
          </a:p>
          <a:p>
            <a:pPr lvl="1"/>
            <a:endParaRPr lang="en-US" dirty="0"/>
          </a:p>
          <a:p>
            <a:r>
              <a:rPr lang="en-US" dirty="0" smtClean="0"/>
              <a:t>Water Use – washing produce</a:t>
            </a:r>
          </a:p>
          <a:p>
            <a:pPr lvl="1">
              <a:buFont typeface="Arial" panose="020B0604020202020204" pitchFamily="34" charset="0"/>
              <a:buChar char="−"/>
            </a:pPr>
            <a:r>
              <a:rPr lang="en-US" dirty="0" smtClean="0"/>
              <a:t>Use only potable water safe for drinking</a:t>
            </a:r>
          </a:p>
          <a:p>
            <a:pPr marL="457200" lvl="1" indent="0">
              <a:buNone/>
            </a:pPr>
            <a:endParaRPr lang="en-US" dirty="0" smtClean="0"/>
          </a:p>
        </p:txBody>
      </p:sp>
    </p:spTree>
    <p:extLst>
      <p:ext uri="{BB962C8B-B14F-4D97-AF65-F5344CB8AC3E}">
        <p14:creationId xmlns:p14="http://schemas.microsoft.com/office/powerpoint/2010/main" val="1647895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01" y="529452"/>
            <a:ext cx="4591846" cy="3055665"/>
          </a:xfrm>
          <a:prstGeom prst="ellipse">
            <a:avLst/>
          </a:prstGeom>
          <a:ln w="28575">
            <a:solidFill>
              <a:schemeClr val="accent6"/>
            </a:solidFill>
          </a:ln>
          <a:effectLst/>
        </p:spPr>
      </p:pic>
      <p:sp>
        <p:nvSpPr>
          <p:cNvPr id="19" name="Down Arrow 18"/>
          <p:cNvSpPr/>
          <p:nvPr/>
        </p:nvSpPr>
        <p:spPr>
          <a:xfrm>
            <a:off x="5303688" y="3214827"/>
            <a:ext cx="1262743" cy="1578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3" descr="C:\Users\judyh\AppData\Local\Microsoft\Windows\Temporary Internet Files\Content.IE5\K2ENLTGI\lettuce-wb[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6431" y="4927722"/>
            <a:ext cx="1616209" cy="1454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Oval 20"/>
          <p:cNvSpPr/>
          <p:nvPr/>
        </p:nvSpPr>
        <p:spPr>
          <a:xfrm>
            <a:off x="7028755" y="5533168"/>
            <a:ext cx="108857" cy="1218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762825" y="5411320"/>
            <a:ext cx="108857" cy="1218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290012" y="5709445"/>
            <a:ext cx="108857" cy="1218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Curved Connector 24"/>
          <p:cNvCxnSpPr/>
          <p:nvPr/>
        </p:nvCxnSpPr>
        <p:spPr>
          <a:xfrm rot="16200000" flipH="1">
            <a:off x="7568819" y="5829018"/>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cxnSp>
        <p:nvCxnSpPr>
          <p:cNvPr id="26" name="Curved Connector 25"/>
          <p:cNvCxnSpPr/>
          <p:nvPr/>
        </p:nvCxnSpPr>
        <p:spPr>
          <a:xfrm rot="16200000" flipH="1">
            <a:off x="6834749" y="5707081"/>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sp>
        <p:nvSpPr>
          <p:cNvPr id="27" name="Oval 26"/>
          <p:cNvSpPr/>
          <p:nvPr/>
        </p:nvSpPr>
        <p:spPr>
          <a:xfrm>
            <a:off x="7817253" y="5709443"/>
            <a:ext cx="108857" cy="1218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urved Connector 27"/>
          <p:cNvCxnSpPr/>
          <p:nvPr/>
        </p:nvCxnSpPr>
        <p:spPr>
          <a:xfrm>
            <a:off x="7137612" y="5316507"/>
            <a:ext cx="391888" cy="94815"/>
          </a:xfrm>
          <a:prstGeom prst="curvedConnector3">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29" name="Rectangle 28"/>
          <p:cNvSpPr/>
          <p:nvPr/>
        </p:nvSpPr>
        <p:spPr>
          <a:xfrm>
            <a:off x="3959295" y="5218045"/>
            <a:ext cx="1328057" cy="1226491"/>
          </a:xfrm>
          <a:prstGeom prst="rect">
            <a:avLst/>
          </a:prstGeom>
          <a:solidFill>
            <a:schemeClr val="bg1"/>
          </a:solidFill>
          <a:ln>
            <a:solidFill>
              <a:schemeClr val="bg1"/>
            </a:solidFill>
          </a:ln>
          <a:effectLst>
            <a:outerShdw blurRad="292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4" descr="C:\Users\judyh\AppData\Local\Microsoft\Windows\Temporary Internet Files\Content.IE5\OWYX5GG5\15915-illustration-of-a-strawberry-pv[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048870">
            <a:off x="4084479" y="5292448"/>
            <a:ext cx="1077686" cy="1077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1" name="Curved Connector 30"/>
          <p:cNvCxnSpPr/>
          <p:nvPr/>
        </p:nvCxnSpPr>
        <p:spPr>
          <a:xfrm rot="16200000" flipH="1">
            <a:off x="4794393" y="5746159"/>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sp>
        <p:nvSpPr>
          <p:cNvPr id="32" name="Oval 31"/>
          <p:cNvSpPr/>
          <p:nvPr/>
        </p:nvSpPr>
        <p:spPr>
          <a:xfrm>
            <a:off x="4623323" y="5892232"/>
            <a:ext cx="108857" cy="1218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Curved Connector 32"/>
          <p:cNvCxnSpPr/>
          <p:nvPr/>
        </p:nvCxnSpPr>
        <p:spPr>
          <a:xfrm rot="5400000">
            <a:off x="4618934" y="5691900"/>
            <a:ext cx="117637" cy="108858"/>
          </a:xfrm>
          <a:prstGeom prst="curvedConnector3">
            <a:avLst>
              <a:gd name="adj1" fmla="val 50000"/>
            </a:avLst>
          </a:prstGeom>
          <a:ln w="57150">
            <a:solidFill>
              <a:srgbClr val="7030A0"/>
            </a:solidFill>
          </a:ln>
        </p:spPr>
        <p:style>
          <a:lnRef idx="3">
            <a:schemeClr val="dk1"/>
          </a:lnRef>
          <a:fillRef idx="0">
            <a:schemeClr val="dk1"/>
          </a:fillRef>
          <a:effectRef idx="2">
            <a:schemeClr val="dk1"/>
          </a:effectRef>
          <a:fontRef idx="minor">
            <a:schemeClr val="tx1"/>
          </a:fontRef>
        </p:style>
      </p:cxnSp>
      <p:cxnSp>
        <p:nvCxnSpPr>
          <p:cNvPr id="34" name="Curved Connector 33"/>
          <p:cNvCxnSpPr/>
          <p:nvPr/>
        </p:nvCxnSpPr>
        <p:spPr>
          <a:xfrm rot="16200000" flipH="1">
            <a:off x="4429316" y="5950883"/>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pic>
        <p:nvPicPr>
          <p:cNvPr id="35" name="Picture 21" descr="C:\Users\judyh\AppData\Local\Microsoft\Windows\Temporary Internet Files\Content.IE5\OWYX5GG5\attack_of_the_killer_tomatoes_by_badboych-d7qxo7s[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176" b="16030"/>
          <a:stretch/>
        </p:blipFill>
        <p:spPr bwMode="auto">
          <a:xfrm>
            <a:off x="5248537" y="5046906"/>
            <a:ext cx="1405000" cy="1578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446561" y="230222"/>
            <a:ext cx="1337226" cy="253916"/>
          </a:xfrm>
          <a:prstGeom prst="rect">
            <a:avLst/>
          </a:prstGeom>
        </p:spPr>
        <p:txBody>
          <a:bodyPr wrap="none">
            <a:spAutoFit/>
          </a:bodyPr>
          <a:lstStyle/>
          <a:p>
            <a:r>
              <a:rPr lang="en-US" sz="1050" dirty="0" smtClean="0">
                <a:latin typeface="Calibri" panose="020F0502020204030204" pitchFamily="34" charset="0"/>
                <a:ea typeface="Calibri" panose="020F0502020204030204" pitchFamily="34" charset="0"/>
                <a:cs typeface="Times New Roman" panose="02020603050405020304" pitchFamily="18" charset="0"/>
              </a:rPr>
              <a:t>Photo: Seth </a:t>
            </a:r>
            <a:r>
              <a:rPr lang="en-US" sz="1050" dirty="0">
                <a:latin typeface="Calibri" panose="020F0502020204030204" pitchFamily="34" charset="0"/>
                <a:ea typeface="Calibri" panose="020F0502020204030204" pitchFamily="34" charset="0"/>
                <a:cs typeface="Times New Roman" panose="02020603050405020304" pitchFamily="18" charset="0"/>
              </a:rPr>
              <a:t>Perlman </a:t>
            </a:r>
            <a:endParaRPr lang="en-US" sz="1050" dirty="0"/>
          </a:p>
        </p:txBody>
      </p:sp>
      <p:pic>
        <p:nvPicPr>
          <p:cNvPr id="5" name="Picture 4"/>
          <p:cNvPicPr>
            <a:picLocks noChangeAspect="1"/>
          </p:cNvPicPr>
          <p:nvPr/>
        </p:nvPicPr>
        <p:blipFill rotWithShape="1">
          <a:blip r:embed="rId7"/>
          <a:srcRect l="-1" t="7141" r="23112" b="9156"/>
          <a:stretch/>
        </p:blipFill>
        <p:spPr>
          <a:xfrm>
            <a:off x="6775410" y="651765"/>
            <a:ext cx="3533711" cy="2811037"/>
          </a:xfrm>
          <a:prstGeom prst="ellipse">
            <a:avLst/>
          </a:prstGeom>
          <a:ln w="28575"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6736322" y="397849"/>
            <a:ext cx="3611886" cy="253916"/>
          </a:xfrm>
          <a:prstGeom prst="rect">
            <a:avLst/>
          </a:prstGeom>
        </p:spPr>
        <p:txBody>
          <a:bodyPr wrap="none">
            <a:spAutoFit/>
          </a:bodyPr>
          <a:lstStyle/>
          <a:p>
            <a:r>
              <a:rPr lang="en-US" sz="1050" dirty="0" smtClean="0"/>
              <a:t>Photo: https</a:t>
            </a:r>
            <a:r>
              <a:rPr lang="en-US" sz="1050" dirty="0"/>
              <a:t>://</a:t>
            </a:r>
            <a:r>
              <a:rPr lang="en-US" sz="1050" dirty="0">
                <a:ea typeface="Calibri" panose="020F0502020204030204" pitchFamily="34" charset="0"/>
                <a:cs typeface="Times New Roman" panose="02020603050405020304" pitchFamily="18" charset="0"/>
              </a:rPr>
              <a:t>www.flickr.com/photos/dwilliss/7978521288</a:t>
            </a:r>
          </a:p>
        </p:txBody>
      </p:sp>
    </p:spTree>
    <p:extLst>
      <p:ext uri="{BB962C8B-B14F-4D97-AF65-F5344CB8AC3E}">
        <p14:creationId xmlns:p14="http://schemas.microsoft.com/office/powerpoint/2010/main" val="82731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656" y="71288"/>
            <a:ext cx="10711543" cy="1325563"/>
          </a:xfrm>
        </p:spPr>
        <p:txBody>
          <a:bodyPr/>
          <a:lstStyle/>
          <a:p>
            <a:r>
              <a:rPr lang="en-US" dirty="0" smtClean="0"/>
              <a:t>Pieces of the food safety puzzle…</a:t>
            </a:r>
            <a:endParaRPr lang="en-US"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829" y="1962416"/>
            <a:ext cx="2239470" cy="2239470"/>
          </a:xfrm>
          <a:prstGeom prst="rect">
            <a:avLst/>
          </a:prstGeom>
          <a:ln>
            <a:noFill/>
          </a:ln>
          <a:effectLst>
            <a:outerShdw blurRad="292100" dist="139700" dir="2700000" algn="tl" rotWithShape="0">
              <a:srgbClr val="333333">
                <a:alpha val="65000"/>
              </a:srgbClr>
            </a:outerShdw>
          </a:effectLst>
        </p:spPr>
      </p:pic>
      <p:sp>
        <p:nvSpPr>
          <p:cNvPr id="30" name="TextBox 29"/>
          <p:cNvSpPr txBox="1"/>
          <p:nvPr/>
        </p:nvSpPr>
        <p:spPr>
          <a:xfrm>
            <a:off x="1586327" y="2548446"/>
            <a:ext cx="1458686" cy="1015663"/>
          </a:xfrm>
          <a:prstGeom prst="rect">
            <a:avLst/>
          </a:prstGeom>
          <a:noFill/>
        </p:spPr>
        <p:txBody>
          <a:bodyPr wrap="square" rtlCol="0">
            <a:spAutoFit/>
          </a:bodyPr>
          <a:lstStyle/>
          <a:p>
            <a:r>
              <a:rPr lang="en-US" sz="2000" b="1" dirty="0" smtClean="0">
                <a:solidFill>
                  <a:schemeClr val="bg1"/>
                </a:solidFill>
              </a:rPr>
              <a:t>Worker </a:t>
            </a:r>
          </a:p>
          <a:p>
            <a:r>
              <a:rPr lang="en-US" sz="2000" b="1" dirty="0" smtClean="0">
                <a:solidFill>
                  <a:schemeClr val="bg1"/>
                </a:solidFill>
              </a:rPr>
              <a:t>health &amp; hygiene </a:t>
            </a:r>
            <a:endParaRPr lang="en-US" sz="2000" b="1" dirty="0">
              <a:solidFill>
                <a:schemeClr val="bg1"/>
              </a:solidFill>
            </a:endParaRPr>
          </a:p>
        </p:txBody>
      </p:sp>
      <p:sp>
        <p:nvSpPr>
          <p:cNvPr id="15" name="Content Placeholder 3"/>
          <p:cNvSpPr>
            <a:spLocks noGrp="1"/>
          </p:cNvSpPr>
          <p:nvPr>
            <p:ph sz="half" idx="4294967295"/>
          </p:nvPr>
        </p:nvSpPr>
        <p:spPr>
          <a:xfrm>
            <a:off x="3722914" y="2013426"/>
            <a:ext cx="8376321" cy="4347617"/>
          </a:xfrm>
          <a:prstGeom prst="rect">
            <a:avLst/>
          </a:prstGeom>
        </p:spPr>
        <p:txBody>
          <a:bodyPr/>
          <a:lstStyle/>
          <a:p>
            <a:r>
              <a:rPr lang="en-US" dirty="0" smtClean="0"/>
              <a:t>Health</a:t>
            </a:r>
          </a:p>
          <a:p>
            <a:pPr lvl="1">
              <a:buFont typeface="Arial" panose="020B0604020202020204" pitchFamily="34" charset="0"/>
              <a:buChar char="−"/>
            </a:pPr>
            <a:r>
              <a:rPr lang="en-US" dirty="0" smtClean="0"/>
              <a:t>Avoid working with food when sick</a:t>
            </a:r>
          </a:p>
          <a:p>
            <a:pPr lvl="1"/>
            <a:endParaRPr lang="en-US" dirty="0"/>
          </a:p>
          <a:p>
            <a:r>
              <a:rPr lang="en-US" dirty="0" smtClean="0"/>
              <a:t>Hygiene</a:t>
            </a:r>
          </a:p>
          <a:p>
            <a:pPr lvl="1">
              <a:buFont typeface="Arial" panose="020B0604020202020204" pitchFamily="34" charset="0"/>
              <a:buChar char="−"/>
            </a:pPr>
            <a:r>
              <a:rPr lang="en-US" dirty="0" smtClean="0"/>
              <a:t>Clothing and hands can be a source of germs</a:t>
            </a:r>
          </a:p>
          <a:p>
            <a:pPr lvl="1">
              <a:buFont typeface="Arial" panose="020B0604020202020204" pitchFamily="34" charset="0"/>
              <a:buChar char="−"/>
            </a:pPr>
            <a:r>
              <a:rPr lang="en-US" dirty="0" smtClean="0"/>
              <a:t>Good hygiene is a MUST when working with food – including produce</a:t>
            </a:r>
          </a:p>
          <a:p>
            <a:pPr marL="457200" lvl="1" indent="0">
              <a:buNone/>
            </a:pPr>
            <a:endParaRPr lang="en-US" dirty="0" smtClean="0"/>
          </a:p>
        </p:txBody>
      </p:sp>
    </p:spTree>
    <p:extLst>
      <p:ext uri="{BB962C8B-B14F-4D97-AF65-F5344CB8AC3E}">
        <p14:creationId xmlns:p14="http://schemas.microsoft.com/office/powerpoint/2010/main" val="3515947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own Arrow 22"/>
          <p:cNvSpPr/>
          <p:nvPr/>
        </p:nvSpPr>
        <p:spPr>
          <a:xfrm>
            <a:off x="4825451" y="2960155"/>
            <a:ext cx="1262743" cy="1578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3" descr="C:\Users\judyh\AppData\Local\Microsoft\Windows\Temporary Internet Files\Content.IE5\K2ENLTGI\lettuce-wb[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194" y="4808452"/>
            <a:ext cx="1616209" cy="1454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Oval 19"/>
          <p:cNvSpPr/>
          <p:nvPr/>
        </p:nvSpPr>
        <p:spPr>
          <a:xfrm>
            <a:off x="6550518" y="5413898"/>
            <a:ext cx="108857" cy="1218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284588" y="5292050"/>
            <a:ext cx="108857" cy="1218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811775" y="5590175"/>
            <a:ext cx="108857" cy="1218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Curved Connector 24"/>
          <p:cNvCxnSpPr/>
          <p:nvPr/>
        </p:nvCxnSpPr>
        <p:spPr>
          <a:xfrm rot="16200000" flipH="1">
            <a:off x="7090582" y="5709748"/>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cxnSp>
        <p:nvCxnSpPr>
          <p:cNvPr id="26" name="Curved Connector 25"/>
          <p:cNvCxnSpPr/>
          <p:nvPr/>
        </p:nvCxnSpPr>
        <p:spPr>
          <a:xfrm rot="16200000" flipH="1">
            <a:off x="6356512" y="5587811"/>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sp>
        <p:nvSpPr>
          <p:cNvPr id="27" name="Oval 26"/>
          <p:cNvSpPr/>
          <p:nvPr/>
        </p:nvSpPr>
        <p:spPr>
          <a:xfrm>
            <a:off x="7339016" y="5590173"/>
            <a:ext cx="108857" cy="1218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urved Connector 27"/>
          <p:cNvCxnSpPr/>
          <p:nvPr/>
        </p:nvCxnSpPr>
        <p:spPr>
          <a:xfrm>
            <a:off x="6659375" y="5197237"/>
            <a:ext cx="391888" cy="94815"/>
          </a:xfrm>
          <a:prstGeom prst="curvedConnector3">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29" name="Rectangle 28"/>
          <p:cNvSpPr/>
          <p:nvPr/>
        </p:nvSpPr>
        <p:spPr>
          <a:xfrm>
            <a:off x="3481058" y="5098775"/>
            <a:ext cx="1328057" cy="1226491"/>
          </a:xfrm>
          <a:prstGeom prst="rect">
            <a:avLst/>
          </a:prstGeom>
          <a:solidFill>
            <a:schemeClr val="bg1"/>
          </a:solidFill>
          <a:ln>
            <a:solidFill>
              <a:schemeClr val="bg1"/>
            </a:solidFill>
          </a:ln>
          <a:effectLst>
            <a:outerShdw blurRad="292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4" descr="C:\Users\judyh\AppData\Local\Microsoft\Windows\Temporary Internet Files\Content.IE5\OWYX5GG5\15915-illustration-of-a-strawberry-p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048870">
            <a:off x="3606242" y="5173178"/>
            <a:ext cx="1077686" cy="1077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1" name="Curved Connector 30"/>
          <p:cNvCxnSpPr/>
          <p:nvPr/>
        </p:nvCxnSpPr>
        <p:spPr>
          <a:xfrm rot="16200000" flipH="1">
            <a:off x="4316156" y="5626889"/>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sp>
        <p:nvSpPr>
          <p:cNvPr id="32" name="Oval 31"/>
          <p:cNvSpPr/>
          <p:nvPr/>
        </p:nvSpPr>
        <p:spPr>
          <a:xfrm>
            <a:off x="4145086" y="5772962"/>
            <a:ext cx="108857" cy="1218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Curved Connector 32"/>
          <p:cNvCxnSpPr/>
          <p:nvPr/>
        </p:nvCxnSpPr>
        <p:spPr>
          <a:xfrm rot="5400000">
            <a:off x="4140697" y="5572630"/>
            <a:ext cx="117637" cy="108858"/>
          </a:xfrm>
          <a:prstGeom prst="curvedConnector3">
            <a:avLst>
              <a:gd name="adj1" fmla="val 50000"/>
            </a:avLst>
          </a:prstGeom>
          <a:ln w="57150">
            <a:solidFill>
              <a:srgbClr val="7030A0"/>
            </a:solidFill>
          </a:ln>
        </p:spPr>
        <p:style>
          <a:lnRef idx="3">
            <a:schemeClr val="dk1"/>
          </a:lnRef>
          <a:fillRef idx="0">
            <a:schemeClr val="dk1"/>
          </a:fillRef>
          <a:effectRef idx="2">
            <a:schemeClr val="dk1"/>
          </a:effectRef>
          <a:fontRef idx="minor">
            <a:schemeClr val="tx1"/>
          </a:fontRef>
        </p:style>
      </p:cxnSp>
      <p:cxnSp>
        <p:nvCxnSpPr>
          <p:cNvPr id="34" name="Curved Connector 33"/>
          <p:cNvCxnSpPr/>
          <p:nvPr/>
        </p:nvCxnSpPr>
        <p:spPr>
          <a:xfrm rot="16200000" flipH="1">
            <a:off x="3951079" y="5831613"/>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pic>
        <p:nvPicPr>
          <p:cNvPr id="35" name="Picture 21" descr="C:\Users\judyh\AppData\Local\Microsoft\Windows\Temporary Internet Files\Content.IE5\OWYX5GG5\attack_of_the_killer_tomatoes_by_badboych-d7qxo7s[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176" b="16030"/>
          <a:stretch/>
        </p:blipFill>
        <p:spPr bwMode="auto">
          <a:xfrm>
            <a:off x="4770300" y="4927636"/>
            <a:ext cx="1405000" cy="1578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1" descr="image0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0448" y="178815"/>
            <a:ext cx="2916727" cy="258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5710517" y="2765629"/>
            <a:ext cx="1539204" cy="261610"/>
          </a:xfrm>
          <a:prstGeom prst="rect">
            <a:avLst/>
          </a:prstGeom>
          <a:noFill/>
        </p:spPr>
        <p:txBody>
          <a:bodyPr wrap="none" rtlCol="0">
            <a:spAutoFit/>
          </a:bodyPr>
          <a:lstStyle/>
          <a:p>
            <a:r>
              <a:rPr lang="en-US" sz="1050" dirty="0" smtClean="0"/>
              <a:t>Photo: Judy Harrison </a:t>
            </a:r>
            <a:endParaRPr lang="en-US" sz="1050" dirty="0"/>
          </a:p>
        </p:txBody>
      </p:sp>
    </p:spTree>
    <p:extLst>
      <p:ext uri="{BB962C8B-B14F-4D97-AF65-F5344CB8AC3E}">
        <p14:creationId xmlns:p14="http://schemas.microsoft.com/office/powerpoint/2010/main" val="3608405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656" y="71288"/>
            <a:ext cx="10711543" cy="1325563"/>
          </a:xfrm>
        </p:spPr>
        <p:txBody>
          <a:bodyPr/>
          <a:lstStyle/>
          <a:p>
            <a:r>
              <a:rPr lang="en-US" dirty="0" smtClean="0"/>
              <a:t>Pieces of the food safety puzzle…</a:t>
            </a:r>
            <a:endParaRPr lang="en-US" dirty="0"/>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659" y="1663903"/>
            <a:ext cx="2239470" cy="2239470"/>
          </a:xfrm>
          <a:prstGeom prst="rect">
            <a:avLst/>
          </a:prstGeom>
          <a:ln>
            <a:noFill/>
          </a:ln>
          <a:effectLst>
            <a:outerShdw blurRad="292100" dist="139700" dir="2700000" algn="tl" rotWithShape="0">
              <a:srgbClr val="333333">
                <a:alpha val="65000"/>
              </a:srgbClr>
            </a:outerShdw>
          </a:effectLst>
        </p:spPr>
      </p:pic>
      <p:sp>
        <p:nvSpPr>
          <p:cNvPr id="31" name="TextBox 30"/>
          <p:cNvSpPr txBox="1"/>
          <p:nvPr/>
        </p:nvSpPr>
        <p:spPr>
          <a:xfrm>
            <a:off x="839695" y="2429695"/>
            <a:ext cx="2057398" cy="707886"/>
          </a:xfrm>
          <a:prstGeom prst="rect">
            <a:avLst/>
          </a:prstGeom>
          <a:noFill/>
        </p:spPr>
        <p:txBody>
          <a:bodyPr wrap="square" rtlCol="0">
            <a:spAutoFit/>
          </a:bodyPr>
          <a:lstStyle/>
          <a:p>
            <a:pPr algn="ctr"/>
            <a:r>
              <a:rPr lang="en-US" sz="2000" b="1" dirty="0" smtClean="0">
                <a:solidFill>
                  <a:schemeClr val="bg1"/>
                </a:solidFill>
              </a:rPr>
              <a:t>Facilities &amp; Equipment</a:t>
            </a:r>
            <a:endParaRPr lang="en-US" sz="2000" b="1" dirty="0">
              <a:solidFill>
                <a:schemeClr val="bg1"/>
              </a:solidFill>
            </a:endParaRPr>
          </a:p>
        </p:txBody>
      </p:sp>
      <p:sp>
        <p:nvSpPr>
          <p:cNvPr id="15" name="Content Placeholder 3"/>
          <p:cNvSpPr>
            <a:spLocks noGrp="1"/>
          </p:cNvSpPr>
          <p:nvPr>
            <p:ph sz="half" idx="4294967295"/>
          </p:nvPr>
        </p:nvSpPr>
        <p:spPr>
          <a:xfrm>
            <a:off x="3722914" y="2013426"/>
            <a:ext cx="7739743" cy="3984171"/>
          </a:xfrm>
          <a:prstGeom prst="rect">
            <a:avLst/>
          </a:prstGeom>
        </p:spPr>
        <p:txBody>
          <a:bodyPr/>
          <a:lstStyle/>
          <a:p>
            <a:r>
              <a:rPr lang="en-US" dirty="0" smtClean="0"/>
              <a:t>Facilities</a:t>
            </a:r>
          </a:p>
          <a:p>
            <a:pPr lvl="1">
              <a:buFont typeface="Arial" panose="020B0604020202020204" pitchFamily="34" charset="0"/>
              <a:buChar char="−"/>
            </a:pPr>
            <a:r>
              <a:rPr lang="en-US" dirty="0" smtClean="0"/>
              <a:t>Handwashing facilities</a:t>
            </a:r>
          </a:p>
          <a:p>
            <a:pPr lvl="1">
              <a:buFont typeface="Arial" panose="020B0604020202020204" pitchFamily="34" charset="0"/>
              <a:buChar char="−"/>
            </a:pPr>
            <a:r>
              <a:rPr lang="en-US" dirty="0" smtClean="0"/>
              <a:t>Toilet facilities</a:t>
            </a:r>
          </a:p>
          <a:p>
            <a:pPr lvl="1">
              <a:buFont typeface="Arial" panose="020B0604020202020204" pitchFamily="34" charset="0"/>
              <a:buChar char="−"/>
            </a:pPr>
            <a:r>
              <a:rPr lang="en-US" dirty="0" smtClean="0"/>
              <a:t>Clean, sanitized packing and storage areas</a:t>
            </a:r>
          </a:p>
          <a:p>
            <a:pPr lvl="1"/>
            <a:endParaRPr lang="en-US" dirty="0"/>
          </a:p>
          <a:p>
            <a:r>
              <a:rPr lang="en-US" dirty="0" smtClean="0"/>
              <a:t>Equipment</a:t>
            </a:r>
          </a:p>
          <a:p>
            <a:pPr lvl="1">
              <a:buFont typeface="Arial" panose="020B0604020202020204" pitchFamily="34" charset="0"/>
              <a:buChar char="−"/>
            </a:pPr>
            <a:r>
              <a:rPr lang="en-US" dirty="0" smtClean="0"/>
              <a:t>Clean, sanitized equipment</a:t>
            </a:r>
          </a:p>
          <a:p>
            <a:pPr marL="457200" lvl="1" indent="0">
              <a:buNone/>
            </a:pPr>
            <a:endParaRPr lang="en-US" dirty="0" smtClean="0"/>
          </a:p>
        </p:txBody>
      </p:sp>
    </p:spTree>
    <p:extLst>
      <p:ext uri="{BB962C8B-B14F-4D97-AF65-F5344CB8AC3E}">
        <p14:creationId xmlns:p14="http://schemas.microsoft.com/office/powerpoint/2010/main" val="1005438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own Arrow 22"/>
          <p:cNvSpPr/>
          <p:nvPr/>
        </p:nvSpPr>
        <p:spPr>
          <a:xfrm>
            <a:off x="5230539" y="3743545"/>
            <a:ext cx="699048" cy="978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C:\Users\judyh\AppData\Local\Microsoft\Windows\Temporary Internet Files\Content.IE5\K2ENLTGI\lettuce-wb[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192" y="4722499"/>
            <a:ext cx="1616209" cy="1454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5" name="Oval 24"/>
          <p:cNvSpPr/>
          <p:nvPr/>
        </p:nvSpPr>
        <p:spPr>
          <a:xfrm>
            <a:off x="6623516" y="5327945"/>
            <a:ext cx="108857" cy="1218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357586" y="5206097"/>
            <a:ext cx="108857" cy="1218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884773" y="5504222"/>
            <a:ext cx="108857" cy="1218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urved Connector 27"/>
          <p:cNvCxnSpPr/>
          <p:nvPr/>
        </p:nvCxnSpPr>
        <p:spPr>
          <a:xfrm rot="16200000" flipH="1">
            <a:off x="7163580" y="5623795"/>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cxnSp>
        <p:nvCxnSpPr>
          <p:cNvPr id="29" name="Curved Connector 28"/>
          <p:cNvCxnSpPr/>
          <p:nvPr/>
        </p:nvCxnSpPr>
        <p:spPr>
          <a:xfrm rot="16200000" flipH="1">
            <a:off x="6429510" y="5501858"/>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sp>
        <p:nvSpPr>
          <p:cNvPr id="30" name="Oval 29"/>
          <p:cNvSpPr/>
          <p:nvPr/>
        </p:nvSpPr>
        <p:spPr>
          <a:xfrm>
            <a:off x="7412014" y="5504220"/>
            <a:ext cx="108857" cy="1218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urved Connector 30"/>
          <p:cNvCxnSpPr/>
          <p:nvPr/>
        </p:nvCxnSpPr>
        <p:spPr>
          <a:xfrm>
            <a:off x="6732373" y="5111284"/>
            <a:ext cx="391888" cy="94815"/>
          </a:xfrm>
          <a:prstGeom prst="curvedConnector3">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3554056" y="5012822"/>
            <a:ext cx="1328057" cy="1226491"/>
          </a:xfrm>
          <a:prstGeom prst="rect">
            <a:avLst/>
          </a:prstGeom>
          <a:solidFill>
            <a:schemeClr val="bg1"/>
          </a:solidFill>
          <a:ln>
            <a:solidFill>
              <a:schemeClr val="bg1"/>
            </a:solidFill>
          </a:ln>
          <a:effectLst>
            <a:outerShdw blurRad="292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4" descr="C:\Users\judyh\AppData\Local\Microsoft\Windows\Temporary Internet Files\Content.IE5\OWYX5GG5\15915-illustration-of-a-strawberry-p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048870">
            <a:off x="3679240" y="5087225"/>
            <a:ext cx="1077686" cy="1077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4" name="Curved Connector 33"/>
          <p:cNvCxnSpPr/>
          <p:nvPr/>
        </p:nvCxnSpPr>
        <p:spPr>
          <a:xfrm rot="16200000" flipH="1">
            <a:off x="4389154" y="5540936"/>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sp>
        <p:nvSpPr>
          <p:cNvPr id="35" name="Oval 34"/>
          <p:cNvSpPr/>
          <p:nvPr/>
        </p:nvSpPr>
        <p:spPr>
          <a:xfrm>
            <a:off x="4218084" y="5687009"/>
            <a:ext cx="108857" cy="1218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Curved Connector 35"/>
          <p:cNvCxnSpPr/>
          <p:nvPr/>
        </p:nvCxnSpPr>
        <p:spPr>
          <a:xfrm rot="5400000">
            <a:off x="4213695" y="5486677"/>
            <a:ext cx="117637" cy="108858"/>
          </a:xfrm>
          <a:prstGeom prst="curvedConnector3">
            <a:avLst>
              <a:gd name="adj1" fmla="val 50000"/>
            </a:avLst>
          </a:prstGeom>
          <a:ln w="57150">
            <a:solidFill>
              <a:srgbClr val="7030A0"/>
            </a:solidFill>
          </a:ln>
        </p:spPr>
        <p:style>
          <a:lnRef idx="3">
            <a:schemeClr val="dk1"/>
          </a:lnRef>
          <a:fillRef idx="0">
            <a:schemeClr val="dk1"/>
          </a:fillRef>
          <a:effectRef idx="2">
            <a:schemeClr val="dk1"/>
          </a:effectRef>
          <a:fontRef idx="minor">
            <a:schemeClr val="tx1"/>
          </a:fontRef>
        </p:style>
      </p:cxnSp>
      <p:cxnSp>
        <p:nvCxnSpPr>
          <p:cNvPr id="37" name="Curved Connector 36"/>
          <p:cNvCxnSpPr/>
          <p:nvPr/>
        </p:nvCxnSpPr>
        <p:spPr>
          <a:xfrm rot="16200000" flipH="1">
            <a:off x="4024077" y="5745660"/>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pic>
        <p:nvPicPr>
          <p:cNvPr id="38" name="Picture 21" descr="C:\Users\judyh\AppData\Local\Microsoft\Windows\Temporary Internet Files\Content.IE5\OWYX5GG5\attack_of_the_killer_tomatoes_by_badboych-d7qxo7s[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176" b="16030"/>
          <a:stretch/>
        </p:blipFill>
        <p:spPr bwMode="auto">
          <a:xfrm>
            <a:off x="4843298" y="4841683"/>
            <a:ext cx="1405000" cy="1578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b/b9/Amish_Outhous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1431" r="15552" b="12399"/>
          <a:stretch/>
        </p:blipFill>
        <p:spPr bwMode="auto">
          <a:xfrm>
            <a:off x="4397326" y="563296"/>
            <a:ext cx="2365475" cy="2931363"/>
          </a:xfrm>
          <a:prstGeom prst="ellipse">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416614" y="194327"/>
            <a:ext cx="4309586" cy="261610"/>
          </a:xfrm>
          <a:prstGeom prst="rect">
            <a:avLst/>
          </a:prstGeom>
        </p:spPr>
        <p:txBody>
          <a:bodyPr wrap="square">
            <a:spAutoFit/>
          </a:bodyPr>
          <a:lstStyle/>
          <a:p>
            <a:r>
              <a:rPr lang="en-US" sz="1050" dirty="0" smtClean="0"/>
              <a:t>Photo: https</a:t>
            </a:r>
            <a:r>
              <a:rPr lang="en-US" sz="1050" dirty="0"/>
              <a:t>://commons.wikimedia.org/wiki/File:Amish_Outhouse.jpg</a:t>
            </a:r>
          </a:p>
        </p:txBody>
      </p:sp>
    </p:spTree>
    <p:extLst>
      <p:ext uri="{BB962C8B-B14F-4D97-AF65-F5344CB8AC3E}">
        <p14:creationId xmlns:p14="http://schemas.microsoft.com/office/powerpoint/2010/main" val="1443238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656" y="71288"/>
            <a:ext cx="10711543" cy="1325563"/>
          </a:xfrm>
        </p:spPr>
        <p:txBody>
          <a:bodyPr/>
          <a:lstStyle/>
          <a:p>
            <a:r>
              <a:rPr lang="en-US" dirty="0" smtClean="0"/>
              <a:t>Pieces of the food safety puzzle…</a:t>
            </a:r>
            <a:endParaRPr lang="en-US" dirty="0"/>
          </a:p>
        </p:txBody>
      </p:sp>
      <p:sp>
        <p:nvSpPr>
          <p:cNvPr id="15" name="Content Placeholder 3"/>
          <p:cNvSpPr>
            <a:spLocks noGrp="1"/>
          </p:cNvSpPr>
          <p:nvPr>
            <p:ph sz="half" idx="4294967295"/>
          </p:nvPr>
        </p:nvSpPr>
        <p:spPr>
          <a:xfrm>
            <a:off x="3722914" y="2013426"/>
            <a:ext cx="7739743" cy="3984171"/>
          </a:xfrm>
          <a:prstGeom prst="rect">
            <a:avLst/>
          </a:prstGeom>
        </p:spPr>
        <p:txBody>
          <a:bodyPr>
            <a:normAutofit/>
          </a:bodyPr>
          <a:lstStyle/>
          <a:p>
            <a:r>
              <a:rPr lang="en-US" dirty="0" smtClean="0"/>
              <a:t>Good sanitation practices</a:t>
            </a:r>
          </a:p>
          <a:p>
            <a:pPr lvl="1">
              <a:buFont typeface="Arial" panose="020B0604020202020204" pitchFamily="34" charset="0"/>
              <a:buChar char="−"/>
            </a:pPr>
            <a:r>
              <a:rPr lang="en-US" dirty="0" smtClean="0"/>
              <a:t>Clean facilities and equipment</a:t>
            </a:r>
          </a:p>
          <a:p>
            <a:pPr lvl="1">
              <a:buFont typeface="Arial" panose="020B0604020202020204" pitchFamily="34" charset="0"/>
              <a:buChar char="−"/>
            </a:pPr>
            <a:r>
              <a:rPr lang="en-US" dirty="0" smtClean="0"/>
              <a:t>“Clean” clothes and hands</a:t>
            </a:r>
          </a:p>
          <a:p>
            <a:pPr marL="457200" lvl="1" indent="0">
              <a:buNone/>
            </a:pPr>
            <a:endParaRPr lang="en-US" dirty="0" smtClean="0"/>
          </a:p>
          <a:p>
            <a:r>
              <a:rPr lang="en-US" dirty="0" smtClean="0"/>
              <a:t>Handling to prevent damage</a:t>
            </a:r>
          </a:p>
          <a:p>
            <a:r>
              <a:rPr lang="en-US" dirty="0" smtClean="0"/>
              <a:t>Cooling quickly to remove field heat</a:t>
            </a:r>
          </a:p>
          <a:p>
            <a:endParaRPr lang="en-US" dirty="0" smtClean="0"/>
          </a:p>
          <a:p>
            <a:endParaRPr lang="en-US" dirty="0" smtClean="0"/>
          </a:p>
          <a:p>
            <a:pPr marL="457200" lvl="1" indent="0">
              <a:buNone/>
            </a:pP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695" y="2066360"/>
            <a:ext cx="2239470" cy="223947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159330" y="2832152"/>
            <a:ext cx="1600200" cy="707886"/>
          </a:xfrm>
          <a:prstGeom prst="rect">
            <a:avLst/>
          </a:prstGeom>
          <a:noFill/>
        </p:spPr>
        <p:txBody>
          <a:bodyPr wrap="square" rtlCol="0">
            <a:spAutoFit/>
          </a:bodyPr>
          <a:lstStyle/>
          <a:p>
            <a:pPr algn="ctr"/>
            <a:r>
              <a:rPr lang="en-US" sz="2000" b="1" dirty="0" smtClean="0">
                <a:solidFill>
                  <a:schemeClr val="bg1"/>
                </a:solidFill>
              </a:rPr>
              <a:t>Harvest &amp; Storage </a:t>
            </a:r>
            <a:endParaRPr lang="en-US" sz="2000" b="1" dirty="0">
              <a:solidFill>
                <a:schemeClr val="bg1"/>
              </a:solidFill>
            </a:endParaRPr>
          </a:p>
        </p:txBody>
      </p:sp>
    </p:spTree>
    <p:extLst>
      <p:ext uri="{BB962C8B-B14F-4D97-AF65-F5344CB8AC3E}">
        <p14:creationId xmlns:p14="http://schemas.microsoft.com/office/powerpoint/2010/main" val="2852672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7721" r="27364" b="22366"/>
          <a:stretch/>
        </p:blipFill>
        <p:spPr>
          <a:xfrm rot="5400000">
            <a:off x="8850781" y="-186771"/>
            <a:ext cx="2295687" cy="3828413"/>
          </a:xfrm>
          <a:prstGeom prst="ellipse">
            <a:avLst/>
          </a:prstGeom>
          <a:ln w="28575"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sp>
        <p:nvSpPr>
          <p:cNvPr id="4" name="Down Arrow 3"/>
          <p:cNvSpPr/>
          <p:nvPr/>
        </p:nvSpPr>
        <p:spPr>
          <a:xfrm>
            <a:off x="5303366" y="3145212"/>
            <a:ext cx="1262743" cy="1578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239" y="665582"/>
            <a:ext cx="3271428" cy="2573523"/>
          </a:xfrm>
          <a:prstGeom prst="ellipse">
            <a:avLst/>
          </a:prstGeom>
          <a:ln w="28575"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7206" y="515934"/>
            <a:ext cx="3230673" cy="2423005"/>
          </a:xfrm>
          <a:prstGeom prst="ellipse">
            <a:avLst/>
          </a:prstGeom>
          <a:ln w="28575"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pic>
        <p:nvPicPr>
          <p:cNvPr id="22" name="Picture 23" descr="C:\Users\judyh\AppData\Local\Microsoft\Windows\Temporary Internet Files\Content.IE5\K2ENLTGI\lettuce-wb[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6109" y="4848209"/>
            <a:ext cx="1616209" cy="1454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 name="Oval 22"/>
          <p:cNvSpPr/>
          <p:nvPr/>
        </p:nvSpPr>
        <p:spPr>
          <a:xfrm>
            <a:off x="7028433" y="5453655"/>
            <a:ext cx="108857" cy="1218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762503" y="5331807"/>
            <a:ext cx="108857" cy="1218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89690" y="5629932"/>
            <a:ext cx="108857" cy="1218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Curved Connector 25"/>
          <p:cNvCxnSpPr/>
          <p:nvPr/>
        </p:nvCxnSpPr>
        <p:spPr>
          <a:xfrm rot="16200000" flipH="1">
            <a:off x="7568497" y="5749505"/>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cxnSp>
        <p:nvCxnSpPr>
          <p:cNvPr id="27" name="Curved Connector 26"/>
          <p:cNvCxnSpPr/>
          <p:nvPr/>
        </p:nvCxnSpPr>
        <p:spPr>
          <a:xfrm rot="16200000" flipH="1">
            <a:off x="6834427" y="5627568"/>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sp>
        <p:nvSpPr>
          <p:cNvPr id="28" name="Oval 27"/>
          <p:cNvSpPr/>
          <p:nvPr/>
        </p:nvSpPr>
        <p:spPr>
          <a:xfrm>
            <a:off x="7816931" y="5629930"/>
            <a:ext cx="108857" cy="1218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Curved Connector 28"/>
          <p:cNvCxnSpPr/>
          <p:nvPr/>
        </p:nvCxnSpPr>
        <p:spPr>
          <a:xfrm>
            <a:off x="7137290" y="5236994"/>
            <a:ext cx="391888" cy="94815"/>
          </a:xfrm>
          <a:prstGeom prst="curvedConnector3">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30" name="Rectangle 29"/>
          <p:cNvSpPr/>
          <p:nvPr/>
        </p:nvSpPr>
        <p:spPr>
          <a:xfrm>
            <a:off x="3958973" y="5138532"/>
            <a:ext cx="1328057" cy="1226491"/>
          </a:xfrm>
          <a:prstGeom prst="rect">
            <a:avLst/>
          </a:prstGeom>
          <a:solidFill>
            <a:schemeClr val="bg1"/>
          </a:solidFill>
          <a:ln>
            <a:solidFill>
              <a:schemeClr val="bg1"/>
            </a:solidFill>
          </a:ln>
          <a:effectLst>
            <a:outerShdw blurRad="292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24" descr="C:\Users\judyh\AppData\Local\Microsoft\Windows\Temporary Internet Files\Content.IE5\OWYX5GG5\15915-illustration-of-a-strawberry-pv[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048870">
            <a:off x="4084157" y="5212935"/>
            <a:ext cx="1077686" cy="1077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2" name="Curved Connector 31"/>
          <p:cNvCxnSpPr/>
          <p:nvPr/>
        </p:nvCxnSpPr>
        <p:spPr>
          <a:xfrm rot="16200000" flipH="1">
            <a:off x="4794071" y="5666646"/>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sp>
        <p:nvSpPr>
          <p:cNvPr id="33" name="Oval 32"/>
          <p:cNvSpPr/>
          <p:nvPr/>
        </p:nvSpPr>
        <p:spPr>
          <a:xfrm>
            <a:off x="4623001" y="5812719"/>
            <a:ext cx="108857" cy="1218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Curved Connector 33"/>
          <p:cNvCxnSpPr/>
          <p:nvPr/>
        </p:nvCxnSpPr>
        <p:spPr>
          <a:xfrm rot="5400000">
            <a:off x="4618612" y="5612387"/>
            <a:ext cx="117637" cy="108858"/>
          </a:xfrm>
          <a:prstGeom prst="curvedConnector3">
            <a:avLst>
              <a:gd name="adj1" fmla="val 50000"/>
            </a:avLst>
          </a:prstGeom>
          <a:ln w="57150">
            <a:solidFill>
              <a:srgbClr val="7030A0"/>
            </a:solidFill>
          </a:ln>
        </p:spPr>
        <p:style>
          <a:lnRef idx="3">
            <a:schemeClr val="dk1"/>
          </a:lnRef>
          <a:fillRef idx="0">
            <a:schemeClr val="dk1"/>
          </a:fillRef>
          <a:effectRef idx="2">
            <a:schemeClr val="dk1"/>
          </a:effectRef>
          <a:fontRef idx="minor">
            <a:schemeClr val="tx1"/>
          </a:fontRef>
        </p:style>
      </p:cxnSp>
      <p:cxnSp>
        <p:nvCxnSpPr>
          <p:cNvPr id="35" name="Curved Connector 34"/>
          <p:cNvCxnSpPr/>
          <p:nvPr/>
        </p:nvCxnSpPr>
        <p:spPr>
          <a:xfrm rot="16200000" flipH="1">
            <a:off x="4428994" y="5871370"/>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pic>
        <p:nvPicPr>
          <p:cNvPr id="36" name="Picture 21" descr="C:\Users\judyh\AppData\Local\Microsoft\Windows\Temporary Internet Files\Content.IE5\OWYX5GG5\attack_of_the_killer_tomatoes_by_badboych-d7qxo7s[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176" b="16030"/>
          <a:stretch/>
        </p:blipFill>
        <p:spPr bwMode="auto">
          <a:xfrm>
            <a:off x="5248215" y="4967393"/>
            <a:ext cx="1405000" cy="1578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9229022" y="203075"/>
            <a:ext cx="1539204" cy="261610"/>
          </a:xfrm>
          <a:prstGeom prst="rect">
            <a:avLst/>
          </a:prstGeom>
          <a:noFill/>
        </p:spPr>
        <p:txBody>
          <a:bodyPr wrap="none" rtlCol="0">
            <a:spAutoFit/>
          </a:bodyPr>
          <a:lstStyle/>
          <a:p>
            <a:r>
              <a:rPr lang="en-US" sz="1050" dirty="0" smtClean="0"/>
              <a:t>Photo: Judy Harrison </a:t>
            </a:r>
            <a:endParaRPr lang="en-US" sz="1050" dirty="0"/>
          </a:p>
        </p:txBody>
      </p:sp>
      <p:sp>
        <p:nvSpPr>
          <p:cNvPr id="38" name="TextBox 37"/>
          <p:cNvSpPr txBox="1"/>
          <p:nvPr/>
        </p:nvSpPr>
        <p:spPr>
          <a:xfrm>
            <a:off x="4899688" y="199734"/>
            <a:ext cx="1914307" cy="253916"/>
          </a:xfrm>
          <a:prstGeom prst="rect">
            <a:avLst/>
          </a:prstGeom>
          <a:noFill/>
        </p:spPr>
        <p:txBody>
          <a:bodyPr wrap="none" rtlCol="0">
            <a:spAutoFit/>
          </a:bodyPr>
          <a:lstStyle/>
          <a:p>
            <a:r>
              <a:rPr lang="en-US" sz="1050" dirty="0" smtClean="0"/>
              <a:t>Photo: Vermont Valley Farm </a:t>
            </a:r>
            <a:endParaRPr lang="en-US" sz="1050" dirty="0"/>
          </a:p>
        </p:txBody>
      </p:sp>
      <p:sp>
        <p:nvSpPr>
          <p:cNvPr id="3" name="Rectangle 2"/>
          <p:cNvSpPr/>
          <p:nvPr/>
        </p:nvSpPr>
        <p:spPr>
          <a:xfrm>
            <a:off x="928451" y="210769"/>
            <a:ext cx="2073003" cy="253916"/>
          </a:xfrm>
          <a:prstGeom prst="rect">
            <a:avLst/>
          </a:prstGeom>
        </p:spPr>
        <p:txBody>
          <a:bodyPr wrap="none">
            <a:spAutoFit/>
          </a:bodyPr>
          <a:lstStyle/>
          <a:p>
            <a:r>
              <a:rPr lang="en-US" sz="1050" dirty="0" smtClean="0">
                <a:latin typeface="arial" panose="020B0604020202020204" pitchFamily="34" charset="0"/>
              </a:rPr>
              <a:t>Photo: hollylucoon.com</a:t>
            </a:r>
            <a:r>
              <a:rPr lang="en-US" sz="1050" dirty="0">
                <a:latin typeface="arial" panose="020B0604020202020204" pitchFamily="34" charset="0"/>
              </a:rPr>
              <a:t>/?p=687</a:t>
            </a:r>
            <a:endParaRPr lang="en-US" sz="1050" dirty="0"/>
          </a:p>
        </p:txBody>
      </p:sp>
    </p:spTree>
    <p:extLst>
      <p:ext uri="{BB962C8B-B14F-4D97-AF65-F5344CB8AC3E}">
        <p14:creationId xmlns:p14="http://schemas.microsoft.com/office/powerpoint/2010/main" val="3286019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656" y="71288"/>
            <a:ext cx="10711543" cy="1325563"/>
          </a:xfrm>
        </p:spPr>
        <p:txBody>
          <a:bodyPr/>
          <a:lstStyle/>
          <a:p>
            <a:r>
              <a:rPr lang="en-US" dirty="0" smtClean="0"/>
              <a:t>Pieces of the food safety puzzle…</a:t>
            </a:r>
            <a:endParaRPr lang="en-US" dirty="0"/>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299" y="1951530"/>
            <a:ext cx="2239470" cy="2239470"/>
          </a:xfrm>
          <a:prstGeom prst="rect">
            <a:avLst/>
          </a:prstGeom>
          <a:ln>
            <a:noFill/>
          </a:ln>
          <a:effectLst>
            <a:outerShdw blurRad="292100" dist="139700" dir="2700000" algn="tl" rotWithShape="0">
              <a:srgbClr val="333333">
                <a:alpha val="65000"/>
              </a:srgbClr>
            </a:outerShdw>
          </a:effectLst>
        </p:spPr>
      </p:pic>
      <p:sp>
        <p:nvSpPr>
          <p:cNvPr id="33" name="TextBox 32"/>
          <p:cNvSpPr txBox="1"/>
          <p:nvPr/>
        </p:nvSpPr>
        <p:spPr>
          <a:xfrm>
            <a:off x="1322083" y="2856618"/>
            <a:ext cx="1439902" cy="400110"/>
          </a:xfrm>
          <a:prstGeom prst="rect">
            <a:avLst/>
          </a:prstGeom>
          <a:noFill/>
        </p:spPr>
        <p:txBody>
          <a:bodyPr wrap="square" rtlCol="0">
            <a:spAutoFit/>
          </a:bodyPr>
          <a:lstStyle/>
          <a:p>
            <a:pPr algn="ctr"/>
            <a:r>
              <a:rPr lang="en-US" sz="2000" b="1" dirty="0" smtClean="0">
                <a:solidFill>
                  <a:schemeClr val="bg1"/>
                </a:solidFill>
              </a:rPr>
              <a:t>Transport</a:t>
            </a:r>
            <a:r>
              <a:rPr lang="en-US" sz="2000" dirty="0" smtClean="0"/>
              <a:t> </a:t>
            </a:r>
            <a:endParaRPr lang="en-US" sz="2000" dirty="0"/>
          </a:p>
        </p:txBody>
      </p:sp>
      <p:sp>
        <p:nvSpPr>
          <p:cNvPr id="15" name="Content Placeholder 3"/>
          <p:cNvSpPr>
            <a:spLocks noGrp="1"/>
          </p:cNvSpPr>
          <p:nvPr>
            <p:ph sz="half" idx="4294967295"/>
          </p:nvPr>
        </p:nvSpPr>
        <p:spPr>
          <a:xfrm>
            <a:off x="4452257" y="1951530"/>
            <a:ext cx="7739743" cy="3984171"/>
          </a:xfrm>
          <a:prstGeom prst="rect">
            <a:avLst/>
          </a:prstGeom>
        </p:spPr>
        <p:txBody>
          <a:bodyPr>
            <a:normAutofit/>
          </a:bodyPr>
          <a:lstStyle/>
          <a:p>
            <a:r>
              <a:rPr lang="en-US" dirty="0" smtClean="0"/>
              <a:t>Cool</a:t>
            </a:r>
          </a:p>
          <a:p>
            <a:r>
              <a:rPr lang="en-US" dirty="0" smtClean="0"/>
              <a:t>Covered</a:t>
            </a:r>
          </a:p>
          <a:p>
            <a:r>
              <a:rPr lang="en-US" dirty="0" smtClean="0"/>
              <a:t>Clean</a:t>
            </a:r>
          </a:p>
          <a:p>
            <a:endParaRPr lang="en-US" dirty="0" smtClean="0"/>
          </a:p>
          <a:p>
            <a:pPr marL="457200" lvl="1" indent="0">
              <a:buNone/>
            </a:pPr>
            <a:endParaRPr lang="en-US" dirty="0" smtClean="0"/>
          </a:p>
        </p:txBody>
      </p:sp>
    </p:spTree>
    <p:extLst>
      <p:ext uri="{BB962C8B-B14F-4D97-AF65-F5344CB8AC3E}">
        <p14:creationId xmlns:p14="http://schemas.microsoft.com/office/powerpoint/2010/main" val="1895381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170036" y="3419702"/>
            <a:ext cx="1262743" cy="1578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3" descr="C:\Users\judyh\AppData\Local\Microsoft\Windows\Temporary Internet Files\Content.IE5\K2ENLTGI\lettuce-wb[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779" y="4998130"/>
            <a:ext cx="1616209" cy="1454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Oval 19"/>
          <p:cNvSpPr/>
          <p:nvPr/>
        </p:nvSpPr>
        <p:spPr>
          <a:xfrm>
            <a:off x="6895103" y="5603576"/>
            <a:ext cx="108857" cy="1218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29173" y="5481728"/>
            <a:ext cx="108857" cy="1218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156360" y="5779853"/>
            <a:ext cx="108857" cy="1218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urved Connector 22"/>
          <p:cNvCxnSpPr/>
          <p:nvPr/>
        </p:nvCxnSpPr>
        <p:spPr>
          <a:xfrm rot="16200000" flipH="1">
            <a:off x="7435167" y="5899426"/>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cxnSp>
        <p:nvCxnSpPr>
          <p:cNvPr id="24" name="Curved Connector 23"/>
          <p:cNvCxnSpPr/>
          <p:nvPr/>
        </p:nvCxnSpPr>
        <p:spPr>
          <a:xfrm rot="16200000" flipH="1">
            <a:off x="6701097" y="5777489"/>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sp>
        <p:nvSpPr>
          <p:cNvPr id="25" name="Oval 24"/>
          <p:cNvSpPr/>
          <p:nvPr/>
        </p:nvSpPr>
        <p:spPr>
          <a:xfrm>
            <a:off x="7683601" y="5779851"/>
            <a:ext cx="108857" cy="1218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Curved Connector 25"/>
          <p:cNvCxnSpPr/>
          <p:nvPr/>
        </p:nvCxnSpPr>
        <p:spPr>
          <a:xfrm>
            <a:off x="7003960" y="5386915"/>
            <a:ext cx="391888" cy="94815"/>
          </a:xfrm>
          <a:prstGeom prst="curvedConnector3">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27" name="Rectangle 26"/>
          <p:cNvSpPr/>
          <p:nvPr/>
        </p:nvSpPr>
        <p:spPr>
          <a:xfrm>
            <a:off x="3825643" y="5288453"/>
            <a:ext cx="1328057" cy="1226491"/>
          </a:xfrm>
          <a:prstGeom prst="rect">
            <a:avLst/>
          </a:prstGeom>
          <a:solidFill>
            <a:schemeClr val="bg1"/>
          </a:solidFill>
          <a:ln>
            <a:solidFill>
              <a:schemeClr val="bg1"/>
            </a:solidFill>
          </a:ln>
          <a:effectLst>
            <a:outerShdw blurRad="292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4" descr="C:\Users\judyh\AppData\Local\Microsoft\Windows\Temporary Internet Files\Content.IE5\OWYX5GG5\15915-illustration-of-a-strawberry-p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048870">
            <a:off x="3950827" y="5362856"/>
            <a:ext cx="1077686" cy="1077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29" name="Curved Connector 28"/>
          <p:cNvCxnSpPr/>
          <p:nvPr/>
        </p:nvCxnSpPr>
        <p:spPr>
          <a:xfrm rot="16200000" flipH="1">
            <a:off x="4660741" y="5816567"/>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sp>
        <p:nvSpPr>
          <p:cNvPr id="30" name="Oval 29"/>
          <p:cNvSpPr/>
          <p:nvPr/>
        </p:nvSpPr>
        <p:spPr>
          <a:xfrm>
            <a:off x="4489671" y="5962640"/>
            <a:ext cx="108857" cy="1218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urved Connector 30"/>
          <p:cNvCxnSpPr/>
          <p:nvPr/>
        </p:nvCxnSpPr>
        <p:spPr>
          <a:xfrm rot="5400000">
            <a:off x="4485282" y="5762308"/>
            <a:ext cx="117637" cy="108858"/>
          </a:xfrm>
          <a:prstGeom prst="curvedConnector3">
            <a:avLst>
              <a:gd name="adj1" fmla="val 50000"/>
            </a:avLst>
          </a:prstGeom>
          <a:ln w="57150">
            <a:solidFill>
              <a:srgbClr val="7030A0"/>
            </a:solidFill>
          </a:ln>
        </p:spPr>
        <p:style>
          <a:lnRef idx="3">
            <a:schemeClr val="dk1"/>
          </a:lnRef>
          <a:fillRef idx="0">
            <a:schemeClr val="dk1"/>
          </a:fillRef>
          <a:effectRef idx="2">
            <a:schemeClr val="dk1"/>
          </a:effectRef>
          <a:fontRef idx="minor">
            <a:schemeClr val="tx1"/>
          </a:fontRef>
        </p:style>
      </p:cxnSp>
      <p:cxnSp>
        <p:nvCxnSpPr>
          <p:cNvPr id="32" name="Curved Connector 31"/>
          <p:cNvCxnSpPr/>
          <p:nvPr/>
        </p:nvCxnSpPr>
        <p:spPr>
          <a:xfrm rot="16200000" flipH="1">
            <a:off x="4295664" y="6021291"/>
            <a:ext cx="252657" cy="135356"/>
          </a:xfrm>
          <a:prstGeom prst="curvedConnector3">
            <a:avLst/>
          </a:prstGeom>
          <a:ln w="57150">
            <a:solidFill>
              <a:srgbClr val="7030A0"/>
            </a:solidFill>
          </a:ln>
        </p:spPr>
        <p:style>
          <a:lnRef idx="3">
            <a:schemeClr val="dk1"/>
          </a:lnRef>
          <a:fillRef idx="0">
            <a:schemeClr val="dk1"/>
          </a:fillRef>
          <a:effectRef idx="2">
            <a:schemeClr val="dk1"/>
          </a:effectRef>
          <a:fontRef idx="minor">
            <a:schemeClr val="tx1"/>
          </a:fontRef>
        </p:style>
      </p:cxnSp>
      <p:pic>
        <p:nvPicPr>
          <p:cNvPr id="33" name="Picture 21" descr="C:\Users\judyh\AppData\Local\Microsoft\Windows\Temporary Internet Files\Content.IE5\OWYX5GG5\attack_of_the_killer_tomatoes_by_badboych-d7qxo7s[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176" b="16030"/>
          <a:stretch/>
        </p:blipFill>
        <p:spPr bwMode="auto">
          <a:xfrm>
            <a:off x="5114885" y="5117314"/>
            <a:ext cx="1405000" cy="1578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0216" t="18388" r="16466"/>
          <a:stretch/>
        </p:blipFill>
        <p:spPr>
          <a:xfrm>
            <a:off x="4220498" y="599015"/>
            <a:ext cx="3193773" cy="2361605"/>
          </a:xfrm>
          <a:prstGeom prst="ellipse">
            <a:avLst/>
          </a:prstGeom>
          <a:ln w="19050"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5250995" y="3058599"/>
            <a:ext cx="1317990" cy="246221"/>
          </a:xfrm>
          <a:prstGeom prst="rect">
            <a:avLst/>
          </a:prstGeom>
          <a:noFill/>
        </p:spPr>
        <p:txBody>
          <a:bodyPr wrap="none" rtlCol="0">
            <a:spAutoFit/>
          </a:bodyPr>
          <a:lstStyle/>
          <a:p>
            <a:r>
              <a:rPr lang="en-US" sz="1000" dirty="0" smtClean="0"/>
              <a:t>Photo: Julia Gaskin </a:t>
            </a:r>
            <a:endParaRPr lang="en-US" sz="1000" dirty="0"/>
          </a:p>
        </p:txBody>
      </p:sp>
    </p:spTree>
    <p:extLst>
      <p:ext uri="{BB962C8B-B14F-4D97-AF65-F5344CB8AC3E}">
        <p14:creationId xmlns:p14="http://schemas.microsoft.com/office/powerpoint/2010/main" val="2688498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lvl="0"/>
            <a:r>
              <a:rPr lang="en-US" dirty="0"/>
              <a:t>List the 6 areas of concern for food safety on the farm</a:t>
            </a:r>
          </a:p>
          <a:p>
            <a:endParaRPr lang="en-US" dirty="0"/>
          </a:p>
        </p:txBody>
      </p:sp>
    </p:spTree>
    <p:extLst>
      <p:ext uri="{BB962C8B-B14F-4D97-AF65-F5344CB8AC3E}">
        <p14:creationId xmlns:p14="http://schemas.microsoft.com/office/powerpoint/2010/main" val="1500474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4238" y="380052"/>
            <a:ext cx="2239470" cy="2239470"/>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9421">
            <a:off x="1471514" y="2566914"/>
            <a:ext cx="2239470" cy="2239470"/>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176" y="1100003"/>
            <a:ext cx="2239470" cy="2239470"/>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129" y="3339473"/>
            <a:ext cx="2239470" cy="2239470"/>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6084" y="4066154"/>
            <a:ext cx="2239470" cy="2239470"/>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5836">
            <a:off x="2966617" y="1843880"/>
            <a:ext cx="2315901" cy="2315901"/>
          </a:xfrm>
          <a:prstGeom prst="rect">
            <a:avLst/>
          </a:prstGeom>
        </p:spPr>
      </p:pic>
      <p:sp>
        <p:nvSpPr>
          <p:cNvPr id="28" name="TextBox 27"/>
          <p:cNvSpPr txBox="1"/>
          <p:nvPr/>
        </p:nvSpPr>
        <p:spPr>
          <a:xfrm>
            <a:off x="1398357" y="1941862"/>
            <a:ext cx="1077108" cy="400110"/>
          </a:xfrm>
          <a:prstGeom prst="rect">
            <a:avLst/>
          </a:prstGeom>
          <a:noFill/>
        </p:spPr>
        <p:txBody>
          <a:bodyPr wrap="square" rtlCol="0">
            <a:spAutoFit/>
          </a:bodyPr>
          <a:lstStyle/>
          <a:p>
            <a:r>
              <a:rPr lang="en-US" sz="2000" b="1" dirty="0" smtClean="0">
                <a:solidFill>
                  <a:schemeClr val="bg1"/>
                </a:solidFill>
              </a:rPr>
              <a:t>Water</a:t>
            </a:r>
            <a:r>
              <a:rPr lang="en-US" sz="2000" b="1" dirty="0" smtClean="0"/>
              <a:t> </a:t>
            </a:r>
            <a:endParaRPr lang="en-US" sz="2000" b="1" dirty="0"/>
          </a:p>
        </p:txBody>
      </p:sp>
      <p:sp>
        <p:nvSpPr>
          <p:cNvPr id="29" name="TextBox 28"/>
          <p:cNvSpPr txBox="1"/>
          <p:nvPr/>
        </p:nvSpPr>
        <p:spPr>
          <a:xfrm>
            <a:off x="2881990" y="1268954"/>
            <a:ext cx="990600" cy="400110"/>
          </a:xfrm>
          <a:prstGeom prst="rect">
            <a:avLst/>
          </a:prstGeom>
          <a:noFill/>
        </p:spPr>
        <p:txBody>
          <a:bodyPr wrap="square" rtlCol="0">
            <a:spAutoFit/>
          </a:bodyPr>
          <a:lstStyle/>
          <a:p>
            <a:pPr algn="ctr"/>
            <a:r>
              <a:rPr lang="en-US" sz="2000" b="1" dirty="0" smtClean="0">
                <a:solidFill>
                  <a:schemeClr val="bg1"/>
                </a:solidFill>
              </a:rPr>
              <a:t>Land</a:t>
            </a:r>
            <a:r>
              <a:rPr lang="en-US" sz="2000" b="1" dirty="0" smtClean="0"/>
              <a:t> </a:t>
            </a:r>
            <a:endParaRPr lang="en-US" sz="2000" b="1" dirty="0"/>
          </a:p>
        </p:txBody>
      </p:sp>
      <p:sp>
        <p:nvSpPr>
          <p:cNvPr id="30" name="TextBox 29"/>
          <p:cNvSpPr txBox="1"/>
          <p:nvPr/>
        </p:nvSpPr>
        <p:spPr>
          <a:xfrm rot="20582220">
            <a:off x="2089012" y="3182615"/>
            <a:ext cx="1458686" cy="1015663"/>
          </a:xfrm>
          <a:prstGeom prst="rect">
            <a:avLst/>
          </a:prstGeom>
          <a:noFill/>
        </p:spPr>
        <p:txBody>
          <a:bodyPr wrap="square" rtlCol="0">
            <a:spAutoFit/>
          </a:bodyPr>
          <a:lstStyle/>
          <a:p>
            <a:r>
              <a:rPr lang="en-US" sz="2000" b="1" dirty="0" smtClean="0">
                <a:solidFill>
                  <a:schemeClr val="bg1"/>
                </a:solidFill>
              </a:rPr>
              <a:t>Worker </a:t>
            </a:r>
          </a:p>
          <a:p>
            <a:r>
              <a:rPr lang="en-US" sz="2000" b="1" dirty="0" smtClean="0">
                <a:solidFill>
                  <a:schemeClr val="bg1"/>
                </a:solidFill>
              </a:rPr>
              <a:t>health &amp; hygiene </a:t>
            </a:r>
            <a:endParaRPr lang="en-US" sz="2000" b="1" dirty="0">
              <a:solidFill>
                <a:schemeClr val="bg1"/>
              </a:solidFill>
            </a:endParaRPr>
          </a:p>
        </p:txBody>
      </p:sp>
      <p:sp>
        <p:nvSpPr>
          <p:cNvPr id="31" name="TextBox 30"/>
          <p:cNvSpPr txBox="1"/>
          <p:nvPr/>
        </p:nvSpPr>
        <p:spPr>
          <a:xfrm rot="20381684">
            <a:off x="3008183" y="2476903"/>
            <a:ext cx="2057398" cy="707886"/>
          </a:xfrm>
          <a:prstGeom prst="rect">
            <a:avLst/>
          </a:prstGeom>
          <a:noFill/>
        </p:spPr>
        <p:txBody>
          <a:bodyPr wrap="square" rtlCol="0">
            <a:spAutoFit/>
          </a:bodyPr>
          <a:lstStyle/>
          <a:p>
            <a:pPr algn="ctr"/>
            <a:r>
              <a:rPr lang="en-US" sz="2000" b="1" dirty="0" smtClean="0">
                <a:solidFill>
                  <a:schemeClr val="bg1"/>
                </a:solidFill>
              </a:rPr>
              <a:t>Facilities &amp; Equipment</a:t>
            </a:r>
            <a:endParaRPr lang="en-US" sz="2000" b="1" dirty="0">
              <a:solidFill>
                <a:schemeClr val="bg1"/>
              </a:solidFill>
            </a:endParaRPr>
          </a:p>
        </p:txBody>
      </p:sp>
      <p:sp>
        <p:nvSpPr>
          <p:cNvPr id="32" name="TextBox 31"/>
          <p:cNvSpPr txBox="1"/>
          <p:nvPr/>
        </p:nvSpPr>
        <p:spPr>
          <a:xfrm>
            <a:off x="2485719" y="4831946"/>
            <a:ext cx="1600200" cy="707886"/>
          </a:xfrm>
          <a:prstGeom prst="rect">
            <a:avLst/>
          </a:prstGeom>
          <a:noFill/>
        </p:spPr>
        <p:txBody>
          <a:bodyPr wrap="square" rtlCol="0">
            <a:spAutoFit/>
          </a:bodyPr>
          <a:lstStyle/>
          <a:p>
            <a:pPr algn="ctr"/>
            <a:r>
              <a:rPr lang="en-US" sz="2000" b="1" dirty="0" smtClean="0">
                <a:solidFill>
                  <a:schemeClr val="bg1"/>
                </a:solidFill>
              </a:rPr>
              <a:t>Harvest &amp; Storage </a:t>
            </a:r>
            <a:endParaRPr lang="en-US" sz="2000" b="1" dirty="0">
              <a:solidFill>
                <a:schemeClr val="bg1"/>
              </a:solidFill>
            </a:endParaRPr>
          </a:p>
        </p:txBody>
      </p:sp>
      <p:sp>
        <p:nvSpPr>
          <p:cNvPr id="33" name="TextBox 32"/>
          <p:cNvSpPr txBox="1"/>
          <p:nvPr/>
        </p:nvSpPr>
        <p:spPr>
          <a:xfrm>
            <a:off x="4119959" y="4259940"/>
            <a:ext cx="1450788" cy="400110"/>
          </a:xfrm>
          <a:prstGeom prst="rect">
            <a:avLst/>
          </a:prstGeom>
          <a:noFill/>
        </p:spPr>
        <p:txBody>
          <a:bodyPr wrap="square" rtlCol="0">
            <a:spAutoFit/>
          </a:bodyPr>
          <a:lstStyle/>
          <a:p>
            <a:pPr algn="ctr"/>
            <a:r>
              <a:rPr lang="en-US" sz="2000" b="1" dirty="0" smtClean="0">
                <a:solidFill>
                  <a:schemeClr val="bg1"/>
                </a:solidFill>
              </a:rPr>
              <a:t>Transport</a:t>
            </a:r>
            <a:r>
              <a:rPr lang="en-US" sz="2000" dirty="0" smtClean="0"/>
              <a:t> </a:t>
            </a:r>
            <a:endParaRPr lang="en-US" sz="2000" dirty="0"/>
          </a:p>
        </p:txBody>
      </p:sp>
      <p:sp>
        <p:nvSpPr>
          <p:cNvPr id="3" name="Pentagon 2"/>
          <p:cNvSpPr/>
          <p:nvPr/>
        </p:nvSpPr>
        <p:spPr>
          <a:xfrm>
            <a:off x="5903599" y="2619522"/>
            <a:ext cx="1651087" cy="79859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6570" y="838322"/>
            <a:ext cx="3595007" cy="4793342"/>
          </a:xfrm>
          <a:prstGeom prst="rect">
            <a:avLst/>
          </a:prstGeom>
          <a:ln w="38100">
            <a:solidFill>
              <a:schemeClr val="accent1"/>
            </a:solidFill>
          </a:ln>
        </p:spPr>
      </p:pic>
      <p:sp>
        <p:nvSpPr>
          <p:cNvPr id="2" name="Rectangle 1"/>
          <p:cNvSpPr/>
          <p:nvPr/>
        </p:nvSpPr>
        <p:spPr>
          <a:xfrm>
            <a:off x="7710503" y="5631664"/>
            <a:ext cx="4067139" cy="246221"/>
          </a:xfrm>
          <a:prstGeom prst="rect">
            <a:avLst/>
          </a:prstGeom>
        </p:spPr>
        <p:txBody>
          <a:bodyPr wrap="none">
            <a:spAutoFit/>
          </a:bodyPr>
          <a:lstStyle/>
          <a:p>
            <a:pPr algn="ctr"/>
            <a:r>
              <a:rPr lang="en-US" sz="1000" dirty="0" smtClean="0"/>
              <a:t>Photo: </a:t>
            </a:r>
            <a:r>
              <a:rPr lang="en-US" sz="1000" dirty="0"/>
              <a:t>Foster-Brady Farms, Monroe Farmers Market, Monroe, GA.</a:t>
            </a:r>
          </a:p>
        </p:txBody>
      </p:sp>
    </p:spTree>
    <p:extLst>
      <p:ext uri="{BB962C8B-B14F-4D97-AF65-F5344CB8AC3E}">
        <p14:creationId xmlns:p14="http://schemas.microsoft.com/office/powerpoint/2010/main" val="4035263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Verdana" panose="020B0604030504040204" pitchFamily="34" charset="0"/>
                <a:ea typeface="Verdana" panose="020B0604030504040204" pitchFamily="34" charset="0"/>
                <a:cs typeface="Verdana" panose="020B0604030504040204" pitchFamily="34" charset="0"/>
              </a:rPr>
              <a:t>Where to Go for Additional Resources </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
        <p:nvSpPr>
          <p:cNvPr id="5" name="Content Placeholder 4"/>
          <p:cNvSpPr>
            <a:spLocks noGrp="1"/>
          </p:cNvSpPr>
          <p:nvPr>
            <p:ph idx="1"/>
          </p:nvPr>
        </p:nvSpPr>
        <p:spPr>
          <a:xfrm>
            <a:off x="838200" y="1825625"/>
            <a:ext cx="10515600" cy="4394870"/>
          </a:xfrm>
        </p:spPr>
        <p:txBody>
          <a:bodyPr/>
          <a:lstStyle/>
          <a:p>
            <a:r>
              <a:rPr lang="en-US" dirty="0" smtClean="0"/>
              <a:t>County Extension Offices</a:t>
            </a:r>
          </a:p>
          <a:p>
            <a:r>
              <a:rPr lang="en-US" dirty="0" smtClean="0"/>
              <a:t>National Extension Website</a:t>
            </a:r>
            <a:endParaRPr lang="en-US" dirty="0"/>
          </a:p>
          <a:p>
            <a:endParaRPr lang="en-US" dirty="0" smtClean="0"/>
          </a:p>
          <a:p>
            <a:endParaRPr lang="en-US" dirty="0"/>
          </a:p>
        </p:txBody>
      </p:sp>
      <p:pic>
        <p:nvPicPr>
          <p:cNvPr id="7" name="Content Placeholder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0511" y="2988531"/>
            <a:ext cx="8570976" cy="2133600"/>
          </a:xfrm>
          <a:prstGeom prst="rect">
            <a:avLst/>
          </a:prstGeom>
        </p:spPr>
      </p:pic>
      <p:sp>
        <p:nvSpPr>
          <p:cNvPr id="8" name="TextBox 7"/>
          <p:cNvSpPr txBox="1"/>
          <p:nvPr/>
        </p:nvSpPr>
        <p:spPr>
          <a:xfrm>
            <a:off x="391886" y="5540829"/>
            <a:ext cx="10297886" cy="1000274"/>
          </a:xfrm>
          <a:prstGeom prst="rect">
            <a:avLst/>
          </a:prstGeom>
          <a:noFill/>
        </p:spPr>
        <p:txBody>
          <a:bodyPr wrap="square" rtlCol="0">
            <a:spAutoFit/>
          </a:bodyPr>
          <a:lstStyle/>
          <a:p>
            <a:r>
              <a:rPr lang="en-US" sz="2000" dirty="0" smtClean="0"/>
              <a:t>To enroll in the free, on-line course, visit:</a:t>
            </a:r>
          </a:p>
          <a:p>
            <a:endParaRPr lang="en-US" sz="1100" dirty="0"/>
          </a:p>
          <a:p>
            <a:r>
              <a:rPr lang="en-US" sz="2800" dirty="0" smtClean="0"/>
              <a:t>www.fcs.uga.edu/extension/enroll-produce-courses</a:t>
            </a:r>
            <a:endParaRPr lang="en-US" sz="2800" dirty="0"/>
          </a:p>
        </p:txBody>
      </p:sp>
    </p:spTree>
    <p:extLst>
      <p:ext uri="{BB962C8B-B14F-4D97-AF65-F5344CB8AC3E}">
        <p14:creationId xmlns:p14="http://schemas.microsoft.com/office/powerpoint/2010/main" val="30783575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8757"/>
            <a:ext cx="10515600" cy="1325563"/>
          </a:xfrm>
        </p:spPr>
        <p:txBody>
          <a:bodyPr/>
          <a:lstStyle/>
          <a:p>
            <a:r>
              <a:rPr lang="en-US" dirty="0" smtClean="0"/>
              <a:t>Free On-line Course</a:t>
            </a:r>
            <a:endParaRPr lang="en-US" dirty="0"/>
          </a:p>
        </p:txBody>
      </p:sp>
      <p:pic>
        <p:nvPicPr>
          <p:cNvPr id="4"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7544" y="3215724"/>
            <a:ext cx="8570976" cy="2133600"/>
          </a:xfrm>
          <a:prstGeom prst="rect">
            <a:avLst/>
          </a:prstGeom>
        </p:spPr>
      </p:pic>
      <p:sp>
        <p:nvSpPr>
          <p:cNvPr id="5" name="TextBox 4"/>
          <p:cNvSpPr txBox="1"/>
          <p:nvPr/>
        </p:nvSpPr>
        <p:spPr>
          <a:xfrm>
            <a:off x="391886" y="5540829"/>
            <a:ext cx="10297886" cy="1000274"/>
          </a:xfrm>
          <a:prstGeom prst="rect">
            <a:avLst/>
          </a:prstGeom>
          <a:noFill/>
        </p:spPr>
        <p:txBody>
          <a:bodyPr wrap="square" rtlCol="0">
            <a:spAutoFit/>
          </a:bodyPr>
          <a:lstStyle/>
          <a:p>
            <a:r>
              <a:rPr lang="en-US" sz="2000" dirty="0" smtClean="0"/>
              <a:t>To enroll in the free, on-line course, visit:</a:t>
            </a:r>
          </a:p>
          <a:p>
            <a:endParaRPr lang="en-US" sz="1100" dirty="0"/>
          </a:p>
          <a:p>
            <a:r>
              <a:rPr lang="en-US" sz="2800" dirty="0" smtClean="0"/>
              <a:t>www.fcs.uga.edu/extension/enroll-produce-courses</a:t>
            </a:r>
            <a:endParaRPr lang="en-US" sz="2800" dirty="0"/>
          </a:p>
        </p:txBody>
      </p:sp>
      <p:sp>
        <p:nvSpPr>
          <p:cNvPr id="6" name="TextBox 5"/>
          <p:cNvSpPr txBox="1"/>
          <p:nvPr/>
        </p:nvSpPr>
        <p:spPr>
          <a:xfrm>
            <a:off x="1180864" y="1208337"/>
            <a:ext cx="9944336" cy="1815882"/>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Practical, lost cost tips for good food safety practices</a:t>
            </a:r>
          </a:p>
          <a:p>
            <a:pPr marL="342900" indent="-342900">
              <a:buFont typeface="Arial" panose="020B0604020202020204" pitchFamily="34" charset="0"/>
              <a:buChar char="•"/>
            </a:pPr>
            <a:r>
              <a:rPr lang="en-US" sz="2800" dirty="0" smtClean="0"/>
              <a:t>Certificate of completion that may be useful for marketing</a:t>
            </a:r>
          </a:p>
          <a:p>
            <a:pPr marL="342900" indent="-342900">
              <a:buFont typeface="Arial" panose="020B0604020202020204" pitchFamily="34" charset="0"/>
              <a:buChar char="•"/>
            </a:pPr>
            <a:r>
              <a:rPr lang="en-US" sz="2800" dirty="0" smtClean="0"/>
              <a:t>First step for direct marketers</a:t>
            </a:r>
          </a:p>
          <a:p>
            <a:pPr marL="342900" indent="-342900">
              <a:buFont typeface="Arial" panose="020B0604020202020204" pitchFamily="34" charset="0"/>
              <a:buChar char="•"/>
            </a:pPr>
            <a:r>
              <a:rPr lang="en-US" sz="2800" dirty="0" smtClean="0"/>
              <a:t>Wholesale markets will need GAPs </a:t>
            </a:r>
            <a:endParaRPr lang="en-US" sz="2800" dirty="0"/>
          </a:p>
        </p:txBody>
      </p:sp>
    </p:spTree>
    <p:extLst>
      <p:ext uri="{BB962C8B-B14F-4D97-AF65-F5344CB8AC3E}">
        <p14:creationId xmlns:p14="http://schemas.microsoft.com/office/powerpoint/2010/main" val="1637983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FSMA and What It Means For You</a:t>
            </a:r>
            <a:endParaRPr lang="en-US" dirty="0"/>
          </a:p>
        </p:txBody>
      </p:sp>
      <p:sp>
        <p:nvSpPr>
          <p:cNvPr id="3" name="Content Placeholder 2"/>
          <p:cNvSpPr>
            <a:spLocks noGrp="1"/>
          </p:cNvSpPr>
          <p:nvPr>
            <p:ph idx="1"/>
          </p:nvPr>
        </p:nvSpPr>
        <p:spPr>
          <a:xfrm>
            <a:off x="838199" y="1825625"/>
            <a:ext cx="10638183" cy="3766792"/>
          </a:xfrm>
        </p:spPr>
        <p:txBody>
          <a:bodyPr vert="horz" lIns="91440" tIns="45720" rIns="91440" bIns="45720" rtlCol="0" anchor="t">
            <a:normAutofit/>
          </a:bodyPr>
          <a:lstStyle/>
          <a:p>
            <a:r>
              <a:rPr lang="en-US" dirty="0"/>
              <a:t>Produce Safety Rule</a:t>
            </a:r>
          </a:p>
          <a:p>
            <a:pPr lvl="1">
              <a:buFont typeface="Arial" panose="020B0604020202020204" pitchFamily="34" charset="0"/>
              <a:buChar char="−"/>
            </a:pPr>
            <a:r>
              <a:rPr lang="en-US" dirty="0"/>
              <a:t>Sets standards for water, specifies waiting periods for raw manure use, and specifies other food safety practices</a:t>
            </a:r>
          </a:p>
          <a:p>
            <a:pPr lvl="1">
              <a:buFont typeface="Arial" panose="020B0604020202020204" pitchFamily="34" charset="0"/>
              <a:buChar char="−"/>
            </a:pPr>
            <a:r>
              <a:rPr lang="en-US" dirty="0"/>
              <a:t>Size of produce sales determine whether you are covered</a:t>
            </a:r>
          </a:p>
          <a:p>
            <a:pPr lvl="2"/>
            <a:r>
              <a:rPr lang="en-US" sz="2200" dirty="0"/>
              <a:t>$25,000 or less in average annual produce sales not covered</a:t>
            </a:r>
          </a:p>
          <a:p>
            <a:pPr lvl="2"/>
            <a:r>
              <a:rPr lang="en-US" sz="2200" dirty="0"/>
              <a:t>As sales grow, compliance will be necessary</a:t>
            </a:r>
          </a:p>
          <a:p>
            <a:pPr lvl="3">
              <a:buFont typeface="Arial" panose="020B0604020202020204" pitchFamily="34" charset="0"/>
              <a:buChar char="−"/>
            </a:pPr>
            <a:r>
              <a:rPr lang="en-US" sz="2200" dirty="0"/>
              <a:t>Compliance dates are staggered depending on annual sales of produce</a:t>
            </a:r>
          </a:p>
          <a:p>
            <a:pPr lvl="3">
              <a:buFont typeface="Arial" panose="020B0604020202020204" pitchFamily="34" charset="0"/>
              <a:buChar char="−"/>
            </a:pPr>
            <a:r>
              <a:rPr lang="en-US" sz="2200" dirty="0"/>
              <a:t>May have as long as 4 years to comply, depending on size of sales</a:t>
            </a:r>
          </a:p>
          <a:p>
            <a:endParaRPr lang="en-US" dirty="0"/>
          </a:p>
        </p:txBody>
      </p:sp>
      <p:sp>
        <p:nvSpPr>
          <p:cNvPr id="5" name="TextBox 4"/>
          <p:cNvSpPr txBox="1"/>
          <p:nvPr/>
        </p:nvSpPr>
        <p:spPr>
          <a:xfrm>
            <a:off x="838199" y="5449059"/>
            <a:ext cx="9392308" cy="830997"/>
          </a:xfrm>
          <a:prstGeom prst="rect">
            <a:avLst/>
          </a:prstGeom>
        </p:spPr>
        <p:txBody>
          <a:bodyPr rtlCol="0">
            <a:spAutoFit/>
          </a:bodyPr>
          <a:lstStyle/>
          <a:p>
            <a:r>
              <a:rPr lang="en-US" sz="2400" dirty="0"/>
              <a:t>However, remember liability?  </a:t>
            </a:r>
            <a:endParaRPr lang="en-US" sz="2400" dirty="0" smtClean="0"/>
          </a:p>
          <a:p>
            <a:r>
              <a:rPr lang="en-US" sz="2400" dirty="0" smtClean="0"/>
              <a:t>YOU </a:t>
            </a:r>
            <a:r>
              <a:rPr lang="en-US" sz="2400" dirty="0"/>
              <a:t>STILL NEED TO FOLLOW BEST PRACTICES!!! </a:t>
            </a:r>
          </a:p>
        </p:txBody>
      </p:sp>
    </p:spTree>
    <p:extLst>
      <p:ext uri="{BB962C8B-B14F-4D97-AF65-F5344CB8AC3E}">
        <p14:creationId xmlns:p14="http://schemas.microsoft.com/office/powerpoint/2010/main" val="1656770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FSMA and What It Means For You</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t>Preventive Controls for Human Food Rule</a:t>
            </a:r>
          </a:p>
          <a:p>
            <a:pPr lvl="1">
              <a:buFont typeface="Arial" panose="020B0604020202020204" pitchFamily="34" charset="0"/>
              <a:buChar char="−"/>
            </a:pPr>
            <a:r>
              <a:rPr lang="en-US" dirty="0"/>
              <a:t>Focuses on the processing of foods</a:t>
            </a:r>
          </a:p>
          <a:p>
            <a:pPr lvl="1">
              <a:buFont typeface="Arial" panose="020B0604020202020204" pitchFamily="34" charset="0"/>
              <a:buChar char="−"/>
            </a:pPr>
            <a:r>
              <a:rPr lang="en-US" dirty="0"/>
              <a:t>On-farm packing and holding of produce falls under the Produce Safety Rule - not the preventive controls rule</a:t>
            </a:r>
          </a:p>
          <a:p>
            <a:pPr lvl="1">
              <a:buFont typeface="Arial" panose="020B0604020202020204" pitchFamily="34" charset="0"/>
              <a:buChar char="−"/>
            </a:pPr>
            <a:r>
              <a:rPr lang="en-US" dirty="0"/>
              <a:t>Farms can do only minimal processing (such as drying grapes to make raisins, treating commodities with ethylene gas to ripen)</a:t>
            </a:r>
          </a:p>
          <a:p>
            <a:pPr lvl="1">
              <a:buFont typeface="Arial" panose="020B0604020202020204" pitchFamily="34" charset="0"/>
              <a:buChar char="−"/>
            </a:pPr>
            <a:r>
              <a:rPr lang="en-US" dirty="0"/>
              <a:t>More extensive processing facilities may have to comply with preventive controls</a:t>
            </a:r>
          </a:p>
        </p:txBody>
      </p:sp>
    </p:spTree>
    <p:extLst>
      <p:ext uri="{BB962C8B-B14F-4D97-AF65-F5344CB8AC3E}">
        <p14:creationId xmlns:p14="http://schemas.microsoft.com/office/powerpoint/2010/main" val="2352883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Learning Activity</a:t>
            </a:r>
            <a:endParaRPr lang="en-US" dirty="0"/>
          </a:p>
        </p:txBody>
      </p:sp>
      <p:sp>
        <p:nvSpPr>
          <p:cNvPr id="3" name="Content Placeholder 2"/>
          <p:cNvSpPr>
            <a:spLocks noGrp="1"/>
          </p:cNvSpPr>
          <p:nvPr>
            <p:ph idx="1"/>
          </p:nvPr>
        </p:nvSpPr>
        <p:spPr/>
        <p:txBody>
          <a:bodyPr/>
          <a:lstStyle/>
          <a:p>
            <a:r>
              <a:rPr lang="en-US" dirty="0" smtClean="0"/>
              <a:t>Read and discuss Water Use and Worker Hygiene of </a:t>
            </a:r>
            <a:r>
              <a:rPr lang="en-US" dirty="0" err="1" smtClean="0"/>
              <a:t>Gittin</a:t>
            </a:r>
            <a:r>
              <a:rPr lang="en-US" dirty="0" smtClean="0"/>
              <a:t>’ There Farms</a:t>
            </a:r>
            <a:endParaRPr lang="en-US" dirty="0"/>
          </a:p>
        </p:txBody>
      </p:sp>
    </p:spTree>
    <p:extLst>
      <p:ext uri="{BB962C8B-B14F-4D97-AF65-F5344CB8AC3E}">
        <p14:creationId xmlns:p14="http://schemas.microsoft.com/office/powerpoint/2010/main" val="3312531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49990" y="1761843"/>
            <a:ext cx="6594088" cy="774529"/>
          </a:xfrm>
        </p:spPr>
        <p:txBody>
          <a:bodyPr>
            <a:noAutofit/>
          </a:bodyPr>
          <a:lstStyle/>
          <a:p>
            <a:r>
              <a:rPr lang="en-US" sz="1800" dirty="0"/>
              <a:t>This material is based upon work that is supported by the National Institute of Food and Agriculture, U.S. Department of Agriculture, under award number </a:t>
            </a:r>
            <a:r>
              <a:rPr lang="en-US" sz="1800" dirty="0" smtClean="0"/>
              <a:t>2015-70017-22861. </a:t>
            </a: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531" y="291174"/>
            <a:ext cx="6349580" cy="1992454"/>
          </a:xfrm>
          <a:prstGeom prst="rect">
            <a:avLst/>
          </a:prstGeom>
        </p:spPr>
      </p:pic>
      <p:sp>
        <p:nvSpPr>
          <p:cNvPr id="5" name="Subtitle 2"/>
          <p:cNvSpPr txBox="1">
            <a:spLocks/>
          </p:cNvSpPr>
          <p:nvPr/>
        </p:nvSpPr>
        <p:spPr>
          <a:xfrm>
            <a:off x="1733310" y="2756613"/>
            <a:ext cx="9825620" cy="25150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ln w="0"/>
                <a:effectLst>
                  <a:outerShdw blurRad="38100" dist="19050" dir="2700000" algn="tl" rotWithShape="0">
                    <a:schemeClr val="dk1">
                      <a:alpha val="40000"/>
                    </a:schemeClr>
                  </a:outerShdw>
                </a:effectLst>
              </a:rPr>
              <a:t>Beginning Farmer and Rancher </a:t>
            </a:r>
          </a:p>
          <a:p>
            <a:r>
              <a:rPr lang="en-US" sz="4000" dirty="0" smtClean="0">
                <a:ln w="0"/>
                <a:effectLst>
                  <a:outerShdw blurRad="38100" dist="19050" dir="2700000" algn="tl" rotWithShape="0">
                    <a:schemeClr val="dk1">
                      <a:alpha val="40000"/>
                    </a:schemeClr>
                  </a:outerShdw>
                </a:effectLst>
              </a:rPr>
              <a:t>Development Program</a:t>
            </a:r>
          </a:p>
          <a:p>
            <a:r>
              <a:rPr lang="en-US" dirty="0">
                <a:ln w="0"/>
                <a:effectLst>
                  <a:outerShdw blurRad="38100" dist="19050" dir="2700000" algn="tl" rotWithShape="0">
                    <a:schemeClr val="dk1">
                      <a:alpha val="40000"/>
                    </a:schemeClr>
                  </a:outerShdw>
                </a:effectLst>
              </a:rPr>
              <a:t>Developing the Next Generation</a:t>
            </a:r>
          </a:p>
          <a:p>
            <a:r>
              <a:rPr lang="en-US" dirty="0">
                <a:ln w="0"/>
                <a:effectLst>
                  <a:outerShdw blurRad="38100" dist="19050" dir="2700000" algn="tl" rotWithShape="0">
                    <a:schemeClr val="dk1">
                      <a:alpha val="40000"/>
                    </a:schemeClr>
                  </a:outerShdw>
                </a:effectLst>
              </a:rPr>
              <a:t> of Sustainable Farmers in </a:t>
            </a:r>
            <a:r>
              <a:rPr lang="en-US" dirty="0" smtClean="0">
                <a:ln w="0"/>
                <a:effectLst>
                  <a:outerShdw blurRad="38100" dist="19050" dir="2700000" algn="tl" rotWithShape="0">
                    <a:schemeClr val="dk1">
                      <a:alpha val="40000"/>
                    </a:schemeClr>
                  </a:outerShdw>
                </a:effectLst>
              </a:rPr>
              <a:t>Georgia Grant</a:t>
            </a:r>
            <a:endParaRPr lang="en-US" sz="4000" dirty="0" smtClean="0">
              <a:ln w="0"/>
              <a:effectLst>
                <a:outerShdw blurRad="38100" dist="19050" dir="2700000" algn="tl" rotWithShape="0">
                  <a:schemeClr val="dk1">
                    <a:alpha val="40000"/>
                  </a:schemeClr>
                </a:outerShdw>
              </a:effectLst>
            </a:endParaRPr>
          </a:p>
          <a:p>
            <a:endParaRPr lang="en-US" sz="4000" dirty="0">
              <a:ln w="0"/>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2063" y="2756613"/>
            <a:ext cx="1261811" cy="2042016"/>
          </a:xfrm>
          <a:prstGeom prst="rect">
            <a:avLst/>
          </a:prstGeom>
          <a:effectLst>
            <a:glow>
              <a:schemeClr val="tx1">
                <a:alpha val="20000"/>
              </a:schemeClr>
            </a:glow>
          </a:effectLst>
        </p:spPr>
      </p:pic>
      <p:sp>
        <p:nvSpPr>
          <p:cNvPr id="8" name="Subtitle 2"/>
          <p:cNvSpPr txBox="1">
            <a:spLocks/>
          </p:cNvSpPr>
          <p:nvPr/>
        </p:nvSpPr>
        <p:spPr>
          <a:xfrm>
            <a:off x="1441130" y="5847855"/>
            <a:ext cx="9785087" cy="5068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n w="0"/>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9640" y="5586268"/>
            <a:ext cx="1288593" cy="564404"/>
          </a:xfrm>
          <a:prstGeom prst="rect">
            <a:avLst/>
          </a:prstGeom>
          <a:effectLst>
            <a:glow>
              <a:schemeClr val="tx1">
                <a:alpha val="20000"/>
              </a:schemeClr>
            </a:glo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7981" y="5445708"/>
            <a:ext cx="783489" cy="69220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7837" y="5618290"/>
            <a:ext cx="1355655" cy="53238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3135" y="5570791"/>
            <a:ext cx="1804954" cy="538651"/>
          </a:xfrm>
          <a:prstGeom prst="rect">
            <a:avLst/>
          </a:prstGeom>
          <a:effectLst>
            <a:glow>
              <a:schemeClr val="tx1">
                <a:alpha val="20000"/>
              </a:schemeClr>
            </a:glow>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73240" y="5586268"/>
            <a:ext cx="1487871" cy="523174"/>
          </a:xfrm>
          <a:prstGeom prst="rect">
            <a:avLst/>
          </a:prstGeom>
          <a:effectLst>
            <a:glow>
              <a:schemeClr val="tx1">
                <a:alpha val="20000"/>
              </a:schemeClr>
            </a:glow>
          </a:effectLst>
        </p:spPr>
      </p:pic>
    </p:spTree>
    <p:extLst>
      <p:ext uri="{BB962C8B-B14F-4D97-AF65-F5344CB8AC3E}">
        <p14:creationId xmlns:p14="http://schemas.microsoft.com/office/powerpoint/2010/main" val="2496161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6758"/>
            <a:ext cx="10871200" cy="928643"/>
          </a:xfrm>
        </p:spPr>
        <p:txBody>
          <a:bodyPr>
            <a:normAutofit/>
          </a:bodyPr>
          <a:lstStyle/>
          <a:p>
            <a:pPr eaLnBrk="1" fontAlgn="auto" hangingPunct="1">
              <a:spcAft>
                <a:spcPts val="0"/>
              </a:spcAft>
              <a:defRPr/>
            </a:pPr>
            <a:r>
              <a:rPr lang="en-US" dirty="0" smtClean="0"/>
              <a:t>Foodborne illness in the US Each Year</a:t>
            </a:r>
            <a:endParaRPr lang="en-US" dirty="0"/>
          </a:p>
        </p:txBody>
      </p:sp>
      <p:sp>
        <p:nvSpPr>
          <p:cNvPr id="5123" name="Content Placeholder 2"/>
          <p:cNvSpPr>
            <a:spLocks noGrp="1"/>
          </p:cNvSpPr>
          <p:nvPr>
            <p:ph idx="1"/>
          </p:nvPr>
        </p:nvSpPr>
        <p:spPr>
          <a:xfrm>
            <a:off x="2343151" y="4270375"/>
            <a:ext cx="7302500" cy="1633538"/>
          </a:xfrm>
        </p:spPr>
        <p:txBody>
          <a:bodyPr/>
          <a:lstStyle/>
          <a:p>
            <a:pPr eaLnBrk="1" hangingPunct="1"/>
            <a:r>
              <a:rPr lang="en-US" sz="2400" dirty="0" smtClean="0"/>
              <a:t>1 out every 6 Americans</a:t>
            </a:r>
          </a:p>
          <a:p>
            <a:pPr eaLnBrk="1" hangingPunct="1"/>
            <a:r>
              <a:rPr lang="en-US" sz="2400" dirty="0" smtClean="0"/>
              <a:t>128,000 hospitalizations</a:t>
            </a:r>
          </a:p>
          <a:p>
            <a:pPr eaLnBrk="1" hangingPunct="1"/>
            <a:r>
              <a:rPr lang="en-US" sz="2400" dirty="0" smtClean="0"/>
              <a:t>3,000 deaths</a:t>
            </a:r>
          </a:p>
        </p:txBody>
      </p:sp>
      <p:pic>
        <p:nvPicPr>
          <p:cNvPr id="5124" name="Picture 10"/>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73250" y="1814557"/>
            <a:ext cx="1335617"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1"/>
          <p:cNvPicPr>
            <a:picLocks noChangeAspect="1" noChangeArrowheads="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208867" y="1814557"/>
            <a:ext cx="13335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42367" y="1814557"/>
            <a:ext cx="1335616"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3"/>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547100" y="1814557"/>
            <a:ext cx="1335616"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4"/>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213601" y="1814557"/>
            <a:ext cx="13335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5"/>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877984" y="1814557"/>
            <a:ext cx="1335617"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Box 5"/>
          <p:cNvSpPr txBox="1">
            <a:spLocks noChangeArrowheads="1"/>
          </p:cNvSpPr>
          <p:nvPr/>
        </p:nvSpPr>
        <p:spPr bwMode="auto">
          <a:xfrm>
            <a:off x="6890134" y="4270375"/>
            <a:ext cx="29925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100" dirty="0"/>
              <a:t>Centers for Disease Control and Prevention, 2011</a:t>
            </a:r>
          </a:p>
        </p:txBody>
      </p:sp>
    </p:spTree>
    <p:extLst>
      <p:ext uri="{BB962C8B-B14F-4D97-AF65-F5344CB8AC3E}">
        <p14:creationId xmlns:p14="http://schemas.microsoft.com/office/powerpoint/2010/main" val="1181809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p:spPr>
        <p:txBody>
          <a:bodyPr>
            <a:normAutofit/>
          </a:bodyPr>
          <a:lstStyle/>
          <a:p>
            <a:pPr eaLnBrk="1" fontAlgn="auto" hangingPunct="1">
              <a:spcAft>
                <a:spcPts val="0"/>
              </a:spcAft>
              <a:tabLst>
                <a:tab pos="346075" algn="l"/>
              </a:tabLst>
              <a:defRPr/>
            </a:pPr>
            <a:r>
              <a:rPr lang="en-US" dirty="0" smtClean="0"/>
              <a:t>Causes of Foodborne Illness Outbreaks</a:t>
            </a:r>
            <a:endParaRPr lang="en-US" dirty="0"/>
          </a:p>
        </p:txBody>
      </p:sp>
      <p:sp>
        <p:nvSpPr>
          <p:cNvPr id="14340" name="Rectangle 4"/>
          <p:cNvSpPr>
            <a:spLocks noChangeArrowheads="1"/>
          </p:cNvSpPr>
          <p:nvPr/>
        </p:nvSpPr>
        <p:spPr bwMode="auto">
          <a:xfrm>
            <a:off x="5430983" y="2556250"/>
            <a:ext cx="6151417"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dirty="0"/>
              <a:t>Causes of illness in 1,565 single food commodity outbreaks, 2003–2008. </a:t>
            </a:r>
            <a:endParaRPr lang="en-US" sz="2800" dirty="0" smtClean="0"/>
          </a:p>
          <a:p>
            <a:pPr algn="ctr"/>
            <a:r>
              <a:rPr lang="en-US" sz="2800" dirty="0" smtClean="0"/>
              <a:t>(46</a:t>
            </a:r>
            <a:r>
              <a:rPr lang="en-US" sz="2800" dirty="0"/>
              <a:t>% of illnesses from </a:t>
            </a:r>
            <a:r>
              <a:rPr lang="en-US" sz="2800" dirty="0" smtClean="0"/>
              <a:t>produce)  </a:t>
            </a:r>
          </a:p>
          <a:p>
            <a:pPr algn="ctr"/>
            <a:endParaRPr lang="en-US" dirty="0" smtClean="0"/>
          </a:p>
          <a:p>
            <a:pPr algn="ctr"/>
            <a:r>
              <a:rPr lang="en-US" sz="1100" dirty="0" smtClean="0"/>
              <a:t>2011</a:t>
            </a:r>
            <a:r>
              <a:rPr lang="en-US" sz="1100" dirty="0"/>
              <a:t>.  </a:t>
            </a:r>
            <a:r>
              <a:rPr lang="en-US" sz="1100" dirty="0" smtClean="0"/>
              <a:t>www.cdc.gov/foodborneburden/cdc-and-food-safety.html  and  </a:t>
            </a:r>
            <a:r>
              <a:rPr lang="en-US" sz="1100" i="1" dirty="0"/>
              <a:t>Emerging Infectious </a:t>
            </a:r>
            <a:r>
              <a:rPr lang="en-US" sz="1100" i="1" dirty="0" smtClean="0"/>
              <a:t>Diseases. </a:t>
            </a:r>
            <a:r>
              <a:rPr lang="en-US" sz="1100" dirty="0"/>
              <a:t>March 2013</a:t>
            </a:r>
            <a:r>
              <a:rPr lang="en-US" sz="1100" dirty="0" smtClean="0"/>
              <a:t>.  </a:t>
            </a:r>
          </a:p>
          <a:p>
            <a:pPr algn="ctr"/>
            <a:r>
              <a:rPr lang="en-US" sz="1100" i="1" dirty="0" smtClean="0"/>
              <a:t> </a:t>
            </a:r>
            <a:r>
              <a:rPr lang="en-US" sz="1100" dirty="0" smtClean="0"/>
              <a:t>www.cdc.gov/eid.  Vol</a:t>
            </a:r>
            <a:r>
              <a:rPr lang="en-US" sz="1100" dirty="0"/>
              <a:t>. 19, No. </a:t>
            </a:r>
            <a:r>
              <a:rPr lang="en-US" sz="1100" dirty="0" smtClean="0"/>
              <a:t>3. </a:t>
            </a:r>
          </a:p>
          <a:p>
            <a:endParaRPr lang="en-US" dirty="0"/>
          </a:p>
        </p:txBody>
      </p:sp>
      <p:pic>
        <p:nvPicPr>
          <p:cNvPr id="1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38135" y="1690254"/>
            <a:ext cx="4200525" cy="3994150"/>
          </a:xfrm>
          <a:prstGeom prst="rect">
            <a:avLst/>
          </a:prstGeom>
          <a:ln>
            <a:noFill/>
          </a:ln>
          <a:effectLst>
            <a:outerShdw blurRad="292100" dist="139700" dir="2700000" algn="tl" rotWithShape="0">
              <a:srgbClr val="333333">
                <a:alpha val="65000"/>
              </a:srgbClr>
            </a:outerShdw>
          </a:effectLst>
        </p:spPr>
      </p:pic>
      <p:cxnSp>
        <p:nvCxnSpPr>
          <p:cNvPr id="11" name="Straight Connector 10"/>
          <p:cNvCxnSpPr/>
          <p:nvPr/>
        </p:nvCxnSpPr>
        <p:spPr>
          <a:xfrm flipH="1" flipV="1">
            <a:off x="3131698" y="3702095"/>
            <a:ext cx="1763596" cy="1066800"/>
          </a:xfrm>
          <a:prstGeom prst="line">
            <a:avLst/>
          </a:prstGeom>
          <a:ln w="762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131698" y="3150534"/>
            <a:ext cx="2016570" cy="544178"/>
          </a:xfrm>
          <a:prstGeom prst="line">
            <a:avLst/>
          </a:prstGeom>
          <a:ln w="762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450334" y="3702096"/>
            <a:ext cx="681365" cy="1802339"/>
          </a:xfrm>
          <a:prstGeom prst="line">
            <a:avLst/>
          </a:prstGeom>
          <a:ln w="762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0" idx="1"/>
          </p:cNvCxnSpPr>
          <p:nvPr/>
        </p:nvCxnSpPr>
        <p:spPr>
          <a:xfrm flipH="1" flipV="1">
            <a:off x="1038135" y="3687329"/>
            <a:ext cx="2093563" cy="14767"/>
          </a:xfrm>
          <a:prstGeom prst="line">
            <a:avLst/>
          </a:prstGeom>
          <a:ln w="76200">
            <a:solidFill>
              <a:srgbClr val="FFFF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082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Why are there so many problems with produce?</a:t>
            </a:r>
            <a:endParaRPr lang="en-US" dirty="0"/>
          </a:p>
        </p:txBody>
      </p:sp>
      <p:sp>
        <p:nvSpPr>
          <p:cNvPr id="15363" name="Content Placeholder 2"/>
          <p:cNvSpPr>
            <a:spLocks noGrp="1"/>
          </p:cNvSpPr>
          <p:nvPr>
            <p:ph idx="1"/>
          </p:nvPr>
        </p:nvSpPr>
        <p:spPr>
          <a:xfrm>
            <a:off x="838200" y="2136617"/>
            <a:ext cx="10515600" cy="4040345"/>
          </a:xfrm>
        </p:spPr>
        <p:txBody>
          <a:bodyPr>
            <a:normAutofit/>
          </a:bodyPr>
          <a:lstStyle/>
          <a:p>
            <a:pPr eaLnBrk="1" hangingPunct="1"/>
            <a:r>
              <a:rPr lang="en-US" dirty="0" smtClean="0"/>
              <a:t>Once produce is contaminated, it’s difficult, if not impossible to remove contamination</a:t>
            </a:r>
          </a:p>
        </p:txBody>
      </p:sp>
      <p:pic>
        <p:nvPicPr>
          <p:cNvPr id="1536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689807"/>
            <a:ext cx="3343409" cy="18797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5" name="Picture 26" descr="Image:SEM leaf (2900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4294" y="3689806"/>
            <a:ext cx="3343409" cy="18797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6" name="Picture 24" descr="Water beads on the waxy cuticle of kale leaves (video).">
            <a:hlinkClick r:id="rId5" tooltip="Water beads on the waxy cuticle of kale leaves (video)."/>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0388" y="3689805"/>
            <a:ext cx="3335823" cy="18797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4461163" y="6222781"/>
            <a:ext cx="32696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sz="1000" dirty="0"/>
              <a:t>Courtesy of Dr. Joseph Frank, </a:t>
            </a:r>
            <a:r>
              <a:rPr lang="en-US" sz="1000" dirty="0" smtClean="0"/>
              <a:t>University of Georgia Dept. of Food Science and Technology</a:t>
            </a:r>
            <a:endParaRPr lang="en-US" sz="1000" dirty="0"/>
          </a:p>
        </p:txBody>
      </p:sp>
    </p:spTree>
    <p:extLst>
      <p:ext uri="{BB962C8B-B14F-4D97-AF65-F5344CB8AC3E}">
        <p14:creationId xmlns:p14="http://schemas.microsoft.com/office/powerpoint/2010/main" val="1952274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Ecoli-Lettuc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186" y="1399958"/>
            <a:ext cx="4809777" cy="24068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387" name="Picture 4" descr="Ecoli-Lettuc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3933" y="1399958"/>
            <a:ext cx="4813734" cy="24068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1700674" y="4046678"/>
            <a:ext cx="3860800" cy="1015663"/>
          </a:xfrm>
          <a:prstGeom prst="rect">
            <a:avLst/>
          </a:prstGeom>
          <a:solidFill>
            <a:schemeClr val="bg2">
              <a:lumMod val="75000"/>
            </a:schemeClr>
          </a:solidFill>
          <a:ln w="12700">
            <a:solidFill>
              <a:schemeClr val="accent1"/>
            </a:solidFill>
          </a:ln>
          <a:effectLst/>
        </p:spPr>
        <p:txBody>
          <a:bodyPr>
            <a:spAutoFit/>
          </a:bodyPr>
          <a:lstStyle/>
          <a:p>
            <a:pPr algn="ctr" fontAlgn="auto">
              <a:spcBef>
                <a:spcPct val="50000"/>
              </a:spcBef>
              <a:spcAft>
                <a:spcPts val="0"/>
              </a:spcAft>
              <a:defRPr/>
            </a:pPr>
            <a:r>
              <a:rPr lang="en-US" sz="2000" i="1" dirty="0">
                <a:latin typeface="+mn-lt"/>
              </a:rPr>
              <a:t>E. coli</a:t>
            </a:r>
            <a:r>
              <a:rPr lang="en-US" sz="2000" dirty="0">
                <a:latin typeface="+mn-lt"/>
              </a:rPr>
              <a:t> O157:H7 attached to a break in the waxy cuticle on lettuce leaf surface </a:t>
            </a:r>
          </a:p>
        </p:txBody>
      </p:sp>
      <p:sp>
        <p:nvSpPr>
          <p:cNvPr id="9" name="TextBox 8"/>
          <p:cNvSpPr txBox="1"/>
          <p:nvPr/>
        </p:nvSpPr>
        <p:spPr>
          <a:xfrm>
            <a:off x="7112000" y="4200566"/>
            <a:ext cx="3657600" cy="707886"/>
          </a:xfrm>
          <a:prstGeom prst="rect">
            <a:avLst/>
          </a:prstGeom>
          <a:solidFill>
            <a:schemeClr val="bg2">
              <a:lumMod val="75000"/>
            </a:schemeClr>
          </a:solidFill>
          <a:ln w="12700">
            <a:solidFill>
              <a:schemeClr val="accent1"/>
            </a:solidFill>
          </a:ln>
        </p:spPr>
        <p:txBody>
          <a:bodyPr>
            <a:spAutoFit/>
          </a:bodyPr>
          <a:lstStyle/>
          <a:p>
            <a:pPr algn="ctr" fontAlgn="auto">
              <a:spcBef>
                <a:spcPts val="0"/>
              </a:spcBef>
              <a:spcAft>
                <a:spcPts val="0"/>
              </a:spcAft>
              <a:defRPr/>
            </a:pPr>
            <a:r>
              <a:rPr lang="en-US" sz="2000" i="1" dirty="0">
                <a:latin typeface="+mn-lt"/>
              </a:rPr>
              <a:t>E. coli </a:t>
            </a:r>
            <a:r>
              <a:rPr lang="en-US" sz="2000" dirty="0">
                <a:latin typeface="+mn-lt"/>
              </a:rPr>
              <a:t>O157:H7 on the cut edge of lettuce leaf </a:t>
            </a:r>
          </a:p>
        </p:txBody>
      </p:sp>
      <p:sp>
        <p:nvSpPr>
          <p:cNvPr id="7" name="Rectangle 6"/>
          <p:cNvSpPr>
            <a:spLocks noChangeArrowheads="1"/>
          </p:cNvSpPr>
          <p:nvPr/>
        </p:nvSpPr>
        <p:spPr bwMode="auto">
          <a:xfrm>
            <a:off x="4822537" y="6314037"/>
            <a:ext cx="2916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sz="1000" dirty="0"/>
              <a:t>Courtesy of Dr. Joseph Frank, </a:t>
            </a:r>
            <a:r>
              <a:rPr lang="en-US" sz="1000" dirty="0" smtClean="0"/>
              <a:t>University of Georgia Dept. of Food Science and Technology</a:t>
            </a:r>
            <a:endParaRPr lang="en-US" sz="1000" dirty="0"/>
          </a:p>
        </p:txBody>
      </p:sp>
    </p:spTree>
    <p:extLst>
      <p:ext uri="{BB962C8B-B14F-4D97-AF65-F5344CB8AC3E}">
        <p14:creationId xmlns:p14="http://schemas.microsoft.com/office/powerpoint/2010/main" val="1830489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2400"/>
            <a:ext cx="10888301" cy="838200"/>
          </a:xfrm>
        </p:spPr>
        <p:txBody>
          <a:bodyPr>
            <a:normAutofit fontScale="90000"/>
          </a:bodyPr>
          <a:lstStyle/>
          <a:p>
            <a:pPr eaLnBrk="1" fontAlgn="auto" hangingPunct="1">
              <a:spcAft>
                <a:spcPts val="0"/>
              </a:spcAft>
              <a:defRPr/>
            </a:pPr>
            <a:r>
              <a:rPr lang="en-US" dirty="0" smtClean="0"/>
              <a:t>What’s the big deal about foodborne illness?</a:t>
            </a:r>
            <a:endParaRPr lang="en-US" dirty="0"/>
          </a:p>
        </p:txBody>
      </p:sp>
      <p:sp>
        <p:nvSpPr>
          <p:cNvPr id="3" name="Content Placeholder 2"/>
          <p:cNvSpPr>
            <a:spLocks noGrp="1"/>
          </p:cNvSpPr>
          <p:nvPr>
            <p:ph idx="1"/>
          </p:nvPr>
        </p:nvSpPr>
        <p:spPr>
          <a:xfrm>
            <a:off x="1117600" y="1236939"/>
            <a:ext cx="3828473" cy="3082636"/>
          </a:xfrm>
        </p:spPr>
        <p:txBody>
          <a:bodyPr rtlCol="0">
            <a:normAutofit/>
          </a:bodyPr>
          <a:lstStyle/>
          <a:p>
            <a:pPr marL="114300" indent="0" eaLnBrk="1" fontAlgn="auto" hangingPunct="1">
              <a:spcAft>
                <a:spcPts val="0"/>
              </a:spcAft>
              <a:buFont typeface="Arial" pitchFamily="34" charset="0"/>
              <a:buNone/>
              <a:defRPr/>
            </a:pPr>
            <a:r>
              <a:rPr lang="en-US" u="sng" dirty="0" smtClean="0"/>
              <a:t>Symptoms:</a:t>
            </a:r>
          </a:p>
          <a:p>
            <a:pPr eaLnBrk="1" fontAlgn="auto" hangingPunct="1">
              <a:spcAft>
                <a:spcPts val="0"/>
              </a:spcAft>
              <a:buFont typeface="Arial" pitchFamily="34" charset="0"/>
              <a:buChar char="•"/>
              <a:defRPr/>
            </a:pPr>
            <a:r>
              <a:rPr lang="en-US" dirty="0" smtClean="0"/>
              <a:t>Diarrhea</a:t>
            </a:r>
          </a:p>
          <a:p>
            <a:pPr eaLnBrk="1" fontAlgn="auto" hangingPunct="1">
              <a:spcAft>
                <a:spcPts val="0"/>
              </a:spcAft>
              <a:buFont typeface="Arial" pitchFamily="34" charset="0"/>
              <a:buChar char="•"/>
              <a:defRPr/>
            </a:pPr>
            <a:r>
              <a:rPr lang="en-US" dirty="0" smtClean="0"/>
              <a:t>Vomiting</a:t>
            </a:r>
          </a:p>
          <a:p>
            <a:pPr eaLnBrk="1" fontAlgn="auto" hangingPunct="1">
              <a:spcAft>
                <a:spcPts val="0"/>
              </a:spcAft>
              <a:buFont typeface="Arial" pitchFamily="34" charset="0"/>
              <a:buChar char="•"/>
              <a:defRPr/>
            </a:pPr>
            <a:r>
              <a:rPr lang="en-US" dirty="0" smtClean="0"/>
              <a:t>Nausea</a:t>
            </a:r>
          </a:p>
          <a:p>
            <a:pPr eaLnBrk="1" fontAlgn="auto" hangingPunct="1">
              <a:spcAft>
                <a:spcPts val="0"/>
              </a:spcAft>
              <a:buFont typeface="Arial" pitchFamily="34" charset="0"/>
              <a:buChar char="•"/>
              <a:defRPr/>
            </a:pPr>
            <a:r>
              <a:rPr lang="en-US" dirty="0" smtClean="0"/>
              <a:t>Abdominal pain</a:t>
            </a:r>
          </a:p>
          <a:p>
            <a:pPr eaLnBrk="1" fontAlgn="auto" hangingPunct="1">
              <a:spcAft>
                <a:spcPts val="0"/>
              </a:spcAft>
              <a:buFont typeface="Arial" pitchFamily="34" charset="0"/>
              <a:buChar char="•"/>
              <a:defRPr/>
            </a:pPr>
            <a:r>
              <a:rPr lang="en-US" dirty="0" smtClean="0"/>
              <a:t>Fever</a:t>
            </a:r>
          </a:p>
          <a:p>
            <a:pPr marL="11430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pic>
        <p:nvPicPr>
          <p:cNvPr id="7172" name="Picture 2" descr="D:\Documents and Settings\judyh\Local Settings\Temporary Internet Files\Content.IE5\7U53AVI9\MC900001143[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657675" y="4731808"/>
            <a:ext cx="1083397"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D:\Documents and Settings\judyh\Local Settings\Temporary Internet Files\Content.IE5\XJHZNPGV\MC900232137[1].wmf"/>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02578" y="4565914"/>
            <a:ext cx="1965607"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4782996" y="1236939"/>
            <a:ext cx="6827113" cy="40277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None/>
              <a:defRPr/>
            </a:pPr>
            <a:r>
              <a:rPr lang="en-US" u="sng" dirty="0"/>
              <a:t>Complications:</a:t>
            </a:r>
          </a:p>
          <a:p>
            <a:pPr>
              <a:defRPr/>
            </a:pPr>
            <a:r>
              <a:rPr lang="en-US" dirty="0"/>
              <a:t>Reactive arthritis</a:t>
            </a:r>
          </a:p>
          <a:p>
            <a:pPr>
              <a:defRPr/>
            </a:pPr>
            <a:r>
              <a:rPr lang="en-US" dirty="0"/>
              <a:t>Guillain-Barre syndrome</a:t>
            </a:r>
          </a:p>
          <a:p>
            <a:pPr>
              <a:defRPr/>
            </a:pPr>
            <a:r>
              <a:rPr lang="en-US" dirty="0"/>
              <a:t>Spontaneous abortion, stillbirths</a:t>
            </a:r>
          </a:p>
          <a:p>
            <a:pPr>
              <a:defRPr/>
            </a:pPr>
            <a:r>
              <a:rPr lang="en-US" dirty="0"/>
              <a:t>HUS (kidney failure)</a:t>
            </a:r>
          </a:p>
          <a:p>
            <a:pPr>
              <a:defRPr/>
            </a:pPr>
            <a:r>
              <a:rPr lang="en-US" dirty="0"/>
              <a:t>TTP (blood clots, can lead to stroke)</a:t>
            </a:r>
          </a:p>
          <a:p>
            <a:pPr>
              <a:defRPr/>
            </a:pPr>
            <a:r>
              <a:rPr lang="en-US" dirty="0"/>
              <a:t>Death</a:t>
            </a:r>
          </a:p>
          <a:p>
            <a:pPr marL="114300" indent="0">
              <a:buFont typeface="Arial" panose="020B0604020202020204" pitchFamily="34" charset="0"/>
              <a:buNone/>
              <a:defRPr/>
            </a:pPr>
            <a:endParaRPr lang="en-US" dirty="0" smtClean="0"/>
          </a:p>
          <a:p>
            <a:pPr>
              <a:defRPr/>
            </a:pPr>
            <a:endParaRPr lang="en-US" dirty="0" smtClean="0"/>
          </a:p>
          <a:p>
            <a:pPr>
              <a:defRPr/>
            </a:pPr>
            <a:endParaRPr lang="en-US" dirty="0"/>
          </a:p>
        </p:txBody>
      </p:sp>
    </p:spTree>
    <p:extLst>
      <p:ext uri="{BB962C8B-B14F-4D97-AF65-F5344CB8AC3E}">
        <p14:creationId xmlns:p14="http://schemas.microsoft.com/office/powerpoint/2010/main" val="1228574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Risk Groups</a:t>
            </a:r>
            <a:endParaRPr lang="en-US" dirty="0"/>
          </a:p>
        </p:txBody>
      </p:sp>
      <p:sp>
        <p:nvSpPr>
          <p:cNvPr id="3" name="Content Placeholder 2"/>
          <p:cNvSpPr>
            <a:spLocks noGrp="1"/>
          </p:cNvSpPr>
          <p:nvPr>
            <p:ph idx="1"/>
          </p:nvPr>
        </p:nvSpPr>
        <p:spPr/>
        <p:txBody>
          <a:bodyPr/>
          <a:lstStyle/>
          <a:p>
            <a:r>
              <a:rPr lang="en-US" dirty="0" smtClean="0"/>
              <a:t>Infants and young children</a:t>
            </a:r>
          </a:p>
          <a:p>
            <a:r>
              <a:rPr lang="en-US" dirty="0" smtClean="0"/>
              <a:t>Elderly</a:t>
            </a:r>
          </a:p>
          <a:p>
            <a:r>
              <a:rPr lang="en-US" dirty="0" smtClean="0"/>
              <a:t>Pregnant women</a:t>
            </a:r>
          </a:p>
          <a:p>
            <a:r>
              <a:rPr lang="en-US" dirty="0" smtClean="0"/>
              <a:t>Immunocompromised individuals</a:t>
            </a:r>
          </a:p>
          <a:p>
            <a:pPr marL="0" indent="0">
              <a:buNone/>
            </a:pPr>
            <a:endParaRPr lang="en-US" dirty="0"/>
          </a:p>
        </p:txBody>
      </p:sp>
      <p:pic>
        <p:nvPicPr>
          <p:cNvPr id="1032" name="Picture 8" descr="D:\Documents and Settings\judyh\Local Settings\Temporary Internet Files\Content.IE5\8WCCQ0OY\MC900090194[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128000" y="3207358"/>
            <a:ext cx="835129" cy="85632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1035" name="Picture 11" descr="D:\Documents and Settings\judyh\Local Settings\Temporary Internet Files\Content.IE5\BNPI1K87\MC900188681[1].wmf"/>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882476" y="3088342"/>
            <a:ext cx="720184" cy="1094354"/>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1036" name="Picture 12" descr="D:\Documents and Settings\judyh\Local Settings\Temporary Internet Files\Content.IE5\Z1B4ZQRJ\MC900332596[1].wmf"/>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067508" y="4445220"/>
            <a:ext cx="644413" cy="1209446"/>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1037" name="Picture 13" descr="D:\Documents and Settings\judyh\Local Settings\Temporary Internet Files\Content.IE5\Z1B4ZQRJ\MC900044950[1].wmf"/>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484131" y="4801988"/>
            <a:ext cx="758437" cy="852678"/>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07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70AD47"/>
      </a:accent1>
      <a:accent2>
        <a:srgbClr val="5B9BD5"/>
      </a:accent2>
      <a:accent3>
        <a:srgbClr val="FFC000"/>
      </a:accent3>
      <a:accent4>
        <a:srgbClr val="ED7D31"/>
      </a:accent4>
      <a:accent5>
        <a:srgbClr val="954F72"/>
      </a:accent5>
      <a:accent6>
        <a:srgbClr val="70AD47"/>
      </a:accent6>
      <a:hlink>
        <a:srgbClr val="48A1FA"/>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3565</Words>
  <Application>Microsoft Office PowerPoint</Application>
  <PresentationFormat>Widescreen</PresentationFormat>
  <Paragraphs>335</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arial</vt:lpstr>
      <vt:lpstr>Arial Black</vt:lpstr>
      <vt:lpstr>Britannic Bold</vt:lpstr>
      <vt:lpstr>Calibri</vt:lpstr>
      <vt:lpstr>Technical</vt:lpstr>
      <vt:lpstr>Times New Roman</vt:lpstr>
      <vt:lpstr>Verdana</vt:lpstr>
      <vt:lpstr>Office Theme</vt:lpstr>
      <vt:lpstr>PowerPoint Presentation</vt:lpstr>
      <vt:lpstr>Session 6 Growing and Selling Safe Produce</vt:lpstr>
      <vt:lpstr>Learning Objectives</vt:lpstr>
      <vt:lpstr>Foodborne illness in the US Each Year</vt:lpstr>
      <vt:lpstr>Causes of Foodborne Illness Outbreaks</vt:lpstr>
      <vt:lpstr>Why are there so many problems with produce?</vt:lpstr>
      <vt:lpstr>PowerPoint Presentation</vt:lpstr>
      <vt:lpstr>What’s the big deal about foodborne illness?</vt:lpstr>
      <vt:lpstr>At Risk Groups</vt:lpstr>
      <vt:lpstr>Who will be your customers?</vt:lpstr>
      <vt:lpstr>What if I make someone get sick?... Liability</vt:lpstr>
      <vt:lpstr>And what about settlements today?</vt:lpstr>
      <vt:lpstr>What we’ve observed among farmers, market managers and consumers </vt:lpstr>
      <vt:lpstr>So it’s so much safer and more nutritious than what we can get at the store…</vt:lpstr>
      <vt:lpstr>But the reality is…</vt:lpstr>
      <vt:lpstr>What exactly do we mean by foodborne illness?</vt:lpstr>
      <vt:lpstr>Pieces of the food safety puzzle…</vt:lpstr>
      <vt:lpstr>Pieces of the food safety puzzle…</vt:lpstr>
      <vt:lpstr>PowerPoint Presentation</vt:lpstr>
      <vt:lpstr>Pieces of the food safety puzzle…</vt:lpstr>
      <vt:lpstr>PowerPoint Presentation</vt:lpstr>
      <vt:lpstr>Pieces of the food safety puzzle…</vt:lpstr>
      <vt:lpstr>PowerPoint Presentation</vt:lpstr>
      <vt:lpstr>Pieces of the food safety puzzle…</vt:lpstr>
      <vt:lpstr>PowerPoint Presentation</vt:lpstr>
      <vt:lpstr>Pieces of the food safety puzzle…</vt:lpstr>
      <vt:lpstr>PowerPoint Presentation</vt:lpstr>
      <vt:lpstr>Pieces of the food safety puzzle…</vt:lpstr>
      <vt:lpstr>PowerPoint Presentation</vt:lpstr>
      <vt:lpstr>PowerPoint Presentation</vt:lpstr>
      <vt:lpstr>Where to Go for Additional Resources </vt:lpstr>
      <vt:lpstr>Free On-line Course</vt:lpstr>
      <vt:lpstr>FSMA and What It Means For You</vt:lpstr>
      <vt:lpstr>FSMA and What It Means For You</vt:lpstr>
      <vt:lpstr>Learning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Katelyn Rebecca Chatham</dc:creator>
  <cp:lastModifiedBy>Windows User</cp:lastModifiedBy>
  <cp:revision>176</cp:revision>
  <dcterms:created xsi:type="dcterms:W3CDTF">2015-06-09T16:44:22Z</dcterms:created>
  <dcterms:modified xsi:type="dcterms:W3CDTF">2016-09-27T19:12:08Z</dcterms:modified>
</cp:coreProperties>
</file>