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9" r:id="rId2"/>
    <p:sldId id="258" r:id="rId3"/>
    <p:sldId id="324" r:id="rId4"/>
    <p:sldId id="309" r:id="rId5"/>
    <p:sldId id="307" r:id="rId6"/>
    <p:sldId id="283" r:id="rId7"/>
    <p:sldId id="310" r:id="rId8"/>
    <p:sldId id="267" r:id="rId9"/>
    <p:sldId id="308" r:id="rId10"/>
    <p:sldId id="311" r:id="rId11"/>
    <p:sldId id="312" r:id="rId12"/>
    <p:sldId id="313" r:id="rId13"/>
    <p:sldId id="320" r:id="rId14"/>
    <p:sldId id="275" r:id="rId15"/>
    <p:sldId id="276" r:id="rId16"/>
    <p:sldId id="277" r:id="rId17"/>
    <p:sldId id="279" r:id="rId18"/>
    <p:sldId id="280" r:id="rId19"/>
    <p:sldId id="282" r:id="rId20"/>
    <p:sldId id="284" r:id="rId21"/>
    <p:sldId id="285" r:id="rId22"/>
    <p:sldId id="287" r:id="rId23"/>
    <p:sldId id="316" r:id="rId24"/>
    <p:sldId id="288" r:id="rId25"/>
    <p:sldId id="317" r:id="rId26"/>
    <p:sldId id="290" r:id="rId27"/>
    <p:sldId id="291" r:id="rId28"/>
    <p:sldId id="315" r:id="rId29"/>
    <p:sldId id="295" r:id="rId30"/>
    <p:sldId id="296" r:id="rId31"/>
    <p:sldId id="297" r:id="rId32"/>
    <p:sldId id="314" r:id="rId33"/>
    <p:sldId id="298" r:id="rId34"/>
    <p:sldId id="321" r:id="rId35"/>
    <p:sldId id="325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9" autoAdjust="0"/>
    <p:restoredTop sz="96187" autoAdjust="0"/>
  </p:normalViewPr>
  <p:slideViewPr>
    <p:cSldViewPr snapToGrid="0">
      <p:cViewPr varScale="1">
        <p:scale>
          <a:sx n="73" d="100"/>
          <a:sy n="73" d="100"/>
        </p:scale>
        <p:origin x="1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68"/>
    </p:cViewPr>
  </p:sorterViewPr>
  <p:notesViewPr>
    <p:cSldViewPr snapToGrid="0">
      <p:cViewPr varScale="1">
        <p:scale>
          <a:sx n="67" d="100"/>
          <a:sy n="67" d="100"/>
        </p:scale>
        <p:origin x="26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163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4152B5-BA3C-EF4D-AE5C-FA0E18D122EA}" type="datetimeFigureOut">
              <a:t>9/19/2016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B426A8-7BEC-8149-856A-9DCEAEF465E2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426A8-7BEC-8149-856A-9DCEAEF465E2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2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US">
                <a:solidFill>
                  <a:schemeClr val="tx1"/>
                </a:solidFill>
              </a:rPr>
              <a:t>Organic media mix: 0.4 yard sphagnum peat moss or ground pine bark, 0.3 yards vermiculite or perlite, 0.3 yards compost or topsoil (ex.</a:t>
            </a:r>
            <a:r>
              <a:rPr lang="en-US" baseline="0">
                <a:solidFill>
                  <a:schemeClr val="tx1"/>
                </a:solidFill>
              </a:rPr>
              <a:t> Black Cow Topsoil), 4 cups complete organic fertilizer (ex. 5-6-6), 1 cup blood meal, 5 lbs ground limestone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426A8-7BEC-8149-856A-9DCEAEF465E2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8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9FB31-C9BF-7942-98CE-5006C6E098F9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5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9FB31-C9BF-7942-98CE-5006C6E098F9}" type="slidenum"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3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0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09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F1197-5748-7843-910B-B44DBD02E1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23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49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2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5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3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6">
                <a:lumMod val="75000"/>
                <a:alpha val="1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2218-4DD8-4592-9292-E00F030EE430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F6D4-F957-4BA7-940B-28CC642EE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5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04" y="602398"/>
            <a:ext cx="7546789" cy="23316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" y="3016284"/>
            <a:ext cx="12192000" cy="11716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Small Fruit and Vegetable Production</a:t>
            </a:r>
            <a:endParaRPr lang="en-US" sz="60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15" y="5834699"/>
            <a:ext cx="1705074" cy="600457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14" y="5255954"/>
            <a:ext cx="917600" cy="1481021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91" y="5406027"/>
            <a:ext cx="1162012" cy="10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0674" y="2025242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800" dirty="0"/>
              <a:t>Handseeding in </a:t>
            </a:r>
            <a:r>
              <a:rPr lang="en-US" sz="2800" dirty="0" err="1"/>
              <a:t>biointensive</a:t>
            </a:r>
            <a:r>
              <a:rPr lang="en-US" sz="2800" dirty="0"/>
              <a:t> </a:t>
            </a:r>
            <a:r>
              <a:rPr lang="en-US" sz="2800" dirty="0" smtClean="0"/>
              <a:t>beds</a:t>
            </a:r>
          </a:p>
          <a:p>
            <a:pPr marL="795338" lvl="1" indent="-225425">
              <a:buFont typeface="Arial" panose="020B0604020202020204" pitchFamily="34" charset="0"/>
              <a:buChar char="−"/>
            </a:pPr>
            <a:r>
              <a:rPr lang="en-US" sz="2400" dirty="0" smtClean="0"/>
              <a:t>Offset </a:t>
            </a:r>
            <a:r>
              <a:rPr lang="en-US" sz="2400" dirty="0"/>
              <a:t>rows to plant in triangles to maximize plants in a given space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267847" y="3421024"/>
            <a:ext cx="3295612" cy="3201010"/>
            <a:chOff x="4196138" y="3345158"/>
            <a:chExt cx="3295612" cy="32010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81" t="47304" r="18315" b="1146"/>
            <a:stretch/>
          </p:blipFill>
          <p:spPr>
            <a:xfrm>
              <a:off x="4196138" y="3345158"/>
              <a:ext cx="3295612" cy="3201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860053" y="5485974"/>
              <a:ext cx="1033594" cy="104065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376850" y="5141589"/>
              <a:ext cx="516797" cy="344385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376466" y="5141589"/>
              <a:ext cx="1034361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859723" y="4807035"/>
              <a:ext cx="516797" cy="344385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859286" y="5624102"/>
              <a:ext cx="657215" cy="467247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859286" y="4499330"/>
              <a:ext cx="1209005" cy="103867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936635" y="4740176"/>
              <a:ext cx="798068" cy="54346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352636" y="4753744"/>
              <a:ext cx="1382067" cy="16544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177025" y="4499330"/>
              <a:ext cx="557678" cy="25441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" name="Picture 2" descr="http://www.nzdl.org/gsdl/collect/cdl/archives/HASH0172/7bf7ecc3.dir/p017c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46" y="1414223"/>
            <a:ext cx="3492246" cy="2483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1.bp.blogspot.com/_YhJK0ix_IB0/SfQhsTEZLzI/AAAAAAAAAnI/7MmG82tPrQE/s320/planting+k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332" y="4475956"/>
            <a:ext cx="2013639" cy="185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08344" y="6321680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Katie Chatham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2002" y="3969513"/>
            <a:ext cx="34002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Photo: http://</a:t>
            </a:r>
            <a:r>
              <a:rPr lang="en-US" sz="1050" dirty="0" smtClean="0"/>
              <a:t>www.nzdl.org - SPWP </a:t>
            </a:r>
            <a:r>
              <a:rPr lang="en-US" sz="1050" dirty="0"/>
              <a:t>- Planting Trees - An Illustrated Technical Guide and Training Manual</a:t>
            </a:r>
          </a:p>
        </p:txBody>
      </p:sp>
      <p:sp>
        <p:nvSpPr>
          <p:cNvPr id="7" name="Rectangle 6"/>
          <p:cNvSpPr/>
          <p:nvPr/>
        </p:nvSpPr>
        <p:spPr>
          <a:xfrm>
            <a:off x="7962910" y="6401544"/>
            <a:ext cx="22246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Photo: http</a:t>
            </a:r>
            <a:r>
              <a:rPr lang="en-US" sz="1050" dirty="0"/>
              <a:t>://</a:t>
            </a:r>
            <a:r>
              <a:rPr lang="en-US" sz="1050" dirty="0" smtClean="0"/>
              <a:t>simple-green-frugal-co-op.blogspot.com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6466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SH PLANTER PLATES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2138" r="4123" b="5541"/>
          <a:stretch/>
        </p:blipFill>
        <p:spPr>
          <a:xfrm>
            <a:off x="8230714" y="1447251"/>
            <a:ext cx="3645726" cy="1852551"/>
          </a:xfrm>
          <a:prstGeom prst="rect">
            <a:avLst/>
          </a:prstGeom>
          <a:effectLst>
            <a:outerShdw blurRad="114300" dist="762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46964" cy="4351338"/>
          </a:xfrm>
        </p:spPr>
        <p:txBody>
          <a:bodyPr/>
          <a:lstStyle/>
          <a:p>
            <a:r>
              <a:rPr lang="en-US" dirty="0" smtClean="0"/>
              <a:t>Push seeders</a:t>
            </a:r>
          </a:p>
          <a:p>
            <a:pPr marL="0" indent="0">
              <a:buNone/>
            </a:pPr>
            <a:endParaRPr lang="en-US" sz="1050" dirty="0" smtClean="0"/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800" dirty="0" smtClean="0"/>
              <a:t>Have different plates for right spacing for different crops</a:t>
            </a:r>
          </a:p>
          <a:p>
            <a:pPr lvl="1">
              <a:buFont typeface="Arial" panose="020B0604020202020204" pitchFamily="34" charset="0"/>
              <a:buChar char="−"/>
            </a:pPr>
            <a:endParaRPr lang="en-US" sz="2800" dirty="0" smtClean="0"/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800" dirty="0" smtClean="0"/>
              <a:t>Row markers can be set for right row spacing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122" name="Picture 2" descr="http://cdn1.johnnyseeds.com/images/Product/large/91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606"/>
          <a:stretch/>
        </p:blipFill>
        <p:spPr bwMode="auto">
          <a:xfrm>
            <a:off x="5737656" y="2921428"/>
            <a:ext cx="3087584" cy="3596673"/>
          </a:xfrm>
          <a:prstGeom prst="rect">
            <a:avLst/>
          </a:prstGeom>
          <a:noFill/>
          <a:effectLst>
            <a:outerShdw blurRad="139700" dist="762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07626" y="5082639"/>
            <a:ext cx="1698171" cy="122926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737656" y="6518101"/>
            <a:ext cx="24320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Photos: http</a:t>
            </a:r>
            <a:r>
              <a:rPr lang="en-US" sz="1050" dirty="0"/>
              <a:t>://www.johnnyseeds.com/</a:t>
            </a:r>
          </a:p>
        </p:txBody>
      </p:sp>
    </p:spTree>
    <p:extLst>
      <p:ext uri="{BB962C8B-B14F-4D97-AF65-F5344CB8AC3E}">
        <p14:creationId xmlns:p14="http://schemas.microsoft.com/office/powerpoint/2010/main" val="27949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Tractor pulled seeders</a:t>
            </a:r>
            <a:endParaRPr lang="en-US" dirty="0"/>
          </a:p>
        </p:txBody>
      </p:sp>
      <p:pic>
        <p:nvPicPr>
          <p:cNvPr id="4" name="Picture 3" descr="BELT &amp; BOX.jpg"/>
          <p:cNvPicPr>
            <a:picLocks noChangeAspect="1"/>
          </p:cNvPicPr>
          <p:nvPr/>
        </p:nvPicPr>
        <p:blipFill rotWithShape="1">
          <a:blip r:embed="rId2"/>
          <a:srcRect l="16812" t="3179" r="10930" b="4610"/>
          <a:stretch/>
        </p:blipFill>
        <p:spPr>
          <a:xfrm>
            <a:off x="7379924" y="1374160"/>
            <a:ext cx="4421553" cy="317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LANTBED BELT &amp; RULER.jpg"/>
          <p:cNvPicPr>
            <a:picLocks noChangeAspect="1"/>
          </p:cNvPicPr>
          <p:nvPr/>
        </p:nvPicPr>
        <p:blipFill rotWithShape="1">
          <a:blip r:embed="rId3"/>
          <a:srcRect l="-96" t="-766" r="-287" b="766"/>
          <a:stretch/>
        </p:blipFill>
        <p:spPr>
          <a:xfrm>
            <a:off x="4548251" y="3729016"/>
            <a:ext cx="4609386" cy="258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PLANTING COATED SEED.jpg"/>
          <p:cNvPicPr>
            <a:picLocks noChangeAspect="1"/>
          </p:cNvPicPr>
          <p:nvPr/>
        </p:nvPicPr>
        <p:blipFill rotWithShape="1">
          <a:blip r:embed="rId4"/>
          <a:srcRect l="11050" t="689" r="15327"/>
          <a:stretch/>
        </p:blipFill>
        <p:spPr>
          <a:xfrm>
            <a:off x="1445987" y="2525785"/>
            <a:ext cx="3889202" cy="295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259067" y="4682984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pic>
        <p:nvPicPr>
          <p:cNvPr id="7" name="Content Placeholder 6" descr="DSCN16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8342" y="1485931"/>
            <a:ext cx="3740729" cy="2805546"/>
          </a:xfrm>
          <a:prstGeom prst="rect">
            <a:avLst/>
          </a:prstGeom>
          <a:ln>
            <a:noFill/>
          </a:ln>
          <a:effectLst>
            <a:outerShdw blurRad="127000" dist="1016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SCN16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213" y="3436959"/>
            <a:ext cx="5460010" cy="3071256"/>
          </a:xfrm>
          <a:prstGeom prst="rect">
            <a:avLst/>
          </a:prstGeom>
          <a:effectLst>
            <a:outerShdw blurRad="127000" dist="1016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Picture 8" descr="SINGULATING COATED S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29" y="1622436"/>
            <a:ext cx="4502287" cy="2532536"/>
          </a:xfrm>
          <a:prstGeom prst="rect">
            <a:avLst/>
          </a:prstGeom>
          <a:ln>
            <a:noFill/>
          </a:ln>
          <a:effectLst>
            <a:outerShdw blurRad="127000" dist="1016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190413" y="4386480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9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N1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48949" y="6348548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Photo:George</a:t>
            </a:r>
            <a:r>
              <a:rPr lang="en-US" dirty="0" smtClean="0"/>
              <a:t> </a:t>
            </a:r>
            <a:r>
              <a:rPr lang="en-US" dirty="0" err="1" smtClean="0"/>
              <a:t>Boyhan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9612" y="6387738"/>
            <a:ext cx="27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George </a:t>
            </a:r>
            <a:r>
              <a:rPr lang="en-US" dirty="0" err="1" smtClean="0"/>
              <a:t>Boyhan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87543" y="6374674"/>
            <a:ext cx="30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George </a:t>
            </a:r>
            <a:r>
              <a:rPr lang="en-US" dirty="0" err="1" smtClean="0">
                <a:solidFill>
                  <a:schemeClr val="bg1"/>
                </a:solidFill>
              </a:rPr>
              <a:t>Boyhan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3006" y="6413863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George </a:t>
            </a:r>
            <a:r>
              <a:rPr lang="en-US" dirty="0" err="1" smtClean="0">
                <a:solidFill>
                  <a:schemeClr val="bg1"/>
                </a:solidFill>
              </a:rPr>
              <a:t>Boyhan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9178" r="9708" b="1989"/>
          <a:stretch/>
        </p:blipFill>
        <p:spPr>
          <a:xfrm>
            <a:off x="1135084" y="1500683"/>
            <a:ext cx="6619504" cy="4303935"/>
          </a:xfrm>
          <a:prstGeom prst="rect">
            <a:avLst/>
          </a:prstGeom>
          <a:ln>
            <a:noFill/>
          </a:ln>
          <a:effectLst>
            <a:outerShdw blurRad="215900" dist="1016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6325" y="495754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Seeding Equipment &amp; Methods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6298" y="5558397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 Production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cost </a:t>
            </a:r>
            <a:r>
              <a:rPr lang="en-US" dirty="0" smtClean="0"/>
              <a:t>effective?</a:t>
            </a:r>
          </a:p>
          <a:p>
            <a:r>
              <a:rPr lang="en-US" dirty="0" smtClean="0"/>
              <a:t>How </a:t>
            </a:r>
            <a:r>
              <a:rPr lang="en-US" dirty="0"/>
              <a:t>much </a:t>
            </a:r>
            <a:r>
              <a:rPr lang="en-US" dirty="0" smtClean="0"/>
              <a:t>seed?</a:t>
            </a:r>
          </a:p>
          <a:p>
            <a:r>
              <a:rPr lang="en-US" dirty="0" smtClean="0"/>
              <a:t>When </a:t>
            </a:r>
            <a:r>
              <a:rPr lang="en-US" dirty="0"/>
              <a:t>to </a:t>
            </a:r>
            <a:r>
              <a:rPr lang="en-US" dirty="0" smtClean="0"/>
              <a:t>plant?</a:t>
            </a:r>
          </a:p>
          <a:p>
            <a:r>
              <a:rPr lang="en-US" dirty="0" smtClean="0"/>
              <a:t>Containers</a:t>
            </a:r>
            <a:r>
              <a:rPr lang="en-US" dirty="0"/>
              <a:t>, media, </a:t>
            </a:r>
            <a:r>
              <a:rPr lang="en-US" dirty="0" smtClean="0"/>
              <a:t>fertilizer?</a:t>
            </a:r>
          </a:p>
          <a:p>
            <a:r>
              <a:rPr lang="en-US" dirty="0" smtClean="0"/>
              <a:t>Handling </a:t>
            </a:r>
            <a:r>
              <a:rPr lang="en-US" dirty="0"/>
              <a:t>and </a:t>
            </a:r>
            <a:r>
              <a:rPr lang="en-US" dirty="0" smtClean="0"/>
              <a:t>transportation?</a:t>
            </a:r>
          </a:p>
          <a:p>
            <a:r>
              <a:rPr lang="en-US" dirty="0" smtClean="0"/>
              <a:t>Field </a:t>
            </a:r>
            <a:r>
              <a:rPr lang="en-US" dirty="0"/>
              <a:t>grown </a:t>
            </a:r>
            <a:r>
              <a:rPr lang="en-US" dirty="0" err="1"/>
              <a:t>bareroot</a:t>
            </a:r>
            <a:r>
              <a:rPr lang="en-US" dirty="0"/>
              <a:t> </a:t>
            </a:r>
            <a:r>
              <a:rPr lang="en-US" dirty="0" smtClean="0"/>
              <a:t>production</a:t>
            </a:r>
          </a:p>
          <a:p>
            <a:r>
              <a:rPr lang="en-US" dirty="0" smtClean="0"/>
              <a:t>Sets </a:t>
            </a:r>
            <a:r>
              <a:rPr lang="en-US" dirty="0"/>
              <a:t>– specialized reproductive structure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/>
              <a:t>(ex. onions)</a:t>
            </a:r>
          </a:p>
        </p:txBody>
      </p:sp>
    </p:spTree>
    <p:extLst>
      <p:ext uri="{BB962C8B-B14F-4D97-AF65-F5344CB8AC3E}">
        <p14:creationId xmlns:p14="http://schemas.microsoft.com/office/powerpoint/2010/main" val="12606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34725"/>
            <a:ext cx="10515600" cy="2852737"/>
          </a:xfrm>
        </p:spPr>
        <p:txBody>
          <a:bodyPr/>
          <a:lstStyle/>
          <a:p>
            <a:r>
              <a:rPr lang="en-US" sz="6600" dirty="0" smtClean="0">
                <a:ea typeface="Verdana" panose="020B0604030504040204" pitchFamily="34" charset="0"/>
                <a:cs typeface="Verdana" panose="020B0604030504040204" pitchFamily="34" charset="0"/>
              </a:rPr>
              <a:t>Session 4 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Vegetable Propagation,</a:t>
            </a:r>
            <a:b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 smtClean="0">
                <a:ea typeface="Verdana" panose="020B0604030504040204" pitchFamily="34" charset="0"/>
                <a:cs typeface="Verdana" panose="020B0604030504040204" pitchFamily="34" charset="0"/>
              </a:rPr>
              <a:t>Seeds and Transplants</a:t>
            </a:r>
            <a:endParaRPr lang="en-US" sz="4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George </a:t>
            </a:r>
            <a:r>
              <a:rPr lang="en-US" sz="2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Boyhan</a:t>
            </a:r>
            <a:endParaRPr lang="en-US" sz="2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Horticulture Dept. </a:t>
            </a:r>
          </a:p>
          <a:p>
            <a:pPr>
              <a:lnSpc>
                <a:spcPct val="70000"/>
              </a:lnSpc>
            </a:pPr>
            <a:r>
              <a:rPr lang="en-US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University of Georgia</a:t>
            </a:r>
            <a:endParaRPr lang="en-US" sz="2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32285"/>
            <a:ext cx="10515600" cy="1325563"/>
          </a:xfrm>
        </p:spPr>
        <p:txBody>
          <a:bodyPr/>
          <a:lstStyle/>
          <a:p>
            <a:r>
              <a:rPr lang="en-US" dirty="0"/>
              <a:t>Commonly Transplanted Vegetables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Broccoli</a:t>
            </a:r>
          </a:p>
          <a:p>
            <a:r>
              <a:rPr lang="en-US" dirty="0"/>
              <a:t>Brussels sprouts</a:t>
            </a:r>
          </a:p>
          <a:p>
            <a:r>
              <a:rPr lang="en-US" dirty="0"/>
              <a:t>Cabbage</a:t>
            </a:r>
          </a:p>
          <a:p>
            <a:r>
              <a:rPr lang="en-US" dirty="0"/>
              <a:t>Cauliflower</a:t>
            </a:r>
          </a:p>
          <a:p>
            <a:r>
              <a:rPr lang="en-US" dirty="0"/>
              <a:t>Celery</a:t>
            </a:r>
          </a:p>
          <a:p>
            <a:r>
              <a:rPr lang="en-US" dirty="0"/>
              <a:t>Collards</a:t>
            </a:r>
          </a:p>
          <a:p>
            <a:r>
              <a:rPr lang="en-US" dirty="0"/>
              <a:t>Cantaloupe</a:t>
            </a:r>
          </a:p>
          <a:p>
            <a:r>
              <a:rPr lang="en-US" dirty="0"/>
              <a:t>Cucumber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45925" y="1825625"/>
            <a:ext cx="5181600" cy="4351338"/>
          </a:xfrm>
        </p:spPr>
        <p:txBody>
          <a:bodyPr/>
          <a:lstStyle/>
          <a:p>
            <a:r>
              <a:rPr lang="en-US" dirty="0"/>
              <a:t>Eggplant</a:t>
            </a:r>
          </a:p>
          <a:p>
            <a:r>
              <a:rPr lang="en-US" dirty="0"/>
              <a:t>Lettuce</a:t>
            </a:r>
          </a:p>
          <a:p>
            <a:r>
              <a:rPr lang="en-US" dirty="0"/>
              <a:t>Onion</a:t>
            </a:r>
          </a:p>
          <a:p>
            <a:r>
              <a:rPr lang="en-US" dirty="0"/>
              <a:t>Pepper</a:t>
            </a:r>
          </a:p>
          <a:p>
            <a:r>
              <a:rPr lang="en-US" dirty="0"/>
              <a:t>Sweetpotato</a:t>
            </a:r>
          </a:p>
          <a:p>
            <a:r>
              <a:rPr lang="en-US" dirty="0"/>
              <a:t>Tomato</a:t>
            </a:r>
          </a:p>
          <a:p>
            <a:r>
              <a:rPr lang="en-US" dirty="0"/>
              <a:t>Watermelon</a:t>
            </a:r>
          </a:p>
          <a:p>
            <a:r>
              <a:rPr lang="en-US" dirty="0"/>
              <a:t>Squash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676">
            <a:off x="8364302" y="3812706"/>
            <a:ext cx="2739450" cy="1542209"/>
          </a:xfrm>
          <a:prstGeom prst="rect">
            <a:avLst/>
          </a:prstGeom>
        </p:spPr>
      </p:pic>
      <p:pic>
        <p:nvPicPr>
          <p:cNvPr id="7" name="Picture 6" descr="SILVERLEAF WHITEFL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1005">
            <a:off x="8654402" y="1919905"/>
            <a:ext cx="2680987" cy="1508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939668">
            <a:off x="9921556" y="5207041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Photo: Katie </a:t>
            </a:r>
            <a:r>
              <a:rPr lang="en-US" sz="1000" dirty="0"/>
              <a:t>C</a:t>
            </a:r>
            <a:r>
              <a:rPr lang="en-US" sz="1000" dirty="0" smtClean="0"/>
              <a:t>hatham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 rot="1122732">
            <a:off x="10170662" y="1928054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industry in south Georgia years </a:t>
            </a:r>
            <a:r>
              <a:rPr lang="en-US" dirty="0" smtClean="0"/>
              <a:t>ago</a:t>
            </a:r>
          </a:p>
          <a:p>
            <a:pPr marL="914400" lvl="1">
              <a:buFont typeface="Arial" panose="020B0604020202020204" pitchFamily="34" charset="0"/>
              <a:buChar char="−"/>
            </a:pPr>
            <a:r>
              <a:rPr lang="en-US" dirty="0"/>
              <a:t>Limited current production</a:t>
            </a:r>
          </a:p>
          <a:p>
            <a:pPr marL="914400" lvl="1">
              <a:buFont typeface="Arial" panose="020B0604020202020204" pitchFamily="34" charset="0"/>
              <a:buChar char="−"/>
            </a:pPr>
            <a:r>
              <a:rPr lang="en-US" dirty="0"/>
              <a:t>Ex. Bonnie Plant Farms – Union Springs, </a:t>
            </a:r>
            <a:r>
              <a:rPr lang="en-US" dirty="0" smtClean="0"/>
              <a:t>AL</a:t>
            </a:r>
          </a:p>
          <a:p>
            <a:r>
              <a:rPr lang="en-US" dirty="0" smtClean="0"/>
              <a:t>Onions </a:t>
            </a:r>
            <a:r>
              <a:rPr lang="en-US" dirty="0"/>
              <a:t>– still a significant industry</a:t>
            </a:r>
          </a:p>
          <a:p>
            <a:pPr marL="914400" lvl="1" indent="-223838">
              <a:buFont typeface="Arial" panose="020B0604020202020204" pitchFamily="34" charset="0"/>
              <a:buChar char="−"/>
            </a:pPr>
            <a:r>
              <a:rPr lang="en-US" dirty="0"/>
              <a:t>On-farm production</a:t>
            </a:r>
          </a:p>
        </p:txBody>
      </p:sp>
      <p:pic>
        <p:nvPicPr>
          <p:cNvPr id="4" name="Picture 3" descr="IMG_0083.jpg"/>
          <p:cNvPicPr>
            <a:picLocks noChangeAspect="1"/>
          </p:cNvPicPr>
          <p:nvPr/>
        </p:nvPicPr>
        <p:blipFill rotWithShape="1">
          <a:blip r:embed="rId2"/>
          <a:srcRect l="-918"/>
          <a:stretch/>
        </p:blipFill>
        <p:spPr>
          <a:xfrm>
            <a:off x="7992095" y="2370816"/>
            <a:ext cx="3772636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MG_00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21" y="3967567"/>
            <a:ext cx="3738328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224431" y="4559873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 media and containers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039339" y="1801813"/>
            <a:ext cx="4745567" cy="43243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Peat based </a:t>
            </a:r>
            <a:r>
              <a:rPr lang="en-US" dirty="0" smtClean="0"/>
              <a:t>media</a:t>
            </a:r>
          </a:p>
          <a:p>
            <a:pPr marL="795338" lvl="1" indent="-223838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dirty="0"/>
              <a:t>Peat moss, perlite, vermiculite, pine </a:t>
            </a:r>
            <a:r>
              <a:rPr lang="en-US" dirty="0" smtClean="0"/>
              <a:t>bark</a:t>
            </a:r>
          </a:p>
          <a:p>
            <a:r>
              <a:rPr lang="en-US" dirty="0" smtClean="0"/>
              <a:t>Other additives</a:t>
            </a:r>
          </a:p>
          <a:p>
            <a:pPr marL="795338" lvl="1" indent="-223838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dirty="0"/>
              <a:t>Lime, fertilizer (enough for the crop, organic water soluble fertilizers are not available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Containers</a:t>
            </a:r>
            <a:endParaRPr lang="en-US" dirty="0"/>
          </a:p>
          <a:p>
            <a:pPr marL="914400" lvl="1">
              <a:lnSpc>
                <a:spcPct val="90000"/>
              </a:lnSpc>
              <a:buFont typeface="Arial" panose="020B0604020202020204" pitchFamily="34" charset="0"/>
              <a:buChar char="−"/>
              <a:tabLst>
                <a:tab pos="688975" algn="l"/>
              </a:tabLst>
            </a:pPr>
            <a:r>
              <a:rPr lang="en-US" dirty="0"/>
              <a:t>Speedling trays, flats &amp; inserts, single piece polyethylene flats</a:t>
            </a:r>
          </a:p>
        </p:txBody>
      </p:sp>
      <p:pic>
        <p:nvPicPr>
          <p:cNvPr id="4" name="Picture 3" descr="DSCN1191.jpg"/>
          <p:cNvPicPr>
            <a:picLocks noChangeAspect="1"/>
          </p:cNvPicPr>
          <p:nvPr/>
        </p:nvPicPr>
        <p:blipFill rotWithShape="1">
          <a:blip r:embed="rId3"/>
          <a:srcRect r="14755"/>
          <a:stretch/>
        </p:blipFill>
        <p:spPr>
          <a:xfrm>
            <a:off x="5986044" y="1690688"/>
            <a:ext cx="5877406" cy="387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580727" y="5322750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Julia Gaskin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Potting Mix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/>
              <a:t>Organic media </a:t>
            </a:r>
            <a:r>
              <a:rPr lang="en-US" sz="3200" dirty="0" smtClean="0"/>
              <a:t>mix: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0.4 </a:t>
            </a:r>
            <a:r>
              <a:rPr lang="en-US" sz="3200" dirty="0"/>
              <a:t>yard sphagnum peat moss or ground pine </a:t>
            </a:r>
            <a:r>
              <a:rPr lang="en-US" sz="3200" dirty="0" smtClean="0"/>
              <a:t>bark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0.3 </a:t>
            </a:r>
            <a:r>
              <a:rPr lang="en-US" sz="3200" dirty="0"/>
              <a:t>yards vermiculite or </a:t>
            </a:r>
            <a:r>
              <a:rPr lang="en-US" sz="3200" dirty="0" smtClean="0"/>
              <a:t>perlite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0.3 </a:t>
            </a:r>
            <a:r>
              <a:rPr lang="en-US" sz="3200" dirty="0"/>
              <a:t>yards compost or topsoil (ex. Black Cow </a:t>
            </a:r>
            <a:r>
              <a:rPr lang="en-US" sz="3200" dirty="0" smtClean="0"/>
              <a:t>Topsoil)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4 </a:t>
            </a:r>
            <a:r>
              <a:rPr lang="en-US" sz="3200" dirty="0"/>
              <a:t>cups complete organic fertilizer (ex. </a:t>
            </a:r>
            <a:r>
              <a:rPr lang="en-US" sz="3200" dirty="0" smtClean="0"/>
              <a:t>5-6-6)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1 </a:t>
            </a:r>
            <a:r>
              <a:rPr lang="en-US" sz="3200" dirty="0"/>
              <a:t>cup blood </a:t>
            </a:r>
            <a:r>
              <a:rPr lang="en-US" sz="3200" dirty="0" smtClean="0"/>
              <a:t>meal</a:t>
            </a:r>
          </a:p>
          <a:p>
            <a:pPr marL="855663" lvl="1" indent="-398463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/>
            </a:pPr>
            <a:r>
              <a:rPr lang="en-US" sz="3200" dirty="0" smtClean="0"/>
              <a:t>5 </a:t>
            </a:r>
            <a:r>
              <a:rPr lang="en-US" sz="3200" dirty="0" err="1"/>
              <a:t>lbs</a:t>
            </a:r>
            <a:r>
              <a:rPr lang="en-US" sz="3200" dirty="0"/>
              <a:t> ground limestone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47026" r="8523" b="11228"/>
          <a:stretch/>
        </p:blipFill>
        <p:spPr>
          <a:xfrm>
            <a:off x="8752859" y="365125"/>
            <a:ext cx="2114054" cy="180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436713" y="1923953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Katie Chatham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STRENE FLAT SIZE.jpg"/>
          <p:cNvPicPr>
            <a:picLocks noChangeAspect="1"/>
          </p:cNvPicPr>
          <p:nvPr/>
        </p:nvPicPr>
        <p:blipFill rotWithShape="1">
          <a:blip r:embed="rId2"/>
          <a:srcRect t="15103"/>
          <a:stretch/>
        </p:blipFill>
        <p:spPr>
          <a:xfrm>
            <a:off x="3718993" y="3823344"/>
            <a:ext cx="4760686" cy="227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ILLING FLATS.jpg"/>
          <p:cNvPicPr>
            <a:picLocks noChangeAspect="1"/>
          </p:cNvPicPr>
          <p:nvPr/>
        </p:nvPicPr>
        <p:blipFill rotWithShape="1">
          <a:blip r:embed="rId3"/>
          <a:srcRect r="8465"/>
          <a:stretch/>
        </p:blipFill>
        <p:spPr>
          <a:xfrm>
            <a:off x="752104" y="381000"/>
            <a:ext cx="505492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UTOMATED SEE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245" y="381000"/>
            <a:ext cx="4876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4495" y="3294682"/>
            <a:ext cx="295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Polyethylene flats &amp; inserts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921" y="6255331"/>
            <a:ext cx="259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piece polyethylene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4169" y="3286136"/>
            <a:ext cx="295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Styrofoam Speedling Trays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7269" y="5849780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Tray cell sizes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flat 11 x 22 </a:t>
            </a:r>
            <a:r>
              <a:rPr lang="en-US" dirty="0" smtClean="0"/>
              <a:t>inches</a:t>
            </a:r>
          </a:p>
          <a:p>
            <a:r>
              <a:rPr lang="en-US" dirty="0" smtClean="0"/>
              <a:t>36</a:t>
            </a:r>
            <a:r>
              <a:rPr lang="en-US" dirty="0"/>
              <a:t>, 50, 63, 72 cells per </a:t>
            </a:r>
            <a:r>
              <a:rPr lang="en-US" dirty="0" smtClean="0"/>
              <a:t>flat</a:t>
            </a:r>
          </a:p>
          <a:p>
            <a:r>
              <a:rPr lang="en-US" dirty="0" smtClean="0"/>
              <a:t>Other </a:t>
            </a:r>
            <a:r>
              <a:rPr lang="en-US" dirty="0"/>
              <a:t>sizes </a:t>
            </a:r>
            <a:r>
              <a:rPr lang="en-US" dirty="0" smtClean="0"/>
              <a:t>available</a:t>
            </a:r>
          </a:p>
          <a:p>
            <a:r>
              <a:rPr lang="en-US" dirty="0" smtClean="0"/>
              <a:t>Seedling </a:t>
            </a:r>
            <a:r>
              <a:rPr lang="en-US" dirty="0"/>
              <a:t>trays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/>
              <a:t>Slightly larger 13.5 x 26.5 inches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/>
              <a:t>Sold by the number of cells per tray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/>
              <a:t>Ex. 242 cells per tray (1” square, 2” deep)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80" r="6381"/>
          <a:stretch/>
        </p:blipFill>
        <p:spPr>
          <a:xfrm>
            <a:off x="7813962" y="760543"/>
            <a:ext cx="3191761" cy="349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559413" y="4386304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 Timing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460739"/>
              </p:ext>
            </p:extLst>
          </p:nvPr>
        </p:nvGraphicFramePr>
        <p:xfrm>
          <a:off x="1339273" y="1611953"/>
          <a:ext cx="9144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Crop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Seed/10,000</a:t>
                      </a:r>
                      <a:r>
                        <a:rPr lang="en-US" baseline="0" dirty="0"/>
                        <a:t> seedlings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Germination</a:t>
                      </a:r>
                    </a:p>
                    <a:p>
                      <a:pPr algn="ctr"/>
                      <a:r>
                        <a:rPr lang="en-US" dirty="0"/>
                        <a:t>(days)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Required</a:t>
                      </a:r>
                    </a:p>
                    <a:p>
                      <a:pPr algn="ctr"/>
                      <a:r>
                        <a:rPr lang="en-US" dirty="0"/>
                        <a:t>(weeks)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Broccoli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oz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5-7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Cucumbers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0.5-1.0 lbs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Eggplant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oz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5-7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Muskmelon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0.5-1.0 lbs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4-5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Pepper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oz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5-7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Pumpkin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2.5-6.5 lbs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Onion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oz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8-10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Squash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 lbs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Tomato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oz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5-7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Watermelon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3.25 lbs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3-4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336800" y="6324600"/>
            <a:ext cx="456261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Adopted from Knott’s Handbook for Vegetable Growers</a:t>
            </a:r>
          </a:p>
        </p:txBody>
      </p:sp>
    </p:spTree>
    <p:extLst>
      <p:ext uri="{BB962C8B-B14F-4D97-AF65-F5344CB8AC3E}">
        <p14:creationId xmlns:p14="http://schemas.microsoft.com/office/powerpoint/2010/main" val="5350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Transplants Per Acre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876963"/>
              </p:ext>
            </p:extLst>
          </p:nvPr>
        </p:nvGraphicFramePr>
        <p:xfrm>
          <a:off x="1455149" y="1536309"/>
          <a:ext cx="9696450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Crop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Transplants/acre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Broccoli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17,500 – 26,250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Cabbage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12,500 – 23,200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Cucumbers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14,500 – 19,300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Eggplant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4,000</a:t>
                      </a:r>
                      <a:r>
                        <a:rPr lang="en-US" baseline="0" dirty="0"/>
                        <a:t> – 6,000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Muskmelon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2,000 – 5,500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Pepper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9,300 –</a:t>
                      </a:r>
                      <a:r>
                        <a:rPr lang="en-US" baseline="0" dirty="0"/>
                        <a:t> 14,500</a:t>
                      </a:r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Pumpkin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1,000 – 3,000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Onion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80,000 – 100,000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Squash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9,600 – 14,500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Tomato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9,300 – 14,500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Watermelon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1,600 – 3,000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8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Activity – Seed Numbers and Transplants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Locally Yours Farm </a:t>
            </a:r>
            <a:r>
              <a:rPr lang="en-US" dirty="0" smtClean="0"/>
              <a:t>wants to grow two 5 x 20 </a:t>
            </a:r>
            <a:r>
              <a:rPr lang="en-US" dirty="0" err="1" smtClean="0"/>
              <a:t>ft</a:t>
            </a:r>
            <a:r>
              <a:rPr lang="en-US" dirty="0" smtClean="0"/>
              <a:t> beds of summer squash this year for an early market. How many transplants should they start?  How many seeds do they need?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51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Wrapping Flats                                                 0000BEE0Macintosh HD                   985CFB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3798" y="1409392"/>
            <a:ext cx="4673600" cy="262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812800" y="457200"/>
            <a:ext cx="10363200" cy="1143000"/>
          </a:xfrm>
        </p:spPr>
        <p:txBody>
          <a:bodyPr/>
          <a:lstStyle/>
          <a:p>
            <a:r>
              <a:rPr lang="en-US" dirty="0"/>
              <a:t>Special Handling</a:t>
            </a:r>
          </a:p>
        </p:txBody>
      </p:sp>
      <p:sp>
        <p:nvSpPr>
          <p:cNvPr id="2765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727200" y="1981200"/>
            <a:ext cx="5181600" cy="4114800"/>
          </a:xfrm>
        </p:spPr>
        <p:txBody>
          <a:bodyPr/>
          <a:lstStyle/>
          <a:p>
            <a:r>
              <a:rPr lang="en-US" sz="2800" dirty="0"/>
              <a:t>Triploid Watermelon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400" dirty="0"/>
              <a:t>Expensive seed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400" dirty="0"/>
              <a:t>Keep media on dry side</a:t>
            </a:r>
          </a:p>
          <a:p>
            <a:pPr lvl="2"/>
            <a:r>
              <a:rPr lang="en-US" dirty="0"/>
              <a:t>Particularly 1st 48-72 hrs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400" dirty="0"/>
              <a:t>High temperature</a:t>
            </a:r>
          </a:p>
          <a:p>
            <a:pPr lvl="2"/>
            <a:r>
              <a:rPr lang="en-US" dirty="0"/>
              <a:t>Above 70 deg. F. nights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400" dirty="0"/>
              <a:t>Coordinate with pollenizer production</a:t>
            </a:r>
          </a:p>
          <a:p>
            <a:pPr lvl="1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944988" y="4179862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Photos: George Boyhan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an </a:t>
            </a:r>
            <a:r>
              <a:rPr lang="en-US" dirty="0"/>
              <a:t>example of a crop that should be direct </a:t>
            </a:r>
            <a:r>
              <a:rPr lang="en-US" dirty="0" smtClean="0"/>
              <a:t>seeded</a:t>
            </a:r>
          </a:p>
          <a:p>
            <a:r>
              <a:rPr lang="en-US" dirty="0" smtClean="0"/>
              <a:t>List </a:t>
            </a:r>
            <a:r>
              <a:rPr lang="en-US" dirty="0"/>
              <a:t>three reasons you might want to use a transplant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1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Transplant Finishing &amp; Handling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6416959" cy="4351338"/>
          </a:xfrm>
        </p:spPr>
        <p:txBody>
          <a:bodyPr/>
          <a:lstStyle/>
          <a:p>
            <a:r>
              <a:rPr lang="en-US" dirty="0"/>
              <a:t>Size </a:t>
            </a:r>
            <a:r>
              <a:rPr lang="en-US" dirty="0" smtClean="0"/>
              <a:t>(</a:t>
            </a:r>
            <a:r>
              <a:rPr lang="en-US" dirty="0"/>
              <a:t>1-3 inch diameter </a:t>
            </a:r>
            <a:r>
              <a:rPr lang="en-US" dirty="0" smtClean="0"/>
              <a:t>cells)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−"/>
            </a:pPr>
            <a:r>
              <a:rPr lang="en-US" sz="2400" dirty="0"/>
              <a:t>Smaller the size the more care required (watering etc</a:t>
            </a:r>
            <a:r>
              <a:rPr lang="en-US" sz="2400" dirty="0" smtClean="0"/>
              <a:t>.)</a:t>
            </a:r>
          </a:p>
          <a:p>
            <a:r>
              <a:rPr lang="en-US" dirty="0" smtClean="0"/>
              <a:t>Disease </a:t>
            </a:r>
            <a:r>
              <a:rPr lang="en-US" dirty="0"/>
              <a:t>or </a:t>
            </a:r>
            <a:r>
              <a:rPr lang="en-US" dirty="0" smtClean="0"/>
              <a:t>insect </a:t>
            </a:r>
            <a:r>
              <a:rPr lang="en-US" dirty="0"/>
              <a:t>p</a:t>
            </a:r>
            <a:r>
              <a:rPr lang="en-US" dirty="0" smtClean="0"/>
              <a:t>roblems</a:t>
            </a:r>
          </a:p>
          <a:p>
            <a:r>
              <a:rPr lang="en-US" dirty="0" smtClean="0"/>
              <a:t>Hardening off</a:t>
            </a:r>
          </a:p>
          <a:p>
            <a:r>
              <a:rPr lang="en-US" dirty="0" smtClean="0"/>
              <a:t>Delivery</a:t>
            </a:r>
            <a:endParaRPr lang="en-US" dirty="0"/>
          </a:p>
          <a:p>
            <a:r>
              <a:rPr lang="en-US" dirty="0" smtClean="0"/>
              <a:t>Delay </a:t>
            </a:r>
            <a:r>
              <a:rPr lang="en-US" dirty="0"/>
              <a:t>in Planting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945418"/>
              </p:ext>
            </p:extLst>
          </p:nvPr>
        </p:nvGraphicFramePr>
        <p:xfrm>
          <a:off x="7678058" y="1986252"/>
          <a:ext cx="3235366" cy="3415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r:id="rId3" imgW="2679700" imgH="3771900" progId="">
                  <p:embed/>
                </p:oleObj>
              </mc:Choice>
              <mc:Fallback>
                <p:oleObj r:id="rId3" imgW="2679700" imgH="3771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8058" y="1986252"/>
                        <a:ext cx="3235366" cy="34155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633" y="1600615"/>
            <a:ext cx="10348549" cy="5056187"/>
          </a:xfrm>
        </p:spPr>
        <p:txBody>
          <a:bodyPr>
            <a:normAutofit/>
          </a:bodyPr>
          <a:lstStyle/>
          <a:p>
            <a:r>
              <a:rPr lang="en-US" dirty="0"/>
              <a:t>Reduce water and/or </a:t>
            </a:r>
            <a:r>
              <a:rPr lang="en-US" dirty="0" smtClean="0"/>
              <a:t>temperature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Move out of the greenhouse 3-5 days prior to transplanting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Protect from excessive cold (move back to greenhouse at night if needed)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Protect from excessive light (place in the shade and/or watch the watering</a:t>
            </a:r>
            <a:r>
              <a:rPr lang="en-US" sz="2200" dirty="0" smtClean="0"/>
              <a:t>)</a:t>
            </a:r>
          </a:p>
          <a:p>
            <a:r>
              <a:rPr lang="en-US" dirty="0" smtClean="0"/>
              <a:t>Effects</a:t>
            </a:r>
            <a:endParaRPr lang="en-US" dirty="0"/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Reduces growth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Thickens cuticle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Increases dry matter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Increases water holding colloids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Decreases free water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Anthocyanins increase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/>
              <a:t>Increase carbohydrates</a:t>
            </a:r>
          </a:p>
        </p:txBody>
      </p:sp>
      <p:pic>
        <p:nvPicPr>
          <p:cNvPr id="4" name="Picture 3" descr="DSCN1213.jpg"/>
          <p:cNvPicPr>
            <a:picLocks noChangeAspect="1"/>
          </p:cNvPicPr>
          <p:nvPr/>
        </p:nvPicPr>
        <p:blipFill rotWithShape="1">
          <a:blip r:embed="rId3"/>
          <a:srcRect t="14844" r="15501"/>
          <a:stretch/>
        </p:blipFill>
        <p:spPr>
          <a:xfrm>
            <a:off x="5870367" y="3336966"/>
            <a:ext cx="4483099" cy="254132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070743" y="5632065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Julia Gaskin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52738" cy="4351338"/>
          </a:xfrm>
        </p:spPr>
        <p:txBody>
          <a:bodyPr/>
          <a:lstStyle/>
          <a:p>
            <a:r>
              <a:rPr lang="en-US" dirty="0" smtClean="0"/>
              <a:t>Similar to direct seeding – mark off row</a:t>
            </a:r>
          </a:p>
          <a:p>
            <a:r>
              <a:rPr lang="en-US" dirty="0" smtClean="0"/>
              <a:t>Make hole with hoe or dibble at correct spacing or</a:t>
            </a:r>
          </a:p>
          <a:p>
            <a:r>
              <a:rPr lang="en-US" dirty="0" smtClean="0"/>
              <a:t>Use hand </a:t>
            </a:r>
            <a:r>
              <a:rPr lang="en-US" dirty="0" err="1" smtClean="0"/>
              <a:t>transplanter</a:t>
            </a:r>
            <a:endParaRPr lang="en-US" dirty="0"/>
          </a:p>
          <a:p>
            <a:r>
              <a:rPr lang="en-US" dirty="0" smtClean="0"/>
              <a:t>Put in transplant</a:t>
            </a:r>
          </a:p>
          <a:p>
            <a:r>
              <a:rPr lang="en-US" dirty="0" smtClean="0"/>
              <a:t>Step on side to close hole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 r="41203"/>
          <a:stretch/>
        </p:blipFill>
        <p:spPr>
          <a:xfrm>
            <a:off x="6636695" y="1237616"/>
            <a:ext cx="4454858" cy="4627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5323" y="5618882"/>
            <a:ext cx="1446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Jessica </a:t>
            </a:r>
            <a:r>
              <a:rPr lang="en-US" sz="1000" dirty="0" err="1" smtClean="0">
                <a:solidFill>
                  <a:schemeClr val="bg1"/>
                </a:solidFill>
              </a:rPr>
              <a:t>Cudnik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79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ansplanter                                                   0000BED5Macintosh HD                   985CFB0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3802" y="284157"/>
            <a:ext cx="3959902" cy="395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41" y="2956810"/>
            <a:ext cx="4821835" cy="361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7" y="640939"/>
            <a:ext cx="4247213" cy="3185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59347" y="3580128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Julia Gaskin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18294" y="3997838"/>
            <a:ext cx="1478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George Boyhan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6653" y="6313709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Julia Gaskin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Resources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83" y="6220495"/>
            <a:ext cx="1908480" cy="59886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Maynard, D.N. and G.J. </a:t>
            </a:r>
            <a:r>
              <a:rPr lang="en-US" dirty="0" err="1"/>
              <a:t>Hochmuth</a:t>
            </a:r>
            <a:r>
              <a:rPr lang="en-US" dirty="0"/>
              <a:t>. 2007. </a:t>
            </a:r>
            <a:r>
              <a:rPr lang="en-US" u="sng" dirty="0"/>
              <a:t>Knott’s Handbook for Vegetable Growers</a:t>
            </a:r>
            <a:r>
              <a:rPr lang="en-US" dirty="0"/>
              <a:t> 5</a:t>
            </a:r>
            <a:r>
              <a:rPr lang="en-US" baseline="30000" dirty="0"/>
              <a:t>th</a:t>
            </a:r>
            <a:r>
              <a:rPr lang="en-US" dirty="0"/>
              <a:t> Edition. John Wiley &amp; Sons, Inc. Hoboken, NJ. ISBN-13: 978-0471-73828-2.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883" y="2382922"/>
            <a:ext cx="1556808" cy="2435257"/>
          </a:xfrm>
          <a:prstGeom prst="rect">
            <a:avLst/>
          </a:prstGeom>
          <a:effectLst>
            <a:outerShdw blurRad="50800" dist="139700" dir="24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2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0" y="1761843"/>
            <a:ext cx="6594088" cy="774529"/>
          </a:xfrm>
        </p:spPr>
        <p:txBody>
          <a:bodyPr>
            <a:noAutofit/>
          </a:bodyPr>
          <a:lstStyle/>
          <a:p>
            <a:r>
              <a:rPr lang="en-US" sz="1800" dirty="0"/>
              <a:t>This material is based upon work that is supported by the National Institute of Food and Agriculture, U.S. Department of Agriculture, under award number </a:t>
            </a:r>
            <a:r>
              <a:rPr lang="en-US" sz="1800" dirty="0" smtClean="0"/>
              <a:t>2015-70017-22861.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3" y="319945"/>
            <a:ext cx="6349580" cy="199245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733310" y="2756613"/>
            <a:ext cx="9825620" cy="2515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Beginning Farmer and Rancher </a:t>
            </a:r>
          </a:p>
          <a:p>
            <a:r>
              <a:rPr lang="en-US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Development Program</a:t>
            </a:r>
          </a:p>
          <a:p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Developing the Next Generation</a:t>
            </a:r>
          </a:p>
          <a:p>
            <a:r>
              <a:rPr lang="en-US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of Sustainable Farmers in </a:t>
            </a:r>
            <a:r>
              <a:rPr lang="en-US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Georgia Grant</a:t>
            </a:r>
            <a:endParaRPr lang="en-US" sz="4000" dirty="0" smtClean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04" y="2765451"/>
            <a:ext cx="1261811" cy="2042016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441130" y="5847855"/>
            <a:ext cx="9785087" cy="506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33" y="5622555"/>
            <a:ext cx="1288593" cy="564404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728" y="5509435"/>
            <a:ext cx="783489" cy="69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504" y="5638566"/>
            <a:ext cx="1355655" cy="532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" y="5662992"/>
            <a:ext cx="1804954" cy="538651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99" y="5643170"/>
            <a:ext cx="1487871" cy="523174"/>
          </a:xfrm>
          <a:prstGeom prst="rect">
            <a:avLst/>
          </a:prstGeom>
          <a:effectLst>
            <a:glow>
              <a:schemeClr val="tx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121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24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Goal is:</a:t>
            </a:r>
          </a:p>
          <a:p>
            <a:pPr lvl="1"/>
            <a:r>
              <a:rPr lang="en-US" sz="2600" dirty="0" smtClean="0"/>
              <a:t>Consistent stand maximize use of space</a:t>
            </a:r>
          </a:p>
          <a:p>
            <a:pPr lvl="1"/>
            <a:r>
              <a:rPr lang="en-US" sz="2600" dirty="0" smtClean="0"/>
              <a:t>Straight rows helps with weed control</a:t>
            </a:r>
          </a:p>
          <a:p>
            <a:pPr lvl="1"/>
            <a:r>
              <a:rPr lang="en-US" sz="2600" dirty="0" smtClean="0"/>
              <a:t>Proper spacing for best plant growth, reducing weeds and disease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Either direct seeding or transplanting can work.</a:t>
            </a:r>
          </a:p>
        </p:txBody>
      </p:sp>
    </p:spTree>
    <p:extLst>
      <p:ext uri="{BB962C8B-B14F-4D97-AF65-F5344CB8AC3E}">
        <p14:creationId xmlns:p14="http://schemas.microsoft.com/office/powerpoint/2010/main" val="425568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Seeding </a:t>
            </a:r>
            <a:r>
              <a:rPr lang="en-US" dirty="0" err="1" smtClean="0"/>
              <a:t>vs</a:t>
            </a:r>
            <a:r>
              <a:rPr lang="en-US" dirty="0" smtClean="0"/>
              <a:t> Transplanting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seeding advantages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Don’t need greenhouse for transplant production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Better for root crops like carrots, beets, turnips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Better for thickly seeded leaf crops – lettuce mixes, microgreens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Always used for cover </a:t>
            </a:r>
            <a:r>
              <a:rPr lang="en-US" dirty="0" smtClean="0"/>
              <a:t>crops</a:t>
            </a:r>
          </a:p>
          <a:p>
            <a:r>
              <a:rPr lang="en-US" dirty="0" smtClean="0"/>
              <a:t>Direct seeding disadvantages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Usually requires more seed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Less control of germination conditions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Smaller window for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6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Seeding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Transplanting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Transplanting advantages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Insures a perfect or near perfect stand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Extends growing season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Production for early markets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Save on irrigation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Improve crop uniformity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Save on expensive </a:t>
            </a:r>
            <a:r>
              <a:rPr lang="en-US" dirty="0" smtClean="0"/>
              <a:t>seed</a:t>
            </a:r>
          </a:p>
          <a:p>
            <a:r>
              <a:rPr lang="en-US" dirty="0" smtClean="0"/>
              <a:t>Transplanting disadvantages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Initial investment in greenhouse infrastructure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Extra labor to produce transplants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88" y="2061273"/>
            <a:ext cx="2986007" cy="2239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0812" y="4069946"/>
            <a:ext cx="14955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Photo: Julia Gaskin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Seeding -Getting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 </a:t>
            </a:r>
            <a:r>
              <a:rPr lang="en-US" dirty="0" smtClean="0"/>
              <a:t>Good bed or ground preparation for good seed-soil contact</a:t>
            </a:r>
          </a:p>
          <a:p>
            <a:r>
              <a:rPr lang="en-US" sz="2400" dirty="0" smtClean="0"/>
              <a:t> </a:t>
            </a:r>
            <a:r>
              <a:rPr lang="en-US" dirty="0" smtClean="0"/>
              <a:t>Know the right planting depth!</a:t>
            </a:r>
          </a:p>
          <a:p>
            <a:r>
              <a:rPr lang="en-US" sz="2400" dirty="0" smtClean="0"/>
              <a:t> </a:t>
            </a:r>
            <a:r>
              <a:rPr lang="en-US" dirty="0" smtClean="0"/>
              <a:t>Know the right spacing!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You can find this information on many seed packets or in the seed catalog.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46" y="4418954"/>
            <a:ext cx="3004088" cy="2253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9546" y="6441188"/>
            <a:ext cx="1673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Photo: Julia Gaskin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62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Hand seeding</a:t>
            </a:r>
          </a:p>
          <a:p>
            <a:r>
              <a:rPr lang="en-US" dirty="0" smtClean="0"/>
              <a:t>Broadcasting</a:t>
            </a:r>
            <a:endParaRPr lang="en-US" dirty="0"/>
          </a:p>
          <a:p>
            <a:r>
              <a:rPr lang="en-US" dirty="0" smtClean="0"/>
              <a:t>Drilling </a:t>
            </a:r>
            <a:r>
              <a:rPr lang="en-US" dirty="0"/>
              <a:t>– planting one seed next to </a:t>
            </a:r>
            <a:r>
              <a:rPr lang="en-US" dirty="0" smtClean="0"/>
              <a:t>another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 smtClean="0"/>
              <a:t>Cover crops</a:t>
            </a:r>
          </a:p>
          <a:p>
            <a:r>
              <a:rPr lang="en-US" dirty="0" smtClean="0"/>
              <a:t>Precision </a:t>
            </a:r>
            <a:r>
              <a:rPr lang="en-US" dirty="0"/>
              <a:t>sowing –best stand establishment for specific </a:t>
            </a:r>
            <a:r>
              <a:rPr lang="en-US" dirty="0" smtClean="0"/>
              <a:t>spacing</a:t>
            </a:r>
          </a:p>
          <a:p>
            <a:r>
              <a:rPr lang="en-US" dirty="0" err="1" smtClean="0"/>
              <a:t>Chitting</a:t>
            </a:r>
            <a:r>
              <a:rPr lang="en-US" dirty="0" smtClean="0"/>
              <a:t> </a:t>
            </a:r>
            <a:r>
              <a:rPr lang="en-US" dirty="0"/>
              <a:t>– pre-germinate seed until radical </a:t>
            </a:r>
            <a:r>
              <a:rPr lang="en-US" dirty="0" smtClean="0"/>
              <a:t>appears</a:t>
            </a:r>
          </a:p>
          <a:p>
            <a:r>
              <a:rPr lang="en-US" dirty="0" smtClean="0"/>
              <a:t>Precision </a:t>
            </a:r>
            <a:r>
              <a:rPr lang="en-US" dirty="0"/>
              <a:t>seeders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Plates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Belts</a:t>
            </a:r>
          </a:p>
          <a:p>
            <a:pPr marL="795338" lvl="1">
              <a:buFont typeface="Arial" panose="020B0604020202020204" pitchFamily="34" charset="0"/>
              <a:buChar char="−"/>
            </a:pPr>
            <a:r>
              <a:rPr lang="en-US" dirty="0"/>
              <a:t>Vacuum</a:t>
            </a:r>
          </a:p>
        </p:txBody>
      </p:sp>
    </p:spTree>
    <p:extLst>
      <p:ext uri="{BB962C8B-B14F-4D97-AF65-F5344CB8AC3E}">
        <p14:creationId xmlns:p14="http://schemas.microsoft.com/office/powerpoint/2010/main" val="183294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Seeding Equipment &amp;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166548" cy="3545028"/>
          </a:xfrm>
        </p:spPr>
        <p:txBody>
          <a:bodyPr>
            <a:normAutofit/>
          </a:bodyPr>
          <a:lstStyle/>
          <a:p>
            <a:r>
              <a:rPr lang="en-US" dirty="0" smtClean="0"/>
              <a:t>Handseeding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 smtClean="0"/>
              <a:t>Place stake with string, pull tight to mark straight row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 smtClean="0"/>
              <a:t>Pull hoe along string to make furrow at right depth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 smtClean="0"/>
              <a:t>Walk along furrow and drop seeds in at right spacing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 smtClean="0"/>
              <a:t>Use hoe to cover furrow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 smtClean="0"/>
              <a:t>Water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68" r="39042" b="1049"/>
          <a:stretch/>
        </p:blipFill>
        <p:spPr>
          <a:xfrm>
            <a:off x="8784411" y="1311913"/>
            <a:ext cx="2900889" cy="2947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9070" y="4013263"/>
            <a:ext cx="1446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Jessica </a:t>
            </a:r>
            <a:r>
              <a:rPr lang="en-US" sz="1000" dirty="0" err="1" smtClean="0">
                <a:solidFill>
                  <a:schemeClr val="bg1"/>
                </a:solidFill>
              </a:rPr>
              <a:t>Cudnik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9" y="3785479"/>
            <a:ext cx="2131189" cy="28415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2608" y="6339777"/>
            <a:ext cx="1527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Photo: </a:t>
            </a:r>
            <a:r>
              <a:rPr lang="en-US" sz="1000" dirty="0" err="1" smtClean="0">
                <a:solidFill>
                  <a:schemeClr val="bg1"/>
                </a:solidFill>
              </a:rPr>
              <a:t>JoHannah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</a:rPr>
              <a:t>Biang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86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AD47"/>
      </a:accent1>
      <a:accent2>
        <a:srgbClr val="5B9BD5"/>
      </a:accent2>
      <a:accent3>
        <a:srgbClr val="FFC000"/>
      </a:accent3>
      <a:accent4>
        <a:srgbClr val="ED7D31"/>
      </a:accent4>
      <a:accent5>
        <a:srgbClr val="954F72"/>
      </a:accent5>
      <a:accent6>
        <a:srgbClr val="70AD47"/>
      </a:accent6>
      <a:hlink>
        <a:srgbClr val="954F72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1188</Words>
  <Application>Microsoft Office PowerPoint</Application>
  <PresentationFormat>Widescreen</PresentationFormat>
  <Paragraphs>286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Office Theme</vt:lpstr>
      <vt:lpstr>PowerPoint Presentation</vt:lpstr>
      <vt:lpstr>Session 4  Vegetable Propagation, Seeds and Transplants</vt:lpstr>
      <vt:lpstr>Learning Objectives </vt:lpstr>
      <vt:lpstr>Crop Propagation</vt:lpstr>
      <vt:lpstr>Direct Seeding vs Transplanting</vt:lpstr>
      <vt:lpstr>Direct Seeding vs Transplanting</vt:lpstr>
      <vt:lpstr>Direct Seeding -Getting Started</vt:lpstr>
      <vt:lpstr>Seeding Equipment &amp; Methods</vt:lpstr>
      <vt:lpstr>Seeding Equipment &amp; Methods</vt:lpstr>
      <vt:lpstr>Seeding Equipment &amp; Methods</vt:lpstr>
      <vt:lpstr>Seeding Equipment &amp; Methods</vt:lpstr>
      <vt:lpstr>Seeding Equipment &amp; Methods</vt:lpstr>
      <vt:lpstr>Seeding Equipment &amp;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Transplant Production</vt:lpstr>
      <vt:lpstr>Commonly Transplanted Vegetables</vt:lpstr>
      <vt:lpstr>Field Production</vt:lpstr>
      <vt:lpstr>Transplant media and containers</vt:lpstr>
      <vt:lpstr>Example Potting Mix</vt:lpstr>
      <vt:lpstr>PowerPoint Presentation</vt:lpstr>
      <vt:lpstr>Tray cell sizes</vt:lpstr>
      <vt:lpstr>Transplant Timing</vt:lpstr>
      <vt:lpstr>Transplants Per Acre</vt:lpstr>
      <vt:lpstr>Activity – Seed Numbers and Transplants</vt:lpstr>
      <vt:lpstr>Special Handling</vt:lpstr>
      <vt:lpstr>Transplant Finishing &amp; Handling</vt:lpstr>
      <vt:lpstr>Hardening Off</vt:lpstr>
      <vt:lpstr>Transplanting</vt:lpstr>
      <vt:lpstr>PowerPoint Presentation</vt:lpstr>
      <vt:lpstr>Additional Resources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Rebecca Chatham</dc:creator>
  <cp:lastModifiedBy>Windows User</cp:lastModifiedBy>
  <cp:revision>95</cp:revision>
  <cp:lastPrinted>2016-09-16T20:28:23Z</cp:lastPrinted>
  <dcterms:created xsi:type="dcterms:W3CDTF">2015-06-09T16:44:22Z</dcterms:created>
  <dcterms:modified xsi:type="dcterms:W3CDTF">2016-09-19T18:08:51Z</dcterms:modified>
</cp:coreProperties>
</file>