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6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92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1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F1197-5748-7843-910B-B44DBD02E1A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3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6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4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0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9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9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3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ainagga.org/documents/06organicblues2.pdf" TargetMode="External"/><Relationship Id="rId2" Type="http://schemas.openxmlformats.org/officeDocument/2006/relationships/hyperlink" Target="http://www.sustainagga.org/documents/OrganicSmallFruits-brochur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04" y="602398"/>
            <a:ext cx="7546789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" y="301628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Fruit and Vegetable Production</a:t>
            </a:r>
            <a:endParaRPr lang="en-US" sz="60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01" y="5834699"/>
            <a:ext cx="1705074" cy="600457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14" y="5255954"/>
            <a:ext cx="917600" cy="1481021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91" y="5406027"/>
            <a:ext cx="1162012" cy="10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8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Strawberries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58891" cy="4351338"/>
          </a:xfrm>
        </p:spPr>
        <p:txBody>
          <a:bodyPr>
            <a:normAutofit/>
          </a:bodyPr>
          <a:lstStyle/>
          <a:p>
            <a:r>
              <a:rPr lang="en-US" dirty="0"/>
              <a:t>Annual Hill Culture versus Matted </a:t>
            </a:r>
            <a:r>
              <a:rPr lang="en-US" dirty="0" smtClean="0"/>
              <a:t>Row</a:t>
            </a:r>
          </a:p>
          <a:p>
            <a:pPr marL="914400" lvl="1" indent="-225425">
              <a:buFont typeface="Arial" panose="020B0604020202020204" pitchFamily="34" charset="0"/>
              <a:buChar char="−"/>
            </a:pPr>
            <a:r>
              <a:rPr lang="en-US" dirty="0"/>
              <a:t>AHC results in larger fruit, less disease</a:t>
            </a:r>
          </a:p>
          <a:p>
            <a:pPr marL="914400" lvl="1" indent="-225425">
              <a:buFont typeface="Arial" panose="020B0604020202020204" pitchFamily="34" charset="0"/>
              <a:buChar char="−"/>
            </a:pPr>
            <a:r>
              <a:rPr lang="en-US" dirty="0"/>
              <a:t>AHC requires more management and are usually grown on </a:t>
            </a:r>
            <a:r>
              <a:rPr lang="en-US" dirty="0" smtClean="0"/>
              <a:t>plastic</a:t>
            </a:r>
          </a:p>
          <a:p>
            <a:r>
              <a:rPr lang="en-US" dirty="0" smtClean="0"/>
              <a:t>Plastic </a:t>
            </a:r>
            <a:r>
              <a:rPr lang="en-US" dirty="0"/>
              <a:t>mulch requires all fertility </a:t>
            </a:r>
            <a:r>
              <a:rPr lang="en-US" dirty="0" err="1" smtClean="0"/>
              <a:t>preplant</a:t>
            </a:r>
            <a:endParaRPr lang="en-US" dirty="0" smtClean="0"/>
          </a:p>
          <a:p>
            <a:pPr marL="914400" lvl="1" indent="-225425">
              <a:buFont typeface="Arial" panose="020B0604020202020204" pitchFamily="34" charset="0"/>
              <a:buChar char="−"/>
            </a:pPr>
            <a:r>
              <a:rPr lang="en-US" dirty="0"/>
              <a:t>No water soluble organic fertilizers</a:t>
            </a:r>
          </a:p>
          <a:p>
            <a:pPr marL="914400" lvl="1" indent="-225425">
              <a:buFont typeface="Arial" panose="020B0604020202020204" pitchFamily="34" charset="0"/>
              <a:buChar char="−"/>
            </a:pPr>
            <a:r>
              <a:rPr lang="en-US" dirty="0"/>
              <a:t>Fertility management can be </a:t>
            </a:r>
            <a:r>
              <a:rPr lang="en-US" dirty="0" smtClean="0"/>
              <a:t>problematic</a:t>
            </a:r>
          </a:p>
          <a:p>
            <a:r>
              <a:rPr lang="en-US" dirty="0" smtClean="0"/>
              <a:t>Overwintering </a:t>
            </a:r>
            <a:r>
              <a:rPr lang="en-US" dirty="0"/>
              <a:t>crop that requires frost protection</a:t>
            </a:r>
          </a:p>
          <a:p>
            <a:pPr marL="914400" lvl="1" indent="-225425">
              <a:buFont typeface="Arial" panose="020B0604020202020204" pitchFamily="34" charset="0"/>
              <a:buChar char="−"/>
            </a:pPr>
            <a:r>
              <a:rPr lang="en-US" dirty="0"/>
              <a:t>Overhead irrigation and/or row covers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30837" y="891977"/>
            <a:ext cx="4115757" cy="281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730837" y="3450495"/>
            <a:ext cx="19688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Photo: www.homelife.com.au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7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78" y="0"/>
            <a:ext cx="10515600" cy="1325563"/>
          </a:xfrm>
        </p:spPr>
        <p:txBody>
          <a:bodyPr/>
          <a:lstStyle/>
          <a:p>
            <a:r>
              <a:rPr lang="en-US" dirty="0"/>
              <a:t>Strawberries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235" y="1068502"/>
            <a:ext cx="10515600" cy="4351338"/>
          </a:xfrm>
        </p:spPr>
        <p:txBody>
          <a:bodyPr/>
          <a:lstStyle/>
          <a:p>
            <a:r>
              <a:rPr lang="en-US" dirty="0"/>
              <a:t>Important to establish fall planted transplants prior to winter </a:t>
            </a:r>
            <a:r>
              <a:rPr lang="en-US" dirty="0" smtClean="0"/>
              <a:t>weather</a:t>
            </a:r>
          </a:p>
          <a:p>
            <a:r>
              <a:rPr lang="en-US" dirty="0" smtClean="0"/>
              <a:t>Obtain </a:t>
            </a:r>
            <a:r>
              <a:rPr lang="en-US" dirty="0"/>
              <a:t>healthy disease free plants</a:t>
            </a:r>
          </a:p>
          <a:p>
            <a:pPr marL="914400" lvl="1" indent="-225425">
              <a:buFont typeface="Arial" panose="020B0604020202020204" pitchFamily="34" charset="0"/>
              <a:buChar char="−"/>
            </a:pPr>
            <a:r>
              <a:rPr lang="en-US" dirty="0"/>
              <a:t>Certified organic growers must obtain organically grown transplants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7" t="2819" r="2066"/>
          <a:stretch/>
        </p:blipFill>
        <p:spPr>
          <a:xfrm>
            <a:off x="2308496" y="2857358"/>
            <a:ext cx="6519553" cy="352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398648" y="6488342"/>
            <a:ext cx="8321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Photo: http</a:t>
            </a:r>
            <a:r>
              <a:rPr lang="en-US" sz="1050" dirty="0"/>
              <a:t>://vsadulyvogorode.ru/sadovaya-zemlyanika/sadovaya-zemlyanika</a:t>
            </a:r>
          </a:p>
        </p:txBody>
      </p:sp>
    </p:spTree>
    <p:extLst>
      <p:ext uri="{BB962C8B-B14F-4D97-AF65-F5344CB8AC3E}">
        <p14:creationId xmlns:p14="http://schemas.microsoft.com/office/powerpoint/2010/main" val="308370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 Your Own Organic </a:t>
            </a:r>
            <a:r>
              <a:rPr lang="en-US" dirty="0"/>
              <a:t>Small Fruits 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www.sustainagga.org/documents/OrganicSmallFruits-brochure.pdf</a:t>
            </a:r>
            <a:endParaRPr lang="en-US" dirty="0" smtClean="0"/>
          </a:p>
          <a:p>
            <a:r>
              <a:rPr lang="en-US" dirty="0" smtClean="0"/>
              <a:t>Organic </a:t>
            </a:r>
            <a:r>
              <a:rPr lang="en-US" dirty="0"/>
              <a:t>Blueberry Production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www.sustainagga.org/documents/06organicblues2.pdf</a:t>
            </a:r>
            <a:endParaRPr lang="en-US" dirty="0" smtClean="0"/>
          </a:p>
          <a:p>
            <a:r>
              <a:rPr lang="en-US" dirty="0" smtClean="0"/>
              <a:t>SustainAgGA.org – Go to Resources, Crops, </a:t>
            </a:r>
            <a:r>
              <a:rPr lang="en-US" smtClean="0"/>
              <a:t>Small Fruits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0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33310" y="2756613"/>
            <a:ext cx="9825620" cy="2515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Beginning Farmer </a:t>
            </a:r>
            <a:r>
              <a:rPr lang="en-US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and Rancher </a:t>
            </a:r>
            <a:endParaRPr lang="en-US" sz="400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4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Development Program</a:t>
            </a:r>
          </a:p>
          <a:p>
            <a:r>
              <a:rPr lang="en-US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Developing the Next Generation</a:t>
            </a:r>
          </a:p>
          <a:p>
            <a:r>
              <a:rPr lang="en-US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of Sustainable Farmers in </a:t>
            </a:r>
            <a:r>
              <a:rPr lang="en-US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Georgia Grant</a:t>
            </a:r>
            <a:endParaRPr lang="en-US" sz="400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40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10" y="2756613"/>
            <a:ext cx="1261811" cy="204201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33" y="5622555"/>
            <a:ext cx="1288593" cy="564404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51" y="5558653"/>
            <a:ext cx="783489" cy="692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11" y="5648510"/>
            <a:ext cx="1355655" cy="532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" y="5662992"/>
            <a:ext cx="1804954" cy="538651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37" y="5653114"/>
            <a:ext cx="1487871" cy="523174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41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99099"/>
            <a:ext cx="10782219" cy="2852737"/>
          </a:xfrm>
        </p:spPr>
        <p:txBody>
          <a:bodyPr/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4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Considerations for Small Fruit Production </a:t>
            </a:r>
            <a:endParaRPr lang="en-US" sz="4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George </a:t>
            </a:r>
            <a:r>
              <a:rPr lang="en-US" sz="2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Boyhan</a:t>
            </a:r>
            <a:endParaRPr lang="en-US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Horticulture Dept.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Georgia</a:t>
            </a:r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three resources for small fruit production.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0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Fruits for Sustainable Production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Perennial crop producing small fruit.</a:t>
            </a:r>
          </a:p>
          <a:p>
            <a:pPr marL="0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−"/>
            </a:pPr>
            <a:r>
              <a:rPr lang="en-US" sz="2800" dirty="0"/>
              <a:t>Blueberries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2800" dirty="0"/>
              <a:t>Muscadines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2800" dirty="0"/>
              <a:t>Blackberries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2800" dirty="0"/>
              <a:t>Strawberries </a:t>
            </a:r>
            <a:r>
              <a:rPr lang="en-US" sz="2400" dirty="0"/>
              <a:t>(often grown as an annual)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9" b="99241" l="1300" r="98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2783" y="2063132"/>
            <a:ext cx="3823228" cy="302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462476" y="5067073"/>
            <a:ext cx="3167147" cy="25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</a:rPr>
              <a:t>Photo: www.stoltzfusmarket.com/Fruit-Trays.rhtml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944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1553"/>
          <a:stretch/>
        </p:blipFill>
        <p:spPr>
          <a:xfrm>
            <a:off x="9001496" y="372408"/>
            <a:ext cx="2898880" cy="277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Blueberries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969"/>
            <a:ext cx="8412678" cy="4848307"/>
          </a:xfrm>
        </p:spPr>
        <p:txBody>
          <a:bodyPr>
            <a:normAutofit/>
          </a:bodyPr>
          <a:lstStyle/>
          <a:p>
            <a:r>
              <a:rPr lang="en-US" dirty="0"/>
              <a:t>Rabbiteye – main season </a:t>
            </a:r>
            <a:r>
              <a:rPr lang="en-US" dirty="0" smtClean="0"/>
              <a:t>varieties</a:t>
            </a:r>
          </a:p>
          <a:p>
            <a:r>
              <a:rPr lang="en-US" dirty="0" smtClean="0"/>
              <a:t>Southern </a:t>
            </a:r>
            <a:r>
              <a:rPr lang="en-US" dirty="0"/>
              <a:t>Highbush – early maturing, challenging to grow, not recommended in mountain </a:t>
            </a:r>
            <a:r>
              <a:rPr lang="en-US" dirty="0" smtClean="0"/>
              <a:t>regions</a:t>
            </a:r>
          </a:p>
          <a:p>
            <a:r>
              <a:rPr lang="en-US" dirty="0" smtClean="0"/>
              <a:t>Plant </a:t>
            </a:r>
            <a:r>
              <a:rPr lang="en-US" dirty="0"/>
              <a:t>multiple varieties to insure proper </a:t>
            </a:r>
            <a:r>
              <a:rPr lang="en-US" dirty="0" smtClean="0"/>
              <a:t>pollination</a:t>
            </a:r>
          </a:p>
          <a:p>
            <a:r>
              <a:rPr lang="en-US" dirty="0" smtClean="0"/>
              <a:t>Acid </a:t>
            </a:r>
            <a:r>
              <a:rPr lang="en-US" dirty="0"/>
              <a:t>soils – pH </a:t>
            </a:r>
            <a:r>
              <a:rPr lang="en-US" dirty="0" smtClean="0"/>
              <a:t>4.5-5.2</a:t>
            </a:r>
          </a:p>
          <a:p>
            <a:r>
              <a:rPr lang="en-US" dirty="0" smtClean="0"/>
              <a:t>Plant </a:t>
            </a:r>
            <a:r>
              <a:rPr lang="en-US" dirty="0"/>
              <a:t>with peat moss or pine bark to insure </a:t>
            </a:r>
            <a:r>
              <a:rPr lang="en-US" dirty="0" smtClean="0"/>
              <a:t>acidity</a:t>
            </a:r>
          </a:p>
          <a:p>
            <a:r>
              <a:rPr lang="en-US" dirty="0" smtClean="0"/>
              <a:t>No lime</a:t>
            </a:r>
          </a:p>
          <a:p>
            <a:r>
              <a:rPr lang="en-US" dirty="0" smtClean="0"/>
              <a:t>Cane </a:t>
            </a:r>
            <a:r>
              <a:rPr lang="en-US" dirty="0"/>
              <a:t>renewal pruning after establishment (4-6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Very </a:t>
            </a:r>
            <a:r>
              <a:rPr lang="en-US" dirty="0"/>
              <a:t>few problems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9216606" y="3151189"/>
            <a:ext cx="24686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050" dirty="0" smtClean="0">
                <a:latin typeface="arial" panose="020B0604020202020204" pitchFamily="34" charset="0"/>
              </a:rPr>
              <a:t>Photo: pendergardener.blogspot.com /2010_06_01_archive.html</a:t>
            </a:r>
            <a:endParaRPr lang="en-US" sz="10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0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Muscadines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51370" cy="4351338"/>
          </a:xfrm>
        </p:spPr>
        <p:txBody>
          <a:bodyPr/>
          <a:lstStyle/>
          <a:p>
            <a:r>
              <a:rPr lang="en-US" dirty="0"/>
              <a:t>Adapted to the </a:t>
            </a:r>
            <a:r>
              <a:rPr lang="en-US" dirty="0" smtClean="0"/>
              <a:t>Southeast</a:t>
            </a:r>
          </a:p>
          <a:p>
            <a:r>
              <a:rPr lang="en-US" dirty="0" smtClean="0"/>
              <a:t>Immune </a:t>
            </a:r>
            <a:r>
              <a:rPr lang="en-US" dirty="0"/>
              <a:t>to Pierce’s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Grown </a:t>
            </a:r>
            <a:r>
              <a:rPr lang="en-US" dirty="0"/>
              <a:t>on </a:t>
            </a:r>
            <a:r>
              <a:rPr lang="en-US" dirty="0" smtClean="0"/>
              <a:t>trellis</a:t>
            </a:r>
          </a:p>
          <a:p>
            <a:r>
              <a:rPr lang="en-US" dirty="0" smtClean="0"/>
              <a:t>Plant </a:t>
            </a:r>
            <a:r>
              <a:rPr lang="en-US" dirty="0"/>
              <a:t>multiple varieties to insure </a:t>
            </a:r>
            <a:r>
              <a:rPr lang="en-US" dirty="0" smtClean="0"/>
              <a:t>pollination</a:t>
            </a:r>
          </a:p>
          <a:p>
            <a:r>
              <a:rPr lang="en-US" dirty="0" smtClean="0"/>
              <a:t>Training </a:t>
            </a:r>
            <a:r>
              <a:rPr lang="en-US" dirty="0"/>
              <a:t>&amp; pruning is required</a:t>
            </a:r>
          </a:p>
          <a:p>
            <a:pPr marL="914400" lvl="1">
              <a:buFont typeface="Arial" panose="020B0604020202020204" pitchFamily="34" charset="0"/>
              <a:buChar char="−"/>
            </a:pPr>
            <a:r>
              <a:rPr lang="en-US" sz="2600" dirty="0"/>
              <a:t>Fruit on new growth from last year’s wood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47000"/>
          </a:blip>
          <a:srcRect l="-757" t="368" r="-95" b="-368"/>
          <a:stretch/>
        </p:blipFill>
        <p:spPr>
          <a:xfrm>
            <a:off x="6603971" y="797693"/>
            <a:ext cx="5274067" cy="358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221372" y="4381994"/>
            <a:ext cx="42968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050" dirty="0" smtClean="0">
                <a:latin typeface="arial" panose="020B0604020202020204" pitchFamily="34" charset="0"/>
              </a:rPr>
              <a:t>Photo: https</a:t>
            </a:r>
            <a:r>
              <a:rPr lang="en-US" sz="1050" dirty="0">
                <a:latin typeface="arial" panose="020B0604020202020204" pitchFamily="34" charset="0"/>
              </a:rPr>
              <a:t>://</a:t>
            </a:r>
            <a:r>
              <a:rPr lang="en-US" sz="1050" dirty="0" smtClean="0">
                <a:latin typeface="arial" panose="020B0604020202020204" pitchFamily="34" charset="0"/>
              </a:rPr>
              <a:t>pender.ces.ncsu.edu/2012/08/its-time-for-muscadines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2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Blackberries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501"/>
            <a:ext cx="7474527" cy="4351338"/>
          </a:xfrm>
        </p:spPr>
        <p:txBody>
          <a:bodyPr/>
          <a:lstStyle/>
          <a:p>
            <a:r>
              <a:rPr lang="en-US" dirty="0"/>
              <a:t>Brambles – includes blackberries, raspberries, etc.</a:t>
            </a:r>
          </a:p>
          <a:p>
            <a:r>
              <a:rPr lang="en-US" dirty="0"/>
              <a:t>Raspberries are not well adapted to the south</a:t>
            </a:r>
          </a:p>
          <a:p>
            <a:r>
              <a:rPr lang="en-US" dirty="0"/>
              <a:t>Erect, semi-erect, &amp; trailing types</a:t>
            </a:r>
          </a:p>
          <a:p>
            <a:r>
              <a:rPr lang="en-US" dirty="0"/>
              <a:t>Fruit produced on two-year-old canes (floricanes)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Current year’s growth are called primacanes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Cane renewal pruning - floricanes are removed after fruiting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6107" r="11788"/>
          <a:stretch/>
        </p:blipFill>
        <p:spPr>
          <a:xfrm>
            <a:off x="7859591" y="932398"/>
            <a:ext cx="3663488" cy="296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50540" y="4041918"/>
            <a:ext cx="3481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Photo: http</a:t>
            </a:r>
            <a:r>
              <a:rPr lang="en-US" sz="1050" dirty="0"/>
              <a:t>://today.agrilife.org/2012/11/14/horticulturist-tells-how-to-have-a-berry-good-farm-in-texas/</a:t>
            </a:r>
          </a:p>
        </p:txBody>
      </p:sp>
    </p:spTree>
    <p:extLst>
      <p:ext uri="{BB962C8B-B14F-4D97-AF65-F5344CB8AC3E}">
        <p14:creationId xmlns:p14="http://schemas.microsoft.com/office/powerpoint/2010/main" val="214990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Raspberries versus blackberries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172" b="95202" l="5512" r="94488"/>
                    </a14:imgEffect>
                  </a14:imgLayer>
                </a14:imgProps>
              </a:ext>
            </a:extLst>
          </a:blip>
          <a:srcRect l="46345" t="40471" r="-1206" b="6445"/>
          <a:stretch/>
        </p:blipFill>
        <p:spPr>
          <a:xfrm>
            <a:off x="6553617" y="2390102"/>
            <a:ext cx="3441906" cy="25961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21" b="95455" l="4528" r="49213"/>
                    </a14:imgEffect>
                  </a14:imgLayer>
                </a14:imgProps>
              </a:ext>
            </a:extLst>
          </a:blip>
          <a:srcRect t="35784" r="49423"/>
          <a:stretch/>
        </p:blipFill>
        <p:spPr>
          <a:xfrm>
            <a:off x="1002471" y="2007027"/>
            <a:ext cx="3340475" cy="3306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355202" y="3716139"/>
            <a:ext cx="1238601" cy="200702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82865" y="3841579"/>
            <a:ext cx="877996" cy="1850228"/>
          </a:xfrm>
          <a:prstGeom prst="straightConnector1">
            <a:avLst/>
          </a:prstGeom>
          <a:ln w="38100" cmpd="sng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4199" y="5817246"/>
            <a:ext cx="158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Hollow center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8876" y="5781487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Filled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2946" y="6279334"/>
            <a:ext cx="28762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Photos: http</a:t>
            </a:r>
            <a:r>
              <a:rPr lang="en-US" sz="1050" dirty="0"/>
              <a:t>://</a:t>
            </a:r>
            <a:r>
              <a:rPr lang="en-US" sz="1050" dirty="0" smtClean="0"/>
              <a:t>www.examiner.com/article/how -</a:t>
            </a:r>
            <a:r>
              <a:rPr lang="en-US" sz="1050" dirty="0"/>
              <a:t>to-tell-blackberries-from-black-raspberries</a:t>
            </a:r>
          </a:p>
        </p:txBody>
      </p:sp>
    </p:spTree>
    <p:extLst>
      <p:ext uri="{BB962C8B-B14F-4D97-AF65-F5344CB8AC3E}">
        <p14:creationId xmlns:p14="http://schemas.microsoft.com/office/powerpoint/2010/main" val="314908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Stiles Shift Trellis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14" y="2040005"/>
            <a:ext cx="4932218" cy="369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575" y="517266"/>
            <a:ext cx="3591698" cy="538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89414" y="578037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</a:rPr>
              <a:t>Photo: teamrubus.blogspot.com</a:t>
            </a:r>
            <a:r>
              <a:rPr lang="en-US" sz="1050" dirty="0">
                <a:latin typeface="arial" panose="020B0604020202020204" pitchFamily="34" charset="0"/>
              </a:rPr>
              <a:t>/.../blackberries-on-shift-trellis.html</a:t>
            </a:r>
            <a:endParaRPr lang="en-US" sz="1050" dirty="0"/>
          </a:p>
        </p:txBody>
      </p:sp>
      <p:sp>
        <p:nvSpPr>
          <p:cNvPr id="4" name="Rectangle 3"/>
          <p:cNvSpPr/>
          <p:nvPr/>
        </p:nvSpPr>
        <p:spPr>
          <a:xfrm>
            <a:off x="7279575" y="5946021"/>
            <a:ext cx="37490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050" dirty="0" smtClean="0">
                <a:latin typeface="arial" panose="020B0604020202020204" pitchFamily="34" charset="0"/>
              </a:rPr>
              <a:t>Photo: www.sdedible.org/blackberry-care-</a:t>
            </a:r>
            <a:r>
              <a:rPr lang="en-US" sz="1050" dirty="0">
                <a:latin typeface="arial" panose="020B0604020202020204" pitchFamily="34" charset="0"/>
              </a:rPr>
              <a:t>-</a:t>
            </a:r>
            <a:r>
              <a:rPr lang="en-US" sz="1050" dirty="0" smtClean="0">
                <a:latin typeface="arial" panose="020B0604020202020204" pitchFamily="34" charset="0"/>
              </a:rPr>
              <a:t>cultivars.html</a:t>
            </a:r>
            <a:endParaRPr lang="en-US" sz="10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778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392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Times New Roman</vt:lpstr>
      <vt:lpstr>Verdana</vt:lpstr>
      <vt:lpstr>1_Office Theme</vt:lpstr>
      <vt:lpstr>PowerPoint Presentation</vt:lpstr>
      <vt:lpstr>Session 4  Considerations for Small Fruit Production </vt:lpstr>
      <vt:lpstr>Learning Objectives</vt:lpstr>
      <vt:lpstr>Small Fruits for Sustainable Production  </vt:lpstr>
      <vt:lpstr>Blueberries</vt:lpstr>
      <vt:lpstr>Muscadines</vt:lpstr>
      <vt:lpstr>Blackberries</vt:lpstr>
      <vt:lpstr>Raspberries versus blackberries</vt:lpstr>
      <vt:lpstr>Stiles Shift Trellis</vt:lpstr>
      <vt:lpstr>Strawberries</vt:lpstr>
      <vt:lpstr>Strawberries</vt:lpstr>
      <vt:lpstr>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Chatham</dc:creator>
  <cp:lastModifiedBy>Windows User</cp:lastModifiedBy>
  <cp:revision>6</cp:revision>
  <cp:lastPrinted>2016-09-16T20:35:28Z</cp:lastPrinted>
  <dcterms:created xsi:type="dcterms:W3CDTF">2015-12-16T18:09:07Z</dcterms:created>
  <dcterms:modified xsi:type="dcterms:W3CDTF">2016-09-16T20:35:33Z</dcterms:modified>
</cp:coreProperties>
</file>