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63" r:id="rId3"/>
    <p:sldId id="258" r:id="rId4"/>
    <p:sldId id="300" r:id="rId5"/>
    <p:sldId id="287" r:id="rId6"/>
    <p:sldId id="262" r:id="rId7"/>
    <p:sldId id="260" r:id="rId8"/>
    <p:sldId id="266" r:id="rId9"/>
    <p:sldId id="267" r:id="rId10"/>
    <p:sldId id="268" r:id="rId11"/>
    <p:sldId id="269" r:id="rId12"/>
    <p:sldId id="271" r:id="rId13"/>
    <p:sldId id="274" r:id="rId14"/>
    <p:sldId id="275" r:id="rId15"/>
    <p:sldId id="282" r:id="rId16"/>
    <p:sldId id="270" r:id="rId17"/>
    <p:sldId id="296" r:id="rId18"/>
    <p:sldId id="283" r:id="rId19"/>
    <p:sldId id="286" r:id="rId20"/>
    <p:sldId id="288" r:id="rId21"/>
    <p:sldId id="290" r:id="rId22"/>
    <p:sldId id="291" r:id="rId23"/>
    <p:sldId id="294" r:id="rId24"/>
    <p:sldId id="292" r:id="rId25"/>
    <p:sldId id="293" r:id="rId26"/>
    <p:sldId id="298" r:id="rId27"/>
    <p:sldId id="299" r:id="rId28"/>
    <p:sldId id="261" r:id="rId29"/>
    <p:sldId id="265"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9" autoAdjust="0"/>
    <p:restoredTop sz="80000" autoAdjust="0"/>
  </p:normalViewPr>
  <p:slideViewPr>
    <p:cSldViewPr snapToGrid="0">
      <p:cViewPr varScale="1">
        <p:scale>
          <a:sx n="70" d="100"/>
          <a:sy n="70" d="100"/>
        </p:scale>
        <p:origin x="87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6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466818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2F54FC0-159A-4484-A88C-A3CEC60072B8}" type="datetimeFigureOut">
              <a:rPr lang="en-US" smtClean="0"/>
              <a:t>9/19/2016</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5139AB0-F72E-4C75-BF35-F338659C722A}" type="slidenum">
              <a:rPr lang="en-US" smtClean="0"/>
              <a:t>‹#›</a:t>
            </a:fld>
            <a:endParaRPr lang="en-US"/>
          </a:p>
        </p:txBody>
      </p:sp>
    </p:spTree>
    <p:extLst>
      <p:ext uri="{BB962C8B-B14F-4D97-AF65-F5344CB8AC3E}">
        <p14:creationId xmlns:p14="http://schemas.microsoft.com/office/powerpoint/2010/main" val="59901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considering growing vegetables, having access to plenty of water is priority #1. Do</a:t>
            </a:r>
            <a:r>
              <a:rPr lang="en-US" baseline="0" dirty="0" smtClean="0"/>
              <a:t> make sure you plan for adequate water, whether it is drilling a well or having a pond –drip irrigated tomatoes can easily use 300,000 gallons of water per acre per season in S. GA.  Good soil is also important, but you can build soil quality over time with organic matter. Also, when growing vegetables ensure that you have well-drained land or plan on investing in drain tiles.  The picture is of a flooded tobacco field and is simply and example of problems that will occur if you have poor drainage.</a:t>
            </a:r>
            <a:endParaRPr lang="en-US" dirty="0"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ED26E2-6A53-427B-A5B4-5561E25E2231}"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val="364520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err="1" smtClean="0"/>
              <a:t>Supersweets</a:t>
            </a:r>
            <a:r>
              <a:rPr lang="en-US" baseline="0" dirty="0" smtClean="0"/>
              <a:t> are grown commercially because they ship well and are very sweet. The biggest downside to these varieties is that they do not emerge well in very cold soils. A picture of an Sh2 seed is shown – the lack of starch means the seed is very small and somewhat deformed – because of this lack of starch, there are few reserves for germination and they do not emerge well in cold soils.</a:t>
            </a:r>
            <a:endParaRPr lang="en-US" dirty="0"/>
          </a:p>
        </p:txBody>
      </p:sp>
      <p:sp>
        <p:nvSpPr>
          <p:cNvPr id="4" name="Slide Number Placeholder 3"/>
          <p:cNvSpPr>
            <a:spLocks noGrp="1"/>
          </p:cNvSpPr>
          <p:nvPr>
            <p:ph type="sldNum" sz="quarter" idx="10"/>
          </p:nvPr>
        </p:nvSpPr>
        <p:spPr/>
        <p:txBody>
          <a:bodyPr/>
          <a:lstStyle/>
          <a:p>
            <a:fld id="{04B6180A-459A-2D4D-A299-B5705D682277}" type="slidenum">
              <a:rPr lang="en-US" smtClean="0"/>
              <a:pPr/>
              <a:t>13</a:t>
            </a:fld>
            <a:endParaRPr lang="en-US"/>
          </a:p>
        </p:txBody>
      </p:sp>
    </p:spTree>
    <p:extLst>
      <p:ext uri="{BB962C8B-B14F-4D97-AF65-F5344CB8AC3E}">
        <p14:creationId xmlns:p14="http://schemas.microsoft.com/office/powerpoint/2010/main" val="42279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Because tomatoes are a crop that many people grow</a:t>
            </a:r>
            <a:r>
              <a:rPr lang="en-US" baseline="0" dirty="0" smtClean="0"/>
              <a:t> they should be aware of the differences in determinate or indeterminate types. Nearly all commercial growers grow determinate types – they facilitate a short, concentrated harvest. The plants are easier to stake and spray and manage but only produce for a relatively short period of time.</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15</a:t>
            </a:fld>
            <a:endParaRPr lang="en-US"/>
          </a:p>
        </p:txBody>
      </p:sp>
    </p:spTree>
    <p:extLst>
      <p:ext uri="{BB962C8B-B14F-4D97-AF65-F5344CB8AC3E}">
        <p14:creationId xmlns:p14="http://schemas.microsoft.com/office/powerpoint/2010/main" val="94475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 want to stress that when selecting crops farming</a:t>
            </a:r>
            <a:r>
              <a:rPr lang="en-US" baseline="0" dirty="0" smtClean="0"/>
              <a:t> should be viewed as a system – not choosing something in isolation. For example if you only choose a tomato because you like the flavor, but it has no disease resistance then you need to be sure that flavor is so important to your market that you could potentially risk losing a crop to something such as TSWV – if you are okay with this then it is fine, but at least you need to understand the risks involved. Success is impacted by all the factors that go into making crop decisions.  Take a few minutes to discuss this slide – the picture is beautiful, who wouldn’t want their field to look like that? – However you will notice Collards, mixed greens, kale </a:t>
            </a:r>
            <a:r>
              <a:rPr lang="en-US" baseline="0" dirty="0" err="1" smtClean="0"/>
              <a:t>etc</a:t>
            </a:r>
            <a:r>
              <a:rPr lang="en-US" baseline="0" dirty="0" smtClean="0"/>
              <a:t> all planted next to each other….if you are going to spray with chemicals are they labeled for all the crops in that picture? In this scenario the growers were organic and did not need to spray…but it is worth discussing what you see in this </a:t>
            </a:r>
            <a:r>
              <a:rPr lang="en-US" baseline="0" dirty="0" err="1" smtClean="0"/>
              <a:t>picutre</a:t>
            </a:r>
            <a:r>
              <a:rPr lang="en-US" baseline="0" dirty="0" smtClean="0"/>
              <a:t>.</a:t>
            </a: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88716F-FD85-41F5-A92E-F67E5F5D49E8}" type="slidenum">
              <a:rPr lang="en-US">
                <a:solidFill>
                  <a:prstClr val="black"/>
                </a:solidFill>
              </a:rPr>
              <a:pPr fontAlgn="base">
                <a:spcBef>
                  <a:spcPct val="0"/>
                </a:spcBef>
                <a:spcAft>
                  <a:spcPct val="0"/>
                </a:spcAft>
              </a:pPr>
              <a:t>16</a:t>
            </a:fld>
            <a:endParaRPr lang="en-US">
              <a:solidFill>
                <a:prstClr val="black"/>
              </a:solidFill>
            </a:endParaRPr>
          </a:p>
        </p:txBody>
      </p:sp>
    </p:spTree>
    <p:extLst>
      <p:ext uri="{BB962C8B-B14F-4D97-AF65-F5344CB8AC3E}">
        <p14:creationId xmlns:p14="http://schemas.microsoft.com/office/powerpoint/2010/main" val="286147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When choosing</a:t>
            </a:r>
            <a:r>
              <a:rPr lang="en-US" baseline="0" dirty="0" smtClean="0"/>
              <a:t> what crops to grow you must think about what will sell, how much money you will make, competition, resources required, etc. – Once you determine that you can sell something (wholesale, retail, etc.) then you must determine can you grow it in your location and how does it fit within your system.  Do not try to immediately grow a crop that requires a high degree of specialization and doesn’t fit into your production system unless it can make you a lot of money.  Also, while diversification can help spread risk, it makes management more difficult.  The picture shows a 2-row system for growing lettuces – as an example if you are set up to cultivate only and not use herbicides then you should determine how a new crop can be cultivated and fit into your system. Likewise, if you rely on herbicides, make sure that you are willing to spend the money on an herbicide for your new crop if options are limited.</a:t>
            </a:r>
          </a:p>
        </p:txBody>
      </p:sp>
      <p:sp>
        <p:nvSpPr>
          <p:cNvPr id="4" name="Slide Number Placeholder 3"/>
          <p:cNvSpPr>
            <a:spLocks noGrp="1"/>
          </p:cNvSpPr>
          <p:nvPr>
            <p:ph type="sldNum" sz="quarter" idx="10"/>
          </p:nvPr>
        </p:nvSpPr>
        <p:spPr/>
        <p:txBody>
          <a:bodyPr/>
          <a:lstStyle/>
          <a:p>
            <a:fld id="{45139AB0-F72E-4C75-BF35-F338659C722A}" type="slidenum">
              <a:rPr lang="en-US" smtClean="0"/>
              <a:t>17</a:t>
            </a:fld>
            <a:endParaRPr lang="en-US"/>
          </a:p>
        </p:txBody>
      </p:sp>
    </p:spTree>
    <p:extLst>
      <p:ext uri="{BB962C8B-B14F-4D97-AF65-F5344CB8AC3E}">
        <p14:creationId xmlns:p14="http://schemas.microsoft.com/office/powerpoint/2010/main" val="90717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Crop Selection – Labor is the most limiting and</a:t>
            </a:r>
            <a:r>
              <a:rPr lang="en-US" baseline="0" dirty="0" smtClean="0"/>
              <a:t> costly factor for vegetables. The above chart is old but still holds true. Most of the common vegetable crops will require 150-200 hours of labor per acre from planting to harvest and packing.  If you choose to plant 5 acres with only yourself as labor you will not be successful as there is now way you will be able to manage the entire crop unless it is something such as beans that is mechanically harvested.</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18</a:t>
            </a:fld>
            <a:endParaRPr lang="en-US"/>
          </a:p>
        </p:txBody>
      </p:sp>
    </p:spTree>
    <p:extLst>
      <p:ext uri="{BB962C8B-B14F-4D97-AF65-F5344CB8AC3E}">
        <p14:creationId xmlns:p14="http://schemas.microsoft.com/office/powerpoint/2010/main" val="1595499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 next few slides will go step by step into thinking about how a cro</a:t>
            </a:r>
            <a:r>
              <a:rPr lang="en-US" baseline="0" dirty="0" smtClean="0"/>
              <a:t>p fits into you system using weed management- however the same type of process will be followed for disease and insect management, even postharvest handling. What is important is to start thinking about the entire system when organizing your farm.</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19</a:t>
            </a:fld>
            <a:endParaRPr lang="en-US"/>
          </a:p>
        </p:txBody>
      </p:sp>
    </p:spTree>
    <p:extLst>
      <p:ext uri="{BB962C8B-B14F-4D97-AF65-F5344CB8AC3E}">
        <p14:creationId xmlns:p14="http://schemas.microsoft.com/office/powerpoint/2010/main" val="170872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Again</a:t>
            </a:r>
            <a:r>
              <a:rPr lang="en-US" baseline="0" dirty="0" smtClean="0"/>
              <a:t> this is one set of decisions, but it is good to start thinking this way……for weed control in a given crop will you use herbicides? If so, are there good options? Are they expensive?  Are rotation restrictions such that it is not practical?  I included a picture of cabbage with command injury- if the growers want to grow wheat after a fall cabbage crop and have used command then rotations restrictions could a problem- just an example of the process that needs to be followed.</a:t>
            </a:r>
            <a:endParaRPr lang="en-US" dirty="0"/>
          </a:p>
        </p:txBody>
      </p:sp>
      <p:sp>
        <p:nvSpPr>
          <p:cNvPr id="4" name="Slide Number Placeholder 3"/>
          <p:cNvSpPr>
            <a:spLocks noGrp="1"/>
          </p:cNvSpPr>
          <p:nvPr>
            <p:ph type="sldNum" sz="quarter" idx="10"/>
          </p:nvPr>
        </p:nvSpPr>
        <p:spPr/>
        <p:txBody>
          <a:bodyPr/>
          <a:lstStyle/>
          <a:p>
            <a:fld id="{D3F6AA04-5642-4716-8BF8-26FED7949ADA}" type="slidenum">
              <a:rPr lang="en-US" smtClean="0"/>
              <a:pPr/>
              <a:t>20</a:t>
            </a:fld>
            <a:endParaRPr lang="en-US"/>
          </a:p>
        </p:txBody>
      </p:sp>
    </p:spTree>
    <p:extLst>
      <p:ext uri="{BB962C8B-B14F-4D97-AF65-F5344CB8AC3E}">
        <p14:creationId xmlns:p14="http://schemas.microsoft.com/office/powerpoint/2010/main" val="408240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Crop selection – if you plan on cultivating,</a:t>
            </a:r>
            <a:r>
              <a:rPr lang="en-US" baseline="0" dirty="0" smtClean="0"/>
              <a:t> make sure you are set up for it or use herbicides.</a:t>
            </a:r>
            <a:endParaRPr lang="en-US" dirty="0"/>
          </a:p>
        </p:txBody>
      </p:sp>
      <p:sp>
        <p:nvSpPr>
          <p:cNvPr id="4" name="Slide Number Placeholder 3"/>
          <p:cNvSpPr>
            <a:spLocks noGrp="1"/>
          </p:cNvSpPr>
          <p:nvPr>
            <p:ph type="sldNum" sz="quarter" idx="10"/>
          </p:nvPr>
        </p:nvSpPr>
        <p:spPr/>
        <p:txBody>
          <a:bodyPr/>
          <a:lstStyle/>
          <a:p>
            <a:fld id="{D3F6AA04-5642-4716-8BF8-26FED7949ADA}" type="slidenum">
              <a:rPr lang="en-US" smtClean="0"/>
              <a:pPr/>
              <a:t>21</a:t>
            </a:fld>
            <a:endParaRPr lang="en-US"/>
          </a:p>
        </p:txBody>
      </p:sp>
    </p:spTree>
    <p:extLst>
      <p:ext uri="{BB962C8B-B14F-4D97-AF65-F5344CB8AC3E}">
        <p14:creationId xmlns:p14="http://schemas.microsoft.com/office/powerpoint/2010/main" val="107771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Will you use plastic mulch or bare ground?  Plastic</a:t>
            </a:r>
            <a:r>
              <a:rPr lang="en-US" baseline="0" dirty="0" smtClean="0"/>
              <a:t> may give better weed control, but not if </a:t>
            </a:r>
            <a:r>
              <a:rPr lang="en-US" baseline="0" dirty="0" err="1" smtClean="0"/>
              <a:t>nutsedge</a:t>
            </a:r>
            <a:r>
              <a:rPr lang="en-US" baseline="0" dirty="0" smtClean="0"/>
              <a:t> (bottom pic) is present. Also some crops such as onion do better on </a:t>
            </a:r>
            <a:r>
              <a:rPr lang="en-US" baseline="0" dirty="0" err="1" smtClean="0"/>
              <a:t>bareground</a:t>
            </a:r>
            <a:r>
              <a:rPr lang="en-US" baseline="0" dirty="0" smtClean="0"/>
              <a:t> compared to plastic due to the heat it provides and subsequent negative impact on bacterial diseases.</a:t>
            </a:r>
            <a:endParaRPr lang="en-US" dirty="0"/>
          </a:p>
        </p:txBody>
      </p:sp>
      <p:sp>
        <p:nvSpPr>
          <p:cNvPr id="4" name="Slide Number Placeholder 3"/>
          <p:cNvSpPr>
            <a:spLocks noGrp="1"/>
          </p:cNvSpPr>
          <p:nvPr>
            <p:ph type="sldNum" sz="quarter" idx="10"/>
          </p:nvPr>
        </p:nvSpPr>
        <p:spPr/>
        <p:txBody>
          <a:bodyPr/>
          <a:lstStyle/>
          <a:p>
            <a:fld id="{D3F6AA04-5642-4716-8BF8-26FED7949ADA}" type="slidenum">
              <a:rPr lang="en-US" smtClean="0"/>
              <a:pPr/>
              <a:t>22</a:t>
            </a:fld>
            <a:endParaRPr lang="en-US"/>
          </a:p>
        </p:txBody>
      </p:sp>
    </p:spTree>
    <p:extLst>
      <p:ext uri="{BB962C8B-B14F-4D97-AF65-F5344CB8AC3E}">
        <p14:creationId xmlns:p14="http://schemas.microsoft.com/office/powerpoint/2010/main" val="243770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Lettuce can be grown in 50 days</a:t>
            </a:r>
            <a:r>
              <a:rPr lang="en-US" baseline="0" dirty="0" smtClean="0"/>
              <a:t> from transplant, while a large pumpkin can take 150 from seed.  If you can cycle 2 or 3 short season crops on the same ground as 1 long season crop can you make more money in a year off your land using several short crops or 1-2 long crops? How will herbicide residue from a short season crop impact the next crop if there is only 6-8 weeks between application and the next crop?</a:t>
            </a:r>
            <a:endParaRPr lang="en-US" dirty="0"/>
          </a:p>
        </p:txBody>
      </p:sp>
      <p:sp>
        <p:nvSpPr>
          <p:cNvPr id="4" name="Slide Number Placeholder 3"/>
          <p:cNvSpPr>
            <a:spLocks noGrp="1"/>
          </p:cNvSpPr>
          <p:nvPr>
            <p:ph type="sldNum" sz="quarter" idx="10"/>
          </p:nvPr>
        </p:nvSpPr>
        <p:spPr/>
        <p:txBody>
          <a:bodyPr/>
          <a:lstStyle/>
          <a:p>
            <a:fld id="{D3F6AA04-5642-4716-8BF8-26FED7949ADA}" type="slidenum">
              <a:rPr lang="en-US" smtClean="0"/>
              <a:pPr/>
              <a:t>23</a:t>
            </a:fld>
            <a:endParaRPr lang="en-US"/>
          </a:p>
        </p:txBody>
      </p:sp>
    </p:spTree>
    <p:extLst>
      <p:ext uri="{BB962C8B-B14F-4D97-AF65-F5344CB8AC3E}">
        <p14:creationId xmlns:p14="http://schemas.microsoft.com/office/powerpoint/2010/main" val="217165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Hybrids and open</a:t>
            </a:r>
            <a:r>
              <a:rPr lang="en-US" baseline="0" dirty="0" smtClean="0"/>
              <a:t> pollinated varieties. Hybrids are most common in vegetable production as they combine disease resistance and vigor. Seed are more expensive (more labor to make crosses) and seed cannot be saved. Saving seed is important to discuss. Many uninformed people think that agrochemical companies genetically modify everything so that you cannot save seed- this is not true. For the most part, modern varieties are hybrids, except for some things that are planted at extremely high densities per acre (cost) and they cannot be saved. The seed, if saved, will continue to segregate out and plants will have great variability. </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5</a:t>
            </a:fld>
            <a:endParaRPr lang="en-US"/>
          </a:p>
        </p:txBody>
      </p:sp>
    </p:spTree>
    <p:extLst>
      <p:ext uri="{BB962C8B-B14F-4D97-AF65-F5344CB8AC3E}">
        <p14:creationId xmlns:p14="http://schemas.microsoft.com/office/powerpoint/2010/main" val="131389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If you are to rely on cultivation</a:t>
            </a:r>
            <a:r>
              <a:rPr lang="en-US" baseline="0" dirty="0" smtClean="0"/>
              <a:t> and/or herbicides will your crop choke out weed seeds quickly such as sweet potatoes or will they be poor competitors as onions are?</a:t>
            </a:r>
            <a:endParaRPr lang="en-US" dirty="0"/>
          </a:p>
        </p:txBody>
      </p:sp>
      <p:sp>
        <p:nvSpPr>
          <p:cNvPr id="4" name="Slide Number Placeholder 3"/>
          <p:cNvSpPr>
            <a:spLocks noGrp="1"/>
          </p:cNvSpPr>
          <p:nvPr>
            <p:ph type="sldNum" sz="quarter" idx="10"/>
          </p:nvPr>
        </p:nvSpPr>
        <p:spPr/>
        <p:txBody>
          <a:bodyPr/>
          <a:lstStyle/>
          <a:p>
            <a:fld id="{D3F6AA04-5642-4716-8BF8-26FED7949ADA}" type="slidenum">
              <a:rPr lang="en-US" smtClean="0"/>
              <a:pPr/>
              <a:t>24</a:t>
            </a:fld>
            <a:endParaRPr lang="en-US"/>
          </a:p>
        </p:txBody>
      </p:sp>
    </p:spTree>
    <p:extLst>
      <p:ext uri="{BB962C8B-B14F-4D97-AF65-F5344CB8AC3E}">
        <p14:creationId xmlns:p14="http://schemas.microsoft.com/office/powerpoint/2010/main" val="230092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E0AEA5E-6E46-466A-AADC-3F43FCCD23F6}" type="slidenum">
              <a:rPr lang="en-US"/>
              <a:pPr/>
              <a:t>25</a:t>
            </a:fld>
            <a:endParaRPr lang="en-US"/>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noFill/>
          <a:ln/>
        </p:spPr>
        <p:txBody>
          <a:bodyPr/>
          <a:lstStyle/>
          <a:p>
            <a:pPr eaLnBrk="1" hangingPunct="1"/>
            <a:r>
              <a:rPr lang="en-US" dirty="0" smtClean="0"/>
              <a:t>Discuss storing the harvested product and any specialized</a:t>
            </a:r>
            <a:r>
              <a:rPr lang="en-US" baseline="0" dirty="0" smtClean="0"/>
              <a:t> equipment you may need when choosing your crop.</a:t>
            </a:r>
            <a:endParaRPr lang="en-US" dirty="0" smtClean="0"/>
          </a:p>
        </p:txBody>
      </p:sp>
    </p:spTree>
    <p:extLst>
      <p:ext uri="{BB962C8B-B14F-4D97-AF65-F5344CB8AC3E}">
        <p14:creationId xmlns:p14="http://schemas.microsoft.com/office/powerpoint/2010/main" val="308898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1540455-1ED2-4603-8C69-81B1ABFC5DE2}" type="slidenum">
              <a:rPr lang="en-US"/>
              <a:pPr/>
              <a:t>26</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3407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Open pollinated varieties are the result of relatively</a:t>
            </a:r>
            <a:r>
              <a:rPr lang="en-US" baseline="0" dirty="0" smtClean="0"/>
              <a:t> random pollination events within a given variety and will come true to type. Because of this, many seed companies can market their “own” OP varieties. Therefore an heirloom OP type may be slightly different depending on where they are purchased from, while hybrids are almost always proprietary  because the parental lines are kept by the companies that develop them thereby preventing any other company from creating them.  Seed are much cheaper but typically do not have the advanced disease resistance that hybrids have.</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6</a:t>
            </a:fld>
            <a:endParaRPr lang="en-US"/>
          </a:p>
        </p:txBody>
      </p:sp>
    </p:spTree>
    <p:extLst>
      <p:ext uri="{BB962C8B-B14F-4D97-AF65-F5344CB8AC3E}">
        <p14:creationId xmlns:p14="http://schemas.microsoft.com/office/powerpoint/2010/main" val="190445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Because of the public debate regarding</a:t>
            </a:r>
            <a:r>
              <a:rPr lang="en-US" baseline="0" dirty="0" smtClean="0"/>
              <a:t> GMO crops it is important to understand the role that GMO vegetables play – a very small one overall. GMO squash have been around for nearly 20 years and serve a small but important role in providing disease resistance to viruses in the fall. GMO sweet corn has been on the market for 15 + years. Recently a “second” generation of GMO sweet corn containing multiple insect resistance genes and herbicide resistance genes was released. The varieties are simply GMO versions of existing popular sweet corn varieties – while effective they are not widely grown due to market resistance.  Otherwise there are no other commercially grown GMO vegetables.  This should not be used to generate a debate in the class about GMO crops, simply to educate the growers so that if they are questioned by consumers they understand the facts of the market.</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7</a:t>
            </a:fld>
            <a:endParaRPr lang="en-US"/>
          </a:p>
        </p:txBody>
      </p:sp>
    </p:spTree>
    <p:extLst>
      <p:ext uri="{BB962C8B-B14F-4D97-AF65-F5344CB8AC3E}">
        <p14:creationId xmlns:p14="http://schemas.microsoft.com/office/powerpoint/2010/main" val="2868468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This slide and the few that follow will be discussing variety</a:t>
            </a:r>
            <a:r>
              <a:rPr lang="en-US" baseline="0" dirty="0" smtClean="0"/>
              <a:t> selection and how it should be used to help control diseases. It also helps to understand the disease you are interested in, how it is spread, and the potential for loss. Also stress that the impact of resistance can change over a season. A picture showing yellow squash with a mosaic disease on the slide.  The variety used ‘Gentry’ had no virus resistance and in the spring performed well. However, by July, pressure became intense such that the fields (17 acres) planted were 100% loss.  In this case the grower thought that controlling aphids (the virus vector) would control the disease, but even with 1 aphid per plant, virus can occur. The only solution for this situation is disease resistance.</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8</a:t>
            </a:fld>
            <a:endParaRPr lang="en-US"/>
          </a:p>
        </p:txBody>
      </p:sp>
    </p:spTree>
    <p:extLst>
      <p:ext uri="{BB962C8B-B14F-4D97-AF65-F5344CB8AC3E}">
        <p14:creationId xmlns:p14="http://schemas.microsoft.com/office/powerpoint/2010/main" val="259639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The pictures on this</a:t>
            </a:r>
            <a:r>
              <a:rPr lang="en-US" baseline="0" dirty="0" smtClean="0"/>
              <a:t> slide show the impact of powdery mildew resistance (left) in pumpkin and bacterial leaf spot resistance (right) in pepper.  In both cases plants were not sprayed and just relied on resistance to show impact. Normally a grower would still spray because resistance is rarely absolute, but these are examples of the impact of resistance.</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9</a:t>
            </a:fld>
            <a:endParaRPr lang="en-US"/>
          </a:p>
        </p:txBody>
      </p:sp>
    </p:spTree>
    <p:extLst>
      <p:ext uri="{BB962C8B-B14F-4D97-AF65-F5344CB8AC3E}">
        <p14:creationId xmlns:p14="http://schemas.microsoft.com/office/powerpoint/2010/main" val="295627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Growers need to be aware that</a:t>
            </a:r>
            <a:r>
              <a:rPr lang="en-US" baseline="0" dirty="0" smtClean="0"/>
              <a:t> planting a cucumber next to a melon will not be a problem insofar as cross pollination.  Interspecies hybrids are rare and even if they did occur would only manifest themselves in the seed which would need to be planted for the following crop.  There is one big exception – sweet corn – Why is this?  Because you are consuming the seeds and their characteristics will be affected by cross pollination. Also a brief and very general overview of vegetables that will self pollinate or cross pollinate typically.  </a:t>
            </a:r>
            <a:endParaRPr lang="en-US" dirty="0"/>
          </a:p>
        </p:txBody>
      </p:sp>
      <p:sp>
        <p:nvSpPr>
          <p:cNvPr id="4" name="Slide Number Placeholder 3"/>
          <p:cNvSpPr>
            <a:spLocks noGrp="1"/>
          </p:cNvSpPr>
          <p:nvPr>
            <p:ph type="sldNum" sz="quarter" idx="10"/>
          </p:nvPr>
        </p:nvSpPr>
        <p:spPr/>
        <p:txBody>
          <a:bodyPr/>
          <a:lstStyle/>
          <a:p>
            <a:fld id="{45139AB0-F72E-4C75-BF35-F338659C722A}" type="slidenum">
              <a:rPr lang="en-US" smtClean="0"/>
              <a:t>10</a:t>
            </a:fld>
            <a:endParaRPr lang="en-US"/>
          </a:p>
        </p:txBody>
      </p:sp>
    </p:spTree>
    <p:extLst>
      <p:ext uri="{BB962C8B-B14F-4D97-AF65-F5344CB8AC3E}">
        <p14:creationId xmlns:p14="http://schemas.microsoft.com/office/powerpoint/2010/main" val="35549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This slide just discusses</a:t>
            </a:r>
            <a:r>
              <a:rPr lang="en-US" baseline="0" dirty="0" smtClean="0"/>
              <a:t> the 3 main types of sweet corn. Su – standard sweet corn is the old Silver Queen type of corn and has between 5-15% soluble sugars. Sugary enhanced sweet corn or SE has more sugars than SU corn and a creamy texture.  Sh2 or </a:t>
            </a:r>
            <a:r>
              <a:rPr lang="en-US" baseline="0" dirty="0" err="1" smtClean="0"/>
              <a:t>supersweet</a:t>
            </a:r>
            <a:r>
              <a:rPr lang="en-US" baseline="0" dirty="0" smtClean="0"/>
              <a:t> corn has very high sugar and slow conversion to starch – these are the types grown commercially for wholesale markets.  </a:t>
            </a:r>
            <a:endParaRPr lang="en-US" dirty="0"/>
          </a:p>
        </p:txBody>
      </p:sp>
      <p:sp>
        <p:nvSpPr>
          <p:cNvPr id="4" name="Slide Number Placeholder 3"/>
          <p:cNvSpPr>
            <a:spLocks noGrp="1"/>
          </p:cNvSpPr>
          <p:nvPr>
            <p:ph type="sldNum" sz="quarter" idx="10"/>
          </p:nvPr>
        </p:nvSpPr>
        <p:spPr/>
        <p:txBody>
          <a:bodyPr/>
          <a:lstStyle/>
          <a:p>
            <a:fld id="{04B6180A-459A-2D4D-A299-B5705D682277}" type="slidenum">
              <a:rPr lang="en-US" smtClean="0"/>
              <a:pPr/>
              <a:t>11</a:t>
            </a:fld>
            <a:endParaRPr lang="en-US"/>
          </a:p>
        </p:txBody>
      </p:sp>
    </p:spTree>
    <p:extLst>
      <p:ext uri="{BB962C8B-B14F-4D97-AF65-F5344CB8AC3E}">
        <p14:creationId xmlns:p14="http://schemas.microsoft.com/office/powerpoint/2010/main" val="332339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smtClean="0"/>
              <a:t>Se corn can</a:t>
            </a:r>
            <a:r>
              <a:rPr lang="en-US" baseline="0" dirty="0" smtClean="0"/>
              <a:t> be grown with regular SU sweet corn with no problems. These varieties are commonly sold for roadside markets.  These varieties have better emergence in the spring in cool soils compared to Sh2 (</a:t>
            </a:r>
            <a:r>
              <a:rPr lang="en-US" baseline="0" dirty="0" err="1" smtClean="0"/>
              <a:t>supersweet</a:t>
            </a:r>
            <a:r>
              <a:rPr lang="en-US" baseline="0" dirty="0" smtClean="0"/>
              <a:t> types). For most beginning farmers these are a good choice.</a:t>
            </a:r>
            <a:endParaRPr lang="en-US" dirty="0"/>
          </a:p>
        </p:txBody>
      </p:sp>
      <p:sp>
        <p:nvSpPr>
          <p:cNvPr id="4" name="Slide Number Placeholder 3"/>
          <p:cNvSpPr>
            <a:spLocks noGrp="1"/>
          </p:cNvSpPr>
          <p:nvPr>
            <p:ph type="sldNum" sz="quarter" idx="10"/>
          </p:nvPr>
        </p:nvSpPr>
        <p:spPr/>
        <p:txBody>
          <a:bodyPr/>
          <a:lstStyle/>
          <a:p>
            <a:fld id="{04B6180A-459A-2D4D-A299-B5705D682277}" type="slidenum">
              <a:rPr lang="en-US" smtClean="0"/>
              <a:pPr/>
              <a:t>12</a:t>
            </a:fld>
            <a:endParaRPr lang="en-US"/>
          </a:p>
        </p:txBody>
      </p:sp>
    </p:spTree>
    <p:extLst>
      <p:ext uri="{BB962C8B-B14F-4D97-AF65-F5344CB8AC3E}">
        <p14:creationId xmlns:p14="http://schemas.microsoft.com/office/powerpoint/2010/main" val="172958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44014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8400091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9314831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27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4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37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09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256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38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35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23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9D2218-4DD8-4592-9292-E00F030EE430}"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0405232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17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98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35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9D2218-4DD8-4592-9292-E00F030EE430}" type="datetimeFigureOut">
              <a:rPr lang="en-US" smtClean="0"/>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7F6D4-F957-4BA7-940B-28CC642EE0E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793749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9D2218-4DD8-4592-9292-E00F030EE430}"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9788277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9D2218-4DD8-4592-9292-E00F030EE430}" type="datetimeFigureOut">
              <a:rPr lang="en-US" smtClean="0"/>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7F6D4-F957-4BA7-940B-28CC642EE0E4}"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163115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9D2218-4DD8-4592-9292-E00F030EE430}" type="datetimeFigureOut">
              <a:rPr lang="en-US" smtClean="0"/>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7F6D4-F957-4BA7-940B-28CC642EE0E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41824289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D2218-4DD8-4592-9292-E00F030EE430}" type="datetimeFigureOut">
              <a:rPr lang="en-US" smtClean="0"/>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7F6D4-F957-4BA7-940B-28CC642EE0E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19402133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0405893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D2218-4DD8-4592-9292-E00F030EE430}" type="datetimeFigureOut">
              <a:rPr lang="en-US" smtClean="0"/>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7F6D4-F957-4BA7-940B-28CC642EE0E4}"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304706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accent6">
                <a:lumMod val="75000"/>
                <a:alpha val="15000"/>
              </a:schemeClr>
            </a:gs>
            <a:gs pos="100000">
              <a:schemeClr val="accent6">
                <a:lumMod val="40000"/>
                <a:lumOff val="60000"/>
              </a:schemeClr>
            </a:gs>
          </a:gsLst>
          <a:lin ang="4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D2218-4DD8-4592-9292-E00F030EE430}" type="datetimeFigureOut">
              <a:rPr lang="en-US" smtClean="0"/>
              <a:t>9/19/2016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7F6D4-F957-4BA7-940B-28CC642EE0E4}" type="slidenum">
              <a:rPr lang="en-US" smtClean="0"/>
              <a:t>‹#›</a:t>
            </a:fld>
            <a:endParaRPr lang="en-US"/>
          </a:p>
        </p:txBody>
      </p:sp>
    </p:spTree>
    <p:extLst>
      <p:ext uri="{BB962C8B-B14F-4D97-AF65-F5344CB8AC3E}">
        <p14:creationId xmlns:p14="http://schemas.microsoft.com/office/powerpoint/2010/main" val="2082352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057E5-04A0-4A9C-B5A0-F8C12634E5E3}" type="datetimeFigureOut">
              <a:rPr lang="en-US" smtClean="0">
                <a:solidFill>
                  <a:prstClr val="black">
                    <a:tint val="75000"/>
                  </a:prstClr>
                </a:solidFill>
              </a:rPr>
              <a:pPr/>
              <a:t>9/19/2016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03B4F-8483-4C35-9D53-F9EA96082A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935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gaweed.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thepacker.com/grower/2015-southeastern-us-vegetable-crop-handbook"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www.ent.uga.edu/pest-managemen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gif"/><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604" y="602399"/>
            <a:ext cx="7546789" cy="2331689"/>
          </a:xfrm>
          <a:prstGeom prst="rect">
            <a:avLst/>
          </a:prstGeom>
        </p:spPr>
      </p:pic>
      <p:sp>
        <p:nvSpPr>
          <p:cNvPr id="5" name="Title 1"/>
          <p:cNvSpPr txBox="1">
            <a:spLocks/>
          </p:cNvSpPr>
          <p:nvPr/>
        </p:nvSpPr>
        <p:spPr>
          <a:xfrm>
            <a:off x="-3" y="3016286"/>
            <a:ext cx="12192000" cy="11716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ea typeface="Verdana" panose="020B0604030504040204" pitchFamily="34" charset="0"/>
                <a:cs typeface="Times New Roman" panose="02020603050405020304" pitchFamily="18" charset="0"/>
              </a:rPr>
              <a:t>Small Fruit and Vegetable Production</a:t>
            </a:r>
            <a:endParaRPr lang="en-US" sz="6000" dirty="0">
              <a:ea typeface="Verdan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501" y="5834701"/>
            <a:ext cx="1705075" cy="600457"/>
          </a:xfrm>
          <a:prstGeom prst="rect">
            <a:avLst/>
          </a:prstGeom>
          <a:effectLst>
            <a:glow>
              <a:schemeClr val="tx1">
                <a:alpha val="20000"/>
              </a:schemeClr>
            </a:glo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915" y="5255956"/>
            <a:ext cx="917600" cy="1481021"/>
          </a:xfrm>
          <a:prstGeom prst="rect">
            <a:avLst/>
          </a:prstGeom>
          <a:effectLst>
            <a:glow>
              <a:schemeClr val="tx1">
                <a:alpha val="20000"/>
              </a:schemeClr>
            </a:glo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391" y="5406029"/>
            <a:ext cx="1162012" cy="1029129"/>
          </a:xfrm>
          <a:prstGeom prst="rect">
            <a:avLst/>
          </a:prstGeom>
        </p:spPr>
      </p:pic>
    </p:spTree>
    <p:extLst>
      <p:ext uri="{BB962C8B-B14F-4D97-AF65-F5344CB8AC3E}">
        <p14:creationId xmlns:p14="http://schemas.microsoft.com/office/powerpoint/2010/main" val="4264514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pollination</a:t>
            </a:r>
            <a:endParaRPr lang="en-US" dirty="0"/>
          </a:p>
        </p:txBody>
      </p:sp>
      <p:sp>
        <p:nvSpPr>
          <p:cNvPr id="3" name="Content Placeholder 2"/>
          <p:cNvSpPr>
            <a:spLocks noGrp="1"/>
          </p:cNvSpPr>
          <p:nvPr>
            <p:ph sz="half" idx="1"/>
          </p:nvPr>
        </p:nvSpPr>
        <p:spPr/>
        <p:txBody>
          <a:bodyPr/>
          <a:lstStyle/>
          <a:p>
            <a:r>
              <a:rPr lang="en-US" dirty="0" smtClean="0"/>
              <a:t>Most different species will not cross pollinate</a:t>
            </a:r>
          </a:p>
          <a:p>
            <a:pPr marL="795338" lvl="1">
              <a:buFont typeface="Arial" panose="020B0604020202020204" pitchFamily="34" charset="0"/>
              <a:buChar char="−"/>
            </a:pPr>
            <a:r>
              <a:rPr lang="en-US" dirty="0" smtClean="0"/>
              <a:t>Interspecific hybrids can occur</a:t>
            </a:r>
          </a:p>
          <a:p>
            <a:pPr marL="795338" lvl="1">
              <a:buFont typeface="Arial" panose="020B0604020202020204" pitchFamily="34" charset="0"/>
              <a:buChar char="−"/>
            </a:pPr>
            <a:r>
              <a:rPr lang="en-US" dirty="0" smtClean="0"/>
              <a:t>Not an issue since the fruit will not be affected, only the seed</a:t>
            </a:r>
            <a:endParaRPr lang="en-US" dirty="0"/>
          </a:p>
        </p:txBody>
      </p:sp>
      <p:sp>
        <p:nvSpPr>
          <p:cNvPr id="6" name="Content Placeholder 5"/>
          <p:cNvSpPr>
            <a:spLocks noGrp="1"/>
          </p:cNvSpPr>
          <p:nvPr>
            <p:ph sz="half" idx="2"/>
          </p:nvPr>
        </p:nvSpPr>
        <p:spPr>
          <a:xfrm>
            <a:off x="6272373" y="1825625"/>
            <a:ext cx="5181600" cy="4351338"/>
          </a:xfrm>
        </p:spPr>
        <p:txBody>
          <a:bodyPr/>
          <a:lstStyle/>
          <a:p>
            <a:r>
              <a:rPr lang="en-US" dirty="0" smtClean="0"/>
              <a:t>Generally self pollinate (perfect flowers)</a:t>
            </a:r>
          </a:p>
          <a:p>
            <a:pPr marL="795338" lvl="1">
              <a:buFont typeface="Arial" panose="020B0604020202020204" pitchFamily="34" charset="0"/>
              <a:buChar char="−"/>
            </a:pPr>
            <a:r>
              <a:rPr lang="en-US" dirty="0" smtClean="0"/>
              <a:t>Beans, peas, tomatoes, peppers </a:t>
            </a:r>
          </a:p>
          <a:p>
            <a:r>
              <a:rPr lang="en-US" dirty="0" smtClean="0"/>
              <a:t>Cross pollinate w/ insects (male/female flowers)</a:t>
            </a:r>
          </a:p>
          <a:p>
            <a:pPr marL="795338" lvl="1">
              <a:buFont typeface="Arial" panose="020B0604020202020204" pitchFamily="34" charset="0"/>
              <a:buChar char="−"/>
            </a:pPr>
            <a:r>
              <a:rPr lang="en-US" dirty="0" smtClean="0"/>
              <a:t>Cucurbits</a:t>
            </a:r>
            <a:endParaRPr lang="en-US" dirty="0"/>
          </a:p>
          <a:p>
            <a:r>
              <a:rPr lang="en-US" dirty="0" smtClean="0"/>
              <a:t>Cross pollinate w/wind</a:t>
            </a:r>
          </a:p>
          <a:p>
            <a:pPr marL="795338" lvl="1">
              <a:buFont typeface="Arial" panose="020B0604020202020204" pitchFamily="34" charset="0"/>
              <a:buChar char="−"/>
            </a:pPr>
            <a:r>
              <a:rPr lang="en-US" dirty="0" smtClean="0"/>
              <a:t>Corn</a:t>
            </a:r>
            <a:endParaRPr lang="en-US" dirty="0"/>
          </a:p>
        </p:txBody>
      </p:sp>
    </p:spTree>
    <p:extLst>
      <p:ext uri="{BB962C8B-B14F-4D97-AF65-F5344CB8AC3E}">
        <p14:creationId xmlns:p14="http://schemas.microsoft.com/office/powerpoint/2010/main" val="865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Sweet corn types</a:t>
            </a:r>
            <a:endParaRPr lang="en-US" dirty="0"/>
          </a:p>
        </p:txBody>
      </p:sp>
      <p:sp>
        <p:nvSpPr>
          <p:cNvPr id="3" name="Content Placeholder 2"/>
          <p:cNvSpPr>
            <a:spLocks noGrp="1"/>
          </p:cNvSpPr>
          <p:nvPr>
            <p:ph idx="1"/>
          </p:nvPr>
        </p:nvSpPr>
        <p:spPr/>
        <p:txBody>
          <a:bodyPr/>
          <a:lstStyle/>
          <a:p>
            <a:pPr>
              <a:lnSpc>
                <a:spcPct val="120000"/>
              </a:lnSpc>
            </a:pPr>
            <a:r>
              <a:rPr lang="en-US" dirty="0" smtClean="0"/>
              <a:t>There are at least 9 types of sweet corn available now</a:t>
            </a:r>
          </a:p>
          <a:p>
            <a:pPr>
              <a:lnSpc>
                <a:spcPct val="120000"/>
              </a:lnSpc>
            </a:pPr>
            <a:r>
              <a:rPr lang="en-US" dirty="0" smtClean="0"/>
              <a:t>Most come from 3 genes and combinations</a:t>
            </a:r>
          </a:p>
          <a:p>
            <a:pPr>
              <a:lnSpc>
                <a:spcPct val="120000"/>
              </a:lnSpc>
            </a:pPr>
            <a:r>
              <a:rPr lang="en-US" dirty="0" smtClean="0"/>
              <a:t>Su (standard sweet corn)-5-15%</a:t>
            </a:r>
          </a:p>
          <a:p>
            <a:pPr>
              <a:lnSpc>
                <a:spcPct val="120000"/>
              </a:lnSpc>
            </a:pPr>
            <a:r>
              <a:rPr lang="en-US" dirty="0" smtClean="0"/>
              <a:t>Se (sugary enhanced) – 8-20%</a:t>
            </a:r>
          </a:p>
          <a:p>
            <a:pPr>
              <a:lnSpc>
                <a:spcPct val="120000"/>
              </a:lnSpc>
            </a:pPr>
            <a:r>
              <a:rPr lang="en-US" dirty="0" smtClean="0"/>
              <a:t>Sh2 (shrunken 2/super sweet) 25-40%</a:t>
            </a:r>
            <a:endParaRPr lang="en-US" dirty="0"/>
          </a:p>
        </p:txBody>
      </p:sp>
    </p:spTree>
    <p:extLst>
      <p:ext uri="{BB962C8B-B14F-4D97-AF65-F5344CB8AC3E}">
        <p14:creationId xmlns:p14="http://schemas.microsoft.com/office/powerpoint/2010/main" val="127299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60" y="449132"/>
            <a:ext cx="9366325" cy="1143000"/>
          </a:xfrm>
        </p:spPr>
        <p:txBody>
          <a:bodyPr/>
          <a:lstStyle/>
          <a:p>
            <a:r>
              <a:rPr lang="en-US" dirty="0" smtClean="0"/>
              <a:t>Sugary enhanced</a:t>
            </a:r>
            <a:endParaRPr lang="en-US" dirty="0"/>
          </a:p>
        </p:txBody>
      </p:sp>
      <p:sp>
        <p:nvSpPr>
          <p:cNvPr id="3" name="Content Placeholder 2"/>
          <p:cNvSpPr>
            <a:spLocks noGrp="1"/>
          </p:cNvSpPr>
          <p:nvPr>
            <p:ph idx="1"/>
          </p:nvPr>
        </p:nvSpPr>
        <p:spPr>
          <a:xfrm>
            <a:off x="961019" y="1592132"/>
            <a:ext cx="9796626" cy="4951172"/>
          </a:xfrm>
        </p:spPr>
        <p:txBody>
          <a:bodyPr>
            <a:normAutofit/>
          </a:bodyPr>
          <a:lstStyle/>
          <a:p>
            <a:pPr>
              <a:lnSpc>
                <a:spcPct val="110000"/>
              </a:lnSpc>
            </a:pPr>
            <a:r>
              <a:rPr lang="en-US" dirty="0" smtClean="0"/>
              <a:t>Has either one or two copies of the recessive </a:t>
            </a:r>
            <a:r>
              <a:rPr lang="en-US" i="1" dirty="0" smtClean="0"/>
              <a:t>se-1 </a:t>
            </a:r>
            <a:r>
              <a:rPr lang="en-US" dirty="0" smtClean="0"/>
              <a:t>gene</a:t>
            </a:r>
          </a:p>
          <a:p>
            <a:pPr>
              <a:lnSpc>
                <a:spcPct val="110000"/>
              </a:lnSpc>
            </a:pPr>
            <a:r>
              <a:rPr lang="en-US" dirty="0" smtClean="0"/>
              <a:t>Either 25% or 100% </a:t>
            </a:r>
            <a:r>
              <a:rPr lang="en-US" dirty="0" err="1" smtClean="0"/>
              <a:t>kernals</a:t>
            </a:r>
            <a:r>
              <a:rPr lang="en-US" dirty="0" smtClean="0"/>
              <a:t> contain the se characteristics</a:t>
            </a:r>
          </a:p>
          <a:p>
            <a:pPr>
              <a:lnSpc>
                <a:spcPct val="110000"/>
              </a:lnSpc>
            </a:pPr>
            <a:r>
              <a:rPr lang="en-US" dirty="0" smtClean="0"/>
              <a:t>Works in conjunction with the recessive su-1 gene (regular sweet corn)</a:t>
            </a:r>
          </a:p>
          <a:p>
            <a:pPr>
              <a:lnSpc>
                <a:spcPct val="110000"/>
              </a:lnSpc>
            </a:pPr>
            <a:r>
              <a:rPr lang="en-US" dirty="0" smtClean="0"/>
              <a:t>Produces extra sugars, but does not slow starch conversion</a:t>
            </a:r>
          </a:p>
          <a:p>
            <a:pPr>
              <a:lnSpc>
                <a:spcPct val="110000"/>
              </a:lnSpc>
            </a:pPr>
            <a:r>
              <a:rPr lang="en-US" dirty="0" smtClean="0"/>
              <a:t>Tend to be creamy, do not ship well – sold for direct markets</a:t>
            </a:r>
          </a:p>
        </p:txBody>
      </p:sp>
    </p:spTree>
    <p:extLst>
      <p:ext uri="{BB962C8B-B14F-4D97-AF65-F5344CB8AC3E}">
        <p14:creationId xmlns:p14="http://schemas.microsoft.com/office/powerpoint/2010/main" val="147942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Supersweet</a:t>
            </a:r>
            <a:r>
              <a:rPr lang="en-US" dirty="0" smtClean="0"/>
              <a:t> (</a:t>
            </a:r>
            <a:r>
              <a:rPr lang="en-US" i="1" dirty="0" smtClean="0"/>
              <a:t>Sh-2</a:t>
            </a:r>
            <a:r>
              <a:rPr lang="en-US" dirty="0" smtClean="0"/>
              <a:t>)</a:t>
            </a:r>
            <a:endParaRPr lang="en-US" dirty="0"/>
          </a:p>
        </p:txBody>
      </p:sp>
      <p:sp>
        <p:nvSpPr>
          <p:cNvPr id="3" name="Content Placeholder 2"/>
          <p:cNvSpPr>
            <a:spLocks noGrp="1"/>
          </p:cNvSpPr>
          <p:nvPr>
            <p:ph idx="1"/>
          </p:nvPr>
        </p:nvSpPr>
        <p:spPr>
          <a:xfrm>
            <a:off x="838200" y="1825625"/>
            <a:ext cx="7557655" cy="4800806"/>
          </a:xfrm>
        </p:spPr>
        <p:txBody>
          <a:bodyPr>
            <a:normAutofit/>
          </a:bodyPr>
          <a:lstStyle/>
          <a:p>
            <a:r>
              <a:rPr lang="en-US" sz="2600" dirty="0" err="1" smtClean="0"/>
              <a:t>Supersweets</a:t>
            </a:r>
            <a:r>
              <a:rPr lang="en-US" sz="2600" dirty="0" smtClean="0"/>
              <a:t> contain a recessive gene of </a:t>
            </a:r>
            <a:r>
              <a:rPr lang="en-US" sz="2600" i="1" dirty="0" smtClean="0"/>
              <a:t>sh-2</a:t>
            </a:r>
          </a:p>
          <a:p>
            <a:r>
              <a:rPr lang="en-US" sz="2600" dirty="0" smtClean="0"/>
              <a:t>This increases sugar and prevents the conversion of sugars to starch</a:t>
            </a:r>
          </a:p>
          <a:p>
            <a:r>
              <a:rPr lang="en-US" sz="2600" dirty="0" smtClean="0"/>
              <a:t>They lack the production of </a:t>
            </a:r>
            <a:r>
              <a:rPr lang="en-US" sz="2600" dirty="0" err="1" smtClean="0"/>
              <a:t>phytoglycogen</a:t>
            </a:r>
            <a:r>
              <a:rPr lang="en-US" sz="2600" dirty="0" smtClean="0"/>
              <a:t> (starch)</a:t>
            </a:r>
          </a:p>
          <a:p>
            <a:pPr marL="914400" lvl="1">
              <a:buFont typeface="Arial" panose="020B0604020202020204" pitchFamily="34" charset="0"/>
              <a:buChar char="−"/>
            </a:pPr>
            <a:r>
              <a:rPr lang="en-US" dirty="0" smtClean="0"/>
              <a:t>Why they are not creamy</a:t>
            </a:r>
          </a:p>
          <a:p>
            <a:r>
              <a:rPr lang="en-US" sz="2600" dirty="0" smtClean="0"/>
              <a:t>Also do not germinate well because no starch available</a:t>
            </a:r>
          </a:p>
          <a:p>
            <a:r>
              <a:rPr lang="en-US" sz="2600" dirty="0" smtClean="0"/>
              <a:t>Ship very well and are sold on the wholesale market</a:t>
            </a:r>
            <a:endParaRPr lang="en-US" sz="2600"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048" r="621" b="1236"/>
          <a:stretch/>
        </p:blipFill>
        <p:spPr>
          <a:xfrm rot="5400000">
            <a:off x="9027777" y="1132261"/>
            <a:ext cx="2248345" cy="322641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900645" y="4028642"/>
            <a:ext cx="2502608" cy="584775"/>
          </a:xfrm>
          <a:prstGeom prst="rect">
            <a:avLst/>
          </a:prstGeom>
          <a:noFill/>
        </p:spPr>
        <p:txBody>
          <a:bodyPr wrap="none" rtlCol="0">
            <a:spAutoFit/>
          </a:bodyPr>
          <a:lstStyle/>
          <a:p>
            <a:r>
              <a:rPr lang="en-US" dirty="0" smtClean="0"/>
              <a:t>Sh-2 kernel,</a:t>
            </a:r>
          </a:p>
          <a:p>
            <a:r>
              <a:rPr lang="en-US" sz="1400" i="1" dirty="0" smtClean="0"/>
              <a:t>Harris Moran Seed Company</a:t>
            </a:r>
            <a:endParaRPr lang="en-US" sz="1400" i="1" dirty="0"/>
          </a:p>
        </p:txBody>
      </p:sp>
      <p:sp>
        <p:nvSpPr>
          <p:cNvPr id="7" name="TextBox 6"/>
          <p:cNvSpPr txBox="1"/>
          <p:nvPr/>
        </p:nvSpPr>
        <p:spPr>
          <a:xfrm>
            <a:off x="10453581" y="3623422"/>
            <a:ext cx="131157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Tim </a:t>
            </a:r>
            <a:r>
              <a:rPr lang="en-US" sz="1000" dirty="0"/>
              <a:t>C</a:t>
            </a:r>
            <a:r>
              <a:rPr lang="en-US" sz="1000" dirty="0" smtClean="0"/>
              <a:t>oolong</a:t>
            </a:r>
            <a:endParaRPr lang="en-US" sz="1000" dirty="0"/>
          </a:p>
        </p:txBody>
      </p:sp>
    </p:spTree>
    <p:extLst>
      <p:ext uri="{BB962C8B-B14F-4D97-AF65-F5344CB8AC3E}">
        <p14:creationId xmlns:p14="http://schemas.microsoft.com/office/powerpoint/2010/main" val="18925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p:txBody>
          <a:bodyPr/>
          <a:lstStyle/>
          <a:p>
            <a:pPr>
              <a:lnSpc>
                <a:spcPct val="110000"/>
              </a:lnSpc>
            </a:pPr>
            <a:r>
              <a:rPr lang="en-US" dirty="0"/>
              <a:t>S</a:t>
            </a:r>
            <a:r>
              <a:rPr lang="en-US" dirty="0" smtClean="0"/>
              <a:t>e, </a:t>
            </a:r>
            <a:r>
              <a:rPr lang="en-US" dirty="0"/>
              <a:t>S</a:t>
            </a:r>
            <a:r>
              <a:rPr lang="en-US" dirty="0" smtClean="0"/>
              <a:t>u, </a:t>
            </a:r>
            <a:r>
              <a:rPr lang="en-US" dirty="0" err="1"/>
              <a:t>S</a:t>
            </a:r>
            <a:r>
              <a:rPr lang="en-US" dirty="0" err="1" smtClean="0"/>
              <a:t>ynergistics</a:t>
            </a:r>
            <a:r>
              <a:rPr lang="en-US" dirty="0" smtClean="0"/>
              <a:t> can grow together</a:t>
            </a:r>
          </a:p>
          <a:p>
            <a:pPr>
              <a:lnSpc>
                <a:spcPct val="110000"/>
              </a:lnSpc>
            </a:pPr>
            <a:r>
              <a:rPr lang="en-US" dirty="0" smtClean="0"/>
              <a:t>Sh-2, and augmented </a:t>
            </a:r>
            <a:r>
              <a:rPr lang="en-US" dirty="0" err="1" smtClean="0"/>
              <a:t>supersweets</a:t>
            </a:r>
            <a:r>
              <a:rPr lang="en-US" dirty="0" smtClean="0"/>
              <a:t> can be grown together</a:t>
            </a:r>
          </a:p>
          <a:p>
            <a:pPr>
              <a:lnSpc>
                <a:spcPct val="110000"/>
              </a:lnSpc>
            </a:pPr>
            <a:r>
              <a:rPr lang="en-US" dirty="0" smtClean="0"/>
              <a:t>Keep the two groups isolated</a:t>
            </a:r>
          </a:p>
          <a:p>
            <a:pPr>
              <a:lnSpc>
                <a:spcPct val="110000"/>
              </a:lnSpc>
            </a:pPr>
            <a:r>
              <a:rPr lang="en-US" dirty="0" smtClean="0"/>
              <a:t>Isolation 250 feet will get minor contamination</a:t>
            </a:r>
          </a:p>
          <a:p>
            <a:pPr>
              <a:lnSpc>
                <a:spcPct val="110000"/>
              </a:lnSpc>
            </a:pPr>
            <a:r>
              <a:rPr lang="en-US" dirty="0" smtClean="0"/>
              <a:t>Isolation of 700 feet will be complete</a:t>
            </a:r>
          </a:p>
          <a:p>
            <a:pPr>
              <a:lnSpc>
                <a:spcPct val="110000"/>
              </a:lnSpc>
            </a:pPr>
            <a:r>
              <a:rPr lang="en-US" dirty="0" smtClean="0"/>
              <a:t>10-14 days of maturity/planting time</a:t>
            </a:r>
            <a:endParaRPr lang="en-US" dirty="0"/>
          </a:p>
        </p:txBody>
      </p:sp>
    </p:spTree>
    <p:extLst>
      <p:ext uri="{BB962C8B-B14F-4D97-AF65-F5344CB8AC3E}">
        <p14:creationId xmlns:p14="http://schemas.microsoft.com/office/powerpoint/2010/main" val="173346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365126"/>
            <a:ext cx="11672047" cy="1325563"/>
          </a:xfrm>
        </p:spPr>
        <p:txBody>
          <a:bodyPr/>
          <a:lstStyle/>
          <a:p>
            <a:r>
              <a:rPr lang="en-US" dirty="0" smtClean="0"/>
              <a:t>Other varietal characteristics to be aware of…</a:t>
            </a:r>
            <a:endParaRPr lang="en-US" dirty="0"/>
          </a:p>
        </p:txBody>
      </p:sp>
      <p:sp>
        <p:nvSpPr>
          <p:cNvPr id="3" name="Content Placeholder 2"/>
          <p:cNvSpPr>
            <a:spLocks noGrp="1"/>
          </p:cNvSpPr>
          <p:nvPr>
            <p:ph sz="half" idx="1"/>
          </p:nvPr>
        </p:nvSpPr>
        <p:spPr>
          <a:xfrm>
            <a:off x="569258" y="1685776"/>
            <a:ext cx="6149733" cy="5000032"/>
          </a:xfrm>
        </p:spPr>
        <p:txBody>
          <a:bodyPr/>
          <a:lstStyle/>
          <a:p>
            <a:pPr>
              <a:lnSpc>
                <a:spcPct val="100000"/>
              </a:lnSpc>
            </a:pPr>
            <a:r>
              <a:rPr lang="en-US" dirty="0" smtClean="0"/>
              <a:t>Tomatoes</a:t>
            </a:r>
          </a:p>
          <a:p>
            <a:pPr marL="795338" lvl="1">
              <a:lnSpc>
                <a:spcPct val="100000"/>
              </a:lnSpc>
              <a:buFont typeface="Arial" panose="020B0604020202020204" pitchFamily="34" charset="0"/>
              <a:buChar char="−"/>
            </a:pPr>
            <a:r>
              <a:rPr lang="en-US" sz="2800" dirty="0" smtClean="0"/>
              <a:t>Indeterminate vs. determinate</a:t>
            </a:r>
          </a:p>
          <a:p>
            <a:pPr lvl="2">
              <a:lnSpc>
                <a:spcPct val="100000"/>
              </a:lnSpc>
            </a:pPr>
            <a:r>
              <a:rPr lang="en-US" sz="2400" dirty="0" smtClean="0"/>
              <a:t>Indeterminate will continue to grow, eventually getting very tall</a:t>
            </a:r>
          </a:p>
          <a:p>
            <a:pPr lvl="3">
              <a:lnSpc>
                <a:spcPct val="100000"/>
              </a:lnSpc>
              <a:buFont typeface="Arial" panose="020B0604020202020204" pitchFamily="34" charset="0"/>
              <a:buChar char="−"/>
            </a:pPr>
            <a:r>
              <a:rPr lang="en-US" sz="2000" dirty="0" smtClean="0"/>
              <a:t>Many heirloom types</a:t>
            </a:r>
          </a:p>
          <a:p>
            <a:pPr lvl="3">
              <a:lnSpc>
                <a:spcPct val="100000"/>
              </a:lnSpc>
              <a:buFont typeface="Arial" panose="020B0604020202020204" pitchFamily="34" charset="0"/>
              <a:buChar char="−"/>
            </a:pPr>
            <a:r>
              <a:rPr lang="en-US" sz="2000" dirty="0" smtClean="0"/>
              <a:t>Harvest spread out over a long period</a:t>
            </a:r>
          </a:p>
          <a:p>
            <a:pPr lvl="2">
              <a:lnSpc>
                <a:spcPct val="100000"/>
              </a:lnSpc>
            </a:pPr>
            <a:r>
              <a:rPr lang="en-US" sz="2400" dirty="0" smtClean="0"/>
              <a:t>Determinate will terminate in a flower bud (fruit cluster) after a set time period</a:t>
            </a:r>
          </a:p>
          <a:p>
            <a:pPr lvl="3">
              <a:lnSpc>
                <a:spcPct val="100000"/>
              </a:lnSpc>
              <a:buFont typeface="Arial" panose="020B0604020202020204" pitchFamily="34" charset="0"/>
              <a:buChar char="−"/>
            </a:pPr>
            <a:r>
              <a:rPr lang="en-US" sz="2000" dirty="0" smtClean="0"/>
              <a:t>Hybrid types, shorter more compact, concentrated yields</a:t>
            </a:r>
            <a:endParaRPr lang="en-US" sz="2000"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6718991" y="1529370"/>
            <a:ext cx="5204543" cy="321221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632338" y="4853623"/>
            <a:ext cx="3377848" cy="369332"/>
          </a:xfrm>
          <a:prstGeom prst="rect">
            <a:avLst/>
          </a:prstGeom>
          <a:noFill/>
        </p:spPr>
        <p:txBody>
          <a:bodyPr wrap="none" rtlCol="0">
            <a:spAutoFit/>
          </a:bodyPr>
          <a:lstStyle/>
          <a:p>
            <a:r>
              <a:rPr lang="en-US" i="1" dirty="0" smtClean="0"/>
              <a:t>Determinate tomatoes in a field</a:t>
            </a:r>
            <a:endParaRPr lang="en-US" i="1" dirty="0"/>
          </a:p>
        </p:txBody>
      </p:sp>
      <p:sp>
        <p:nvSpPr>
          <p:cNvPr id="7" name="TextBox 6"/>
          <p:cNvSpPr txBox="1"/>
          <p:nvPr/>
        </p:nvSpPr>
        <p:spPr>
          <a:xfrm>
            <a:off x="10611956" y="4428274"/>
            <a:ext cx="131157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Tim </a:t>
            </a:r>
            <a:r>
              <a:rPr lang="en-US" sz="1000" dirty="0"/>
              <a:t>C</a:t>
            </a:r>
            <a:r>
              <a:rPr lang="en-US" sz="1000" dirty="0" smtClean="0"/>
              <a:t>oolong</a:t>
            </a:r>
            <a:endParaRPr lang="en-US" sz="1000" dirty="0"/>
          </a:p>
        </p:txBody>
      </p:sp>
    </p:spTree>
    <p:extLst>
      <p:ext uri="{BB962C8B-B14F-4D97-AF65-F5344CB8AC3E}">
        <p14:creationId xmlns:p14="http://schemas.microsoft.com/office/powerpoint/2010/main" val="5236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7148945" cy="1021278"/>
          </a:xfrm>
          <a:noFill/>
        </p:spPr>
        <p:txBody>
          <a:bodyPr/>
          <a:lstStyle/>
          <a:p>
            <a:r>
              <a:rPr lang="en-US" b="1" dirty="0" smtClean="0"/>
              <a:t>Systems-based farming</a:t>
            </a:r>
          </a:p>
        </p:txBody>
      </p:sp>
      <p:sp>
        <p:nvSpPr>
          <p:cNvPr id="3" name="TextBox 6"/>
          <p:cNvSpPr txBox="1"/>
          <p:nvPr/>
        </p:nvSpPr>
        <p:spPr>
          <a:xfrm>
            <a:off x="106878" y="6451463"/>
            <a:ext cx="1208985"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2213342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Selection</a:t>
            </a:r>
            <a:endParaRPr lang="en-US" dirty="0"/>
          </a:p>
        </p:txBody>
      </p:sp>
      <p:sp>
        <p:nvSpPr>
          <p:cNvPr id="3" name="Content Placeholder 2"/>
          <p:cNvSpPr>
            <a:spLocks noGrp="1"/>
          </p:cNvSpPr>
          <p:nvPr>
            <p:ph sz="half" idx="1"/>
          </p:nvPr>
        </p:nvSpPr>
        <p:spPr/>
        <p:txBody>
          <a:bodyPr/>
          <a:lstStyle/>
          <a:p>
            <a:pPr marL="0" indent="0">
              <a:lnSpc>
                <a:spcPct val="110000"/>
              </a:lnSpc>
              <a:buNone/>
            </a:pPr>
            <a:r>
              <a:rPr lang="en-US" dirty="0" smtClean="0"/>
              <a:t>#1 – Grow what you can sell and have it sold before you plant it</a:t>
            </a:r>
          </a:p>
          <a:p>
            <a:pPr marL="0" indent="0">
              <a:lnSpc>
                <a:spcPct val="110000"/>
              </a:lnSpc>
              <a:buNone/>
            </a:pPr>
            <a:r>
              <a:rPr lang="en-US" dirty="0" smtClean="0"/>
              <a:t>#2 – Can it fit into your production system</a:t>
            </a:r>
          </a:p>
          <a:p>
            <a:pPr marL="795338" lvl="1">
              <a:lnSpc>
                <a:spcPct val="110000"/>
              </a:lnSpc>
            </a:pPr>
            <a:r>
              <a:rPr lang="en-US" dirty="0" smtClean="0"/>
              <a:t>Weed and pest control, post-harvest treatment, labor, etc.</a:t>
            </a:r>
            <a:endParaRPr lang="en-US" dirty="0"/>
          </a:p>
        </p:txBody>
      </p:sp>
      <p:pic>
        <p:nvPicPr>
          <p:cNvPr id="11" name="Content Placeholder 10"/>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4473" y="1654300"/>
            <a:ext cx="5181600" cy="3454400"/>
          </a:xfrm>
          <a:prstGeom prst="rect">
            <a:avLst/>
          </a:prstGeom>
          <a:ln>
            <a:noFill/>
          </a:ln>
          <a:effectLst>
            <a:outerShdw blurRad="292100" dist="139700" dir="2700000" algn="tl" rotWithShape="0">
              <a:srgbClr val="333333">
                <a:alpha val="65000"/>
              </a:srgbClr>
            </a:outerShdw>
          </a:effectLst>
        </p:spPr>
      </p:pic>
      <p:sp>
        <p:nvSpPr>
          <p:cNvPr id="5" name="TextBox 6"/>
          <p:cNvSpPr txBox="1"/>
          <p:nvPr/>
        </p:nvSpPr>
        <p:spPr>
          <a:xfrm>
            <a:off x="10042222" y="5167311"/>
            <a:ext cx="131157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 Tim </a:t>
            </a:r>
            <a:r>
              <a:rPr lang="en-US" sz="1000" dirty="0"/>
              <a:t>C</a:t>
            </a:r>
            <a:r>
              <a:rPr lang="en-US" sz="1000" dirty="0" smtClean="0"/>
              <a:t>oolong</a:t>
            </a:r>
            <a:endParaRPr lang="en-US" sz="1000" dirty="0"/>
          </a:p>
        </p:txBody>
      </p:sp>
    </p:spTree>
    <p:extLst>
      <p:ext uri="{BB962C8B-B14F-4D97-AF65-F5344CB8AC3E}">
        <p14:creationId xmlns:p14="http://schemas.microsoft.com/office/powerpoint/2010/main" val="171576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Selection</a:t>
            </a:r>
            <a:endParaRPr lang="en-US" dirty="0"/>
          </a:p>
        </p:txBody>
      </p:sp>
      <p:pic>
        <p:nvPicPr>
          <p:cNvPr id="3074"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905" r="2587"/>
          <a:stretch/>
        </p:blipFill>
        <p:spPr bwMode="auto">
          <a:xfrm>
            <a:off x="570016" y="1851184"/>
            <a:ext cx="5609052" cy="381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6326579" y="1851184"/>
            <a:ext cx="5465618" cy="4351338"/>
          </a:xfrm>
        </p:spPr>
        <p:txBody>
          <a:bodyPr/>
          <a:lstStyle/>
          <a:p>
            <a:r>
              <a:rPr lang="en-US" sz="3200" dirty="0" smtClean="0"/>
              <a:t>Labor is a significant factor in crop selection.</a:t>
            </a:r>
          </a:p>
          <a:p>
            <a:pPr marL="914400" lvl="1" indent="-347663">
              <a:buFont typeface="Arial" panose="020B0604020202020204" pitchFamily="34" charset="0"/>
              <a:buChar char="−"/>
            </a:pPr>
            <a:r>
              <a:rPr lang="en-US" sz="2800" dirty="0" smtClean="0"/>
              <a:t>Tomatoes are widely regarded as the most labor intensive </a:t>
            </a:r>
          </a:p>
          <a:p>
            <a:pPr lvl="1"/>
            <a:endParaRPr lang="en-US" dirty="0"/>
          </a:p>
        </p:txBody>
      </p:sp>
      <p:sp>
        <p:nvSpPr>
          <p:cNvPr id="4" name="TextBox 3"/>
          <p:cNvSpPr txBox="1"/>
          <p:nvPr/>
        </p:nvSpPr>
        <p:spPr>
          <a:xfrm>
            <a:off x="297854" y="5701913"/>
            <a:ext cx="6153375" cy="246221"/>
          </a:xfrm>
          <a:prstGeom prst="rect">
            <a:avLst/>
          </a:prstGeom>
          <a:noFill/>
        </p:spPr>
        <p:txBody>
          <a:bodyPr wrap="square" rtlCol="0">
            <a:spAutoFit/>
          </a:bodyPr>
          <a:lstStyle/>
          <a:p>
            <a:pPr algn="ctr"/>
            <a:r>
              <a:rPr lang="en-US" sz="1000" i="1" dirty="0" smtClean="0"/>
              <a:t>Slide courtesy of Dr. Brent Rowell, University of Kentucky.</a:t>
            </a:r>
            <a:endParaRPr lang="en-US" sz="1000" i="1" dirty="0"/>
          </a:p>
        </p:txBody>
      </p:sp>
    </p:spTree>
    <p:extLst>
      <p:ext uri="{BB962C8B-B14F-4D97-AF65-F5344CB8AC3E}">
        <p14:creationId xmlns:p14="http://schemas.microsoft.com/office/powerpoint/2010/main" val="3540094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Selection</a:t>
            </a:r>
            <a:endParaRPr lang="en-US" dirty="0"/>
          </a:p>
        </p:txBody>
      </p:sp>
      <p:sp>
        <p:nvSpPr>
          <p:cNvPr id="5" name="Content Placeholder 4"/>
          <p:cNvSpPr>
            <a:spLocks noGrp="1"/>
          </p:cNvSpPr>
          <p:nvPr>
            <p:ph idx="1"/>
          </p:nvPr>
        </p:nvSpPr>
        <p:spPr/>
        <p:txBody>
          <a:bodyPr>
            <a:normAutofit/>
          </a:bodyPr>
          <a:lstStyle/>
          <a:p>
            <a:r>
              <a:rPr lang="en-US" sz="3200" dirty="0" smtClean="0"/>
              <a:t>How does the crop grown fit into your system</a:t>
            </a:r>
          </a:p>
          <a:p>
            <a:pPr marL="1143000" lvl="1" indent="-457200">
              <a:buFont typeface="Arial" panose="020B0604020202020204" pitchFamily="34" charset="0"/>
              <a:buChar char="−"/>
            </a:pPr>
            <a:r>
              <a:rPr lang="en-US" sz="2800" dirty="0" smtClean="0"/>
              <a:t>Example weed management for a crop-</a:t>
            </a:r>
          </a:p>
          <a:p>
            <a:pPr marL="1258888" lvl="2"/>
            <a:r>
              <a:rPr lang="en-US" sz="2400" dirty="0" smtClean="0"/>
              <a:t>Decisions made regarding selecting a crop</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610" y="3291456"/>
            <a:ext cx="4329110" cy="2885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251" y="3291456"/>
            <a:ext cx="4322307" cy="2885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6"/>
          <p:cNvSpPr txBox="1"/>
          <p:nvPr/>
        </p:nvSpPr>
        <p:spPr>
          <a:xfrm>
            <a:off x="8802312" y="5930741"/>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Photos: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104759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175348"/>
            <a:ext cx="10515600" cy="2852737"/>
          </a:xfrm>
        </p:spPr>
        <p:txBody>
          <a:bodyPr/>
          <a:lstStyle/>
          <a:p>
            <a:r>
              <a:rPr lang="en-US" sz="6600" dirty="0" smtClean="0">
                <a:ea typeface="Verdana" panose="020B0604030504040204" pitchFamily="34" charset="0"/>
                <a:cs typeface="Verdana" panose="020B0604030504040204" pitchFamily="34" charset="0"/>
              </a:rPr>
              <a:t>Session 4</a:t>
            </a:r>
            <a:r>
              <a:rPr lang="en-US" dirty="0" smtClean="0">
                <a:ea typeface="Verdana" panose="020B0604030504040204" pitchFamily="34" charset="0"/>
                <a:cs typeface="Verdana" panose="020B0604030504040204" pitchFamily="34" charset="0"/>
              </a:rPr>
              <a:t/>
            </a:r>
            <a:br>
              <a:rPr lang="en-US" dirty="0" smtClean="0">
                <a:ea typeface="Verdana" panose="020B0604030504040204" pitchFamily="34" charset="0"/>
                <a:cs typeface="Verdana" panose="020B0604030504040204" pitchFamily="34" charset="0"/>
              </a:rPr>
            </a:br>
            <a:r>
              <a:rPr lang="en-US" sz="4800" dirty="0" smtClean="0">
                <a:ea typeface="Verdana" panose="020B0604030504040204" pitchFamily="34" charset="0"/>
                <a:cs typeface="Verdana" panose="020B0604030504040204" pitchFamily="34" charset="0"/>
              </a:rPr>
              <a:t>Crop Selection</a:t>
            </a:r>
            <a:endParaRPr lang="en-US" sz="4800" dirty="0">
              <a:ea typeface="Verdana" panose="020B0604030504040204" pitchFamily="34" charset="0"/>
              <a:cs typeface="Verdana" panose="020B0604030504040204" pitchFamily="34" charset="0"/>
            </a:endParaRPr>
          </a:p>
        </p:txBody>
      </p:sp>
      <p:sp>
        <p:nvSpPr>
          <p:cNvPr id="3" name="Text Placeholder 2"/>
          <p:cNvSpPr>
            <a:spLocks noGrp="1"/>
          </p:cNvSpPr>
          <p:nvPr>
            <p:ph type="body" idx="1"/>
          </p:nvPr>
        </p:nvSpPr>
        <p:spPr/>
        <p:txBody>
          <a:bodyPr>
            <a:normAutofit/>
          </a:bodyPr>
          <a:lstStyle/>
          <a:p>
            <a:r>
              <a:rPr lang="en-US" sz="2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Timothy Coolong 	PhD</a:t>
            </a:r>
          </a:p>
          <a:p>
            <a:r>
              <a:rPr lang="en-US" sz="2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Extension Vegetable Specialist</a:t>
            </a:r>
          </a:p>
          <a:p>
            <a:r>
              <a:rPr lang="en-US" sz="2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University of Georgia, Tifton Campus </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3091855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 you use herbicides?</a:t>
            </a:r>
            <a:endParaRPr lang="en-US" dirty="0"/>
          </a:p>
        </p:txBody>
      </p:sp>
      <p:sp>
        <p:nvSpPr>
          <p:cNvPr id="3" name="Content Placeholder 2"/>
          <p:cNvSpPr>
            <a:spLocks noGrp="1"/>
          </p:cNvSpPr>
          <p:nvPr>
            <p:ph idx="1"/>
          </p:nvPr>
        </p:nvSpPr>
        <p:spPr/>
        <p:txBody>
          <a:bodyPr/>
          <a:lstStyle/>
          <a:p>
            <a:r>
              <a:rPr lang="en-US" dirty="0" smtClean="0"/>
              <a:t>What herbicides are </a:t>
            </a:r>
            <a:r>
              <a:rPr lang="en-US" dirty="0"/>
              <a:t>available? </a:t>
            </a:r>
            <a:r>
              <a:rPr lang="en-US" dirty="0">
                <a:hlinkClick r:id="rId3"/>
              </a:rPr>
              <a:t>http://www.gaweed.com</a:t>
            </a:r>
            <a:r>
              <a:rPr lang="en-US" dirty="0" smtClean="0">
                <a:hlinkClick r:id="rId3"/>
              </a:rPr>
              <a:t>/</a:t>
            </a:r>
            <a:r>
              <a:rPr lang="en-US" dirty="0" smtClean="0"/>
              <a:t> </a:t>
            </a:r>
          </a:p>
          <a:p>
            <a:r>
              <a:rPr lang="en-US" dirty="0" smtClean="0"/>
              <a:t>Do they have rotation restrictions?</a:t>
            </a:r>
          </a:p>
          <a:p>
            <a:r>
              <a:rPr lang="en-US" dirty="0" smtClean="0"/>
              <a:t>Can they be used on a variety of crops</a:t>
            </a:r>
          </a:p>
          <a:p>
            <a:endParaRPr lang="en-US" dirty="0" smtClean="0"/>
          </a:p>
        </p:txBody>
      </p:sp>
      <p:pic>
        <p:nvPicPr>
          <p:cNvPr id="5" name="Picture 4" descr="Command (clomazone) inju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804" y="3695020"/>
            <a:ext cx="4963886" cy="2481943"/>
          </a:xfrm>
          <a:prstGeom prst="rect">
            <a:avLst/>
          </a:prstGeom>
          <a:ln>
            <a:noFill/>
          </a:ln>
          <a:effectLst>
            <a:outerShdw blurRad="292100" dist="139700" dir="2700000" algn="tl" rotWithShape="0">
              <a:srgbClr val="333333">
                <a:alpha val="65000"/>
              </a:srgbClr>
            </a:outerShdw>
          </a:effectLst>
        </p:spPr>
      </p:pic>
      <p:sp>
        <p:nvSpPr>
          <p:cNvPr id="6" name="TextBox 6"/>
          <p:cNvSpPr txBox="1"/>
          <p:nvPr/>
        </p:nvSpPr>
        <p:spPr>
          <a:xfrm>
            <a:off x="7939112" y="5930742"/>
            <a:ext cx="131157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1053232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you grow</a:t>
            </a:r>
            <a:endParaRPr lang="en-US" dirty="0"/>
          </a:p>
        </p:txBody>
      </p:sp>
      <p:sp>
        <p:nvSpPr>
          <p:cNvPr id="3" name="Content Placeholder 2"/>
          <p:cNvSpPr>
            <a:spLocks noGrp="1"/>
          </p:cNvSpPr>
          <p:nvPr>
            <p:ph idx="1"/>
          </p:nvPr>
        </p:nvSpPr>
        <p:spPr/>
        <p:txBody>
          <a:bodyPr/>
          <a:lstStyle/>
          <a:p>
            <a:r>
              <a:rPr lang="en-US" dirty="0" smtClean="0"/>
              <a:t>Staked or </a:t>
            </a:r>
            <a:r>
              <a:rPr lang="en-US" dirty="0" err="1" smtClean="0"/>
              <a:t>vining</a:t>
            </a:r>
            <a:r>
              <a:rPr lang="en-US" dirty="0" smtClean="0"/>
              <a:t>-how will you cultivate</a:t>
            </a:r>
          </a:p>
          <a:p>
            <a:endParaRPr lang="en-US" dirty="0"/>
          </a:p>
        </p:txBody>
      </p:sp>
      <p:pic>
        <p:nvPicPr>
          <p:cNvPr id="4" name="Picture 3" descr="IMG_095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14400" y="2439194"/>
            <a:ext cx="5181600" cy="3124200"/>
          </a:xfrm>
          <a:prstGeom prst="rect">
            <a:avLst/>
          </a:prstGeom>
          <a:ln>
            <a:noFill/>
          </a:ln>
          <a:effectLst>
            <a:outerShdw blurRad="292100" dist="139700" dir="2700000" algn="tl" rotWithShape="0">
              <a:srgbClr val="333333">
                <a:alpha val="65000"/>
              </a:srgbClr>
            </a:outerShdw>
          </a:effectLst>
        </p:spPr>
      </p:pic>
      <p:pic>
        <p:nvPicPr>
          <p:cNvPr id="5" name="Picture 4" descr="IMG_094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4046" y="2971635"/>
            <a:ext cx="6042891" cy="3021446"/>
          </a:xfrm>
          <a:prstGeom prst="rect">
            <a:avLst/>
          </a:prstGeom>
          <a:ln>
            <a:noFill/>
          </a:ln>
          <a:effectLst>
            <a:outerShdw blurRad="292100" dist="139700" dir="2700000" algn="tl" rotWithShape="0">
              <a:srgbClr val="333333">
                <a:alpha val="65000"/>
              </a:srgbClr>
            </a:outerShdw>
          </a:effectLst>
        </p:spPr>
      </p:pic>
      <p:sp>
        <p:nvSpPr>
          <p:cNvPr id="6" name="TextBox 6"/>
          <p:cNvSpPr txBox="1"/>
          <p:nvPr/>
        </p:nvSpPr>
        <p:spPr>
          <a:xfrm>
            <a:off x="10493484" y="5746860"/>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Photos: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3583826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 or Bare Ground?</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7209" y="2169247"/>
            <a:ext cx="5181600" cy="3886200"/>
          </a:xfrm>
          <a:prstGeom prst="rect">
            <a:avLst/>
          </a:prstGeom>
          <a:ln>
            <a:noFill/>
          </a:ln>
          <a:effectLst>
            <a:outerShdw blurRad="292100" dist="139700" dir="2700000" algn="tl" rotWithShape="0">
              <a:srgbClr val="333333">
                <a:alpha val="65000"/>
              </a:srgbClr>
            </a:outerShdw>
          </a:effectLst>
        </p:spPr>
      </p:pic>
      <p:pic>
        <p:nvPicPr>
          <p:cNvPr id="7" name="Content Placeholder 6" descr="IMG_0915.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255942" y="1555669"/>
            <a:ext cx="4999675" cy="249983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795" y="3390240"/>
            <a:ext cx="3553609" cy="2665207"/>
          </a:xfrm>
          <a:prstGeom prst="rect">
            <a:avLst/>
          </a:prstGeom>
          <a:ln>
            <a:noFill/>
          </a:ln>
          <a:effectLst>
            <a:outerShdw blurRad="292100" dist="139700" dir="2700000" algn="tl" rotWithShape="0">
              <a:srgbClr val="333333">
                <a:alpha val="65000"/>
              </a:srgbClr>
            </a:outerShdw>
          </a:effectLst>
        </p:spPr>
      </p:pic>
      <p:sp>
        <p:nvSpPr>
          <p:cNvPr id="6" name="TextBox 6"/>
          <p:cNvSpPr txBox="1"/>
          <p:nvPr/>
        </p:nvSpPr>
        <p:spPr>
          <a:xfrm>
            <a:off x="10451706" y="5809226"/>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Photos: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1424753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Selection</a:t>
            </a:r>
            <a:endParaRPr lang="en-US" dirty="0"/>
          </a:p>
        </p:txBody>
      </p:sp>
      <p:sp>
        <p:nvSpPr>
          <p:cNvPr id="3" name="Content Placeholder 2"/>
          <p:cNvSpPr>
            <a:spLocks noGrp="1"/>
          </p:cNvSpPr>
          <p:nvPr>
            <p:ph idx="1"/>
          </p:nvPr>
        </p:nvSpPr>
        <p:spPr/>
        <p:txBody>
          <a:bodyPr/>
          <a:lstStyle/>
          <a:p>
            <a:r>
              <a:rPr lang="en-US" dirty="0" smtClean="0"/>
              <a:t>Short season vs. long season</a:t>
            </a:r>
          </a:p>
          <a:p>
            <a:endParaRPr lang="en-US" dirty="0"/>
          </a:p>
        </p:txBody>
      </p:sp>
      <p:pic>
        <p:nvPicPr>
          <p:cNvPr id="5" name="Picture 4" descr="IMG_106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2748148"/>
            <a:ext cx="6248400" cy="3124200"/>
          </a:xfrm>
          <a:prstGeom prst="rect">
            <a:avLst/>
          </a:prstGeom>
          <a:ln>
            <a:noFill/>
          </a:ln>
          <a:effectLst>
            <a:outerShdw blurRad="292100" dist="139700" dir="2700000" algn="tl" rotWithShape="0">
              <a:srgbClr val="333333">
                <a:alpha val="65000"/>
              </a:srgbClr>
            </a:outerShdw>
          </a:effectLst>
        </p:spPr>
      </p:pic>
      <p:pic>
        <p:nvPicPr>
          <p:cNvPr id="6" name="Picture 5" descr="IMG_036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0500" y="2423556"/>
            <a:ext cx="5943600" cy="29718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0500" y="5149135"/>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Tim </a:t>
            </a:r>
            <a:r>
              <a:rPr lang="en-US" sz="1000" dirty="0"/>
              <a:t>C</a:t>
            </a:r>
            <a:r>
              <a:rPr lang="en-US" sz="1000" dirty="0" smtClean="0"/>
              <a:t>oolong</a:t>
            </a:r>
            <a:endParaRPr lang="en-US" sz="1000" dirty="0"/>
          </a:p>
        </p:txBody>
      </p:sp>
    </p:spTree>
    <p:extLst>
      <p:ext uri="{BB962C8B-B14F-4D97-AF65-F5344CB8AC3E}">
        <p14:creationId xmlns:p14="http://schemas.microsoft.com/office/powerpoint/2010/main" val="131138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Selection</a:t>
            </a:r>
            <a:endParaRPr lang="en-US" dirty="0"/>
          </a:p>
        </p:txBody>
      </p:sp>
      <p:sp>
        <p:nvSpPr>
          <p:cNvPr id="3" name="Content Placeholder 2"/>
          <p:cNvSpPr>
            <a:spLocks noGrp="1"/>
          </p:cNvSpPr>
          <p:nvPr>
            <p:ph sz="half" idx="1"/>
          </p:nvPr>
        </p:nvSpPr>
        <p:spPr/>
        <p:txBody>
          <a:bodyPr/>
          <a:lstStyle/>
          <a:p>
            <a:r>
              <a:rPr lang="en-US" dirty="0" smtClean="0"/>
              <a:t>Quick coverage vs. poor competitors</a:t>
            </a:r>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68812" y="1340447"/>
            <a:ext cx="3475021" cy="2804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058" y="3786691"/>
            <a:ext cx="3894269" cy="2596179"/>
          </a:xfrm>
          <a:prstGeom prst="rect">
            <a:avLst/>
          </a:prstGeom>
          <a:ln>
            <a:noFill/>
          </a:ln>
          <a:effectLst>
            <a:outerShdw blurRad="292100" dist="139700" dir="2700000" algn="tl" rotWithShape="0">
              <a:srgbClr val="333333">
                <a:alpha val="65000"/>
              </a:srgbClr>
            </a:outerShdw>
          </a:effectLst>
        </p:spPr>
      </p:pic>
      <p:sp>
        <p:nvSpPr>
          <p:cNvPr id="6" name="TextBox 6"/>
          <p:cNvSpPr txBox="1"/>
          <p:nvPr/>
        </p:nvSpPr>
        <p:spPr>
          <a:xfrm>
            <a:off x="5364011" y="6065678"/>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Photos: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3285913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dirty="0" smtClean="0"/>
              <a:t>Crop Selection Storing Vegetables</a:t>
            </a:r>
          </a:p>
        </p:txBody>
      </p:sp>
      <p:sp>
        <p:nvSpPr>
          <p:cNvPr id="31747" name="Rectangle 6"/>
          <p:cNvSpPr>
            <a:spLocks noGrp="1" noChangeArrowheads="1"/>
          </p:cNvSpPr>
          <p:nvPr>
            <p:ph idx="1"/>
          </p:nvPr>
        </p:nvSpPr>
        <p:spPr>
          <a:xfrm>
            <a:off x="838200" y="1825624"/>
            <a:ext cx="10515600" cy="4907685"/>
          </a:xfrm>
        </p:spPr>
        <p:txBody>
          <a:bodyPr>
            <a:normAutofit/>
          </a:bodyPr>
          <a:lstStyle/>
          <a:p>
            <a:pPr eaLnBrk="1" hangingPunct="1">
              <a:buFontTx/>
              <a:buNone/>
            </a:pPr>
            <a:r>
              <a:rPr lang="en-US" sz="3200" u="sng" dirty="0" smtClean="0"/>
              <a:t>Not all vegetables should be refrigerated</a:t>
            </a:r>
          </a:p>
          <a:p>
            <a:r>
              <a:rPr lang="en-US" sz="2800" dirty="0" smtClean="0"/>
              <a:t>Cool and dry</a:t>
            </a:r>
          </a:p>
          <a:p>
            <a:pPr lvl="1">
              <a:buFont typeface="Arial" panose="020B0604020202020204" pitchFamily="34" charset="0"/>
              <a:buChar char="−"/>
            </a:pPr>
            <a:r>
              <a:rPr lang="en-US" dirty="0" smtClean="0"/>
              <a:t>Room temperature or slightly cooler (~ 60F)</a:t>
            </a:r>
          </a:p>
          <a:p>
            <a:pPr lvl="1">
              <a:buFont typeface="Arial" panose="020B0604020202020204" pitchFamily="34" charset="0"/>
              <a:buChar char="−"/>
            </a:pPr>
            <a:r>
              <a:rPr lang="en-US" dirty="0" smtClean="0"/>
              <a:t>~ 60% relative humidity</a:t>
            </a:r>
          </a:p>
          <a:p>
            <a:r>
              <a:rPr lang="en-US" sz="2800" dirty="0" smtClean="0"/>
              <a:t>Cool and “moist”</a:t>
            </a:r>
          </a:p>
          <a:p>
            <a:pPr lvl="1">
              <a:buFont typeface="Arial" panose="020B0604020202020204" pitchFamily="34" charset="0"/>
              <a:buChar char="−"/>
            </a:pPr>
            <a:r>
              <a:rPr lang="en-US" dirty="0" smtClean="0"/>
              <a:t>~ 55-60 F, refrigeration for a few days generally ok</a:t>
            </a:r>
          </a:p>
          <a:p>
            <a:pPr lvl="1">
              <a:buFont typeface="Arial" panose="020B0604020202020204" pitchFamily="34" charset="0"/>
              <a:buChar char="−"/>
            </a:pPr>
            <a:r>
              <a:rPr lang="en-US" dirty="0" smtClean="0"/>
              <a:t>Protect from drying (silted plastic bag, slightly open container)</a:t>
            </a:r>
          </a:p>
          <a:p>
            <a:r>
              <a:rPr lang="en-US" sz="2800" dirty="0" smtClean="0"/>
              <a:t>Cold and moist</a:t>
            </a:r>
          </a:p>
          <a:p>
            <a:pPr lvl="1" eaLnBrk="1" hangingPunct="1">
              <a:buFont typeface="Arial" panose="020B0604020202020204" pitchFamily="34" charset="0"/>
              <a:buChar char="−"/>
            </a:pPr>
            <a:r>
              <a:rPr lang="en-US" sz="2400" dirty="0" smtClean="0"/>
              <a:t>Refrigerated (32-40 F)</a:t>
            </a:r>
          </a:p>
          <a:p>
            <a:pPr lvl="1" eaLnBrk="1" hangingPunct="1">
              <a:buFont typeface="Arial" panose="020B0604020202020204" pitchFamily="34" charset="0"/>
              <a:buChar char="−"/>
            </a:pPr>
            <a:r>
              <a:rPr lang="en-US" sz="2400" dirty="0" smtClean="0"/>
              <a:t>~ 95% relative humidity </a:t>
            </a:r>
          </a:p>
        </p:txBody>
      </p:sp>
    </p:spTree>
    <p:extLst>
      <p:ext uri="{BB962C8B-B14F-4D97-AF65-F5344CB8AC3E}">
        <p14:creationId xmlns:p14="http://schemas.microsoft.com/office/powerpoint/2010/main" val="2946445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en-US" dirty="0" smtClean="0"/>
              <a:t>Storing Vegetables</a:t>
            </a:r>
          </a:p>
        </p:txBody>
      </p:sp>
      <p:sp>
        <p:nvSpPr>
          <p:cNvPr id="32771" name="Rectangle 5"/>
          <p:cNvSpPr>
            <a:spLocks noGrp="1" noChangeArrowheads="1"/>
          </p:cNvSpPr>
          <p:nvPr>
            <p:ph sz="half" idx="1"/>
          </p:nvPr>
        </p:nvSpPr>
        <p:spPr>
          <a:xfrm>
            <a:off x="838199" y="1825624"/>
            <a:ext cx="5431971" cy="4919559"/>
          </a:xfrm>
        </p:spPr>
        <p:txBody>
          <a:bodyPr/>
          <a:lstStyle/>
          <a:p>
            <a:r>
              <a:rPr lang="en-US" dirty="0" smtClean="0"/>
              <a:t>Cool and dry</a:t>
            </a:r>
          </a:p>
          <a:p>
            <a:pPr marL="1025525" lvl="1" indent="-342900" eaLnBrk="1" hangingPunct="1">
              <a:lnSpc>
                <a:spcPct val="90000"/>
              </a:lnSpc>
              <a:buFont typeface="Arial" panose="020B0604020202020204" pitchFamily="34" charset="0"/>
              <a:buChar char="−"/>
            </a:pPr>
            <a:r>
              <a:rPr lang="en-US" dirty="0" smtClean="0"/>
              <a:t>Potatoes</a:t>
            </a:r>
          </a:p>
          <a:p>
            <a:pPr marL="1025525" lvl="1" indent="-342900" eaLnBrk="1" hangingPunct="1">
              <a:lnSpc>
                <a:spcPct val="90000"/>
              </a:lnSpc>
              <a:buFont typeface="Arial" panose="020B0604020202020204" pitchFamily="34" charset="0"/>
              <a:buChar char="−"/>
            </a:pPr>
            <a:r>
              <a:rPr lang="en-US" dirty="0" smtClean="0"/>
              <a:t>Pumpkins/winter squash</a:t>
            </a:r>
          </a:p>
          <a:p>
            <a:pPr marL="1025525" lvl="1" indent="-342900" eaLnBrk="1" hangingPunct="1">
              <a:lnSpc>
                <a:spcPct val="90000"/>
              </a:lnSpc>
              <a:buFont typeface="Arial" panose="020B0604020202020204" pitchFamily="34" charset="0"/>
              <a:buChar char="−"/>
            </a:pPr>
            <a:r>
              <a:rPr lang="en-US" dirty="0" smtClean="0"/>
              <a:t>Watermelons</a:t>
            </a:r>
          </a:p>
          <a:p>
            <a:pPr lvl="1" eaLnBrk="1" hangingPunct="1">
              <a:lnSpc>
                <a:spcPct val="90000"/>
              </a:lnSpc>
              <a:buFontTx/>
              <a:buNone/>
            </a:pPr>
            <a:endParaRPr lang="en-US" sz="2000" dirty="0" smtClean="0"/>
          </a:p>
          <a:p>
            <a:r>
              <a:rPr lang="en-US" dirty="0" smtClean="0"/>
              <a:t>Cool and “moist”</a:t>
            </a:r>
          </a:p>
          <a:p>
            <a:pPr marL="1028700" lvl="1" indent="-342900" eaLnBrk="1" hangingPunct="1">
              <a:lnSpc>
                <a:spcPct val="90000"/>
              </a:lnSpc>
              <a:buFont typeface="Arial" panose="020B0604020202020204" pitchFamily="34" charset="0"/>
              <a:buChar char="−"/>
            </a:pPr>
            <a:r>
              <a:rPr lang="en-US" dirty="0" smtClean="0"/>
              <a:t>Cucumbers</a:t>
            </a:r>
          </a:p>
          <a:p>
            <a:pPr marL="1028700" lvl="1" indent="-342900" eaLnBrk="1" hangingPunct="1">
              <a:lnSpc>
                <a:spcPct val="90000"/>
              </a:lnSpc>
              <a:buFont typeface="Arial" panose="020B0604020202020204" pitchFamily="34" charset="0"/>
              <a:buChar char="−"/>
            </a:pPr>
            <a:r>
              <a:rPr lang="en-US" dirty="0" smtClean="0"/>
              <a:t>Summer squash</a:t>
            </a:r>
          </a:p>
          <a:p>
            <a:pPr marL="1028700" lvl="1" indent="-342900" eaLnBrk="1" hangingPunct="1">
              <a:lnSpc>
                <a:spcPct val="90000"/>
              </a:lnSpc>
              <a:buFont typeface="Arial" panose="020B0604020202020204" pitchFamily="34" charset="0"/>
              <a:buChar char="−"/>
            </a:pPr>
            <a:r>
              <a:rPr lang="en-US" dirty="0" smtClean="0"/>
              <a:t>Eggplant</a:t>
            </a:r>
          </a:p>
          <a:p>
            <a:pPr marL="1028700" lvl="1" indent="-342900" eaLnBrk="1" hangingPunct="1">
              <a:lnSpc>
                <a:spcPct val="90000"/>
              </a:lnSpc>
              <a:buFont typeface="Arial" panose="020B0604020202020204" pitchFamily="34" charset="0"/>
              <a:buChar char="−"/>
            </a:pPr>
            <a:r>
              <a:rPr lang="en-US" dirty="0" smtClean="0"/>
              <a:t>Peppers</a:t>
            </a:r>
          </a:p>
          <a:p>
            <a:pPr marL="1028700" lvl="1" indent="-342900" eaLnBrk="1" hangingPunct="1">
              <a:lnSpc>
                <a:spcPct val="90000"/>
              </a:lnSpc>
              <a:buFont typeface="Arial" panose="020B0604020202020204" pitchFamily="34" charset="0"/>
              <a:buChar char="−"/>
            </a:pPr>
            <a:r>
              <a:rPr lang="en-US" dirty="0" smtClean="0"/>
              <a:t>Tomatoes</a:t>
            </a:r>
          </a:p>
          <a:p>
            <a:pPr lvl="1" eaLnBrk="1" hangingPunct="1">
              <a:lnSpc>
                <a:spcPct val="90000"/>
              </a:lnSpc>
              <a:buFontTx/>
              <a:buNone/>
            </a:pPr>
            <a:endParaRPr lang="en-US" sz="2000" dirty="0" smtClean="0"/>
          </a:p>
          <a:p>
            <a:pPr lvl="1" eaLnBrk="1" hangingPunct="1">
              <a:lnSpc>
                <a:spcPct val="90000"/>
              </a:lnSpc>
            </a:pPr>
            <a:endParaRPr lang="en-US" sz="2000" dirty="0" smtClean="0"/>
          </a:p>
        </p:txBody>
      </p:sp>
      <p:sp>
        <p:nvSpPr>
          <p:cNvPr id="32772" name="Rectangle 6"/>
          <p:cNvSpPr>
            <a:spLocks noGrp="1" noChangeArrowheads="1"/>
          </p:cNvSpPr>
          <p:nvPr>
            <p:ph sz="half" idx="2"/>
          </p:nvPr>
        </p:nvSpPr>
        <p:spPr>
          <a:xfrm>
            <a:off x="6172200" y="1825624"/>
            <a:ext cx="5181600" cy="4812681"/>
          </a:xfrm>
        </p:spPr>
        <p:txBody>
          <a:bodyPr/>
          <a:lstStyle/>
          <a:p>
            <a:r>
              <a:rPr lang="en-US" dirty="0" smtClean="0"/>
              <a:t>Cold and moist</a:t>
            </a:r>
          </a:p>
          <a:p>
            <a:pPr marL="1028700" lvl="1" indent="-342900" eaLnBrk="1" hangingPunct="1">
              <a:lnSpc>
                <a:spcPct val="90000"/>
              </a:lnSpc>
              <a:buFont typeface="Arial" panose="020B0604020202020204" pitchFamily="34" charset="0"/>
              <a:buChar char="−"/>
            </a:pPr>
            <a:r>
              <a:rPr lang="en-US" dirty="0" smtClean="0"/>
              <a:t>Beans</a:t>
            </a:r>
          </a:p>
          <a:p>
            <a:pPr marL="1028700" lvl="1" indent="-342900" eaLnBrk="1" hangingPunct="1">
              <a:lnSpc>
                <a:spcPct val="90000"/>
              </a:lnSpc>
              <a:buFont typeface="Arial" panose="020B0604020202020204" pitchFamily="34" charset="0"/>
              <a:buChar char="−"/>
            </a:pPr>
            <a:r>
              <a:rPr lang="en-US" dirty="0" smtClean="0"/>
              <a:t>Beets</a:t>
            </a:r>
          </a:p>
          <a:p>
            <a:pPr marL="1028700" lvl="1" indent="-342900" eaLnBrk="1" hangingPunct="1">
              <a:lnSpc>
                <a:spcPct val="90000"/>
              </a:lnSpc>
              <a:buFont typeface="Arial" panose="020B0604020202020204" pitchFamily="34" charset="0"/>
              <a:buChar char="−"/>
            </a:pPr>
            <a:r>
              <a:rPr lang="en-US" dirty="0" smtClean="0"/>
              <a:t>Broccoli/cauliflower</a:t>
            </a:r>
          </a:p>
          <a:p>
            <a:pPr marL="1028700" lvl="1" indent="-342900" eaLnBrk="1" hangingPunct="1">
              <a:lnSpc>
                <a:spcPct val="90000"/>
              </a:lnSpc>
              <a:buFont typeface="Arial" panose="020B0604020202020204" pitchFamily="34" charset="0"/>
              <a:buChar char="−"/>
            </a:pPr>
            <a:r>
              <a:rPr lang="en-US" dirty="0" smtClean="0"/>
              <a:t>Cabbage</a:t>
            </a:r>
          </a:p>
          <a:p>
            <a:pPr marL="1028700" lvl="1" indent="-342900" eaLnBrk="1" hangingPunct="1">
              <a:lnSpc>
                <a:spcPct val="90000"/>
              </a:lnSpc>
              <a:buFont typeface="Arial" panose="020B0604020202020204" pitchFamily="34" charset="0"/>
              <a:buChar char="−"/>
            </a:pPr>
            <a:r>
              <a:rPr lang="en-US" dirty="0" smtClean="0"/>
              <a:t>Cantaloupe</a:t>
            </a:r>
          </a:p>
          <a:p>
            <a:pPr marL="1028700" lvl="1" indent="-342900" eaLnBrk="1" hangingPunct="1">
              <a:lnSpc>
                <a:spcPct val="90000"/>
              </a:lnSpc>
              <a:buFont typeface="Arial" panose="020B0604020202020204" pitchFamily="34" charset="0"/>
              <a:buChar char="−"/>
            </a:pPr>
            <a:r>
              <a:rPr lang="en-US" dirty="0" smtClean="0"/>
              <a:t>Carrots</a:t>
            </a:r>
          </a:p>
          <a:p>
            <a:pPr marL="1028700" lvl="1" indent="-342900" eaLnBrk="1" hangingPunct="1">
              <a:lnSpc>
                <a:spcPct val="90000"/>
              </a:lnSpc>
              <a:buFont typeface="Arial" panose="020B0604020202020204" pitchFamily="34" charset="0"/>
              <a:buChar char="−"/>
            </a:pPr>
            <a:r>
              <a:rPr lang="en-US" dirty="0" smtClean="0"/>
              <a:t>Corn</a:t>
            </a:r>
          </a:p>
          <a:p>
            <a:pPr marL="1028700" lvl="1" indent="-342900" eaLnBrk="1" hangingPunct="1">
              <a:lnSpc>
                <a:spcPct val="90000"/>
              </a:lnSpc>
              <a:buFont typeface="Arial" panose="020B0604020202020204" pitchFamily="34" charset="0"/>
              <a:buChar char="−"/>
            </a:pPr>
            <a:r>
              <a:rPr lang="en-US" dirty="0" smtClean="0"/>
              <a:t>Leafy greens (lettuce, spinach, kale)</a:t>
            </a:r>
          </a:p>
          <a:p>
            <a:pPr marL="1028700" lvl="1" indent="-342900" eaLnBrk="1" hangingPunct="1">
              <a:lnSpc>
                <a:spcPct val="90000"/>
              </a:lnSpc>
              <a:buFont typeface="Arial" panose="020B0604020202020204" pitchFamily="34" charset="0"/>
              <a:buChar char="−"/>
            </a:pPr>
            <a:r>
              <a:rPr lang="en-US" dirty="0" smtClean="0"/>
              <a:t>Radishes</a:t>
            </a:r>
          </a:p>
          <a:p>
            <a:pPr lvl="1" eaLnBrk="1" hangingPunct="1">
              <a:lnSpc>
                <a:spcPct val="90000"/>
              </a:lnSpc>
            </a:pPr>
            <a:endParaRPr lang="en-US" sz="2000" dirty="0" smtClean="0"/>
          </a:p>
          <a:p>
            <a:pPr lvl="1" eaLnBrk="1" hangingPunct="1">
              <a:lnSpc>
                <a:spcPct val="90000"/>
              </a:lnSpc>
            </a:pPr>
            <a:endParaRPr lang="en-US" sz="2000" dirty="0" smtClean="0"/>
          </a:p>
          <a:p>
            <a:pPr lvl="1" eaLnBrk="1" hangingPunct="1">
              <a:lnSpc>
                <a:spcPct val="90000"/>
              </a:lnSpc>
            </a:pPr>
            <a:endParaRPr lang="en-US" sz="2000" dirty="0" smtClean="0"/>
          </a:p>
        </p:txBody>
      </p:sp>
    </p:spTree>
    <p:extLst>
      <p:ext uri="{BB962C8B-B14F-4D97-AF65-F5344CB8AC3E}">
        <p14:creationId xmlns:p14="http://schemas.microsoft.com/office/powerpoint/2010/main" val="160725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Additional Resources </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
        <p:nvSpPr>
          <p:cNvPr id="5" name="Content Placeholder 9"/>
          <p:cNvSpPr>
            <a:spLocks noGrp="1"/>
          </p:cNvSpPr>
          <p:nvPr>
            <p:ph idx="1"/>
          </p:nvPr>
        </p:nvSpPr>
        <p:spPr/>
        <p:txBody>
          <a:bodyPr/>
          <a:lstStyle/>
          <a:p>
            <a:r>
              <a:rPr lang="en-US" dirty="0" smtClean="0"/>
              <a:t>SE Regional Vegetable Production Guide</a:t>
            </a:r>
            <a:endParaRPr lang="en-US" dirty="0"/>
          </a:p>
          <a:p>
            <a:pPr lvl="2"/>
            <a:r>
              <a:rPr lang="en-US" dirty="0" smtClean="0">
                <a:hlinkClick r:id="rId3"/>
              </a:rPr>
              <a:t>http</a:t>
            </a:r>
            <a:r>
              <a:rPr lang="en-US" dirty="0">
                <a:hlinkClick r:id="rId3"/>
              </a:rPr>
              <a:t>://</a:t>
            </a:r>
            <a:r>
              <a:rPr lang="en-US" dirty="0" smtClean="0">
                <a:hlinkClick r:id="rId3"/>
              </a:rPr>
              <a:t>www.thepacker.com/grower/2015-southeastern-us-vegetable-crop-handbook</a:t>
            </a:r>
            <a:r>
              <a:rPr lang="en-US" dirty="0" smtClean="0"/>
              <a:t> </a:t>
            </a:r>
          </a:p>
          <a:p>
            <a:r>
              <a:rPr lang="en-US" dirty="0" smtClean="0"/>
              <a:t>GA Pest Management Handbook</a:t>
            </a:r>
          </a:p>
          <a:p>
            <a:pPr lvl="2"/>
            <a:r>
              <a:rPr lang="en-US" dirty="0">
                <a:hlinkClick r:id="rId4"/>
              </a:rPr>
              <a:t>http://www.ent.uga.edu/pest-management</a:t>
            </a:r>
            <a:r>
              <a:rPr lang="en-US" dirty="0" smtClean="0">
                <a:hlinkClick r:id="rId4"/>
              </a:rPr>
              <a:t>/</a:t>
            </a:r>
            <a:r>
              <a:rPr lang="en-US" dirty="0" smtClean="0"/>
              <a:t> </a:t>
            </a:r>
            <a:endParaRPr lang="en-US" dirty="0"/>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3523" y="3192332"/>
            <a:ext cx="1661201" cy="223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357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1443" y="1576871"/>
            <a:ext cx="3051651" cy="506824"/>
          </a:xfrm>
        </p:spPr>
        <p:txBody>
          <a:bodyPr>
            <a:noAutofit/>
          </a:bodyPr>
          <a:lstStyle/>
          <a:p>
            <a:r>
              <a:rPr lang="en-US" sz="3200" dirty="0"/>
              <a:t> </a:t>
            </a:r>
            <a:r>
              <a:rPr lang="en-US" sz="3200" dirty="0" smtClean="0"/>
              <a:t>Supported by</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919" y="279088"/>
            <a:ext cx="4887056" cy="1533525"/>
          </a:xfrm>
          <a:prstGeom prst="rect">
            <a:avLst/>
          </a:prstGeom>
        </p:spPr>
      </p:pic>
      <p:grpSp>
        <p:nvGrpSpPr>
          <p:cNvPr id="2" name="Group 1"/>
          <p:cNvGrpSpPr/>
          <p:nvPr/>
        </p:nvGrpSpPr>
        <p:grpSpPr>
          <a:xfrm>
            <a:off x="1738270" y="2313502"/>
            <a:ext cx="8729563" cy="2515001"/>
            <a:chOff x="1554601" y="2319360"/>
            <a:chExt cx="8729563" cy="2515001"/>
          </a:xfrm>
        </p:grpSpPr>
        <p:sp>
          <p:nvSpPr>
            <p:cNvPr id="5" name="Subtitle 2"/>
            <p:cNvSpPr txBox="1">
              <a:spLocks/>
            </p:cNvSpPr>
            <p:nvPr/>
          </p:nvSpPr>
          <p:spPr>
            <a:xfrm>
              <a:off x="2694656" y="2319360"/>
              <a:ext cx="7589508" cy="2515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ln w="0"/>
                  <a:effectLst>
                    <a:outerShdw blurRad="38100" dist="19050" dir="2700000" algn="tl" rotWithShape="0">
                      <a:schemeClr val="dk1">
                        <a:alpha val="40000"/>
                      </a:schemeClr>
                    </a:outerShdw>
                  </a:effectLst>
                </a:rPr>
                <a:t>Beginning Farmer </a:t>
              </a:r>
              <a:r>
                <a:rPr lang="en-US" sz="4000" dirty="0" smtClean="0">
                  <a:ln w="0"/>
                  <a:effectLst>
                    <a:outerShdw blurRad="38100" dist="19050" dir="2700000" algn="tl" rotWithShape="0">
                      <a:schemeClr val="dk1">
                        <a:alpha val="40000"/>
                      </a:schemeClr>
                    </a:outerShdw>
                  </a:effectLst>
                </a:rPr>
                <a:t>and Rancher </a:t>
              </a:r>
              <a:endParaRPr lang="en-US" sz="4000" dirty="0" smtClean="0">
                <a:ln w="0"/>
                <a:effectLst>
                  <a:outerShdw blurRad="38100" dist="19050" dir="2700000" algn="tl" rotWithShape="0">
                    <a:schemeClr val="dk1">
                      <a:alpha val="40000"/>
                    </a:schemeClr>
                  </a:outerShdw>
                </a:effectLst>
              </a:endParaRPr>
            </a:p>
            <a:p>
              <a:r>
                <a:rPr lang="en-US" sz="4000" dirty="0" smtClean="0">
                  <a:ln w="0"/>
                  <a:effectLst>
                    <a:outerShdw blurRad="38100" dist="19050" dir="2700000" algn="tl" rotWithShape="0">
                      <a:schemeClr val="dk1">
                        <a:alpha val="40000"/>
                      </a:schemeClr>
                    </a:outerShdw>
                  </a:effectLst>
                </a:rPr>
                <a:t>Development Program</a:t>
              </a:r>
            </a:p>
            <a:p>
              <a:r>
                <a:rPr lang="en-US" dirty="0">
                  <a:ln w="0"/>
                  <a:effectLst>
                    <a:outerShdw blurRad="38100" dist="19050" dir="2700000" algn="tl" rotWithShape="0">
                      <a:schemeClr val="dk1">
                        <a:alpha val="40000"/>
                      </a:schemeClr>
                    </a:outerShdw>
                  </a:effectLst>
                </a:rPr>
                <a:t>Developing the Next Generation</a:t>
              </a:r>
            </a:p>
            <a:p>
              <a:r>
                <a:rPr lang="en-US" dirty="0">
                  <a:ln w="0"/>
                  <a:effectLst>
                    <a:outerShdw blurRad="38100" dist="19050" dir="2700000" algn="tl" rotWithShape="0">
                      <a:schemeClr val="dk1">
                        <a:alpha val="40000"/>
                      </a:schemeClr>
                    </a:outerShdw>
                  </a:effectLst>
                </a:rPr>
                <a:t> of Sustainable Farmers in </a:t>
              </a:r>
              <a:r>
                <a:rPr lang="en-US" dirty="0" smtClean="0">
                  <a:ln w="0"/>
                  <a:effectLst>
                    <a:outerShdw blurRad="38100" dist="19050" dir="2700000" algn="tl" rotWithShape="0">
                      <a:schemeClr val="dk1">
                        <a:alpha val="40000"/>
                      </a:schemeClr>
                    </a:outerShdw>
                  </a:effectLst>
                </a:rPr>
                <a:t>Georgia Grant</a:t>
              </a:r>
              <a:endParaRPr lang="en-US" sz="4000" dirty="0" smtClean="0">
                <a:ln w="0"/>
                <a:effectLst>
                  <a:outerShdw blurRad="38100" dist="19050" dir="2700000" algn="tl" rotWithShape="0">
                    <a:schemeClr val="dk1">
                      <a:alpha val="40000"/>
                    </a:schemeClr>
                  </a:outerShdw>
                </a:effectLst>
              </a:endParaRPr>
            </a:p>
            <a:p>
              <a:endParaRPr lang="en-US" sz="4000"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601" y="2319360"/>
              <a:ext cx="1265177" cy="2042016"/>
            </a:xfrm>
            <a:prstGeom prst="rect">
              <a:avLst/>
            </a:prstGeom>
            <a:effectLst>
              <a:glow>
                <a:schemeClr val="tx1">
                  <a:alpha val="20000"/>
                </a:schemeClr>
              </a:glow>
            </a:effectLst>
          </p:spPr>
        </p:pic>
      </p:grpSp>
      <p:grpSp>
        <p:nvGrpSpPr>
          <p:cNvPr id="7" name="Group 6"/>
          <p:cNvGrpSpPr/>
          <p:nvPr/>
        </p:nvGrpSpPr>
        <p:grpSpPr>
          <a:xfrm>
            <a:off x="5862206" y="5458109"/>
            <a:ext cx="5231815" cy="706769"/>
            <a:chOff x="3143572" y="5316575"/>
            <a:chExt cx="5231814" cy="706769"/>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374" y="5458940"/>
              <a:ext cx="1288593" cy="564404"/>
            </a:xfrm>
            <a:prstGeom prst="rect">
              <a:avLst/>
            </a:prstGeom>
            <a:effectLst>
              <a:glow>
                <a:schemeClr val="tx1">
                  <a:alpha val="20000"/>
                </a:schemeClr>
              </a:glo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1897" y="5316575"/>
              <a:ext cx="783489" cy="69389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572" y="5458940"/>
              <a:ext cx="1487871" cy="523967"/>
            </a:xfrm>
            <a:prstGeom prst="rect">
              <a:avLst/>
            </a:prstGeom>
            <a:effectLst>
              <a:glow>
                <a:schemeClr val="tx1">
                  <a:alpha val="20000"/>
                </a:schemeClr>
              </a:glow>
            </a:effectLst>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193" y="5613351"/>
            <a:ext cx="1823131" cy="538651"/>
          </a:xfrm>
          <a:prstGeom prst="rect">
            <a:avLst/>
          </a:prstGeom>
          <a:effectLst>
            <a:glow>
              <a:schemeClr val="tx1">
                <a:alpha val="20000"/>
              </a:schemeClr>
            </a:glow>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4693" y="5600474"/>
            <a:ext cx="1355655" cy="535018"/>
          </a:xfrm>
          <a:prstGeom prst="rect">
            <a:avLst/>
          </a:prstGeom>
        </p:spPr>
      </p:pic>
    </p:spTree>
    <p:extLst>
      <p:ext uri="{BB962C8B-B14F-4D97-AF65-F5344CB8AC3E}">
        <p14:creationId xmlns:p14="http://schemas.microsoft.com/office/powerpoint/2010/main" val="4224592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a:t>
            </a:r>
            <a:endParaRPr lang="en-US" dirty="0"/>
          </a:p>
        </p:txBody>
      </p:sp>
      <p:sp>
        <p:nvSpPr>
          <p:cNvPr id="3" name="Content Placeholder 2"/>
          <p:cNvSpPr>
            <a:spLocks noGrp="1"/>
          </p:cNvSpPr>
          <p:nvPr>
            <p:ph idx="1"/>
          </p:nvPr>
        </p:nvSpPr>
        <p:spPr/>
        <p:txBody>
          <a:bodyPr>
            <a:normAutofit/>
          </a:bodyPr>
          <a:lstStyle/>
          <a:p>
            <a:pPr>
              <a:lnSpc>
                <a:spcPct val="110000"/>
              </a:lnSpc>
            </a:pPr>
            <a:r>
              <a:rPr lang="en-US" sz="3200" dirty="0"/>
              <a:t>Basic crop and variety selection – </a:t>
            </a:r>
            <a:endParaRPr lang="en-US" sz="3200" dirty="0" smtClean="0"/>
          </a:p>
          <a:p>
            <a:pPr marL="914400" lvl="1">
              <a:lnSpc>
                <a:spcPct val="110000"/>
              </a:lnSpc>
            </a:pPr>
            <a:r>
              <a:rPr lang="en-US" sz="2800" dirty="0"/>
              <a:t>M</a:t>
            </a:r>
            <a:r>
              <a:rPr lang="en-US" sz="2800" dirty="0" smtClean="0"/>
              <a:t>atching </a:t>
            </a:r>
            <a:r>
              <a:rPr lang="en-US" sz="2800" dirty="0"/>
              <a:t>soils, climate, landscape position, amount of sun, and markets to your cash </a:t>
            </a:r>
            <a:r>
              <a:rPr lang="en-US" sz="2800" dirty="0" smtClean="0"/>
              <a:t>crop using examples</a:t>
            </a:r>
          </a:p>
          <a:p>
            <a:pPr marL="914400" lvl="1">
              <a:lnSpc>
                <a:spcPct val="110000"/>
              </a:lnSpc>
            </a:pPr>
            <a:r>
              <a:rPr lang="en-US" sz="2800" dirty="0"/>
              <a:t>O</a:t>
            </a:r>
            <a:r>
              <a:rPr lang="en-US" sz="2800" dirty="0" smtClean="0"/>
              <a:t>pen </a:t>
            </a:r>
            <a:r>
              <a:rPr lang="en-US" sz="2800" dirty="0"/>
              <a:t>pollinated vs. hybrids and disease </a:t>
            </a:r>
            <a:r>
              <a:rPr lang="en-US" sz="2800" dirty="0" smtClean="0"/>
              <a:t>resistance</a:t>
            </a:r>
          </a:p>
          <a:p>
            <a:pPr marL="914400" lvl="1">
              <a:lnSpc>
                <a:spcPct val="110000"/>
              </a:lnSpc>
            </a:pPr>
            <a:r>
              <a:rPr lang="en-US" sz="2800" dirty="0"/>
              <a:t>D</a:t>
            </a:r>
            <a:r>
              <a:rPr lang="en-US" sz="2800" dirty="0" smtClean="0"/>
              <a:t>eterminate </a:t>
            </a:r>
            <a:r>
              <a:rPr lang="en-US" sz="2800" dirty="0"/>
              <a:t>vs. indeterminate</a:t>
            </a:r>
          </a:p>
        </p:txBody>
      </p:sp>
    </p:spTree>
    <p:extLst>
      <p:ext uri="{BB962C8B-B14F-4D97-AF65-F5344CB8AC3E}">
        <p14:creationId xmlns:p14="http://schemas.microsoft.com/office/powerpoint/2010/main" val="317204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smtClean="0"/>
              <a:t>Site Selection/Plan</a:t>
            </a:r>
          </a:p>
        </p:txBody>
      </p:sp>
      <p:sp>
        <p:nvSpPr>
          <p:cNvPr id="13315" name="Content Placeholder 2"/>
          <p:cNvSpPr>
            <a:spLocks noGrp="1"/>
          </p:cNvSpPr>
          <p:nvPr>
            <p:ph idx="1"/>
          </p:nvPr>
        </p:nvSpPr>
        <p:spPr>
          <a:xfrm>
            <a:off x="225017" y="1675017"/>
            <a:ext cx="6686422" cy="4951413"/>
          </a:xfrm>
        </p:spPr>
        <p:txBody>
          <a:bodyPr>
            <a:normAutofit/>
          </a:bodyPr>
          <a:lstStyle/>
          <a:p>
            <a:pPr>
              <a:lnSpc>
                <a:spcPct val="100000"/>
              </a:lnSpc>
            </a:pPr>
            <a:r>
              <a:rPr lang="en-US" dirty="0" smtClean="0"/>
              <a:t>Most important considerations for site selection</a:t>
            </a:r>
          </a:p>
          <a:p>
            <a:pPr lvl="1">
              <a:lnSpc>
                <a:spcPct val="100000"/>
              </a:lnSpc>
              <a:buFont typeface="Arial" panose="020B0604020202020204" pitchFamily="34" charset="0"/>
              <a:buChar char="−"/>
            </a:pPr>
            <a:r>
              <a:rPr lang="en-US" sz="2800" dirty="0" smtClean="0"/>
              <a:t>Have good water</a:t>
            </a:r>
          </a:p>
          <a:p>
            <a:pPr lvl="2">
              <a:lnSpc>
                <a:spcPct val="100000"/>
              </a:lnSpc>
            </a:pPr>
            <a:r>
              <a:rPr lang="en-US" sz="2400" dirty="0" smtClean="0"/>
              <a:t>Horticulture Crops contain 90% water must have plenty of water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272" y="697444"/>
            <a:ext cx="4285129" cy="2856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338272" y="3700250"/>
            <a:ext cx="4639199" cy="615553"/>
          </a:xfrm>
          <a:prstGeom prst="rect">
            <a:avLst/>
          </a:prstGeom>
        </p:spPr>
        <p:txBody>
          <a:bodyPr wrap="square">
            <a:spAutoFit/>
          </a:bodyPr>
          <a:lstStyle/>
          <a:p>
            <a:r>
              <a:rPr lang="en-US" sz="1200" dirty="0" smtClean="0"/>
              <a:t>R.J. Reynolds Tobacco Company, Bugwood.org–</a:t>
            </a:r>
            <a:r>
              <a:rPr lang="en-US" sz="1050" dirty="0" smtClean="0"/>
              <a:t>See more at</a:t>
            </a:r>
            <a:r>
              <a:rPr lang="en-US" sz="1100" dirty="0" smtClean="0"/>
              <a:t>: </a:t>
            </a:r>
            <a:r>
              <a:rPr lang="en-US" sz="1050" dirty="0" smtClean="0"/>
              <a:t>http://www.ipmimages.org/browse/detail.cfm?imgnum=1440065#sthash.MP8pwGV3.dpuf</a:t>
            </a:r>
            <a:endParaRPr lang="en-US" sz="1050" dirty="0"/>
          </a:p>
        </p:txBody>
      </p:sp>
      <p:sp>
        <p:nvSpPr>
          <p:cNvPr id="6" name="Content Placeholder 2"/>
          <p:cNvSpPr txBox="1">
            <a:spLocks/>
          </p:cNvSpPr>
          <p:nvPr/>
        </p:nvSpPr>
        <p:spPr>
          <a:xfrm>
            <a:off x="225017" y="3992355"/>
            <a:ext cx="9429008" cy="4951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buFont typeface="Arial" panose="020B0604020202020204" pitchFamily="34" charset="0"/>
              <a:buChar char="−"/>
            </a:pPr>
            <a:r>
              <a:rPr lang="en-US" sz="2800" dirty="0" smtClean="0"/>
              <a:t>Soil Quality</a:t>
            </a:r>
          </a:p>
          <a:p>
            <a:pPr lvl="2">
              <a:lnSpc>
                <a:spcPct val="100000"/>
              </a:lnSpc>
            </a:pPr>
            <a:r>
              <a:rPr lang="en-US" sz="2400" dirty="0" smtClean="0"/>
              <a:t>It might take a while but you can really improve soil over time</a:t>
            </a:r>
          </a:p>
          <a:p>
            <a:pPr lvl="3">
              <a:lnSpc>
                <a:spcPct val="100000"/>
              </a:lnSpc>
              <a:buFont typeface="Arial" panose="020B0604020202020204" pitchFamily="34" charset="0"/>
              <a:buChar char="−"/>
            </a:pPr>
            <a:r>
              <a:rPr lang="en-US" sz="2000" dirty="0" smtClean="0"/>
              <a:t>Well drained soils are preferred over those that drain poorly</a:t>
            </a:r>
          </a:p>
          <a:p>
            <a:pPr lvl="3">
              <a:lnSpc>
                <a:spcPct val="100000"/>
              </a:lnSpc>
              <a:buFont typeface="Arial" panose="020B0604020202020204" pitchFamily="34" charset="0"/>
              <a:buChar char="−"/>
            </a:pPr>
            <a:r>
              <a:rPr lang="en-US" sz="2000" dirty="0" smtClean="0"/>
              <a:t>Drain tile may be an option – vegetable crops do not tolerate standing water</a:t>
            </a:r>
          </a:p>
        </p:txBody>
      </p:sp>
    </p:spTree>
    <p:extLst>
      <p:ext uri="{BB962C8B-B14F-4D97-AF65-F5344CB8AC3E}">
        <p14:creationId xmlns:p14="http://schemas.microsoft.com/office/powerpoint/2010/main" val="2609546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and Crop Selection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
        <p:nvSpPr>
          <p:cNvPr id="10" name="Content Placeholder 9"/>
          <p:cNvSpPr>
            <a:spLocks noGrp="1"/>
          </p:cNvSpPr>
          <p:nvPr>
            <p:ph idx="1"/>
          </p:nvPr>
        </p:nvSpPr>
        <p:spPr>
          <a:xfrm>
            <a:off x="838199" y="1825625"/>
            <a:ext cx="11025249" cy="4351338"/>
          </a:xfrm>
        </p:spPr>
        <p:txBody>
          <a:bodyPr/>
          <a:lstStyle/>
          <a:p>
            <a:pPr>
              <a:lnSpc>
                <a:spcPct val="110000"/>
              </a:lnSpc>
            </a:pPr>
            <a:r>
              <a:rPr lang="en-US" dirty="0" smtClean="0"/>
              <a:t>Hybrid (F1) vs. Open Pollinated (OP)</a:t>
            </a:r>
          </a:p>
          <a:p>
            <a:pPr>
              <a:lnSpc>
                <a:spcPct val="110000"/>
              </a:lnSpc>
            </a:pPr>
            <a:r>
              <a:rPr lang="en-US" dirty="0" smtClean="0"/>
              <a:t>Hybrids are a controlled cross between 2 inbred parental lines</a:t>
            </a:r>
          </a:p>
          <a:p>
            <a:pPr marL="795338" lvl="1">
              <a:lnSpc>
                <a:spcPct val="110000"/>
              </a:lnSpc>
              <a:buFont typeface="Arial" panose="020B0604020202020204" pitchFamily="34" charset="0"/>
              <a:buChar char="−"/>
            </a:pPr>
            <a:r>
              <a:rPr lang="en-US" sz="2600" dirty="0" smtClean="0"/>
              <a:t>Have vigor</a:t>
            </a:r>
          </a:p>
          <a:p>
            <a:pPr marL="795338" lvl="1">
              <a:lnSpc>
                <a:spcPct val="110000"/>
              </a:lnSpc>
              <a:buFont typeface="Arial" panose="020B0604020202020204" pitchFamily="34" charset="0"/>
              <a:buChar char="−"/>
            </a:pPr>
            <a:r>
              <a:rPr lang="en-US" sz="2600" dirty="0" smtClean="0"/>
              <a:t>Do not look like parents</a:t>
            </a:r>
          </a:p>
          <a:p>
            <a:pPr marL="795338" lvl="1">
              <a:lnSpc>
                <a:spcPct val="110000"/>
              </a:lnSpc>
              <a:buFont typeface="Arial" panose="020B0604020202020204" pitchFamily="34" charset="0"/>
              <a:buChar char="−"/>
            </a:pPr>
            <a:r>
              <a:rPr lang="en-US" sz="2600" dirty="0" smtClean="0"/>
              <a:t>Have improved disease resistance (typically)</a:t>
            </a:r>
          </a:p>
          <a:p>
            <a:pPr marL="795338" lvl="1">
              <a:lnSpc>
                <a:spcPct val="110000"/>
              </a:lnSpc>
              <a:buFont typeface="Arial" panose="020B0604020202020204" pitchFamily="34" charset="0"/>
              <a:buChar char="−"/>
            </a:pPr>
            <a:r>
              <a:rPr lang="en-US" sz="2600" dirty="0" smtClean="0"/>
              <a:t>Most new varieties</a:t>
            </a:r>
          </a:p>
          <a:p>
            <a:pPr marL="795338" lvl="1">
              <a:lnSpc>
                <a:spcPct val="110000"/>
              </a:lnSpc>
              <a:buFont typeface="Arial" panose="020B0604020202020204" pitchFamily="34" charset="0"/>
              <a:buChar char="−"/>
            </a:pPr>
            <a:r>
              <a:rPr lang="en-US" sz="2600" dirty="0" smtClean="0"/>
              <a:t>Cannot save seed – they will not come true to type</a:t>
            </a:r>
            <a:endParaRPr lang="en-US" sz="2600" dirty="0"/>
          </a:p>
        </p:txBody>
      </p:sp>
    </p:spTree>
    <p:extLst>
      <p:ext uri="{BB962C8B-B14F-4D97-AF65-F5344CB8AC3E}">
        <p14:creationId xmlns:p14="http://schemas.microsoft.com/office/powerpoint/2010/main" val="142596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Verdana" panose="020B0604030504040204" pitchFamily="34" charset="0"/>
                <a:cs typeface="Verdana" panose="020B0604030504040204" pitchFamily="34" charset="0"/>
              </a:rPr>
              <a:t>Varieties and Crop Selection</a:t>
            </a:r>
            <a:endParaRPr lang="en-US" dirty="0">
              <a:ea typeface="Verdana" panose="020B0604030504040204" pitchFamily="34" charset="0"/>
              <a:cs typeface="Verdana" panose="020B0604030504040204" pitchFamily="34" charset="0"/>
            </a:endParaRPr>
          </a:p>
        </p:txBody>
      </p:sp>
      <p:sp>
        <p:nvSpPr>
          <p:cNvPr id="4" name="Content Placeholder 3"/>
          <p:cNvSpPr>
            <a:spLocks noGrp="1"/>
          </p:cNvSpPr>
          <p:nvPr>
            <p:ph idx="1"/>
          </p:nvPr>
        </p:nvSpPr>
        <p:spPr/>
        <p:txBody>
          <a:bodyPr/>
          <a:lstStyle/>
          <a:p>
            <a:pPr>
              <a:lnSpc>
                <a:spcPct val="100000"/>
              </a:lnSpc>
            </a:pPr>
            <a:r>
              <a:rPr lang="en-US" dirty="0" smtClean="0"/>
              <a:t>Open pollinated</a:t>
            </a:r>
            <a:r>
              <a:rPr lang="en-US" sz="3200" dirty="0" smtClean="0"/>
              <a:t>	</a:t>
            </a:r>
          </a:p>
          <a:p>
            <a:pPr marL="795338" lvl="1" indent="-231775">
              <a:lnSpc>
                <a:spcPct val="100000"/>
              </a:lnSpc>
              <a:buFont typeface="Arial" panose="020B0604020202020204" pitchFamily="34" charset="0"/>
              <a:buChar char="−"/>
            </a:pPr>
            <a:r>
              <a:rPr lang="en-US" sz="2600" dirty="0" smtClean="0"/>
              <a:t>Older types – heirloom vegetables are open pollinated – some new releases are also OP.</a:t>
            </a:r>
          </a:p>
          <a:p>
            <a:pPr marL="795338" lvl="1" indent="-231775">
              <a:lnSpc>
                <a:spcPct val="100000"/>
              </a:lnSpc>
              <a:buFont typeface="Arial" panose="020B0604020202020204" pitchFamily="34" charset="0"/>
              <a:buChar char="−"/>
            </a:pPr>
            <a:r>
              <a:rPr lang="en-US" sz="2600" dirty="0" smtClean="0"/>
              <a:t>Can save seed from these and they will be true to type</a:t>
            </a:r>
          </a:p>
          <a:p>
            <a:pPr marL="795338" lvl="1" indent="-231775">
              <a:lnSpc>
                <a:spcPct val="100000"/>
              </a:lnSpc>
              <a:buFont typeface="Arial" panose="020B0604020202020204" pitchFamily="34" charset="0"/>
              <a:buChar char="−"/>
            </a:pPr>
            <a:r>
              <a:rPr lang="en-US" sz="2600" dirty="0" smtClean="0"/>
              <a:t>Often lack disease resistance that newer varieties have</a:t>
            </a:r>
          </a:p>
          <a:p>
            <a:pPr marL="795338" lvl="1" indent="-231775">
              <a:lnSpc>
                <a:spcPct val="100000"/>
              </a:lnSpc>
              <a:buFont typeface="Arial" panose="020B0604020202020204" pitchFamily="34" charset="0"/>
              <a:buChar char="−"/>
            </a:pPr>
            <a:r>
              <a:rPr lang="en-US" sz="2600" dirty="0" smtClean="0"/>
              <a:t>Seed are typically much cheaper</a:t>
            </a:r>
          </a:p>
          <a:p>
            <a:pPr marL="795338" lvl="1" indent="-231775">
              <a:lnSpc>
                <a:spcPct val="100000"/>
              </a:lnSpc>
              <a:buFont typeface="Arial" panose="020B0604020202020204" pitchFamily="34" charset="0"/>
              <a:buChar char="−"/>
            </a:pPr>
            <a:r>
              <a:rPr lang="en-US" sz="2600" dirty="0" smtClean="0"/>
              <a:t>May differ significantly between companies</a:t>
            </a:r>
          </a:p>
          <a:p>
            <a:pPr lvl="2">
              <a:lnSpc>
                <a:spcPct val="100000"/>
              </a:lnSpc>
            </a:pPr>
            <a:r>
              <a:rPr lang="en-US" sz="2400" dirty="0" smtClean="0"/>
              <a:t>Hybrids are usually associated with a single company, while OP types can be sold by several sources</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4883" y="6220495"/>
            <a:ext cx="1908480" cy="598868"/>
          </a:xfrm>
          <a:prstGeom prst="rect">
            <a:avLst/>
          </a:prstGeom>
        </p:spPr>
      </p:pic>
    </p:spTree>
    <p:extLst>
      <p:ext uri="{BB962C8B-B14F-4D97-AF65-F5344CB8AC3E}">
        <p14:creationId xmlns:p14="http://schemas.microsoft.com/office/powerpoint/2010/main" val="2113339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 vegetables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smtClean="0"/>
              <a:t>Although GMO crops grab a lot of headlines they have a very minor impact on vegetables</a:t>
            </a:r>
          </a:p>
          <a:p>
            <a:pPr marL="795338" lvl="1" indent="-231775">
              <a:lnSpc>
                <a:spcPct val="100000"/>
              </a:lnSpc>
              <a:buFont typeface="Arial" panose="020B0604020202020204" pitchFamily="34" charset="0"/>
              <a:buChar char="−"/>
            </a:pPr>
            <a:r>
              <a:rPr lang="en-US" sz="2600" dirty="0" smtClean="0"/>
              <a:t>Commercially there are GMO sweet corn (herbicide and insect resistance) and squash/zucchini (virus resistance)</a:t>
            </a:r>
          </a:p>
          <a:p>
            <a:pPr marL="795338" lvl="1" indent="-231775">
              <a:lnSpc>
                <a:spcPct val="100000"/>
              </a:lnSpc>
              <a:buFont typeface="Arial" panose="020B0604020202020204" pitchFamily="34" charset="0"/>
              <a:buChar char="−"/>
            </a:pPr>
            <a:r>
              <a:rPr lang="en-US" sz="2600" dirty="0" smtClean="0"/>
              <a:t>Very little GMO sweet corn is grown by large wholesale growers</a:t>
            </a:r>
          </a:p>
          <a:p>
            <a:pPr marL="795338" lvl="1" indent="-231775">
              <a:lnSpc>
                <a:spcPct val="100000"/>
              </a:lnSpc>
              <a:buFont typeface="Arial" panose="020B0604020202020204" pitchFamily="34" charset="0"/>
              <a:buChar char="−"/>
            </a:pPr>
            <a:r>
              <a:rPr lang="en-US" sz="2600" dirty="0" smtClean="0"/>
              <a:t>GMO Squash is limited to the fall market in Georgia (enhanced disease resistance)</a:t>
            </a:r>
          </a:p>
          <a:p>
            <a:pPr marL="795338" lvl="1" indent="-231775">
              <a:lnSpc>
                <a:spcPct val="100000"/>
              </a:lnSpc>
              <a:buFont typeface="Arial" panose="020B0604020202020204" pitchFamily="34" charset="0"/>
              <a:buChar char="−"/>
            </a:pPr>
            <a:r>
              <a:rPr lang="en-US" sz="2600" dirty="0" smtClean="0"/>
              <a:t>Other GMO vegetables have patents issued but are not sold commercially</a:t>
            </a:r>
            <a:endParaRPr lang="en-US" sz="2600" dirty="0"/>
          </a:p>
        </p:txBody>
      </p:sp>
    </p:spTree>
    <p:extLst>
      <p:ext uri="{BB962C8B-B14F-4D97-AF65-F5344CB8AC3E}">
        <p14:creationId xmlns:p14="http://schemas.microsoft.com/office/powerpoint/2010/main" val="141543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Selection</a:t>
            </a:r>
            <a:endParaRPr lang="en-US" dirty="0"/>
          </a:p>
        </p:txBody>
      </p:sp>
      <p:sp>
        <p:nvSpPr>
          <p:cNvPr id="3" name="Content Placeholder 2"/>
          <p:cNvSpPr>
            <a:spLocks noGrp="1"/>
          </p:cNvSpPr>
          <p:nvPr>
            <p:ph idx="1"/>
          </p:nvPr>
        </p:nvSpPr>
        <p:spPr>
          <a:xfrm>
            <a:off x="429411" y="1556684"/>
            <a:ext cx="6702911" cy="4351338"/>
          </a:xfrm>
        </p:spPr>
        <p:txBody>
          <a:bodyPr>
            <a:normAutofit/>
          </a:bodyPr>
          <a:lstStyle/>
          <a:p>
            <a:r>
              <a:rPr lang="en-US" dirty="0" smtClean="0"/>
              <a:t>Disease resistance in varieties is a critical tool to us</a:t>
            </a:r>
          </a:p>
          <a:p>
            <a:pPr marL="795338" lvl="1">
              <a:buFont typeface="Arial" panose="020B0604020202020204" pitchFamily="34" charset="0"/>
              <a:buChar char="−"/>
            </a:pPr>
            <a:r>
              <a:rPr lang="en-US" dirty="0" smtClean="0"/>
              <a:t>Often disease resistance is not present in varieties with certain quality characteristics</a:t>
            </a:r>
          </a:p>
          <a:p>
            <a:r>
              <a:rPr lang="en-US" dirty="0" smtClean="0"/>
              <a:t>As the season progresses, disease resistance becomes more important (inoculum and vectors increase)</a:t>
            </a:r>
          </a:p>
          <a:p>
            <a:pPr marL="795338" lvl="1">
              <a:buFont typeface="Arial" panose="020B0604020202020204" pitchFamily="34" charset="0"/>
              <a:buChar char="−"/>
            </a:pPr>
            <a:r>
              <a:rPr lang="en-US" dirty="0" smtClean="0"/>
              <a:t>For ex. In spring non-virus resistant squash can be grown, but that becomes challenging later in the summer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790" y="282390"/>
            <a:ext cx="3912199" cy="293414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lum contrast="12000"/>
            <a:extLst>
              <a:ext uri="{28A0092B-C50C-407E-A947-70E740481C1C}">
                <a14:useLocalDpi xmlns:a14="http://schemas.microsoft.com/office/drawing/2010/main" val="0"/>
              </a:ext>
            </a:extLst>
          </a:blip>
          <a:srcRect/>
          <a:stretch/>
        </p:blipFill>
        <p:spPr>
          <a:xfrm>
            <a:off x="7745155" y="3429002"/>
            <a:ext cx="3769468" cy="2084295"/>
          </a:xfrm>
          <a:prstGeom prst="rect">
            <a:avLst/>
          </a:prstGeom>
          <a:ln>
            <a:noFill/>
          </a:ln>
          <a:effectLst>
            <a:outerShdw blurRad="292100" dist="139700" dir="2700000" algn="tl" rotWithShape="0">
              <a:srgbClr val="333333">
                <a:alpha val="65000"/>
              </a:srgbClr>
            </a:outerShdw>
          </a:effectLst>
        </p:spPr>
      </p:pic>
      <p:sp>
        <p:nvSpPr>
          <p:cNvPr id="6" name="TextBox 6"/>
          <p:cNvSpPr txBox="1"/>
          <p:nvPr/>
        </p:nvSpPr>
        <p:spPr>
          <a:xfrm>
            <a:off x="10191170" y="5267076"/>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bg1"/>
                </a:solidFill>
              </a:rPr>
              <a:t>Photos: Tim </a:t>
            </a:r>
            <a:r>
              <a:rPr lang="en-US" sz="1000" dirty="0">
                <a:solidFill>
                  <a:schemeClr val="bg1"/>
                </a:solidFill>
              </a:rPr>
              <a:t>C</a:t>
            </a:r>
            <a:r>
              <a:rPr lang="en-US" sz="1000" dirty="0" smtClean="0">
                <a:solidFill>
                  <a:schemeClr val="bg1"/>
                </a:solidFill>
              </a:rPr>
              <a:t>oolong</a:t>
            </a:r>
            <a:endParaRPr lang="en-US" sz="1000" dirty="0">
              <a:solidFill>
                <a:schemeClr val="bg1"/>
              </a:solidFill>
            </a:endParaRPr>
          </a:p>
        </p:txBody>
      </p:sp>
    </p:spTree>
    <p:extLst>
      <p:ext uri="{BB962C8B-B14F-4D97-AF65-F5344CB8AC3E}">
        <p14:creationId xmlns:p14="http://schemas.microsoft.com/office/powerpoint/2010/main" val="307141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Disease resistance</a:t>
            </a:r>
            <a:endParaRPr lang="en-US" dirty="0"/>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880720" y="1816925"/>
            <a:ext cx="4707311" cy="3716976"/>
          </a:xfrm>
          <a:prstGeom prst="rect">
            <a:avLst/>
          </a:prstGeom>
          <a:ln>
            <a:noFill/>
          </a:ln>
          <a:effectLst>
            <a:outerShdw blurRad="292100" dist="139700" dir="2700000" algn="tl" rotWithShape="0">
              <a:srgbClr val="333333">
                <a:alpha val="65000"/>
              </a:srgbClr>
            </a:outerShdw>
          </a:effectLst>
        </p:spPr>
      </p:pic>
      <p:pic>
        <p:nvPicPr>
          <p:cNvPr id="102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441" t="1680" r="1608" b="2913"/>
          <a:stretch/>
        </p:blipFill>
        <p:spPr bwMode="auto">
          <a:xfrm>
            <a:off x="6068292" y="1816925"/>
            <a:ext cx="5593278" cy="3716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7"/>
          <p:cNvSpPr txBox="1">
            <a:spLocks noChangeArrowheads="1"/>
          </p:cNvSpPr>
          <p:nvPr/>
        </p:nvSpPr>
        <p:spPr bwMode="auto">
          <a:xfrm>
            <a:off x="6331598" y="2012812"/>
            <a:ext cx="1445524" cy="369332"/>
          </a:xfrm>
          <a:prstGeom prst="rect">
            <a:avLst/>
          </a:prstGeom>
          <a:noFill/>
          <a:ln w="9525">
            <a:noFill/>
            <a:miter lim="800000"/>
            <a:headEnd/>
            <a:tailEnd/>
          </a:ln>
        </p:spPr>
        <p:txBody>
          <a:bodyPr wrap="none">
            <a:spAutoFit/>
          </a:bodyPr>
          <a:lstStyle/>
          <a:p>
            <a:r>
              <a:rPr lang="en-US" b="1" dirty="0">
                <a:latin typeface="Calibri" pitchFamily="34" charset="0"/>
              </a:rPr>
              <a:t>BLS Resistant</a:t>
            </a:r>
          </a:p>
        </p:txBody>
      </p:sp>
      <p:sp>
        <p:nvSpPr>
          <p:cNvPr id="11" name="TextBox 17"/>
          <p:cNvSpPr txBox="1">
            <a:spLocks noChangeArrowheads="1"/>
          </p:cNvSpPr>
          <p:nvPr/>
        </p:nvSpPr>
        <p:spPr bwMode="auto">
          <a:xfrm>
            <a:off x="9998230" y="3282330"/>
            <a:ext cx="1663340" cy="369332"/>
          </a:xfrm>
          <a:prstGeom prst="rect">
            <a:avLst/>
          </a:prstGeom>
          <a:noFill/>
          <a:ln w="9525">
            <a:noFill/>
            <a:miter lim="800000"/>
            <a:headEnd/>
            <a:tailEnd/>
          </a:ln>
        </p:spPr>
        <p:txBody>
          <a:bodyPr wrap="none">
            <a:spAutoFit/>
          </a:bodyPr>
          <a:lstStyle/>
          <a:p>
            <a:r>
              <a:rPr lang="en-US" b="1" dirty="0">
                <a:latin typeface="Calibri" pitchFamily="34" charset="0"/>
              </a:rPr>
              <a:t>BLS </a:t>
            </a:r>
            <a:r>
              <a:rPr lang="en-US" b="1" dirty="0" smtClean="0">
                <a:latin typeface="Calibri" pitchFamily="34" charset="0"/>
              </a:rPr>
              <a:t>Susceptible</a:t>
            </a:r>
            <a:endParaRPr lang="en-US" b="1" dirty="0">
              <a:latin typeface="Calibri" pitchFamily="34" charset="0"/>
            </a:endParaRPr>
          </a:p>
        </p:txBody>
      </p:sp>
      <p:sp>
        <p:nvSpPr>
          <p:cNvPr id="12" name="TextBox 17"/>
          <p:cNvSpPr txBox="1">
            <a:spLocks noChangeArrowheads="1"/>
          </p:cNvSpPr>
          <p:nvPr/>
        </p:nvSpPr>
        <p:spPr bwMode="auto">
          <a:xfrm>
            <a:off x="3645515" y="4690157"/>
            <a:ext cx="1574149" cy="400110"/>
          </a:xfrm>
          <a:prstGeom prst="rect">
            <a:avLst/>
          </a:prstGeom>
          <a:noFill/>
          <a:ln w="9525">
            <a:noFill/>
            <a:miter lim="800000"/>
            <a:headEnd/>
            <a:tailEnd/>
          </a:ln>
        </p:spPr>
        <p:txBody>
          <a:bodyPr wrap="none">
            <a:spAutoFit/>
          </a:bodyPr>
          <a:lstStyle/>
          <a:p>
            <a:r>
              <a:rPr lang="en-US" sz="2000" b="1" dirty="0" smtClean="0">
                <a:solidFill>
                  <a:schemeClr val="bg1"/>
                </a:solidFill>
                <a:latin typeface="Calibri" pitchFamily="34" charset="0"/>
              </a:rPr>
              <a:t>PM </a:t>
            </a:r>
            <a:r>
              <a:rPr lang="en-US" sz="2000" b="1" dirty="0">
                <a:solidFill>
                  <a:schemeClr val="bg1"/>
                </a:solidFill>
                <a:latin typeface="Calibri" pitchFamily="34" charset="0"/>
              </a:rPr>
              <a:t>Resistant</a:t>
            </a:r>
          </a:p>
        </p:txBody>
      </p:sp>
      <p:sp>
        <p:nvSpPr>
          <p:cNvPr id="13" name="TextBox 17"/>
          <p:cNvSpPr txBox="1">
            <a:spLocks noChangeArrowheads="1"/>
          </p:cNvSpPr>
          <p:nvPr/>
        </p:nvSpPr>
        <p:spPr bwMode="auto">
          <a:xfrm>
            <a:off x="880720" y="1816925"/>
            <a:ext cx="1820307" cy="400110"/>
          </a:xfrm>
          <a:prstGeom prst="rect">
            <a:avLst/>
          </a:prstGeom>
          <a:noFill/>
          <a:ln w="9525">
            <a:noFill/>
            <a:miter lim="800000"/>
            <a:headEnd/>
            <a:tailEnd/>
          </a:ln>
        </p:spPr>
        <p:txBody>
          <a:bodyPr wrap="none">
            <a:spAutoFit/>
          </a:bodyPr>
          <a:lstStyle/>
          <a:p>
            <a:r>
              <a:rPr lang="en-US" sz="2000" b="1" dirty="0" smtClean="0">
                <a:solidFill>
                  <a:schemeClr val="bg1"/>
                </a:solidFill>
                <a:latin typeface="Calibri" pitchFamily="34" charset="0"/>
              </a:rPr>
              <a:t>PM Susceptible</a:t>
            </a:r>
            <a:endParaRPr lang="en-US" sz="2000" b="1" dirty="0">
              <a:solidFill>
                <a:schemeClr val="bg1"/>
              </a:solidFill>
              <a:latin typeface="Calibri" pitchFamily="34" charset="0"/>
            </a:endParaRPr>
          </a:p>
        </p:txBody>
      </p:sp>
      <p:sp>
        <p:nvSpPr>
          <p:cNvPr id="14" name="TextBox 6"/>
          <p:cNvSpPr txBox="1"/>
          <p:nvPr/>
        </p:nvSpPr>
        <p:spPr>
          <a:xfrm>
            <a:off x="6096000" y="5283322"/>
            <a:ext cx="137569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Photos: Tim </a:t>
            </a:r>
            <a:r>
              <a:rPr lang="en-US" sz="1000" dirty="0"/>
              <a:t>C</a:t>
            </a:r>
            <a:r>
              <a:rPr lang="en-US" sz="1000" dirty="0" smtClean="0"/>
              <a:t>oolong</a:t>
            </a:r>
            <a:endParaRPr lang="en-US" sz="1000" dirty="0"/>
          </a:p>
        </p:txBody>
      </p:sp>
    </p:spTree>
    <p:extLst>
      <p:ext uri="{BB962C8B-B14F-4D97-AF65-F5344CB8AC3E}">
        <p14:creationId xmlns:p14="http://schemas.microsoft.com/office/powerpoint/2010/main" val="497001558"/>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FFFFFF"/>
      </a:lt2>
      <a:accent1>
        <a:srgbClr val="70AD47"/>
      </a:accent1>
      <a:accent2>
        <a:srgbClr val="5B9BD5"/>
      </a:accent2>
      <a:accent3>
        <a:srgbClr val="FFC000"/>
      </a:accent3>
      <a:accent4>
        <a:srgbClr val="ED7D31"/>
      </a:accent4>
      <a:accent5>
        <a:srgbClr val="954F72"/>
      </a:accent5>
      <a:accent6>
        <a:srgbClr val="70AD47"/>
      </a:accent6>
      <a:hlink>
        <a:srgbClr val="954F7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2916</Words>
  <Application>Microsoft Office PowerPoint</Application>
  <PresentationFormat>Widescreen</PresentationFormat>
  <Paragraphs>221</Paragraphs>
  <Slides>28</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Times New Roman</vt:lpstr>
      <vt:lpstr>Verdana</vt:lpstr>
      <vt:lpstr>Office Theme</vt:lpstr>
      <vt:lpstr>1_Office Theme</vt:lpstr>
      <vt:lpstr>PowerPoint Presentation</vt:lpstr>
      <vt:lpstr>Session 4 Crop Selection</vt:lpstr>
      <vt:lpstr>Learning Objectives </vt:lpstr>
      <vt:lpstr>Site Selection/Plan</vt:lpstr>
      <vt:lpstr>Variety and Crop Selection</vt:lpstr>
      <vt:lpstr>Varieties and Crop Selection</vt:lpstr>
      <vt:lpstr>GMO vegetables</vt:lpstr>
      <vt:lpstr>Variety Selection</vt:lpstr>
      <vt:lpstr>Disease resistance</vt:lpstr>
      <vt:lpstr>Cross pollination</vt:lpstr>
      <vt:lpstr>Sweet corn types</vt:lpstr>
      <vt:lpstr>Sugary enhanced</vt:lpstr>
      <vt:lpstr>Supersweet (Sh-2)</vt:lpstr>
      <vt:lpstr>In summary</vt:lpstr>
      <vt:lpstr>Other varietal characteristics to be aware of…</vt:lpstr>
      <vt:lpstr>Systems-based farming</vt:lpstr>
      <vt:lpstr>Crop Selection</vt:lpstr>
      <vt:lpstr>Crop Selection</vt:lpstr>
      <vt:lpstr>Crop Selection</vt:lpstr>
      <vt:lpstr>Will you use herbicides?</vt:lpstr>
      <vt:lpstr>What will you grow</vt:lpstr>
      <vt:lpstr>Plastic or Bare Ground?</vt:lpstr>
      <vt:lpstr>Crop Selection</vt:lpstr>
      <vt:lpstr>Crop Selection</vt:lpstr>
      <vt:lpstr>Crop Selection Storing Vegetables</vt:lpstr>
      <vt:lpstr>Storing Vegetables</vt:lpstr>
      <vt:lpstr>Additional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Katelyn Rebecca Chatham</dc:creator>
  <cp:lastModifiedBy>Windows User</cp:lastModifiedBy>
  <cp:revision>78</cp:revision>
  <cp:lastPrinted>2016-09-16T20:14:59Z</cp:lastPrinted>
  <dcterms:created xsi:type="dcterms:W3CDTF">2015-06-09T16:44:22Z</dcterms:created>
  <dcterms:modified xsi:type="dcterms:W3CDTF">2016-09-19T15:43:50Z</dcterms:modified>
</cp:coreProperties>
</file>