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63" r:id="rId2"/>
    <p:sldId id="258" r:id="rId3"/>
    <p:sldId id="309" r:id="rId4"/>
    <p:sldId id="268" r:id="rId5"/>
    <p:sldId id="267" r:id="rId6"/>
    <p:sldId id="269" r:id="rId7"/>
    <p:sldId id="294" r:id="rId8"/>
    <p:sldId id="295" r:id="rId9"/>
    <p:sldId id="310" r:id="rId10"/>
    <p:sldId id="311" r:id="rId11"/>
    <p:sldId id="296" r:id="rId12"/>
    <p:sldId id="287" r:id="rId13"/>
    <p:sldId id="299" r:id="rId14"/>
    <p:sldId id="300" r:id="rId15"/>
    <p:sldId id="270" r:id="rId16"/>
    <p:sldId id="312" r:id="rId17"/>
    <p:sldId id="272" r:id="rId18"/>
    <p:sldId id="308" r:id="rId19"/>
    <p:sldId id="297" r:id="rId20"/>
    <p:sldId id="306" r:id="rId21"/>
    <p:sldId id="303" r:id="rId22"/>
    <p:sldId id="283" r:id="rId23"/>
    <p:sldId id="304" r:id="rId24"/>
    <p:sldId id="284" r:id="rId25"/>
    <p:sldId id="279" r:id="rId26"/>
    <p:sldId id="280" r:id="rId27"/>
    <p:sldId id="302" r:id="rId28"/>
    <p:sldId id="281" r:id="rId29"/>
    <p:sldId id="282" r:id="rId30"/>
    <p:sldId id="277" r:id="rId31"/>
    <p:sldId id="293" r:id="rId32"/>
    <p:sldId id="307" r:id="rId33"/>
    <p:sldId id="3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79" autoAdjust="0"/>
    <p:restoredTop sz="94660"/>
  </p:normalViewPr>
  <p:slideViewPr>
    <p:cSldViewPr snapToGrid="0">
      <p:cViewPr varScale="1">
        <p:scale>
          <a:sx n="68" d="100"/>
          <a:sy n="68" d="100"/>
        </p:scale>
        <p:origin x="84" y="750"/>
      </p:cViewPr>
      <p:guideLst/>
    </p:cSldViewPr>
  </p:slideViewPr>
  <p:notesTextViewPr>
    <p:cViewPr>
      <p:scale>
        <a:sx n="3" d="2"/>
        <a:sy n="3" d="2"/>
      </p:scale>
      <p:origin x="0" y="0"/>
    </p:cViewPr>
  </p:notesTextViewPr>
  <p:sorterViewPr>
    <p:cViewPr>
      <p:scale>
        <a:sx n="100" d="100"/>
        <a:sy n="100" d="100"/>
      </p:scale>
      <p:origin x="0" y="-2448"/>
    </p:cViewPr>
  </p:sorterViewPr>
  <p:notesViewPr>
    <p:cSldViewPr snapToGrid="0">
      <p:cViewPr varScale="1">
        <p:scale>
          <a:sx n="72" d="100"/>
          <a:sy n="72" d="100"/>
        </p:scale>
        <p:origin x="289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330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67AF6-8A41-4658-B00E-6B98FD43F8C1}" type="datetimeFigureOut">
              <a:rPr lang="en-US" smtClean="0"/>
              <a:t>10/17/2016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28768-F1D1-4790-94F4-5BFC8EA2F317}" type="slidenum">
              <a:rPr lang="en-US" smtClean="0"/>
              <a:t>‹#›</a:t>
            </a:fld>
            <a:endParaRPr lang="en-US"/>
          </a:p>
        </p:txBody>
      </p:sp>
    </p:spTree>
    <p:extLst>
      <p:ext uri="{BB962C8B-B14F-4D97-AF65-F5344CB8AC3E}">
        <p14:creationId xmlns:p14="http://schemas.microsoft.com/office/powerpoint/2010/main" val="342607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A99139-DFF7-4081-B005-006E03D9C2C3}" type="slidenum">
              <a:rPr lang="en-US"/>
              <a:pPr/>
              <a:t>4</a:t>
            </a:fld>
            <a:endParaRPr lang="en-US"/>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xfrm>
            <a:off x="974725" y="4560888"/>
            <a:ext cx="5365750" cy="4319587"/>
          </a:xfrm>
        </p:spPr>
        <p:txBody>
          <a:bodyPr/>
          <a:lstStyle/>
          <a:p>
            <a:endParaRPr lang="en-US"/>
          </a:p>
        </p:txBody>
      </p:sp>
    </p:spTree>
    <p:extLst>
      <p:ext uri="{BB962C8B-B14F-4D97-AF65-F5344CB8AC3E}">
        <p14:creationId xmlns:p14="http://schemas.microsoft.com/office/powerpoint/2010/main" val="4239652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54B9C2-958C-4F0D-917E-13F0BF749A20}" type="slidenum">
              <a:rPr lang="en-US"/>
              <a:pPr/>
              <a:t>26</a:t>
            </a:fld>
            <a:endParaRPr lang="en-US"/>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xfrm>
            <a:off x="974725" y="4560888"/>
            <a:ext cx="5365750" cy="4319587"/>
          </a:xfrm>
        </p:spPr>
        <p:txBody>
          <a:bodyPr/>
          <a:lstStyle/>
          <a:p>
            <a:endParaRPr lang="en-US"/>
          </a:p>
        </p:txBody>
      </p:sp>
    </p:spTree>
    <p:extLst>
      <p:ext uri="{BB962C8B-B14F-4D97-AF65-F5344CB8AC3E}">
        <p14:creationId xmlns:p14="http://schemas.microsoft.com/office/powerpoint/2010/main" val="4007017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4C8A2-1131-4E0F-9BF3-A1EC489910EB}" type="slidenum">
              <a:rPr lang="en-US"/>
              <a:pPr/>
              <a:t>28</a:t>
            </a:fld>
            <a:endParaRPr lang="en-US"/>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xfrm>
            <a:off x="974725" y="4560888"/>
            <a:ext cx="5365750" cy="4319587"/>
          </a:xfrm>
        </p:spPr>
        <p:txBody>
          <a:bodyPr/>
          <a:lstStyle/>
          <a:p>
            <a:endParaRPr lang="en-US"/>
          </a:p>
        </p:txBody>
      </p:sp>
    </p:spTree>
    <p:extLst>
      <p:ext uri="{BB962C8B-B14F-4D97-AF65-F5344CB8AC3E}">
        <p14:creationId xmlns:p14="http://schemas.microsoft.com/office/powerpoint/2010/main" val="205264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7050A-331C-43F2-B33A-B35E816CFA03}" type="slidenum">
              <a:rPr lang="en-US"/>
              <a:pPr/>
              <a:t>29</a:t>
            </a:fld>
            <a:endParaRPr lang="en-US"/>
          </a:p>
        </p:txBody>
      </p:sp>
      <p:sp>
        <p:nvSpPr>
          <p:cNvPr id="776194" name="Rectangle 2"/>
          <p:cNvSpPr>
            <a:spLocks noGrp="1" noRot="1" noChangeAspect="1" noChangeArrowheads="1" noTextEdit="1"/>
          </p:cNvSpPr>
          <p:nvPr>
            <p:ph type="sldImg"/>
          </p:nvPr>
        </p:nvSpPr>
        <p:spPr>
          <a:ln/>
        </p:spPr>
      </p:sp>
      <p:sp>
        <p:nvSpPr>
          <p:cNvPr id="776195" name="Rectangle 3"/>
          <p:cNvSpPr>
            <a:spLocks noGrp="1" noChangeArrowheads="1"/>
          </p:cNvSpPr>
          <p:nvPr>
            <p:ph type="body" idx="1"/>
          </p:nvPr>
        </p:nvSpPr>
        <p:spPr>
          <a:xfrm>
            <a:off x="974725" y="4560888"/>
            <a:ext cx="5365750" cy="4319587"/>
          </a:xfrm>
        </p:spPr>
        <p:txBody>
          <a:bodyPr/>
          <a:lstStyle/>
          <a:p>
            <a:endParaRPr lang="en-US"/>
          </a:p>
        </p:txBody>
      </p:sp>
    </p:spTree>
    <p:extLst>
      <p:ext uri="{BB962C8B-B14F-4D97-AF65-F5344CB8AC3E}">
        <p14:creationId xmlns:p14="http://schemas.microsoft.com/office/powerpoint/2010/main" val="366474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5DDDB6-9BA6-47E3-A2BA-06A087BC2A24}" type="slidenum">
              <a:rPr lang="en-US"/>
              <a:pPr/>
              <a:t>30</a:t>
            </a:fld>
            <a:endParaRPr lang="en-US"/>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xfrm>
            <a:off x="974725" y="4560888"/>
            <a:ext cx="5365750" cy="4319587"/>
          </a:xfrm>
        </p:spPr>
        <p:txBody>
          <a:bodyPr/>
          <a:lstStyle/>
          <a:p>
            <a:endParaRPr lang="en-US"/>
          </a:p>
        </p:txBody>
      </p:sp>
    </p:spTree>
    <p:extLst>
      <p:ext uri="{BB962C8B-B14F-4D97-AF65-F5344CB8AC3E}">
        <p14:creationId xmlns:p14="http://schemas.microsoft.com/office/powerpoint/2010/main" val="595312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CB91DC-A8CC-4AB9-996A-A12382FC920E}" type="slidenum">
              <a:rPr lang="en-US"/>
              <a:pPr/>
              <a:t>31</a:t>
            </a:fld>
            <a:endParaRPr lang="en-US"/>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976313" y="4560888"/>
            <a:ext cx="5362575" cy="4319587"/>
          </a:xfrm>
        </p:spPr>
        <p:txBody>
          <a:bodyPr/>
          <a:lstStyle/>
          <a:p>
            <a:r>
              <a:rPr lang="en-US"/>
              <a:t>These are some reference that are available online and in the literature to assist the farmer in selecting, using and terminating cover crops.</a:t>
            </a:r>
          </a:p>
          <a:p>
            <a:r>
              <a:rPr lang="en-US"/>
              <a:t>Extension.</a:t>
            </a:r>
          </a:p>
          <a:p>
            <a:r>
              <a:rPr lang="en-US"/>
              <a:t>Another very good source is a farmer that has been using cover crops and has some experience with management and use of cover crop for maximum benefits.</a:t>
            </a:r>
          </a:p>
          <a:p>
            <a:r>
              <a:rPr lang="en-US"/>
              <a:t>Tillage alliance</a:t>
            </a:r>
          </a:p>
        </p:txBody>
      </p:sp>
    </p:spTree>
    <p:extLst>
      <p:ext uri="{BB962C8B-B14F-4D97-AF65-F5344CB8AC3E}">
        <p14:creationId xmlns:p14="http://schemas.microsoft.com/office/powerpoint/2010/main" val="3666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E1F2BA-A2EE-4EE1-8F93-D934FBC4F984}" type="slidenum">
              <a:rPr lang="en-US"/>
              <a:pPr/>
              <a:t>5</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pPr>
              <a:buFontTx/>
              <a:buChar char="•"/>
            </a:pPr>
            <a:r>
              <a:rPr lang="en-US"/>
              <a:t>Cover crops provide several benefits.  These include:</a:t>
            </a:r>
          </a:p>
          <a:p>
            <a:pPr lvl="1">
              <a:buFont typeface="Arial" panose="020B0604020202020204" pitchFamily="34" charset="0"/>
              <a:buNone/>
            </a:pPr>
            <a:r>
              <a:rPr lang="en-US"/>
              <a:t>- controlling erosion by keeping the soil covered,</a:t>
            </a:r>
          </a:p>
          <a:p>
            <a:pPr lvl="1">
              <a:buFont typeface="Arial" panose="020B0604020202020204" pitchFamily="34" charset="0"/>
              <a:buNone/>
            </a:pPr>
            <a:r>
              <a:rPr lang="en-US"/>
              <a:t>- improving soil quality by increasing soil organic matter,</a:t>
            </a:r>
          </a:p>
          <a:p>
            <a:pPr lvl="1">
              <a:buFont typeface="Arial" panose="020B0604020202020204" pitchFamily="34" charset="0"/>
              <a:buNone/>
            </a:pPr>
            <a:r>
              <a:rPr lang="en-US"/>
              <a:t>- retaining nutrients in biomass and through deep roots that prevent leaching.</a:t>
            </a:r>
          </a:p>
          <a:p>
            <a:pPr>
              <a:buFontTx/>
              <a:buChar char="•"/>
            </a:pPr>
            <a:r>
              <a:rPr lang="en-US"/>
              <a:t>The combination of decreased erosion, improved infiltration and reduced leaching of nutrients can improve water quality.</a:t>
            </a:r>
          </a:p>
          <a:p>
            <a:pPr>
              <a:buFontTx/>
              <a:buChar char="•"/>
            </a:pPr>
            <a:r>
              <a:rPr lang="en-US"/>
              <a:t>Well-managed cover crops can also help reduce weed populations in many situations.</a:t>
            </a:r>
          </a:p>
          <a:p>
            <a:pPr>
              <a:buFontTx/>
              <a:buChar char="•"/>
            </a:pPr>
            <a:r>
              <a:rPr lang="en-US"/>
              <a:t>Finally if legumes are used, cover crops can be a source of nitrogen.</a:t>
            </a:r>
          </a:p>
          <a:p>
            <a:r>
              <a:rPr lang="en-US"/>
              <a:t>	</a:t>
            </a:r>
          </a:p>
          <a:p>
            <a:endParaRPr lang="en-US"/>
          </a:p>
        </p:txBody>
      </p:sp>
    </p:spTree>
    <p:extLst>
      <p:ext uri="{BB962C8B-B14F-4D97-AF65-F5344CB8AC3E}">
        <p14:creationId xmlns:p14="http://schemas.microsoft.com/office/powerpoint/2010/main" val="300289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DFAA9-6BE6-485C-A2DB-5C1C2414668C}" type="slidenum">
              <a:rPr lang="en-US"/>
              <a:pPr/>
              <a:t>6</a:t>
            </a:fld>
            <a:endParaRPr lang="en-US"/>
          </a:p>
        </p:txBody>
      </p:sp>
      <p:sp>
        <p:nvSpPr>
          <p:cNvPr id="612354" name="Rectangle 2"/>
          <p:cNvSpPr>
            <a:spLocks noGrp="1" noRot="1" noChangeAspect="1" noChangeArrowheads="1" noTextEdit="1"/>
          </p:cNvSpPr>
          <p:nvPr>
            <p:ph type="sldImg"/>
          </p:nvPr>
        </p:nvSpPr>
        <p:spPr>
          <a:ln/>
        </p:spPr>
      </p:sp>
      <p:sp>
        <p:nvSpPr>
          <p:cNvPr id="612355" name="Rectangle 3"/>
          <p:cNvSpPr>
            <a:spLocks noGrp="1" noChangeArrowheads="1"/>
          </p:cNvSpPr>
          <p:nvPr>
            <p:ph type="body" idx="1"/>
          </p:nvPr>
        </p:nvSpPr>
        <p:spPr>
          <a:xfrm>
            <a:off x="974725" y="4560888"/>
            <a:ext cx="5365750" cy="4319587"/>
          </a:xfrm>
        </p:spPr>
        <p:txBody>
          <a:bodyPr/>
          <a:lstStyle/>
          <a:p>
            <a:endParaRPr lang="en-US"/>
          </a:p>
        </p:txBody>
      </p:sp>
    </p:spTree>
    <p:extLst>
      <p:ext uri="{BB962C8B-B14F-4D97-AF65-F5344CB8AC3E}">
        <p14:creationId xmlns:p14="http://schemas.microsoft.com/office/powerpoint/2010/main" val="466136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B4719C-7108-40AC-9A48-108D5B7681D0}" type="slidenum">
              <a:rPr lang="en-US"/>
              <a:pPr/>
              <a:t>12</a:t>
            </a:fld>
            <a:endParaRPr lang="en-US"/>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xfrm>
            <a:off x="976313" y="4560888"/>
            <a:ext cx="5362575" cy="4319587"/>
          </a:xfrm>
        </p:spPr>
        <p:txBody>
          <a:bodyPr/>
          <a:lstStyle/>
          <a:p>
            <a:endParaRPr lang="en-US"/>
          </a:p>
        </p:txBody>
      </p:sp>
    </p:spTree>
    <p:extLst>
      <p:ext uri="{BB962C8B-B14F-4D97-AF65-F5344CB8AC3E}">
        <p14:creationId xmlns:p14="http://schemas.microsoft.com/office/powerpoint/2010/main" val="109665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A42AF3-D936-4380-AFCE-31363742F013}" type="slidenum">
              <a:rPr lang="en-US"/>
              <a:pPr/>
              <a:t>15</a:t>
            </a:fld>
            <a:endParaRPr lang="en-US"/>
          </a:p>
        </p:txBody>
      </p:sp>
      <p:sp>
        <p:nvSpPr>
          <p:cNvPr id="872450" name="Rectangle 2"/>
          <p:cNvSpPr>
            <a:spLocks noGrp="1" noRot="1" noChangeAspect="1" noChangeArrowheads="1" noTextEdit="1"/>
          </p:cNvSpPr>
          <p:nvPr>
            <p:ph type="sldImg"/>
          </p:nvPr>
        </p:nvSpPr>
        <p:spPr>
          <a:ln/>
        </p:spPr>
      </p:sp>
      <p:sp>
        <p:nvSpPr>
          <p:cNvPr id="872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1652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5461C-D4F7-41BB-ABF2-06661EE1798F}" type="slidenum">
              <a:rPr lang="en-US"/>
              <a:pPr/>
              <a:t>17</a:t>
            </a:fld>
            <a:endParaRPr lang="en-US"/>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xfrm>
            <a:off x="974725" y="4560888"/>
            <a:ext cx="5365750" cy="4319587"/>
          </a:xfrm>
        </p:spPr>
        <p:txBody>
          <a:bodyPr/>
          <a:lstStyle/>
          <a:p>
            <a:endParaRPr lang="en-US"/>
          </a:p>
        </p:txBody>
      </p:sp>
    </p:spTree>
    <p:extLst>
      <p:ext uri="{BB962C8B-B14F-4D97-AF65-F5344CB8AC3E}">
        <p14:creationId xmlns:p14="http://schemas.microsoft.com/office/powerpoint/2010/main" val="3307876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65D94-38FE-42AF-8B04-C0973B22EB83}" type="slidenum">
              <a:rPr lang="en-US"/>
              <a:pPr/>
              <a:t>22</a:t>
            </a:fld>
            <a:endParaRPr lang="en-US"/>
          </a:p>
        </p:txBody>
      </p:sp>
      <p:sp>
        <p:nvSpPr>
          <p:cNvPr id="582658" name="Rectangle 2"/>
          <p:cNvSpPr>
            <a:spLocks noGrp="1" noRot="1" noChangeAspect="1" noChangeArrowheads="1" noTextEdit="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582659"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6661" tIns="48331" rIns="96661" bIns="48331"/>
          <a:lstStyle/>
          <a:p>
            <a:pPr>
              <a:buFontTx/>
              <a:buChar char="•"/>
            </a:pPr>
            <a:r>
              <a:rPr lang="en-US"/>
              <a:t>For cover crops to be effective in conservation of water and soil, a good, dense stand of plants that will produce adequate biomass must be properly established.  Planting date, planting method, seeding rate, and good pest control are all important factors in establishing the proper stand.  A well established stand of cover can produce in excess of 6-8 tons of biomass.  </a:t>
            </a:r>
          </a:p>
        </p:txBody>
      </p:sp>
    </p:spTree>
    <p:extLst>
      <p:ext uri="{BB962C8B-B14F-4D97-AF65-F5344CB8AC3E}">
        <p14:creationId xmlns:p14="http://schemas.microsoft.com/office/powerpoint/2010/main" val="257050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C2EF85-46E5-4B53-AE87-AF953FB86AFD}" type="slidenum">
              <a:rPr lang="en-US"/>
              <a:pPr/>
              <a:t>24</a:t>
            </a:fld>
            <a:endParaRPr lang="en-US"/>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xfrm>
            <a:off x="976313" y="4560888"/>
            <a:ext cx="5362575" cy="4319587"/>
          </a:xfrm>
        </p:spPr>
        <p:txBody>
          <a:bodyPr/>
          <a:lstStyle/>
          <a:p>
            <a:endParaRPr lang="en-US"/>
          </a:p>
        </p:txBody>
      </p:sp>
    </p:spTree>
    <p:extLst>
      <p:ext uri="{BB962C8B-B14F-4D97-AF65-F5344CB8AC3E}">
        <p14:creationId xmlns:p14="http://schemas.microsoft.com/office/powerpoint/2010/main" val="60032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5CCB51-3BFB-46F4-84CB-A82237C62741}" type="slidenum">
              <a:rPr lang="en-US"/>
              <a:pPr/>
              <a:t>25</a:t>
            </a:fld>
            <a:endParaRPr lang="en-US"/>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xfrm>
            <a:off x="974725" y="4560888"/>
            <a:ext cx="5365750" cy="4319587"/>
          </a:xfrm>
        </p:spPr>
        <p:txBody>
          <a:bodyPr/>
          <a:lstStyle/>
          <a:p>
            <a:endParaRPr lang="en-US"/>
          </a:p>
        </p:txBody>
      </p:sp>
    </p:spTree>
    <p:extLst>
      <p:ext uri="{BB962C8B-B14F-4D97-AF65-F5344CB8AC3E}">
        <p14:creationId xmlns:p14="http://schemas.microsoft.com/office/powerpoint/2010/main" val="478922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944014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7F6D4-F957-4BA7-940B-28CC642EE0E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8400091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7F6D4-F957-4BA7-940B-28CC642EE0E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9314831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308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10405232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9D2218-4DD8-4592-9292-E00F030EE430}"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7F6D4-F957-4BA7-940B-28CC642EE0E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7937491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9D2218-4DD8-4592-9292-E00F030EE430}"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7F6D4-F957-4BA7-940B-28CC642EE0E4}"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19788277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9D2218-4DD8-4592-9292-E00F030EE430}" type="datetimeFigureOut">
              <a:rPr lang="en-US" smtClean="0"/>
              <a:t>10/17/2016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7F6D4-F957-4BA7-940B-28CC642EE0E4}"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163115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9D2218-4DD8-4592-9292-E00F030EE430}" type="datetimeFigureOut">
              <a:rPr lang="en-US" smtClean="0"/>
              <a:t>10/17/2016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7F6D4-F957-4BA7-940B-28CC642EE0E4}"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41824289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9D2218-4DD8-4592-9292-E00F030EE430}" type="datetimeFigureOut">
              <a:rPr lang="en-US" smtClean="0"/>
              <a:t>10/17/2016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7F6D4-F957-4BA7-940B-28CC642EE0E4}"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19402133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9D2218-4DD8-4592-9292-E00F030EE430}"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7F6D4-F957-4BA7-940B-28CC642EE0E4}"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0405893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9D2218-4DD8-4592-9292-E00F030EE430}"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7F6D4-F957-4BA7-940B-28CC642EE0E4}"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304706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chemeClr val="accent6">
                <a:lumMod val="75000"/>
                <a:alpha val="15000"/>
              </a:schemeClr>
            </a:gs>
            <a:gs pos="100000">
              <a:schemeClr val="accent6">
                <a:lumMod val="40000"/>
                <a:lumOff val="60000"/>
              </a:schemeClr>
            </a:gs>
          </a:gsLst>
          <a:lin ang="4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D2218-4DD8-4592-9292-E00F030EE430}" type="datetimeFigureOut">
              <a:rPr lang="en-US" smtClean="0"/>
              <a:t>10/17/2016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7F6D4-F957-4BA7-940B-28CC642EE0E4}" type="slidenum">
              <a:rPr lang="en-US" smtClean="0"/>
              <a:t>‹#›</a:t>
            </a:fld>
            <a:endParaRPr lang="en-US"/>
          </a:p>
        </p:txBody>
      </p:sp>
    </p:spTree>
    <p:extLst>
      <p:ext uri="{BB962C8B-B14F-4D97-AF65-F5344CB8AC3E}">
        <p14:creationId xmlns:p14="http://schemas.microsoft.com/office/powerpoint/2010/main" val="2082352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articles.extension.org/pages/64401/legume-inoculation-for-organic-farming-system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6.wdp"/><Relationship Id="rId9"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cmgm.stanford.edu/~mbarnett/rhiz.htm" TargetMode="External"/><Relationship Id="rId3" Type="http://schemas.openxmlformats.org/officeDocument/2006/relationships/hyperlink" Target="http://www.sare.org/Learning-Center" TargetMode="External"/><Relationship Id="rId7" Type="http://schemas.openxmlformats.org/officeDocument/2006/relationships/hyperlink" Target="http://www.attra.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mallfarms.oregonstate.edu/calculator" TargetMode="External"/><Relationship Id="rId5" Type="http://schemas.openxmlformats.org/officeDocument/2006/relationships/hyperlink" Target="http://aesl.ces.uga.edu/mineralization/" TargetMode="External"/><Relationship Id="rId4" Type="http://schemas.openxmlformats.org/officeDocument/2006/relationships/hyperlink" Target="http://www.sustainagga.or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604" y="602398"/>
            <a:ext cx="7546789" cy="2331689"/>
          </a:xfrm>
          <a:prstGeom prst="rect">
            <a:avLst/>
          </a:prstGeom>
        </p:spPr>
      </p:pic>
      <p:sp>
        <p:nvSpPr>
          <p:cNvPr id="5" name="Title 1"/>
          <p:cNvSpPr txBox="1">
            <a:spLocks/>
          </p:cNvSpPr>
          <p:nvPr/>
        </p:nvSpPr>
        <p:spPr>
          <a:xfrm>
            <a:off x="-2" y="3016284"/>
            <a:ext cx="12192000" cy="11716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smtClean="0">
                <a:ea typeface="Verdana" panose="020B0604030504040204" pitchFamily="34" charset="0"/>
                <a:cs typeface="Times New Roman" panose="02020603050405020304" pitchFamily="18" charset="0"/>
              </a:rPr>
              <a:t>Small Fruit and Vegetable Production</a:t>
            </a:r>
            <a:endParaRPr lang="en-US" sz="6000" dirty="0">
              <a:ea typeface="Verdana" panose="020B060403050404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501" y="5834699"/>
            <a:ext cx="1705074" cy="600457"/>
          </a:xfrm>
          <a:prstGeom prst="rect">
            <a:avLst/>
          </a:prstGeom>
          <a:effectLst>
            <a:glow>
              <a:schemeClr val="tx1">
                <a:alpha val="20000"/>
              </a:schemeClr>
            </a:glo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914" y="5255954"/>
            <a:ext cx="917600" cy="1481021"/>
          </a:xfrm>
          <a:prstGeom prst="rect">
            <a:avLst/>
          </a:prstGeom>
          <a:effectLst>
            <a:glow>
              <a:schemeClr val="tx1">
                <a:alpha val="20000"/>
              </a:schemeClr>
            </a:glo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9391" y="5406027"/>
            <a:ext cx="1162012" cy="1029129"/>
          </a:xfrm>
          <a:prstGeom prst="rect">
            <a:avLst/>
          </a:prstGeom>
        </p:spPr>
      </p:pic>
    </p:spTree>
    <p:extLst>
      <p:ext uri="{BB962C8B-B14F-4D97-AF65-F5344CB8AC3E}">
        <p14:creationId xmlns:p14="http://schemas.microsoft.com/office/powerpoint/2010/main" val="4264514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Sorghum, </a:t>
            </a:r>
            <a:r>
              <a:rPr lang="en-US" dirty="0" err="1"/>
              <a:t>Sudangrass</a:t>
            </a:r>
            <a:r>
              <a:rPr lang="en-US" dirty="0"/>
              <a:t>, Millet</a:t>
            </a:r>
          </a:p>
        </p:txBody>
      </p:sp>
      <p:sp>
        <p:nvSpPr>
          <p:cNvPr id="3" name="Content Placeholder 2"/>
          <p:cNvSpPr>
            <a:spLocks noGrp="1"/>
          </p:cNvSpPr>
          <p:nvPr>
            <p:ph idx="1"/>
          </p:nvPr>
        </p:nvSpPr>
        <p:spPr>
          <a:xfrm>
            <a:off x="490960" y="1837199"/>
            <a:ext cx="5972755" cy="4351338"/>
          </a:xfrm>
        </p:spPr>
        <p:txBody>
          <a:bodyPr>
            <a:normAutofit fontScale="92500" lnSpcReduction="20000"/>
          </a:bodyPr>
          <a:lstStyle/>
          <a:p>
            <a:r>
              <a:rPr lang="en-US" sz="3400" dirty="0"/>
              <a:t>Sorghum, </a:t>
            </a:r>
            <a:r>
              <a:rPr lang="en-US" sz="3400" dirty="0" err="1"/>
              <a:t>sudangrass</a:t>
            </a:r>
            <a:endParaRPr lang="en-US" sz="3400" dirty="0"/>
          </a:p>
          <a:p>
            <a:pPr lvl="1">
              <a:buFont typeface="Arial" panose="020B0604020202020204" pitchFamily="34" charset="0"/>
              <a:buChar char="−"/>
            </a:pPr>
            <a:r>
              <a:rPr lang="en-US" sz="2600" dirty="0"/>
              <a:t>High biomass (&gt;8,000 </a:t>
            </a:r>
            <a:r>
              <a:rPr lang="en-US" sz="2600" dirty="0" err="1"/>
              <a:t>lbs</a:t>
            </a:r>
            <a:r>
              <a:rPr lang="en-US" sz="2600" dirty="0"/>
              <a:t>/ac)</a:t>
            </a:r>
          </a:p>
          <a:p>
            <a:pPr lvl="1">
              <a:buFont typeface="Arial" panose="020B0604020202020204" pitchFamily="34" charset="0"/>
              <a:buChar char="−"/>
            </a:pPr>
            <a:r>
              <a:rPr lang="en-US" sz="2600" dirty="0" err="1"/>
              <a:t>Allelopathic</a:t>
            </a:r>
            <a:endParaRPr lang="en-US" sz="2600" dirty="0"/>
          </a:p>
          <a:p>
            <a:pPr lvl="1">
              <a:buFont typeface="Arial" panose="020B0604020202020204" pitchFamily="34" charset="0"/>
              <a:buChar char="−"/>
            </a:pPr>
            <a:r>
              <a:rPr lang="en-US" sz="2600" dirty="0"/>
              <a:t>Johnson grass problem</a:t>
            </a:r>
          </a:p>
          <a:p>
            <a:pPr lvl="1">
              <a:buFont typeface="Arial" panose="020B0604020202020204" pitchFamily="34" charset="0"/>
              <a:buChar char="−"/>
            </a:pPr>
            <a:r>
              <a:rPr lang="en-US" sz="2600" dirty="0"/>
              <a:t>Seed May-July 35- 50 </a:t>
            </a:r>
            <a:r>
              <a:rPr lang="en-US" sz="2600" dirty="0" err="1"/>
              <a:t>lbs</a:t>
            </a:r>
            <a:r>
              <a:rPr lang="en-US" sz="2600" dirty="0"/>
              <a:t>/ac</a:t>
            </a:r>
          </a:p>
          <a:p>
            <a:endParaRPr lang="en-US" dirty="0"/>
          </a:p>
          <a:p>
            <a:r>
              <a:rPr lang="en-US" sz="3300" dirty="0"/>
              <a:t>Millets</a:t>
            </a:r>
            <a:endParaRPr lang="en-US" dirty="0"/>
          </a:p>
          <a:p>
            <a:pPr lvl="1">
              <a:buFont typeface="Arial" panose="020B0604020202020204" pitchFamily="34" charset="0"/>
              <a:buChar char="−"/>
            </a:pPr>
            <a:r>
              <a:rPr lang="en-US" sz="2600" dirty="0"/>
              <a:t>Moderate biomass</a:t>
            </a:r>
          </a:p>
          <a:p>
            <a:pPr lvl="1">
              <a:buFont typeface="Arial" panose="020B0604020202020204" pitchFamily="34" charset="0"/>
              <a:buChar char="−"/>
            </a:pPr>
            <a:r>
              <a:rPr lang="en-US" sz="2600" dirty="0"/>
              <a:t>Better suited for operations without heavy equipment</a:t>
            </a:r>
          </a:p>
          <a:p>
            <a:pPr lvl="1">
              <a:buFont typeface="Arial" panose="020B0604020202020204" pitchFamily="34" charset="0"/>
              <a:buChar char="−"/>
            </a:pPr>
            <a:r>
              <a:rPr lang="en-US" sz="2600" dirty="0"/>
              <a:t>Attracts birds</a:t>
            </a:r>
          </a:p>
          <a:p>
            <a:pPr lvl="1">
              <a:buFont typeface="Arial" panose="020B0604020202020204" pitchFamily="34" charset="0"/>
              <a:buChar char="−"/>
            </a:pPr>
            <a:r>
              <a:rPr lang="en-US" sz="2600" dirty="0"/>
              <a:t>Seed May- July 10 – 35 </a:t>
            </a:r>
            <a:r>
              <a:rPr lang="en-US" sz="2600" dirty="0" err="1"/>
              <a:t>lbs</a:t>
            </a:r>
            <a:r>
              <a:rPr lang="en-US" sz="2600" dirty="0"/>
              <a:t>/ac</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954" t="25977" r="3736"/>
          <a:stretch/>
        </p:blipFill>
        <p:spPr>
          <a:xfrm>
            <a:off x="6596093" y="3882336"/>
            <a:ext cx="3340611" cy="267581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042735" y="4510368"/>
            <a:ext cx="1967696" cy="369332"/>
          </a:xfrm>
          <a:prstGeom prst="rect">
            <a:avLst/>
          </a:prstGeom>
          <a:noFill/>
        </p:spPr>
        <p:txBody>
          <a:bodyPr wrap="square" rtlCol="0">
            <a:spAutoFit/>
          </a:bodyPr>
          <a:lstStyle/>
          <a:p>
            <a:r>
              <a:rPr lang="en-US" dirty="0" smtClean="0">
                <a:solidFill>
                  <a:schemeClr val="bg2"/>
                </a:solidFill>
                <a:effectLst>
                  <a:outerShdw blurRad="38100" dist="38100" dir="2700000" algn="tl">
                    <a:srgbClr val="000000">
                      <a:alpha val="43137"/>
                    </a:srgbClr>
                  </a:outerShdw>
                </a:effectLst>
              </a:rPr>
              <a:t>Browntop millet</a:t>
            </a:r>
            <a:endParaRPr lang="en-US" dirty="0">
              <a:solidFill>
                <a:schemeClr val="bg2"/>
              </a:solidFill>
              <a:effectLst>
                <a:outerShdw blurRad="38100" dist="38100" dir="2700000" algn="tl">
                  <a:srgbClr val="000000">
                    <a:alpha val="43137"/>
                  </a:srgbClr>
                </a:outerShdw>
              </a:effectLst>
            </a:endParaRPr>
          </a:p>
        </p:txBody>
      </p:sp>
      <p:sp>
        <p:nvSpPr>
          <p:cNvPr id="6" name="TextBox 15"/>
          <p:cNvSpPr txBox="1"/>
          <p:nvPr/>
        </p:nvSpPr>
        <p:spPr>
          <a:xfrm>
            <a:off x="8613639" y="6296539"/>
            <a:ext cx="1438214"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solidFill>
                  <a:schemeClr val="bg2"/>
                </a:solidFill>
              </a:rPr>
              <a:t>Photo: Julia Gaskin </a:t>
            </a:r>
            <a:endParaRPr lang="en-US" sz="1050" dirty="0">
              <a:solidFill>
                <a:schemeClr val="bg2"/>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78069" y="1037340"/>
            <a:ext cx="3811753" cy="285881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8844321" y="2700323"/>
            <a:ext cx="1967696" cy="646331"/>
          </a:xfrm>
          <a:prstGeom prst="rect">
            <a:avLst/>
          </a:prstGeom>
          <a:noFill/>
        </p:spPr>
        <p:txBody>
          <a:bodyPr wrap="square" rtlCol="0">
            <a:spAutoFit/>
          </a:bodyPr>
          <a:lstStyle/>
          <a:p>
            <a:r>
              <a:rPr lang="en-US" dirty="0" err="1" smtClean="0">
                <a:solidFill>
                  <a:schemeClr val="bg2"/>
                </a:solidFill>
                <a:effectLst>
                  <a:outerShdw blurRad="38100" dist="38100" dir="2700000" algn="tl">
                    <a:srgbClr val="000000">
                      <a:alpha val="43137"/>
                    </a:srgbClr>
                  </a:outerShdw>
                </a:effectLst>
              </a:rPr>
              <a:t>Sudangrass</a:t>
            </a:r>
            <a:r>
              <a:rPr lang="en-US" dirty="0" smtClean="0">
                <a:solidFill>
                  <a:schemeClr val="bg2"/>
                </a:solidFill>
                <a:effectLst>
                  <a:outerShdw blurRad="38100" dist="38100" dir="2700000" algn="tl">
                    <a:srgbClr val="000000">
                      <a:alpha val="43137"/>
                    </a:srgbClr>
                  </a:outerShdw>
                </a:effectLst>
              </a:rPr>
              <a:t> </a:t>
            </a:r>
            <a:r>
              <a:rPr lang="en-US" dirty="0" err="1" smtClean="0">
                <a:solidFill>
                  <a:schemeClr val="bg2"/>
                </a:solidFill>
                <a:effectLst>
                  <a:outerShdw blurRad="38100" dist="38100" dir="2700000" algn="tl">
                    <a:srgbClr val="000000">
                      <a:alpha val="43137"/>
                    </a:srgbClr>
                  </a:outerShdw>
                </a:effectLst>
              </a:rPr>
              <a:t>sorhgum</a:t>
            </a:r>
            <a:endParaRPr lang="en-US" dirty="0">
              <a:solidFill>
                <a:schemeClr val="bg2"/>
              </a:solidFill>
              <a:effectLst>
                <a:outerShdw blurRad="38100" dist="38100" dir="2700000" algn="tl">
                  <a:srgbClr val="000000">
                    <a:alpha val="43137"/>
                  </a:srgbClr>
                </a:outerShdw>
              </a:effectLst>
            </a:endParaRPr>
          </a:p>
        </p:txBody>
      </p:sp>
      <p:sp>
        <p:nvSpPr>
          <p:cNvPr id="9" name="TextBox 15"/>
          <p:cNvSpPr txBox="1"/>
          <p:nvPr/>
        </p:nvSpPr>
        <p:spPr>
          <a:xfrm>
            <a:off x="9795520" y="3915268"/>
            <a:ext cx="1438214"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solidFill>
                  <a:schemeClr val="bg2"/>
                </a:solidFill>
              </a:rPr>
              <a:t>Photo: Julia Gaskin </a:t>
            </a:r>
            <a:endParaRPr lang="en-US" sz="1050" dirty="0">
              <a:solidFill>
                <a:schemeClr val="bg2"/>
              </a:solidFill>
            </a:endParaRPr>
          </a:p>
        </p:txBody>
      </p:sp>
    </p:spTree>
    <p:extLst>
      <p:ext uri="{BB962C8B-B14F-4D97-AF65-F5344CB8AC3E}">
        <p14:creationId xmlns:p14="http://schemas.microsoft.com/office/powerpoint/2010/main" val="3385043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6000" contrast="26000"/>
                    </a14:imgEffect>
                  </a14:imgLayer>
                </a14:imgProps>
              </a:ext>
              <a:ext uri="{28A0092B-C50C-407E-A947-70E740481C1C}">
                <a14:useLocalDpi xmlns:a14="http://schemas.microsoft.com/office/drawing/2010/main" val="0"/>
              </a:ext>
            </a:extLst>
          </a:blip>
          <a:srcRect l="-801" t="14729" r="801" b="-224"/>
          <a:stretch/>
        </p:blipFill>
        <p:spPr>
          <a:xfrm>
            <a:off x="8573984" y="365125"/>
            <a:ext cx="2967512" cy="450668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Legumes</a:t>
            </a:r>
            <a:endParaRPr lang="en-US" dirty="0"/>
          </a:p>
        </p:txBody>
      </p:sp>
      <p:sp>
        <p:nvSpPr>
          <p:cNvPr id="4" name="Content Placeholder 2"/>
          <p:cNvSpPr>
            <a:spLocks noGrp="1"/>
          </p:cNvSpPr>
          <p:nvPr>
            <p:ph idx="1"/>
          </p:nvPr>
        </p:nvSpPr>
        <p:spPr>
          <a:xfrm>
            <a:off x="838200" y="1825625"/>
            <a:ext cx="6298870" cy="4777056"/>
          </a:xfrm>
        </p:spPr>
        <p:txBody>
          <a:bodyPr>
            <a:normAutofit lnSpcReduction="10000"/>
          </a:bodyPr>
          <a:lstStyle/>
          <a:p>
            <a:pPr marL="225425" lvl="1" indent="-225425">
              <a:spcBef>
                <a:spcPts val="1000"/>
              </a:spcBef>
            </a:pPr>
            <a:r>
              <a:rPr lang="en-US" sz="2800" dirty="0" smtClean="0"/>
              <a:t>Characteristics</a:t>
            </a:r>
          </a:p>
          <a:p>
            <a:pPr marL="914400" lvl="2">
              <a:lnSpc>
                <a:spcPct val="70000"/>
              </a:lnSpc>
              <a:spcBef>
                <a:spcPts val="1000"/>
              </a:spcBef>
              <a:buFont typeface="Arial" panose="020B0604020202020204" pitchFamily="34" charset="0"/>
              <a:buChar char="−"/>
            </a:pPr>
            <a:r>
              <a:rPr lang="en-US" sz="2400" dirty="0"/>
              <a:t>Moderate biomass (4,000 </a:t>
            </a:r>
            <a:r>
              <a:rPr lang="en-US" sz="2400" dirty="0" err="1"/>
              <a:t>lbs</a:t>
            </a:r>
            <a:r>
              <a:rPr lang="en-US" sz="2400" dirty="0"/>
              <a:t>/ac)</a:t>
            </a:r>
          </a:p>
          <a:p>
            <a:pPr marL="914400" lvl="2">
              <a:lnSpc>
                <a:spcPct val="70000"/>
              </a:lnSpc>
              <a:spcBef>
                <a:spcPts val="1000"/>
              </a:spcBef>
              <a:buFont typeface="Arial" panose="020B0604020202020204" pitchFamily="34" charset="0"/>
              <a:buChar char="−"/>
            </a:pPr>
            <a:r>
              <a:rPr lang="en-US" sz="2400" dirty="0"/>
              <a:t>Fixes nitrogen from atmosphere</a:t>
            </a:r>
          </a:p>
          <a:p>
            <a:pPr marL="914400" lvl="2">
              <a:lnSpc>
                <a:spcPct val="70000"/>
              </a:lnSpc>
              <a:spcBef>
                <a:spcPts val="1000"/>
              </a:spcBef>
              <a:buFont typeface="Arial" panose="020B0604020202020204" pitchFamily="34" charset="0"/>
              <a:buChar char="−"/>
            </a:pPr>
            <a:r>
              <a:rPr lang="en-US" sz="2400" dirty="0"/>
              <a:t>Low </a:t>
            </a:r>
            <a:r>
              <a:rPr lang="en-US" sz="2400" dirty="0" err="1"/>
              <a:t>carbon:nitrogen</a:t>
            </a:r>
            <a:r>
              <a:rPr lang="en-US" sz="2400" dirty="0"/>
              <a:t> ratio when </a:t>
            </a:r>
            <a:r>
              <a:rPr lang="en-US" sz="2400" dirty="0" smtClean="0"/>
              <a:t>mature</a:t>
            </a:r>
          </a:p>
          <a:p>
            <a:pPr marL="457200" lvl="2" indent="0">
              <a:spcBef>
                <a:spcPts val="1000"/>
              </a:spcBef>
              <a:buNone/>
            </a:pPr>
            <a:endParaRPr lang="en-US" sz="1050" dirty="0"/>
          </a:p>
          <a:p>
            <a:pPr marL="225425" lvl="1" indent="-225425">
              <a:spcBef>
                <a:spcPts val="1000"/>
              </a:spcBef>
            </a:pPr>
            <a:r>
              <a:rPr lang="en-US" sz="2800" dirty="0" smtClean="0"/>
              <a:t>Primary functions</a:t>
            </a:r>
          </a:p>
          <a:p>
            <a:pPr marL="914400" lvl="2">
              <a:lnSpc>
                <a:spcPct val="70000"/>
              </a:lnSpc>
              <a:spcBef>
                <a:spcPts val="1000"/>
              </a:spcBef>
              <a:buFont typeface="Arial" panose="020B0604020202020204" pitchFamily="34" charset="0"/>
              <a:buChar char="−"/>
            </a:pPr>
            <a:r>
              <a:rPr lang="en-US" sz="2400" dirty="0"/>
              <a:t>Provides nitrogen</a:t>
            </a:r>
          </a:p>
          <a:p>
            <a:pPr marL="914400" lvl="2">
              <a:lnSpc>
                <a:spcPct val="70000"/>
              </a:lnSpc>
              <a:spcBef>
                <a:spcPts val="1000"/>
              </a:spcBef>
              <a:buFont typeface="Arial" panose="020B0604020202020204" pitchFamily="34" charset="0"/>
              <a:buChar char="−"/>
            </a:pPr>
            <a:r>
              <a:rPr lang="en-US" sz="2400" dirty="0"/>
              <a:t>Provides habitat for </a:t>
            </a:r>
            <a:r>
              <a:rPr lang="en-US" sz="2400" dirty="0" err="1"/>
              <a:t>beneficials</a:t>
            </a:r>
            <a:r>
              <a:rPr lang="en-US" sz="2400" dirty="0"/>
              <a:t> (particularly pollinators</a:t>
            </a:r>
            <a:r>
              <a:rPr lang="en-US" sz="2400" dirty="0" smtClean="0"/>
              <a:t>)</a:t>
            </a:r>
          </a:p>
          <a:p>
            <a:pPr marL="457200" lvl="2" indent="0">
              <a:spcBef>
                <a:spcPts val="1000"/>
              </a:spcBef>
              <a:buNone/>
            </a:pPr>
            <a:endParaRPr lang="en-US" sz="1000" dirty="0"/>
          </a:p>
          <a:p>
            <a:pPr marL="225425" lvl="1" indent="-225425">
              <a:spcBef>
                <a:spcPts val="1000"/>
              </a:spcBef>
            </a:pPr>
            <a:r>
              <a:rPr lang="en-US" sz="2800" dirty="0" smtClean="0"/>
              <a:t>Potential problems</a:t>
            </a:r>
          </a:p>
          <a:p>
            <a:pPr marL="914400" lvl="2">
              <a:spcBef>
                <a:spcPts val="1000"/>
              </a:spcBef>
              <a:buFont typeface="Arial" panose="020B0604020202020204" pitchFamily="34" charset="0"/>
              <a:buChar char="−"/>
            </a:pPr>
            <a:r>
              <a:rPr lang="en-US" sz="2400" dirty="0" smtClean="0"/>
              <a:t>Not good weed suppressants</a:t>
            </a:r>
          </a:p>
          <a:p>
            <a:pPr marL="457200" lvl="2" indent="0">
              <a:spcBef>
                <a:spcPts val="1000"/>
              </a:spcBef>
              <a:buNone/>
            </a:pPr>
            <a:endParaRPr lang="en-US" dirty="0"/>
          </a:p>
          <a:p>
            <a:pPr marL="0" indent="0">
              <a:buNone/>
            </a:pPr>
            <a:endParaRPr lang="en-US" dirty="0" smtClean="0"/>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1000" contrast="11000"/>
                    </a14:imgEffect>
                  </a14:imgLayer>
                </a14:imgProps>
              </a:ext>
              <a:ext uri="{28A0092B-C50C-407E-A947-70E740481C1C}">
                <a14:useLocalDpi xmlns:a14="http://schemas.microsoft.com/office/drawing/2010/main" val="0"/>
              </a:ext>
            </a:extLst>
          </a:blip>
          <a:stretch>
            <a:fillRect/>
          </a:stretch>
        </p:blipFill>
        <p:spPr>
          <a:xfrm>
            <a:off x="6996567" y="3195395"/>
            <a:ext cx="2806514" cy="2920398"/>
          </a:xfrm>
          <a:prstGeom prst="rect">
            <a:avLst/>
          </a:prstGeom>
          <a:ln>
            <a:noFill/>
          </a:ln>
          <a:effectLst>
            <a:outerShdw blurRad="292100" dist="139700" dir="2700000" algn="tl" rotWithShape="0">
              <a:srgbClr val="333333">
                <a:alpha val="65000"/>
              </a:srgbClr>
            </a:outerShdw>
          </a:effectLst>
        </p:spPr>
      </p:pic>
      <p:sp>
        <p:nvSpPr>
          <p:cNvPr id="6" name="TextBox 15"/>
          <p:cNvSpPr txBox="1"/>
          <p:nvPr/>
        </p:nvSpPr>
        <p:spPr>
          <a:xfrm>
            <a:off x="9915586" y="4996366"/>
            <a:ext cx="1438214"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Photos: Julia Gaskin </a:t>
            </a:r>
            <a:endParaRPr lang="en-US" sz="1050" dirty="0"/>
          </a:p>
        </p:txBody>
      </p:sp>
    </p:spTree>
    <p:extLst>
      <p:ext uri="{BB962C8B-B14F-4D97-AF65-F5344CB8AC3E}">
        <p14:creationId xmlns:p14="http://schemas.microsoft.com/office/powerpoint/2010/main" val="724473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1" name="Rectangle 3"/>
          <p:cNvSpPr>
            <a:spLocks noGrp="1" noChangeArrowheads="1"/>
          </p:cNvSpPr>
          <p:nvPr>
            <p:ph type="title"/>
          </p:nvPr>
        </p:nvSpPr>
        <p:spPr/>
        <p:txBody>
          <a:bodyPr/>
          <a:lstStyle/>
          <a:p>
            <a:r>
              <a:rPr lang="en-US" dirty="0"/>
              <a:t>Crimson </a:t>
            </a:r>
            <a:r>
              <a:rPr lang="en-US" dirty="0" smtClean="0"/>
              <a:t>Clover</a:t>
            </a:r>
            <a:endParaRPr lang="en-US" sz="3600" dirty="0"/>
          </a:p>
        </p:txBody>
      </p:sp>
      <p:sp>
        <p:nvSpPr>
          <p:cNvPr id="652292" name="Rectangle 4"/>
          <p:cNvSpPr>
            <a:spLocks noGrp="1" noChangeArrowheads="1"/>
          </p:cNvSpPr>
          <p:nvPr>
            <p:ph type="body" idx="1"/>
          </p:nvPr>
        </p:nvSpPr>
        <p:spPr>
          <a:xfrm>
            <a:off x="1094195" y="1690688"/>
            <a:ext cx="4774169" cy="4114800"/>
          </a:xfrm>
        </p:spPr>
        <p:txBody>
          <a:bodyPr/>
          <a:lstStyle/>
          <a:p>
            <a:pPr>
              <a:lnSpc>
                <a:spcPct val="100000"/>
              </a:lnSpc>
            </a:pPr>
            <a:r>
              <a:rPr lang="en-US" dirty="0"/>
              <a:t>Winter annual </a:t>
            </a:r>
            <a:r>
              <a:rPr lang="en-US" dirty="0" smtClean="0"/>
              <a:t>12-20 inches</a:t>
            </a:r>
          </a:p>
          <a:p>
            <a:pPr>
              <a:lnSpc>
                <a:spcPct val="100000"/>
              </a:lnSpc>
            </a:pPr>
            <a:r>
              <a:rPr lang="en-US" dirty="0" smtClean="0"/>
              <a:t>500-5,000 </a:t>
            </a:r>
            <a:r>
              <a:rPr lang="en-US" dirty="0" err="1" smtClean="0"/>
              <a:t>lb</a:t>
            </a:r>
            <a:r>
              <a:rPr lang="en-US" dirty="0" smtClean="0"/>
              <a:t>/ac</a:t>
            </a:r>
          </a:p>
          <a:p>
            <a:pPr>
              <a:lnSpc>
                <a:spcPct val="100000"/>
              </a:lnSpc>
            </a:pPr>
            <a:r>
              <a:rPr lang="en-US" dirty="0" smtClean="0"/>
              <a:t>Up to </a:t>
            </a:r>
            <a:r>
              <a:rPr lang="en-US" dirty="0"/>
              <a:t>140 </a:t>
            </a:r>
            <a:r>
              <a:rPr lang="en-US" dirty="0" err="1" smtClean="0"/>
              <a:t>lbs</a:t>
            </a:r>
            <a:r>
              <a:rPr lang="en-US" dirty="0" smtClean="0"/>
              <a:t> nitrogen/ac</a:t>
            </a:r>
            <a:endParaRPr lang="en-US" dirty="0"/>
          </a:p>
          <a:p>
            <a:pPr>
              <a:lnSpc>
                <a:spcPct val="100000"/>
              </a:lnSpc>
            </a:pPr>
            <a:r>
              <a:rPr lang="en-US" dirty="0" smtClean="0"/>
              <a:t>Seed Sept – Oct at 12-20 </a:t>
            </a:r>
            <a:r>
              <a:rPr lang="en-US" dirty="0" err="1" smtClean="0"/>
              <a:t>lbs</a:t>
            </a:r>
            <a:r>
              <a:rPr lang="en-US" dirty="0" smtClean="0"/>
              <a:t>/ac</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876" y="2401578"/>
            <a:ext cx="5470467" cy="3593346"/>
          </a:xfrm>
          <a:prstGeom prst="rect">
            <a:avLst/>
          </a:prstGeom>
          <a:ln>
            <a:noFill/>
          </a:ln>
          <a:effectLst>
            <a:outerShdw blurRad="292100" dist="139700" dir="2700000" algn="tl" rotWithShape="0">
              <a:srgbClr val="333333">
                <a:alpha val="65000"/>
              </a:srgbClr>
            </a:outerShdw>
          </a:effectLst>
        </p:spPr>
      </p:pic>
      <p:sp>
        <p:nvSpPr>
          <p:cNvPr id="7" name="TextBox 15"/>
          <p:cNvSpPr txBox="1"/>
          <p:nvPr/>
        </p:nvSpPr>
        <p:spPr>
          <a:xfrm>
            <a:off x="6096000" y="2401578"/>
            <a:ext cx="1438214"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Photo: Julia Gaskin </a:t>
            </a:r>
            <a:endParaRPr lang="en-US" sz="1050" dirty="0"/>
          </a:p>
        </p:txBody>
      </p:sp>
    </p:spTree>
    <p:extLst>
      <p:ext uri="{BB962C8B-B14F-4D97-AF65-F5344CB8AC3E}">
        <p14:creationId xmlns:p14="http://schemas.microsoft.com/office/powerpoint/2010/main" val="292146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r>
              <a:rPr lang="en-US" dirty="0" smtClean="0"/>
              <a:t>Cowpeas</a:t>
            </a:r>
            <a:endParaRPr lang="en-US" sz="3200" i="1" dirty="0">
              <a:solidFill>
                <a:srgbClr val="FF9933"/>
              </a:solidFill>
            </a:endParaRPr>
          </a:p>
        </p:txBody>
      </p:sp>
      <p:sp>
        <p:nvSpPr>
          <p:cNvPr id="5" name="Rectangle 3"/>
          <p:cNvSpPr>
            <a:spLocks noGrp="1" noChangeArrowheads="1"/>
          </p:cNvSpPr>
          <p:nvPr>
            <p:ph idx="1"/>
          </p:nvPr>
        </p:nvSpPr>
        <p:spPr>
          <a:xfrm>
            <a:off x="838200" y="1825625"/>
            <a:ext cx="5782519" cy="4351338"/>
          </a:xfrm>
        </p:spPr>
        <p:txBody>
          <a:bodyPr>
            <a:normAutofit/>
          </a:bodyPr>
          <a:lstStyle/>
          <a:p>
            <a:r>
              <a:rPr lang="en-US" dirty="0" smtClean="0"/>
              <a:t>Seed available</a:t>
            </a:r>
            <a:endParaRPr lang="en-US" dirty="0"/>
          </a:p>
          <a:p>
            <a:r>
              <a:rPr lang="en-US" dirty="0" smtClean="0"/>
              <a:t>Good biomass can help suppress summer weeds (5,000 </a:t>
            </a:r>
            <a:r>
              <a:rPr lang="en-US" dirty="0" err="1" smtClean="0"/>
              <a:t>lbs</a:t>
            </a:r>
            <a:r>
              <a:rPr lang="en-US" dirty="0" smtClean="0"/>
              <a:t>/ac)</a:t>
            </a:r>
            <a:endParaRPr lang="en-US" dirty="0"/>
          </a:p>
          <a:p>
            <a:r>
              <a:rPr lang="en-US" dirty="0" smtClean="0"/>
              <a:t>Up </a:t>
            </a:r>
            <a:r>
              <a:rPr lang="en-US" dirty="0"/>
              <a:t>to </a:t>
            </a:r>
            <a:r>
              <a:rPr lang="en-US" dirty="0" smtClean="0"/>
              <a:t>100 </a:t>
            </a:r>
            <a:r>
              <a:rPr lang="en-US" dirty="0" err="1" smtClean="0"/>
              <a:t>lbs</a:t>
            </a:r>
            <a:r>
              <a:rPr lang="en-US" dirty="0" smtClean="0"/>
              <a:t> nitrogen/ac</a:t>
            </a:r>
            <a:endParaRPr lang="en-US" dirty="0"/>
          </a:p>
          <a:p>
            <a:r>
              <a:rPr lang="en-US" dirty="0" smtClean="0"/>
              <a:t>Seed at May – June at 50-60 </a:t>
            </a:r>
            <a:r>
              <a:rPr lang="en-US" dirty="0" err="1" smtClean="0"/>
              <a:t>lbs</a:t>
            </a:r>
            <a:r>
              <a:rPr lang="en-US" dirty="0" smtClean="0"/>
              <a:t>/ac</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3863" r="63123"/>
          <a:stretch/>
        </p:blipFill>
        <p:spPr>
          <a:xfrm>
            <a:off x="7010525" y="605641"/>
            <a:ext cx="2928170" cy="5129593"/>
          </a:xfrm>
          <a:prstGeom prst="rect">
            <a:avLst/>
          </a:prstGeom>
          <a:ln>
            <a:noFill/>
          </a:ln>
          <a:effectLst>
            <a:outerShdw blurRad="292100" dist="139700" dir="2700000" algn="tl" rotWithShape="0">
              <a:srgbClr val="333333">
                <a:alpha val="65000"/>
              </a:srgbClr>
            </a:outerShdw>
          </a:effectLst>
        </p:spPr>
      </p:pic>
      <p:sp>
        <p:nvSpPr>
          <p:cNvPr id="7" name="TextBox 15"/>
          <p:cNvSpPr txBox="1"/>
          <p:nvPr/>
        </p:nvSpPr>
        <p:spPr>
          <a:xfrm>
            <a:off x="7010525" y="5473624"/>
            <a:ext cx="131799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2"/>
                </a:solidFill>
              </a:rPr>
              <a:t>Photo: Julia Gaskin </a:t>
            </a:r>
            <a:endParaRPr lang="en-US" sz="1000" dirty="0">
              <a:solidFill>
                <a:schemeClr val="bg2"/>
              </a:solidFill>
            </a:endParaRPr>
          </a:p>
        </p:txBody>
      </p:sp>
    </p:spTree>
    <p:extLst>
      <p:ext uri="{BB962C8B-B14F-4D97-AF65-F5344CB8AC3E}">
        <p14:creationId xmlns:p14="http://schemas.microsoft.com/office/powerpoint/2010/main" val="3618849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Legumes</a:t>
            </a:r>
            <a:endParaRPr lang="en-US" dirty="0"/>
          </a:p>
        </p:txBody>
      </p:sp>
      <p:sp>
        <p:nvSpPr>
          <p:cNvPr id="3" name="Content Placeholder 2"/>
          <p:cNvSpPr>
            <a:spLocks noGrp="1"/>
          </p:cNvSpPr>
          <p:nvPr>
            <p:ph idx="1"/>
          </p:nvPr>
        </p:nvSpPr>
        <p:spPr/>
        <p:txBody>
          <a:bodyPr/>
          <a:lstStyle/>
          <a:p>
            <a:r>
              <a:rPr lang="en-US" dirty="0" smtClean="0"/>
              <a:t>Nitrogen fixation from bacteria – Rhizobia spp.</a:t>
            </a:r>
          </a:p>
          <a:p>
            <a:r>
              <a:rPr lang="en-US" dirty="0" smtClean="0"/>
              <a:t>Need fresh inoculant for best results</a:t>
            </a:r>
          </a:p>
          <a:p>
            <a:r>
              <a:rPr lang="en-US" dirty="0" smtClean="0"/>
              <a:t>TREAT IT RIGHT!</a:t>
            </a:r>
          </a:p>
          <a:p>
            <a:pPr marL="795338" lvl="1">
              <a:buFont typeface="Arial" panose="020B0604020202020204" pitchFamily="34" charset="0"/>
              <a:buChar char="−"/>
            </a:pPr>
            <a:r>
              <a:rPr lang="en-US" dirty="0" smtClean="0"/>
              <a:t>Keep refrigerated before use</a:t>
            </a:r>
          </a:p>
          <a:p>
            <a:pPr marL="795338" lvl="1">
              <a:buFont typeface="Arial" panose="020B0604020202020204" pitchFamily="34" charset="0"/>
              <a:buChar char="−"/>
            </a:pPr>
            <a:r>
              <a:rPr lang="en-US" dirty="0" smtClean="0"/>
              <a:t>Don’t leave in hot car or sun</a:t>
            </a:r>
          </a:p>
          <a:p>
            <a:pPr marL="795338" lvl="1">
              <a:buFont typeface="Arial" panose="020B0604020202020204" pitchFamily="34" charset="0"/>
              <a:buChar char="−"/>
            </a:pPr>
            <a:r>
              <a:rPr lang="en-US" dirty="0" smtClean="0"/>
              <a:t>Follow inoculant instructions</a:t>
            </a:r>
          </a:p>
          <a:p>
            <a:pPr marL="795338" lvl="1">
              <a:buFont typeface="Arial" panose="020B0604020202020204" pitchFamily="34" charset="0"/>
              <a:buChar char="−"/>
            </a:pPr>
            <a:r>
              <a:rPr lang="en-US" dirty="0" smtClean="0"/>
              <a:t>Slightly moisten seed and mix inoculant just before planting</a:t>
            </a:r>
            <a:endParaRPr lang="en-US" dirty="0"/>
          </a:p>
        </p:txBody>
      </p:sp>
    </p:spTree>
    <p:extLst>
      <p:ext uri="{BB962C8B-B14F-4D97-AF65-F5344CB8AC3E}">
        <p14:creationId xmlns:p14="http://schemas.microsoft.com/office/powerpoint/2010/main" val="2401818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Text Box 2"/>
          <p:cNvSpPr txBox="1">
            <a:spLocks noChangeArrowheads="1"/>
          </p:cNvSpPr>
          <p:nvPr/>
        </p:nvSpPr>
        <p:spPr bwMode="auto">
          <a:xfrm>
            <a:off x="1876097" y="1359667"/>
            <a:ext cx="849104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b="1" u="sng" dirty="0"/>
              <a:t>Host plant</a:t>
            </a:r>
            <a:r>
              <a:rPr lang="en-US" sz="2400" dirty="0"/>
              <a:t>			</a:t>
            </a:r>
            <a:r>
              <a:rPr lang="en-US" sz="2400" b="1" u="sng" dirty="0"/>
              <a:t>Bacterial symbiont</a:t>
            </a:r>
            <a:r>
              <a:rPr lang="en-US" sz="2400" dirty="0"/>
              <a:t/>
            </a:r>
            <a:br>
              <a:rPr lang="en-US" sz="2400" dirty="0"/>
            </a:br>
            <a:endParaRPr lang="en-US" sz="2400" dirty="0"/>
          </a:p>
          <a:p>
            <a:pPr eaLnBrk="0" hangingPunct="0"/>
            <a:r>
              <a:rPr lang="en-US" sz="2400" dirty="0"/>
              <a:t>Alfalfa				</a:t>
            </a:r>
            <a:r>
              <a:rPr lang="en-US" sz="2400" i="1" dirty="0"/>
              <a:t>Rhizobium </a:t>
            </a:r>
            <a:r>
              <a:rPr lang="en-US" sz="2400" i="1" dirty="0" err="1"/>
              <a:t>meliloti</a:t>
            </a:r>
            <a:endParaRPr lang="en-US" sz="2400" i="1" dirty="0"/>
          </a:p>
          <a:p>
            <a:pPr eaLnBrk="0" hangingPunct="0"/>
            <a:r>
              <a:rPr lang="en-US" sz="2400" dirty="0"/>
              <a:t>Clover				</a:t>
            </a:r>
            <a:r>
              <a:rPr lang="en-US" sz="2400" i="1" dirty="0"/>
              <a:t>Rhizobium </a:t>
            </a:r>
            <a:r>
              <a:rPr lang="en-US" sz="2400" i="1" dirty="0" err="1"/>
              <a:t>trifolii</a:t>
            </a:r>
            <a:endParaRPr lang="en-US" sz="2400" i="1" dirty="0"/>
          </a:p>
          <a:p>
            <a:pPr eaLnBrk="0" hangingPunct="0"/>
            <a:r>
              <a:rPr lang="en-US" sz="2400" dirty="0"/>
              <a:t>Soybean			</a:t>
            </a:r>
            <a:r>
              <a:rPr lang="en-US" sz="2400" i="1" dirty="0" err="1"/>
              <a:t>Bradyrhizobium</a:t>
            </a:r>
            <a:r>
              <a:rPr lang="en-US" sz="2400" i="1" dirty="0"/>
              <a:t> </a:t>
            </a:r>
            <a:r>
              <a:rPr lang="en-US" sz="2400" i="1" dirty="0" err="1"/>
              <a:t>japonicum</a:t>
            </a:r>
            <a:endParaRPr lang="en-US" sz="2400" dirty="0"/>
          </a:p>
          <a:p>
            <a:pPr eaLnBrk="0" hangingPunct="0"/>
            <a:r>
              <a:rPr lang="en-US" sz="2400" dirty="0"/>
              <a:t>Beans				</a:t>
            </a:r>
            <a:r>
              <a:rPr lang="en-US" sz="2400" i="1" dirty="0"/>
              <a:t>Rhizobium </a:t>
            </a:r>
            <a:r>
              <a:rPr lang="en-US" sz="2400" i="1" dirty="0" err="1"/>
              <a:t>phaseoli</a:t>
            </a:r>
            <a:endParaRPr lang="en-US" sz="2400" dirty="0"/>
          </a:p>
          <a:p>
            <a:pPr eaLnBrk="0" hangingPunct="0"/>
            <a:r>
              <a:rPr lang="en-US" sz="2400" dirty="0"/>
              <a:t>Pea				</a:t>
            </a:r>
            <a:r>
              <a:rPr lang="en-US" sz="2400" i="1" dirty="0"/>
              <a:t>Rhizobium </a:t>
            </a:r>
            <a:r>
              <a:rPr lang="en-US" sz="2400" i="1" dirty="0" err="1"/>
              <a:t>leguminosarum</a:t>
            </a:r>
            <a:endParaRPr lang="en-US" sz="2400" dirty="0"/>
          </a:p>
          <a:p>
            <a:pPr eaLnBrk="0" hangingPunct="0"/>
            <a:r>
              <a:rPr lang="en-US" sz="2400" dirty="0" err="1"/>
              <a:t>Sesbania</a:t>
            </a:r>
            <a:r>
              <a:rPr lang="en-US" sz="2400" dirty="0"/>
              <a:t>			</a:t>
            </a:r>
            <a:r>
              <a:rPr lang="en-US" sz="2400" i="1" dirty="0" err="1"/>
              <a:t>Azorhizobium</a:t>
            </a:r>
            <a:r>
              <a:rPr lang="en-US" sz="2400" i="1" dirty="0"/>
              <a:t> </a:t>
            </a:r>
            <a:r>
              <a:rPr lang="en-US" sz="2400" i="1" dirty="0" err="1"/>
              <a:t>caulinodans</a:t>
            </a:r>
            <a:endParaRPr lang="en-US" sz="2400" dirty="0"/>
          </a:p>
          <a:p>
            <a:pPr eaLnBrk="0" hangingPunct="0"/>
            <a:endParaRPr lang="en-US" sz="2800" dirty="0"/>
          </a:p>
          <a:p>
            <a:pPr eaLnBrk="0" hangingPunct="0"/>
            <a:r>
              <a:rPr lang="en-US" sz="2400" dirty="0" smtClean="0">
                <a:solidFill>
                  <a:schemeClr val="tx2"/>
                </a:solidFill>
              </a:rPr>
              <a:t>Source</a:t>
            </a:r>
            <a:r>
              <a:rPr lang="en-US" sz="2400" dirty="0">
                <a:solidFill>
                  <a:schemeClr val="tx2"/>
                </a:solidFill>
              </a:rPr>
              <a:t>: Dr. Julie Grossman, North Carolina State University </a:t>
            </a:r>
            <a:r>
              <a:rPr lang="en-US" sz="2400" dirty="0">
                <a:solidFill>
                  <a:schemeClr val="tx2"/>
                </a:solidFill>
                <a:hlinkClick r:id="rId3"/>
              </a:rPr>
              <a:t>http://</a:t>
            </a:r>
            <a:r>
              <a:rPr lang="en-US" sz="2400" dirty="0" smtClean="0">
                <a:solidFill>
                  <a:schemeClr val="tx2"/>
                </a:solidFill>
                <a:hlinkClick r:id="rId3"/>
              </a:rPr>
              <a:t>articles.extension.org/pages/64401/legume-inoculation-for-organic-farming-systems</a:t>
            </a:r>
            <a:endParaRPr lang="en-US" sz="2400" dirty="0" smtClean="0">
              <a:solidFill>
                <a:schemeClr val="tx2"/>
              </a:solidFill>
            </a:endParaRPr>
          </a:p>
          <a:p>
            <a:pPr eaLnBrk="0" hangingPunct="0"/>
            <a:endParaRPr lang="en-US" sz="2400" dirty="0">
              <a:solidFill>
                <a:schemeClr val="tx2"/>
              </a:solidFill>
            </a:endParaRPr>
          </a:p>
          <a:p>
            <a:pPr eaLnBrk="0" hangingPunct="0"/>
            <a:r>
              <a:rPr lang="en-US" sz="2000" b="1" dirty="0"/>
              <a:t>Both plant and bacterial factors determine specificity</a:t>
            </a:r>
          </a:p>
        </p:txBody>
      </p:sp>
      <p:sp>
        <p:nvSpPr>
          <p:cNvPr id="871427" name="Rectangle 3"/>
          <p:cNvSpPr>
            <a:spLocks noChangeArrowheads="1"/>
          </p:cNvSpPr>
          <p:nvPr/>
        </p:nvSpPr>
        <p:spPr bwMode="auto">
          <a:xfrm>
            <a:off x="613458" y="266218"/>
            <a:ext cx="8368496" cy="120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sz="4400" dirty="0" smtClean="0">
                <a:latin typeface="+mj-lt"/>
              </a:rPr>
              <a:t>Rhizobium-Legume Symbioses </a:t>
            </a:r>
            <a:endParaRPr lang="en-US" sz="4400" dirty="0">
              <a:latin typeface="+mj-lt"/>
            </a:endParaRPr>
          </a:p>
        </p:txBody>
      </p:sp>
    </p:spTree>
    <p:extLst>
      <p:ext uri="{BB962C8B-B14F-4D97-AF65-F5344CB8AC3E}">
        <p14:creationId xmlns:p14="http://schemas.microsoft.com/office/powerpoint/2010/main" val="2573026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Nitrogen in Cover Crop Residues</a:t>
            </a:r>
          </a:p>
        </p:txBody>
      </p:sp>
      <p:graphicFrame>
        <p:nvGraphicFramePr>
          <p:cNvPr id="4" name="Group 177"/>
          <p:cNvGraphicFramePr>
            <a:graphicFrameLocks/>
          </p:cNvGraphicFramePr>
          <p:nvPr>
            <p:extLst>
              <p:ext uri="{D42A27DB-BD31-4B8C-83A1-F6EECF244321}">
                <p14:modId xmlns:p14="http://schemas.microsoft.com/office/powerpoint/2010/main" val="1506759208"/>
              </p:ext>
            </p:extLst>
          </p:nvPr>
        </p:nvGraphicFramePr>
        <p:xfrm>
          <a:off x="1767985" y="1597575"/>
          <a:ext cx="8235950" cy="4459923"/>
        </p:xfrm>
        <a:graphic>
          <a:graphicData uri="http://schemas.openxmlformats.org/drawingml/2006/table">
            <a:tbl>
              <a:tblPr>
                <a:tableStyleId>{5C22544A-7EE6-4342-B048-85BDC9FD1C3A}</a:tableStyleId>
              </a:tblPr>
              <a:tblGrid>
                <a:gridCol w="2058987">
                  <a:extLst>
                    <a:ext uri="{9D8B030D-6E8A-4147-A177-3AD203B41FA5}">
                      <a16:colId xmlns:a16="http://schemas.microsoft.com/office/drawing/2014/main" val="20000"/>
                    </a:ext>
                  </a:extLst>
                </a:gridCol>
                <a:gridCol w="1571625">
                  <a:extLst>
                    <a:ext uri="{9D8B030D-6E8A-4147-A177-3AD203B41FA5}">
                      <a16:colId xmlns:a16="http://schemas.microsoft.com/office/drawing/2014/main" val="20001"/>
                    </a:ext>
                  </a:extLst>
                </a:gridCol>
                <a:gridCol w="2936875">
                  <a:extLst>
                    <a:ext uri="{9D8B030D-6E8A-4147-A177-3AD203B41FA5}">
                      <a16:colId xmlns:a16="http://schemas.microsoft.com/office/drawing/2014/main" val="20002"/>
                    </a:ext>
                  </a:extLst>
                </a:gridCol>
                <a:gridCol w="1668463">
                  <a:extLst>
                    <a:ext uri="{9D8B030D-6E8A-4147-A177-3AD203B41FA5}">
                      <a16:colId xmlns:a16="http://schemas.microsoft.com/office/drawing/2014/main" val="20003"/>
                    </a:ext>
                  </a:extLst>
                </a:gridCol>
              </a:tblGrid>
              <a:tr h="479425">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b="1" u="none" strike="noStrike" kern="1200" cap="none" normalizeH="0" baseline="0" dirty="0" smtClean="0">
                          <a:ln>
                            <a:noFill/>
                          </a:ln>
                          <a:solidFill>
                            <a:schemeClr val="bg2"/>
                          </a:solidFill>
                          <a:effectLst/>
                        </a:rPr>
                        <a:t>Grain Species</a:t>
                      </a:r>
                      <a:endParaRPr kumimoji="0" lang="en-US" sz="2400" b="1" i="0" u="none" strike="noStrike" kern="1200" cap="none" normalizeH="0" baseline="0" dirty="0" smtClean="0">
                        <a:ln>
                          <a:noFill/>
                        </a:ln>
                        <a:solidFill>
                          <a:schemeClr val="bg2"/>
                        </a:solidFill>
                        <a:effectLst/>
                        <a:latin typeface="Trebuchet MS" panose="020B0603020202020204" pitchFamily="34" charset="0"/>
                        <a:ea typeface="+mn-ea"/>
                        <a:cs typeface="+mn-cs"/>
                      </a:endParaRPr>
                    </a:p>
                  </a:txBody>
                  <a:tcPr horzOverflow="overflow">
                    <a:solidFill>
                      <a:schemeClr val="accent6"/>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b="1" u="none" strike="noStrike" cap="none" normalizeH="0" baseline="0" dirty="0" err="1" smtClean="0">
                          <a:ln>
                            <a:noFill/>
                          </a:ln>
                          <a:solidFill>
                            <a:schemeClr val="bg2"/>
                          </a:solidFill>
                          <a:effectLst/>
                        </a:rPr>
                        <a:t>lb</a:t>
                      </a:r>
                      <a:r>
                        <a:rPr kumimoji="0" lang="en-US" sz="2400" b="1" u="none" strike="noStrike" cap="none" normalizeH="0" baseline="0" dirty="0" smtClean="0">
                          <a:ln>
                            <a:noFill/>
                          </a:ln>
                          <a:solidFill>
                            <a:schemeClr val="bg2"/>
                          </a:solidFill>
                          <a:effectLst/>
                        </a:rPr>
                        <a:t> N / Acre</a:t>
                      </a:r>
                      <a:endParaRPr kumimoji="0" lang="en-US" sz="2400" b="1" i="0" u="none" strike="noStrike" cap="none" normalizeH="0" baseline="0" dirty="0" smtClean="0">
                        <a:ln>
                          <a:noFill/>
                        </a:ln>
                        <a:solidFill>
                          <a:schemeClr val="bg2"/>
                        </a:solidFill>
                        <a:effectLst/>
                        <a:latin typeface="Trebuchet MS" panose="020B0603020202020204" pitchFamily="34" charset="0"/>
                      </a:endParaRPr>
                    </a:p>
                  </a:txBody>
                  <a:tcPr horzOverflow="overflow">
                    <a:solidFill>
                      <a:schemeClr val="accent6"/>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b="1" u="none" strike="noStrike" kern="1200" cap="none" normalizeH="0" baseline="0" dirty="0" smtClean="0">
                          <a:ln>
                            <a:noFill/>
                          </a:ln>
                          <a:solidFill>
                            <a:schemeClr val="bg2"/>
                          </a:solidFill>
                          <a:effectLst/>
                        </a:rPr>
                        <a:t>Legume Species</a:t>
                      </a:r>
                      <a:endParaRPr kumimoji="0" lang="en-US" sz="2400" b="1" i="0" u="none" strike="noStrike" kern="1200" cap="none" normalizeH="0" baseline="0" dirty="0" smtClean="0">
                        <a:ln>
                          <a:noFill/>
                        </a:ln>
                        <a:solidFill>
                          <a:schemeClr val="bg2"/>
                        </a:solidFill>
                        <a:effectLst/>
                        <a:latin typeface="Trebuchet MS" panose="020B0603020202020204" pitchFamily="34" charset="0"/>
                        <a:ea typeface="+mn-ea"/>
                        <a:cs typeface="+mn-cs"/>
                      </a:endParaRPr>
                    </a:p>
                  </a:txBody>
                  <a:tcPr horzOverflow="overflow">
                    <a:solidFill>
                      <a:schemeClr val="accent6"/>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b="1" u="none" strike="noStrike" cap="none" normalizeH="0" baseline="0" dirty="0" err="1" smtClean="0">
                          <a:ln>
                            <a:noFill/>
                          </a:ln>
                          <a:solidFill>
                            <a:schemeClr val="bg2"/>
                          </a:solidFill>
                          <a:effectLst/>
                        </a:rPr>
                        <a:t>lb</a:t>
                      </a:r>
                      <a:r>
                        <a:rPr kumimoji="0" lang="en-US" sz="2400" b="1" u="none" strike="noStrike" cap="none" normalizeH="0" baseline="0" dirty="0" smtClean="0">
                          <a:ln>
                            <a:noFill/>
                          </a:ln>
                          <a:solidFill>
                            <a:schemeClr val="bg2"/>
                          </a:solidFill>
                          <a:effectLst/>
                        </a:rPr>
                        <a:t> N / Acre</a:t>
                      </a:r>
                      <a:endParaRPr kumimoji="0" lang="en-US" sz="2400" b="1" i="0" u="none" strike="noStrike" cap="none" normalizeH="0" baseline="0" dirty="0" smtClean="0">
                        <a:ln>
                          <a:noFill/>
                        </a:ln>
                        <a:solidFill>
                          <a:schemeClr val="bg2"/>
                        </a:solidFill>
                        <a:effectLst/>
                        <a:latin typeface="Trebuchet MS" panose="020B0603020202020204" pitchFamily="34" charset="0"/>
                      </a:endParaRPr>
                    </a:p>
                  </a:txBody>
                  <a:tcPr horzOverflow="overflow">
                    <a:solidFill>
                      <a:schemeClr val="accent6"/>
                    </a:solidFill>
                  </a:tcPr>
                </a:tc>
                <a:extLst>
                  <a:ext uri="{0D108BD9-81ED-4DB2-BD59-A6C34878D82A}">
                    <a16:rowId xmlns:a16="http://schemas.microsoft.com/office/drawing/2014/main" val="10000"/>
                  </a:ext>
                </a:extLst>
              </a:tr>
              <a:tr h="479425">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Barley</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35-70</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Alfalfa</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100-250</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extLst>
                  <a:ext uri="{0D108BD9-81ED-4DB2-BD59-A6C34878D82A}">
                    <a16:rowId xmlns:a16="http://schemas.microsoft.com/office/drawing/2014/main" val="10001"/>
                  </a:ext>
                </a:extLst>
              </a:tr>
              <a:tr h="596900">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Oats</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30-70</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Crimson clover</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50-160</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extLst>
                  <a:ext uri="{0D108BD9-81ED-4DB2-BD59-A6C34878D82A}">
                    <a16:rowId xmlns:a16="http://schemas.microsoft.com/office/drawing/2014/main" val="10002"/>
                  </a:ext>
                </a:extLst>
              </a:tr>
              <a:tr h="638175">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Rye</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35-70</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Austrian Pea</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40-175</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extLst>
                  <a:ext uri="{0D108BD9-81ED-4DB2-BD59-A6C34878D82A}">
                    <a16:rowId xmlns:a16="http://schemas.microsoft.com/office/drawing/2014/main" val="10003"/>
                  </a:ext>
                </a:extLst>
              </a:tr>
              <a:tr h="479425">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Wheat</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25-70</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White clover</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75-140</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extLst>
                  <a:ext uri="{0D108BD9-81ED-4DB2-BD59-A6C34878D82A}">
                    <a16:rowId xmlns:a16="http://schemas.microsoft.com/office/drawing/2014/main" val="10004"/>
                  </a:ext>
                </a:extLst>
              </a:tr>
              <a:tr h="484188">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endParaRPr kumimoji="0" lang="en-US" sz="2400" b="0" i="0" u="none" strike="noStrike" cap="none" normalizeH="0" baseline="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endParaRPr kumimoji="0" lang="en-US" sz="2400" b="0" i="0" u="none" strike="noStrike" cap="none" normalizeH="0" baseline="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smtClean="0">
                          <a:ln>
                            <a:noFill/>
                          </a:ln>
                          <a:effectLst/>
                        </a:rPr>
                        <a:t>Vetch</a:t>
                      </a:r>
                      <a:endParaRPr kumimoji="0" lang="en-US" sz="2400" b="0" i="0" u="none" strike="noStrike" cap="none" normalizeH="0" baseline="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smtClean="0">
                          <a:ln>
                            <a:noFill/>
                          </a:ln>
                          <a:effectLst/>
                        </a:rPr>
                        <a:t>45-200</a:t>
                      </a:r>
                      <a:endParaRPr kumimoji="0" lang="en-US" sz="2400" b="0" i="0" u="none" strike="noStrike" cap="none" normalizeH="0" baseline="0" smtClean="0">
                        <a:ln>
                          <a:noFill/>
                        </a:ln>
                        <a:solidFill>
                          <a:schemeClr val="tx1"/>
                        </a:solidFill>
                        <a:effectLst/>
                        <a:latin typeface="Trebuchet MS" panose="020B0603020202020204" pitchFamily="34" charset="0"/>
                      </a:endParaRPr>
                    </a:p>
                  </a:txBody>
                  <a:tcPr horzOverflow="overflow"/>
                </a:tc>
                <a:extLst>
                  <a:ext uri="{0D108BD9-81ED-4DB2-BD59-A6C34878D82A}">
                    <a16:rowId xmlns:a16="http://schemas.microsoft.com/office/drawing/2014/main" val="10005"/>
                  </a:ext>
                </a:extLst>
              </a:tr>
              <a:tr h="479425">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Cowpeas</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40-60</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solidFill>
                      <a:schemeClr val="bg2">
                        <a:lumMod val="95000"/>
                      </a:schemeClr>
                    </a:solidFill>
                  </a:tcPr>
                </a:tc>
                <a:extLst>
                  <a:ext uri="{0D108BD9-81ED-4DB2-BD59-A6C34878D82A}">
                    <a16:rowId xmlns:a16="http://schemas.microsoft.com/office/drawing/2014/main" val="10006"/>
                  </a:ext>
                </a:extLst>
              </a:tr>
              <a:tr h="479425">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endParaRPr kumimoji="0" lang="en-US" sz="2400" b="0" i="0" u="none" strike="noStrike" cap="none" normalizeH="0" baseline="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Soybean</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tc>
                  <a:txBody>
                    <a:bodyPr/>
                    <a:lstStyle>
                      <a:lvl1pPr>
                        <a:spcBef>
                          <a:spcPct val="20000"/>
                        </a:spcBef>
                        <a:buClr>
                          <a:srgbClr val="B56C0B"/>
                        </a:buClr>
                        <a:defRPr sz="2800">
                          <a:solidFill>
                            <a:schemeClr val="tx1"/>
                          </a:solidFill>
                          <a:latin typeface="Trebuchet MS" panose="020B0603020202020204" pitchFamily="34" charset="0"/>
                        </a:defRPr>
                      </a:lvl1pPr>
                      <a:lvl2pPr>
                        <a:spcBef>
                          <a:spcPct val="20000"/>
                        </a:spcBef>
                        <a:defRPr sz="2400">
                          <a:solidFill>
                            <a:schemeClr val="tx1"/>
                          </a:solidFill>
                          <a:latin typeface="Trebuchet MS" panose="020B0603020202020204" pitchFamily="34" charset="0"/>
                        </a:defRPr>
                      </a:lvl2pPr>
                      <a:lvl3pPr>
                        <a:spcBef>
                          <a:spcPct val="20000"/>
                        </a:spcBef>
                        <a:defRPr sz="2000">
                          <a:solidFill>
                            <a:schemeClr val="tx1"/>
                          </a:solidFill>
                          <a:latin typeface="Trebuchet MS" panose="020B0603020202020204" pitchFamily="34" charset="0"/>
                        </a:defRPr>
                      </a:lvl3pPr>
                      <a:lvl4pPr>
                        <a:spcBef>
                          <a:spcPct val="20000"/>
                        </a:spcBef>
                        <a:defRPr>
                          <a:solidFill>
                            <a:schemeClr val="tx1"/>
                          </a:solidFill>
                          <a:latin typeface="Trebuchet MS" panose="020B0603020202020204" pitchFamily="34" charset="0"/>
                        </a:defRPr>
                      </a:lvl4pPr>
                      <a:lvl5pPr>
                        <a:spcBef>
                          <a:spcPct val="20000"/>
                        </a:spcBef>
                        <a:defRPr>
                          <a:solidFill>
                            <a:schemeClr val="tx1"/>
                          </a:solidFill>
                          <a:latin typeface="Trebuchet MS" panose="020B0603020202020204" pitchFamily="34" charset="0"/>
                        </a:defRPr>
                      </a:lvl5pPr>
                      <a:lvl6pPr fontAlgn="base">
                        <a:spcBef>
                          <a:spcPct val="20000"/>
                        </a:spcBef>
                        <a:spcAft>
                          <a:spcPct val="0"/>
                        </a:spcAft>
                        <a:defRPr>
                          <a:solidFill>
                            <a:schemeClr val="tx1"/>
                          </a:solidFill>
                          <a:latin typeface="Trebuchet MS" panose="020B0603020202020204" pitchFamily="34" charset="0"/>
                        </a:defRPr>
                      </a:lvl6pPr>
                      <a:lvl7pPr fontAlgn="base">
                        <a:spcBef>
                          <a:spcPct val="20000"/>
                        </a:spcBef>
                        <a:spcAft>
                          <a:spcPct val="0"/>
                        </a:spcAft>
                        <a:defRPr>
                          <a:solidFill>
                            <a:schemeClr val="tx1"/>
                          </a:solidFill>
                          <a:latin typeface="Trebuchet MS" panose="020B0603020202020204" pitchFamily="34" charset="0"/>
                        </a:defRPr>
                      </a:lvl7pPr>
                      <a:lvl8pPr fontAlgn="base">
                        <a:spcBef>
                          <a:spcPct val="20000"/>
                        </a:spcBef>
                        <a:spcAft>
                          <a:spcPct val="0"/>
                        </a:spcAft>
                        <a:defRPr>
                          <a:solidFill>
                            <a:schemeClr val="tx1"/>
                          </a:solidFill>
                          <a:latin typeface="Trebuchet MS" panose="020B0603020202020204" pitchFamily="34" charset="0"/>
                        </a:defRPr>
                      </a:lvl8pPr>
                      <a:lvl9pPr fontAlgn="base">
                        <a:spcBef>
                          <a:spcPct val="20000"/>
                        </a:spcBef>
                        <a:spcAft>
                          <a:spcPct val="0"/>
                        </a:spcAft>
                        <a:defRPr>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B56C0B"/>
                        </a:buClr>
                        <a:buSzTx/>
                        <a:buFontTx/>
                        <a:buNone/>
                        <a:tabLst/>
                      </a:pPr>
                      <a:r>
                        <a:rPr kumimoji="0" lang="en-US" sz="2400" u="none" strike="noStrike" cap="none" normalizeH="0" baseline="0" dirty="0" smtClean="0">
                          <a:ln>
                            <a:noFill/>
                          </a:ln>
                          <a:effectLst/>
                        </a:rPr>
                        <a:t>35-45</a:t>
                      </a:r>
                      <a:endParaRPr kumimoji="0" lang="en-US" sz="2400" b="0" i="0" u="none" strike="noStrike" cap="none" normalizeH="0" baseline="0" dirty="0" smtClean="0">
                        <a:ln>
                          <a:noFill/>
                        </a:ln>
                        <a:solidFill>
                          <a:schemeClr val="tx1"/>
                        </a:solidFill>
                        <a:effectLst/>
                        <a:latin typeface="Trebuchet MS" panose="020B0603020202020204" pitchFamily="34" charset="0"/>
                      </a:endParaRPr>
                    </a:p>
                  </a:txBody>
                  <a:tcPr horzOverflow="overflow"/>
                </a:tc>
                <a:extLst>
                  <a:ext uri="{0D108BD9-81ED-4DB2-BD59-A6C34878D82A}">
                    <a16:rowId xmlns:a16="http://schemas.microsoft.com/office/drawing/2014/main" val="10007"/>
                  </a:ext>
                </a:extLst>
              </a:tr>
            </a:tbl>
          </a:graphicData>
        </a:graphic>
      </p:graphicFrame>
      <p:sp>
        <p:nvSpPr>
          <p:cNvPr id="5" name="Rectangle 4"/>
          <p:cNvSpPr/>
          <p:nvPr/>
        </p:nvSpPr>
        <p:spPr>
          <a:xfrm>
            <a:off x="8401161" y="6045408"/>
            <a:ext cx="1593706" cy="369332"/>
          </a:xfrm>
          <a:prstGeom prst="rect">
            <a:avLst/>
          </a:prstGeom>
        </p:spPr>
        <p:txBody>
          <a:bodyPr wrap="none">
            <a:spAutoFit/>
          </a:bodyPr>
          <a:lstStyle/>
          <a:p>
            <a:pPr>
              <a:spcBef>
                <a:spcPct val="50000"/>
              </a:spcBef>
            </a:pPr>
            <a:r>
              <a:rPr lang="en-US" dirty="0">
                <a:latin typeface="Comic Sans MS" panose="030F0702030302020204" pitchFamily="66" charset="0"/>
              </a:rPr>
              <a:t>Reeves, 1994</a:t>
            </a:r>
          </a:p>
        </p:txBody>
      </p:sp>
    </p:spTree>
    <p:extLst>
      <p:ext uri="{BB962C8B-B14F-4D97-AF65-F5344CB8AC3E}">
        <p14:creationId xmlns:p14="http://schemas.microsoft.com/office/powerpoint/2010/main" val="42182106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title"/>
          </p:nvPr>
        </p:nvSpPr>
        <p:spPr>
          <a:xfrm>
            <a:off x="629392" y="304800"/>
            <a:ext cx="11008426" cy="1295400"/>
          </a:xfrm>
          <a:noFill/>
        </p:spPr>
        <p:txBody>
          <a:bodyPr/>
          <a:lstStyle/>
          <a:p>
            <a:r>
              <a:rPr lang="en-US" sz="4000" dirty="0"/>
              <a:t>Nutrient </a:t>
            </a:r>
            <a:r>
              <a:rPr lang="en-US" sz="4000" dirty="0" smtClean="0"/>
              <a:t>Release</a:t>
            </a:r>
            <a:endParaRPr lang="en-US" dirty="0"/>
          </a:p>
        </p:txBody>
      </p:sp>
      <p:sp>
        <p:nvSpPr>
          <p:cNvPr id="726019" name="Rectangle 3"/>
          <p:cNvSpPr>
            <a:spLocks noGrp="1" noChangeArrowheads="1"/>
          </p:cNvSpPr>
          <p:nvPr>
            <p:ph type="body" idx="1"/>
          </p:nvPr>
        </p:nvSpPr>
        <p:spPr>
          <a:xfrm>
            <a:off x="1828800" y="1752600"/>
            <a:ext cx="8610600" cy="4114800"/>
          </a:xfrm>
        </p:spPr>
        <p:txBody>
          <a:bodyPr>
            <a:normAutofit lnSpcReduction="10000"/>
          </a:bodyPr>
          <a:lstStyle/>
          <a:p>
            <a:r>
              <a:rPr lang="en-US" dirty="0"/>
              <a:t>Soil temperature and </a:t>
            </a:r>
            <a:r>
              <a:rPr lang="en-US" dirty="0" smtClean="0"/>
              <a:t>moisture</a:t>
            </a:r>
          </a:p>
          <a:p>
            <a:r>
              <a:rPr lang="en-US" dirty="0" smtClean="0"/>
              <a:t>C </a:t>
            </a:r>
            <a:r>
              <a:rPr lang="en-US" dirty="0"/>
              <a:t>to N ratio</a:t>
            </a:r>
            <a:r>
              <a:rPr lang="en-US" b="1" dirty="0"/>
              <a:t> - </a:t>
            </a:r>
            <a:r>
              <a:rPr lang="en-US" dirty="0"/>
              <a:t>N mineralization or immobilization by soil microbes</a:t>
            </a:r>
            <a:r>
              <a:rPr lang="en-US" b="1" dirty="0"/>
              <a:t>  </a:t>
            </a:r>
            <a:endParaRPr lang="en-US" b="1" dirty="0" smtClean="0"/>
          </a:p>
          <a:p>
            <a:pPr marL="511175" lvl="2" indent="-511175">
              <a:buNone/>
            </a:pPr>
            <a:r>
              <a:rPr lang="en-US" sz="3200" dirty="0">
                <a:solidFill>
                  <a:srgbClr val="000066"/>
                </a:solidFill>
              </a:rPr>
              <a:t> </a:t>
            </a:r>
            <a:r>
              <a:rPr lang="en-US" sz="3200" dirty="0" smtClean="0">
                <a:solidFill>
                  <a:srgbClr val="000066"/>
                </a:solidFill>
              </a:rPr>
              <a:t>			</a:t>
            </a:r>
            <a:r>
              <a:rPr lang="en-US" sz="3200" dirty="0" smtClean="0">
                <a:solidFill>
                  <a:schemeClr val="accent6">
                    <a:lumMod val="50000"/>
                  </a:schemeClr>
                </a:solidFill>
              </a:rPr>
              <a:t>&lt; </a:t>
            </a:r>
            <a:r>
              <a:rPr lang="en-US" sz="3200" dirty="0">
                <a:solidFill>
                  <a:schemeClr val="accent6">
                    <a:lumMod val="50000"/>
                  </a:schemeClr>
                </a:solidFill>
              </a:rPr>
              <a:t>25 net mineralization </a:t>
            </a:r>
            <a:r>
              <a:rPr lang="en-US" sz="3200" dirty="0" smtClean="0">
                <a:solidFill>
                  <a:schemeClr val="accent6">
                    <a:lumMod val="50000"/>
                  </a:schemeClr>
                </a:solidFill>
              </a:rPr>
              <a:t>(release)</a:t>
            </a:r>
            <a:endParaRPr lang="en-US" sz="3200" dirty="0">
              <a:solidFill>
                <a:schemeClr val="accent6">
                  <a:lumMod val="50000"/>
                </a:schemeClr>
              </a:solidFill>
            </a:endParaRPr>
          </a:p>
          <a:p>
            <a:pPr marL="511175" lvl="2" indent="-511175">
              <a:buNone/>
            </a:pPr>
            <a:r>
              <a:rPr lang="en-US" sz="3200" dirty="0">
                <a:solidFill>
                  <a:srgbClr val="990000"/>
                </a:solidFill>
              </a:rPr>
              <a:t> </a:t>
            </a:r>
            <a:r>
              <a:rPr lang="en-US" sz="3200" dirty="0" smtClean="0">
                <a:solidFill>
                  <a:srgbClr val="990000"/>
                </a:solidFill>
              </a:rPr>
              <a:t>			&gt; </a:t>
            </a:r>
            <a:r>
              <a:rPr lang="en-US" sz="3200" dirty="0">
                <a:solidFill>
                  <a:srgbClr val="990000"/>
                </a:solidFill>
              </a:rPr>
              <a:t>25 net </a:t>
            </a:r>
            <a:r>
              <a:rPr lang="en-US" sz="3200" dirty="0">
                <a:solidFill>
                  <a:srgbClr val="C00000"/>
                </a:solidFill>
              </a:rPr>
              <a:t>immobilization </a:t>
            </a:r>
            <a:r>
              <a:rPr lang="en-US" sz="3200" dirty="0" smtClean="0">
                <a:solidFill>
                  <a:srgbClr val="C00000"/>
                </a:solidFill>
              </a:rPr>
              <a:t>(tie up) </a:t>
            </a:r>
            <a:r>
              <a:rPr lang="en-US" sz="3200" dirty="0"/>
              <a:t/>
            </a:r>
            <a:br>
              <a:rPr lang="en-US" sz="3200" dirty="0"/>
            </a:br>
            <a:endParaRPr lang="en-US" b="1" dirty="0" smtClean="0"/>
          </a:p>
          <a:p>
            <a:r>
              <a:rPr lang="en-US" dirty="0" smtClean="0"/>
              <a:t>The “woodiness” of the cover crop                    (Lignin</a:t>
            </a:r>
            <a:r>
              <a:rPr lang="en-US" dirty="0"/>
              <a:t>, tannins and polyphenols are resistant to microbial breakdown and slow the rate of </a:t>
            </a:r>
            <a:r>
              <a:rPr lang="en-US" dirty="0" smtClean="0"/>
              <a:t>decomposition).</a:t>
            </a:r>
            <a:endParaRPr lang="en-US" dirty="0"/>
          </a:p>
          <a:p>
            <a:pPr>
              <a:lnSpc>
                <a:spcPct val="90000"/>
              </a:lnSpc>
            </a:pPr>
            <a:endParaRPr lang="en-US" dirty="0"/>
          </a:p>
        </p:txBody>
      </p:sp>
    </p:spTree>
    <p:extLst>
      <p:ext uri="{BB962C8B-B14F-4D97-AF65-F5344CB8AC3E}">
        <p14:creationId xmlns:p14="http://schemas.microsoft.com/office/powerpoint/2010/main" val="5105473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N from Cover Crops</a:t>
            </a:r>
            <a:endParaRPr lang="en-US" dirty="0"/>
          </a:p>
        </p:txBody>
      </p:sp>
      <p:sp>
        <p:nvSpPr>
          <p:cNvPr id="3" name="Content Placeholder 2"/>
          <p:cNvSpPr>
            <a:spLocks noGrp="1"/>
          </p:cNvSpPr>
          <p:nvPr>
            <p:ph idx="1"/>
          </p:nvPr>
        </p:nvSpPr>
        <p:spPr/>
        <p:txBody>
          <a:bodyPr/>
          <a:lstStyle/>
          <a:p>
            <a:r>
              <a:rPr lang="en-US" dirty="0" smtClean="0"/>
              <a:t>Need aboveground biomass and nitrogen concentration</a:t>
            </a:r>
          </a:p>
          <a:p>
            <a:r>
              <a:rPr lang="en-US" dirty="0" smtClean="0"/>
              <a:t>Rule of thumb – 30 to 60% of total N will be available for next cash crop</a:t>
            </a:r>
          </a:p>
          <a:p>
            <a:r>
              <a:rPr lang="en-US" dirty="0" smtClean="0"/>
              <a:t>Three resources:</a:t>
            </a:r>
          </a:p>
          <a:p>
            <a:pPr lvl="1"/>
            <a:r>
              <a:rPr lang="en-US" dirty="0" smtClean="0"/>
              <a:t>SARE – Managing Cover Crops Profitably</a:t>
            </a:r>
          </a:p>
          <a:p>
            <a:pPr lvl="1"/>
            <a:r>
              <a:rPr lang="en-US" dirty="0" smtClean="0"/>
              <a:t>Oregon State Cover Crop Calculator</a:t>
            </a:r>
          </a:p>
          <a:p>
            <a:pPr lvl="1"/>
            <a:r>
              <a:rPr lang="en-US" dirty="0" smtClean="0"/>
              <a:t>UGA Cover Crop N Calculator</a:t>
            </a:r>
          </a:p>
          <a:p>
            <a:endParaRPr lang="en-US" dirty="0"/>
          </a:p>
        </p:txBody>
      </p:sp>
    </p:spTree>
    <p:extLst>
      <p:ext uri="{BB962C8B-B14F-4D97-AF65-F5344CB8AC3E}">
        <p14:creationId xmlns:p14="http://schemas.microsoft.com/office/powerpoint/2010/main" val="1251041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Brassicas</a:t>
            </a:r>
            <a:endParaRPr lang="en-US" dirty="0"/>
          </a:p>
        </p:txBody>
      </p:sp>
      <p:sp>
        <p:nvSpPr>
          <p:cNvPr id="3" name="Content Placeholder 2"/>
          <p:cNvSpPr>
            <a:spLocks noGrp="1"/>
          </p:cNvSpPr>
          <p:nvPr>
            <p:ph idx="1"/>
          </p:nvPr>
        </p:nvSpPr>
        <p:spPr/>
        <p:txBody>
          <a:bodyPr>
            <a:normAutofit/>
          </a:bodyPr>
          <a:lstStyle/>
          <a:p>
            <a:pPr marL="225425" lvl="1" indent="-225425">
              <a:spcBef>
                <a:spcPts val="1000"/>
              </a:spcBef>
            </a:pPr>
            <a:r>
              <a:rPr lang="en-US" sz="2800" dirty="0" smtClean="0"/>
              <a:t>Characteristics</a:t>
            </a:r>
          </a:p>
          <a:p>
            <a:pPr marL="914400" lvl="2">
              <a:lnSpc>
                <a:spcPct val="70000"/>
              </a:lnSpc>
              <a:spcBef>
                <a:spcPts val="1000"/>
              </a:spcBef>
              <a:buFont typeface="Arial" panose="020B0604020202020204" pitchFamily="34" charset="0"/>
              <a:buChar char="−"/>
            </a:pPr>
            <a:r>
              <a:rPr lang="en-US" sz="2400" dirty="0"/>
              <a:t>Moderate biomass (</a:t>
            </a:r>
            <a:r>
              <a:rPr lang="en-US" sz="2400" dirty="0" err="1"/>
              <a:t>lbs</a:t>
            </a:r>
            <a:r>
              <a:rPr lang="en-US" sz="2400" dirty="0"/>
              <a:t>/ac)</a:t>
            </a:r>
          </a:p>
          <a:p>
            <a:pPr marL="914400" lvl="2">
              <a:lnSpc>
                <a:spcPct val="70000"/>
              </a:lnSpc>
              <a:spcBef>
                <a:spcPts val="1000"/>
              </a:spcBef>
              <a:buFont typeface="Arial" panose="020B0604020202020204" pitchFamily="34" charset="0"/>
              <a:buChar char="−"/>
            </a:pPr>
            <a:r>
              <a:rPr lang="en-US" sz="2400" dirty="0" smtClean="0"/>
              <a:t>20:1 </a:t>
            </a:r>
            <a:r>
              <a:rPr lang="en-US" sz="2400" dirty="0" err="1"/>
              <a:t>carbon:nitrogen</a:t>
            </a:r>
            <a:r>
              <a:rPr lang="en-US" sz="2400" dirty="0"/>
              <a:t> ratio when mature</a:t>
            </a:r>
          </a:p>
          <a:p>
            <a:pPr marL="0" lvl="1" indent="0">
              <a:spcBef>
                <a:spcPts val="1000"/>
              </a:spcBef>
              <a:buNone/>
            </a:pPr>
            <a:endParaRPr lang="en-US" sz="1050" dirty="0" smtClean="0"/>
          </a:p>
          <a:p>
            <a:pPr marL="225425" lvl="1" indent="-225425">
              <a:lnSpc>
                <a:spcPct val="70000"/>
              </a:lnSpc>
              <a:spcBef>
                <a:spcPts val="1000"/>
              </a:spcBef>
            </a:pPr>
            <a:r>
              <a:rPr lang="en-US" sz="2800" dirty="0" smtClean="0"/>
              <a:t>Primary functions</a:t>
            </a:r>
          </a:p>
          <a:p>
            <a:pPr marL="914400" lvl="2">
              <a:lnSpc>
                <a:spcPct val="70000"/>
              </a:lnSpc>
              <a:spcBef>
                <a:spcPts val="1000"/>
              </a:spcBef>
              <a:buFont typeface="Arial" panose="020B0604020202020204" pitchFamily="34" charset="0"/>
              <a:buChar char="−"/>
            </a:pPr>
            <a:r>
              <a:rPr lang="en-US" sz="2400" dirty="0"/>
              <a:t>Loosening compaction layers</a:t>
            </a:r>
          </a:p>
          <a:p>
            <a:pPr marL="914400" lvl="2">
              <a:lnSpc>
                <a:spcPct val="70000"/>
              </a:lnSpc>
              <a:spcBef>
                <a:spcPts val="1000"/>
              </a:spcBef>
              <a:buFont typeface="Arial" panose="020B0604020202020204" pitchFamily="34" charset="0"/>
              <a:buChar char="−"/>
            </a:pPr>
            <a:r>
              <a:rPr lang="en-US" sz="2400" dirty="0"/>
              <a:t>Nematode suppression</a:t>
            </a:r>
          </a:p>
          <a:p>
            <a:pPr marL="914400" lvl="2">
              <a:lnSpc>
                <a:spcPct val="70000"/>
              </a:lnSpc>
              <a:spcBef>
                <a:spcPts val="1000"/>
              </a:spcBef>
              <a:buFont typeface="Arial" panose="020B0604020202020204" pitchFamily="34" charset="0"/>
              <a:buChar char="−"/>
            </a:pPr>
            <a:r>
              <a:rPr lang="en-US" sz="2400" dirty="0"/>
              <a:t>Early flowering for </a:t>
            </a:r>
            <a:r>
              <a:rPr lang="en-US" sz="2400" dirty="0" smtClean="0"/>
              <a:t>pollinators</a:t>
            </a:r>
          </a:p>
          <a:p>
            <a:pPr marL="457200" lvl="2" indent="0">
              <a:spcBef>
                <a:spcPts val="1000"/>
              </a:spcBef>
              <a:buNone/>
            </a:pPr>
            <a:endParaRPr lang="en-US" sz="1050" dirty="0" smtClean="0"/>
          </a:p>
          <a:p>
            <a:pPr marL="225425" lvl="1" indent="-225425">
              <a:spcBef>
                <a:spcPts val="1000"/>
              </a:spcBef>
            </a:pPr>
            <a:r>
              <a:rPr lang="en-US" sz="2800" dirty="0" smtClean="0"/>
              <a:t>Potential </a:t>
            </a:r>
            <a:r>
              <a:rPr lang="en-US" sz="2800" dirty="0"/>
              <a:t>problems</a:t>
            </a:r>
          </a:p>
          <a:p>
            <a:pPr marL="914400" lvl="2">
              <a:lnSpc>
                <a:spcPct val="70000"/>
              </a:lnSpc>
              <a:spcBef>
                <a:spcPts val="1000"/>
              </a:spcBef>
              <a:buFont typeface="Arial" panose="020B0604020202020204" pitchFamily="34" charset="0"/>
              <a:buChar char="−"/>
            </a:pPr>
            <a:r>
              <a:rPr lang="en-US" sz="2400" dirty="0" smtClean="0"/>
              <a:t>Diseases</a:t>
            </a:r>
            <a:endParaRPr lang="en-US" sz="2400" dirty="0"/>
          </a:p>
          <a:p>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contrast="6000"/>
                    </a14:imgEffect>
                  </a14:imgLayer>
                </a14:imgProps>
              </a:ext>
              <a:ext uri="{28A0092B-C50C-407E-A947-70E740481C1C}">
                <a14:useLocalDpi xmlns:a14="http://schemas.microsoft.com/office/drawing/2010/main" val="0"/>
              </a:ext>
            </a:extLst>
          </a:blip>
          <a:srcRect t="43116" r="3349" b="2"/>
          <a:stretch/>
        </p:blipFill>
        <p:spPr>
          <a:xfrm>
            <a:off x="8955672" y="376546"/>
            <a:ext cx="2956267" cy="309059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47" y="3306836"/>
            <a:ext cx="4507610" cy="253761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609144" y="5405377"/>
            <a:ext cx="2939970" cy="369332"/>
          </a:xfrm>
          <a:prstGeom prst="rect">
            <a:avLst/>
          </a:prstGeom>
          <a:noFill/>
        </p:spPr>
        <p:txBody>
          <a:bodyPr wrap="square" rtlCol="0">
            <a:spAutoFit/>
          </a:bodyPr>
          <a:lstStyle/>
          <a:p>
            <a:r>
              <a:rPr lang="en-US" dirty="0" smtClean="0">
                <a:solidFill>
                  <a:schemeClr val="bg2"/>
                </a:solidFill>
              </a:rPr>
              <a:t>Tillage radish</a:t>
            </a:r>
            <a:endParaRPr lang="en-US" dirty="0">
              <a:solidFill>
                <a:schemeClr val="bg2"/>
              </a:solidFill>
            </a:endParaRPr>
          </a:p>
        </p:txBody>
      </p:sp>
      <p:sp>
        <p:nvSpPr>
          <p:cNvPr id="8" name="TextBox 15"/>
          <p:cNvSpPr txBox="1"/>
          <p:nvPr/>
        </p:nvSpPr>
        <p:spPr>
          <a:xfrm>
            <a:off x="10996304" y="3602077"/>
            <a:ext cx="915635"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a:t>
            </a:r>
          </a:p>
          <a:p>
            <a:r>
              <a:rPr lang="en-US" sz="1000" dirty="0" smtClean="0"/>
              <a:t>Julia Gaskin </a:t>
            </a:r>
            <a:endParaRPr lang="en-US" sz="1000" dirty="0"/>
          </a:p>
        </p:txBody>
      </p:sp>
    </p:spTree>
    <p:extLst>
      <p:ext uri="{BB962C8B-B14F-4D97-AF65-F5344CB8AC3E}">
        <p14:creationId xmlns:p14="http://schemas.microsoft.com/office/powerpoint/2010/main" val="3158221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195388"/>
            <a:ext cx="10515600" cy="2852737"/>
          </a:xfrm>
        </p:spPr>
        <p:txBody>
          <a:bodyPr/>
          <a:lstStyle/>
          <a:p>
            <a:r>
              <a:rPr lang="en-US" dirty="0" smtClean="0">
                <a:ea typeface="Verdana" panose="020B0604030504040204" pitchFamily="34" charset="0"/>
                <a:cs typeface="Verdana" panose="020B0604030504040204" pitchFamily="34" charset="0"/>
              </a:rPr>
              <a:t>Session 2</a:t>
            </a:r>
            <a:br>
              <a:rPr lang="en-US" dirty="0" smtClean="0">
                <a:ea typeface="Verdana" panose="020B0604030504040204" pitchFamily="34" charset="0"/>
                <a:cs typeface="Verdana" panose="020B0604030504040204" pitchFamily="34" charset="0"/>
              </a:rPr>
            </a:br>
            <a:r>
              <a:rPr lang="en-US" sz="4400" dirty="0" smtClean="0">
                <a:ea typeface="Verdana" panose="020B0604030504040204" pitchFamily="34" charset="0"/>
                <a:cs typeface="Verdana" panose="020B0604030504040204" pitchFamily="34" charset="0"/>
              </a:rPr>
              <a:t>Cover Crops </a:t>
            </a:r>
            <a:endParaRPr lang="en-US" sz="4400" dirty="0">
              <a:ea typeface="Verdana" panose="020B0604030504040204" pitchFamily="34" charset="0"/>
              <a:cs typeface="Verdana" panose="020B0604030504040204" pitchFamily="34" charset="0"/>
            </a:endParaRPr>
          </a:p>
        </p:txBody>
      </p:sp>
      <p:sp>
        <p:nvSpPr>
          <p:cNvPr id="3" name="Text Placeholder 2"/>
          <p:cNvSpPr>
            <a:spLocks noGrp="1"/>
          </p:cNvSpPr>
          <p:nvPr>
            <p:ph type="body" idx="1"/>
          </p:nvPr>
        </p:nvSpPr>
        <p:spPr/>
        <p:txBody>
          <a:bodyPr>
            <a:normAutofit fontScale="92500" lnSpcReduction="20000"/>
          </a:bodyPr>
          <a:lstStyle/>
          <a:p>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Julia Gaskin</a:t>
            </a:r>
          </a:p>
          <a:p>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Sustainable Agriculture Coordinator</a:t>
            </a:r>
          </a:p>
          <a:p>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Crop &amp; Soil Science </a:t>
            </a:r>
            <a:r>
              <a:rPr lang="en-US"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Dept</a:t>
            </a:r>
            <a:endPar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University of Georgia </a:t>
            </a: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091855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 Crop Mixtures</a:t>
            </a:r>
            <a:endParaRPr lang="en-US" dirty="0"/>
          </a:p>
        </p:txBody>
      </p:sp>
      <p:sp>
        <p:nvSpPr>
          <p:cNvPr id="3" name="Content Placeholder 2"/>
          <p:cNvSpPr>
            <a:spLocks noGrp="1"/>
          </p:cNvSpPr>
          <p:nvPr>
            <p:ph idx="1"/>
          </p:nvPr>
        </p:nvSpPr>
        <p:spPr/>
        <p:txBody>
          <a:bodyPr/>
          <a:lstStyle/>
          <a:p>
            <a:r>
              <a:rPr lang="en-US" dirty="0" smtClean="0"/>
              <a:t>Mix species to add diversity and functions</a:t>
            </a:r>
          </a:p>
          <a:p>
            <a:r>
              <a:rPr lang="en-US" dirty="0" smtClean="0"/>
              <a:t>Most common is grain/legume</a:t>
            </a:r>
          </a:p>
          <a:p>
            <a:pPr lvl="1">
              <a:buFont typeface="Arial" panose="020B0604020202020204" pitchFamily="34" charset="0"/>
              <a:buChar char="−"/>
            </a:pPr>
            <a:r>
              <a:rPr lang="en-US" dirty="0" smtClean="0"/>
              <a:t>Slows nitrogen release to spread it over growing season</a:t>
            </a:r>
          </a:p>
          <a:p>
            <a:pPr lvl="1">
              <a:buFont typeface="Arial" panose="020B0604020202020204" pitchFamily="34" charset="0"/>
              <a:buChar char="−"/>
            </a:pPr>
            <a:r>
              <a:rPr lang="en-US" dirty="0" smtClean="0"/>
              <a:t>Can improve weed suppression</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7259" y="3308270"/>
            <a:ext cx="3598655" cy="269899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227180" y="5292318"/>
            <a:ext cx="3378734" cy="646331"/>
          </a:xfrm>
          <a:prstGeom prst="rect">
            <a:avLst/>
          </a:prstGeom>
          <a:noFill/>
        </p:spPr>
        <p:txBody>
          <a:bodyPr wrap="square" rtlCol="0">
            <a:spAutoFit/>
          </a:bodyPr>
          <a:lstStyle/>
          <a:p>
            <a:r>
              <a:rPr lang="en-US" dirty="0" smtClean="0">
                <a:solidFill>
                  <a:schemeClr val="bg2"/>
                </a:solidFill>
              </a:rPr>
              <a:t>Black oats/crimson clover winter cover crop before corn</a:t>
            </a:r>
            <a:endParaRPr lang="en-US" dirty="0">
              <a:solidFill>
                <a:schemeClr val="bg2"/>
              </a:solidFill>
            </a:endParaRPr>
          </a:p>
        </p:txBody>
      </p:sp>
      <p:sp>
        <p:nvSpPr>
          <p:cNvPr id="6" name="TextBox 15"/>
          <p:cNvSpPr txBox="1"/>
          <p:nvPr/>
        </p:nvSpPr>
        <p:spPr>
          <a:xfrm>
            <a:off x="6007259" y="6138704"/>
            <a:ext cx="131799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 Julia Gaskin </a:t>
            </a:r>
            <a:endParaRPr lang="en-US" sz="1000" dirty="0"/>
          </a:p>
        </p:txBody>
      </p:sp>
    </p:spTree>
    <p:extLst>
      <p:ext uri="{BB962C8B-B14F-4D97-AF65-F5344CB8AC3E}">
        <p14:creationId xmlns:p14="http://schemas.microsoft.com/office/powerpoint/2010/main" val="2749684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574" y="382896"/>
            <a:ext cx="10515600" cy="1325563"/>
          </a:xfrm>
        </p:spPr>
        <p:txBody>
          <a:bodyPr/>
          <a:lstStyle/>
          <a:p>
            <a:r>
              <a:rPr lang="en-US" dirty="0" smtClean="0"/>
              <a:t>Maximize Biomass to Maximize Benefits!</a:t>
            </a:r>
            <a:endParaRPr lang="en-US" dirty="0"/>
          </a:p>
        </p:txBody>
      </p:sp>
      <p:sp>
        <p:nvSpPr>
          <p:cNvPr id="3" name="Content Placeholder 2"/>
          <p:cNvSpPr>
            <a:spLocks noGrp="1"/>
          </p:cNvSpPr>
          <p:nvPr>
            <p:ph idx="1"/>
          </p:nvPr>
        </p:nvSpPr>
        <p:spPr>
          <a:xfrm>
            <a:off x="576943" y="1825625"/>
            <a:ext cx="10515600" cy="4351338"/>
          </a:xfrm>
        </p:spPr>
        <p:txBody>
          <a:bodyPr/>
          <a:lstStyle/>
          <a:p>
            <a:pPr>
              <a:lnSpc>
                <a:spcPct val="100000"/>
              </a:lnSpc>
            </a:pPr>
            <a:r>
              <a:rPr lang="en-US" dirty="0" smtClean="0"/>
              <a:t>Treat like cash crop</a:t>
            </a:r>
          </a:p>
          <a:p>
            <a:pPr>
              <a:lnSpc>
                <a:spcPct val="100000"/>
              </a:lnSpc>
            </a:pPr>
            <a:r>
              <a:rPr lang="en-US" dirty="0" smtClean="0"/>
              <a:t>Good seed bed</a:t>
            </a:r>
          </a:p>
          <a:p>
            <a:pPr>
              <a:lnSpc>
                <a:spcPct val="100000"/>
              </a:lnSpc>
            </a:pPr>
            <a:r>
              <a:rPr lang="en-US" dirty="0" smtClean="0"/>
              <a:t>Good seed soil contact</a:t>
            </a:r>
          </a:p>
          <a:p>
            <a:pPr>
              <a:lnSpc>
                <a:spcPct val="100000"/>
              </a:lnSpc>
            </a:pPr>
            <a:r>
              <a:rPr lang="en-US" dirty="0" smtClean="0"/>
              <a:t>Timely planting</a:t>
            </a:r>
          </a:p>
          <a:p>
            <a:pPr>
              <a:lnSpc>
                <a:spcPct val="100000"/>
              </a:lnSpc>
            </a:pPr>
            <a:r>
              <a:rPr lang="en-US" dirty="0" smtClean="0"/>
              <a:t>Kill as late as possible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53" t="7037" r="1267"/>
          <a:stretch/>
        </p:blipFill>
        <p:spPr>
          <a:xfrm>
            <a:off x="4963885" y="1591294"/>
            <a:ext cx="6994567" cy="3706896"/>
          </a:xfrm>
          <a:prstGeom prst="rect">
            <a:avLst/>
          </a:prstGeom>
          <a:ln>
            <a:noFill/>
          </a:ln>
          <a:effectLst>
            <a:outerShdw blurRad="203200" dist="88900" dir="2700000" algn="tl" rotWithShape="0">
              <a:srgbClr val="333333">
                <a:alpha val="65000"/>
              </a:srgbClr>
            </a:outerShdw>
          </a:effectLst>
        </p:spPr>
      </p:pic>
      <p:sp>
        <p:nvSpPr>
          <p:cNvPr id="5" name="TextBox 15"/>
          <p:cNvSpPr txBox="1"/>
          <p:nvPr/>
        </p:nvSpPr>
        <p:spPr>
          <a:xfrm>
            <a:off x="10640462" y="5051969"/>
            <a:ext cx="131799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2"/>
                </a:solidFill>
              </a:rPr>
              <a:t>Photo: Julia Gaskin </a:t>
            </a:r>
            <a:endParaRPr lang="en-US" sz="1000" dirty="0">
              <a:solidFill>
                <a:schemeClr val="bg2"/>
              </a:solidFill>
            </a:endParaRPr>
          </a:p>
        </p:txBody>
      </p:sp>
    </p:spTree>
    <p:extLst>
      <p:ext uri="{BB962C8B-B14F-4D97-AF65-F5344CB8AC3E}">
        <p14:creationId xmlns:p14="http://schemas.microsoft.com/office/powerpoint/2010/main" val="1543672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a:t>Planting Cover Crops</a:t>
            </a:r>
          </a:p>
        </p:txBody>
      </p:sp>
      <p:sp>
        <p:nvSpPr>
          <p:cNvPr id="581635" name="Rectangle 3"/>
          <p:cNvSpPr>
            <a:spLocks noGrp="1" noChangeArrowheads="1"/>
          </p:cNvSpPr>
          <p:nvPr>
            <p:ph type="body" idx="1"/>
          </p:nvPr>
        </p:nvSpPr>
        <p:spPr>
          <a:xfrm>
            <a:off x="838200" y="1825625"/>
            <a:ext cx="9232075" cy="4351338"/>
          </a:xfrm>
        </p:spPr>
        <p:txBody>
          <a:bodyPr>
            <a:normAutofit fontScale="92500" lnSpcReduction="10000"/>
          </a:bodyPr>
          <a:lstStyle/>
          <a:p>
            <a:r>
              <a:rPr lang="en-US" sz="3200" dirty="0" smtClean="0"/>
              <a:t>Broadcasting</a:t>
            </a:r>
          </a:p>
          <a:p>
            <a:pPr marL="914400" lvl="1">
              <a:buFont typeface="Arial" panose="020B0604020202020204" pitchFamily="34" charset="0"/>
              <a:buChar char="−"/>
            </a:pPr>
            <a:r>
              <a:rPr lang="en-US" sz="3000" dirty="0" smtClean="0"/>
              <a:t>Use higher seeding rates </a:t>
            </a:r>
          </a:p>
          <a:p>
            <a:pPr marL="914400" lvl="1">
              <a:buFont typeface="Arial" panose="020B0604020202020204" pitchFamily="34" charset="0"/>
              <a:buChar char="−"/>
            </a:pPr>
            <a:r>
              <a:rPr lang="en-US" sz="3000" dirty="0" smtClean="0"/>
              <a:t>Hand broadcast</a:t>
            </a:r>
          </a:p>
          <a:p>
            <a:pPr marL="1258888" lvl="2"/>
            <a:r>
              <a:rPr lang="en-US" sz="2600" dirty="0" smtClean="0"/>
              <a:t>Estimate area you need to plant</a:t>
            </a:r>
          </a:p>
          <a:p>
            <a:pPr marL="1258888" lvl="2"/>
            <a:r>
              <a:rPr lang="en-US" sz="2600" dirty="0" smtClean="0"/>
              <a:t>Calculate </a:t>
            </a:r>
            <a:r>
              <a:rPr lang="en-US" sz="2600" dirty="0" err="1" smtClean="0"/>
              <a:t>lbs</a:t>
            </a:r>
            <a:r>
              <a:rPr lang="en-US" sz="2600" dirty="0" smtClean="0"/>
              <a:t> of seed needed at correct seeding rate</a:t>
            </a:r>
          </a:p>
          <a:p>
            <a:pPr marL="1258888" lvl="2"/>
            <a:r>
              <a:rPr lang="en-US" sz="2600" dirty="0" smtClean="0"/>
              <a:t>Walk through area using a sowing motion until all seed is put out</a:t>
            </a:r>
          </a:p>
          <a:p>
            <a:pPr marL="914400" lvl="1">
              <a:buFont typeface="Arial" panose="020B0604020202020204" pitchFamily="34" charset="0"/>
              <a:buChar char="−"/>
            </a:pPr>
            <a:r>
              <a:rPr lang="en-US" sz="3000" dirty="0" smtClean="0"/>
              <a:t>Spin seeder</a:t>
            </a:r>
          </a:p>
          <a:p>
            <a:pPr marL="1258888" lvl="2"/>
            <a:r>
              <a:rPr lang="en-US" sz="2600" dirty="0" smtClean="0"/>
              <a:t>Follow manufacturers instructions</a:t>
            </a:r>
          </a:p>
          <a:p>
            <a:pPr marL="914400" lvl="1">
              <a:buFont typeface="Arial" panose="020B0604020202020204" pitchFamily="34" charset="0"/>
              <a:buChar char="−"/>
            </a:pPr>
            <a:r>
              <a:rPr lang="en-US" sz="3000" dirty="0" smtClean="0"/>
              <a:t>Rake or harrow in seed to get seed/soil contact</a:t>
            </a:r>
          </a:p>
          <a:p>
            <a:pPr marL="914400" lvl="1">
              <a:buFont typeface="Arial" panose="020B0604020202020204" pitchFamily="34" charset="0"/>
              <a:buChar char="−"/>
            </a:pPr>
            <a:r>
              <a:rPr lang="en-US" sz="3000" dirty="0" smtClean="0"/>
              <a:t>Water in</a:t>
            </a:r>
          </a:p>
          <a:p>
            <a:pPr marL="457200" lvl="1" indent="0">
              <a:buNone/>
            </a:pPr>
            <a:endParaRPr lang="en-US" sz="3200" dirty="0" smtClean="0"/>
          </a:p>
          <a:p>
            <a:pPr marL="0" indent="0">
              <a:buNone/>
            </a:pPr>
            <a:endParaRPr lang="en-US" sz="3600" dirty="0"/>
          </a:p>
          <a:p>
            <a:endParaRPr lang="en-US" dirty="0"/>
          </a:p>
          <a:p>
            <a:endParaRPr lang="en-US" sz="36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853" t="10633" r="48945" b="51224"/>
          <a:stretch/>
        </p:blipFill>
        <p:spPr>
          <a:xfrm>
            <a:off x="7396223" y="517685"/>
            <a:ext cx="3310360" cy="2615880"/>
          </a:xfrm>
          <a:prstGeom prst="rect">
            <a:avLst/>
          </a:prstGeom>
          <a:ln>
            <a:noFill/>
          </a:ln>
          <a:effectLst>
            <a:outerShdw blurRad="292100" dist="139700" dir="2700000" algn="tl" rotWithShape="0">
              <a:srgbClr val="333333">
                <a:alpha val="65000"/>
              </a:srgbClr>
            </a:outerShdw>
          </a:effectLst>
        </p:spPr>
      </p:pic>
      <p:sp>
        <p:nvSpPr>
          <p:cNvPr id="5" name="TextBox 15"/>
          <p:cNvSpPr txBox="1"/>
          <p:nvPr/>
        </p:nvSpPr>
        <p:spPr>
          <a:xfrm>
            <a:off x="9388593" y="2887344"/>
            <a:ext cx="131799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2"/>
                </a:solidFill>
              </a:rPr>
              <a:t>Photo: Julia Gaskin </a:t>
            </a:r>
            <a:endParaRPr lang="en-US" sz="1000" dirty="0">
              <a:solidFill>
                <a:schemeClr val="bg2"/>
              </a:solidFill>
            </a:endParaRPr>
          </a:p>
        </p:txBody>
      </p:sp>
    </p:spTree>
    <p:extLst>
      <p:ext uri="{BB962C8B-B14F-4D97-AF65-F5344CB8AC3E}">
        <p14:creationId xmlns:p14="http://schemas.microsoft.com/office/powerpoint/2010/main" val="835860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Planting Cover Crops</a:t>
            </a:r>
            <a:endParaRPr lang="en-US" dirty="0"/>
          </a:p>
        </p:txBody>
      </p:sp>
      <p:sp>
        <p:nvSpPr>
          <p:cNvPr id="3" name="Content Placeholder 2"/>
          <p:cNvSpPr>
            <a:spLocks noGrp="1"/>
          </p:cNvSpPr>
          <p:nvPr>
            <p:ph idx="1"/>
          </p:nvPr>
        </p:nvSpPr>
        <p:spPr>
          <a:xfrm>
            <a:off x="838200" y="1825625"/>
            <a:ext cx="6417623" cy="4351338"/>
          </a:xfrm>
        </p:spPr>
        <p:txBody>
          <a:bodyPr/>
          <a:lstStyle/>
          <a:p>
            <a:r>
              <a:rPr lang="en-US" sz="3000" dirty="0" smtClean="0"/>
              <a:t>Drills</a:t>
            </a:r>
          </a:p>
          <a:p>
            <a:pPr lvl="1">
              <a:lnSpc>
                <a:spcPct val="100000"/>
              </a:lnSpc>
              <a:buFont typeface="Arial" panose="020B0604020202020204" pitchFamily="34" charset="0"/>
              <a:buChar char="−"/>
            </a:pPr>
            <a:r>
              <a:rPr lang="en-US" sz="2800" dirty="0" smtClean="0"/>
              <a:t>Typically get more uniform stands</a:t>
            </a:r>
          </a:p>
          <a:p>
            <a:pPr lvl="1">
              <a:lnSpc>
                <a:spcPct val="100000"/>
              </a:lnSpc>
              <a:buFont typeface="Arial" panose="020B0604020202020204" pitchFamily="34" charset="0"/>
              <a:buChar char="−"/>
            </a:pPr>
            <a:r>
              <a:rPr lang="en-US" sz="2800" dirty="0" smtClean="0"/>
              <a:t>Sometimes can be rented or can contract with neighbor</a:t>
            </a:r>
          </a:p>
          <a:p>
            <a:pPr lvl="1">
              <a:lnSpc>
                <a:spcPct val="100000"/>
              </a:lnSpc>
              <a:buFont typeface="Arial" panose="020B0604020202020204" pitchFamily="34" charset="0"/>
              <a:buChar char="−"/>
            </a:pPr>
            <a:r>
              <a:rPr lang="en-US" sz="2800" dirty="0" smtClean="0"/>
              <a:t>Use manufacturer settings for rate estimate</a:t>
            </a:r>
          </a:p>
          <a:p>
            <a:pPr lvl="1">
              <a:lnSpc>
                <a:spcPct val="100000"/>
              </a:lnSpc>
              <a:buFont typeface="Arial" panose="020B0604020202020204" pitchFamily="34" charset="0"/>
              <a:buChar char="−"/>
            </a:pPr>
            <a:r>
              <a:rPr lang="en-US" sz="2800" dirty="0" smtClean="0"/>
              <a:t>Use recommended seeding rates</a:t>
            </a:r>
          </a:p>
          <a:p>
            <a:pPr lvl="1"/>
            <a:endParaRPr lang="en-US" dirty="0"/>
          </a:p>
        </p:txBody>
      </p:sp>
      <p:pic>
        <p:nvPicPr>
          <p:cNvPr id="4" name="Picture 3"/>
          <p:cNvPicPr>
            <a:picLocks noChangeAspect="1"/>
          </p:cNvPicPr>
          <p:nvPr/>
        </p:nvPicPr>
        <p:blipFill>
          <a:blip r:embed="rId2"/>
          <a:stretch>
            <a:fillRect/>
          </a:stretch>
        </p:blipFill>
        <p:spPr>
          <a:xfrm>
            <a:off x="7255823" y="516817"/>
            <a:ext cx="4479740" cy="300970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0194" y="3678213"/>
            <a:ext cx="3159219" cy="2369414"/>
          </a:xfrm>
          <a:prstGeom prst="rect">
            <a:avLst/>
          </a:prstGeom>
          <a:ln>
            <a:noFill/>
          </a:ln>
          <a:effectLst>
            <a:outerShdw blurRad="292100" dist="139700" dir="2700000" algn="tl" rotWithShape="0">
              <a:srgbClr val="333333">
                <a:alpha val="65000"/>
              </a:srgbClr>
            </a:outerShdw>
          </a:effectLst>
        </p:spPr>
      </p:pic>
      <p:sp>
        <p:nvSpPr>
          <p:cNvPr id="6" name="TextBox 15"/>
          <p:cNvSpPr txBox="1"/>
          <p:nvPr/>
        </p:nvSpPr>
        <p:spPr>
          <a:xfrm>
            <a:off x="7960194" y="6176963"/>
            <a:ext cx="1577676"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George Boyhan </a:t>
            </a:r>
            <a:endParaRPr lang="en-US" sz="1000" dirty="0"/>
          </a:p>
        </p:txBody>
      </p:sp>
    </p:spTree>
    <p:extLst>
      <p:ext uri="{BB962C8B-B14F-4D97-AF65-F5344CB8AC3E}">
        <p14:creationId xmlns:p14="http://schemas.microsoft.com/office/powerpoint/2010/main" val="3964438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r>
              <a:rPr lang="en-US"/>
              <a:t>Killing Cover Crops</a:t>
            </a:r>
          </a:p>
        </p:txBody>
      </p:sp>
      <p:sp>
        <p:nvSpPr>
          <p:cNvPr id="642051" name="Rectangle 3"/>
          <p:cNvSpPr>
            <a:spLocks noGrp="1" noChangeArrowheads="1"/>
          </p:cNvSpPr>
          <p:nvPr>
            <p:ph type="body" sz="half" idx="1"/>
          </p:nvPr>
        </p:nvSpPr>
        <p:spPr>
          <a:xfrm>
            <a:off x="1131425" y="1237527"/>
            <a:ext cx="6160626" cy="4114800"/>
          </a:xfrm>
        </p:spPr>
        <p:txBody>
          <a:bodyPr>
            <a:normAutofit/>
          </a:bodyPr>
          <a:lstStyle/>
          <a:p>
            <a:r>
              <a:rPr lang="en-US" dirty="0"/>
              <a:t>When to </a:t>
            </a:r>
            <a:r>
              <a:rPr lang="en-US" dirty="0" smtClean="0"/>
              <a:t>kill?</a:t>
            </a:r>
          </a:p>
          <a:p>
            <a:pPr marL="914400" lvl="2" indent="-285750">
              <a:spcBef>
                <a:spcPts val="1000"/>
              </a:spcBef>
              <a:buFont typeface="Arial" panose="020B0604020202020204" pitchFamily="34" charset="0"/>
              <a:buChar char="−"/>
            </a:pPr>
            <a:r>
              <a:rPr lang="en-US" sz="2800" dirty="0"/>
              <a:t>2 to 4 weeks before </a:t>
            </a:r>
            <a:r>
              <a:rPr lang="en-US" sz="2800" dirty="0" smtClean="0"/>
              <a:t>planting</a:t>
            </a:r>
          </a:p>
          <a:p>
            <a:r>
              <a:rPr lang="en-US" dirty="0" smtClean="0"/>
              <a:t>How </a:t>
            </a:r>
            <a:r>
              <a:rPr lang="en-US" dirty="0"/>
              <a:t>to </a:t>
            </a:r>
            <a:r>
              <a:rPr lang="en-US" dirty="0" smtClean="0"/>
              <a:t>kill</a:t>
            </a:r>
            <a:r>
              <a:rPr lang="en-US" dirty="0"/>
              <a:t>?</a:t>
            </a:r>
          </a:p>
          <a:p>
            <a:pPr marL="914400" lvl="1" indent="-285750">
              <a:buFont typeface="Arial" panose="020B0604020202020204" pitchFamily="34" charset="0"/>
              <a:buChar char="−"/>
            </a:pPr>
            <a:r>
              <a:rPr lang="en-US" sz="2800" dirty="0"/>
              <a:t>Mowing</a:t>
            </a:r>
          </a:p>
          <a:p>
            <a:pPr marL="914400" lvl="1" indent="-285750">
              <a:buFont typeface="Arial" panose="020B0604020202020204" pitchFamily="34" charset="0"/>
              <a:buChar char="−"/>
            </a:pPr>
            <a:r>
              <a:rPr lang="en-US" sz="2800" dirty="0" smtClean="0"/>
              <a:t>Tillage</a:t>
            </a:r>
            <a:endParaRPr lang="en-US" sz="2800" dirty="0"/>
          </a:p>
          <a:p>
            <a:pPr marL="914400" lvl="1" indent="-285750">
              <a:buFont typeface="Arial" panose="020B0604020202020204" pitchFamily="34" charset="0"/>
              <a:buChar char="−"/>
            </a:pPr>
            <a:r>
              <a:rPr lang="en-US" sz="2800" dirty="0" smtClean="0"/>
              <a:t>Rolling and crimping</a:t>
            </a:r>
          </a:p>
          <a:p>
            <a:pPr marL="914400" lvl="1" indent="-285750">
              <a:buFont typeface="Arial" panose="020B0604020202020204" pitchFamily="34" charset="0"/>
              <a:buChar char="−"/>
            </a:pPr>
            <a:r>
              <a:rPr lang="en-US" sz="2800" dirty="0" smtClean="0"/>
              <a:t>Herbicides</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449" y="408488"/>
            <a:ext cx="3226765" cy="242007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8761"/>
          <a:stretch/>
        </p:blipFill>
        <p:spPr>
          <a:xfrm>
            <a:off x="1131425" y="4583162"/>
            <a:ext cx="2216386" cy="206468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8257" y="4583162"/>
            <a:ext cx="2717278" cy="2038562"/>
          </a:xfrm>
          <a:prstGeom prst="rect">
            <a:avLst/>
          </a:prstGeom>
          <a:ln>
            <a:noFill/>
          </a:ln>
          <a:effectLst>
            <a:outerShdw blurRad="292100" dist="139700" dir="2700000" algn="tl" rotWithShape="0">
              <a:srgbClr val="333333">
                <a:alpha val="65000"/>
              </a:srgbClr>
            </a:outerShdw>
          </a:effectLst>
        </p:spPr>
      </p:pic>
      <p:sp>
        <p:nvSpPr>
          <p:cNvPr id="10" name="TextBox 15"/>
          <p:cNvSpPr txBox="1"/>
          <p:nvPr/>
        </p:nvSpPr>
        <p:spPr>
          <a:xfrm>
            <a:off x="9787179" y="2828562"/>
            <a:ext cx="1554901"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 Julia Gaskin </a:t>
            </a:r>
            <a:endParaRPr lang="en-US" sz="1000" dirty="0"/>
          </a:p>
        </p:txBody>
      </p:sp>
      <p:sp>
        <p:nvSpPr>
          <p:cNvPr id="11" name="TextBox 15"/>
          <p:cNvSpPr txBox="1"/>
          <p:nvPr/>
        </p:nvSpPr>
        <p:spPr>
          <a:xfrm>
            <a:off x="2500510" y="6460846"/>
            <a:ext cx="1337226"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Photo: USDA ARS </a:t>
            </a:r>
            <a:endParaRPr lang="en-US" sz="105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5540" y="2247253"/>
            <a:ext cx="1936672" cy="3446035"/>
          </a:xfrm>
          <a:prstGeom prst="rect">
            <a:avLst/>
          </a:prstGeom>
        </p:spPr>
      </p:pic>
      <p:sp>
        <p:nvSpPr>
          <p:cNvPr id="12" name="TextBox 15"/>
          <p:cNvSpPr txBox="1"/>
          <p:nvPr/>
        </p:nvSpPr>
        <p:spPr>
          <a:xfrm>
            <a:off x="6800793" y="5693288"/>
            <a:ext cx="181331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Photo: Suzanne O’Connell </a:t>
            </a:r>
            <a:endParaRPr lang="en-US" sz="1050" dirty="0"/>
          </a:p>
        </p:txBody>
      </p:sp>
    </p:spTree>
    <p:extLst>
      <p:ext uri="{BB962C8B-B14F-4D97-AF65-F5344CB8AC3E}">
        <p14:creationId xmlns:p14="http://schemas.microsoft.com/office/powerpoint/2010/main" val="2039020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a:xfrm>
            <a:off x="3175162" y="299853"/>
            <a:ext cx="5841671" cy="1143000"/>
          </a:xfrm>
          <a:noFill/>
        </p:spPr>
        <p:txBody>
          <a:bodyPr/>
          <a:lstStyle/>
          <a:p>
            <a:r>
              <a:rPr lang="en-US" dirty="0">
                <a:latin typeface="Arial" panose="020B0604020202020204" pitchFamily="34" charset="0"/>
                <a:cs typeface="Arial" panose="020B0604020202020204" pitchFamily="34" charset="0"/>
              </a:rPr>
              <a:t>Choosing a cover crop</a:t>
            </a:r>
            <a:endParaRPr lang="en-US" b="0" u="sng" dirty="0">
              <a:latin typeface="Arial" panose="020B0604020202020204" pitchFamily="34" charset="0"/>
              <a:cs typeface="Arial" panose="020B0604020202020204" pitchFamily="34" charset="0"/>
            </a:endParaRPr>
          </a:p>
        </p:txBody>
      </p:sp>
      <p:sp>
        <p:nvSpPr>
          <p:cNvPr id="769027" name="Rectangle 3"/>
          <p:cNvSpPr>
            <a:spLocks noGrp="1" noChangeArrowheads="1"/>
          </p:cNvSpPr>
          <p:nvPr>
            <p:ph type="body" idx="1"/>
          </p:nvPr>
        </p:nvSpPr>
        <p:spPr>
          <a:xfrm>
            <a:off x="2079101" y="1642754"/>
            <a:ext cx="8033795" cy="4114800"/>
          </a:xfrm>
        </p:spPr>
        <p:txBody>
          <a:bodyPr/>
          <a:lstStyle/>
          <a:p>
            <a:pPr marL="609600" indent="-609600">
              <a:buFontTx/>
              <a:buAutoNum type="arabicPeriod"/>
            </a:pPr>
            <a:r>
              <a:rPr lang="en-US" dirty="0" smtClean="0"/>
              <a:t>What is my primary goal or goals?  </a:t>
            </a:r>
          </a:p>
          <a:p>
            <a:pPr marL="609600" indent="-609600">
              <a:buFontTx/>
              <a:buAutoNum type="arabicPeriod"/>
            </a:pPr>
            <a:r>
              <a:rPr lang="en-US" dirty="0" smtClean="0"/>
              <a:t>How will I manage it? </a:t>
            </a:r>
          </a:p>
          <a:p>
            <a:pPr marL="609600" indent="-609600">
              <a:buFontTx/>
              <a:buAutoNum type="arabicPeriod"/>
            </a:pPr>
            <a:r>
              <a:rPr lang="en-US" dirty="0" smtClean="0"/>
              <a:t>What is my crop rotation? What is the planting </a:t>
            </a:r>
            <a:r>
              <a:rPr lang="en-US" dirty="0"/>
              <a:t>window </a:t>
            </a:r>
            <a:r>
              <a:rPr lang="en-US" dirty="0" smtClean="0"/>
              <a:t>for the cover crop? </a:t>
            </a:r>
            <a:endParaRPr lang="en-US" dirty="0"/>
          </a:p>
          <a:p>
            <a:pPr marL="609600" indent="-609600">
              <a:buFontTx/>
              <a:buAutoNum type="arabicPeriod"/>
            </a:pPr>
            <a:r>
              <a:rPr lang="en-US" dirty="0"/>
              <a:t>Select the best species or mix to satisfy 1 </a:t>
            </a:r>
            <a:r>
              <a:rPr lang="en-US" dirty="0" smtClean="0"/>
              <a:t>-3.</a:t>
            </a:r>
          </a:p>
          <a:p>
            <a:pPr marL="609600" indent="-609600">
              <a:buFontTx/>
              <a:buAutoNum type="arabicPeriod"/>
            </a:pPr>
            <a:endParaRPr lang="en-US" dirty="0"/>
          </a:p>
          <a:p>
            <a:pPr marL="609600" indent="-609600"/>
            <a:endParaRPr lang="en-US" dirty="0"/>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2000" contrast="6000"/>
                    </a14:imgEffect>
                  </a14:imgLayer>
                </a14:imgProps>
              </a:ext>
              <a:ext uri="{28A0092B-C50C-407E-A947-70E740481C1C}">
                <a14:useLocalDpi xmlns:a14="http://schemas.microsoft.com/office/drawing/2010/main" val="0"/>
              </a:ext>
            </a:extLst>
          </a:blip>
          <a:srcRect t="43116" r="3349" b="2"/>
          <a:stretch/>
        </p:blipFill>
        <p:spPr>
          <a:xfrm>
            <a:off x="2847686" y="4755616"/>
            <a:ext cx="1680723" cy="175709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a:off x="9108374" y="4247212"/>
            <a:ext cx="731388" cy="226549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1000" contrast="11000"/>
                    </a14:imgEffect>
                  </a14:imgLayer>
                </a14:imgProps>
              </a:ext>
              <a:ext uri="{28A0092B-C50C-407E-A947-70E740481C1C}">
                <a14:useLocalDpi xmlns:a14="http://schemas.microsoft.com/office/drawing/2010/main" val="0"/>
              </a:ext>
            </a:extLst>
          </a:blip>
          <a:stretch>
            <a:fillRect/>
          </a:stretch>
        </p:blipFill>
        <p:spPr>
          <a:xfrm>
            <a:off x="4809663" y="4178135"/>
            <a:ext cx="1517828" cy="157941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8"/>
          <a:stretch>
            <a:fillRect/>
          </a:stretch>
        </p:blipFill>
        <p:spPr>
          <a:xfrm>
            <a:off x="647933" y="4362588"/>
            <a:ext cx="1847526" cy="138651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2613" y="4247212"/>
            <a:ext cx="1612590" cy="2150120"/>
          </a:xfrm>
          <a:prstGeom prst="rect">
            <a:avLst/>
          </a:prstGeom>
          <a:ln>
            <a:noFill/>
          </a:ln>
          <a:effectLst>
            <a:outerShdw blurRad="292100" dist="139700" dir="2700000" algn="tl" rotWithShape="0">
              <a:srgbClr val="333333">
                <a:alpha val="65000"/>
              </a:srgbClr>
            </a:outerShdw>
          </a:effectLst>
        </p:spPr>
      </p:pic>
      <p:sp>
        <p:nvSpPr>
          <p:cNvPr id="9" name="TextBox 15"/>
          <p:cNvSpPr txBox="1"/>
          <p:nvPr/>
        </p:nvSpPr>
        <p:spPr>
          <a:xfrm>
            <a:off x="6842613" y="6553592"/>
            <a:ext cx="138211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Julia Gaskin </a:t>
            </a:r>
            <a:endParaRPr lang="en-US" sz="1000" dirty="0"/>
          </a:p>
        </p:txBody>
      </p:sp>
    </p:spTree>
    <p:extLst>
      <p:ext uri="{BB962C8B-B14F-4D97-AF65-F5344CB8AC3E}">
        <p14:creationId xmlns:p14="http://schemas.microsoft.com/office/powerpoint/2010/main" val="415053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a:xfrm>
            <a:off x="2274227" y="376052"/>
            <a:ext cx="7635793" cy="1143000"/>
          </a:xfrm>
          <a:noFill/>
        </p:spPr>
        <p:txBody>
          <a:bodyPr>
            <a:normAutofit/>
          </a:bodyPr>
          <a:lstStyle/>
          <a:p>
            <a:pPr algn="l"/>
            <a:r>
              <a:rPr lang="en-US" sz="4000" dirty="0">
                <a:latin typeface="Arial" panose="020B0604020202020204" pitchFamily="34" charset="0"/>
                <a:cs typeface="Arial" panose="020B0604020202020204" pitchFamily="34" charset="0"/>
              </a:rPr>
              <a:t>Step </a:t>
            </a:r>
            <a:r>
              <a:rPr lang="en-US" sz="4000" dirty="0" smtClean="0">
                <a:latin typeface="Arial" panose="020B0604020202020204" pitchFamily="34" charset="0"/>
                <a:cs typeface="Arial" panose="020B0604020202020204" pitchFamily="34" charset="0"/>
              </a:rPr>
              <a:t>1.What is my primary goal?</a:t>
            </a:r>
            <a:endParaRPr lang="en-US" b="0" dirty="0">
              <a:latin typeface="Arial" panose="020B0604020202020204" pitchFamily="34" charset="0"/>
              <a:cs typeface="Arial" panose="020B0604020202020204" pitchFamily="34" charset="0"/>
            </a:endParaRPr>
          </a:p>
        </p:txBody>
      </p:sp>
      <p:sp>
        <p:nvSpPr>
          <p:cNvPr id="771075" name="Rectangle 3"/>
          <p:cNvSpPr>
            <a:spLocks noGrp="1" noChangeArrowheads="1"/>
          </p:cNvSpPr>
          <p:nvPr>
            <p:ph type="body" idx="1"/>
          </p:nvPr>
        </p:nvSpPr>
        <p:spPr>
          <a:xfrm>
            <a:off x="2175255" y="1754579"/>
            <a:ext cx="7833736" cy="4114800"/>
          </a:xfrm>
        </p:spPr>
        <p:txBody>
          <a:bodyPr/>
          <a:lstStyle/>
          <a:p>
            <a:pPr>
              <a:spcAft>
                <a:spcPts val="600"/>
              </a:spcAft>
            </a:pPr>
            <a:r>
              <a:rPr lang="en-US" dirty="0" smtClean="0"/>
              <a:t>Address the most important factors limiting productivity and sustainability of your system.</a:t>
            </a:r>
          </a:p>
          <a:p>
            <a:pPr>
              <a:spcAft>
                <a:spcPts val="600"/>
              </a:spcAft>
            </a:pPr>
            <a:r>
              <a:rPr lang="en-US" dirty="0" smtClean="0"/>
              <a:t>Possible goals include:	</a:t>
            </a:r>
          </a:p>
          <a:p>
            <a:pPr lvl="1">
              <a:spcAft>
                <a:spcPts val="600"/>
              </a:spcAft>
              <a:buFont typeface="Arial" panose="020B0604020202020204" pitchFamily="34" charset="0"/>
              <a:buChar char="−"/>
            </a:pPr>
            <a:r>
              <a:rPr lang="en-US" sz="2000" dirty="0" smtClean="0"/>
              <a:t>Improve nutrient availability and provide nitrogen</a:t>
            </a:r>
          </a:p>
          <a:p>
            <a:pPr lvl="1">
              <a:spcAft>
                <a:spcPts val="600"/>
              </a:spcAft>
              <a:buFont typeface="Arial" panose="020B0604020202020204" pitchFamily="34" charset="0"/>
              <a:buChar char="−"/>
            </a:pPr>
            <a:r>
              <a:rPr lang="en-US" sz="2000" dirty="0" smtClean="0"/>
              <a:t>Improve </a:t>
            </a:r>
            <a:r>
              <a:rPr lang="en-US" sz="2000" dirty="0"/>
              <a:t>soil physical properties</a:t>
            </a:r>
          </a:p>
          <a:p>
            <a:pPr lvl="1">
              <a:spcAft>
                <a:spcPts val="600"/>
              </a:spcAft>
              <a:buFont typeface="Arial" panose="020B0604020202020204" pitchFamily="34" charset="0"/>
              <a:buChar char="−"/>
            </a:pPr>
            <a:r>
              <a:rPr lang="en-US" sz="2000" dirty="0"/>
              <a:t>Reduce erosion, leaching and protect water quality</a:t>
            </a:r>
          </a:p>
          <a:p>
            <a:pPr lvl="1">
              <a:spcAft>
                <a:spcPts val="600"/>
              </a:spcAft>
              <a:buFont typeface="Arial" panose="020B0604020202020204" pitchFamily="34" charset="0"/>
              <a:buChar char="−"/>
            </a:pPr>
            <a:r>
              <a:rPr lang="en-US" sz="2000" dirty="0"/>
              <a:t>Suppress weeds, pests and diseases</a:t>
            </a:r>
          </a:p>
          <a:p>
            <a:pPr lvl="1">
              <a:spcAft>
                <a:spcPts val="600"/>
              </a:spcAft>
              <a:buFont typeface="Arial" panose="020B0604020202020204" pitchFamily="34" charset="0"/>
              <a:buChar char="−"/>
            </a:pPr>
            <a:r>
              <a:rPr lang="en-US" sz="2000" dirty="0"/>
              <a:t>P</a:t>
            </a:r>
            <a:r>
              <a:rPr lang="en-US" sz="2000" dirty="0" smtClean="0"/>
              <a:t>rovide </a:t>
            </a:r>
            <a:r>
              <a:rPr lang="en-US" sz="2000" dirty="0"/>
              <a:t>beneficial habitat</a:t>
            </a:r>
          </a:p>
          <a:p>
            <a:pPr lvl="1">
              <a:spcAft>
                <a:spcPts val="600"/>
              </a:spcAft>
              <a:buFont typeface="Arial" panose="020B0604020202020204" pitchFamily="34" charset="0"/>
              <a:buChar char="−"/>
            </a:pPr>
            <a:r>
              <a:rPr lang="en-US" sz="2000" dirty="0"/>
              <a:t>P</a:t>
            </a:r>
            <a:r>
              <a:rPr lang="en-US" sz="2000" dirty="0" smtClean="0"/>
              <a:t>rovide </a:t>
            </a:r>
            <a:r>
              <a:rPr lang="en-US" sz="2000" dirty="0"/>
              <a:t>surface mulch</a:t>
            </a:r>
          </a:p>
          <a:p>
            <a:endParaRPr lang="en-US" sz="20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1845" t="13226" r="23331" b="5533"/>
          <a:stretch/>
        </p:blipFill>
        <p:spPr>
          <a:xfrm>
            <a:off x="9191502" y="2884415"/>
            <a:ext cx="2398815" cy="244760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6000" contrast="26000"/>
                    </a14:imgEffect>
                  </a14:imgLayer>
                </a14:imgProps>
              </a:ext>
              <a:ext uri="{28A0092B-C50C-407E-A947-70E740481C1C}">
                <a14:useLocalDpi xmlns:a14="http://schemas.microsoft.com/office/drawing/2010/main" val="0"/>
              </a:ext>
            </a:extLst>
          </a:blip>
          <a:srcRect l="18404" t="14729" r="20484" b="-224"/>
          <a:stretch/>
        </p:blipFill>
        <p:spPr>
          <a:xfrm>
            <a:off x="457242" y="1852552"/>
            <a:ext cx="1442810" cy="3585474"/>
          </a:xfrm>
          <a:prstGeom prst="rect">
            <a:avLst/>
          </a:prstGeom>
          <a:ln>
            <a:noFill/>
          </a:ln>
          <a:effectLst>
            <a:outerShdw blurRad="292100" dist="139700" dir="2700000" algn="tl" rotWithShape="0">
              <a:srgbClr val="333333">
                <a:alpha val="65000"/>
              </a:srgbClr>
            </a:outerShdw>
          </a:effectLst>
        </p:spPr>
      </p:pic>
      <p:sp>
        <p:nvSpPr>
          <p:cNvPr id="6" name="TextBox 15"/>
          <p:cNvSpPr txBox="1"/>
          <p:nvPr/>
        </p:nvSpPr>
        <p:spPr>
          <a:xfrm>
            <a:off x="9218965" y="5477588"/>
            <a:ext cx="138211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Julia Gaskin </a:t>
            </a:r>
            <a:endParaRPr lang="en-US" sz="1000" dirty="0"/>
          </a:p>
        </p:txBody>
      </p:sp>
    </p:spTree>
    <p:extLst>
      <p:ext uri="{BB962C8B-B14F-4D97-AF65-F5344CB8AC3E}">
        <p14:creationId xmlns:p14="http://schemas.microsoft.com/office/powerpoint/2010/main" val="1245160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985" y="377001"/>
            <a:ext cx="7450777" cy="1325563"/>
          </a:xfrm>
        </p:spPr>
        <p:txBody>
          <a:bodyPr/>
          <a:lstStyle/>
          <a:p>
            <a:r>
              <a:rPr lang="en-US" dirty="0"/>
              <a:t>Step </a:t>
            </a:r>
            <a:r>
              <a:rPr lang="en-US" dirty="0" smtClean="0"/>
              <a:t>2. How will I manage it?</a:t>
            </a:r>
            <a:endParaRPr lang="en-US" dirty="0"/>
          </a:p>
        </p:txBody>
      </p:sp>
      <p:sp>
        <p:nvSpPr>
          <p:cNvPr id="3" name="Content Placeholder 2"/>
          <p:cNvSpPr>
            <a:spLocks noGrp="1"/>
          </p:cNvSpPr>
          <p:nvPr>
            <p:ph idx="1"/>
          </p:nvPr>
        </p:nvSpPr>
        <p:spPr>
          <a:xfrm>
            <a:off x="1643493" y="1702564"/>
            <a:ext cx="8833759" cy="4351338"/>
          </a:xfrm>
        </p:spPr>
        <p:txBody>
          <a:bodyPr/>
          <a:lstStyle/>
          <a:p>
            <a:r>
              <a:rPr lang="en-US" dirty="0" smtClean="0"/>
              <a:t>Planting – drill or broadcast and rake/harrow in</a:t>
            </a:r>
          </a:p>
          <a:p>
            <a:r>
              <a:rPr lang="en-US" dirty="0" smtClean="0"/>
              <a:t>Killing:</a:t>
            </a:r>
          </a:p>
          <a:p>
            <a:pPr marL="914400" lvl="1">
              <a:buFont typeface="Arial" panose="020B0604020202020204" pitchFamily="34" charset="0"/>
              <a:buChar char="−"/>
            </a:pPr>
            <a:r>
              <a:rPr lang="en-US" dirty="0" smtClean="0"/>
              <a:t>Mowing – Can my mower handle the biomass?</a:t>
            </a:r>
          </a:p>
          <a:p>
            <a:pPr marL="914400" lvl="1">
              <a:buFont typeface="Arial" panose="020B0604020202020204" pitchFamily="34" charset="0"/>
              <a:buChar char="−"/>
            </a:pPr>
            <a:r>
              <a:rPr lang="en-US" dirty="0" smtClean="0"/>
              <a:t>Incorporation – Can my tiller or tractor handle turning the cover in OR\</a:t>
            </a:r>
          </a:p>
          <a:p>
            <a:pPr marL="914400" lvl="1">
              <a:buFont typeface="Arial" panose="020B0604020202020204" pitchFamily="34" charset="0"/>
              <a:buChar char="−"/>
            </a:pPr>
            <a:r>
              <a:rPr lang="en-US" dirty="0" smtClean="0"/>
              <a:t>Roller crimping – How can I roll it down and leave on surface?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805" y="4279590"/>
            <a:ext cx="2877046" cy="215778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394" r="13012"/>
          <a:stretch/>
        </p:blipFill>
        <p:spPr>
          <a:xfrm>
            <a:off x="3466010" y="4539250"/>
            <a:ext cx="2748742" cy="2052504"/>
          </a:xfrm>
          <a:prstGeom prst="rect">
            <a:avLst/>
          </a:prstGeom>
          <a:ln>
            <a:noFill/>
          </a:ln>
          <a:effectLst>
            <a:outerShdw blurRad="292100" dist="139700" dir="2700000" algn="tl" rotWithShape="0">
              <a:srgbClr val="333333">
                <a:alpha val="65000"/>
              </a:srgbClr>
            </a:outerShdw>
          </a:effectLst>
        </p:spPr>
      </p:pic>
      <p:sp>
        <p:nvSpPr>
          <p:cNvPr id="6" name="TextBox 15"/>
          <p:cNvSpPr txBox="1"/>
          <p:nvPr/>
        </p:nvSpPr>
        <p:spPr>
          <a:xfrm>
            <a:off x="6590805" y="6516143"/>
            <a:ext cx="138211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Julia Gaskin </a:t>
            </a:r>
            <a:endParaRPr lang="en-US" sz="1000" dirty="0"/>
          </a:p>
        </p:txBody>
      </p:sp>
    </p:spTree>
    <p:extLst>
      <p:ext uri="{BB962C8B-B14F-4D97-AF65-F5344CB8AC3E}">
        <p14:creationId xmlns:p14="http://schemas.microsoft.com/office/powerpoint/2010/main" val="11246024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a:xfrm>
            <a:off x="2108859" y="343477"/>
            <a:ext cx="7821881" cy="1143000"/>
          </a:xfrm>
          <a:noFill/>
        </p:spPr>
        <p:txBody>
          <a:bodyPr>
            <a:normAutofit/>
          </a:bodyPr>
          <a:lstStyle/>
          <a:p>
            <a:r>
              <a:rPr lang="en-US" sz="4000" dirty="0"/>
              <a:t>Step </a:t>
            </a:r>
            <a:r>
              <a:rPr lang="en-US" sz="4000" dirty="0" smtClean="0"/>
              <a:t>3: What is the crop rotation? </a:t>
            </a:r>
            <a:endParaRPr lang="en-US" b="0" u="sng" dirty="0">
              <a:latin typeface="Bookman Old Style" panose="02050604050505020204" pitchFamily="18" charset="0"/>
            </a:endParaRPr>
          </a:p>
        </p:txBody>
      </p:sp>
      <p:sp>
        <p:nvSpPr>
          <p:cNvPr id="773123" name="Rectangle 3"/>
          <p:cNvSpPr>
            <a:spLocks noGrp="1" noChangeArrowheads="1"/>
          </p:cNvSpPr>
          <p:nvPr>
            <p:ph type="body" idx="1"/>
          </p:nvPr>
        </p:nvSpPr>
        <p:spPr>
          <a:xfrm>
            <a:off x="1967839" y="1647701"/>
            <a:ext cx="8103920" cy="4114800"/>
          </a:xfrm>
        </p:spPr>
        <p:txBody>
          <a:bodyPr>
            <a:normAutofit/>
          </a:bodyPr>
          <a:lstStyle/>
          <a:p>
            <a:pPr>
              <a:spcAft>
                <a:spcPts val="600"/>
              </a:spcAft>
            </a:pPr>
            <a:r>
              <a:rPr lang="en-US" dirty="0"/>
              <a:t>Identify “window” where cover crop </a:t>
            </a:r>
            <a:r>
              <a:rPr lang="en-US" dirty="0" smtClean="0"/>
              <a:t>fits</a:t>
            </a:r>
          </a:p>
          <a:p>
            <a:pPr>
              <a:spcAft>
                <a:spcPts val="600"/>
              </a:spcAft>
            </a:pPr>
            <a:r>
              <a:rPr lang="en-US" dirty="0" smtClean="0"/>
              <a:t>Minimize </a:t>
            </a:r>
            <a:r>
              <a:rPr lang="en-US" dirty="0"/>
              <a:t>conflicts in timing of field operations for cash crops.  </a:t>
            </a:r>
            <a:endParaRPr lang="en-US" dirty="0" smtClean="0"/>
          </a:p>
          <a:p>
            <a:pPr>
              <a:spcAft>
                <a:spcPts val="600"/>
              </a:spcAft>
            </a:pPr>
            <a:r>
              <a:rPr lang="en-US" dirty="0" smtClean="0"/>
              <a:t>Select </a:t>
            </a:r>
            <a:r>
              <a:rPr lang="en-US" dirty="0"/>
              <a:t>species for climatic and soil conditions during the window.   </a:t>
            </a:r>
          </a:p>
          <a:p>
            <a:pPr lvl="1">
              <a:lnSpc>
                <a:spcPct val="90000"/>
              </a:lnSpc>
              <a:buFont typeface="Arial" panose="020B0604020202020204" pitchFamily="34" charset="0"/>
              <a:buChar char="−"/>
            </a:pPr>
            <a:r>
              <a:rPr lang="en-US" dirty="0"/>
              <a:t>e.g.- frost patterns, soil and air temperatures for germination and growth, soil </a:t>
            </a:r>
            <a:r>
              <a:rPr lang="en-US" dirty="0" err="1"/>
              <a:t>pH.</a:t>
            </a:r>
            <a:endParaRPr lang="en-US" dirty="0"/>
          </a:p>
          <a:p>
            <a:pPr lvl="2">
              <a:lnSpc>
                <a:spcPct val="90000"/>
              </a:lnSpc>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056" t="16982" r="16576" b="7706"/>
          <a:stretch/>
        </p:blipFill>
        <p:spPr>
          <a:xfrm>
            <a:off x="309510" y="1647701"/>
            <a:ext cx="1388661" cy="392182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344" t="15991" r="24741" b="17798"/>
          <a:stretch/>
        </p:blipFill>
        <p:spPr>
          <a:xfrm>
            <a:off x="10071759" y="2888397"/>
            <a:ext cx="1839191" cy="1633408"/>
          </a:xfrm>
          <a:prstGeom prst="rect">
            <a:avLst/>
          </a:prstGeom>
          <a:ln>
            <a:noFill/>
          </a:ln>
          <a:effectLst>
            <a:outerShdw blurRad="292100" dist="139700" dir="2700000" algn="tl" rotWithShape="0">
              <a:srgbClr val="333333">
                <a:alpha val="65000"/>
              </a:srgbClr>
            </a:outerShdw>
          </a:effectLst>
        </p:spPr>
      </p:pic>
      <p:sp>
        <p:nvSpPr>
          <p:cNvPr id="7" name="TextBox 15"/>
          <p:cNvSpPr txBox="1"/>
          <p:nvPr/>
        </p:nvSpPr>
        <p:spPr>
          <a:xfrm>
            <a:off x="10062852" y="4725319"/>
            <a:ext cx="138211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Julia Gaskin </a:t>
            </a:r>
            <a:endParaRPr lang="en-US" sz="1000" dirty="0"/>
          </a:p>
        </p:txBody>
      </p:sp>
    </p:spTree>
    <p:extLst>
      <p:ext uri="{BB962C8B-B14F-4D97-AF65-F5344CB8AC3E}">
        <p14:creationId xmlns:p14="http://schemas.microsoft.com/office/powerpoint/2010/main" val="1913320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190004" y="504640"/>
            <a:ext cx="11839699" cy="1143000"/>
          </a:xfrm>
          <a:noFill/>
        </p:spPr>
        <p:txBody>
          <a:bodyPr>
            <a:noAutofit/>
          </a:bodyPr>
          <a:lstStyle/>
          <a:p>
            <a:pPr algn="ctr"/>
            <a:r>
              <a:rPr lang="en-US" sz="4000" dirty="0"/>
              <a:t>Step </a:t>
            </a:r>
            <a:r>
              <a:rPr lang="en-US" sz="4000" dirty="0" smtClean="0"/>
              <a:t>4: </a:t>
            </a:r>
            <a:r>
              <a:rPr lang="en-US" sz="4000" dirty="0"/>
              <a:t>Select species/mix to meet goals </a:t>
            </a:r>
            <a:r>
              <a:rPr lang="en-US" sz="4000" dirty="0" smtClean="0"/>
              <a:t>from </a:t>
            </a:r>
            <a:r>
              <a:rPr lang="en-US" sz="4000" dirty="0"/>
              <a:t/>
            </a:r>
            <a:br>
              <a:rPr lang="en-US" sz="4000" dirty="0"/>
            </a:br>
            <a:r>
              <a:rPr lang="en-US" sz="4000" dirty="0"/>
              <a:t>steps 1 </a:t>
            </a:r>
            <a:r>
              <a:rPr lang="en-US" sz="4000" dirty="0" smtClean="0"/>
              <a:t>- 3.</a:t>
            </a:r>
            <a:endParaRPr lang="en-US" sz="4000" dirty="0"/>
          </a:p>
        </p:txBody>
      </p:sp>
      <p:sp>
        <p:nvSpPr>
          <p:cNvPr id="775171" name="Rectangle 3"/>
          <p:cNvSpPr>
            <a:spLocks noGrp="1" noChangeArrowheads="1"/>
          </p:cNvSpPr>
          <p:nvPr>
            <p:ph type="body" idx="1"/>
          </p:nvPr>
        </p:nvSpPr>
        <p:spPr>
          <a:xfrm>
            <a:off x="1294503" y="1960934"/>
            <a:ext cx="9630702" cy="4273612"/>
          </a:xfrm>
        </p:spPr>
        <p:txBody>
          <a:bodyPr>
            <a:normAutofit/>
          </a:bodyPr>
          <a:lstStyle/>
          <a:p>
            <a:pPr>
              <a:lnSpc>
                <a:spcPct val="80000"/>
              </a:lnSpc>
              <a:spcAft>
                <a:spcPts val="600"/>
              </a:spcAft>
            </a:pPr>
            <a:r>
              <a:rPr lang="en-US" dirty="0"/>
              <a:t>Match the candidates identified in step 1 </a:t>
            </a:r>
            <a:r>
              <a:rPr lang="en-US" dirty="0" smtClean="0"/>
              <a:t>with </a:t>
            </a:r>
            <a:r>
              <a:rPr lang="en-US" dirty="0"/>
              <a:t>characteristics identified in step </a:t>
            </a:r>
            <a:r>
              <a:rPr lang="en-US" dirty="0" smtClean="0"/>
              <a:t>2 and 3.  </a:t>
            </a:r>
            <a:endParaRPr lang="en-US" dirty="0"/>
          </a:p>
          <a:p>
            <a:pPr>
              <a:lnSpc>
                <a:spcPct val="80000"/>
              </a:lnSpc>
              <a:spcAft>
                <a:spcPts val="600"/>
              </a:spcAft>
            </a:pPr>
            <a:r>
              <a:rPr lang="en-US" dirty="0" smtClean="0"/>
              <a:t>Remember </a:t>
            </a:r>
            <a:r>
              <a:rPr lang="en-US" dirty="0"/>
              <a:t>to consider characteristics you don’t want as well as those you are looking for.  </a:t>
            </a:r>
            <a:endParaRPr lang="en-US" dirty="0" smtClean="0"/>
          </a:p>
          <a:p>
            <a:pPr>
              <a:lnSpc>
                <a:spcPct val="80000"/>
              </a:lnSpc>
              <a:spcAft>
                <a:spcPts val="600"/>
              </a:spcAft>
            </a:pPr>
            <a:r>
              <a:rPr lang="en-US" dirty="0" smtClean="0"/>
              <a:t>No </a:t>
            </a:r>
            <a:r>
              <a:rPr lang="en-US" dirty="0"/>
              <a:t>“perfect” cover crop. Trade-offs will need to be made.  </a:t>
            </a:r>
            <a:endParaRPr lang="en-US" dirty="0" smtClean="0"/>
          </a:p>
          <a:p>
            <a:pPr>
              <a:lnSpc>
                <a:spcPct val="80000"/>
              </a:lnSpc>
              <a:spcAft>
                <a:spcPts val="600"/>
              </a:spcAft>
            </a:pPr>
            <a:r>
              <a:rPr lang="en-US" dirty="0" smtClean="0"/>
              <a:t>A </a:t>
            </a:r>
            <a:r>
              <a:rPr lang="en-US" dirty="0"/>
              <a:t>final considerations – economic assessment </a:t>
            </a:r>
          </a:p>
          <a:p>
            <a:pPr lvl="1">
              <a:lnSpc>
                <a:spcPct val="80000"/>
              </a:lnSpc>
              <a:spcAft>
                <a:spcPts val="600"/>
              </a:spcAft>
              <a:buFont typeface="Arial" panose="020B0604020202020204" pitchFamily="34" charset="0"/>
              <a:buChar char="−"/>
            </a:pPr>
            <a:r>
              <a:rPr lang="en-US" dirty="0"/>
              <a:t>cost and availability of </a:t>
            </a:r>
            <a:r>
              <a:rPr lang="en-US" dirty="0" smtClean="0"/>
              <a:t>seed</a:t>
            </a:r>
          </a:p>
          <a:p>
            <a:pPr lvl="1">
              <a:lnSpc>
                <a:spcPct val="80000"/>
              </a:lnSpc>
              <a:spcAft>
                <a:spcPts val="600"/>
              </a:spcAft>
              <a:buFont typeface="Arial" panose="020B0604020202020204" pitchFamily="34" charset="0"/>
              <a:buChar char="−"/>
            </a:pPr>
            <a:r>
              <a:rPr lang="en-US" dirty="0" smtClean="0"/>
              <a:t>labor</a:t>
            </a:r>
            <a:endParaRPr lang="en-US" dirty="0"/>
          </a:p>
        </p:txBody>
      </p:sp>
    </p:spTree>
    <p:extLst>
      <p:ext uri="{BB962C8B-B14F-4D97-AF65-F5344CB8AC3E}">
        <p14:creationId xmlns:p14="http://schemas.microsoft.com/office/powerpoint/2010/main" val="1984368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Learning Objectives</a:t>
            </a:r>
            <a:endParaRPr lang="en-US" dirty="0"/>
          </a:p>
        </p:txBody>
      </p:sp>
      <p:sp>
        <p:nvSpPr>
          <p:cNvPr id="5" name="Rectangle 4"/>
          <p:cNvSpPr/>
          <p:nvPr/>
        </p:nvSpPr>
        <p:spPr>
          <a:xfrm>
            <a:off x="0" y="1690688"/>
            <a:ext cx="10162572" cy="1384995"/>
          </a:xfrm>
          <a:prstGeom prst="rect">
            <a:avLst/>
          </a:prstGeom>
        </p:spPr>
        <p:txBody>
          <a:bodyPr wrap="square">
            <a:spAutoFit/>
          </a:bodyPr>
          <a:lstStyle/>
          <a:p>
            <a:pPr marL="1371600" marR="0" lvl="2" indent="-457200">
              <a:spcBef>
                <a:spcPts val="0"/>
              </a:spcBef>
              <a:spcAft>
                <a:spcPts val="0"/>
              </a:spcAft>
              <a:buFont typeface="Arial" panose="020B0604020202020204" pitchFamily="34" charset="0"/>
              <a:buChar char="•"/>
            </a:pPr>
            <a:r>
              <a:rPr lang="en-US" sz="2800" dirty="0">
                <a:ea typeface="Times New Roman" panose="02020603050405020304" pitchFamily="18" charset="0"/>
                <a:cs typeface="Times New Roman" panose="02020603050405020304" pitchFamily="18" charset="0"/>
              </a:rPr>
              <a:t>List three reasons you might want to use cover crops</a:t>
            </a:r>
            <a:endParaRPr lang="en-US" sz="2800" dirty="0"/>
          </a:p>
          <a:p>
            <a:pPr marL="1371600" marR="0" lvl="2" indent="-457200">
              <a:spcBef>
                <a:spcPts val="0"/>
              </a:spcBef>
              <a:spcAft>
                <a:spcPts val="0"/>
              </a:spcAft>
              <a:buFont typeface="Arial" panose="020B0604020202020204" pitchFamily="34" charset="0"/>
              <a:buChar char="•"/>
            </a:pPr>
            <a:r>
              <a:rPr lang="en-US" sz="2800" dirty="0" smtClean="0">
                <a:ea typeface="Times New Roman" panose="02020603050405020304" pitchFamily="18" charset="0"/>
                <a:cs typeface="Times New Roman" panose="02020603050405020304" pitchFamily="18" charset="0"/>
              </a:rPr>
              <a:t>Name three major plant families that are used for cover crops </a:t>
            </a:r>
            <a:endParaRPr lang="en-US" sz="2800" dirty="0">
              <a:effectLst/>
            </a:endParaRPr>
          </a:p>
        </p:txBody>
      </p:sp>
    </p:spTree>
    <p:extLst>
      <p:ext uri="{BB962C8B-B14F-4D97-AF65-F5344CB8AC3E}">
        <p14:creationId xmlns:p14="http://schemas.microsoft.com/office/powerpoint/2010/main" val="29524179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a:xfrm>
            <a:off x="2209800" y="304800"/>
            <a:ext cx="7772400" cy="1143000"/>
          </a:xfrm>
          <a:noFill/>
        </p:spPr>
        <p:txBody>
          <a:bodyPr/>
          <a:lstStyle/>
          <a:p>
            <a:r>
              <a:rPr lang="en-US" b="0" i="1"/>
              <a:t>What to avoid…..</a:t>
            </a:r>
            <a:r>
              <a:rPr lang="en-US" b="0"/>
              <a:t>.</a:t>
            </a:r>
          </a:p>
        </p:txBody>
      </p:sp>
      <p:sp>
        <p:nvSpPr>
          <p:cNvPr id="748547" name="Rectangle 3"/>
          <p:cNvSpPr>
            <a:spLocks noGrp="1" noChangeArrowheads="1"/>
          </p:cNvSpPr>
          <p:nvPr>
            <p:ph type="body" idx="1"/>
          </p:nvPr>
        </p:nvSpPr>
        <p:spPr>
          <a:xfrm>
            <a:off x="2133600" y="1676400"/>
            <a:ext cx="7772400" cy="4114800"/>
          </a:xfrm>
        </p:spPr>
        <p:txBody>
          <a:bodyPr/>
          <a:lstStyle/>
          <a:p>
            <a:r>
              <a:rPr lang="en-US" dirty="0"/>
              <a:t>Seed production - particularly by cover crops with hard seed - vetch seed remain viable for years and can become a weed. </a:t>
            </a:r>
            <a:endParaRPr lang="en-US" dirty="0" smtClean="0"/>
          </a:p>
          <a:p>
            <a:endParaRPr lang="en-US" dirty="0" smtClean="0"/>
          </a:p>
          <a:p>
            <a:r>
              <a:rPr lang="en-US" dirty="0" smtClean="0"/>
              <a:t>Avoid </a:t>
            </a:r>
            <a:r>
              <a:rPr lang="en-US" dirty="0"/>
              <a:t>using the same cover crop every year, particularly a single species.  </a:t>
            </a:r>
          </a:p>
          <a:p>
            <a:pPr lvl="1">
              <a:buFont typeface="Arial" panose="020B0604020202020204" pitchFamily="34" charset="0"/>
              <a:buChar char="−"/>
            </a:pPr>
            <a:r>
              <a:rPr lang="en-US" dirty="0"/>
              <a:t>Risk build up of populations of competitive weeds, as well as pests and disease organisms.</a:t>
            </a:r>
            <a:br>
              <a:rPr lang="en-US" dirty="0"/>
            </a:br>
            <a:endParaRPr lang="en-US" dirty="0"/>
          </a:p>
        </p:txBody>
      </p:sp>
    </p:spTree>
    <p:extLst>
      <p:ext uri="{BB962C8B-B14F-4D97-AF65-F5344CB8AC3E}">
        <p14:creationId xmlns:p14="http://schemas.microsoft.com/office/powerpoint/2010/main" val="13780299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dirty="0" smtClean="0"/>
              <a:t>Additional Resources</a:t>
            </a:r>
            <a:endParaRPr lang="en-US" dirty="0"/>
          </a:p>
        </p:txBody>
      </p:sp>
      <p:sp>
        <p:nvSpPr>
          <p:cNvPr id="396291" name="Rectangle 3"/>
          <p:cNvSpPr>
            <a:spLocks noGrp="1" noChangeArrowheads="1"/>
          </p:cNvSpPr>
          <p:nvPr>
            <p:ph type="body" idx="1"/>
          </p:nvPr>
        </p:nvSpPr>
        <p:spPr>
          <a:xfrm>
            <a:off x="629392" y="1591519"/>
            <a:ext cx="9581408" cy="4648200"/>
          </a:xfrm>
        </p:spPr>
        <p:txBody>
          <a:bodyPr>
            <a:normAutofit fontScale="92500" lnSpcReduction="10000"/>
          </a:bodyPr>
          <a:lstStyle/>
          <a:p>
            <a:r>
              <a:rPr lang="en-US" sz="2400" b="1" i="1" dirty="0"/>
              <a:t>Managing Cover Crops Profitably</a:t>
            </a:r>
            <a:r>
              <a:rPr lang="en-US" sz="2400" dirty="0"/>
              <a:t>, SARE Learning Center. </a:t>
            </a:r>
            <a:r>
              <a:rPr lang="en-US" sz="2400" dirty="0">
                <a:hlinkClick r:id="rId3"/>
              </a:rPr>
              <a:t>http://www.sare.org/Learning-Center</a:t>
            </a:r>
            <a:r>
              <a:rPr lang="en-US" sz="2400" dirty="0"/>
              <a:t> </a:t>
            </a:r>
            <a:endParaRPr lang="en-US" sz="2400" dirty="0" smtClean="0"/>
          </a:p>
          <a:p>
            <a:r>
              <a:rPr lang="en-US" sz="2400" i="1" dirty="0" smtClean="0"/>
              <a:t>Cover </a:t>
            </a:r>
            <a:r>
              <a:rPr lang="en-US" sz="2400" i="1" dirty="0"/>
              <a:t>crops at UGA </a:t>
            </a:r>
            <a:r>
              <a:rPr lang="en-US" sz="2400" b="1" i="1" dirty="0"/>
              <a:t>- </a:t>
            </a:r>
            <a:r>
              <a:rPr lang="en-US" sz="2400" dirty="0">
                <a:hlinkClick r:id="rId4"/>
              </a:rPr>
              <a:t>http://</a:t>
            </a:r>
            <a:r>
              <a:rPr lang="en-US" sz="2400" dirty="0" smtClean="0">
                <a:hlinkClick r:id="rId4"/>
              </a:rPr>
              <a:t>www.SustainAgGA.org</a:t>
            </a:r>
            <a:r>
              <a:rPr lang="en-US" sz="2400" dirty="0" smtClean="0"/>
              <a:t> </a:t>
            </a:r>
            <a:endParaRPr lang="en-US" sz="2400" dirty="0"/>
          </a:p>
          <a:p>
            <a:r>
              <a:rPr lang="en-US" sz="2400" dirty="0" smtClean="0"/>
              <a:t>UGA Cover Crop Nitrogen Availability Calculator </a:t>
            </a:r>
            <a:r>
              <a:rPr lang="en-US" sz="2400" i="1" dirty="0" smtClean="0"/>
              <a:t>– </a:t>
            </a:r>
            <a:r>
              <a:rPr lang="en-US" sz="2400" dirty="0" smtClean="0"/>
              <a:t>Contact your county agent for sample </a:t>
            </a:r>
            <a:r>
              <a:rPr lang="en-US" sz="2400" dirty="0"/>
              <a:t>collection and submission. </a:t>
            </a:r>
            <a:r>
              <a:rPr lang="en-US" sz="2400" i="1" dirty="0">
                <a:hlinkClick r:id="rId5"/>
              </a:rPr>
              <a:t>http://aesl.ces.uga.edu/mineralization</a:t>
            </a:r>
            <a:r>
              <a:rPr lang="en-US" sz="2400" i="1" dirty="0" smtClean="0">
                <a:hlinkClick r:id="rId5"/>
              </a:rPr>
              <a:t>/</a:t>
            </a:r>
            <a:r>
              <a:rPr lang="en-US" sz="2400" dirty="0"/>
              <a:t>	</a:t>
            </a:r>
            <a:endParaRPr lang="en-US" sz="2400" dirty="0" smtClean="0"/>
          </a:p>
          <a:p>
            <a:r>
              <a:rPr lang="en-US" sz="2400" dirty="0" smtClean="0"/>
              <a:t>OSU Organic Fertilizer and Cover </a:t>
            </a:r>
            <a:r>
              <a:rPr lang="en-US" sz="2400" dirty="0"/>
              <a:t>Crop Calculator - </a:t>
            </a:r>
            <a:r>
              <a:rPr lang="en-US" sz="2400" dirty="0">
                <a:hlinkClick r:id="rId6"/>
              </a:rPr>
              <a:t>http://</a:t>
            </a:r>
            <a:r>
              <a:rPr lang="en-US" sz="2400" dirty="0" smtClean="0">
                <a:hlinkClick r:id="rId6"/>
              </a:rPr>
              <a:t>smallfarms.oregonstate.edu/calculator</a:t>
            </a:r>
            <a:endParaRPr lang="en-US" sz="2400" dirty="0" smtClean="0"/>
          </a:p>
          <a:p>
            <a:pPr>
              <a:lnSpc>
                <a:spcPct val="90000"/>
              </a:lnSpc>
            </a:pPr>
            <a:r>
              <a:rPr lang="en-US" sz="2400" dirty="0" smtClean="0"/>
              <a:t>Sustainable </a:t>
            </a:r>
            <a:r>
              <a:rPr lang="en-US" sz="2400" dirty="0"/>
              <a:t>Practices for Vegetable Production in the South </a:t>
            </a:r>
            <a:r>
              <a:rPr lang="en-US" sz="2400" dirty="0" smtClean="0"/>
              <a:t> </a:t>
            </a:r>
            <a:r>
              <a:rPr lang="en-US" sz="2400" u="sng" dirty="0" smtClean="0">
                <a:solidFill>
                  <a:schemeClr val="accent5"/>
                </a:solidFill>
              </a:rPr>
              <a:t>www.cals.ncsu.edu/sustainable/peet</a:t>
            </a:r>
            <a:r>
              <a:rPr lang="en-US" sz="2400" u="sng" dirty="0">
                <a:solidFill>
                  <a:schemeClr val="accent5"/>
                </a:solidFill>
              </a:rPr>
              <a:t>/ </a:t>
            </a:r>
            <a:r>
              <a:rPr lang="en-US" sz="2400" u="sng" dirty="0" smtClean="0">
                <a:solidFill>
                  <a:schemeClr val="accent5"/>
                </a:solidFill>
              </a:rPr>
              <a:t>index.html  </a:t>
            </a:r>
            <a:endParaRPr lang="en-US" sz="2400" u="sng" dirty="0">
              <a:solidFill>
                <a:schemeClr val="accent5"/>
              </a:solidFill>
            </a:endParaRPr>
          </a:p>
          <a:p>
            <a:pPr>
              <a:lnSpc>
                <a:spcPct val="90000"/>
              </a:lnSpc>
            </a:pPr>
            <a:r>
              <a:rPr lang="en-US" sz="2400" dirty="0"/>
              <a:t>National Sustainable Agriculture Information Service (ATTRA) </a:t>
            </a:r>
            <a:r>
              <a:rPr lang="en-US" sz="2400" dirty="0" smtClean="0">
                <a:hlinkClick r:id="rId7"/>
              </a:rPr>
              <a:t>www.attra.org</a:t>
            </a:r>
            <a:r>
              <a:rPr lang="en-US" sz="2400" dirty="0" smtClean="0"/>
              <a:t> </a:t>
            </a:r>
          </a:p>
          <a:p>
            <a:r>
              <a:rPr lang="en-US" sz="2400" dirty="0" smtClean="0"/>
              <a:t>Inoculant information </a:t>
            </a:r>
            <a:r>
              <a:rPr lang="en-US" sz="2400" dirty="0">
                <a:solidFill>
                  <a:schemeClr val="tx2"/>
                </a:solidFill>
                <a:hlinkClick r:id="rId8"/>
              </a:rPr>
              <a:t>http://cmgm.stanford.edu/~mbarnett/rhiz.htm</a:t>
            </a:r>
            <a:r>
              <a:rPr lang="en-US" sz="2400" dirty="0">
                <a:solidFill>
                  <a:schemeClr val="tx2"/>
                </a:solidFill>
              </a:rPr>
              <a:t> </a:t>
            </a:r>
          </a:p>
          <a:p>
            <a:pPr>
              <a:lnSpc>
                <a:spcPct val="90000"/>
              </a:lnSpc>
            </a:pPr>
            <a:endParaRPr lang="en-US" sz="2400" dirty="0"/>
          </a:p>
        </p:txBody>
      </p:sp>
    </p:spTree>
    <p:extLst>
      <p:ext uri="{BB962C8B-B14F-4D97-AF65-F5344CB8AC3E}">
        <p14:creationId xmlns:p14="http://schemas.microsoft.com/office/powerpoint/2010/main" val="3849301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smtClean="0"/>
              <a:t>Learning Activity </a:t>
            </a:r>
            <a:endParaRPr lang="en-US" dirty="0"/>
          </a:p>
        </p:txBody>
      </p:sp>
      <p:sp>
        <p:nvSpPr>
          <p:cNvPr id="3" name="Content Placeholder 2"/>
          <p:cNvSpPr>
            <a:spLocks noGrp="1"/>
          </p:cNvSpPr>
          <p:nvPr>
            <p:ph idx="1"/>
          </p:nvPr>
        </p:nvSpPr>
        <p:spPr/>
        <p:txBody>
          <a:bodyPr/>
          <a:lstStyle/>
          <a:p>
            <a:r>
              <a:rPr lang="en-US" dirty="0" smtClean="0"/>
              <a:t>Cover Crop Jeopardy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 r="646"/>
          <a:stretch/>
        </p:blipFill>
        <p:spPr>
          <a:xfrm>
            <a:off x="6096000" y="2470067"/>
            <a:ext cx="4344253" cy="3279384"/>
          </a:xfrm>
          <a:prstGeom prst="rect">
            <a:avLst/>
          </a:prstGeom>
          <a:ln>
            <a:noFill/>
          </a:ln>
          <a:effectLst>
            <a:outerShdw blurRad="292100" dist="139700" dir="2700000" algn="tl" rotWithShape="0">
              <a:srgbClr val="333333">
                <a:alpha val="65000"/>
              </a:srgbClr>
            </a:outerShdw>
          </a:effectLst>
        </p:spPr>
      </p:pic>
      <p:sp>
        <p:nvSpPr>
          <p:cNvPr id="5" name="TextBox 15"/>
          <p:cNvSpPr txBox="1"/>
          <p:nvPr/>
        </p:nvSpPr>
        <p:spPr>
          <a:xfrm>
            <a:off x="9122263" y="5503230"/>
            <a:ext cx="131799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2"/>
                </a:solidFill>
              </a:rPr>
              <a:t>Photo: Julia Gaskin </a:t>
            </a:r>
            <a:endParaRPr lang="en-US" sz="1000" dirty="0">
              <a:solidFill>
                <a:schemeClr val="bg2"/>
              </a:solidFill>
            </a:endParaRPr>
          </a:p>
        </p:txBody>
      </p:sp>
    </p:spTree>
    <p:extLst>
      <p:ext uri="{BB962C8B-B14F-4D97-AF65-F5344CB8AC3E}">
        <p14:creationId xmlns:p14="http://schemas.microsoft.com/office/powerpoint/2010/main" val="6246750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09850" y="1693963"/>
            <a:ext cx="6594088" cy="774529"/>
          </a:xfrm>
        </p:spPr>
        <p:txBody>
          <a:bodyPr>
            <a:noAutofit/>
          </a:bodyPr>
          <a:lstStyle/>
          <a:p>
            <a:r>
              <a:rPr lang="en-US" sz="1800" dirty="0"/>
              <a:t>This material is based upon work that is supported by the National Institute of Food and Agriculture, U.S. Department of Agriculture, under award number </a:t>
            </a:r>
            <a:r>
              <a:rPr lang="en-US" sz="1800" dirty="0" smtClean="0"/>
              <a:t>2015-70017-22861. </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359" y="321966"/>
            <a:ext cx="6349580" cy="1992454"/>
          </a:xfrm>
          <a:prstGeom prst="rect">
            <a:avLst/>
          </a:prstGeom>
        </p:spPr>
      </p:pic>
      <p:sp>
        <p:nvSpPr>
          <p:cNvPr id="5" name="Subtitle 2"/>
          <p:cNvSpPr txBox="1">
            <a:spLocks/>
          </p:cNvSpPr>
          <p:nvPr/>
        </p:nvSpPr>
        <p:spPr>
          <a:xfrm>
            <a:off x="1733310" y="2756613"/>
            <a:ext cx="9825620" cy="25150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smtClean="0">
                <a:ln w="0"/>
                <a:effectLst>
                  <a:outerShdw blurRad="38100" dist="19050" dir="2700000" algn="tl" rotWithShape="0">
                    <a:schemeClr val="dk1">
                      <a:alpha val="40000"/>
                    </a:schemeClr>
                  </a:outerShdw>
                </a:effectLst>
              </a:rPr>
              <a:t>Beginning Farmer and Rancher </a:t>
            </a:r>
          </a:p>
          <a:p>
            <a:r>
              <a:rPr lang="en-US" sz="4000" dirty="0" smtClean="0">
                <a:ln w="0"/>
                <a:effectLst>
                  <a:outerShdw blurRad="38100" dist="19050" dir="2700000" algn="tl" rotWithShape="0">
                    <a:schemeClr val="dk1">
                      <a:alpha val="40000"/>
                    </a:schemeClr>
                  </a:outerShdw>
                </a:effectLst>
              </a:rPr>
              <a:t>Development Program</a:t>
            </a:r>
          </a:p>
          <a:p>
            <a:r>
              <a:rPr lang="en-US" dirty="0">
                <a:ln w="0"/>
                <a:effectLst>
                  <a:outerShdw blurRad="38100" dist="19050" dir="2700000" algn="tl" rotWithShape="0">
                    <a:schemeClr val="dk1">
                      <a:alpha val="40000"/>
                    </a:schemeClr>
                  </a:outerShdw>
                </a:effectLst>
              </a:rPr>
              <a:t>Developing the Next Generation</a:t>
            </a:r>
          </a:p>
          <a:p>
            <a:r>
              <a:rPr lang="en-US" dirty="0">
                <a:ln w="0"/>
                <a:effectLst>
                  <a:outerShdw blurRad="38100" dist="19050" dir="2700000" algn="tl" rotWithShape="0">
                    <a:schemeClr val="dk1">
                      <a:alpha val="40000"/>
                    </a:schemeClr>
                  </a:outerShdw>
                </a:effectLst>
              </a:rPr>
              <a:t> of Sustainable Farmers in </a:t>
            </a:r>
            <a:r>
              <a:rPr lang="en-US" dirty="0" smtClean="0">
                <a:ln w="0"/>
                <a:effectLst>
                  <a:outerShdw blurRad="38100" dist="19050" dir="2700000" algn="tl" rotWithShape="0">
                    <a:schemeClr val="dk1">
                      <a:alpha val="40000"/>
                    </a:schemeClr>
                  </a:outerShdw>
                </a:effectLst>
              </a:rPr>
              <a:t>Georgia Grant</a:t>
            </a:r>
            <a:endParaRPr lang="en-US" sz="4000" dirty="0" smtClean="0">
              <a:ln w="0"/>
              <a:effectLst>
                <a:outerShdw blurRad="38100" dist="19050" dir="2700000" algn="tl" rotWithShape="0">
                  <a:schemeClr val="dk1">
                    <a:alpha val="40000"/>
                  </a:schemeClr>
                </a:outerShdw>
              </a:effectLst>
            </a:endParaRPr>
          </a:p>
          <a:p>
            <a:endParaRPr lang="en-US" sz="4000" dirty="0">
              <a:ln w="0"/>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914" y="2752038"/>
            <a:ext cx="1261811" cy="2042016"/>
          </a:xfrm>
          <a:prstGeom prst="rect">
            <a:avLst/>
          </a:prstGeom>
          <a:effectLst>
            <a:glow>
              <a:schemeClr val="tx1">
                <a:alpha val="20000"/>
              </a:schemeClr>
            </a:glow>
          </a:effectLst>
        </p:spPr>
      </p:pic>
      <p:sp>
        <p:nvSpPr>
          <p:cNvPr id="8" name="Subtitle 2"/>
          <p:cNvSpPr txBox="1">
            <a:spLocks/>
          </p:cNvSpPr>
          <p:nvPr/>
        </p:nvSpPr>
        <p:spPr>
          <a:xfrm>
            <a:off x="1441130" y="5847855"/>
            <a:ext cx="9785087" cy="5068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n w="0"/>
              <a:effectLst>
                <a:outerShdw blurRad="38100" dist="19050" dir="2700000" algn="tl" rotWithShape="0">
                  <a:schemeClr val="dk1">
                    <a:alpha val="40000"/>
                  </a:schemeClr>
                </a:outerShdw>
              </a:effectLs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2154" y="5663388"/>
            <a:ext cx="1288593" cy="564404"/>
          </a:xfrm>
          <a:prstGeom prst="rect">
            <a:avLst/>
          </a:prstGeom>
          <a:effectLst>
            <a:glow>
              <a:schemeClr val="tx1">
                <a:alpha val="20000"/>
              </a:schemeClr>
            </a:glo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5213" y="5568597"/>
            <a:ext cx="783489" cy="69220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8149" y="5647384"/>
            <a:ext cx="1355655" cy="53238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3098" y="5647384"/>
            <a:ext cx="1487871" cy="523174"/>
          </a:xfrm>
          <a:prstGeom prst="rect">
            <a:avLst/>
          </a:prstGeom>
          <a:effectLst>
            <a:glow>
              <a:schemeClr val="tx1">
                <a:alpha val="20000"/>
              </a:schemeClr>
            </a:glow>
          </a:effec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9128" y="5741658"/>
            <a:ext cx="1963799" cy="380246"/>
          </a:xfrm>
          <a:prstGeom prst="rect">
            <a:avLst/>
          </a:prstGeom>
        </p:spPr>
      </p:pic>
    </p:spTree>
    <p:extLst>
      <p:ext uri="{BB962C8B-B14F-4D97-AF65-F5344CB8AC3E}">
        <p14:creationId xmlns:p14="http://schemas.microsoft.com/office/powerpoint/2010/main" val="826302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a:xfrm>
            <a:off x="612494" y="339524"/>
            <a:ext cx="7772400" cy="1143000"/>
          </a:xfrm>
          <a:noFill/>
        </p:spPr>
        <p:txBody>
          <a:bodyPr/>
          <a:lstStyle/>
          <a:p>
            <a:r>
              <a:rPr lang="en-US" dirty="0"/>
              <a:t>Why use cover crops?</a:t>
            </a:r>
          </a:p>
        </p:txBody>
      </p:sp>
      <p:sp>
        <p:nvSpPr>
          <p:cNvPr id="709635" name="Rectangle 3"/>
          <p:cNvSpPr>
            <a:spLocks noGrp="1" noChangeArrowheads="1"/>
          </p:cNvSpPr>
          <p:nvPr>
            <p:ph type="body" idx="1"/>
          </p:nvPr>
        </p:nvSpPr>
        <p:spPr>
          <a:xfrm>
            <a:off x="1905000" y="1382715"/>
            <a:ext cx="7539942" cy="2992516"/>
          </a:xfrm>
        </p:spPr>
        <p:txBody>
          <a:bodyPr/>
          <a:lstStyle/>
          <a:p>
            <a:r>
              <a:rPr lang="en-US" dirty="0" smtClean="0"/>
              <a:t>Grown </a:t>
            </a:r>
            <a:r>
              <a:rPr lang="en-US" dirty="0"/>
              <a:t>primarily for soil or ecosystem improvement rather than </a:t>
            </a:r>
            <a:r>
              <a:rPr lang="en-US" dirty="0" smtClean="0"/>
              <a:t>cash</a:t>
            </a:r>
          </a:p>
          <a:p>
            <a:r>
              <a:rPr lang="en-US" dirty="0" smtClean="0"/>
              <a:t>Important </a:t>
            </a:r>
            <a:r>
              <a:rPr lang="en-US" dirty="0"/>
              <a:t>fertility management tool for farmers </a:t>
            </a:r>
          </a:p>
          <a:p>
            <a:r>
              <a:rPr lang="en-US" dirty="0" smtClean="0"/>
              <a:t>Negative </a:t>
            </a:r>
            <a:r>
              <a:rPr lang="en-US" dirty="0"/>
              <a:t>consequences if managed incorrectly or the wrong species is used.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564" y="4180532"/>
            <a:ext cx="2666035" cy="199952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3546" y="2935493"/>
            <a:ext cx="2631311" cy="197348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991564" y="6224286"/>
            <a:ext cx="3406815" cy="369332"/>
          </a:xfrm>
          <a:prstGeom prst="rect">
            <a:avLst/>
          </a:prstGeom>
          <a:noFill/>
        </p:spPr>
        <p:txBody>
          <a:bodyPr wrap="square" rtlCol="0">
            <a:spAutoFit/>
          </a:bodyPr>
          <a:lstStyle/>
          <a:p>
            <a:r>
              <a:rPr lang="en-US" dirty="0" smtClean="0"/>
              <a:t>Black oats winter cover crop</a:t>
            </a:r>
            <a:endParaRPr lang="en-US" dirty="0"/>
          </a:p>
        </p:txBody>
      </p:sp>
      <p:sp>
        <p:nvSpPr>
          <p:cNvPr id="10" name="TextBox 9"/>
          <p:cNvSpPr txBox="1"/>
          <p:nvPr/>
        </p:nvSpPr>
        <p:spPr>
          <a:xfrm>
            <a:off x="8690658" y="5000263"/>
            <a:ext cx="3406815" cy="369332"/>
          </a:xfrm>
          <a:prstGeom prst="rect">
            <a:avLst/>
          </a:prstGeom>
          <a:noFill/>
        </p:spPr>
        <p:txBody>
          <a:bodyPr wrap="square" rtlCol="0">
            <a:spAutoFit/>
          </a:bodyPr>
          <a:lstStyle/>
          <a:p>
            <a:r>
              <a:rPr lang="en-US" dirty="0" err="1" smtClean="0"/>
              <a:t>Sunn</a:t>
            </a:r>
            <a:r>
              <a:rPr lang="en-US" dirty="0" smtClean="0"/>
              <a:t> hemp summer cover crop</a:t>
            </a:r>
            <a:endParaRPr lang="en-US" dirty="0"/>
          </a:p>
        </p:txBody>
      </p:sp>
      <p:sp>
        <p:nvSpPr>
          <p:cNvPr id="8" name="TextBox 15"/>
          <p:cNvSpPr txBox="1"/>
          <p:nvPr/>
        </p:nvSpPr>
        <p:spPr>
          <a:xfrm>
            <a:off x="8725835" y="5369595"/>
            <a:ext cx="138211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Julia Gaskin </a:t>
            </a:r>
            <a:endParaRPr lang="en-US" sz="1000" dirty="0"/>
          </a:p>
        </p:txBody>
      </p:sp>
    </p:spTree>
    <p:extLst>
      <p:ext uri="{BB962C8B-B14F-4D97-AF65-F5344CB8AC3E}">
        <p14:creationId xmlns:p14="http://schemas.microsoft.com/office/powerpoint/2010/main" val="748659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611530" y="265112"/>
            <a:ext cx="7127875" cy="1143000"/>
          </a:xfrm>
        </p:spPr>
        <p:txBody>
          <a:bodyPr/>
          <a:lstStyle/>
          <a:p>
            <a:r>
              <a:rPr lang="en-US" dirty="0"/>
              <a:t>Cover Crop </a:t>
            </a:r>
            <a:r>
              <a:rPr lang="en-US" dirty="0" smtClean="0"/>
              <a:t>Benefits</a:t>
            </a:r>
            <a:endParaRPr lang="en-US" dirty="0"/>
          </a:p>
        </p:txBody>
      </p:sp>
      <p:sp>
        <p:nvSpPr>
          <p:cNvPr id="11268" name="Rectangle 4"/>
          <p:cNvSpPr>
            <a:spLocks noGrp="1" noChangeArrowheads="1"/>
          </p:cNvSpPr>
          <p:nvPr>
            <p:ph type="body" idx="1"/>
          </p:nvPr>
        </p:nvSpPr>
        <p:spPr>
          <a:xfrm>
            <a:off x="1125879" y="1296988"/>
            <a:ext cx="6213072" cy="4724400"/>
          </a:xfrm>
        </p:spPr>
        <p:txBody>
          <a:bodyPr>
            <a:normAutofit lnSpcReduction="10000"/>
          </a:bodyPr>
          <a:lstStyle/>
          <a:p>
            <a:r>
              <a:rPr lang="en-US" dirty="0" smtClean="0"/>
              <a:t>Reduce soil erosion  </a:t>
            </a:r>
            <a:endParaRPr lang="en-US" dirty="0"/>
          </a:p>
          <a:p>
            <a:r>
              <a:rPr lang="en-US" dirty="0" smtClean="0"/>
              <a:t>Improve soil quality by adding carbon</a:t>
            </a:r>
            <a:endParaRPr lang="en-US" dirty="0"/>
          </a:p>
          <a:p>
            <a:r>
              <a:rPr lang="en-US" dirty="0" smtClean="0"/>
              <a:t>Reduce nutrient loss</a:t>
            </a:r>
          </a:p>
          <a:p>
            <a:r>
              <a:rPr lang="en-US" dirty="0" smtClean="0"/>
              <a:t>Increase water holding capacity</a:t>
            </a:r>
            <a:endParaRPr lang="en-US" dirty="0"/>
          </a:p>
          <a:p>
            <a:r>
              <a:rPr lang="en-US" dirty="0" smtClean="0"/>
              <a:t>Improve water quality</a:t>
            </a:r>
          </a:p>
          <a:p>
            <a:r>
              <a:rPr lang="en-US" dirty="0" smtClean="0"/>
              <a:t>Reduce weed pressure</a:t>
            </a:r>
            <a:endParaRPr lang="en-US" dirty="0"/>
          </a:p>
          <a:p>
            <a:r>
              <a:rPr lang="en-US" dirty="0" smtClean="0"/>
              <a:t>Provide habitat for beneficial insects</a:t>
            </a:r>
            <a:endParaRPr lang="en-US" dirty="0"/>
          </a:p>
          <a:p>
            <a:r>
              <a:rPr lang="en-US" dirty="0" smtClean="0"/>
              <a:t>Provide nitrogen </a:t>
            </a:r>
            <a:r>
              <a:rPr lang="en-US" dirty="0"/>
              <a:t>(</a:t>
            </a:r>
            <a:r>
              <a:rPr lang="en-US" dirty="0" smtClean="0"/>
              <a:t>legume cover crops)</a:t>
            </a:r>
            <a:endParaRPr lang="en-US" dirty="0"/>
          </a:p>
        </p:txBody>
      </p:sp>
      <p:pic>
        <p:nvPicPr>
          <p:cNvPr id="11271" name="Picture 7" descr="springtrainrollerresid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403" y="716504"/>
            <a:ext cx="3210387" cy="2408150"/>
          </a:xfrm>
          <a:prstGeom prst="rect">
            <a:avLst/>
          </a:prstGeom>
          <a:ln>
            <a:noFill/>
          </a:ln>
          <a:effectLst>
            <a:outerShdw blurRad="203200" dist="1016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9403" y="3321933"/>
            <a:ext cx="2313490" cy="3084653"/>
          </a:xfrm>
          <a:prstGeom prst="rect">
            <a:avLst/>
          </a:prstGeom>
          <a:ln>
            <a:noFill/>
          </a:ln>
          <a:effectLst>
            <a:outerShdw blurRad="203200" dist="101600" dir="2700000" algn="tl" rotWithShape="0">
              <a:srgbClr val="333333">
                <a:alpha val="65000"/>
              </a:srgbClr>
            </a:outerShdw>
          </a:effectLst>
        </p:spPr>
      </p:pic>
      <p:sp>
        <p:nvSpPr>
          <p:cNvPr id="3" name="TextBox 2"/>
          <p:cNvSpPr txBox="1"/>
          <p:nvPr/>
        </p:nvSpPr>
        <p:spPr>
          <a:xfrm>
            <a:off x="6322852" y="5644839"/>
            <a:ext cx="1588014" cy="923330"/>
          </a:xfrm>
          <a:prstGeom prst="rect">
            <a:avLst/>
          </a:prstGeom>
          <a:noFill/>
        </p:spPr>
        <p:txBody>
          <a:bodyPr wrap="square" rtlCol="0">
            <a:spAutoFit/>
          </a:bodyPr>
          <a:lstStyle/>
          <a:p>
            <a:r>
              <a:rPr lang="en-US" dirty="0" smtClean="0"/>
              <a:t>Rye roots and nutrient scavenging</a:t>
            </a:r>
            <a:endParaRPr lang="en-US" dirty="0"/>
          </a:p>
        </p:txBody>
      </p:sp>
      <p:cxnSp>
        <p:nvCxnSpPr>
          <p:cNvPr id="5" name="Straight Arrow Connector 4"/>
          <p:cNvCxnSpPr/>
          <p:nvPr/>
        </p:nvCxnSpPr>
        <p:spPr>
          <a:xfrm flipV="1">
            <a:off x="7650866" y="6074629"/>
            <a:ext cx="1074013" cy="87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650866" y="5306518"/>
            <a:ext cx="960699" cy="7769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253272" y="3321933"/>
            <a:ext cx="1573967" cy="1200329"/>
          </a:xfrm>
          <a:prstGeom prst="rect">
            <a:avLst/>
          </a:prstGeom>
          <a:noFill/>
        </p:spPr>
        <p:txBody>
          <a:bodyPr wrap="square" rtlCol="0">
            <a:spAutoFit/>
          </a:bodyPr>
          <a:lstStyle/>
          <a:p>
            <a:r>
              <a:rPr lang="en-US" dirty="0" smtClean="0"/>
              <a:t>Thick rye mulch acting as weed control</a:t>
            </a:r>
            <a:endParaRPr lang="en-US" dirty="0"/>
          </a:p>
        </p:txBody>
      </p:sp>
      <p:sp>
        <p:nvSpPr>
          <p:cNvPr id="11" name="TextBox 15"/>
          <p:cNvSpPr txBox="1"/>
          <p:nvPr/>
        </p:nvSpPr>
        <p:spPr>
          <a:xfrm>
            <a:off x="7739403" y="6421741"/>
            <a:ext cx="138211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Julia Gaskin </a:t>
            </a:r>
            <a:endParaRPr lang="en-US" sz="1000" dirty="0"/>
          </a:p>
        </p:txBody>
      </p:sp>
    </p:spTree>
    <p:extLst>
      <p:ext uri="{BB962C8B-B14F-4D97-AF65-F5344CB8AC3E}">
        <p14:creationId xmlns:p14="http://schemas.microsoft.com/office/powerpoint/2010/main" val="3422872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r>
              <a:rPr lang="en-GB"/>
              <a:t>Challenge !</a:t>
            </a:r>
            <a:endParaRPr lang="en-US"/>
          </a:p>
        </p:txBody>
      </p:sp>
      <p:sp>
        <p:nvSpPr>
          <p:cNvPr id="611331" name="Rectangle 3"/>
          <p:cNvSpPr>
            <a:spLocks noGrp="1" noChangeArrowheads="1"/>
          </p:cNvSpPr>
          <p:nvPr>
            <p:ph type="body" idx="1"/>
          </p:nvPr>
        </p:nvSpPr>
        <p:spPr>
          <a:xfrm>
            <a:off x="2264121" y="1594896"/>
            <a:ext cx="7467600" cy="3048000"/>
          </a:xfrm>
          <a:noFill/>
          <a:ln/>
        </p:spPr>
        <p:txBody>
          <a:bodyPr vert="horz" lIns="0" tIns="45720" rIns="0" bIns="45720" rtlCol="0">
            <a:normAutofit/>
          </a:bodyPr>
          <a:lstStyle/>
          <a:p>
            <a:pPr marL="609600" indent="-609600">
              <a:buNone/>
            </a:pPr>
            <a:r>
              <a:rPr lang="en-GB" sz="3600" i="1" dirty="0" smtClean="0"/>
              <a:t>Finding  </a:t>
            </a:r>
            <a:r>
              <a:rPr lang="en-GB" sz="3600" i="1" dirty="0"/>
              <a:t>the right cover crop that </a:t>
            </a:r>
            <a:r>
              <a:rPr lang="en-GB" sz="3600" i="1" dirty="0" smtClean="0"/>
              <a:t>fits your </a:t>
            </a:r>
            <a:r>
              <a:rPr lang="en-GB" sz="3600" i="1" dirty="0"/>
              <a:t>rotation and </a:t>
            </a:r>
            <a:r>
              <a:rPr lang="en-GB" sz="3600" i="1" dirty="0" smtClean="0"/>
              <a:t>accomplishes </a:t>
            </a:r>
            <a:r>
              <a:rPr lang="en-GB" sz="3600" i="1" dirty="0"/>
              <a:t>your specific purposes.</a:t>
            </a:r>
            <a:endParaRPr lang="en-US" sz="3600" i="1"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2511"/>
          <a:stretch/>
        </p:blipFill>
        <p:spPr>
          <a:xfrm>
            <a:off x="8897721" y="3072679"/>
            <a:ext cx="3007133" cy="174765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3899" t="29438" r="20495" b="1039"/>
          <a:stretch/>
        </p:blipFill>
        <p:spPr>
          <a:xfrm>
            <a:off x="221764" y="3479904"/>
            <a:ext cx="2876357" cy="171598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7351" t="-656" r="9249" b="656"/>
          <a:stretch/>
        </p:blipFill>
        <p:spPr>
          <a:xfrm>
            <a:off x="1394012" y="4642896"/>
            <a:ext cx="2361223" cy="181098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4328" y="3754521"/>
            <a:ext cx="1494180" cy="265413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499" y="3600137"/>
            <a:ext cx="2922042" cy="219153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22637" t="20821" r="24147" b="11443"/>
          <a:stretch/>
        </p:blipFill>
        <p:spPr>
          <a:xfrm>
            <a:off x="4354749" y="4686344"/>
            <a:ext cx="2053715" cy="1961793"/>
          </a:xfrm>
          <a:prstGeom prst="rect">
            <a:avLst/>
          </a:prstGeom>
          <a:ln>
            <a:noFill/>
          </a:ln>
          <a:effectLst>
            <a:outerShdw blurRad="292100" dist="139700" dir="2700000" algn="tl" rotWithShape="0">
              <a:srgbClr val="333333">
                <a:alpha val="65000"/>
              </a:srgbClr>
            </a:outerShdw>
          </a:effectLst>
        </p:spPr>
      </p:pic>
      <p:sp>
        <p:nvSpPr>
          <p:cNvPr id="10" name="TextBox 15"/>
          <p:cNvSpPr txBox="1"/>
          <p:nvPr/>
        </p:nvSpPr>
        <p:spPr>
          <a:xfrm>
            <a:off x="9682180" y="4950783"/>
            <a:ext cx="138211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Julia Gaskin </a:t>
            </a:r>
            <a:endParaRPr lang="en-US" sz="1000" dirty="0"/>
          </a:p>
        </p:txBody>
      </p:sp>
    </p:spTree>
    <p:extLst>
      <p:ext uri="{BB962C8B-B14F-4D97-AF65-F5344CB8AC3E}">
        <p14:creationId xmlns:p14="http://schemas.microsoft.com/office/powerpoint/2010/main" val="9352020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 Crop Categories</a:t>
            </a:r>
            <a:endParaRPr lang="en-US" dirty="0"/>
          </a:p>
        </p:txBody>
      </p:sp>
      <p:sp>
        <p:nvSpPr>
          <p:cNvPr id="3" name="Content Placeholder 2"/>
          <p:cNvSpPr>
            <a:spLocks noGrp="1"/>
          </p:cNvSpPr>
          <p:nvPr>
            <p:ph idx="1"/>
          </p:nvPr>
        </p:nvSpPr>
        <p:spPr>
          <a:xfrm>
            <a:off x="838200" y="1690688"/>
            <a:ext cx="10515600" cy="4911993"/>
          </a:xfrm>
        </p:spPr>
        <p:txBody>
          <a:bodyPr>
            <a:normAutofit fontScale="92500" lnSpcReduction="10000"/>
          </a:bodyPr>
          <a:lstStyle/>
          <a:p>
            <a:r>
              <a:rPr lang="en-US" dirty="0" smtClean="0"/>
              <a:t>Major season for growth</a:t>
            </a:r>
          </a:p>
          <a:p>
            <a:pPr marL="914400" lvl="1" indent="-231775">
              <a:buFont typeface="Arial" panose="020B0604020202020204" pitchFamily="34" charset="0"/>
              <a:buChar char="−"/>
            </a:pPr>
            <a:r>
              <a:rPr lang="en-US" dirty="0"/>
              <a:t>Winter – planted in fall and killed in the spring</a:t>
            </a:r>
          </a:p>
          <a:p>
            <a:pPr marL="914400" lvl="1" indent="-231775">
              <a:buFont typeface="Arial" panose="020B0604020202020204" pitchFamily="34" charset="0"/>
              <a:buChar char="−"/>
            </a:pPr>
            <a:r>
              <a:rPr lang="en-US" dirty="0"/>
              <a:t>Summer – planted in the spring and killed in </a:t>
            </a:r>
            <a:r>
              <a:rPr lang="en-US" dirty="0" smtClean="0"/>
              <a:t>fall</a:t>
            </a:r>
          </a:p>
          <a:p>
            <a:r>
              <a:rPr lang="en-US" dirty="0" smtClean="0"/>
              <a:t>Plant family</a:t>
            </a:r>
          </a:p>
          <a:p>
            <a:pPr marL="914400" lvl="1" indent="-231775">
              <a:buFont typeface="Arial" panose="020B0604020202020204" pitchFamily="34" charset="0"/>
              <a:buChar char="−"/>
            </a:pPr>
            <a:r>
              <a:rPr lang="en-US" dirty="0"/>
              <a:t>Grains</a:t>
            </a:r>
          </a:p>
          <a:p>
            <a:pPr marL="1258888" lvl="2"/>
            <a:r>
              <a:rPr lang="en-US" sz="2200" dirty="0"/>
              <a:t>Winter - cereal rye, wheat, oats, black oats, </a:t>
            </a:r>
          </a:p>
          <a:p>
            <a:pPr marL="1258888" lvl="2"/>
            <a:r>
              <a:rPr lang="en-US" sz="2200" dirty="0"/>
              <a:t>Summer - sorghum, </a:t>
            </a:r>
            <a:r>
              <a:rPr lang="en-US" sz="2200" dirty="0" err="1"/>
              <a:t>sudangrass</a:t>
            </a:r>
            <a:r>
              <a:rPr lang="en-US" sz="2200" dirty="0"/>
              <a:t>, millets</a:t>
            </a:r>
          </a:p>
          <a:p>
            <a:pPr marL="914400" lvl="1">
              <a:buFont typeface="Arial" panose="020B0604020202020204" pitchFamily="34" charset="0"/>
              <a:buChar char="−"/>
            </a:pPr>
            <a:r>
              <a:rPr lang="en-US" dirty="0"/>
              <a:t>Legumes</a:t>
            </a:r>
          </a:p>
          <a:p>
            <a:pPr marL="1258888" lvl="2"/>
            <a:r>
              <a:rPr lang="en-US" sz="2200" dirty="0"/>
              <a:t>Winter – clovers, </a:t>
            </a:r>
            <a:r>
              <a:rPr lang="en-US" sz="2200" dirty="0" err="1"/>
              <a:t>winterpeas</a:t>
            </a:r>
            <a:r>
              <a:rPr lang="en-US" sz="2200" dirty="0"/>
              <a:t>, vetches, lupines</a:t>
            </a:r>
          </a:p>
          <a:p>
            <a:pPr marL="1258888" lvl="2"/>
            <a:r>
              <a:rPr lang="en-US" sz="2200" dirty="0"/>
              <a:t>Summer – cowpeas, </a:t>
            </a:r>
            <a:r>
              <a:rPr lang="en-US" sz="2200" dirty="0" err="1"/>
              <a:t>sunn</a:t>
            </a:r>
            <a:r>
              <a:rPr lang="en-US" sz="2200" dirty="0"/>
              <a:t> hemp, </a:t>
            </a:r>
            <a:r>
              <a:rPr lang="en-US" sz="2200" dirty="0" err="1"/>
              <a:t>velvetbean</a:t>
            </a:r>
            <a:r>
              <a:rPr lang="en-US" sz="2200" dirty="0"/>
              <a:t>, pigeon peas</a:t>
            </a:r>
          </a:p>
          <a:p>
            <a:pPr marL="914400" lvl="1">
              <a:buFont typeface="Arial" panose="020B0604020202020204" pitchFamily="34" charset="0"/>
              <a:buChar char="−"/>
            </a:pPr>
            <a:r>
              <a:rPr lang="en-US" dirty="0"/>
              <a:t>Brassicas</a:t>
            </a:r>
          </a:p>
          <a:p>
            <a:pPr marL="1258888" lvl="2"/>
            <a:r>
              <a:rPr lang="en-US" sz="2200" dirty="0"/>
              <a:t>Winter – radishes, mustards, rapeseed</a:t>
            </a:r>
          </a:p>
          <a:p>
            <a:pPr marL="914400" lvl="1">
              <a:buFont typeface="Arial" panose="020B0604020202020204" pitchFamily="34" charset="0"/>
              <a:buChar char="−"/>
            </a:pPr>
            <a:r>
              <a:rPr lang="en-US" dirty="0"/>
              <a:t>Others</a:t>
            </a:r>
          </a:p>
          <a:p>
            <a:pPr marL="1258888" lvl="2"/>
            <a:r>
              <a:rPr lang="en-US" sz="2200" dirty="0"/>
              <a:t>Buckwheat, sunflowers</a:t>
            </a:r>
          </a:p>
          <a:p>
            <a:pPr marL="0" indent="0">
              <a:buNone/>
            </a:pPr>
            <a:endParaRPr lang="en-US"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83" r="2711"/>
          <a:stretch/>
        </p:blipFill>
        <p:spPr>
          <a:xfrm>
            <a:off x="8482944" y="890649"/>
            <a:ext cx="2957551" cy="2324976"/>
          </a:xfrm>
          <a:prstGeom prst="rect">
            <a:avLst/>
          </a:prstGeom>
          <a:ln>
            <a:noFill/>
          </a:ln>
          <a:effectLst>
            <a:outerShdw blurRad="292100" dist="139700" dir="2700000" algn="tl" rotWithShape="0">
              <a:srgbClr val="333333">
                <a:alpha val="65000"/>
              </a:srgbClr>
            </a:outerShdw>
          </a:effectLst>
        </p:spPr>
      </p:pic>
      <p:sp>
        <p:nvSpPr>
          <p:cNvPr id="5" name="TextBox 15"/>
          <p:cNvSpPr txBox="1"/>
          <p:nvPr/>
        </p:nvSpPr>
        <p:spPr>
          <a:xfrm>
            <a:off x="10217508" y="3261105"/>
            <a:ext cx="131799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 Julia Gaskin </a:t>
            </a:r>
            <a:endParaRPr lang="en-US" sz="1000" dirty="0"/>
          </a:p>
        </p:txBody>
      </p:sp>
    </p:spTree>
    <p:extLst>
      <p:ext uri="{BB962C8B-B14F-4D97-AF65-F5344CB8AC3E}">
        <p14:creationId xmlns:p14="http://schemas.microsoft.com/office/powerpoint/2010/main" val="3450512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807"/>
            <a:ext cx="10515600" cy="1325563"/>
          </a:xfrm>
        </p:spPr>
        <p:txBody>
          <a:bodyPr>
            <a:normAutofit/>
          </a:bodyPr>
          <a:lstStyle/>
          <a:p>
            <a:r>
              <a:rPr lang="en-US" dirty="0" smtClean="0"/>
              <a:t>Grains</a:t>
            </a:r>
            <a:endParaRPr lang="en-US" dirty="0"/>
          </a:p>
        </p:txBody>
      </p:sp>
      <p:sp>
        <p:nvSpPr>
          <p:cNvPr id="3" name="Content Placeholder 2"/>
          <p:cNvSpPr>
            <a:spLocks noGrp="1"/>
          </p:cNvSpPr>
          <p:nvPr>
            <p:ph idx="1"/>
          </p:nvPr>
        </p:nvSpPr>
        <p:spPr>
          <a:xfrm>
            <a:off x="838200" y="1281666"/>
            <a:ext cx="6702631" cy="4888241"/>
          </a:xfrm>
        </p:spPr>
        <p:txBody>
          <a:bodyPr>
            <a:normAutofit/>
          </a:bodyPr>
          <a:lstStyle/>
          <a:p>
            <a:pPr marL="225425" lvl="1" indent="-225425">
              <a:spcBef>
                <a:spcPts val="1000"/>
              </a:spcBef>
            </a:pPr>
            <a:r>
              <a:rPr lang="en-US" sz="2800" dirty="0" smtClean="0"/>
              <a:t>Characteristics</a:t>
            </a:r>
          </a:p>
          <a:p>
            <a:pPr marL="914400" lvl="2">
              <a:lnSpc>
                <a:spcPct val="70000"/>
              </a:lnSpc>
              <a:spcBef>
                <a:spcPts val="1000"/>
              </a:spcBef>
              <a:buFont typeface="Arial" panose="020B0604020202020204" pitchFamily="34" charset="0"/>
              <a:buChar char="−"/>
            </a:pPr>
            <a:r>
              <a:rPr lang="en-US" sz="2400" dirty="0"/>
              <a:t>High biomass (as much as 8,000 </a:t>
            </a:r>
            <a:r>
              <a:rPr lang="en-US" sz="2400" dirty="0" err="1"/>
              <a:t>lbs</a:t>
            </a:r>
            <a:r>
              <a:rPr lang="en-US" sz="2400" dirty="0"/>
              <a:t>/ac)</a:t>
            </a:r>
          </a:p>
          <a:p>
            <a:pPr marL="914400" lvl="2">
              <a:lnSpc>
                <a:spcPct val="70000"/>
              </a:lnSpc>
              <a:spcBef>
                <a:spcPts val="1000"/>
              </a:spcBef>
              <a:buFont typeface="Arial" panose="020B0604020202020204" pitchFamily="34" charset="0"/>
              <a:buChar char="−"/>
            </a:pPr>
            <a:r>
              <a:rPr lang="en-US" sz="2400" dirty="0"/>
              <a:t>High </a:t>
            </a:r>
            <a:r>
              <a:rPr lang="en-US" sz="2400" dirty="0" err="1"/>
              <a:t>carbon:nitrogen</a:t>
            </a:r>
            <a:r>
              <a:rPr lang="en-US" sz="2400" dirty="0"/>
              <a:t> ratio when </a:t>
            </a:r>
            <a:r>
              <a:rPr lang="en-US" sz="2400" dirty="0" smtClean="0"/>
              <a:t>mature</a:t>
            </a:r>
          </a:p>
          <a:p>
            <a:pPr marL="685800" lvl="2" indent="0">
              <a:lnSpc>
                <a:spcPct val="70000"/>
              </a:lnSpc>
              <a:spcBef>
                <a:spcPts val="1000"/>
              </a:spcBef>
              <a:buNone/>
            </a:pPr>
            <a:endParaRPr lang="en-US" sz="900" dirty="0" smtClean="0"/>
          </a:p>
          <a:p>
            <a:pPr marL="225425" lvl="1" indent="-225425">
              <a:spcBef>
                <a:spcPts val="1000"/>
              </a:spcBef>
            </a:pPr>
            <a:r>
              <a:rPr lang="en-US" sz="2800" dirty="0" smtClean="0"/>
              <a:t>Primary functions</a:t>
            </a:r>
          </a:p>
          <a:p>
            <a:pPr marL="914400" lvl="2" indent="-231775">
              <a:lnSpc>
                <a:spcPct val="70000"/>
              </a:lnSpc>
              <a:spcBef>
                <a:spcPts val="1000"/>
              </a:spcBef>
              <a:buFont typeface="Arial" panose="020B0604020202020204" pitchFamily="34" charset="0"/>
              <a:buChar char="−"/>
            </a:pPr>
            <a:r>
              <a:rPr lang="en-US" sz="2400" dirty="0"/>
              <a:t>Improved soil quality </a:t>
            </a:r>
            <a:endParaRPr lang="en-US" sz="2400" dirty="0" smtClean="0"/>
          </a:p>
          <a:p>
            <a:pPr marL="914400" lvl="2" indent="-231775">
              <a:lnSpc>
                <a:spcPct val="70000"/>
              </a:lnSpc>
              <a:spcBef>
                <a:spcPts val="1000"/>
              </a:spcBef>
              <a:buFont typeface="Arial" panose="020B0604020202020204" pitchFamily="34" charset="0"/>
              <a:buChar char="−"/>
            </a:pPr>
            <a:r>
              <a:rPr lang="en-US" sz="2400" dirty="0" smtClean="0"/>
              <a:t>Weed </a:t>
            </a:r>
            <a:r>
              <a:rPr lang="en-US" sz="2400" dirty="0"/>
              <a:t>suppression </a:t>
            </a:r>
          </a:p>
          <a:p>
            <a:pPr marL="914400" lvl="2" indent="-231775">
              <a:lnSpc>
                <a:spcPct val="70000"/>
              </a:lnSpc>
              <a:spcBef>
                <a:spcPts val="1000"/>
              </a:spcBef>
              <a:buFont typeface="Arial" panose="020B0604020202020204" pitchFamily="34" charset="0"/>
              <a:buChar char="−"/>
            </a:pPr>
            <a:r>
              <a:rPr lang="en-US" sz="2400" dirty="0"/>
              <a:t>Nutrient </a:t>
            </a:r>
            <a:r>
              <a:rPr lang="en-US" sz="2400" dirty="0" smtClean="0"/>
              <a:t>scavenging</a:t>
            </a:r>
          </a:p>
          <a:p>
            <a:pPr marL="682625" lvl="2" indent="0">
              <a:lnSpc>
                <a:spcPct val="70000"/>
              </a:lnSpc>
              <a:spcBef>
                <a:spcPts val="1000"/>
              </a:spcBef>
              <a:buNone/>
            </a:pPr>
            <a:endParaRPr lang="en-US" sz="900" dirty="0" smtClean="0"/>
          </a:p>
          <a:p>
            <a:pPr marL="225425" lvl="1" indent="-225425">
              <a:spcBef>
                <a:spcPts val="1000"/>
              </a:spcBef>
            </a:pPr>
            <a:r>
              <a:rPr lang="en-US" sz="2800" dirty="0" smtClean="0"/>
              <a:t>Potential problems</a:t>
            </a:r>
          </a:p>
          <a:p>
            <a:pPr marL="914400" lvl="2" indent="-225425">
              <a:lnSpc>
                <a:spcPct val="70000"/>
              </a:lnSpc>
              <a:spcBef>
                <a:spcPts val="1000"/>
              </a:spcBef>
              <a:buFont typeface="Arial" panose="020B0604020202020204" pitchFamily="34" charset="0"/>
              <a:buChar char="−"/>
            </a:pPr>
            <a:r>
              <a:rPr lang="en-US" sz="2400" dirty="0" smtClean="0"/>
              <a:t>Nitrogen immobilization</a:t>
            </a:r>
          </a:p>
          <a:p>
            <a:pPr marL="914400" lvl="2" indent="-225425">
              <a:lnSpc>
                <a:spcPct val="70000"/>
              </a:lnSpc>
              <a:spcBef>
                <a:spcPts val="1000"/>
              </a:spcBef>
              <a:buFont typeface="Arial" panose="020B0604020202020204" pitchFamily="34" charset="0"/>
              <a:buChar char="−"/>
            </a:pPr>
            <a:r>
              <a:rPr lang="en-US" sz="2400" dirty="0" smtClean="0"/>
              <a:t>High biomass hard to manage</a:t>
            </a:r>
            <a:endParaRPr lang="en-US" sz="2400" dirty="0"/>
          </a:p>
          <a:p>
            <a:pPr marL="0" indent="0">
              <a:buNone/>
            </a:pPr>
            <a:endParaRPr lang="en-US"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118"/>
          <a:stretch/>
        </p:blipFill>
        <p:spPr>
          <a:xfrm>
            <a:off x="8097159" y="710604"/>
            <a:ext cx="3618281" cy="2143374"/>
          </a:xfrm>
          <a:prstGeom prst="rect">
            <a:avLst/>
          </a:prstGeom>
          <a:ln>
            <a:noFill/>
          </a:ln>
          <a:effectLst>
            <a:outerShdw blurRad="292100" dist="139700" dir="2700000" algn="tl" rotWithShape="0">
              <a:srgbClr val="333333">
                <a:alpha val="65000"/>
              </a:srgbClr>
            </a:outerShdw>
          </a:effectLst>
        </p:spPr>
      </p:pic>
      <p:sp>
        <p:nvSpPr>
          <p:cNvPr id="7" name="TextBox 15"/>
          <p:cNvSpPr txBox="1"/>
          <p:nvPr/>
        </p:nvSpPr>
        <p:spPr>
          <a:xfrm>
            <a:off x="10510857" y="2643382"/>
            <a:ext cx="133402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2"/>
                </a:solidFill>
              </a:rPr>
              <a:t>Photo: Jimmy Dean </a:t>
            </a:r>
            <a:endParaRPr lang="en-US" sz="1000" dirty="0">
              <a:solidFill>
                <a:schemeClr val="bg2"/>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0663" r="24010"/>
          <a:stretch/>
        </p:blipFill>
        <p:spPr>
          <a:xfrm>
            <a:off x="6956769" y="2766492"/>
            <a:ext cx="3130342" cy="2751849"/>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7093709" y="5272120"/>
            <a:ext cx="1317990" cy="246221"/>
          </a:xfrm>
          <a:prstGeom prst="rect">
            <a:avLst/>
          </a:prstGeom>
        </p:spPr>
        <p:txBody>
          <a:bodyPr wrap="none">
            <a:spAutoFit/>
          </a:bodyPr>
          <a:lstStyle/>
          <a:p>
            <a:r>
              <a:rPr lang="en-US" sz="1000" dirty="0">
                <a:solidFill>
                  <a:schemeClr val="bg2"/>
                </a:solidFill>
              </a:rPr>
              <a:t>Photo: Julia Gaskin </a:t>
            </a:r>
          </a:p>
        </p:txBody>
      </p:sp>
    </p:spTree>
    <p:extLst>
      <p:ext uri="{BB962C8B-B14F-4D97-AF65-F5344CB8AC3E}">
        <p14:creationId xmlns:p14="http://schemas.microsoft.com/office/powerpoint/2010/main" val="2444691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Cereal Rye</a:t>
            </a:r>
          </a:p>
        </p:txBody>
      </p:sp>
      <p:sp>
        <p:nvSpPr>
          <p:cNvPr id="3" name="Content Placeholder 2"/>
          <p:cNvSpPr>
            <a:spLocks noGrp="1"/>
          </p:cNvSpPr>
          <p:nvPr>
            <p:ph idx="1"/>
          </p:nvPr>
        </p:nvSpPr>
        <p:spPr/>
        <p:txBody>
          <a:bodyPr/>
          <a:lstStyle/>
          <a:p>
            <a:r>
              <a:rPr lang="en-US" dirty="0"/>
              <a:t>Winter annual grass</a:t>
            </a:r>
          </a:p>
          <a:p>
            <a:r>
              <a:rPr lang="en-US" dirty="0"/>
              <a:t>Grows rapidly</a:t>
            </a:r>
          </a:p>
          <a:p>
            <a:r>
              <a:rPr lang="en-US" dirty="0"/>
              <a:t>Tolerant of low fertility and pH</a:t>
            </a:r>
          </a:p>
          <a:p>
            <a:r>
              <a:rPr lang="en-US" dirty="0"/>
              <a:t>Weed suppressing </a:t>
            </a:r>
          </a:p>
          <a:p>
            <a:r>
              <a:rPr lang="en-US" dirty="0"/>
              <a:t>Most winter hardy of annual grasses</a:t>
            </a:r>
          </a:p>
          <a:p>
            <a:r>
              <a:rPr lang="en-US" dirty="0"/>
              <a:t>Slow to break down</a:t>
            </a:r>
          </a:p>
          <a:p>
            <a:r>
              <a:rPr lang="en-US" dirty="0"/>
              <a:t>Deep rooted (recycling nutrients)</a:t>
            </a:r>
          </a:p>
          <a:p>
            <a:r>
              <a:rPr lang="en-US" dirty="0"/>
              <a:t>Seed 60 -120 </a:t>
            </a:r>
            <a:r>
              <a:rPr lang="en-US" dirty="0" err="1"/>
              <a:t>lb</a:t>
            </a:r>
            <a:r>
              <a:rPr lang="en-US" dirty="0"/>
              <a:t>/A, in late Sept. - late Nov.</a:t>
            </a:r>
          </a:p>
          <a:p>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3268" t="17448" r="35740" b="17617"/>
          <a:stretch/>
        </p:blipFill>
        <p:spPr>
          <a:xfrm>
            <a:off x="6776853" y="393391"/>
            <a:ext cx="3170711" cy="302820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lum bright="5000"/>
            <a:extLst>
              <a:ext uri="{BEBA8EAE-BF5A-486C-A8C5-ECC9F3942E4B}">
                <a14:imgProps xmlns:a14="http://schemas.microsoft.com/office/drawing/2010/main">
                  <a14:imgLayer r:embed="rId5">
                    <a14:imgEffect>
                      <a14:brightnessContrast bright="4000" contrast="4000"/>
                    </a14:imgEffect>
                  </a14:imgLayer>
                </a14:imgProps>
              </a:ext>
              <a:ext uri="{28A0092B-C50C-407E-A947-70E740481C1C}">
                <a14:useLocalDpi xmlns:a14="http://schemas.microsoft.com/office/drawing/2010/main" val="0"/>
              </a:ext>
            </a:extLst>
          </a:blip>
          <a:srcRect t="7273"/>
          <a:stretch/>
        </p:blipFill>
        <p:spPr>
          <a:xfrm>
            <a:off x="9027189" y="1940925"/>
            <a:ext cx="2467071" cy="4120738"/>
          </a:xfrm>
          <a:prstGeom prst="rect">
            <a:avLst/>
          </a:prstGeom>
          <a:ln>
            <a:noFill/>
          </a:ln>
          <a:effectLst>
            <a:outerShdw blurRad="292100" dist="139700" dir="2700000" algn="tl" rotWithShape="0">
              <a:srgbClr val="333333">
                <a:alpha val="65000"/>
              </a:srgbClr>
            </a:outerShdw>
          </a:effectLst>
        </p:spPr>
      </p:pic>
      <p:sp>
        <p:nvSpPr>
          <p:cNvPr id="6" name="TextBox 15"/>
          <p:cNvSpPr txBox="1"/>
          <p:nvPr/>
        </p:nvSpPr>
        <p:spPr>
          <a:xfrm>
            <a:off x="9971690" y="1579404"/>
            <a:ext cx="1382110"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Julia Gaskin </a:t>
            </a:r>
            <a:endParaRPr lang="en-US" sz="1000" dirty="0"/>
          </a:p>
        </p:txBody>
      </p:sp>
    </p:spTree>
    <p:extLst>
      <p:ext uri="{BB962C8B-B14F-4D97-AF65-F5344CB8AC3E}">
        <p14:creationId xmlns:p14="http://schemas.microsoft.com/office/powerpoint/2010/main" val="2743430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0000"/>
      </a:dk1>
      <a:lt1>
        <a:srgbClr val="FFFFFF"/>
      </a:lt1>
      <a:dk2>
        <a:srgbClr val="000000"/>
      </a:dk2>
      <a:lt2>
        <a:srgbClr val="FFFFFF"/>
      </a:lt2>
      <a:accent1>
        <a:srgbClr val="70AD47"/>
      </a:accent1>
      <a:accent2>
        <a:srgbClr val="5B9BD5"/>
      </a:accent2>
      <a:accent3>
        <a:srgbClr val="FFC000"/>
      </a:accent3>
      <a:accent4>
        <a:srgbClr val="ED7D31"/>
      </a:accent4>
      <a:accent5>
        <a:srgbClr val="954F72"/>
      </a:accent5>
      <a:accent6>
        <a:srgbClr val="70AD47"/>
      </a:accent6>
      <a:hlink>
        <a:srgbClr val="954F72"/>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1018</TotalTime>
  <Words>1519</Words>
  <Application>Microsoft Office PowerPoint</Application>
  <PresentationFormat>Widescreen</PresentationFormat>
  <Paragraphs>319</Paragraphs>
  <Slides>33</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Bookman Old Style</vt:lpstr>
      <vt:lpstr>Calibri</vt:lpstr>
      <vt:lpstr>Comic Sans MS</vt:lpstr>
      <vt:lpstr>Times New Roman</vt:lpstr>
      <vt:lpstr>Trebuchet MS</vt:lpstr>
      <vt:lpstr>Verdana</vt:lpstr>
      <vt:lpstr>Office Theme</vt:lpstr>
      <vt:lpstr>PowerPoint Presentation</vt:lpstr>
      <vt:lpstr>Session 2 Cover Crops </vt:lpstr>
      <vt:lpstr>Learning Objectives</vt:lpstr>
      <vt:lpstr>Why use cover crops?</vt:lpstr>
      <vt:lpstr>Cover Crop Benefits</vt:lpstr>
      <vt:lpstr>Challenge !</vt:lpstr>
      <vt:lpstr>Cover Crop Categories</vt:lpstr>
      <vt:lpstr>Grains</vt:lpstr>
      <vt:lpstr>Cereal Rye</vt:lpstr>
      <vt:lpstr>Sorghum, Sudangrass, Millet</vt:lpstr>
      <vt:lpstr>Legumes</vt:lpstr>
      <vt:lpstr>Crimson Clover</vt:lpstr>
      <vt:lpstr>Cowpeas</vt:lpstr>
      <vt:lpstr>Legumes</vt:lpstr>
      <vt:lpstr>PowerPoint Presentation</vt:lpstr>
      <vt:lpstr>Nitrogen in Cover Crop Residues</vt:lpstr>
      <vt:lpstr>Nutrient Release</vt:lpstr>
      <vt:lpstr>Estimating N from Cover Crops</vt:lpstr>
      <vt:lpstr>Brassicas</vt:lpstr>
      <vt:lpstr>Cover Crop Mixtures</vt:lpstr>
      <vt:lpstr>Maximize Biomass to Maximize Benefits!</vt:lpstr>
      <vt:lpstr>Planting Cover Crops</vt:lpstr>
      <vt:lpstr>Planting Cover Crops</vt:lpstr>
      <vt:lpstr>Killing Cover Crops</vt:lpstr>
      <vt:lpstr>Choosing a cover crop</vt:lpstr>
      <vt:lpstr>Step 1.What is my primary goal?</vt:lpstr>
      <vt:lpstr>Step 2. How will I manage it?</vt:lpstr>
      <vt:lpstr>Step 3: What is the crop rotation? </vt:lpstr>
      <vt:lpstr>Step 4: Select species/mix to meet goals from  steps 1 - 3.</vt:lpstr>
      <vt:lpstr>What to avoid…...</vt:lpstr>
      <vt:lpstr>Additional Resources</vt:lpstr>
      <vt:lpstr>Learning Activity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Katelyn Rebecca Chatham</dc:creator>
  <cp:lastModifiedBy>Windows User</cp:lastModifiedBy>
  <cp:revision>108</cp:revision>
  <dcterms:created xsi:type="dcterms:W3CDTF">2015-06-09T16:44:22Z</dcterms:created>
  <dcterms:modified xsi:type="dcterms:W3CDTF">2016-10-17T18:56:06Z</dcterms:modified>
</cp:coreProperties>
</file>