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3" r:id="rId2"/>
    <p:sldId id="258" r:id="rId3"/>
    <p:sldId id="266" r:id="rId4"/>
    <p:sldId id="269" r:id="rId5"/>
    <p:sldId id="270" r:id="rId6"/>
    <p:sldId id="279" r:id="rId7"/>
    <p:sldId id="267" r:id="rId8"/>
    <p:sldId id="277" r:id="rId9"/>
    <p:sldId id="278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86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05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04" y="602398"/>
            <a:ext cx="7546789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" y="301628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Fruit and Vegetable Production</a:t>
            </a:r>
            <a:endParaRPr lang="en-US" sz="60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01" y="5834699"/>
            <a:ext cx="1705074" cy="600457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14" y="5255954"/>
            <a:ext cx="917600" cy="148102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91" y="5406027"/>
            <a:ext cx="1162012" cy="10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20" y="1138238"/>
            <a:ext cx="10515600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1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The Foundation – </a:t>
            </a:r>
            <a:b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A Systems Approach </a:t>
            </a:r>
            <a:endParaRPr lang="en-US" sz="4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Julia Gaskin</a:t>
            </a:r>
          </a:p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Agriculture Coordinator</a:t>
            </a:r>
          </a:p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Crop &amp; Soil Science </a:t>
            </a:r>
            <a:r>
              <a:rPr lang="en-US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Dept</a:t>
            </a: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Georgia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05" y="1434403"/>
            <a:ext cx="4298145" cy="367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49305" y="5105735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Photo: Julia Gaskin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47383" y="4724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How Do We Farm More Sustainably?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9620" y="1827369"/>
            <a:ext cx="8153400" cy="4114800"/>
          </a:xfrm>
        </p:spPr>
        <p:txBody>
          <a:bodyPr/>
          <a:lstStyle/>
          <a:p>
            <a:r>
              <a:rPr lang="en-US" altLang="en-US" dirty="0" smtClean="0"/>
              <a:t>Think about a systems approach</a:t>
            </a:r>
          </a:p>
          <a:p>
            <a:pPr lvl="1"/>
            <a:r>
              <a:rPr lang="en-US" altLang="en-US" dirty="0" smtClean="0"/>
              <a:t>i.e. everything is related to everything else</a:t>
            </a:r>
          </a:p>
          <a:p>
            <a:r>
              <a:rPr lang="en-US" altLang="en-US" dirty="0" smtClean="0"/>
              <a:t>Work with natural cycles to reduce inputs</a:t>
            </a:r>
          </a:p>
          <a:p>
            <a:pPr lvl="1"/>
            <a:r>
              <a:rPr lang="en-US" altLang="en-US" dirty="0" smtClean="0"/>
              <a:t>Build soil health</a:t>
            </a:r>
          </a:p>
          <a:p>
            <a:pPr lvl="1"/>
            <a:r>
              <a:rPr lang="en-US" altLang="en-US" dirty="0" smtClean="0"/>
              <a:t>Biodiversity</a:t>
            </a:r>
          </a:p>
          <a:p>
            <a:pPr lvl="1"/>
            <a:r>
              <a:rPr lang="en-US" altLang="en-US" dirty="0" smtClean="0"/>
              <a:t>Ecologically based pest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10" y="4689156"/>
            <a:ext cx="2725420" cy="204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30" y="3491864"/>
            <a:ext cx="3192780" cy="239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7958" y="6023293"/>
            <a:ext cx="1508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Photos: Julia Gaskin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105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4791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3821" r="23972" b="8508"/>
          <a:stretch>
            <a:fillRect/>
          </a:stretch>
        </p:blipFill>
        <p:spPr bwMode="auto">
          <a:xfrm>
            <a:off x="2286000" y="3952875"/>
            <a:ext cx="7762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Explosion 1 6"/>
          <p:cNvSpPr>
            <a:spLocks noChangeArrowheads="1"/>
          </p:cNvSpPr>
          <p:nvPr/>
        </p:nvSpPr>
        <p:spPr bwMode="auto">
          <a:xfrm>
            <a:off x="1981200" y="3581400"/>
            <a:ext cx="723900" cy="533400"/>
          </a:xfrm>
          <a:prstGeom prst="irregularSeal1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Technical" pitchFamily="66" charset="0"/>
            </a:endParaRPr>
          </a:p>
        </p:txBody>
      </p:sp>
      <p:pic>
        <p:nvPicPr>
          <p:cNvPr id="1946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428">
            <a:off x="7300913" y="3821113"/>
            <a:ext cx="13192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5316">
            <a:off x="6399213" y="2867026"/>
            <a:ext cx="1295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3821" r="23972" b="8508"/>
          <a:stretch>
            <a:fillRect/>
          </a:stretch>
        </p:blipFill>
        <p:spPr bwMode="auto">
          <a:xfrm>
            <a:off x="6288089" y="4016375"/>
            <a:ext cx="9096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93">
            <a:off x="6911975" y="2516188"/>
            <a:ext cx="12509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8834">
            <a:off x="7448550" y="2355850"/>
            <a:ext cx="12509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Explosion 1 17"/>
          <p:cNvSpPr>
            <a:spLocks noChangeArrowheads="1"/>
          </p:cNvSpPr>
          <p:nvPr/>
        </p:nvSpPr>
        <p:spPr bwMode="auto">
          <a:xfrm>
            <a:off x="6019801" y="3641726"/>
            <a:ext cx="847725" cy="669925"/>
          </a:xfrm>
          <a:prstGeom prst="irregularSeal1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Technical" pitchFamily="66" charset="0"/>
            </a:endParaRPr>
          </a:p>
        </p:txBody>
      </p:sp>
      <p:pic>
        <p:nvPicPr>
          <p:cNvPr id="1946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3278">
            <a:off x="7776369" y="3926682"/>
            <a:ext cx="13382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8964">
            <a:off x="7889082" y="2463007"/>
            <a:ext cx="13382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Box 8"/>
          <p:cNvSpPr txBox="1">
            <a:spLocks noChangeArrowheads="1"/>
          </p:cNvSpPr>
          <p:nvPr/>
        </p:nvSpPr>
        <p:spPr bwMode="auto">
          <a:xfrm>
            <a:off x="5483225" y="2860675"/>
            <a:ext cx="116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Technical" pitchFamily="66" charset="0"/>
              </a:rPr>
              <a:t>Resistant varieties</a:t>
            </a:r>
          </a:p>
        </p:txBody>
      </p:sp>
      <p:sp>
        <p:nvSpPr>
          <p:cNvPr id="19470" name="TextBox 9"/>
          <p:cNvSpPr txBox="1">
            <a:spLocks noChangeArrowheads="1"/>
          </p:cNvSpPr>
          <p:nvPr/>
        </p:nvSpPr>
        <p:spPr bwMode="auto">
          <a:xfrm>
            <a:off x="6153150" y="2114550"/>
            <a:ext cx="120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Technical" pitchFamily="66" charset="0"/>
              </a:rPr>
              <a:t>Predator habitat</a:t>
            </a:r>
          </a:p>
        </p:txBody>
      </p:sp>
      <p:sp>
        <p:nvSpPr>
          <p:cNvPr id="19471" name="TextBox 10"/>
          <p:cNvSpPr txBox="1">
            <a:spLocks noChangeArrowheads="1"/>
          </p:cNvSpPr>
          <p:nvPr/>
        </p:nvSpPr>
        <p:spPr bwMode="auto">
          <a:xfrm>
            <a:off x="7085014" y="1754189"/>
            <a:ext cx="1736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Technical" pitchFamily="66" charset="0"/>
              </a:rPr>
              <a:t>Trap crops</a:t>
            </a:r>
          </a:p>
        </p:txBody>
      </p:sp>
      <p:sp>
        <p:nvSpPr>
          <p:cNvPr id="19472" name="TextBox 20"/>
          <p:cNvSpPr txBox="1">
            <a:spLocks noChangeArrowheads="1"/>
          </p:cNvSpPr>
          <p:nvPr/>
        </p:nvSpPr>
        <p:spPr bwMode="auto">
          <a:xfrm>
            <a:off x="8774113" y="1889126"/>
            <a:ext cx="1198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Technical" pitchFamily="66" charset="0"/>
              </a:rPr>
              <a:t>Proper fertility</a:t>
            </a:r>
          </a:p>
        </p:txBody>
      </p:sp>
      <p:sp>
        <p:nvSpPr>
          <p:cNvPr id="19473" name="TextBox 21"/>
          <p:cNvSpPr txBox="1">
            <a:spLocks noChangeArrowheads="1"/>
          </p:cNvSpPr>
          <p:nvPr/>
        </p:nvSpPr>
        <p:spPr bwMode="auto">
          <a:xfrm>
            <a:off x="6470651" y="5043488"/>
            <a:ext cx="1228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Technical" pitchFamily="66" charset="0"/>
              </a:rPr>
              <a:t>Crop rotation</a:t>
            </a:r>
          </a:p>
        </p:txBody>
      </p:sp>
      <p:sp>
        <p:nvSpPr>
          <p:cNvPr id="19474" name="TextBox 22"/>
          <p:cNvSpPr txBox="1">
            <a:spLocks noChangeArrowheads="1"/>
          </p:cNvSpPr>
          <p:nvPr/>
        </p:nvSpPr>
        <p:spPr bwMode="auto">
          <a:xfrm>
            <a:off x="8272463" y="5091113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Technical" pitchFamily="66" charset="0"/>
              </a:rPr>
              <a:t>High soil quality</a:t>
            </a:r>
          </a:p>
        </p:txBody>
      </p:sp>
      <p:sp>
        <p:nvSpPr>
          <p:cNvPr id="19475" name="TextBox 23"/>
          <p:cNvSpPr txBox="1">
            <a:spLocks noChangeArrowheads="1"/>
          </p:cNvSpPr>
          <p:nvPr/>
        </p:nvSpPr>
        <p:spPr bwMode="auto">
          <a:xfrm>
            <a:off x="7451726" y="5410201"/>
            <a:ext cx="1325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Technical" pitchFamily="66" charset="0"/>
              </a:rPr>
              <a:t>Good sanitation</a:t>
            </a:r>
          </a:p>
        </p:txBody>
      </p:sp>
      <p:pic>
        <p:nvPicPr>
          <p:cNvPr id="19476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378">
            <a:off x="8416132" y="2653507"/>
            <a:ext cx="13382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TextBox 24"/>
          <p:cNvSpPr txBox="1">
            <a:spLocks noChangeArrowheads="1"/>
          </p:cNvSpPr>
          <p:nvPr/>
        </p:nvSpPr>
        <p:spPr bwMode="auto">
          <a:xfrm>
            <a:off x="8956676" y="3421064"/>
            <a:ext cx="1082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Technical" pitchFamily="66" charset="0"/>
              </a:rPr>
              <a:t>Planting timing</a:t>
            </a:r>
          </a:p>
        </p:txBody>
      </p:sp>
      <p:pic>
        <p:nvPicPr>
          <p:cNvPr id="19478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676">
            <a:off x="6734176" y="3914776"/>
            <a:ext cx="13636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6"/>
          <p:cNvSpPr txBox="1">
            <a:spLocks noChangeArrowheads="1"/>
          </p:cNvSpPr>
          <p:nvPr/>
        </p:nvSpPr>
        <p:spPr bwMode="auto">
          <a:xfrm>
            <a:off x="5483226" y="457201"/>
            <a:ext cx="503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echnical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echnical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echnical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echnical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echnical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echnical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echnical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echnical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echnical" pitchFamily="66" charset="0"/>
              </a:defRPr>
            </a:lvl9pPr>
          </a:lstStyle>
          <a:p>
            <a:pPr algn="ctr">
              <a:defRPr/>
            </a:pPr>
            <a:r>
              <a:rPr lang="en-US" altLang="en-US" sz="2800" dirty="0">
                <a:latin typeface="+mj-lt"/>
              </a:rPr>
              <a:t>Sustainable Approach </a:t>
            </a:r>
          </a:p>
          <a:p>
            <a:pPr algn="ctr">
              <a:defRPr/>
            </a:pPr>
            <a:r>
              <a:rPr lang="en-US" altLang="en-US" sz="2000" dirty="0">
                <a:latin typeface="+mj-lt"/>
              </a:rPr>
              <a:t>Many Little Hammers</a:t>
            </a:r>
          </a:p>
        </p:txBody>
      </p:sp>
      <p:sp>
        <p:nvSpPr>
          <p:cNvPr id="19480" name="TextBox 28"/>
          <p:cNvSpPr txBox="1">
            <a:spLocks noChangeArrowheads="1"/>
          </p:cNvSpPr>
          <p:nvPr/>
        </p:nvSpPr>
        <p:spPr bwMode="auto">
          <a:xfrm>
            <a:off x="3429000" y="4843463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echnical" pitchFamily="66" charset="0"/>
              </a:rPr>
              <a:t>Pesticide</a:t>
            </a:r>
          </a:p>
        </p:txBody>
      </p:sp>
      <p:pic>
        <p:nvPicPr>
          <p:cNvPr id="19481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0597">
            <a:off x="8267701" y="3983038"/>
            <a:ext cx="133826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2" name="TextBox 29"/>
          <p:cNvSpPr txBox="1">
            <a:spLocks noChangeArrowheads="1"/>
          </p:cNvSpPr>
          <p:nvPr/>
        </p:nvSpPr>
        <p:spPr bwMode="auto">
          <a:xfrm>
            <a:off x="9085264" y="4552950"/>
            <a:ext cx="1430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Technical" pitchFamily="66" charset="0"/>
              </a:rPr>
              <a:t>Pesticides</a:t>
            </a:r>
          </a:p>
        </p:txBody>
      </p:sp>
      <p:sp>
        <p:nvSpPr>
          <p:cNvPr id="4123" name="TextBox 30"/>
          <p:cNvSpPr txBox="1">
            <a:spLocks noChangeArrowheads="1"/>
          </p:cNvSpPr>
          <p:nvPr/>
        </p:nvSpPr>
        <p:spPr bwMode="auto">
          <a:xfrm>
            <a:off x="1900238" y="1924051"/>
            <a:ext cx="440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echnical" pitchFamily="66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echnical" pitchFamily="66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echnical" pitchFamily="66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echnical" pitchFamily="66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echnical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echnical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echnical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echnical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echnical" pitchFamily="66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+mn-lt"/>
              </a:rPr>
              <a:t>Reaction </a:t>
            </a:r>
            <a:r>
              <a:rPr lang="en-US" altLang="en-US" sz="2800" dirty="0" smtClean="0">
                <a:latin typeface="+mn-lt"/>
              </a:rPr>
              <a:t>Farming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33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58190" y="38290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Many Little Hammers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44867" y="1611630"/>
            <a:ext cx="7772400" cy="4114800"/>
          </a:xfrm>
        </p:spPr>
        <p:txBody>
          <a:bodyPr/>
          <a:lstStyle/>
          <a:p>
            <a:pPr marL="136525" indent="0">
              <a:buNone/>
              <a:defRPr/>
            </a:pPr>
            <a:r>
              <a:rPr lang="en-US" dirty="0" smtClean="0"/>
              <a:t>Example – plant parasitic nematodes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Organic amendments </a:t>
            </a:r>
          </a:p>
          <a:p>
            <a:pPr marL="904875" lvl="2" indent="0">
              <a:buNone/>
              <a:defRPr/>
            </a:pPr>
            <a:r>
              <a:rPr lang="en-US" dirty="0" smtClean="0"/>
              <a:t>- improves soil </a:t>
            </a:r>
            <a:r>
              <a:rPr lang="en-US" dirty="0" err="1" smtClean="0"/>
              <a:t>tilth</a:t>
            </a:r>
            <a:r>
              <a:rPr lang="en-US" dirty="0" smtClean="0"/>
              <a:t>, water holding capacity, etc. so reduces plant stress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Use cover crops in mustard family</a:t>
            </a:r>
          </a:p>
          <a:p>
            <a:pPr marL="904875" lvl="2" indent="0">
              <a:buNone/>
              <a:defRPr/>
            </a:pPr>
            <a:r>
              <a:rPr lang="en-US" dirty="0" smtClean="0"/>
              <a:t>- </a:t>
            </a:r>
            <a:r>
              <a:rPr lang="en-US" dirty="0" err="1" smtClean="0"/>
              <a:t>Glucosinolates</a:t>
            </a:r>
            <a:r>
              <a:rPr lang="en-US" dirty="0" smtClean="0"/>
              <a:t> reduce nematode population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Release predatory nematodes</a:t>
            </a:r>
          </a:p>
          <a:p>
            <a:pPr marL="904875" lvl="2" indent="0">
              <a:buNone/>
              <a:defRPr/>
            </a:pPr>
            <a:r>
              <a:rPr lang="en-US" dirty="0" smtClean="0"/>
              <a:t>- </a:t>
            </a:r>
            <a:r>
              <a:rPr lang="en-US" dirty="0" err="1" smtClean="0"/>
              <a:t>Biocontrol</a:t>
            </a: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Rotate into crops that aren’t hosts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1026" name="Picture 2" descr="Brassicas and Mustards for Cover Cropping in Organic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55" y="316611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267" y="5309235"/>
            <a:ext cx="298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Mustard cover crop</a:t>
            </a:r>
          </a:p>
          <a:p>
            <a:r>
              <a:rPr lang="en-US" sz="1000" dirty="0" smtClean="0"/>
              <a:t>Photo from Extension.org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103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Irrigation, Weeds, Plant Disease, and Food Safety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89" descr="rain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" b="2197"/>
          <a:stretch>
            <a:fillRect/>
          </a:stretch>
        </p:blipFill>
        <p:spPr bwMode="auto">
          <a:xfrm>
            <a:off x="3098954" y="1208937"/>
            <a:ext cx="2617215" cy="204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1303" y="3298110"/>
            <a:ext cx="279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Raindrop hitting the soil at 15 mph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>
          <a:xfrm>
            <a:off x="3542869" y="4036481"/>
            <a:ext cx="1892403" cy="191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42869" y="6079634"/>
            <a:ext cx="249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Drip irrigation prevents soil splash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4608" y="4036481"/>
            <a:ext cx="252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Reduces plant disease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74451" y="5433303"/>
            <a:ext cx="313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potential pathogens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608" y="1940134"/>
            <a:ext cx="2523513" cy="200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r="13244" b="24726"/>
          <a:stretch/>
        </p:blipFill>
        <p:spPr>
          <a:xfrm>
            <a:off x="404718" y="2043102"/>
            <a:ext cx="2284330" cy="238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6927" y="4441647"/>
            <a:ext cx="279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water in middles reduces weed growth</a:t>
            </a:r>
            <a:endParaRPr lang="en-US" dirty="0"/>
          </a:p>
        </p:txBody>
      </p:sp>
      <p:pic>
        <p:nvPicPr>
          <p:cNvPr id="1026" name="Picture 4" descr="Ecoli-Lettuc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52" y="3234090"/>
            <a:ext cx="3137941" cy="211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865334" y="3205776"/>
            <a:ext cx="31561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coli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O157:H7 on the cut edge of a lettuce leaf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Courtesy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Dr. Joseph Frank, University of Georgia Dept. of Food Science and Technology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744" y="3019458"/>
            <a:ext cx="1686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NRCS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000" y="4216375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</a:rPr>
              <a:t>Photo: Julia Gaskin 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7619" y="5753162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</a:rPr>
              <a:t>Photo: Julia Gaskin </a:t>
            </a:r>
            <a:endParaRPr lang="en-US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64" y="1608453"/>
            <a:ext cx="3185160" cy="238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13710" y="305612"/>
            <a:ext cx="6037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+mj-lt"/>
              </a:rPr>
              <a:t>What Is Your System?</a:t>
            </a:r>
          </a:p>
        </p:txBody>
      </p:sp>
      <p:pic>
        <p:nvPicPr>
          <p:cNvPr id="174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48" y="1140462"/>
            <a:ext cx="231457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4" y="3645377"/>
            <a:ext cx="3194920" cy="239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2703" y="2421574"/>
            <a:ext cx="106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Soils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64465" y="2350532"/>
            <a:ext cx="20447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Landscape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444" y="2122171"/>
            <a:ext cx="106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5064" y="4604863"/>
            <a:ext cx="13223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Crops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29" y="4581534"/>
            <a:ext cx="2155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Equipment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4262" y="6128863"/>
            <a:ext cx="30813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Primary Pests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9103" y="6166963"/>
            <a:ext cx="172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Fertility</a:t>
            </a: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83" y="3080863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858193" y="5626069"/>
            <a:ext cx="9573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Photos: 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Julia Gaskin 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895" y="434609"/>
            <a:ext cx="81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Case Studies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77290" y="1337310"/>
            <a:ext cx="7635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Very small (&lt; 1 acre)  - Locally Yours Farm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Small (2 acres) – </a:t>
            </a:r>
            <a:r>
              <a:rPr lang="en-US" sz="2800" dirty="0" err="1" smtClean="0"/>
              <a:t>Wanna</a:t>
            </a:r>
            <a:r>
              <a:rPr lang="en-US" sz="2800" dirty="0" smtClean="0"/>
              <a:t> B Farms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Mid-scale (14 acres) – </a:t>
            </a:r>
            <a:r>
              <a:rPr lang="en-US" sz="2800" dirty="0" err="1" smtClean="0"/>
              <a:t>Gittin</a:t>
            </a:r>
            <a:r>
              <a:rPr lang="en-US" sz="2800" dirty="0" smtClean="0"/>
              <a:t>’ There Farms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5046" y="2611417"/>
            <a:ext cx="3788343" cy="2841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2924414"/>
            <a:ext cx="2720340" cy="362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3008709"/>
            <a:ext cx="3890010" cy="291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87564" y="5679996"/>
            <a:ext cx="2665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Tenisio Seanima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290" y="6289924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</a:rPr>
              <a:t>Photo: Julia Gaskin 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5016" y="5664607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</a:rPr>
              <a:t>Photo: Julia Gaskin </a:t>
            </a:r>
            <a:endParaRPr lang="en-US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829" y="1862276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4" y="345904"/>
            <a:ext cx="6349580" cy="199245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33310" y="2756613"/>
            <a:ext cx="9825620" cy="2515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Beginning Farmer and Rancher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 Program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Developing the Next Generation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Sustainable Farmers in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Georgia Grant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10" y="2830097"/>
            <a:ext cx="1265177" cy="204201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45" y="5406841"/>
            <a:ext cx="1288593" cy="56440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89" y="5287033"/>
            <a:ext cx="783489" cy="692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24" y="5406841"/>
            <a:ext cx="1487871" cy="52317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490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48A1F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306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Technical</vt:lpstr>
      <vt:lpstr>Times New Roman</vt:lpstr>
      <vt:lpstr>Verdana</vt:lpstr>
      <vt:lpstr>Office Theme</vt:lpstr>
      <vt:lpstr>PowerPoint Presentation</vt:lpstr>
      <vt:lpstr>Session 1 The Foundation –  A Systems Approach </vt:lpstr>
      <vt:lpstr>How Do We Farm More Sustainably?</vt:lpstr>
      <vt:lpstr>PowerPoint Presentation</vt:lpstr>
      <vt:lpstr>Many Little Hammers</vt:lpstr>
      <vt:lpstr>Irrigation, Weeds, Plant Disease, and Food Safety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52</cp:revision>
  <cp:lastPrinted>2016-09-23T18:21:18Z</cp:lastPrinted>
  <dcterms:created xsi:type="dcterms:W3CDTF">2015-06-09T16:44:22Z</dcterms:created>
  <dcterms:modified xsi:type="dcterms:W3CDTF">2016-09-23T18:23:20Z</dcterms:modified>
</cp:coreProperties>
</file>