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63" r:id="rId2"/>
    <p:sldId id="258" r:id="rId3"/>
    <p:sldId id="307" r:id="rId4"/>
    <p:sldId id="266" r:id="rId5"/>
    <p:sldId id="267" r:id="rId6"/>
    <p:sldId id="268" r:id="rId7"/>
    <p:sldId id="270" r:id="rId8"/>
    <p:sldId id="271" r:id="rId9"/>
    <p:sldId id="272" r:id="rId10"/>
    <p:sldId id="274" r:id="rId11"/>
    <p:sldId id="275" r:id="rId12"/>
    <p:sldId id="276" r:id="rId13"/>
    <p:sldId id="278" r:id="rId14"/>
    <p:sldId id="279" r:id="rId15"/>
    <p:sldId id="286" r:id="rId16"/>
    <p:sldId id="305" r:id="rId17"/>
    <p:sldId id="269" r:id="rId18"/>
    <p:sldId id="284" r:id="rId19"/>
    <p:sldId id="301" r:id="rId20"/>
    <p:sldId id="285" r:id="rId21"/>
    <p:sldId id="294" r:id="rId22"/>
    <p:sldId id="295" r:id="rId23"/>
    <p:sldId id="298" r:id="rId24"/>
    <p:sldId id="296" r:id="rId25"/>
    <p:sldId id="291" r:id="rId26"/>
    <p:sldId id="292" r:id="rId27"/>
    <p:sldId id="300" r:id="rId28"/>
    <p:sldId id="304" r:id="rId29"/>
    <p:sldId id="299" r:id="rId30"/>
    <p:sldId id="280" r:id="rId31"/>
    <p:sldId id="281" r:id="rId32"/>
    <p:sldId id="306" r:id="rId33"/>
    <p:sldId id="282" r:id="rId34"/>
    <p:sldId id="288" r:id="rId35"/>
    <p:sldId id="289" r:id="rId36"/>
    <p:sldId id="290" r:id="rId37"/>
    <p:sldId id="297" r:id="rId38"/>
    <p:sldId id="261" r:id="rId39"/>
    <p:sldId id="302"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b" initials="db"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4660"/>
  </p:normalViewPr>
  <p:slideViewPr>
    <p:cSldViewPr snapToGrid="0">
      <p:cViewPr varScale="1">
        <p:scale>
          <a:sx n="68" d="100"/>
          <a:sy n="68" d="100"/>
        </p:scale>
        <p:origin x="84" y="774"/>
      </p:cViewPr>
      <p:guideLst>
        <p:guide orient="horz" pos="2160"/>
        <p:guide pos="3840"/>
      </p:guideLst>
    </p:cSldViewPr>
  </p:slideViewPr>
  <p:notesTextViewPr>
    <p:cViewPr>
      <p:scale>
        <a:sx n="1" d="1"/>
        <a:sy n="1" d="1"/>
      </p:scale>
      <p:origin x="0" y="0"/>
    </p:cViewPr>
  </p:notesTextViewPr>
  <p:sorterViewPr>
    <p:cViewPr>
      <p:scale>
        <a:sx n="100" d="100"/>
        <a:sy n="100" d="100"/>
      </p:scale>
      <p:origin x="0" y="-11094"/>
    </p:cViewPr>
  </p:sorterViewPr>
  <p:notesViewPr>
    <p:cSldViewPr snapToGrid="0">
      <p:cViewPr varScale="1">
        <p:scale>
          <a:sx n="64" d="100"/>
          <a:sy n="64" d="100"/>
        </p:scale>
        <p:origin x="26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MyFiles\Sustainable%20Ag\Organic%20Production%20Team\SOM%20%20Grap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Ideal Soil </a:t>
            </a:r>
          </a:p>
        </c:rich>
      </c:tx>
      <c:layout>
        <c:manualLayout>
          <c:xMode val="edge"/>
          <c:yMode val="edge"/>
          <c:x val="0.38711172375630598"/>
          <c:y val="7.681423952853040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8863493757441899"/>
          <c:y val="0.22370431345414299"/>
          <c:w val="0.67106816007167303"/>
          <c:h val="0.71569179501250701"/>
        </c:manualLayout>
      </c:layout>
      <c:pie3DChart>
        <c:varyColors val="1"/>
        <c:ser>
          <c:idx val="0"/>
          <c:order val="0"/>
          <c:tx>
            <c:strRef>
              <c:f>Sheet1!$B$1</c:f>
              <c:strCache>
                <c:ptCount val="1"/>
                <c:pt idx="0">
                  <c:v>Ideal Soil </c:v>
                </c:pt>
              </c:strCache>
            </c:strRef>
          </c:tx>
          <c:dPt>
            <c:idx val="0"/>
            <c:bubble3D val="0"/>
            <c:spPr>
              <a:solidFill>
                <a:schemeClr val="accent4">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1B8-4E61-A58F-E1E86B3ABC3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1B8-4E61-A58F-E1E86B3ABC3F}"/>
              </c:ext>
            </c:extLst>
          </c:dPt>
          <c:dPt>
            <c:idx val="2"/>
            <c:bubble3D val="0"/>
            <c:spPr>
              <a:solidFill>
                <a:schemeClr val="bg2">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1B8-4E61-A58F-E1E86B3ABC3F}"/>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1B8-4E61-A58F-E1E86B3ABC3F}"/>
              </c:ext>
            </c:extLst>
          </c:dPt>
          <c:cat>
            <c:strRef>
              <c:f>Sheet1!$A$2:$A$5</c:f>
              <c:strCache>
                <c:ptCount val="3"/>
                <c:pt idx="0">
                  <c:v>Solids</c:v>
                </c:pt>
                <c:pt idx="1">
                  <c:v>Water</c:v>
                </c:pt>
                <c:pt idx="2">
                  <c:v>Air</c:v>
                </c:pt>
              </c:strCache>
            </c:strRef>
          </c:cat>
          <c:val>
            <c:numRef>
              <c:f>Sheet1!$B$2:$B$5</c:f>
              <c:numCache>
                <c:formatCode>0%</c:formatCode>
                <c:ptCount val="4"/>
                <c:pt idx="0">
                  <c:v>0.5</c:v>
                </c:pt>
                <c:pt idx="1">
                  <c:v>0.25</c:v>
                </c:pt>
                <c:pt idx="2">
                  <c:v>0.25</c:v>
                </c:pt>
              </c:numCache>
            </c:numRef>
          </c:val>
          <c:extLst>
            <c:ext xmlns:c16="http://schemas.microsoft.com/office/drawing/2014/chart" uri="{C3380CC4-5D6E-409C-BE32-E72D297353CC}">
              <c16:uniqueId val="{00000008-E1B8-4E61-A58F-E1E86B3ABC3F}"/>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Sheet1!$C$3</c:f>
              <c:strCache>
                <c:ptCount val="1"/>
                <c:pt idx="0">
                  <c:v>SOM%</c:v>
                </c:pt>
              </c:strCache>
            </c:strRef>
          </c:tx>
          <c:spPr>
            <a:ln w="19050" cap="rnd" cmpd="sng" algn="ctr">
              <a:solidFill>
                <a:schemeClr val="accent1"/>
              </a:solidFill>
              <a:prstDash val="solid"/>
              <a:round/>
            </a:ln>
            <a:effectLst/>
          </c:spPr>
          <c:marker>
            <c:spPr>
              <a:solidFill>
                <a:schemeClr val="accent1"/>
              </a:solidFill>
              <a:ln w="6350" cap="flat" cmpd="sng" algn="ctr">
                <a:solidFill>
                  <a:schemeClr val="accent1"/>
                </a:solidFill>
                <a:prstDash val="solid"/>
                <a:round/>
              </a:ln>
              <a:effectLst/>
            </c:spPr>
          </c:marker>
          <c:xVal>
            <c:numRef>
              <c:f>Sheet1!$B$4:$B$9</c:f>
              <c:numCache>
                <c:formatCode>General</c:formatCode>
                <c:ptCount val="6"/>
                <c:pt idx="0">
                  <c:v>0</c:v>
                </c:pt>
                <c:pt idx="1">
                  <c:v>12</c:v>
                </c:pt>
                <c:pt idx="2">
                  <c:v>24</c:v>
                </c:pt>
                <c:pt idx="3">
                  <c:v>36</c:v>
                </c:pt>
                <c:pt idx="4">
                  <c:v>60</c:v>
                </c:pt>
                <c:pt idx="5">
                  <c:v>84</c:v>
                </c:pt>
              </c:numCache>
            </c:numRef>
          </c:xVal>
          <c:yVal>
            <c:numRef>
              <c:f>Sheet1!$C$4:$C$9</c:f>
              <c:numCache>
                <c:formatCode>General</c:formatCode>
                <c:ptCount val="6"/>
                <c:pt idx="0">
                  <c:v>0.5</c:v>
                </c:pt>
                <c:pt idx="1">
                  <c:v>0.7</c:v>
                </c:pt>
                <c:pt idx="2">
                  <c:v>1.2</c:v>
                </c:pt>
                <c:pt idx="3">
                  <c:v>1.7</c:v>
                </c:pt>
                <c:pt idx="4">
                  <c:v>2.4</c:v>
                </c:pt>
                <c:pt idx="5">
                  <c:v>2.5</c:v>
                </c:pt>
              </c:numCache>
            </c:numRef>
          </c:yVal>
          <c:smooth val="1"/>
          <c:extLst>
            <c:ext xmlns:c16="http://schemas.microsoft.com/office/drawing/2014/chart" uri="{C3380CC4-5D6E-409C-BE32-E72D297353CC}">
              <c16:uniqueId val="{00000000-3D94-4FA5-A219-C748464BC448}"/>
            </c:ext>
          </c:extLst>
        </c:ser>
        <c:dLbls>
          <c:showLegendKey val="0"/>
          <c:showVal val="0"/>
          <c:showCatName val="0"/>
          <c:showSerName val="0"/>
          <c:showPercent val="0"/>
          <c:showBubbleSize val="0"/>
        </c:dLbls>
        <c:axId val="-2080032944"/>
        <c:axId val="-2080026912"/>
      </c:scatterChart>
      <c:valAx>
        <c:axId val="-2080032944"/>
        <c:scaling>
          <c:orientation val="minMax"/>
          <c:max val="90"/>
          <c:min val="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latin typeface="Arial" panose="020B0604020202020204" pitchFamily="34" charset="0"/>
                    <a:cs typeface="Arial" panose="020B0604020202020204" pitchFamily="34" charset="0"/>
                  </a:rPr>
                  <a:t>Time</a:t>
                </a:r>
                <a:r>
                  <a:rPr lang="en-US" baseline="0" dirty="0">
                    <a:latin typeface="Arial" panose="020B0604020202020204" pitchFamily="34" charset="0"/>
                    <a:cs typeface="Arial" panose="020B0604020202020204" pitchFamily="34" charset="0"/>
                  </a:rPr>
                  <a:t> (Months)</a:t>
                </a:r>
                <a:endParaRPr lang="en-US"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80026912"/>
        <c:crosses val="autoZero"/>
        <c:crossBetween val="midCat"/>
      </c:valAx>
      <c:valAx>
        <c:axId val="-2080026912"/>
        <c:scaling>
          <c:orientation val="minMax"/>
        </c:scaling>
        <c:delete val="0"/>
        <c:axPos val="l"/>
        <c:majorGridlines>
          <c:spPr>
            <a:ln w="6350" cap="flat" cmpd="sng" algn="ctr">
              <a:solidFill>
                <a:schemeClr val="tx1">
                  <a:alpha val="36000"/>
                </a:schemeClr>
              </a:solidFill>
              <a:prstDash val="sysDash"/>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latin typeface="Arial" panose="020B0604020202020204" pitchFamily="34" charset="0"/>
                    <a:cs typeface="Arial" panose="020B0604020202020204" pitchFamily="34" charset="0"/>
                  </a:rPr>
                  <a:t>SOM</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80032944"/>
        <c:crosses val="autoZero"/>
        <c:crossBetween val="midCat"/>
      </c:valAx>
      <c:spPr>
        <a:noFill/>
        <a:ln>
          <a:noFill/>
        </a:ln>
        <a:effectLst/>
      </c:spPr>
    </c:plotArea>
    <c:plotVisOnly val="1"/>
    <c:dispBlanksAs val="gap"/>
    <c:showDLblsOverMax val="0"/>
  </c:chart>
  <c:spPr>
    <a:gradFill flip="none" rotWithShape="1">
      <a:gsLst>
        <a:gs pos="50000">
          <a:schemeClr val="bg2">
            <a:lumMod val="63000"/>
            <a:lumOff val="37000"/>
          </a:schemeClr>
        </a:gs>
        <a:gs pos="0">
          <a:schemeClr val="bg2">
            <a:lumMod val="95000"/>
          </a:schemeClr>
        </a:gs>
        <a:gs pos="100000">
          <a:schemeClr val="bg2">
            <a:lumMod val="95000"/>
          </a:schemeClr>
        </a:gs>
      </a:gsLst>
      <a:lin ang="10800000" scaled="1"/>
      <a:tileRect/>
    </a:grad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177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B367AF6-8A41-4658-B00E-6B98FD43F8C1}" type="datetimeFigureOut">
              <a:rPr lang="en-US" smtClean="0"/>
              <a:t>9/23/2016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7528768-F1D1-4790-94F4-5BFC8EA2F317}" type="slidenum">
              <a:rPr lang="en-US" smtClean="0"/>
              <a:t>‹#›</a:t>
            </a:fld>
            <a:endParaRPr lang="en-US"/>
          </a:p>
        </p:txBody>
      </p:sp>
    </p:spTree>
    <p:extLst>
      <p:ext uri="{BB962C8B-B14F-4D97-AF65-F5344CB8AC3E}">
        <p14:creationId xmlns:p14="http://schemas.microsoft.com/office/powerpoint/2010/main" val="34260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A7D7FE9C-D08E-4DE2-A934-7A9093211244}" type="slidenum">
              <a:rPr lang="en-US" altLang="en-US" sz="1300"/>
              <a:pPr/>
              <a:t>4</a:t>
            </a:fld>
            <a:endParaRPr lang="en-US" alt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First some soil basics.  </a:t>
            </a:r>
          </a:p>
          <a:p>
            <a:r>
              <a:rPr lang="en-US" altLang="en-US" smtClean="0"/>
              <a:t>When we look at soil, we generally see a solid.  But in fact, soil is made of solids such as sand, silt, and clays, air, water and organic matter.  That organic matter consists of dead and decayed materials that were once living and things that are still living such as roots, bacteria, and fungi.  If we look at this picture of soil on a microscopic scale.  We see the solids, and a lot of empty space or pores.  In a healthy soil, some of those pores will be filled with air (from which the plant roots get oxygen) and some will be filled with water.</a:t>
            </a:r>
          </a:p>
        </p:txBody>
      </p:sp>
    </p:spTree>
    <p:extLst>
      <p:ext uri="{BB962C8B-B14F-4D97-AF65-F5344CB8AC3E}">
        <p14:creationId xmlns:p14="http://schemas.microsoft.com/office/powerpoint/2010/main" val="295208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1D536209-8BB4-41A9-871C-3978D93CCBCB}" type="slidenum">
              <a:rPr lang="en-US" altLang="en-US" sz="1300"/>
              <a:pPr/>
              <a:t>17</a:t>
            </a:fld>
            <a:endParaRPr lang="en-US" altLang="en-US" sz="13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A – sand</a:t>
            </a:r>
          </a:p>
          <a:p>
            <a:r>
              <a:rPr lang="en-US" altLang="en-US" smtClean="0"/>
              <a:t>E – sand</a:t>
            </a:r>
          </a:p>
          <a:p>
            <a:r>
              <a:rPr lang="en-US" altLang="en-US" smtClean="0"/>
              <a:t>Bt - scl</a:t>
            </a:r>
          </a:p>
        </p:txBody>
      </p:sp>
    </p:spTree>
    <p:extLst>
      <p:ext uri="{BB962C8B-B14F-4D97-AF65-F5344CB8AC3E}">
        <p14:creationId xmlns:p14="http://schemas.microsoft.com/office/powerpoint/2010/main" val="278847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90E89E49-9CF7-4AE8-9651-8D4609ACBB50}" type="slidenum">
              <a:rPr lang="en-US" altLang="en-US" sz="1300"/>
              <a:pPr/>
              <a:t>18</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-COOH ---- -COO-  + H+</a:t>
            </a:r>
          </a:p>
          <a:p>
            <a:r>
              <a:rPr lang="en-US" altLang="en-US" smtClean="0"/>
              <a:t>Rule of thumb.  For every 1% SOM, get about 1 meq of charge for every pH unit above 4.5</a:t>
            </a:r>
          </a:p>
        </p:txBody>
      </p:sp>
    </p:spTree>
    <p:extLst>
      <p:ext uri="{BB962C8B-B14F-4D97-AF65-F5344CB8AC3E}">
        <p14:creationId xmlns:p14="http://schemas.microsoft.com/office/powerpoint/2010/main" val="360990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DA478A2C-9E92-4C7B-AFB3-764149D2077F}" type="slidenum">
              <a:rPr lang="en-US" altLang="en-US" sz="1300"/>
              <a:pPr/>
              <a:t>20</a:t>
            </a:fld>
            <a:endParaRPr lang="en-US" altLang="en-US"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Copper needed for strong cell walls</a:t>
            </a:r>
          </a:p>
          <a:p>
            <a:r>
              <a:rPr lang="en-US" altLang="en-US" smtClean="0"/>
              <a:t>Manganese needed in chloroplasts for electron transfer (involved in photosynthesis</a:t>
            </a:r>
          </a:p>
          <a:p>
            <a:r>
              <a:rPr lang="en-US" altLang="en-US" smtClean="0"/>
              <a:t>Molybdenum -  needed for nitrogenase (legumes in N2 fixation) why they prefer higher pH</a:t>
            </a:r>
          </a:p>
        </p:txBody>
      </p:sp>
    </p:spTree>
    <p:extLst>
      <p:ext uri="{BB962C8B-B14F-4D97-AF65-F5344CB8AC3E}">
        <p14:creationId xmlns:p14="http://schemas.microsoft.com/office/powerpoint/2010/main" val="200351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9671B02B-1F8F-46F9-96F6-432E0CC53E8E}" type="slidenum">
              <a:rPr lang="en-US" altLang="en-US" sz="1300"/>
              <a:pPr/>
              <a:t>22</a:t>
            </a:fld>
            <a:endParaRPr lang="en-US" altLang="en-US" sz="13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1508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F7041D04-3BE8-499F-9AF8-3651AF5C3810}" type="slidenum">
              <a:rPr lang="en-US" altLang="en-US" sz="1300"/>
              <a:pPr/>
              <a:t>24</a:t>
            </a:fld>
            <a:endParaRPr lang="en-US" altLang="en-US" sz="13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7541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60FCDD44-6D55-4326-B167-156B0FF4D313}" type="slidenum">
              <a:rPr lang="en-US" altLang="en-US" sz="1300"/>
              <a:pPr/>
              <a:t>30</a:t>
            </a:fld>
            <a:endParaRPr lang="en-US" altLang="en-US" sz="13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60025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9186ED8C-852A-4808-83B8-99EB88DB4142}" type="slidenum">
              <a:rPr lang="en-US" altLang="en-US" sz="1300"/>
              <a:pPr/>
              <a:t>34</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Well, I’ve introduced you to some basics of soils.  Let’s move on to fertility.</a:t>
            </a:r>
          </a:p>
          <a:p>
            <a:r>
              <a:rPr lang="en-US" altLang="en-US" smtClean="0"/>
              <a:t>Note: physical, biological and chemical components of this are interrelated.  It you work a fine-textured (clayey) soil too early in the spring and damage soil structure so there is poorer drainage and less pore space for air (physical component).  What happens, less air, less O2 you affect the microbial community and microbes that don’t have to have O2 out compete those that do – example denitrifiers lose n in soil to gas (biological).</a:t>
            </a:r>
          </a:p>
        </p:txBody>
      </p:sp>
    </p:spTree>
    <p:extLst>
      <p:ext uri="{BB962C8B-B14F-4D97-AF65-F5344CB8AC3E}">
        <p14:creationId xmlns:p14="http://schemas.microsoft.com/office/powerpoint/2010/main" val="3259717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A1D007AE-6E46-4D16-A1B4-49DB02AA2D7F}" type="slidenum">
              <a:rPr lang="en-US" altLang="en-US" sz="1300"/>
              <a:pPr/>
              <a:t>35</a:t>
            </a:fld>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4682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E8B03A21-49CB-45D2-A96A-790C81C0D7B1}" type="slidenum">
              <a:rPr lang="en-US" altLang="en-US" sz="1300"/>
              <a:pPr/>
              <a:t>5</a:t>
            </a:fld>
            <a:endParaRPr lang="en-US" altLang="en-US" sz="13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9063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96E07317-4705-42B2-8903-0079DB854B76}" type="slidenum">
              <a:rPr lang="en-US" altLang="en-US" sz="1300"/>
              <a:pPr/>
              <a:t>6</a:t>
            </a:fld>
            <a:endParaRPr lang="en-US" altLang="en-US" sz="13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9035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Mollic epipedon &gt;= 0.6% organic C or about 1% SOM</a:t>
            </a:r>
          </a:p>
        </p:txBody>
      </p:sp>
      <p:sp>
        <p:nvSpPr>
          <p:cNvPr id="174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369A8D70-52B1-4E13-916C-4FE43A6B1F28}" type="slidenum">
              <a:rPr lang="en-US" altLang="en-US" sz="1300"/>
              <a:pPr/>
              <a:t>7</a:t>
            </a:fld>
            <a:endParaRPr lang="en-US" altLang="en-US" sz="1300"/>
          </a:p>
        </p:txBody>
      </p:sp>
    </p:spTree>
    <p:extLst>
      <p:ext uri="{BB962C8B-B14F-4D97-AF65-F5344CB8AC3E}">
        <p14:creationId xmlns:p14="http://schemas.microsoft.com/office/powerpoint/2010/main" val="365012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BA135FC1-F015-4290-BCBC-2EEAA29D7D99}" type="slidenum">
              <a:rPr lang="en-US" altLang="en-US" sz="1300"/>
              <a:pPr/>
              <a:t>8</a:t>
            </a:fld>
            <a:endParaRPr lang="en-US" altLang="en-US" sz="13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4670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3C8F939E-14C3-4B50-8E9C-BCDA4ED7488B}" type="slidenum">
              <a:rPr lang="en-US" altLang="en-US" sz="1300"/>
              <a:pPr/>
              <a:t>11</a:t>
            </a:fld>
            <a:endParaRPr lang="en-US" altLang="en-US" sz="13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3248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9F4785FA-7F7D-4699-8211-9C616D931861}" type="slidenum">
              <a:rPr lang="en-US" altLang="en-US" sz="1300"/>
              <a:pPr/>
              <a:t>12</a:t>
            </a:fld>
            <a:endParaRPr lang="en-US" altLang="en-US" sz="13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9253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E0C61663-DE65-4DC4-B42C-7B69A0104E67}" type="slidenum">
              <a:rPr lang="en-US" altLang="en-US" sz="1300"/>
              <a:pPr/>
              <a:t>13</a:t>
            </a:fld>
            <a:endParaRPr lang="en-US" altLang="en-US"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340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700">
                <a:solidFill>
                  <a:schemeClr val="tx2"/>
                </a:solidFill>
                <a:latin typeface="Technical" pitchFamily="66" charset="0"/>
              </a:defRPr>
            </a:lvl1pPr>
            <a:lvl2pPr marL="785372" indent="-302066">
              <a:defRPr sz="4700">
                <a:solidFill>
                  <a:schemeClr val="tx2"/>
                </a:solidFill>
                <a:latin typeface="Technical" pitchFamily="66" charset="0"/>
              </a:defRPr>
            </a:lvl2pPr>
            <a:lvl3pPr marL="1208265" indent="-241653">
              <a:defRPr sz="4700">
                <a:solidFill>
                  <a:schemeClr val="tx2"/>
                </a:solidFill>
                <a:latin typeface="Technical" pitchFamily="66" charset="0"/>
              </a:defRPr>
            </a:lvl3pPr>
            <a:lvl4pPr marL="1691571" indent="-241653">
              <a:defRPr sz="4700">
                <a:solidFill>
                  <a:schemeClr val="tx2"/>
                </a:solidFill>
                <a:latin typeface="Technical" pitchFamily="66" charset="0"/>
              </a:defRPr>
            </a:lvl4pPr>
            <a:lvl5pPr marL="2174878" indent="-241653">
              <a:defRPr sz="4700">
                <a:solidFill>
                  <a:schemeClr val="tx2"/>
                </a:solidFill>
                <a:latin typeface="Technical" pitchFamily="66" charset="0"/>
              </a:defRPr>
            </a:lvl5pPr>
            <a:lvl6pPr marL="2658184" indent="-241653" eaLnBrk="0" fontAlgn="base" hangingPunct="0">
              <a:spcBef>
                <a:spcPct val="0"/>
              </a:spcBef>
              <a:spcAft>
                <a:spcPct val="0"/>
              </a:spcAft>
              <a:defRPr sz="4700">
                <a:solidFill>
                  <a:schemeClr val="tx2"/>
                </a:solidFill>
                <a:latin typeface="Technical" pitchFamily="66" charset="0"/>
              </a:defRPr>
            </a:lvl6pPr>
            <a:lvl7pPr marL="3141490" indent="-241653" eaLnBrk="0" fontAlgn="base" hangingPunct="0">
              <a:spcBef>
                <a:spcPct val="0"/>
              </a:spcBef>
              <a:spcAft>
                <a:spcPct val="0"/>
              </a:spcAft>
              <a:defRPr sz="4700">
                <a:solidFill>
                  <a:schemeClr val="tx2"/>
                </a:solidFill>
                <a:latin typeface="Technical" pitchFamily="66" charset="0"/>
              </a:defRPr>
            </a:lvl7pPr>
            <a:lvl8pPr marL="3624796" indent="-241653" eaLnBrk="0" fontAlgn="base" hangingPunct="0">
              <a:spcBef>
                <a:spcPct val="0"/>
              </a:spcBef>
              <a:spcAft>
                <a:spcPct val="0"/>
              </a:spcAft>
              <a:defRPr sz="4700">
                <a:solidFill>
                  <a:schemeClr val="tx2"/>
                </a:solidFill>
                <a:latin typeface="Technical" pitchFamily="66" charset="0"/>
              </a:defRPr>
            </a:lvl8pPr>
            <a:lvl9pPr marL="4108102" indent="-241653" eaLnBrk="0" fontAlgn="base" hangingPunct="0">
              <a:spcBef>
                <a:spcPct val="0"/>
              </a:spcBef>
              <a:spcAft>
                <a:spcPct val="0"/>
              </a:spcAft>
              <a:defRPr sz="4700">
                <a:solidFill>
                  <a:schemeClr val="tx2"/>
                </a:solidFill>
                <a:latin typeface="Technical" pitchFamily="66" charset="0"/>
              </a:defRPr>
            </a:lvl9pPr>
          </a:lstStyle>
          <a:p>
            <a:fld id="{EF4743ED-9127-447B-9801-F63E7DB0EA63}" type="slidenum">
              <a:rPr lang="en-US" altLang="en-US" sz="1300"/>
              <a:pPr/>
              <a:t>14</a:t>
            </a:fld>
            <a:endParaRPr lang="en-US" altLang="en-US" sz="13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2105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44014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8400091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9314831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7"/>
          </a:xfrm>
          <a:prstGeom prst="rect">
            <a:avLst/>
          </a:prstGeom>
        </p:spPr>
      </p:pic>
    </p:spTree>
    <p:extLst>
      <p:ext uri="{BB962C8B-B14F-4D97-AF65-F5344CB8AC3E}">
        <p14:creationId xmlns:p14="http://schemas.microsoft.com/office/powerpoint/2010/main" val="10405232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9D2218-4DD8-4592-9292-E00F030EE430}" type="datetimeFigureOut">
              <a:rPr lang="en-US" smtClean="0"/>
              <a:t>9/23/2016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7"/>
          </a:xfrm>
          <a:prstGeom prst="rect">
            <a:avLst/>
          </a:prstGeom>
        </p:spPr>
      </p:pic>
    </p:spTree>
    <p:extLst>
      <p:ext uri="{BB962C8B-B14F-4D97-AF65-F5344CB8AC3E}">
        <p14:creationId xmlns:p14="http://schemas.microsoft.com/office/powerpoint/2010/main" val="793749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9D2218-4DD8-4592-9292-E00F030EE430}"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7"/>
          </a:xfrm>
          <a:prstGeom prst="rect">
            <a:avLst/>
          </a:prstGeom>
        </p:spPr>
      </p:pic>
    </p:spTree>
    <p:extLst>
      <p:ext uri="{BB962C8B-B14F-4D97-AF65-F5344CB8AC3E}">
        <p14:creationId xmlns:p14="http://schemas.microsoft.com/office/powerpoint/2010/main" val="19788277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9D2218-4DD8-4592-9292-E00F030EE430}" type="datetimeFigureOut">
              <a:rPr lang="en-US" smtClean="0"/>
              <a:t>9/23/2016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7F6D4-F957-4BA7-940B-28CC642EE0E4}"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7"/>
          </a:xfrm>
          <a:prstGeom prst="rect">
            <a:avLst/>
          </a:prstGeom>
        </p:spPr>
      </p:pic>
    </p:spTree>
    <p:extLst>
      <p:ext uri="{BB962C8B-B14F-4D97-AF65-F5344CB8AC3E}">
        <p14:creationId xmlns:p14="http://schemas.microsoft.com/office/powerpoint/2010/main" val="3163115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9D2218-4DD8-4592-9292-E00F030EE430}" type="datetimeFigureOut">
              <a:rPr lang="en-US" smtClean="0"/>
              <a:t>9/23/2016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7F6D4-F957-4BA7-940B-28CC642EE0E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41824289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D2218-4DD8-4592-9292-E00F030EE430}" type="datetimeFigureOut">
              <a:rPr lang="en-US" smtClean="0"/>
              <a:t>9/23/2016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7F6D4-F957-4BA7-940B-28CC642EE0E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9402133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0405893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9/23/2016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304706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accent6">
                <a:lumMod val="75000"/>
                <a:alpha val="15000"/>
              </a:schemeClr>
            </a:gs>
            <a:gs pos="100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D2218-4DD8-4592-9292-E00F030EE430}" type="datetimeFigureOut">
              <a:rPr lang="en-US" smtClean="0"/>
              <a:t>9/23/2016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7F6D4-F957-4BA7-940B-28CC642EE0E4}" type="slidenum">
              <a:rPr lang="en-US" smtClean="0"/>
              <a:t>‹#›</a:t>
            </a:fld>
            <a:endParaRPr lang="en-US"/>
          </a:p>
        </p:txBody>
      </p:sp>
    </p:spTree>
    <p:extLst>
      <p:ext uri="{BB962C8B-B14F-4D97-AF65-F5344CB8AC3E}">
        <p14:creationId xmlns:p14="http://schemas.microsoft.com/office/powerpoint/2010/main" val="2082352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sare.org/Learning-Center/Books" TargetMode="External"/><Relationship Id="rId7" Type="http://schemas.openxmlformats.org/officeDocument/2006/relationships/hyperlink" Target="http://extension.uga.edu/publications/detail.cfm?number=C896"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ttra.ncat.org/organic.html#soils" TargetMode="External"/><Relationship Id="rId5" Type="http://schemas.openxmlformats.org/officeDocument/2006/relationships/hyperlink" Target="http://www.nrcs.usda.gov/wps/portal/nrcs/photogallery/soils/health/biology/gallery/?cid=1788&amp;position=Promo" TargetMode="External"/><Relationship Id="rId4" Type="http://schemas.openxmlformats.org/officeDocument/2006/relationships/hyperlink" Target="http://extension.uga.edu/publications/detail.cfm?number=B101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04" y="602398"/>
            <a:ext cx="7546789" cy="2331689"/>
          </a:xfrm>
          <a:prstGeom prst="rect">
            <a:avLst/>
          </a:prstGeom>
        </p:spPr>
      </p:pic>
      <p:sp>
        <p:nvSpPr>
          <p:cNvPr id="5" name="Title 1"/>
          <p:cNvSpPr txBox="1">
            <a:spLocks/>
          </p:cNvSpPr>
          <p:nvPr/>
        </p:nvSpPr>
        <p:spPr>
          <a:xfrm>
            <a:off x="-2" y="3016284"/>
            <a:ext cx="12192000" cy="11716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ea typeface="Verdana" panose="020B0604030504040204" pitchFamily="34" charset="0"/>
                <a:cs typeface="Times New Roman" panose="02020603050405020304" pitchFamily="18" charset="0"/>
              </a:rPr>
              <a:t>Small Fruit and Vegetable Production</a:t>
            </a:r>
            <a:endParaRPr lang="en-US" sz="6000" dirty="0">
              <a:ea typeface="Verdan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501" y="5834699"/>
            <a:ext cx="1705074" cy="600457"/>
          </a:xfrm>
          <a:prstGeom prst="rect">
            <a:avLst/>
          </a:prstGeom>
          <a:effectLst>
            <a:glow>
              <a:schemeClr val="tx1">
                <a:alpha val="20000"/>
              </a:schemeClr>
            </a:glo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914" y="5255954"/>
            <a:ext cx="917600" cy="1481021"/>
          </a:xfrm>
          <a:prstGeom prst="rect">
            <a:avLst/>
          </a:prstGeom>
          <a:effectLst>
            <a:glow>
              <a:schemeClr val="tx1">
                <a:alpha val="20000"/>
              </a:schemeClr>
            </a:glo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391" y="5406027"/>
            <a:ext cx="1162012" cy="1029129"/>
          </a:xfrm>
          <a:prstGeom prst="rect">
            <a:avLst/>
          </a:prstGeom>
        </p:spPr>
      </p:pic>
    </p:spTree>
    <p:extLst>
      <p:ext uri="{BB962C8B-B14F-4D97-AF65-F5344CB8AC3E}">
        <p14:creationId xmlns:p14="http://schemas.microsoft.com/office/powerpoint/2010/main" val="4264514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71498" y="377190"/>
            <a:ext cx="11099133" cy="1143000"/>
          </a:xfrm>
        </p:spPr>
        <p:txBody>
          <a:bodyPr>
            <a:noAutofit/>
          </a:bodyPr>
          <a:lstStyle/>
          <a:p>
            <a:r>
              <a:rPr lang="en-US" altLang="en-US" dirty="0" smtClean="0"/>
              <a:t>Soil Organic Matter – Effects Soil Properties</a:t>
            </a:r>
          </a:p>
        </p:txBody>
      </p:sp>
      <p:sp>
        <p:nvSpPr>
          <p:cNvPr id="23555" name="Rectangle 2"/>
          <p:cNvSpPr>
            <a:spLocks noChangeArrowheads="1"/>
          </p:cNvSpPr>
          <p:nvPr/>
        </p:nvSpPr>
        <p:spPr bwMode="auto">
          <a:xfrm>
            <a:off x="571499" y="1611789"/>
            <a:ext cx="8742455"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225425" indent="-225425">
              <a:spcBef>
                <a:spcPct val="0"/>
              </a:spcBef>
            </a:pPr>
            <a:r>
              <a:rPr lang="en-US" altLang="en-US" sz="2800" i="1" dirty="0" smtClean="0">
                <a:solidFill>
                  <a:schemeClr val="tx2"/>
                </a:solidFill>
                <a:latin typeface="+mn-lt"/>
              </a:rPr>
              <a:t>Chemical</a:t>
            </a:r>
            <a:endParaRPr lang="en-US" altLang="en-US" sz="2800" dirty="0" smtClean="0">
              <a:solidFill>
                <a:schemeClr val="tx2"/>
              </a:solidFill>
              <a:latin typeface="+mn-lt"/>
            </a:endParaRPr>
          </a:p>
          <a:p>
            <a:pPr marL="968375" lvl="1" indent="-225425">
              <a:spcBef>
                <a:spcPct val="0"/>
              </a:spcBef>
            </a:pPr>
            <a:r>
              <a:rPr lang="en-US" altLang="en-US" dirty="0" smtClean="0">
                <a:solidFill>
                  <a:schemeClr val="tx2"/>
                </a:solidFill>
                <a:latin typeface="+mn-lt"/>
              </a:rPr>
              <a:t>Source of nutrients</a:t>
            </a:r>
          </a:p>
          <a:p>
            <a:pPr marL="968375" lvl="1" indent="-225425">
              <a:spcBef>
                <a:spcPct val="0"/>
              </a:spcBef>
            </a:pPr>
            <a:r>
              <a:rPr lang="en-US" altLang="en-US" dirty="0" smtClean="0">
                <a:solidFill>
                  <a:schemeClr val="tx2"/>
                </a:solidFill>
                <a:latin typeface="+mn-lt"/>
              </a:rPr>
              <a:t>Helps hold nutrients in the soil </a:t>
            </a:r>
          </a:p>
          <a:p>
            <a:pPr marL="457200" indent="-457200">
              <a:spcBef>
                <a:spcPct val="0"/>
              </a:spcBef>
            </a:pPr>
            <a:endParaRPr lang="en-US" altLang="en-US" sz="2800" u="sng" dirty="0" smtClean="0">
              <a:solidFill>
                <a:schemeClr val="tx2"/>
              </a:solidFill>
              <a:latin typeface="+mn-lt"/>
            </a:endParaRPr>
          </a:p>
          <a:p>
            <a:pPr marL="225425" indent="-225425">
              <a:spcBef>
                <a:spcPct val="0"/>
              </a:spcBef>
            </a:pPr>
            <a:r>
              <a:rPr lang="en-US" altLang="en-US" sz="2800" i="1" dirty="0" smtClean="0">
                <a:solidFill>
                  <a:schemeClr val="tx2"/>
                </a:solidFill>
                <a:latin typeface="+mn-lt"/>
              </a:rPr>
              <a:t>Physical</a:t>
            </a:r>
          </a:p>
          <a:p>
            <a:pPr marL="968375" lvl="1" indent="-225425">
              <a:spcBef>
                <a:spcPct val="0"/>
              </a:spcBef>
            </a:pPr>
            <a:r>
              <a:rPr lang="en-US" altLang="en-US" dirty="0" smtClean="0">
                <a:solidFill>
                  <a:schemeClr val="tx2"/>
                </a:solidFill>
                <a:latin typeface="+mn-lt"/>
              </a:rPr>
              <a:t>Helps </a:t>
            </a:r>
            <a:r>
              <a:rPr lang="en-US" altLang="en-US" dirty="0">
                <a:solidFill>
                  <a:schemeClr val="tx2"/>
                </a:solidFill>
                <a:latin typeface="+mn-lt"/>
              </a:rPr>
              <a:t>create and maintain </a:t>
            </a:r>
            <a:r>
              <a:rPr lang="en-US" altLang="en-US" dirty="0" smtClean="0">
                <a:solidFill>
                  <a:schemeClr val="tx2"/>
                </a:solidFill>
                <a:latin typeface="+mn-lt"/>
              </a:rPr>
              <a:t>soil structure</a:t>
            </a:r>
            <a:endParaRPr lang="en-US" altLang="en-US" dirty="0">
              <a:solidFill>
                <a:schemeClr val="tx2"/>
              </a:solidFill>
              <a:latin typeface="+mn-lt"/>
            </a:endParaRPr>
          </a:p>
          <a:p>
            <a:pPr marL="457200" indent="-457200">
              <a:spcBef>
                <a:spcPct val="0"/>
              </a:spcBef>
            </a:pPr>
            <a:endParaRPr lang="en-US" altLang="en-US" sz="2800" u="sng" dirty="0" smtClean="0">
              <a:solidFill>
                <a:schemeClr val="tx2"/>
              </a:solidFill>
              <a:latin typeface="+mn-lt"/>
            </a:endParaRPr>
          </a:p>
          <a:p>
            <a:pPr marL="225425" indent="-225425">
              <a:spcBef>
                <a:spcPct val="0"/>
              </a:spcBef>
            </a:pPr>
            <a:r>
              <a:rPr lang="en-US" altLang="en-US" sz="2800" i="1" dirty="0" smtClean="0">
                <a:solidFill>
                  <a:schemeClr val="tx2"/>
                </a:solidFill>
                <a:latin typeface="+mn-lt"/>
              </a:rPr>
              <a:t>Biological</a:t>
            </a:r>
          </a:p>
          <a:p>
            <a:pPr marL="968375" lvl="1" indent="-225425">
              <a:spcBef>
                <a:spcPct val="0"/>
              </a:spcBef>
            </a:pPr>
            <a:r>
              <a:rPr lang="en-US" altLang="en-US" dirty="0" smtClean="0">
                <a:solidFill>
                  <a:schemeClr val="tx2"/>
                </a:solidFill>
                <a:latin typeface="+mn-lt"/>
              </a:rPr>
              <a:t>Base </a:t>
            </a:r>
            <a:r>
              <a:rPr lang="en-US" altLang="en-US" dirty="0">
                <a:solidFill>
                  <a:schemeClr val="tx2"/>
                </a:solidFill>
                <a:latin typeface="+mn-lt"/>
              </a:rPr>
              <a:t>of food </a:t>
            </a:r>
            <a:r>
              <a:rPr lang="en-US" altLang="en-US" dirty="0" smtClean="0">
                <a:solidFill>
                  <a:schemeClr val="tx2"/>
                </a:solidFill>
                <a:latin typeface="+mn-lt"/>
              </a:rPr>
              <a:t>chain</a:t>
            </a:r>
            <a:endParaRPr lang="en-US" altLang="en-US" dirty="0">
              <a:solidFill>
                <a:schemeClr val="tx2"/>
              </a:solidFill>
              <a:latin typeface="+mn-lt"/>
            </a:endParaRPr>
          </a:p>
        </p:txBody>
      </p:sp>
      <p:pic>
        <p:nvPicPr>
          <p:cNvPr id="4" name="Picture 4" descr="p1soil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5327" y="3386264"/>
            <a:ext cx="3408718" cy="237445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315669" y="5760723"/>
            <a:ext cx="1774017" cy="261610"/>
          </a:xfrm>
          <a:prstGeom prst="rect">
            <a:avLst/>
          </a:prstGeom>
          <a:noFill/>
        </p:spPr>
        <p:txBody>
          <a:bodyPr wrap="square" rtlCol="0">
            <a:spAutoFit/>
          </a:bodyPr>
          <a:lstStyle/>
          <a:p>
            <a:r>
              <a:rPr lang="en-US" sz="1100" dirty="0" smtClean="0"/>
              <a:t>Photo: Julia Gaskin</a:t>
            </a:r>
            <a:endParaRPr lang="en-US" sz="1100" dirty="0"/>
          </a:p>
        </p:txBody>
      </p:sp>
    </p:spTree>
    <p:extLst>
      <p:ext uri="{BB962C8B-B14F-4D97-AF65-F5344CB8AC3E}">
        <p14:creationId xmlns:p14="http://schemas.microsoft.com/office/powerpoint/2010/main" val="25783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196375"/>
            <a:ext cx="11217442" cy="1143000"/>
          </a:xfrm>
        </p:spPr>
        <p:txBody>
          <a:bodyPr>
            <a:noAutofit/>
          </a:bodyPr>
          <a:lstStyle/>
          <a:p>
            <a:r>
              <a:rPr lang="en-US" altLang="en-US" dirty="0" smtClean="0"/>
              <a:t>Soil Organic Matter – Your Nutrient Bank</a:t>
            </a:r>
          </a:p>
        </p:txBody>
      </p:sp>
      <p:sp>
        <p:nvSpPr>
          <p:cNvPr id="24579" name="Rectangle 3"/>
          <p:cNvSpPr>
            <a:spLocks noGrp="1" noChangeArrowheads="1"/>
          </p:cNvSpPr>
          <p:nvPr>
            <p:ph type="body" idx="1"/>
          </p:nvPr>
        </p:nvSpPr>
        <p:spPr>
          <a:xfrm>
            <a:off x="546271" y="2245709"/>
            <a:ext cx="10226040" cy="2915112"/>
          </a:xfrm>
        </p:spPr>
        <p:txBody>
          <a:bodyPr>
            <a:normAutofit/>
          </a:bodyPr>
          <a:lstStyle/>
          <a:p>
            <a:r>
              <a:rPr lang="en-US" altLang="en-US" dirty="0" smtClean="0"/>
              <a:t>Each </a:t>
            </a:r>
            <a:r>
              <a:rPr lang="en-US" altLang="en-US" dirty="0"/>
              <a:t>1% soil organic matter releases about 10 </a:t>
            </a:r>
            <a:r>
              <a:rPr lang="en-US" altLang="en-US" dirty="0" err="1" smtClean="0"/>
              <a:t>lbs</a:t>
            </a:r>
            <a:r>
              <a:rPr lang="en-US" altLang="en-US" dirty="0" smtClean="0"/>
              <a:t> nitrogen</a:t>
            </a:r>
          </a:p>
          <a:p>
            <a:r>
              <a:rPr lang="en-US" altLang="en-US" dirty="0" smtClean="0"/>
              <a:t>Also </a:t>
            </a:r>
            <a:r>
              <a:rPr lang="en-US" altLang="en-US" dirty="0"/>
              <a:t>source </a:t>
            </a:r>
            <a:r>
              <a:rPr lang="en-US" altLang="en-US" dirty="0" smtClean="0"/>
              <a:t>of:</a:t>
            </a:r>
          </a:p>
          <a:p>
            <a:pPr lvl="1">
              <a:buFont typeface="Arial" panose="020B0604020202020204" pitchFamily="34" charset="0"/>
              <a:buChar char="−"/>
            </a:pPr>
            <a:r>
              <a:rPr lang="en-US" altLang="en-US" sz="2800" dirty="0" smtClean="0"/>
              <a:t>Potassium</a:t>
            </a:r>
            <a:endParaRPr lang="en-US" altLang="en-US" sz="2800" dirty="0"/>
          </a:p>
          <a:p>
            <a:pPr lvl="1">
              <a:buFont typeface="Arial" panose="020B0604020202020204" pitchFamily="34" charset="0"/>
              <a:buChar char="−"/>
            </a:pPr>
            <a:r>
              <a:rPr lang="en-US" altLang="en-US" sz="2800" dirty="0" smtClean="0"/>
              <a:t>Some phosphorus</a:t>
            </a:r>
          </a:p>
          <a:p>
            <a:pPr lvl="1">
              <a:buFont typeface="Arial" panose="020B0604020202020204" pitchFamily="34" charset="0"/>
              <a:buChar char="−"/>
            </a:pPr>
            <a:r>
              <a:rPr lang="en-US" altLang="en-US" sz="2800" dirty="0" smtClean="0"/>
              <a:t>Sulfur </a:t>
            </a:r>
            <a:endParaRPr lang="en-US" altLang="en-US" sz="2800" dirty="0"/>
          </a:p>
          <a:p>
            <a:pPr lvl="1">
              <a:buFont typeface="Arial" panose="020B0604020202020204" pitchFamily="34" charset="0"/>
              <a:buChar char="−"/>
            </a:pPr>
            <a:r>
              <a:rPr lang="en-US" altLang="en-US" sz="2800" dirty="0" smtClean="0"/>
              <a:t>Micronutrients – copper, iron, zinc</a:t>
            </a:r>
          </a:p>
        </p:txBody>
      </p:sp>
      <p:pic>
        <p:nvPicPr>
          <p:cNvPr id="1026" name="Picture 2" descr="http://www.fao.org/docrep/009/a0100e/a0100e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193" y="2836190"/>
            <a:ext cx="4587850" cy="30165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239193" y="5944044"/>
            <a:ext cx="2664373" cy="246221"/>
          </a:xfrm>
          <a:prstGeom prst="rect">
            <a:avLst/>
          </a:prstGeom>
          <a:noFill/>
        </p:spPr>
        <p:txBody>
          <a:bodyPr wrap="square" rtlCol="0">
            <a:spAutoFit/>
          </a:bodyPr>
          <a:lstStyle/>
          <a:p>
            <a:r>
              <a:rPr lang="en-US" sz="1000" dirty="0" smtClean="0"/>
              <a:t>Drawing from fao.org</a:t>
            </a:r>
            <a:endParaRPr lang="en-US" sz="1000" dirty="0"/>
          </a:p>
        </p:txBody>
      </p:sp>
      <p:sp>
        <p:nvSpPr>
          <p:cNvPr id="3" name="Rectangle 2"/>
          <p:cNvSpPr/>
          <p:nvPr/>
        </p:nvSpPr>
        <p:spPr>
          <a:xfrm>
            <a:off x="546271" y="1599378"/>
            <a:ext cx="2108269" cy="646331"/>
          </a:xfrm>
          <a:prstGeom prst="rect">
            <a:avLst/>
          </a:prstGeom>
        </p:spPr>
        <p:txBody>
          <a:bodyPr wrap="none">
            <a:spAutoFit/>
          </a:bodyPr>
          <a:lstStyle/>
          <a:p>
            <a:r>
              <a:rPr lang="en-US" altLang="en-US" sz="3600" dirty="0"/>
              <a:t>Chemical</a:t>
            </a:r>
            <a:endParaRPr lang="en-US" sz="3600" dirty="0"/>
          </a:p>
        </p:txBody>
      </p:sp>
    </p:spTree>
    <p:extLst>
      <p:ext uri="{BB962C8B-B14F-4D97-AF65-F5344CB8AC3E}">
        <p14:creationId xmlns:p14="http://schemas.microsoft.com/office/powerpoint/2010/main" val="2264820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41020" y="274901"/>
            <a:ext cx="10066020" cy="1143000"/>
          </a:xfrm>
        </p:spPr>
        <p:txBody>
          <a:bodyPr>
            <a:noAutofit/>
          </a:bodyPr>
          <a:lstStyle/>
          <a:p>
            <a:r>
              <a:rPr lang="en-US" altLang="en-US" dirty="0" smtClean="0"/>
              <a:t>Soil Organic Matter &amp; Soil Structure</a:t>
            </a:r>
          </a:p>
        </p:txBody>
      </p:sp>
      <p:sp>
        <p:nvSpPr>
          <p:cNvPr id="26627" name="Rectangle 3"/>
          <p:cNvSpPr>
            <a:spLocks noGrp="1" noChangeArrowheads="1"/>
          </p:cNvSpPr>
          <p:nvPr>
            <p:ph type="body" idx="1"/>
          </p:nvPr>
        </p:nvSpPr>
        <p:spPr>
          <a:xfrm>
            <a:off x="518929" y="2105904"/>
            <a:ext cx="3322272" cy="4114800"/>
          </a:xfrm>
        </p:spPr>
        <p:txBody>
          <a:bodyPr/>
          <a:lstStyle/>
          <a:p>
            <a:pPr>
              <a:lnSpc>
                <a:spcPct val="110000"/>
              </a:lnSpc>
            </a:pPr>
            <a:r>
              <a:rPr lang="en-US" altLang="en-US" dirty="0" smtClean="0"/>
              <a:t>Good soil structure keeps pores open for water and air </a:t>
            </a:r>
          </a:p>
          <a:p>
            <a:pPr marL="0" indent="0">
              <a:lnSpc>
                <a:spcPct val="110000"/>
              </a:lnSpc>
              <a:buNone/>
            </a:pPr>
            <a:endParaRPr lang="en-US" altLang="en-US" sz="800" dirty="0"/>
          </a:p>
          <a:p>
            <a:pPr>
              <a:lnSpc>
                <a:spcPct val="110000"/>
              </a:lnSpc>
            </a:pPr>
            <a:r>
              <a:rPr lang="en-US" altLang="en-US" dirty="0" smtClean="0"/>
              <a:t>Clay </a:t>
            </a:r>
            <a:r>
              <a:rPr lang="en-US" altLang="en-US" dirty="0"/>
              <a:t>and organic matter </a:t>
            </a:r>
            <a:r>
              <a:rPr lang="en-US" altLang="en-US" dirty="0" smtClean="0"/>
              <a:t>are important</a:t>
            </a:r>
          </a:p>
          <a:p>
            <a:endParaRPr lang="en-US" altLang="en-US" dirty="0"/>
          </a:p>
        </p:txBody>
      </p:sp>
      <p:pic>
        <p:nvPicPr>
          <p:cNvPr id="19" name="Picture 517" descr="105_5"/>
          <p:cNvPicPr>
            <a:picLocks noChangeAspect="1" noChangeArrowheads="1"/>
          </p:cNvPicPr>
          <p:nvPr/>
        </p:nvPicPr>
        <p:blipFill>
          <a:blip r:embed="rId3" cstate="print">
            <a:lum bright="12000" contrast="36000"/>
            <a:extLst>
              <a:ext uri="{28A0092B-C50C-407E-A947-70E740481C1C}">
                <a14:useLocalDpi xmlns:a14="http://schemas.microsoft.com/office/drawing/2010/main" val="0"/>
              </a:ext>
            </a:extLst>
          </a:blip>
          <a:srcRect r="3305" b="3305"/>
          <a:stretch>
            <a:fillRect/>
          </a:stretch>
        </p:blipFill>
        <p:spPr bwMode="auto">
          <a:xfrm>
            <a:off x="4007942" y="2880186"/>
            <a:ext cx="3081766" cy="2311324"/>
          </a:xfrm>
          <a:prstGeom prst="rect">
            <a:avLst/>
          </a:prstGeom>
          <a:ln>
            <a:noFill/>
          </a:ln>
          <a:effectLst>
            <a:outerShdw blurRad="292100" dist="1016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89" descr="raindrop"/>
          <p:cNvPicPr>
            <a:picLocks noChangeAspect="1" noChangeArrowheads="1"/>
          </p:cNvPicPr>
          <p:nvPr/>
        </p:nvPicPr>
        <p:blipFill>
          <a:blip r:embed="rId4">
            <a:extLst>
              <a:ext uri="{28A0092B-C50C-407E-A947-70E740481C1C}">
                <a14:useLocalDpi xmlns:a14="http://schemas.microsoft.com/office/drawing/2010/main" val="0"/>
              </a:ext>
            </a:extLst>
          </a:blip>
          <a:srcRect r="2789" b="2197"/>
          <a:stretch>
            <a:fillRect/>
          </a:stretch>
        </p:blipFill>
        <p:spPr bwMode="auto">
          <a:xfrm>
            <a:off x="7345289" y="1767156"/>
            <a:ext cx="2352072" cy="1836167"/>
          </a:xfrm>
          <a:prstGeom prst="rect">
            <a:avLst/>
          </a:prstGeom>
          <a:ln>
            <a:noFill/>
          </a:ln>
          <a:effectLst>
            <a:outerShdw blurRad="292100" dist="1016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5416010" y="1727112"/>
            <a:ext cx="194484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Tahoma" panose="020B0604030504040204" pitchFamily="34" charset="0"/>
              </a:rPr>
              <a:t>R</a:t>
            </a:r>
            <a:r>
              <a:rPr lang="en-US" altLang="en-US" b="1" dirty="0" smtClean="0">
                <a:latin typeface="Tahoma" panose="020B0604030504040204" pitchFamily="34" charset="0"/>
              </a:rPr>
              <a:t>aindrop </a:t>
            </a:r>
            <a:r>
              <a:rPr lang="en-US" altLang="en-US" b="1" dirty="0">
                <a:latin typeface="Tahoma" panose="020B0604030504040204" pitchFamily="34" charset="0"/>
              </a:rPr>
              <a:t>hits the soil at </a:t>
            </a:r>
            <a:r>
              <a:rPr lang="en-US" altLang="en-US" b="1" dirty="0" smtClean="0">
                <a:latin typeface="Tahoma" panose="020B0604030504040204" pitchFamily="34" charset="0"/>
              </a:rPr>
              <a:t>15 </a:t>
            </a:r>
            <a:r>
              <a:rPr lang="en-US" altLang="en-US" b="1" dirty="0">
                <a:latin typeface="Tahoma" panose="020B0604030504040204" pitchFamily="34" charset="0"/>
              </a:rPr>
              <a:t>miles per hour.  </a:t>
            </a:r>
          </a:p>
        </p:txBody>
      </p:sp>
      <p:sp>
        <p:nvSpPr>
          <p:cNvPr id="22" name="TextBox 8"/>
          <p:cNvSpPr txBox="1">
            <a:spLocks noChangeArrowheads="1"/>
          </p:cNvSpPr>
          <p:nvPr/>
        </p:nvSpPr>
        <p:spPr bwMode="auto">
          <a:xfrm>
            <a:off x="3931435" y="5207755"/>
            <a:ext cx="31815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Tahoma" panose="020B0604030504040204" pitchFamily="34" charset="0"/>
              </a:rPr>
              <a:t>Dislodged soil particles form  crusts</a:t>
            </a:r>
          </a:p>
        </p:txBody>
      </p:sp>
      <p:cxnSp>
        <p:nvCxnSpPr>
          <p:cNvPr id="4" name="Straight Arrow Connector 3"/>
          <p:cNvCxnSpPr/>
          <p:nvPr/>
        </p:nvCxnSpPr>
        <p:spPr>
          <a:xfrm flipH="1">
            <a:off x="7112949" y="2921016"/>
            <a:ext cx="495815" cy="4419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402890" y="4297288"/>
            <a:ext cx="2535194" cy="1788444"/>
            <a:chOff x="8191452" y="4453367"/>
            <a:chExt cx="2719330" cy="1788444"/>
          </a:xfrm>
        </p:grpSpPr>
        <p:grpSp>
          <p:nvGrpSpPr>
            <p:cNvPr id="2" name="Group 1"/>
            <p:cNvGrpSpPr/>
            <p:nvPr/>
          </p:nvGrpSpPr>
          <p:grpSpPr>
            <a:xfrm>
              <a:off x="8191452" y="4453367"/>
              <a:ext cx="2719330" cy="1788444"/>
              <a:chOff x="8846703" y="4856816"/>
              <a:chExt cx="2719330" cy="1788444"/>
            </a:xfrm>
          </p:grpSpPr>
          <p:pic>
            <p:nvPicPr>
              <p:cNvPr id="15" name="Picture 5" descr="C:\MyFiles\pictures\soilqual\cru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6703" y="4856816"/>
                <a:ext cx="2719330" cy="1788444"/>
              </a:xfrm>
              <a:prstGeom prst="rect">
                <a:avLst/>
              </a:prstGeom>
              <a:ln>
                <a:noFill/>
              </a:ln>
              <a:effectLst>
                <a:outerShdw blurRad="292100" dist="1016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0"/>
              <p:cNvSpPr txBox="1">
                <a:spLocks noChangeArrowheads="1"/>
              </p:cNvSpPr>
              <p:nvPr/>
            </p:nvSpPr>
            <p:spPr bwMode="auto">
              <a:xfrm>
                <a:off x="8846703" y="4906625"/>
                <a:ext cx="1524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latin typeface="Tahoma" panose="020B0604030504040204" pitchFamily="34" charset="0"/>
                  </a:rPr>
                  <a:t>Soil pores</a:t>
                </a:r>
              </a:p>
            </p:txBody>
          </p:sp>
        </p:grpSp>
        <p:cxnSp>
          <p:nvCxnSpPr>
            <p:cNvPr id="18" name="Straight Arrow Connector 17"/>
            <p:cNvCxnSpPr/>
            <p:nvPr/>
          </p:nvCxnSpPr>
          <p:spPr>
            <a:xfrm>
              <a:off x="9180082" y="4886308"/>
              <a:ext cx="705812" cy="9398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905805" y="4919548"/>
              <a:ext cx="227795" cy="10354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9"/>
          <p:cNvSpPr txBox="1">
            <a:spLocks noChangeArrowheads="1"/>
          </p:cNvSpPr>
          <p:nvPr/>
        </p:nvSpPr>
        <p:spPr bwMode="auto">
          <a:xfrm>
            <a:off x="9981419" y="4163304"/>
            <a:ext cx="237764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Tahoma" panose="020B0604030504040204" pitchFamily="34" charset="0"/>
              </a:rPr>
              <a:t>Plugged pores decrease water and oxygen exchange</a:t>
            </a:r>
          </a:p>
        </p:txBody>
      </p:sp>
      <p:cxnSp>
        <p:nvCxnSpPr>
          <p:cNvPr id="26" name="Straight Arrow Connector 25"/>
          <p:cNvCxnSpPr/>
          <p:nvPr/>
        </p:nvCxnSpPr>
        <p:spPr>
          <a:xfrm>
            <a:off x="6996731" y="4534942"/>
            <a:ext cx="565551" cy="4178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41020" y="1502712"/>
            <a:ext cx="1903085" cy="646331"/>
          </a:xfrm>
          <a:prstGeom prst="rect">
            <a:avLst/>
          </a:prstGeom>
        </p:spPr>
        <p:txBody>
          <a:bodyPr wrap="none">
            <a:spAutoFit/>
          </a:bodyPr>
          <a:lstStyle/>
          <a:p>
            <a:r>
              <a:rPr lang="en-US" altLang="en-US" sz="3600" dirty="0"/>
              <a:t>Physical</a:t>
            </a:r>
            <a:endParaRPr lang="en-US" sz="3600" dirty="0"/>
          </a:p>
        </p:txBody>
      </p:sp>
      <p:sp>
        <p:nvSpPr>
          <p:cNvPr id="24" name="TextBox 23"/>
          <p:cNvSpPr txBox="1"/>
          <p:nvPr/>
        </p:nvSpPr>
        <p:spPr>
          <a:xfrm>
            <a:off x="7783478" y="3361442"/>
            <a:ext cx="1774017" cy="246221"/>
          </a:xfrm>
          <a:prstGeom prst="rect">
            <a:avLst/>
          </a:prstGeom>
          <a:noFill/>
        </p:spPr>
        <p:txBody>
          <a:bodyPr wrap="square" rtlCol="0">
            <a:spAutoFit/>
          </a:bodyPr>
          <a:lstStyle/>
          <a:p>
            <a:pPr algn="r"/>
            <a:r>
              <a:rPr lang="en-US" sz="1000" dirty="0" smtClean="0"/>
              <a:t>Photo: NRCS</a:t>
            </a:r>
            <a:endParaRPr lang="en-US" sz="1000" dirty="0"/>
          </a:p>
        </p:txBody>
      </p:sp>
      <p:sp>
        <p:nvSpPr>
          <p:cNvPr id="27" name="TextBox 26"/>
          <p:cNvSpPr txBox="1"/>
          <p:nvPr/>
        </p:nvSpPr>
        <p:spPr>
          <a:xfrm>
            <a:off x="8207402" y="6098790"/>
            <a:ext cx="1774017" cy="246221"/>
          </a:xfrm>
          <a:prstGeom prst="rect">
            <a:avLst/>
          </a:prstGeom>
          <a:noFill/>
        </p:spPr>
        <p:txBody>
          <a:bodyPr wrap="square" rtlCol="0">
            <a:spAutoFit/>
          </a:bodyPr>
          <a:lstStyle/>
          <a:p>
            <a:pPr algn="r"/>
            <a:r>
              <a:rPr lang="en-US" sz="1000" dirty="0" smtClean="0"/>
              <a:t>Photo: Bill Miller</a:t>
            </a:r>
            <a:endParaRPr lang="en-US" sz="1000" dirty="0"/>
          </a:p>
        </p:txBody>
      </p:sp>
      <p:sp>
        <p:nvSpPr>
          <p:cNvPr id="28" name="TextBox 27"/>
          <p:cNvSpPr txBox="1"/>
          <p:nvPr/>
        </p:nvSpPr>
        <p:spPr>
          <a:xfrm>
            <a:off x="5350552" y="4949542"/>
            <a:ext cx="1774017" cy="261610"/>
          </a:xfrm>
          <a:prstGeom prst="rect">
            <a:avLst/>
          </a:prstGeom>
          <a:noFill/>
        </p:spPr>
        <p:txBody>
          <a:bodyPr wrap="square" rtlCol="0">
            <a:spAutoFit/>
          </a:bodyPr>
          <a:lstStyle/>
          <a:p>
            <a:pPr algn="r"/>
            <a:r>
              <a:rPr lang="en-US" sz="1100" dirty="0" smtClean="0"/>
              <a:t>Photo: NRCS</a:t>
            </a:r>
            <a:endParaRPr lang="en-US" sz="1100" dirty="0"/>
          </a:p>
        </p:txBody>
      </p:sp>
    </p:spTree>
    <p:extLst>
      <p:ext uri="{BB962C8B-B14F-4D97-AF65-F5344CB8AC3E}">
        <p14:creationId xmlns:p14="http://schemas.microsoft.com/office/powerpoint/2010/main" val="87911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90550" y="251520"/>
            <a:ext cx="7772400" cy="1143000"/>
          </a:xfrm>
        </p:spPr>
        <p:txBody>
          <a:bodyPr>
            <a:noAutofit/>
          </a:bodyPr>
          <a:lstStyle/>
          <a:p>
            <a:r>
              <a:rPr lang="en-US" altLang="en-US" dirty="0" smtClean="0"/>
              <a:t>Soil Organic Matter &amp; Life</a:t>
            </a:r>
          </a:p>
        </p:txBody>
      </p:sp>
      <p:pic>
        <p:nvPicPr>
          <p:cNvPr id="30724" name="Picture 9" descr="nemat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1" y="4399768"/>
            <a:ext cx="1171575"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 Box 10"/>
          <p:cNvSpPr txBox="1">
            <a:spLocks noChangeArrowheads="1"/>
          </p:cNvSpPr>
          <p:nvPr/>
        </p:nvSpPr>
        <p:spPr bwMode="auto">
          <a:xfrm>
            <a:off x="9471025" y="2779630"/>
            <a:ext cx="1841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30726" name="Text Box 11"/>
          <p:cNvSpPr txBox="1">
            <a:spLocks noChangeArrowheads="1"/>
          </p:cNvSpPr>
          <p:nvPr/>
        </p:nvSpPr>
        <p:spPr bwMode="auto">
          <a:xfrm>
            <a:off x="577851" y="2149392"/>
            <a:ext cx="329565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225425" indent="-225425">
              <a:spcBef>
                <a:spcPct val="0"/>
              </a:spcBef>
            </a:pPr>
            <a:r>
              <a:rPr lang="en-US" altLang="en-US" sz="2800" dirty="0">
                <a:solidFill>
                  <a:schemeClr val="tx2"/>
                </a:solidFill>
                <a:latin typeface="+mn-lt"/>
              </a:rPr>
              <a:t>Energy source for microbial </a:t>
            </a:r>
            <a:r>
              <a:rPr lang="en-US" altLang="en-US" sz="2800" dirty="0" smtClean="0">
                <a:solidFill>
                  <a:schemeClr val="tx2"/>
                </a:solidFill>
                <a:latin typeface="+mn-lt"/>
              </a:rPr>
              <a:t>life.</a:t>
            </a:r>
          </a:p>
          <a:p>
            <a:pPr marL="225425" indent="-225425">
              <a:spcBef>
                <a:spcPct val="0"/>
              </a:spcBef>
              <a:buNone/>
            </a:pPr>
            <a:endParaRPr lang="en-US" altLang="en-US" sz="2800" dirty="0" smtClean="0">
              <a:solidFill>
                <a:schemeClr val="tx2"/>
              </a:solidFill>
              <a:latin typeface="+mn-lt"/>
            </a:endParaRPr>
          </a:p>
          <a:p>
            <a:pPr marL="225425" indent="-225425">
              <a:spcBef>
                <a:spcPct val="0"/>
              </a:spcBef>
            </a:pPr>
            <a:r>
              <a:rPr lang="en-US" altLang="en-US" sz="2800" dirty="0" smtClean="0">
                <a:solidFill>
                  <a:schemeClr val="tx2"/>
                </a:solidFill>
                <a:latin typeface="+mn-lt"/>
              </a:rPr>
              <a:t>Base </a:t>
            </a:r>
            <a:r>
              <a:rPr lang="en-US" altLang="en-US" sz="2800" dirty="0">
                <a:solidFill>
                  <a:schemeClr val="tx2"/>
                </a:solidFill>
                <a:latin typeface="+mn-lt"/>
              </a:rPr>
              <a:t>of the food </a:t>
            </a:r>
            <a:r>
              <a:rPr lang="en-US" altLang="en-US" sz="2800" dirty="0" smtClean="0">
                <a:solidFill>
                  <a:schemeClr val="tx2"/>
                </a:solidFill>
                <a:latin typeface="+mn-lt"/>
              </a:rPr>
              <a:t>chain.</a:t>
            </a:r>
          </a:p>
          <a:p>
            <a:pPr marL="225425" indent="-225425">
              <a:spcBef>
                <a:spcPct val="0"/>
              </a:spcBef>
              <a:buNone/>
            </a:pPr>
            <a:endParaRPr lang="en-US" altLang="en-US" sz="2800" dirty="0" smtClean="0">
              <a:solidFill>
                <a:schemeClr val="tx2"/>
              </a:solidFill>
              <a:latin typeface="+mn-lt"/>
            </a:endParaRPr>
          </a:p>
          <a:p>
            <a:pPr marL="225425" indent="-225425">
              <a:spcBef>
                <a:spcPct val="0"/>
              </a:spcBef>
            </a:pPr>
            <a:r>
              <a:rPr lang="en-US" altLang="en-US" sz="2800" dirty="0" smtClean="0">
                <a:solidFill>
                  <a:schemeClr val="tx2"/>
                </a:solidFill>
                <a:latin typeface="+mn-lt"/>
              </a:rPr>
              <a:t>Release nutrients- </a:t>
            </a:r>
            <a:r>
              <a:rPr lang="en-US" altLang="en-US" sz="2800" dirty="0">
                <a:solidFill>
                  <a:schemeClr val="tx2"/>
                </a:solidFill>
                <a:latin typeface="+mn-lt"/>
              </a:rPr>
              <a:t>mineralization</a:t>
            </a:r>
          </a:p>
        </p:txBody>
      </p:sp>
      <p:pic>
        <p:nvPicPr>
          <p:cNvPr id="30727" name="Picture 17" descr="collembol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434" y="2412958"/>
            <a:ext cx="2057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21" descr="critter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301" y="3673392"/>
            <a:ext cx="103187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9" name="Picture 23" descr="m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0" y="4892593"/>
            <a:ext cx="12573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1" name="Text Box 28"/>
          <p:cNvSpPr txBox="1">
            <a:spLocks noChangeArrowheads="1"/>
          </p:cNvSpPr>
          <p:nvPr/>
        </p:nvSpPr>
        <p:spPr bwMode="auto">
          <a:xfrm>
            <a:off x="7046703" y="5473619"/>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dirty="0">
                <a:solidFill>
                  <a:schemeClr val="tx2"/>
                </a:solidFill>
              </a:rPr>
              <a:t>NH</a:t>
            </a:r>
            <a:r>
              <a:rPr lang="en-US" altLang="en-US" sz="1400" baseline="-25000" dirty="0">
                <a:solidFill>
                  <a:schemeClr val="tx2"/>
                </a:solidFill>
              </a:rPr>
              <a:t>4</a:t>
            </a:r>
            <a:r>
              <a:rPr lang="en-US" altLang="en-US" sz="1400" baseline="30000" dirty="0">
                <a:solidFill>
                  <a:schemeClr val="tx2"/>
                </a:solidFill>
              </a:rPr>
              <a:t>+</a:t>
            </a:r>
          </a:p>
        </p:txBody>
      </p:sp>
      <p:sp>
        <p:nvSpPr>
          <p:cNvPr id="30732" name="Rectangle 29"/>
          <p:cNvSpPr>
            <a:spLocks noChangeArrowheads="1"/>
          </p:cNvSpPr>
          <p:nvPr/>
        </p:nvSpPr>
        <p:spPr bwMode="auto">
          <a:xfrm>
            <a:off x="4229100" y="5502192"/>
            <a:ext cx="6556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a:solidFill>
                  <a:schemeClr val="tx2"/>
                </a:solidFill>
              </a:rPr>
              <a:t>NH4+</a:t>
            </a:r>
          </a:p>
        </p:txBody>
      </p:sp>
      <p:sp>
        <p:nvSpPr>
          <p:cNvPr id="30733" name="Freeform 30"/>
          <p:cNvSpPr>
            <a:spLocks/>
          </p:cNvSpPr>
          <p:nvPr/>
        </p:nvSpPr>
        <p:spPr bwMode="auto">
          <a:xfrm>
            <a:off x="3886200" y="1158792"/>
            <a:ext cx="6210300" cy="5156200"/>
          </a:xfrm>
          <a:custGeom>
            <a:avLst/>
            <a:gdLst>
              <a:gd name="T0" fmla="*/ 2147483646 w 3912"/>
              <a:gd name="T1" fmla="*/ 0 h 3248"/>
              <a:gd name="T2" fmla="*/ 2147483646 w 3912"/>
              <a:gd name="T3" fmla="*/ 2147483646 h 3248"/>
              <a:gd name="T4" fmla="*/ 2147483646 w 3912"/>
              <a:gd name="T5" fmla="*/ 2147483646 h 3248"/>
              <a:gd name="T6" fmla="*/ 2147483646 w 3912"/>
              <a:gd name="T7" fmla="*/ 2147483646 h 3248"/>
              <a:gd name="T8" fmla="*/ 2147483646 w 3912"/>
              <a:gd name="T9" fmla="*/ 2147483646 h 3248"/>
              <a:gd name="T10" fmla="*/ 2147483646 w 3912"/>
              <a:gd name="T11" fmla="*/ 2147483646 h 3248"/>
              <a:gd name="T12" fmla="*/ 2147483646 w 3912"/>
              <a:gd name="T13" fmla="*/ 2147483646 h 3248"/>
              <a:gd name="T14" fmla="*/ 2147483646 w 3912"/>
              <a:gd name="T15" fmla="*/ 2147483646 h 3248"/>
              <a:gd name="T16" fmla="*/ 2147483646 w 3912"/>
              <a:gd name="T17" fmla="*/ 2147483646 h 3248"/>
              <a:gd name="T18" fmla="*/ 2147483646 w 3912"/>
              <a:gd name="T19" fmla="*/ 2147483646 h 3248"/>
              <a:gd name="T20" fmla="*/ 2147483646 w 3912"/>
              <a:gd name="T21" fmla="*/ 2147483646 h 3248"/>
              <a:gd name="T22" fmla="*/ 2147483646 w 3912"/>
              <a:gd name="T23" fmla="*/ 2147483646 h 3248"/>
              <a:gd name="T24" fmla="*/ 2147483646 w 3912"/>
              <a:gd name="T25" fmla="*/ 2147483646 h 3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12"/>
              <a:gd name="T40" fmla="*/ 0 h 3248"/>
              <a:gd name="T41" fmla="*/ 3912 w 3912"/>
              <a:gd name="T42" fmla="*/ 3248 h 32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12" h="3248">
                <a:moveTo>
                  <a:pt x="3912" y="0"/>
                </a:moveTo>
                <a:cubicBezTo>
                  <a:pt x="3804" y="116"/>
                  <a:pt x="3696" y="232"/>
                  <a:pt x="3672" y="336"/>
                </a:cubicBezTo>
                <a:cubicBezTo>
                  <a:pt x="3648" y="440"/>
                  <a:pt x="3784" y="512"/>
                  <a:pt x="3768" y="624"/>
                </a:cubicBezTo>
                <a:cubicBezTo>
                  <a:pt x="3752" y="736"/>
                  <a:pt x="3744" y="888"/>
                  <a:pt x="3576" y="1008"/>
                </a:cubicBezTo>
                <a:cubicBezTo>
                  <a:pt x="3408" y="1128"/>
                  <a:pt x="2928" y="1216"/>
                  <a:pt x="2760" y="1344"/>
                </a:cubicBezTo>
                <a:cubicBezTo>
                  <a:pt x="2592" y="1472"/>
                  <a:pt x="2568" y="1616"/>
                  <a:pt x="2568" y="1776"/>
                </a:cubicBezTo>
                <a:cubicBezTo>
                  <a:pt x="2568" y="1936"/>
                  <a:pt x="2744" y="2136"/>
                  <a:pt x="2760" y="2304"/>
                </a:cubicBezTo>
                <a:cubicBezTo>
                  <a:pt x="2776" y="2472"/>
                  <a:pt x="2736" y="2672"/>
                  <a:pt x="2664" y="2784"/>
                </a:cubicBezTo>
                <a:cubicBezTo>
                  <a:pt x="2592" y="2896"/>
                  <a:pt x="2520" y="2904"/>
                  <a:pt x="2328" y="2976"/>
                </a:cubicBezTo>
                <a:cubicBezTo>
                  <a:pt x="2136" y="3048"/>
                  <a:pt x="1760" y="3184"/>
                  <a:pt x="1512" y="3216"/>
                </a:cubicBezTo>
                <a:cubicBezTo>
                  <a:pt x="1264" y="3248"/>
                  <a:pt x="1072" y="3224"/>
                  <a:pt x="840" y="3168"/>
                </a:cubicBezTo>
                <a:cubicBezTo>
                  <a:pt x="608" y="3112"/>
                  <a:pt x="240" y="2992"/>
                  <a:pt x="120" y="2880"/>
                </a:cubicBezTo>
                <a:cubicBezTo>
                  <a:pt x="0" y="2768"/>
                  <a:pt x="120" y="2560"/>
                  <a:pt x="120" y="2496"/>
                </a:cubicBezTo>
              </a:path>
            </a:pathLst>
          </a:custGeom>
          <a:noFill/>
          <a:ln w="38100">
            <a:solidFill>
              <a:srgbClr val="FF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4" name="Freeform 31"/>
          <p:cNvSpPr>
            <a:spLocks/>
          </p:cNvSpPr>
          <p:nvPr/>
        </p:nvSpPr>
        <p:spPr bwMode="auto">
          <a:xfrm>
            <a:off x="9385300" y="2149392"/>
            <a:ext cx="1778000" cy="1460500"/>
          </a:xfrm>
          <a:custGeom>
            <a:avLst/>
            <a:gdLst>
              <a:gd name="T0" fmla="*/ 2147483646 w 1120"/>
              <a:gd name="T1" fmla="*/ 0 h 920"/>
              <a:gd name="T2" fmla="*/ 2147483646 w 1120"/>
              <a:gd name="T3" fmla="*/ 2147483646 h 920"/>
              <a:gd name="T4" fmla="*/ 2147483646 w 1120"/>
              <a:gd name="T5" fmla="*/ 2147483646 h 920"/>
              <a:gd name="T6" fmla="*/ 2147483646 w 1120"/>
              <a:gd name="T7" fmla="*/ 2147483646 h 920"/>
              <a:gd name="T8" fmla="*/ 2147483646 w 1120"/>
              <a:gd name="T9" fmla="*/ 2147483646 h 920"/>
              <a:gd name="T10" fmla="*/ 2147483646 w 1120"/>
              <a:gd name="T11" fmla="*/ 2147483646 h 920"/>
              <a:gd name="T12" fmla="*/ 2147483646 w 1120"/>
              <a:gd name="T13" fmla="*/ 2147483646 h 920"/>
              <a:gd name="T14" fmla="*/ 0 60000 65536"/>
              <a:gd name="T15" fmla="*/ 0 60000 65536"/>
              <a:gd name="T16" fmla="*/ 0 60000 65536"/>
              <a:gd name="T17" fmla="*/ 0 60000 65536"/>
              <a:gd name="T18" fmla="*/ 0 60000 65536"/>
              <a:gd name="T19" fmla="*/ 0 60000 65536"/>
              <a:gd name="T20" fmla="*/ 0 60000 65536"/>
              <a:gd name="T21" fmla="*/ 0 w 1120"/>
              <a:gd name="T22" fmla="*/ 0 h 920"/>
              <a:gd name="T23" fmla="*/ 1120 w 1120"/>
              <a:gd name="T24" fmla="*/ 920 h 9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0" h="920">
                <a:moveTo>
                  <a:pt x="304" y="0"/>
                </a:moveTo>
                <a:cubicBezTo>
                  <a:pt x="280" y="96"/>
                  <a:pt x="256" y="192"/>
                  <a:pt x="208" y="288"/>
                </a:cubicBezTo>
                <a:cubicBezTo>
                  <a:pt x="160" y="384"/>
                  <a:pt x="32" y="504"/>
                  <a:pt x="16" y="576"/>
                </a:cubicBezTo>
                <a:cubicBezTo>
                  <a:pt x="0" y="648"/>
                  <a:pt x="24" y="688"/>
                  <a:pt x="112" y="720"/>
                </a:cubicBezTo>
                <a:cubicBezTo>
                  <a:pt x="200" y="752"/>
                  <a:pt x="400" y="736"/>
                  <a:pt x="544" y="768"/>
                </a:cubicBezTo>
                <a:cubicBezTo>
                  <a:pt x="688" y="800"/>
                  <a:pt x="880" y="904"/>
                  <a:pt x="976" y="912"/>
                </a:cubicBezTo>
                <a:cubicBezTo>
                  <a:pt x="1072" y="920"/>
                  <a:pt x="1096" y="868"/>
                  <a:pt x="1120" y="816"/>
                </a:cubicBezTo>
              </a:path>
            </a:pathLst>
          </a:custGeom>
          <a:noFill/>
          <a:ln w="38100">
            <a:solidFill>
              <a:srgbClr val="FF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5" name="Freeform 32"/>
          <p:cNvSpPr>
            <a:spLocks/>
          </p:cNvSpPr>
          <p:nvPr/>
        </p:nvSpPr>
        <p:spPr bwMode="auto">
          <a:xfrm>
            <a:off x="4178300" y="5121192"/>
            <a:ext cx="355600" cy="838200"/>
          </a:xfrm>
          <a:custGeom>
            <a:avLst/>
            <a:gdLst>
              <a:gd name="T0" fmla="*/ 2147483646 w 224"/>
              <a:gd name="T1" fmla="*/ 0 h 528"/>
              <a:gd name="T2" fmla="*/ 2147483646 w 224"/>
              <a:gd name="T3" fmla="*/ 2147483646 h 528"/>
              <a:gd name="T4" fmla="*/ 2147483646 w 224"/>
              <a:gd name="T5" fmla="*/ 2147483646 h 528"/>
              <a:gd name="T6" fmla="*/ 2147483646 w 224"/>
              <a:gd name="T7" fmla="*/ 2147483646 h 528"/>
              <a:gd name="T8" fmla="*/ 2147483646 w 224"/>
              <a:gd name="T9" fmla="*/ 2147483646 h 528"/>
              <a:gd name="T10" fmla="*/ 0 60000 65536"/>
              <a:gd name="T11" fmla="*/ 0 60000 65536"/>
              <a:gd name="T12" fmla="*/ 0 60000 65536"/>
              <a:gd name="T13" fmla="*/ 0 60000 65536"/>
              <a:gd name="T14" fmla="*/ 0 60000 65536"/>
              <a:gd name="T15" fmla="*/ 0 w 224"/>
              <a:gd name="T16" fmla="*/ 0 h 528"/>
              <a:gd name="T17" fmla="*/ 224 w 224"/>
              <a:gd name="T18" fmla="*/ 528 h 528"/>
            </a:gdLst>
            <a:ahLst/>
            <a:cxnLst>
              <a:cxn ang="T10">
                <a:pos x="T0" y="T1"/>
              </a:cxn>
              <a:cxn ang="T11">
                <a:pos x="T2" y="T3"/>
              </a:cxn>
              <a:cxn ang="T12">
                <a:pos x="T4" y="T5"/>
              </a:cxn>
              <a:cxn ang="T13">
                <a:pos x="T6" y="T7"/>
              </a:cxn>
              <a:cxn ang="T14">
                <a:pos x="T8" y="T9"/>
              </a:cxn>
            </a:cxnLst>
            <a:rect l="T15" t="T16" r="T17" b="T18"/>
            <a:pathLst>
              <a:path w="224" h="528">
                <a:moveTo>
                  <a:pt x="224" y="0"/>
                </a:moveTo>
                <a:cubicBezTo>
                  <a:pt x="192" y="60"/>
                  <a:pt x="160" y="120"/>
                  <a:pt x="128" y="144"/>
                </a:cubicBezTo>
                <a:cubicBezTo>
                  <a:pt x="96" y="168"/>
                  <a:pt x="48" y="120"/>
                  <a:pt x="32" y="144"/>
                </a:cubicBezTo>
                <a:cubicBezTo>
                  <a:pt x="16" y="168"/>
                  <a:pt x="0" y="224"/>
                  <a:pt x="32" y="288"/>
                </a:cubicBezTo>
                <a:cubicBezTo>
                  <a:pt x="64" y="352"/>
                  <a:pt x="192" y="488"/>
                  <a:pt x="224" y="528"/>
                </a:cubicBezTo>
              </a:path>
            </a:pathLst>
          </a:custGeom>
          <a:noFill/>
          <a:ln w="9525">
            <a:solidFill>
              <a:srgbClr val="FF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6" name="Text Box 33"/>
          <p:cNvSpPr txBox="1">
            <a:spLocks noChangeArrowheads="1"/>
          </p:cNvSpPr>
          <p:nvPr/>
        </p:nvSpPr>
        <p:spPr bwMode="auto">
          <a:xfrm>
            <a:off x="9715500" y="1615992"/>
            <a:ext cx="1219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600" dirty="0">
                <a:solidFill>
                  <a:schemeClr val="tx2"/>
                </a:solidFill>
                <a:latin typeface="+mn-lt"/>
              </a:rPr>
              <a:t>Plant root!</a:t>
            </a:r>
          </a:p>
        </p:txBody>
      </p:sp>
      <p:sp>
        <p:nvSpPr>
          <p:cNvPr id="30737" name="Freeform 34"/>
          <p:cNvSpPr>
            <a:spLocks/>
          </p:cNvSpPr>
          <p:nvPr/>
        </p:nvSpPr>
        <p:spPr bwMode="auto">
          <a:xfrm>
            <a:off x="5740400" y="4816392"/>
            <a:ext cx="1536700" cy="228600"/>
          </a:xfrm>
          <a:custGeom>
            <a:avLst/>
            <a:gdLst>
              <a:gd name="T0" fmla="*/ 2147483646 w 968"/>
              <a:gd name="T1" fmla="*/ 2147483646 h 144"/>
              <a:gd name="T2" fmla="*/ 2147483646 w 968"/>
              <a:gd name="T3" fmla="*/ 2147483646 h 144"/>
              <a:gd name="T4" fmla="*/ 2147483646 w 968"/>
              <a:gd name="T5" fmla="*/ 0 h 144"/>
              <a:gd name="T6" fmla="*/ 2147483646 w 968"/>
              <a:gd name="T7" fmla="*/ 2147483646 h 144"/>
              <a:gd name="T8" fmla="*/ 2147483646 w 968"/>
              <a:gd name="T9" fmla="*/ 2147483646 h 144"/>
              <a:gd name="T10" fmla="*/ 2147483646 w 968"/>
              <a:gd name="T11" fmla="*/ 0 h 144"/>
              <a:gd name="T12" fmla="*/ 0 60000 65536"/>
              <a:gd name="T13" fmla="*/ 0 60000 65536"/>
              <a:gd name="T14" fmla="*/ 0 60000 65536"/>
              <a:gd name="T15" fmla="*/ 0 60000 65536"/>
              <a:gd name="T16" fmla="*/ 0 60000 65536"/>
              <a:gd name="T17" fmla="*/ 0 60000 65536"/>
              <a:gd name="T18" fmla="*/ 0 w 968"/>
              <a:gd name="T19" fmla="*/ 0 h 144"/>
              <a:gd name="T20" fmla="*/ 968 w 968"/>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968" h="144">
                <a:moveTo>
                  <a:pt x="8" y="144"/>
                </a:moveTo>
                <a:cubicBezTo>
                  <a:pt x="4" y="108"/>
                  <a:pt x="0" y="72"/>
                  <a:pt x="56" y="48"/>
                </a:cubicBezTo>
                <a:cubicBezTo>
                  <a:pt x="112" y="24"/>
                  <a:pt x="256" y="0"/>
                  <a:pt x="344" y="0"/>
                </a:cubicBezTo>
                <a:cubicBezTo>
                  <a:pt x="432" y="0"/>
                  <a:pt x="496" y="32"/>
                  <a:pt x="584" y="48"/>
                </a:cubicBezTo>
                <a:cubicBezTo>
                  <a:pt x="672" y="64"/>
                  <a:pt x="808" y="104"/>
                  <a:pt x="872" y="96"/>
                </a:cubicBezTo>
                <a:cubicBezTo>
                  <a:pt x="936" y="88"/>
                  <a:pt x="952" y="44"/>
                  <a:pt x="968" y="0"/>
                </a:cubicBezTo>
              </a:path>
            </a:pathLst>
          </a:custGeom>
          <a:noFill/>
          <a:ln w="952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8" name="Freeform 36"/>
          <p:cNvSpPr>
            <a:spLocks/>
          </p:cNvSpPr>
          <p:nvPr/>
        </p:nvSpPr>
        <p:spPr bwMode="auto">
          <a:xfrm>
            <a:off x="6591300" y="4206792"/>
            <a:ext cx="381000" cy="241300"/>
          </a:xfrm>
          <a:custGeom>
            <a:avLst/>
            <a:gdLst>
              <a:gd name="T0" fmla="*/ 2147483646 w 240"/>
              <a:gd name="T1" fmla="*/ 2147483646 h 152"/>
              <a:gd name="T2" fmla="*/ 2147483646 w 240"/>
              <a:gd name="T3" fmla="*/ 2147483646 h 152"/>
              <a:gd name="T4" fmla="*/ 2147483646 w 240"/>
              <a:gd name="T5" fmla="*/ 2147483646 h 152"/>
              <a:gd name="T6" fmla="*/ 0 w 240"/>
              <a:gd name="T7" fmla="*/ 0 h 152"/>
              <a:gd name="T8" fmla="*/ 0 60000 65536"/>
              <a:gd name="T9" fmla="*/ 0 60000 65536"/>
              <a:gd name="T10" fmla="*/ 0 60000 65536"/>
              <a:gd name="T11" fmla="*/ 0 60000 65536"/>
              <a:gd name="T12" fmla="*/ 0 w 240"/>
              <a:gd name="T13" fmla="*/ 0 h 152"/>
              <a:gd name="T14" fmla="*/ 240 w 240"/>
              <a:gd name="T15" fmla="*/ 152 h 152"/>
            </a:gdLst>
            <a:ahLst/>
            <a:cxnLst>
              <a:cxn ang="T8">
                <a:pos x="T0" y="T1"/>
              </a:cxn>
              <a:cxn ang="T9">
                <a:pos x="T2" y="T3"/>
              </a:cxn>
              <a:cxn ang="T10">
                <a:pos x="T4" y="T5"/>
              </a:cxn>
              <a:cxn ang="T11">
                <a:pos x="T6" y="T7"/>
              </a:cxn>
            </a:cxnLst>
            <a:rect l="T12" t="T13" r="T14" b="T15"/>
            <a:pathLst>
              <a:path w="240" h="152">
                <a:moveTo>
                  <a:pt x="240" y="144"/>
                </a:moveTo>
                <a:cubicBezTo>
                  <a:pt x="208" y="148"/>
                  <a:pt x="176" y="152"/>
                  <a:pt x="144" y="144"/>
                </a:cubicBezTo>
                <a:cubicBezTo>
                  <a:pt x="112" y="136"/>
                  <a:pt x="72" y="120"/>
                  <a:pt x="48" y="96"/>
                </a:cubicBezTo>
                <a:cubicBezTo>
                  <a:pt x="24" y="72"/>
                  <a:pt x="8" y="24"/>
                  <a:pt x="0" y="0"/>
                </a:cubicBezTo>
              </a:path>
            </a:pathLst>
          </a:custGeom>
          <a:noFill/>
          <a:ln w="952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9" name="Freeform 39"/>
          <p:cNvSpPr>
            <a:spLocks/>
          </p:cNvSpPr>
          <p:nvPr/>
        </p:nvSpPr>
        <p:spPr bwMode="auto">
          <a:xfrm>
            <a:off x="6999288" y="5495842"/>
            <a:ext cx="1181100" cy="317500"/>
          </a:xfrm>
          <a:custGeom>
            <a:avLst/>
            <a:gdLst>
              <a:gd name="T0" fmla="*/ 2147483646 w 744"/>
              <a:gd name="T1" fmla="*/ 0 h 200"/>
              <a:gd name="T2" fmla="*/ 2147483646 w 744"/>
              <a:gd name="T3" fmla="*/ 2147483646 h 200"/>
              <a:gd name="T4" fmla="*/ 2147483646 w 744"/>
              <a:gd name="T5" fmla="*/ 2147483646 h 200"/>
              <a:gd name="T6" fmla="*/ 2147483646 w 744"/>
              <a:gd name="T7" fmla="*/ 2147483646 h 200"/>
              <a:gd name="T8" fmla="*/ 2147483646 w 744"/>
              <a:gd name="T9" fmla="*/ 0 h 200"/>
              <a:gd name="T10" fmla="*/ 0 60000 65536"/>
              <a:gd name="T11" fmla="*/ 0 60000 65536"/>
              <a:gd name="T12" fmla="*/ 0 60000 65536"/>
              <a:gd name="T13" fmla="*/ 0 60000 65536"/>
              <a:gd name="T14" fmla="*/ 0 60000 65536"/>
              <a:gd name="T15" fmla="*/ 0 w 744"/>
              <a:gd name="T16" fmla="*/ 0 h 200"/>
              <a:gd name="T17" fmla="*/ 744 w 744"/>
              <a:gd name="T18" fmla="*/ 200 h 200"/>
            </a:gdLst>
            <a:ahLst/>
            <a:cxnLst>
              <a:cxn ang="T10">
                <a:pos x="T0" y="T1"/>
              </a:cxn>
              <a:cxn ang="T11">
                <a:pos x="T2" y="T3"/>
              </a:cxn>
              <a:cxn ang="T12">
                <a:pos x="T4" y="T5"/>
              </a:cxn>
              <a:cxn ang="T13">
                <a:pos x="T6" y="T7"/>
              </a:cxn>
              <a:cxn ang="T14">
                <a:pos x="T8" y="T9"/>
              </a:cxn>
            </a:cxnLst>
            <a:rect l="T15" t="T16" r="T17" b="T18"/>
            <a:pathLst>
              <a:path w="744" h="200">
                <a:moveTo>
                  <a:pt x="744" y="0"/>
                </a:moveTo>
                <a:cubicBezTo>
                  <a:pt x="692" y="32"/>
                  <a:pt x="640" y="64"/>
                  <a:pt x="552" y="96"/>
                </a:cubicBezTo>
                <a:cubicBezTo>
                  <a:pt x="464" y="128"/>
                  <a:pt x="304" y="184"/>
                  <a:pt x="216" y="192"/>
                </a:cubicBezTo>
                <a:cubicBezTo>
                  <a:pt x="128" y="200"/>
                  <a:pt x="48" y="176"/>
                  <a:pt x="24" y="144"/>
                </a:cubicBezTo>
                <a:cubicBezTo>
                  <a:pt x="0" y="112"/>
                  <a:pt x="64" y="24"/>
                  <a:pt x="72" y="0"/>
                </a:cubicBezTo>
              </a:path>
            </a:pathLst>
          </a:custGeom>
          <a:noFill/>
          <a:ln w="9525">
            <a:solidFill>
              <a:srgbClr val="FF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30740" name="Picture 40" descr="critte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2225592"/>
            <a:ext cx="838200"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2" name="Text Box 43"/>
          <p:cNvSpPr txBox="1">
            <a:spLocks noChangeArrowheads="1"/>
          </p:cNvSpPr>
          <p:nvPr/>
        </p:nvSpPr>
        <p:spPr bwMode="auto">
          <a:xfrm>
            <a:off x="7505700" y="2225592"/>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200">
                <a:solidFill>
                  <a:schemeClr val="tx2"/>
                </a:solidFill>
              </a:rPr>
              <a:t>Microbius hartellei</a:t>
            </a:r>
          </a:p>
        </p:txBody>
      </p:sp>
      <p:sp>
        <p:nvSpPr>
          <p:cNvPr id="23" name="Text Box 28"/>
          <p:cNvSpPr txBox="1">
            <a:spLocks noChangeArrowheads="1"/>
          </p:cNvSpPr>
          <p:nvPr/>
        </p:nvSpPr>
        <p:spPr bwMode="auto">
          <a:xfrm>
            <a:off x="6705600" y="3073317"/>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dirty="0">
                <a:solidFill>
                  <a:schemeClr val="tx2"/>
                </a:solidFill>
              </a:rPr>
              <a:t>NH</a:t>
            </a:r>
            <a:r>
              <a:rPr lang="en-US" altLang="en-US" sz="1400" baseline="-25000" dirty="0">
                <a:solidFill>
                  <a:schemeClr val="tx2"/>
                </a:solidFill>
              </a:rPr>
              <a:t>4</a:t>
            </a:r>
            <a:r>
              <a:rPr lang="en-US" altLang="en-US" sz="1400" baseline="30000" dirty="0">
                <a:solidFill>
                  <a:schemeClr val="tx2"/>
                </a:solidFill>
              </a:rPr>
              <a:t>+</a:t>
            </a:r>
          </a:p>
        </p:txBody>
      </p:sp>
      <p:sp>
        <p:nvSpPr>
          <p:cNvPr id="24" name="Text Box 28"/>
          <p:cNvSpPr txBox="1">
            <a:spLocks noChangeArrowheads="1"/>
          </p:cNvSpPr>
          <p:nvPr/>
        </p:nvSpPr>
        <p:spPr bwMode="auto">
          <a:xfrm>
            <a:off x="7277100" y="367339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dirty="0">
                <a:solidFill>
                  <a:schemeClr val="tx2"/>
                </a:solidFill>
              </a:rPr>
              <a:t>NH</a:t>
            </a:r>
            <a:r>
              <a:rPr lang="en-US" altLang="en-US" sz="1400" baseline="-25000" dirty="0">
                <a:solidFill>
                  <a:schemeClr val="tx2"/>
                </a:solidFill>
              </a:rPr>
              <a:t>4</a:t>
            </a:r>
            <a:r>
              <a:rPr lang="en-US" altLang="en-US" sz="1400" baseline="30000" dirty="0">
                <a:solidFill>
                  <a:schemeClr val="tx2"/>
                </a:solidFill>
              </a:rPr>
              <a:t>+</a:t>
            </a:r>
          </a:p>
        </p:txBody>
      </p:sp>
      <p:sp>
        <p:nvSpPr>
          <p:cNvPr id="2" name="TextBox 1"/>
          <p:cNvSpPr txBox="1"/>
          <p:nvPr/>
        </p:nvSpPr>
        <p:spPr>
          <a:xfrm>
            <a:off x="8977286" y="4456030"/>
            <a:ext cx="2973414" cy="369332"/>
          </a:xfrm>
          <a:prstGeom prst="rect">
            <a:avLst/>
          </a:prstGeom>
          <a:noFill/>
        </p:spPr>
        <p:txBody>
          <a:bodyPr wrap="square" rtlCol="0">
            <a:spAutoFit/>
          </a:bodyPr>
          <a:lstStyle/>
          <a:p>
            <a:r>
              <a:rPr lang="en-US" dirty="0" smtClean="0"/>
              <a:t>NH</a:t>
            </a:r>
            <a:r>
              <a:rPr lang="en-US" baseline="-25000" dirty="0" smtClean="0"/>
              <a:t>4</a:t>
            </a:r>
            <a:r>
              <a:rPr lang="en-US" baseline="30000" dirty="0" smtClean="0"/>
              <a:t>+</a:t>
            </a:r>
            <a:r>
              <a:rPr lang="en-US" dirty="0" smtClean="0"/>
              <a:t> - Ammonium-nitrogen</a:t>
            </a:r>
            <a:endParaRPr lang="en-US" baseline="30000" dirty="0"/>
          </a:p>
        </p:txBody>
      </p:sp>
      <p:sp>
        <p:nvSpPr>
          <p:cNvPr id="30741" name="Freeform 42"/>
          <p:cNvSpPr>
            <a:spLocks/>
          </p:cNvSpPr>
          <p:nvPr/>
        </p:nvSpPr>
        <p:spPr bwMode="auto">
          <a:xfrm>
            <a:off x="6408404" y="2974893"/>
            <a:ext cx="914400" cy="381000"/>
          </a:xfrm>
          <a:custGeom>
            <a:avLst/>
            <a:gdLst>
              <a:gd name="T0" fmla="*/ 2147483646 w 576"/>
              <a:gd name="T1" fmla="*/ 0 h 240"/>
              <a:gd name="T2" fmla="*/ 2147483646 w 576"/>
              <a:gd name="T3" fmla="*/ 2147483646 h 240"/>
              <a:gd name="T4" fmla="*/ 2147483646 w 576"/>
              <a:gd name="T5" fmla="*/ 2147483646 h 240"/>
              <a:gd name="T6" fmla="*/ 2147483646 w 576"/>
              <a:gd name="T7" fmla="*/ 2147483646 h 240"/>
              <a:gd name="T8" fmla="*/ 2147483646 w 576"/>
              <a:gd name="T9" fmla="*/ 2147483646 h 240"/>
              <a:gd name="T10" fmla="*/ 0 w 576"/>
              <a:gd name="T11" fmla="*/ 2147483646 h 240"/>
              <a:gd name="T12" fmla="*/ 0 60000 65536"/>
              <a:gd name="T13" fmla="*/ 0 60000 65536"/>
              <a:gd name="T14" fmla="*/ 0 60000 65536"/>
              <a:gd name="T15" fmla="*/ 0 60000 65536"/>
              <a:gd name="T16" fmla="*/ 0 60000 65536"/>
              <a:gd name="T17" fmla="*/ 0 60000 65536"/>
              <a:gd name="T18" fmla="*/ 0 w 576"/>
              <a:gd name="T19" fmla="*/ 0 h 240"/>
              <a:gd name="T20" fmla="*/ 576 w 576"/>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76" h="240">
                <a:moveTo>
                  <a:pt x="576" y="0"/>
                </a:moveTo>
                <a:cubicBezTo>
                  <a:pt x="568" y="76"/>
                  <a:pt x="560" y="152"/>
                  <a:pt x="528" y="192"/>
                </a:cubicBezTo>
                <a:cubicBezTo>
                  <a:pt x="496" y="232"/>
                  <a:pt x="432" y="240"/>
                  <a:pt x="384" y="240"/>
                </a:cubicBezTo>
                <a:cubicBezTo>
                  <a:pt x="336" y="240"/>
                  <a:pt x="280" y="208"/>
                  <a:pt x="240" y="192"/>
                </a:cubicBezTo>
                <a:cubicBezTo>
                  <a:pt x="200" y="176"/>
                  <a:pt x="184" y="152"/>
                  <a:pt x="144" y="144"/>
                </a:cubicBezTo>
                <a:cubicBezTo>
                  <a:pt x="104" y="136"/>
                  <a:pt x="24" y="144"/>
                  <a:pt x="0" y="144"/>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730" name="Freeform 27"/>
          <p:cNvSpPr>
            <a:spLocks/>
          </p:cNvSpPr>
          <p:nvPr/>
        </p:nvSpPr>
        <p:spPr bwMode="auto">
          <a:xfrm flipH="1">
            <a:off x="7323138" y="2987592"/>
            <a:ext cx="258762" cy="685800"/>
          </a:xfrm>
          <a:custGeom>
            <a:avLst/>
            <a:gdLst>
              <a:gd name="T0" fmla="*/ 2147483646 w 312"/>
              <a:gd name="T1" fmla="*/ 2147483646 h 336"/>
              <a:gd name="T2" fmla="*/ 2147483646 w 312"/>
              <a:gd name="T3" fmla="*/ 2147483646 h 336"/>
              <a:gd name="T4" fmla="*/ 2147483646 w 312"/>
              <a:gd name="T5" fmla="*/ 2147483646 h 336"/>
              <a:gd name="T6" fmla="*/ 2147483646 w 312"/>
              <a:gd name="T7" fmla="*/ 2147483646 h 336"/>
              <a:gd name="T8" fmla="*/ 2147483646 w 312"/>
              <a:gd name="T9" fmla="*/ 0 h 336"/>
              <a:gd name="T10" fmla="*/ 0 60000 65536"/>
              <a:gd name="T11" fmla="*/ 0 60000 65536"/>
              <a:gd name="T12" fmla="*/ 0 60000 65536"/>
              <a:gd name="T13" fmla="*/ 0 60000 65536"/>
              <a:gd name="T14" fmla="*/ 0 60000 65536"/>
              <a:gd name="T15" fmla="*/ 0 w 312"/>
              <a:gd name="T16" fmla="*/ 0 h 336"/>
              <a:gd name="T17" fmla="*/ 312 w 312"/>
              <a:gd name="T18" fmla="*/ 336 h 336"/>
            </a:gdLst>
            <a:ahLst/>
            <a:cxnLst>
              <a:cxn ang="T10">
                <a:pos x="T0" y="T1"/>
              </a:cxn>
              <a:cxn ang="T11">
                <a:pos x="T2" y="T3"/>
              </a:cxn>
              <a:cxn ang="T12">
                <a:pos x="T4" y="T5"/>
              </a:cxn>
              <a:cxn ang="T13">
                <a:pos x="T6" y="T7"/>
              </a:cxn>
              <a:cxn ang="T14">
                <a:pos x="T8" y="T9"/>
              </a:cxn>
            </a:cxnLst>
            <a:rect l="T15" t="T16" r="T17" b="T18"/>
            <a:pathLst>
              <a:path w="312" h="336">
                <a:moveTo>
                  <a:pt x="312" y="336"/>
                </a:moveTo>
                <a:cubicBezTo>
                  <a:pt x="216" y="320"/>
                  <a:pt x="120" y="304"/>
                  <a:pt x="72" y="288"/>
                </a:cubicBezTo>
                <a:cubicBezTo>
                  <a:pt x="24" y="272"/>
                  <a:pt x="32" y="272"/>
                  <a:pt x="24" y="240"/>
                </a:cubicBezTo>
                <a:cubicBezTo>
                  <a:pt x="16" y="208"/>
                  <a:pt x="0" y="136"/>
                  <a:pt x="24" y="96"/>
                </a:cubicBezTo>
                <a:cubicBezTo>
                  <a:pt x="48" y="56"/>
                  <a:pt x="136" y="16"/>
                  <a:pt x="168" y="0"/>
                </a:cubicBezTo>
              </a:path>
            </a:pathLst>
          </a:custGeom>
          <a:noFill/>
          <a:ln w="952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 name="Rectangle 3"/>
          <p:cNvSpPr/>
          <p:nvPr/>
        </p:nvSpPr>
        <p:spPr>
          <a:xfrm>
            <a:off x="585471" y="1441506"/>
            <a:ext cx="2159566" cy="646331"/>
          </a:xfrm>
          <a:prstGeom prst="rect">
            <a:avLst/>
          </a:prstGeom>
        </p:spPr>
        <p:txBody>
          <a:bodyPr wrap="none">
            <a:spAutoFit/>
          </a:bodyPr>
          <a:lstStyle/>
          <a:p>
            <a:r>
              <a:rPr lang="en-US" altLang="en-US" sz="3600" dirty="0"/>
              <a:t>Biological</a:t>
            </a:r>
            <a:endParaRPr lang="en-US" sz="3600" dirty="0"/>
          </a:p>
        </p:txBody>
      </p:sp>
      <p:sp>
        <p:nvSpPr>
          <p:cNvPr id="26" name="Rectangle 25"/>
          <p:cNvSpPr/>
          <p:nvPr/>
        </p:nvSpPr>
        <p:spPr>
          <a:xfrm>
            <a:off x="4453481" y="3875046"/>
            <a:ext cx="1632940" cy="246221"/>
          </a:xfrm>
          <a:prstGeom prst="rect">
            <a:avLst/>
          </a:prstGeom>
        </p:spPr>
        <p:txBody>
          <a:bodyPr wrap="square">
            <a:spAutoFit/>
          </a:bodyPr>
          <a:lstStyle/>
          <a:p>
            <a:r>
              <a:rPr lang="en-US" sz="1000" dirty="0" smtClean="0"/>
              <a:t>Photo: Steve Hopkin</a:t>
            </a:r>
            <a:endParaRPr lang="en-US" sz="1000" dirty="0"/>
          </a:p>
        </p:txBody>
      </p:sp>
      <p:sp>
        <p:nvSpPr>
          <p:cNvPr id="3" name="Rectangle 2"/>
          <p:cNvSpPr/>
          <p:nvPr/>
        </p:nvSpPr>
        <p:spPr>
          <a:xfrm>
            <a:off x="6446174" y="5268681"/>
            <a:ext cx="1757212" cy="246221"/>
          </a:xfrm>
          <a:prstGeom prst="rect">
            <a:avLst/>
          </a:prstGeom>
        </p:spPr>
        <p:txBody>
          <a:bodyPr wrap="none">
            <a:spAutoFit/>
          </a:bodyPr>
          <a:lstStyle/>
          <a:p>
            <a:r>
              <a:rPr lang="en-US" sz="1000" dirty="0" smtClean="0"/>
              <a:t>Photo: http</a:t>
            </a:r>
            <a:r>
              <a:rPr lang="en-US" sz="1000" dirty="0"/>
              <a:t>://www.ucl.ac.uk/</a:t>
            </a:r>
          </a:p>
        </p:txBody>
      </p:sp>
    </p:spTree>
    <p:extLst>
      <p:ext uri="{BB962C8B-B14F-4D97-AF65-F5344CB8AC3E}">
        <p14:creationId xmlns:p14="http://schemas.microsoft.com/office/powerpoint/2010/main" val="37737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5946" y="320098"/>
            <a:ext cx="12083716" cy="1325563"/>
          </a:xfrm>
        </p:spPr>
        <p:txBody>
          <a:bodyPr>
            <a:normAutofit/>
          </a:bodyPr>
          <a:lstStyle/>
          <a:p>
            <a:pPr algn="ctr"/>
            <a:r>
              <a:rPr lang="en-US" altLang="en-US" sz="4000" dirty="0"/>
              <a:t>How Do We Maintain and Build </a:t>
            </a:r>
            <a:r>
              <a:rPr lang="en-US" altLang="en-US" sz="4000" dirty="0" smtClean="0"/>
              <a:t/>
            </a:r>
            <a:br>
              <a:rPr lang="en-US" altLang="en-US" sz="4000" dirty="0" smtClean="0"/>
            </a:br>
            <a:r>
              <a:rPr lang="en-US" altLang="en-US" sz="4000" dirty="0" smtClean="0"/>
              <a:t>Soil </a:t>
            </a:r>
            <a:r>
              <a:rPr lang="en-US" altLang="en-US" sz="4000" dirty="0"/>
              <a:t>Organic </a:t>
            </a:r>
            <a:r>
              <a:rPr lang="en-US" altLang="en-US" sz="4000" dirty="0" smtClean="0"/>
              <a:t>Matter?</a:t>
            </a:r>
            <a:endParaRPr lang="en-US" altLang="en-US" sz="4000" dirty="0"/>
          </a:p>
        </p:txBody>
      </p:sp>
      <p:sp>
        <p:nvSpPr>
          <p:cNvPr id="32771" name="Rectangle 3"/>
          <p:cNvSpPr>
            <a:spLocks noGrp="1" noChangeArrowheads="1"/>
          </p:cNvSpPr>
          <p:nvPr>
            <p:ph type="body" idx="1"/>
          </p:nvPr>
        </p:nvSpPr>
        <p:spPr>
          <a:xfrm>
            <a:off x="1814365" y="1853596"/>
            <a:ext cx="8203095" cy="4631240"/>
          </a:xfrm>
        </p:spPr>
        <p:txBody>
          <a:bodyPr>
            <a:noAutofit/>
          </a:bodyPr>
          <a:lstStyle/>
          <a:p>
            <a:pPr marL="0" indent="0" algn="ctr">
              <a:buNone/>
            </a:pPr>
            <a:r>
              <a:rPr lang="en-US" altLang="en-US" sz="3600" dirty="0" smtClean="0"/>
              <a:t>Balance – Add more than you lose</a:t>
            </a:r>
          </a:p>
          <a:p>
            <a:pPr>
              <a:buBlip>
                <a:blip r:embed="rId3"/>
              </a:buBlip>
            </a:pPr>
            <a:endParaRPr lang="en-US" altLang="en-US" sz="3200" dirty="0"/>
          </a:p>
          <a:p>
            <a:pPr>
              <a:buBlip>
                <a:blip r:embed="rId3"/>
              </a:buBlip>
            </a:pPr>
            <a:endParaRPr lang="en-US" altLang="en-US" sz="3200" dirty="0" smtClean="0"/>
          </a:p>
          <a:p>
            <a:pPr>
              <a:buBlip>
                <a:blip r:embed="rId3"/>
              </a:buBlip>
            </a:pPr>
            <a:endParaRPr lang="en-US" altLang="en-US" sz="3200" dirty="0"/>
          </a:p>
          <a:p>
            <a:pPr marL="0" indent="0">
              <a:buNone/>
            </a:pPr>
            <a:endParaRPr lang="en-US" altLang="en-US" dirty="0" smtClean="0"/>
          </a:p>
          <a:p>
            <a:r>
              <a:rPr lang="en-US" altLang="en-US" dirty="0" smtClean="0"/>
              <a:t>Reducing tillage</a:t>
            </a:r>
          </a:p>
          <a:p>
            <a:r>
              <a:rPr lang="en-US" altLang="en-US" dirty="0" smtClean="0"/>
              <a:t>Cover crops</a:t>
            </a:r>
          </a:p>
          <a:p>
            <a:r>
              <a:rPr lang="en-US" altLang="en-US" dirty="0" smtClean="0"/>
              <a:t>Organic amendments (manures, composts, </a:t>
            </a:r>
            <a:r>
              <a:rPr lang="en-US" altLang="en-US" dirty="0" err="1" smtClean="0"/>
              <a:t>etc</a:t>
            </a:r>
            <a:r>
              <a:rPr lang="en-US" altLang="en-US" dirty="0" smtClean="0"/>
              <a:t>)</a:t>
            </a:r>
          </a:p>
        </p:txBody>
      </p:sp>
      <p:grpSp>
        <p:nvGrpSpPr>
          <p:cNvPr id="32772" name="Group 4"/>
          <p:cNvGrpSpPr>
            <a:grpSpLocks/>
          </p:cNvGrpSpPr>
          <p:nvPr/>
        </p:nvGrpSpPr>
        <p:grpSpPr bwMode="auto">
          <a:xfrm>
            <a:off x="4198755" y="2565566"/>
            <a:ext cx="3686206" cy="1837197"/>
            <a:chOff x="1056" y="2496"/>
            <a:chExt cx="3600" cy="1844"/>
          </a:xfrm>
        </p:grpSpPr>
        <p:sp>
          <p:nvSpPr>
            <p:cNvPr id="32773" name="AutoShape 5"/>
            <p:cNvSpPr>
              <a:spLocks noChangeArrowheads="1"/>
            </p:cNvSpPr>
            <p:nvPr/>
          </p:nvSpPr>
          <p:spPr bwMode="auto">
            <a:xfrm>
              <a:off x="2400" y="3264"/>
              <a:ext cx="666" cy="576"/>
            </a:xfrm>
            <a:prstGeom prst="triangle">
              <a:avLst>
                <a:gd name="adj" fmla="val 50000"/>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32774" name="Line 6"/>
            <p:cNvSpPr>
              <a:spLocks noChangeShapeType="1"/>
            </p:cNvSpPr>
            <p:nvPr/>
          </p:nvSpPr>
          <p:spPr bwMode="auto">
            <a:xfrm flipV="1">
              <a:off x="1200" y="2832"/>
              <a:ext cx="3360" cy="816"/>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2775" name="AutoShape 7"/>
            <p:cNvSpPr>
              <a:spLocks noChangeArrowheads="1"/>
            </p:cNvSpPr>
            <p:nvPr/>
          </p:nvSpPr>
          <p:spPr bwMode="auto">
            <a:xfrm rot="-895885">
              <a:off x="1104" y="3024"/>
              <a:ext cx="912" cy="528"/>
            </a:xfrm>
            <a:prstGeom prst="roundRect">
              <a:avLst>
                <a:gd name="adj" fmla="val 16667"/>
              </a:avLst>
            </a:prstGeom>
            <a:solidFill>
              <a:srgbClr val="663300"/>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32776" name="AutoShape 8"/>
            <p:cNvSpPr>
              <a:spLocks noChangeArrowheads="1"/>
            </p:cNvSpPr>
            <p:nvPr/>
          </p:nvSpPr>
          <p:spPr bwMode="auto">
            <a:xfrm rot="-814879">
              <a:off x="3840" y="2496"/>
              <a:ext cx="672" cy="385"/>
            </a:xfrm>
            <a:prstGeom prst="roundRect">
              <a:avLst>
                <a:gd name="adj" fmla="val 16667"/>
              </a:avLst>
            </a:prstGeom>
            <a:solidFill>
              <a:srgbClr val="FFFF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32777" name="Text Box 9"/>
            <p:cNvSpPr txBox="1">
              <a:spLocks noChangeArrowheads="1"/>
            </p:cNvSpPr>
            <p:nvPr/>
          </p:nvSpPr>
          <p:spPr bwMode="auto">
            <a:xfrm>
              <a:off x="1056" y="3696"/>
              <a:ext cx="1201" cy="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800">
                  <a:solidFill>
                    <a:schemeClr val="tx2"/>
                  </a:solidFill>
                  <a:latin typeface="Tahoma" panose="020B0604030504040204" pitchFamily="34" charset="0"/>
                </a:rPr>
                <a:t>Carbon inputs</a:t>
              </a:r>
            </a:p>
          </p:txBody>
        </p:sp>
        <p:sp>
          <p:nvSpPr>
            <p:cNvPr id="32778" name="Text Box 10"/>
            <p:cNvSpPr txBox="1">
              <a:spLocks noChangeArrowheads="1"/>
            </p:cNvSpPr>
            <p:nvPr/>
          </p:nvSpPr>
          <p:spPr bwMode="auto">
            <a:xfrm>
              <a:off x="3553" y="3648"/>
              <a:ext cx="1103" cy="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800" dirty="0">
                  <a:solidFill>
                    <a:schemeClr val="tx2"/>
                  </a:solidFill>
                  <a:latin typeface="Tahoma" panose="020B0604030504040204" pitchFamily="34" charset="0"/>
                </a:rPr>
                <a:t>Carbon outputs</a:t>
              </a:r>
            </a:p>
          </p:txBody>
        </p:sp>
      </p:grpSp>
    </p:spTree>
    <p:extLst>
      <p:ext uri="{BB962C8B-B14F-4D97-AF65-F5344CB8AC3E}">
        <p14:creationId xmlns:p14="http://schemas.microsoft.com/office/powerpoint/2010/main" val="2366985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Organic Matter – Case Studies</a:t>
            </a:r>
            <a:endParaRPr lang="en-US" dirty="0"/>
          </a:p>
        </p:txBody>
      </p:sp>
      <p:sp>
        <p:nvSpPr>
          <p:cNvPr id="3" name="Content Placeholder 2"/>
          <p:cNvSpPr>
            <a:spLocks noGrp="1"/>
          </p:cNvSpPr>
          <p:nvPr>
            <p:ph idx="1"/>
          </p:nvPr>
        </p:nvSpPr>
        <p:spPr/>
        <p:txBody>
          <a:bodyPr>
            <a:normAutofit/>
          </a:bodyPr>
          <a:lstStyle/>
          <a:p>
            <a:r>
              <a:rPr lang="en-US" dirty="0" smtClean="0"/>
              <a:t>Very small farm – Locally Yours Farm</a:t>
            </a:r>
          </a:p>
          <a:p>
            <a:pPr marL="920750" lvl="1" indent="-342900">
              <a:buFont typeface="Arial" panose="020B0604020202020204" pitchFamily="34" charset="0"/>
              <a:buChar char="−"/>
            </a:pPr>
            <a:r>
              <a:rPr lang="en-US" dirty="0" err="1"/>
              <a:t>Biointensive</a:t>
            </a:r>
            <a:r>
              <a:rPr lang="en-US" dirty="0"/>
              <a:t> – always something growing</a:t>
            </a:r>
          </a:p>
          <a:p>
            <a:pPr marL="920750" lvl="1" indent="-342900">
              <a:buFont typeface="Arial" panose="020B0604020202020204" pitchFamily="34" charset="0"/>
              <a:buChar char="−"/>
            </a:pPr>
            <a:r>
              <a:rPr lang="en-US" dirty="0"/>
              <a:t>Roots, compost and manures add organic matter</a:t>
            </a:r>
          </a:p>
          <a:p>
            <a:pPr marL="920750" lvl="1" indent="-342900">
              <a:buFont typeface="Arial" panose="020B0604020202020204" pitchFamily="34" charset="0"/>
              <a:buChar char="−"/>
            </a:pPr>
            <a:r>
              <a:rPr lang="en-US" dirty="0"/>
              <a:t>Minimal tillage helps maintain soil organic </a:t>
            </a:r>
            <a:r>
              <a:rPr lang="en-US" dirty="0" smtClean="0"/>
              <a:t>matter</a:t>
            </a:r>
          </a:p>
          <a:p>
            <a:r>
              <a:rPr lang="en-US" dirty="0"/>
              <a:t>Small farm – </a:t>
            </a:r>
            <a:r>
              <a:rPr lang="en-US" dirty="0" err="1"/>
              <a:t>Wanna</a:t>
            </a:r>
            <a:r>
              <a:rPr lang="en-US" dirty="0"/>
              <a:t> B </a:t>
            </a:r>
            <a:r>
              <a:rPr lang="en-US" dirty="0" smtClean="0"/>
              <a:t>Farms</a:t>
            </a:r>
          </a:p>
          <a:p>
            <a:pPr marL="920750" lvl="1" indent="-342900">
              <a:buFont typeface="Arial" panose="020B0604020202020204" pitchFamily="34" charset="0"/>
              <a:buChar char="−"/>
            </a:pPr>
            <a:r>
              <a:rPr lang="en-US" dirty="0"/>
              <a:t>Rotation with cash crops and cover crops</a:t>
            </a:r>
          </a:p>
          <a:p>
            <a:pPr marL="920750" lvl="1" indent="-342900">
              <a:buFont typeface="Arial" panose="020B0604020202020204" pitchFamily="34" charset="0"/>
              <a:buChar char="−"/>
            </a:pPr>
            <a:r>
              <a:rPr lang="en-US" dirty="0"/>
              <a:t>Cover crops, compost and manures add organic </a:t>
            </a:r>
            <a:r>
              <a:rPr lang="en-US" dirty="0" smtClean="0"/>
              <a:t>matter</a:t>
            </a:r>
          </a:p>
          <a:p>
            <a:r>
              <a:rPr lang="en-US" dirty="0" smtClean="0"/>
              <a:t>Mid-scale </a:t>
            </a:r>
            <a:r>
              <a:rPr lang="en-US" dirty="0"/>
              <a:t>farm – </a:t>
            </a:r>
            <a:r>
              <a:rPr lang="en-US" dirty="0" err="1" smtClean="0"/>
              <a:t>Gittin</a:t>
            </a:r>
            <a:r>
              <a:rPr lang="en-US" dirty="0" smtClean="0"/>
              <a:t>’ There Farms</a:t>
            </a:r>
          </a:p>
          <a:p>
            <a:pPr marL="920750" lvl="1" indent="-342900">
              <a:buFont typeface="Arial" panose="020B0604020202020204" pitchFamily="34" charset="0"/>
              <a:buChar char="−"/>
            </a:pPr>
            <a:r>
              <a:rPr lang="en-US" dirty="0" smtClean="0"/>
              <a:t>Rotation </a:t>
            </a:r>
            <a:r>
              <a:rPr lang="en-US" dirty="0"/>
              <a:t>with cash crops and cover crops</a:t>
            </a:r>
          </a:p>
          <a:p>
            <a:pPr marL="920750" lvl="1" indent="-342900">
              <a:buFont typeface="Arial" panose="020B0604020202020204" pitchFamily="34" charset="0"/>
              <a:buChar char="−"/>
            </a:pPr>
            <a:r>
              <a:rPr lang="en-US" dirty="0" smtClean="0"/>
              <a:t>Cover crops and manures add organic matter</a:t>
            </a:r>
          </a:p>
        </p:txBody>
      </p:sp>
    </p:spTree>
    <p:extLst>
      <p:ext uri="{BB962C8B-B14F-4D97-AF65-F5344CB8AC3E}">
        <p14:creationId xmlns:p14="http://schemas.microsoft.com/office/powerpoint/2010/main" val="56046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smtClean="0"/>
              <a:t>Learning Activity – Soil Organic Matter</a:t>
            </a:r>
            <a:endParaRPr lang="en-US" dirty="0"/>
          </a:p>
        </p:txBody>
      </p:sp>
      <p:sp>
        <p:nvSpPr>
          <p:cNvPr id="3" name="Content Placeholder 2"/>
          <p:cNvSpPr>
            <a:spLocks noGrp="1"/>
          </p:cNvSpPr>
          <p:nvPr>
            <p:ph idx="1"/>
          </p:nvPr>
        </p:nvSpPr>
        <p:spPr/>
        <p:txBody>
          <a:bodyPr/>
          <a:lstStyle/>
          <a:p>
            <a:r>
              <a:rPr lang="en-US" dirty="0" smtClean="0"/>
              <a:t>Soil organic </a:t>
            </a:r>
            <a:r>
              <a:rPr lang="en-US" dirty="0"/>
              <a:t>m</a:t>
            </a:r>
            <a:r>
              <a:rPr lang="en-US" dirty="0" smtClean="0"/>
              <a:t>atter in:</a:t>
            </a:r>
          </a:p>
          <a:p>
            <a:pPr lvl="1">
              <a:buFont typeface="Arial" panose="020B0604020202020204" pitchFamily="34" charset="0"/>
              <a:buChar char="−"/>
            </a:pPr>
            <a:r>
              <a:rPr lang="en-US" dirty="0" smtClean="0"/>
              <a:t>forest, </a:t>
            </a:r>
          </a:p>
          <a:p>
            <a:pPr lvl="1">
              <a:buFont typeface="Arial" panose="020B0604020202020204" pitchFamily="34" charset="0"/>
              <a:buChar char="−"/>
            </a:pPr>
            <a:r>
              <a:rPr lang="en-US" dirty="0" smtClean="0"/>
              <a:t>well managed pastures, </a:t>
            </a:r>
          </a:p>
          <a:p>
            <a:pPr lvl="1">
              <a:buFont typeface="Arial" panose="020B0604020202020204" pitchFamily="34" charset="0"/>
              <a:buChar char="−"/>
            </a:pPr>
            <a:r>
              <a:rPr lang="en-US" dirty="0" smtClean="0"/>
              <a:t>conventional tilled, and </a:t>
            </a:r>
          </a:p>
          <a:p>
            <a:pPr lvl="1">
              <a:buFont typeface="Arial" panose="020B0604020202020204" pitchFamily="34" charset="0"/>
              <a:buChar char="−"/>
            </a:pPr>
            <a:r>
              <a:rPr lang="en-US" dirty="0" smtClean="0"/>
              <a:t>conservation till or organic soil.</a:t>
            </a:r>
          </a:p>
          <a:p>
            <a:r>
              <a:rPr lang="en-US" dirty="0" smtClean="0"/>
              <a:t>Discuss color differences and the amount of soil pores and roots in each</a:t>
            </a:r>
            <a:endParaRPr lang="en-US" dirty="0"/>
          </a:p>
        </p:txBody>
      </p:sp>
    </p:spTree>
    <p:extLst>
      <p:ext uri="{BB962C8B-B14F-4D97-AF65-F5344CB8AC3E}">
        <p14:creationId xmlns:p14="http://schemas.microsoft.com/office/powerpoint/2010/main" val="221827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5310" y="434340"/>
            <a:ext cx="7772400" cy="1143000"/>
          </a:xfrm>
        </p:spPr>
        <p:txBody>
          <a:bodyPr/>
          <a:lstStyle/>
          <a:p>
            <a:r>
              <a:rPr lang="en-US" altLang="en-US" dirty="0" smtClean="0"/>
              <a:t>Fertility and Georgia Soils</a:t>
            </a:r>
          </a:p>
        </p:txBody>
      </p:sp>
      <p:sp>
        <p:nvSpPr>
          <p:cNvPr id="14339" name="Rectangle 3"/>
          <p:cNvSpPr>
            <a:spLocks noGrp="1" noChangeArrowheads="1"/>
          </p:cNvSpPr>
          <p:nvPr>
            <p:ph type="body" idx="1"/>
          </p:nvPr>
        </p:nvSpPr>
        <p:spPr>
          <a:xfrm>
            <a:off x="701039" y="1577340"/>
            <a:ext cx="4171749" cy="4655018"/>
          </a:xfrm>
        </p:spPr>
        <p:txBody>
          <a:bodyPr/>
          <a:lstStyle/>
          <a:p>
            <a:r>
              <a:rPr lang="en-US" altLang="en-US" dirty="0"/>
              <a:t>Highly weathered, low CEC (cation exchange </a:t>
            </a:r>
            <a:r>
              <a:rPr lang="en-US" altLang="en-US" dirty="0" smtClean="0"/>
              <a:t>capacity)</a:t>
            </a:r>
          </a:p>
          <a:p>
            <a:endParaRPr lang="en-US" altLang="en-US" dirty="0" smtClean="0"/>
          </a:p>
          <a:p>
            <a:r>
              <a:rPr lang="en-US" altLang="en-US" dirty="0" smtClean="0"/>
              <a:t>Very </a:t>
            </a:r>
            <a:r>
              <a:rPr lang="en-US" altLang="en-US" dirty="0"/>
              <a:t>acidic (pH&lt;6),          </a:t>
            </a:r>
            <a:r>
              <a:rPr lang="en-US" altLang="en-US" dirty="0" smtClean="0"/>
              <a:t>  a </a:t>
            </a:r>
            <a:r>
              <a:rPr lang="en-US" altLang="en-US" dirty="0"/>
              <a:t>lot of aluminum and iron, not a lot of calcium, potassium, etc.</a:t>
            </a:r>
          </a:p>
        </p:txBody>
      </p:sp>
      <p:pic>
        <p:nvPicPr>
          <p:cNvPr id="14340" name="Picture 4" descr="fu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880" y="1385147"/>
            <a:ext cx="2730500" cy="41703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5337715" y="5809474"/>
            <a:ext cx="2590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ts val="0"/>
              </a:spcBef>
              <a:buFontTx/>
              <a:buNone/>
            </a:pPr>
            <a:r>
              <a:rPr lang="en-US" altLang="en-US" sz="1600" dirty="0">
                <a:solidFill>
                  <a:schemeClr val="tx2"/>
                </a:solidFill>
                <a:latin typeface="+mn-lt"/>
              </a:rPr>
              <a:t>Fuquay soil </a:t>
            </a:r>
            <a:r>
              <a:rPr lang="en-US" altLang="en-US" sz="1600" dirty="0" smtClean="0">
                <a:solidFill>
                  <a:schemeClr val="tx2"/>
                </a:solidFill>
                <a:latin typeface="+mn-lt"/>
              </a:rPr>
              <a:t>series</a:t>
            </a:r>
          </a:p>
          <a:p>
            <a:pPr algn="ctr">
              <a:spcBef>
                <a:spcPts val="0"/>
              </a:spcBef>
              <a:buFontTx/>
              <a:buNone/>
            </a:pPr>
            <a:r>
              <a:rPr lang="en-US" altLang="en-US" sz="1600" dirty="0" smtClean="0">
                <a:solidFill>
                  <a:schemeClr val="tx2"/>
                </a:solidFill>
                <a:latin typeface="+mn-lt"/>
              </a:rPr>
              <a:t> Coastal Plain</a:t>
            </a:r>
            <a:endParaRPr lang="en-US" altLang="en-US" sz="1600" dirty="0">
              <a:solidFill>
                <a:schemeClr val="tx2"/>
              </a:solidFill>
              <a:latin typeface="+mn-lt"/>
            </a:endParaRPr>
          </a:p>
        </p:txBody>
      </p:sp>
      <p:pic>
        <p:nvPicPr>
          <p:cNvPr id="2" name="Picture 1"/>
          <p:cNvPicPr>
            <a:picLocks noChangeAspect="1"/>
          </p:cNvPicPr>
          <p:nvPr/>
        </p:nvPicPr>
        <p:blipFill>
          <a:blip r:embed="rId4">
            <a:lum contrast="11000"/>
            <a:extLst>
              <a:ext uri="{28A0092B-C50C-407E-A947-70E740481C1C}">
                <a14:useLocalDpi xmlns:a14="http://schemas.microsoft.com/office/drawing/2010/main" val="0"/>
              </a:ext>
            </a:extLst>
          </a:blip>
          <a:stretch>
            <a:fillRect/>
          </a:stretch>
        </p:blipFill>
        <p:spPr>
          <a:xfrm>
            <a:off x="8347710" y="1385146"/>
            <a:ext cx="2563036" cy="4170363"/>
          </a:xfrm>
          <a:prstGeom prst="rect">
            <a:avLst/>
          </a:prstGeom>
          <a:ln>
            <a:noFill/>
          </a:ln>
          <a:effectLst>
            <a:outerShdw blurRad="292100" dist="139700" dir="2700000" algn="tl" rotWithShape="0">
              <a:srgbClr val="333333">
                <a:alpha val="65000"/>
              </a:srgbClr>
            </a:outerShdw>
          </a:effectLst>
        </p:spPr>
      </p:pic>
      <p:sp>
        <p:nvSpPr>
          <p:cNvPr id="7" name="Text Box 5"/>
          <p:cNvSpPr txBox="1">
            <a:spLocks noChangeArrowheads="1"/>
          </p:cNvSpPr>
          <p:nvPr/>
        </p:nvSpPr>
        <p:spPr bwMode="auto">
          <a:xfrm>
            <a:off x="8471852" y="5809474"/>
            <a:ext cx="23147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US" altLang="en-US" sz="1600" dirty="0" smtClean="0">
                <a:solidFill>
                  <a:schemeClr val="tx2"/>
                </a:solidFill>
                <a:latin typeface="+mn-lt"/>
              </a:rPr>
              <a:t>Cecil </a:t>
            </a:r>
            <a:r>
              <a:rPr lang="en-US" altLang="en-US" sz="1600" dirty="0">
                <a:solidFill>
                  <a:schemeClr val="tx2"/>
                </a:solidFill>
                <a:latin typeface="+mn-lt"/>
              </a:rPr>
              <a:t>soil </a:t>
            </a:r>
            <a:r>
              <a:rPr lang="en-US" altLang="en-US" sz="1600" dirty="0" smtClean="0">
                <a:solidFill>
                  <a:schemeClr val="tx2"/>
                </a:solidFill>
                <a:latin typeface="+mn-lt"/>
              </a:rPr>
              <a:t>series Piedmont</a:t>
            </a:r>
            <a:endParaRPr lang="en-US" altLang="en-US" sz="1600" dirty="0">
              <a:solidFill>
                <a:schemeClr val="tx2"/>
              </a:solidFill>
              <a:latin typeface="+mn-lt"/>
            </a:endParaRPr>
          </a:p>
        </p:txBody>
      </p:sp>
      <p:sp>
        <p:nvSpPr>
          <p:cNvPr id="8" name="TextBox 7"/>
          <p:cNvSpPr txBox="1"/>
          <p:nvPr/>
        </p:nvSpPr>
        <p:spPr>
          <a:xfrm>
            <a:off x="9959845" y="5617323"/>
            <a:ext cx="1015021" cy="246221"/>
          </a:xfrm>
          <a:prstGeom prst="rect">
            <a:avLst/>
          </a:prstGeom>
          <a:noFill/>
        </p:spPr>
        <p:txBody>
          <a:bodyPr wrap="none" rtlCol="0">
            <a:spAutoFit/>
          </a:bodyPr>
          <a:lstStyle/>
          <a:p>
            <a:r>
              <a:rPr lang="en-US" sz="1000" dirty="0" smtClean="0"/>
              <a:t>Photos: NRCS</a:t>
            </a:r>
            <a:endParaRPr lang="en-US" sz="1000" dirty="0"/>
          </a:p>
        </p:txBody>
      </p:sp>
    </p:spTree>
    <p:extLst>
      <p:ext uri="{BB962C8B-B14F-4D97-AF65-F5344CB8AC3E}">
        <p14:creationId xmlns:p14="http://schemas.microsoft.com/office/powerpoint/2010/main" val="248791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92480" y="495301"/>
            <a:ext cx="7772400" cy="1143000"/>
          </a:xfrm>
        </p:spPr>
        <p:txBody>
          <a:bodyPr>
            <a:normAutofit/>
          </a:bodyPr>
          <a:lstStyle/>
          <a:p>
            <a:r>
              <a:rPr lang="en-US" altLang="en-US" dirty="0" smtClean="0"/>
              <a:t>Soil pH</a:t>
            </a:r>
          </a:p>
        </p:txBody>
      </p:sp>
      <p:sp>
        <p:nvSpPr>
          <p:cNvPr id="20483" name="Rectangle 3"/>
          <p:cNvSpPr>
            <a:spLocks noGrp="1" noChangeArrowheads="1"/>
          </p:cNvSpPr>
          <p:nvPr>
            <p:ph type="body" idx="1"/>
          </p:nvPr>
        </p:nvSpPr>
        <p:spPr>
          <a:xfrm>
            <a:off x="2209799" y="1752600"/>
            <a:ext cx="5745481" cy="4114800"/>
          </a:xfrm>
        </p:spPr>
        <p:txBody>
          <a:bodyPr>
            <a:normAutofit/>
          </a:bodyPr>
          <a:lstStyle/>
          <a:p>
            <a:pPr>
              <a:lnSpc>
                <a:spcPct val="90000"/>
              </a:lnSpc>
              <a:defRPr/>
            </a:pPr>
            <a:endParaRPr lang="en-US" dirty="0"/>
          </a:p>
          <a:p>
            <a:pPr>
              <a:lnSpc>
                <a:spcPct val="90000"/>
              </a:lnSpc>
              <a:defRPr/>
            </a:pPr>
            <a:endParaRPr lang="en-US" dirty="0"/>
          </a:p>
          <a:p>
            <a:pPr>
              <a:lnSpc>
                <a:spcPct val="90000"/>
              </a:lnSpc>
              <a:defRPr/>
            </a:pPr>
            <a:endParaRPr lang="en-US" dirty="0"/>
          </a:p>
          <a:p>
            <a:pPr marL="0" indent="0">
              <a:buNone/>
              <a:defRPr/>
            </a:pPr>
            <a:endParaRPr lang="en-US" dirty="0"/>
          </a:p>
          <a:p>
            <a:pPr>
              <a:defRPr/>
            </a:pPr>
            <a:r>
              <a:rPr lang="en-US" dirty="0"/>
              <a:t>Soils in GA naturally </a:t>
            </a:r>
            <a:r>
              <a:rPr lang="en-US" dirty="0" smtClean="0"/>
              <a:t>acidic</a:t>
            </a:r>
          </a:p>
          <a:p>
            <a:pPr marL="914400" lvl="1">
              <a:buFont typeface="Arial" panose="020B0604020202020204" pitchFamily="34" charset="0"/>
              <a:buChar char="−"/>
              <a:defRPr/>
            </a:pPr>
            <a:r>
              <a:rPr lang="en-US" sz="2800" dirty="0" smtClean="0"/>
              <a:t>Subsoils </a:t>
            </a:r>
            <a:r>
              <a:rPr lang="en-US" sz="2800" dirty="0"/>
              <a:t>as low 4.5 or </a:t>
            </a:r>
            <a:r>
              <a:rPr lang="en-US" sz="2800" dirty="0" smtClean="0"/>
              <a:t>5.0</a:t>
            </a:r>
          </a:p>
          <a:p>
            <a:pPr>
              <a:defRPr/>
            </a:pPr>
            <a:r>
              <a:rPr lang="en-US" dirty="0" smtClean="0"/>
              <a:t>Roots </a:t>
            </a:r>
            <a:r>
              <a:rPr lang="en-US" dirty="0"/>
              <a:t>don’t like pH below </a:t>
            </a:r>
            <a:r>
              <a:rPr lang="en-US" dirty="0" smtClean="0"/>
              <a:t>5.5</a:t>
            </a:r>
            <a:endParaRPr lang="en-US" dirty="0"/>
          </a:p>
        </p:txBody>
      </p:sp>
      <p:pic>
        <p:nvPicPr>
          <p:cNvPr id="62468" name="Picture 4" descr="Tifton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421" y="1377924"/>
            <a:ext cx="2613979" cy="374811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8666792" y="5342000"/>
            <a:ext cx="245523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ts val="0"/>
              </a:spcBef>
              <a:buFontTx/>
              <a:buNone/>
            </a:pPr>
            <a:r>
              <a:rPr lang="en-US" altLang="en-US" sz="1600" dirty="0">
                <a:solidFill>
                  <a:schemeClr val="tx2"/>
                </a:solidFill>
                <a:latin typeface="Arial" panose="020B0604020202020204" pitchFamily="34" charset="0"/>
                <a:cs typeface="Arial" panose="020B0604020202020204" pitchFamily="34" charset="0"/>
              </a:rPr>
              <a:t>Tifton soil </a:t>
            </a:r>
            <a:r>
              <a:rPr lang="en-US" altLang="en-US" sz="1600" dirty="0" smtClean="0">
                <a:solidFill>
                  <a:schemeClr val="tx2"/>
                </a:solidFill>
                <a:latin typeface="Arial" panose="020B0604020202020204" pitchFamily="34" charset="0"/>
                <a:cs typeface="Arial" panose="020B0604020202020204" pitchFamily="34" charset="0"/>
              </a:rPr>
              <a:t>series</a:t>
            </a:r>
          </a:p>
          <a:p>
            <a:pPr algn="ctr">
              <a:spcBef>
                <a:spcPts val="0"/>
              </a:spcBef>
              <a:buFontTx/>
              <a:buNone/>
            </a:pPr>
            <a:r>
              <a:rPr lang="en-US" altLang="en-US" sz="1600" dirty="0" smtClean="0">
                <a:solidFill>
                  <a:schemeClr val="tx2"/>
                </a:solidFill>
                <a:latin typeface="Arial" panose="020B0604020202020204" pitchFamily="34" charset="0"/>
                <a:cs typeface="Arial" panose="020B0604020202020204" pitchFamily="34" charset="0"/>
              </a:rPr>
              <a:t>Coastal Plain</a:t>
            </a:r>
            <a:endParaRPr lang="en-US" altLang="en-US" sz="1600" dirty="0">
              <a:solidFill>
                <a:schemeClr val="tx2"/>
              </a:solidFill>
              <a:latin typeface="Arial" panose="020B0604020202020204" pitchFamily="34" charset="0"/>
              <a:cs typeface="Arial" panose="020B0604020202020204" pitchFamily="34" charset="0"/>
            </a:endParaRPr>
          </a:p>
        </p:txBody>
      </p:sp>
      <p:sp>
        <p:nvSpPr>
          <p:cNvPr id="62470" name="Text Box 6"/>
          <p:cNvSpPr txBox="1">
            <a:spLocks noChangeArrowheads="1"/>
          </p:cNvSpPr>
          <p:nvPr/>
        </p:nvSpPr>
        <p:spPr bwMode="auto">
          <a:xfrm>
            <a:off x="8742995" y="4707141"/>
            <a:ext cx="1264861" cy="338554"/>
          </a:xfrm>
          <a:prstGeom prst="rect">
            <a:avLst/>
          </a:prstGeom>
          <a:solidFill>
            <a:schemeClr val="bg1">
              <a:lumMod val="85000"/>
              <a:alpha val="40000"/>
            </a:schemeClr>
          </a:solidFill>
          <a:ln>
            <a:noFill/>
          </a:ln>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600" dirty="0">
                <a:solidFill>
                  <a:schemeClr val="tx2"/>
                </a:solidFill>
              </a:rPr>
              <a:t>pH  - 4.8</a:t>
            </a:r>
          </a:p>
        </p:txBody>
      </p:sp>
      <p:cxnSp>
        <p:nvCxnSpPr>
          <p:cNvPr id="62471" name="Straight Connector 2"/>
          <p:cNvCxnSpPr>
            <a:cxnSpLocks noChangeShapeType="1"/>
          </p:cNvCxnSpPr>
          <p:nvPr/>
        </p:nvCxnSpPr>
        <p:spPr bwMode="auto">
          <a:xfrm>
            <a:off x="1402080" y="2042160"/>
            <a:ext cx="6553200" cy="0"/>
          </a:xfrm>
          <a:prstGeom prst="line">
            <a:avLst/>
          </a:prstGeom>
          <a:noFill/>
          <a:ln w="50800" algn="ctr">
            <a:solidFill>
              <a:schemeClr val="tx1"/>
            </a:solidFill>
            <a:round/>
            <a:headEnd/>
            <a:tailEnd/>
          </a:ln>
          <a:extLst>
            <a:ext uri="{909E8E84-426E-40dd-AFC4-6F175D3DCCD1}">
              <a14:hiddenFill xmlns="" xmlns:a14="http://schemas.microsoft.com/office/drawing/2010/main">
                <a:noFill/>
              </a14:hiddenFill>
            </a:ext>
          </a:extLst>
        </p:spPr>
      </p:cxnSp>
      <p:sp>
        <p:nvSpPr>
          <p:cNvPr id="62472" name="TextBox 3"/>
          <p:cNvSpPr txBox="1">
            <a:spLocks noChangeArrowheads="1"/>
          </p:cNvSpPr>
          <p:nvPr/>
        </p:nvSpPr>
        <p:spPr bwMode="auto">
          <a:xfrm>
            <a:off x="1402079" y="2263141"/>
            <a:ext cx="66913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US" altLang="en-US" sz="1600" dirty="0">
                <a:solidFill>
                  <a:schemeClr val="tx2"/>
                </a:solidFill>
                <a:latin typeface="Technical" pitchFamily="66" charset="0"/>
              </a:rPr>
              <a:t>4.0           </a:t>
            </a:r>
            <a:r>
              <a:rPr lang="en-US" altLang="en-US" sz="1600" dirty="0" smtClean="0">
                <a:solidFill>
                  <a:schemeClr val="tx2"/>
                </a:solidFill>
                <a:latin typeface="Technical" pitchFamily="66" charset="0"/>
              </a:rPr>
              <a:t>5.0             6.0             7.0              8.0            9.0           10.0</a:t>
            </a:r>
            <a:endParaRPr lang="en-US" altLang="en-US" sz="1600" dirty="0">
              <a:solidFill>
                <a:schemeClr val="tx2"/>
              </a:solidFill>
              <a:latin typeface="Technical" pitchFamily="66" charset="0"/>
            </a:endParaRPr>
          </a:p>
          <a:p>
            <a:pPr>
              <a:spcBef>
                <a:spcPct val="0"/>
              </a:spcBef>
              <a:buFontTx/>
              <a:buNone/>
            </a:pPr>
            <a:r>
              <a:rPr lang="en-US" altLang="en-US" sz="1600" dirty="0">
                <a:solidFill>
                  <a:schemeClr val="tx2"/>
                </a:solidFill>
                <a:latin typeface="Technical" pitchFamily="66" charset="0"/>
              </a:rPr>
              <a:t>Very Acid 		</a:t>
            </a:r>
            <a:r>
              <a:rPr lang="en-US" altLang="en-US" sz="1600">
                <a:solidFill>
                  <a:schemeClr val="tx2"/>
                </a:solidFill>
                <a:latin typeface="Technical" pitchFamily="66" charset="0"/>
              </a:rPr>
              <a:t>  </a:t>
            </a:r>
            <a:r>
              <a:rPr lang="en-US" altLang="en-US" sz="1600" smtClean="0">
                <a:solidFill>
                  <a:schemeClr val="tx2"/>
                </a:solidFill>
                <a:latin typeface="Technical" pitchFamily="66" charset="0"/>
              </a:rPr>
              <a:t>           Neutral</a:t>
            </a:r>
            <a:r>
              <a:rPr lang="en-US" altLang="en-US" sz="1600" dirty="0">
                <a:solidFill>
                  <a:schemeClr val="tx2"/>
                </a:solidFill>
                <a:latin typeface="Technical" pitchFamily="66" charset="0"/>
              </a:rPr>
              <a:t>	          </a:t>
            </a:r>
            <a:r>
              <a:rPr lang="en-US" altLang="en-US" sz="1600" dirty="0" smtClean="0">
                <a:solidFill>
                  <a:schemeClr val="tx2"/>
                </a:solidFill>
                <a:latin typeface="Technical" pitchFamily="66" charset="0"/>
              </a:rPr>
              <a:t>                   Very </a:t>
            </a:r>
            <a:r>
              <a:rPr lang="en-US" altLang="en-US" sz="1600" dirty="0">
                <a:solidFill>
                  <a:schemeClr val="tx2"/>
                </a:solidFill>
                <a:latin typeface="Technical" pitchFamily="66" charset="0"/>
              </a:rPr>
              <a:t>Basic</a:t>
            </a:r>
          </a:p>
          <a:p>
            <a:pPr>
              <a:spcBef>
                <a:spcPct val="0"/>
              </a:spcBef>
              <a:buFontTx/>
              <a:buNone/>
            </a:pPr>
            <a:r>
              <a:rPr lang="en-US" altLang="en-US" sz="1600" i="1" dirty="0">
                <a:solidFill>
                  <a:schemeClr val="tx2"/>
                </a:solidFill>
                <a:latin typeface="Technical" pitchFamily="66" charset="0"/>
              </a:rPr>
              <a:t>Vinegar</a:t>
            </a:r>
            <a:r>
              <a:rPr lang="en-US" altLang="en-US" sz="1600" dirty="0">
                <a:solidFill>
                  <a:schemeClr val="tx2"/>
                </a:solidFill>
                <a:latin typeface="Technical" pitchFamily="66" charset="0"/>
              </a:rPr>
              <a:t>					</a:t>
            </a:r>
            <a:r>
              <a:rPr lang="en-US" altLang="en-US" sz="1600" dirty="0" smtClean="0">
                <a:solidFill>
                  <a:schemeClr val="tx2"/>
                </a:solidFill>
                <a:latin typeface="Technical" pitchFamily="66" charset="0"/>
              </a:rPr>
              <a:t>             </a:t>
            </a:r>
            <a:r>
              <a:rPr lang="en-US" altLang="en-US" sz="1600" i="1" dirty="0" err="1" smtClean="0">
                <a:solidFill>
                  <a:schemeClr val="tx2"/>
                </a:solidFill>
                <a:latin typeface="Technical" pitchFamily="66" charset="0"/>
              </a:rPr>
              <a:t>Chlorox</a:t>
            </a:r>
            <a:endParaRPr lang="en-US" altLang="en-US" sz="1600" i="1" dirty="0">
              <a:solidFill>
                <a:schemeClr val="tx2"/>
              </a:solidFill>
              <a:latin typeface="Technical" pitchFamily="66" charset="0"/>
            </a:endParaRPr>
          </a:p>
        </p:txBody>
      </p:sp>
      <p:sp>
        <p:nvSpPr>
          <p:cNvPr id="62473" name="Rectangle 4"/>
          <p:cNvSpPr>
            <a:spLocks noChangeArrowheads="1"/>
          </p:cNvSpPr>
          <p:nvPr/>
        </p:nvSpPr>
        <p:spPr bwMode="auto">
          <a:xfrm>
            <a:off x="3343910" y="2041525"/>
            <a:ext cx="789941" cy="221616"/>
          </a:xfrm>
          <a:prstGeom prst="rect">
            <a:avLst/>
          </a:prstGeom>
          <a:solidFill>
            <a:schemeClr val="accent1">
              <a:alpha val="18823"/>
            </a:schemeClr>
          </a:solidFill>
          <a:ln w="9525" algn="ctr">
            <a:solidFill>
              <a:schemeClr val="tx1"/>
            </a:solidFill>
            <a:round/>
            <a:headEnd/>
            <a:tailEnd/>
          </a:ln>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cxnSp>
        <p:nvCxnSpPr>
          <p:cNvPr id="62474" name="Straight Connector 6"/>
          <p:cNvCxnSpPr>
            <a:cxnSpLocks noChangeShapeType="1"/>
          </p:cNvCxnSpPr>
          <p:nvPr/>
        </p:nvCxnSpPr>
        <p:spPr bwMode="auto">
          <a:xfrm>
            <a:off x="1535430" y="1965960"/>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75" name="Straight Connector 12"/>
          <p:cNvCxnSpPr>
            <a:cxnSpLocks noChangeShapeType="1"/>
          </p:cNvCxnSpPr>
          <p:nvPr/>
        </p:nvCxnSpPr>
        <p:spPr bwMode="auto">
          <a:xfrm>
            <a:off x="2430780" y="1964373"/>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76" name="Straight Connector 13"/>
          <p:cNvCxnSpPr>
            <a:cxnSpLocks noChangeShapeType="1"/>
          </p:cNvCxnSpPr>
          <p:nvPr/>
        </p:nvCxnSpPr>
        <p:spPr bwMode="auto">
          <a:xfrm>
            <a:off x="3326130" y="1954213"/>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77" name="Straight Connector 15"/>
          <p:cNvCxnSpPr>
            <a:cxnSpLocks noChangeShapeType="1"/>
          </p:cNvCxnSpPr>
          <p:nvPr/>
        </p:nvCxnSpPr>
        <p:spPr bwMode="auto">
          <a:xfrm>
            <a:off x="4264660" y="1933576"/>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78" name="Straight Connector 16"/>
          <p:cNvCxnSpPr>
            <a:cxnSpLocks noChangeShapeType="1"/>
          </p:cNvCxnSpPr>
          <p:nvPr/>
        </p:nvCxnSpPr>
        <p:spPr bwMode="auto">
          <a:xfrm>
            <a:off x="5219701" y="1964373"/>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79" name="Straight Connector 17"/>
          <p:cNvCxnSpPr>
            <a:cxnSpLocks noChangeShapeType="1"/>
          </p:cNvCxnSpPr>
          <p:nvPr/>
        </p:nvCxnSpPr>
        <p:spPr bwMode="auto">
          <a:xfrm>
            <a:off x="6073140" y="1932941"/>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62480" name="Straight Connector 18"/>
          <p:cNvCxnSpPr>
            <a:cxnSpLocks noChangeShapeType="1"/>
          </p:cNvCxnSpPr>
          <p:nvPr/>
        </p:nvCxnSpPr>
        <p:spPr bwMode="auto">
          <a:xfrm>
            <a:off x="7006590" y="1943101"/>
            <a:ext cx="0" cy="1524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3" name="Straight Arrow Connector 2"/>
          <p:cNvCxnSpPr/>
          <p:nvPr/>
        </p:nvCxnSpPr>
        <p:spPr>
          <a:xfrm flipH="1">
            <a:off x="3819646" y="1377387"/>
            <a:ext cx="949124" cy="5555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68770" y="929390"/>
            <a:ext cx="3051255" cy="369332"/>
          </a:xfrm>
          <a:prstGeom prst="rect">
            <a:avLst/>
          </a:prstGeom>
          <a:noFill/>
        </p:spPr>
        <p:txBody>
          <a:bodyPr wrap="square" rtlCol="0">
            <a:spAutoFit/>
          </a:bodyPr>
          <a:lstStyle/>
          <a:p>
            <a:r>
              <a:rPr lang="en-US" dirty="0" smtClean="0"/>
              <a:t>Optimal pH for most crops</a:t>
            </a:r>
            <a:endParaRPr lang="en-US" dirty="0"/>
          </a:p>
        </p:txBody>
      </p:sp>
      <p:sp>
        <p:nvSpPr>
          <p:cNvPr id="21" name="TextBox 20"/>
          <p:cNvSpPr txBox="1"/>
          <p:nvPr/>
        </p:nvSpPr>
        <p:spPr>
          <a:xfrm>
            <a:off x="10007856" y="5126038"/>
            <a:ext cx="942887" cy="246221"/>
          </a:xfrm>
          <a:prstGeom prst="rect">
            <a:avLst/>
          </a:prstGeom>
          <a:noFill/>
        </p:spPr>
        <p:txBody>
          <a:bodyPr wrap="none" rtlCol="0">
            <a:spAutoFit/>
          </a:bodyPr>
          <a:lstStyle/>
          <a:p>
            <a:r>
              <a:rPr lang="en-US" sz="1000" dirty="0" smtClean="0"/>
              <a:t>Photo: USDA</a:t>
            </a:r>
            <a:endParaRPr lang="en-US" sz="1000" dirty="0"/>
          </a:p>
        </p:txBody>
      </p:sp>
    </p:spTree>
    <p:extLst>
      <p:ext uri="{BB962C8B-B14F-4D97-AF65-F5344CB8AC3E}">
        <p14:creationId xmlns:p14="http://schemas.microsoft.com/office/powerpoint/2010/main" val="349403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Nutrients</a:t>
            </a:r>
            <a:endParaRPr lang="en-US" dirty="0"/>
          </a:p>
        </p:txBody>
      </p:sp>
      <p:sp>
        <p:nvSpPr>
          <p:cNvPr id="3" name="Content Placeholder 2"/>
          <p:cNvSpPr>
            <a:spLocks noGrp="1"/>
          </p:cNvSpPr>
          <p:nvPr>
            <p:ph sz="half" idx="1"/>
          </p:nvPr>
        </p:nvSpPr>
        <p:spPr/>
        <p:txBody>
          <a:bodyPr/>
          <a:lstStyle/>
          <a:p>
            <a:r>
              <a:rPr lang="en-US" dirty="0" smtClean="0"/>
              <a:t>Macronutrients</a:t>
            </a:r>
          </a:p>
          <a:p>
            <a:pPr lvl="1">
              <a:buFont typeface="Arial" panose="020B0604020202020204" pitchFamily="34" charset="0"/>
              <a:buChar char="−"/>
            </a:pPr>
            <a:r>
              <a:rPr lang="en-US" dirty="0" smtClean="0"/>
              <a:t>Nitrogen (N)</a:t>
            </a:r>
          </a:p>
          <a:p>
            <a:pPr lvl="1">
              <a:buFont typeface="Arial" panose="020B0604020202020204" pitchFamily="34" charset="0"/>
              <a:buChar char="−"/>
            </a:pPr>
            <a:r>
              <a:rPr lang="en-US" dirty="0" err="1" smtClean="0"/>
              <a:t>Phosphous</a:t>
            </a:r>
            <a:r>
              <a:rPr lang="en-US" dirty="0" smtClean="0"/>
              <a:t> (P)</a:t>
            </a:r>
          </a:p>
          <a:p>
            <a:pPr lvl="1">
              <a:buFont typeface="Arial" panose="020B0604020202020204" pitchFamily="34" charset="0"/>
              <a:buChar char="−"/>
            </a:pPr>
            <a:r>
              <a:rPr lang="en-US" dirty="0" smtClean="0"/>
              <a:t>Potassium (K)</a:t>
            </a:r>
          </a:p>
          <a:p>
            <a:pPr lvl="1">
              <a:buFont typeface="Arial" panose="020B0604020202020204" pitchFamily="34" charset="0"/>
              <a:buChar char="−"/>
            </a:pPr>
            <a:r>
              <a:rPr lang="en-US" dirty="0" smtClean="0"/>
              <a:t>Calcium (Ca)</a:t>
            </a:r>
          </a:p>
          <a:p>
            <a:pPr lvl="1">
              <a:buFont typeface="Arial" panose="020B0604020202020204" pitchFamily="34" charset="0"/>
              <a:buChar char="−"/>
            </a:pPr>
            <a:r>
              <a:rPr lang="en-US" dirty="0" smtClean="0"/>
              <a:t>Magnesium (Mg)</a:t>
            </a:r>
          </a:p>
          <a:p>
            <a:pPr lvl="1">
              <a:buFont typeface="Arial" panose="020B0604020202020204" pitchFamily="34" charset="0"/>
              <a:buChar char="−"/>
            </a:pPr>
            <a:r>
              <a:rPr lang="en-US" dirty="0" smtClean="0"/>
              <a:t>Sulfur (S)</a:t>
            </a:r>
          </a:p>
          <a:p>
            <a:pPr lvl="1">
              <a:buFont typeface="Arial" panose="020B0604020202020204" pitchFamily="34" charset="0"/>
              <a:buChar char="−"/>
            </a:pPr>
            <a:r>
              <a:rPr lang="en-US" dirty="0" smtClean="0"/>
              <a:t>Carbon (C)</a:t>
            </a:r>
          </a:p>
          <a:p>
            <a:pPr lvl="1">
              <a:buFont typeface="Arial" panose="020B0604020202020204" pitchFamily="34" charset="0"/>
              <a:buChar char="−"/>
            </a:pPr>
            <a:r>
              <a:rPr lang="en-US" dirty="0" smtClean="0"/>
              <a:t>Hydrogen (H)</a:t>
            </a:r>
          </a:p>
          <a:p>
            <a:pPr lvl="1">
              <a:buFont typeface="Arial" panose="020B0604020202020204" pitchFamily="34" charset="0"/>
              <a:buChar char="−"/>
            </a:pPr>
            <a:r>
              <a:rPr lang="en-US" dirty="0" smtClean="0"/>
              <a:t>Oxygen (O)</a:t>
            </a:r>
            <a:endParaRPr lang="en-US" dirty="0"/>
          </a:p>
        </p:txBody>
      </p:sp>
      <p:sp>
        <p:nvSpPr>
          <p:cNvPr id="4" name="Content Placeholder 3"/>
          <p:cNvSpPr>
            <a:spLocks noGrp="1"/>
          </p:cNvSpPr>
          <p:nvPr>
            <p:ph sz="half" idx="2"/>
          </p:nvPr>
        </p:nvSpPr>
        <p:spPr/>
        <p:txBody>
          <a:bodyPr/>
          <a:lstStyle/>
          <a:p>
            <a:r>
              <a:rPr lang="en-US" dirty="0" smtClean="0"/>
              <a:t>Micronutrients</a:t>
            </a:r>
          </a:p>
          <a:p>
            <a:pPr lvl="1">
              <a:buFont typeface="Arial" panose="020B0604020202020204" pitchFamily="34" charset="0"/>
              <a:buChar char="−"/>
            </a:pPr>
            <a:r>
              <a:rPr lang="en-US" dirty="0"/>
              <a:t>Boron (B)</a:t>
            </a:r>
          </a:p>
          <a:p>
            <a:pPr lvl="1">
              <a:buFont typeface="Arial" panose="020B0604020202020204" pitchFamily="34" charset="0"/>
              <a:buChar char="−"/>
            </a:pPr>
            <a:r>
              <a:rPr lang="en-US" dirty="0" smtClean="0"/>
              <a:t>Chlorine (Cl)</a:t>
            </a:r>
          </a:p>
          <a:p>
            <a:pPr lvl="1">
              <a:buFont typeface="Arial" panose="020B0604020202020204" pitchFamily="34" charset="0"/>
              <a:buChar char="−"/>
            </a:pPr>
            <a:r>
              <a:rPr lang="en-US" dirty="0"/>
              <a:t>Copper (Cu)</a:t>
            </a:r>
          </a:p>
          <a:p>
            <a:pPr lvl="1">
              <a:buFont typeface="Arial" panose="020B0604020202020204" pitchFamily="34" charset="0"/>
              <a:buChar char="−"/>
            </a:pPr>
            <a:r>
              <a:rPr lang="en-US" dirty="0" smtClean="0"/>
              <a:t>Iron (Fe)</a:t>
            </a:r>
          </a:p>
          <a:p>
            <a:pPr lvl="1">
              <a:buFont typeface="Arial" panose="020B0604020202020204" pitchFamily="34" charset="0"/>
              <a:buChar char="−"/>
            </a:pPr>
            <a:r>
              <a:rPr lang="en-US" dirty="0" smtClean="0"/>
              <a:t>Manganese (</a:t>
            </a:r>
            <a:r>
              <a:rPr lang="en-US" dirty="0" err="1" smtClean="0"/>
              <a:t>Mn</a:t>
            </a:r>
            <a:r>
              <a:rPr lang="en-US" dirty="0" smtClean="0"/>
              <a:t>)</a:t>
            </a:r>
          </a:p>
          <a:p>
            <a:pPr lvl="1">
              <a:buFont typeface="Arial" panose="020B0604020202020204" pitchFamily="34" charset="0"/>
              <a:buChar char="−"/>
            </a:pPr>
            <a:r>
              <a:rPr lang="en-US" dirty="0" smtClean="0"/>
              <a:t>Molybdenum (Mo)</a:t>
            </a:r>
          </a:p>
          <a:p>
            <a:pPr lvl="1">
              <a:buFont typeface="Arial" panose="020B0604020202020204" pitchFamily="34" charset="0"/>
              <a:buChar char="−"/>
            </a:pPr>
            <a:r>
              <a:rPr lang="en-US" dirty="0" smtClean="0"/>
              <a:t>Nickel (Ni)</a:t>
            </a:r>
          </a:p>
          <a:p>
            <a:pPr lvl="1">
              <a:buFont typeface="Arial" panose="020B0604020202020204" pitchFamily="34" charset="0"/>
              <a:buChar char="−"/>
            </a:pPr>
            <a:r>
              <a:rPr lang="en-US" dirty="0" smtClean="0"/>
              <a:t> </a:t>
            </a:r>
            <a:r>
              <a:rPr lang="en-US" dirty="0"/>
              <a:t>Zinc (Zn)</a:t>
            </a:r>
          </a:p>
          <a:p>
            <a:pPr lvl="1"/>
            <a:endParaRPr lang="en-US" dirty="0"/>
          </a:p>
        </p:txBody>
      </p:sp>
      <p:sp>
        <p:nvSpPr>
          <p:cNvPr id="5" name="Right Brace 4"/>
          <p:cNvSpPr/>
          <p:nvPr/>
        </p:nvSpPr>
        <p:spPr>
          <a:xfrm>
            <a:off x="3771900" y="4777740"/>
            <a:ext cx="171450" cy="1120140"/>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203291" y="5147187"/>
            <a:ext cx="1968910" cy="830997"/>
          </a:xfrm>
          <a:prstGeom prst="rect">
            <a:avLst/>
          </a:prstGeom>
          <a:noFill/>
        </p:spPr>
        <p:txBody>
          <a:bodyPr wrap="square" rtlCol="0">
            <a:spAutoFit/>
          </a:bodyPr>
          <a:lstStyle/>
          <a:p>
            <a:r>
              <a:rPr lang="en-US" sz="2400" dirty="0" smtClean="0"/>
              <a:t>Atmosphere/ water</a:t>
            </a:r>
            <a:endParaRPr lang="en-US" sz="2400" dirty="0"/>
          </a:p>
        </p:txBody>
      </p:sp>
      <p:sp>
        <p:nvSpPr>
          <p:cNvPr id="7" name="Right Brace 6"/>
          <p:cNvSpPr/>
          <p:nvPr/>
        </p:nvSpPr>
        <p:spPr>
          <a:xfrm>
            <a:off x="3943350" y="2452411"/>
            <a:ext cx="569656" cy="2190392"/>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665406" y="3289201"/>
            <a:ext cx="879988" cy="523220"/>
          </a:xfrm>
          <a:prstGeom prst="rect">
            <a:avLst/>
          </a:prstGeom>
          <a:noFill/>
        </p:spPr>
        <p:txBody>
          <a:bodyPr wrap="square" rtlCol="0">
            <a:spAutoFit/>
          </a:bodyPr>
          <a:lstStyle/>
          <a:p>
            <a:r>
              <a:rPr lang="en-US" sz="2800" dirty="0" smtClean="0"/>
              <a:t>Soil</a:t>
            </a:r>
            <a:endParaRPr lang="en-US" sz="2800" dirty="0"/>
          </a:p>
        </p:txBody>
      </p:sp>
      <p:sp>
        <p:nvSpPr>
          <p:cNvPr id="9" name="Right Brace 8"/>
          <p:cNvSpPr/>
          <p:nvPr/>
        </p:nvSpPr>
        <p:spPr>
          <a:xfrm>
            <a:off x="9670639" y="2368296"/>
            <a:ext cx="638483" cy="2970619"/>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0465209" y="3591995"/>
            <a:ext cx="879988" cy="523220"/>
          </a:xfrm>
          <a:prstGeom prst="rect">
            <a:avLst/>
          </a:prstGeom>
          <a:noFill/>
        </p:spPr>
        <p:txBody>
          <a:bodyPr wrap="square" rtlCol="0">
            <a:spAutoFit/>
          </a:bodyPr>
          <a:lstStyle/>
          <a:p>
            <a:r>
              <a:rPr lang="en-US" sz="2800" dirty="0" smtClean="0"/>
              <a:t>Soil</a:t>
            </a:r>
            <a:endParaRPr lang="en-US" sz="2800" dirty="0"/>
          </a:p>
        </p:txBody>
      </p:sp>
    </p:spTree>
    <p:extLst>
      <p:ext uri="{BB962C8B-B14F-4D97-AF65-F5344CB8AC3E}">
        <p14:creationId xmlns:p14="http://schemas.microsoft.com/office/powerpoint/2010/main" val="19908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171325"/>
            <a:ext cx="10515600" cy="2852737"/>
          </a:xfrm>
        </p:spPr>
        <p:txBody>
          <a:bodyPr>
            <a:normAutofit/>
          </a:bodyPr>
          <a:lstStyle/>
          <a:p>
            <a:r>
              <a:rPr lang="en-US" sz="6600" dirty="0" smtClean="0">
                <a:ea typeface="Verdana" panose="020B0604030504040204" pitchFamily="34" charset="0"/>
                <a:cs typeface="Verdana" panose="020B0604030504040204" pitchFamily="34" charset="0"/>
              </a:rPr>
              <a:t>Session 1</a:t>
            </a:r>
            <a:br>
              <a:rPr lang="en-US" sz="6600" dirty="0" smtClean="0">
                <a:ea typeface="Verdana" panose="020B0604030504040204" pitchFamily="34" charset="0"/>
                <a:cs typeface="Verdana" panose="020B0604030504040204" pitchFamily="34" charset="0"/>
              </a:rPr>
            </a:br>
            <a:r>
              <a:rPr lang="en-US" sz="4800" dirty="0" smtClean="0">
                <a:ea typeface="Verdana" panose="020B0604030504040204" pitchFamily="34" charset="0"/>
                <a:cs typeface="Verdana" panose="020B0604030504040204" pitchFamily="34" charset="0"/>
              </a:rPr>
              <a:t>Soil Health &amp; Fertility </a:t>
            </a:r>
            <a:endParaRPr lang="en-US" sz="4800" dirty="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normAutofit fontScale="92500" lnSpcReduction="20000"/>
          </a:bodyPr>
          <a:lstStyle/>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Julia Gaskin</a:t>
            </a: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Sustainable Agriculture Coordinator</a:t>
            </a: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Crop &amp; Soil Science </a:t>
            </a:r>
            <a:r>
              <a:rPr lang="en-US"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Dept</a:t>
            </a:r>
            <a:endPar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University of Georgia </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1855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8662" y="346860"/>
            <a:ext cx="7772400" cy="1143000"/>
          </a:xfrm>
        </p:spPr>
        <p:txBody>
          <a:bodyPr>
            <a:normAutofit/>
          </a:bodyPr>
          <a:lstStyle/>
          <a:p>
            <a:r>
              <a:rPr lang="en-US" altLang="en-US" dirty="0" smtClean="0"/>
              <a:t>pH and Nutrient Availability</a:t>
            </a:r>
          </a:p>
        </p:txBody>
      </p:sp>
      <p:sp>
        <p:nvSpPr>
          <p:cNvPr id="64515" name="Text Box 5"/>
          <p:cNvSpPr txBox="1">
            <a:spLocks noChangeArrowheads="1"/>
          </p:cNvSpPr>
          <p:nvPr/>
        </p:nvSpPr>
        <p:spPr bwMode="auto">
          <a:xfrm>
            <a:off x="1248252" y="1752600"/>
            <a:ext cx="5489432"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225425" indent="-225425">
              <a:spcBef>
                <a:spcPct val="5000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Target is usually 6.0 to </a:t>
            </a:r>
            <a:r>
              <a:rPr lang="en-US" altLang="en-US" sz="2800" dirty="0" smtClean="0">
                <a:latin typeface="Arial" panose="020B0604020202020204" pitchFamily="34" charset="0"/>
                <a:cs typeface="Arial" panose="020B0604020202020204" pitchFamily="34" charset="0"/>
              </a:rPr>
              <a:t>6.8 </a:t>
            </a:r>
            <a:r>
              <a:rPr lang="en-US" altLang="en-US" sz="2800" dirty="0">
                <a:latin typeface="Arial" panose="020B0604020202020204" pitchFamily="34" charset="0"/>
                <a:cs typeface="Arial" panose="020B0604020202020204" pitchFamily="34" charset="0"/>
              </a:rPr>
              <a:t>(near </a:t>
            </a:r>
            <a:r>
              <a:rPr lang="en-US" altLang="en-US" sz="2800" dirty="0" smtClean="0">
                <a:latin typeface="Arial" panose="020B0604020202020204" pitchFamily="34" charset="0"/>
                <a:cs typeface="Arial" panose="020B0604020202020204" pitchFamily="34" charset="0"/>
              </a:rPr>
              <a:t>neutral)</a:t>
            </a:r>
            <a:endParaRPr lang="en-US" altLang="en-US" sz="2800" dirty="0">
              <a:solidFill>
                <a:schemeClr val="tx2"/>
              </a:solidFill>
              <a:latin typeface="Arial" panose="020B0604020202020204" pitchFamily="34" charset="0"/>
              <a:cs typeface="Arial" panose="020B0604020202020204" pitchFamily="34" charset="0"/>
            </a:endParaRPr>
          </a:p>
          <a:p>
            <a:pPr marL="225425" indent="-225425">
              <a:spcBef>
                <a:spcPct val="50000"/>
              </a:spcBef>
              <a:buFont typeface="Arial" panose="020B0604020202020204" pitchFamily="34" charset="0"/>
              <a:buChar char="•"/>
            </a:pPr>
            <a:r>
              <a:rPr lang="en-US" altLang="en-US" sz="2800" dirty="0" smtClean="0">
                <a:solidFill>
                  <a:schemeClr val="tx2"/>
                </a:solidFill>
                <a:latin typeface="Arial" panose="020B0604020202020204" pitchFamily="34" charset="0"/>
                <a:cs typeface="Arial" panose="020B0604020202020204" pitchFamily="34" charset="0"/>
              </a:rPr>
              <a:t>At </a:t>
            </a:r>
            <a:r>
              <a:rPr lang="en-US" altLang="en-US" sz="2800" dirty="0">
                <a:solidFill>
                  <a:schemeClr val="tx2"/>
                </a:solidFill>
                <a:latin typeface="Arial" panose="020B0604020202020204" pitchFamily="34" charset="0"/>
                <a:cs typeface="Arial" panose="020B0604020202020204" pitchFamily="34" charset="0"/>
              </a:rPr>
              <a:t>these </a:t>
            </a:r>
            <a:r>
              <a:rPr lang="en-US" altLang="en-US" sz="2800" dirty="0" err="1">
                <a:solidFill>
                  <a:schemeClr val="tx2"/>
                </a:solidFill>
                <a:latin typeface="Arial" panose="020B0604020202020204" pitchFamily="34" charset="0"/>
                <a:cs typeface="Arial" panose="020B0604020202020204" pitchFamily="34" charset="0"/>
              </a:rPr>
              <a:t>pHs</a:t>
            </a:r>
            <a:r>
              <a:rPr lang="en-US" altLang="en-US" sz="2800" dirty="0">
                <a:solidFill>
                  <a:schemeClr val="tx2"/>
                </a:solidFill>
                <a:latin typeface="Arial" panose="020B0604020202020204" pitchFamily="34" charset="0"/>
                <a:cs typeface="Arial" panose="020B0604020202020204" pitchFamily="34" charset="0"/>
              </a:rPr>
              <a:t> phosphorus and micronutrients most </a:t>
            </a:r>
            <a:r>
              <a:rPr lang="en-US" altLang="en-US" sz="2800" dirty="0" smtClean="0">
                <a:solidFill>
                  <a:schemeClr val="tx2"/>
                </a:solidFill>
                <a:latin typeface="Arial" panose="020B0604020202020204" pitchFamily="34" charset="0"/>
                <a:cs typeface="Arial" panose="020B0604020202020204" pitchFamily="34" charset="0"/>
              </a:rPr>
              <a:t>available</a:t>
            </a:r>
          </a:p>
          <a:p>
            <a:pPr marL="225425" indent="-225425">
              <a:spcBef>
                <a:spcPct val="50000"/>
              </a:spcBef>
              <a:buFont typeface="Arial" panose="020B0604020202020204" pitchFamily="34" charset="0"/>
              <a:buChar char="•"/>
            </a:pPr>
            <a:r>
              <a:rPr lang="en-US" altLang="en-US" sz="2800" dirty="0" smtClean="0">
                <a:solidFill>
                  <a:schemeClr val="tx2"/>
                </a:solidFill>
                <a:latin typeface="Arial" panose="020B0604020202020204" pitchFamily="34" charset="0"/>
                <a:cs typeface="Arial" panose="020B0604020202020204" pitchFamily="34" charset="0"/>
              </a:rPr>
              <a:t>Low </a:t>
            </a:r>
            <a:r>
              <a:rPr lang="en-US" altLang="en-US" sz="2800" dirty="0">
                <a:solidFill>
                  <a:schemeClr val="tx2"/>
                </a:solidFill>
                <a:latin typeface="Arial" panose="020B0604020202020204" pitchFamily="34" charset="0"/>
                <a:cs typeface="Arial" panose="020B0604020202020204" pitchFamily="34" charset="0"/>
              </a:rPr>
              <a:t>pH (&lt;5.5) – aluminum </a:t>
            </a:r>
            <a:r>
              <a:rPr lang="en-US" altLang="en-US" sz="2800" dirty="0" smtClean="0">
                <a:solidFill>
                  <a:schemeClr val="tx2"/>
                </a:solidFill>
                <a:latin typeface="Arial" panose="020B0604020202020204" pitchFamily="34" charset="0"/>
                <a:cs typeface="Arial" panose="020B0604020202020204" pitchFamily="34" charset="0"/>
              </a:rPr>
              <a:t>toxicity</a:t>
            </a:r>
          </a:p>
          <a:p>
            <a:pPr marL="225425" indent="-225425">
              <a:spcBef>
                <a:spcPct val="50000"/>
              </a:spcBef>
              <a:buFont typeface="Arial" panose="020B0604020202020204" pitchFamily="34" charset="0"/>
              <a:buChar char="•"/>
            </a:pPr>
            <a:r>
              <a:rPr lang="en-US" altLang="en-US" sz="2800" dirty="0" smtClean="0">
                <a:solidFill>
                  <a:schemeClr val="tx2"/>
                </a:solidFill>
                <a:latin typeface="Arial" panose="020B0604020202020204" pitchFamily="34" charset="0"/>
                <a:cs typeface="Arial" panose="020B0604020202020204" pitchFamily="34" charset="0"/>
              </a:rPr>
              <a:t>At </a:t>
            </a:r>
            <a:r>
              <a:rPr lang="en-US" altLang="en-US" sz="2800" dirty="0">
                <a:solidFill>
                  <a:schemeClr val="tx2"/>
                </a:solidFill>
                <a:latin typeface="Arial" panose="020B0604020202020204" pitchFamily="34" charset="0"/>
                <a:cs typeface="Arial" panose="020B0604020202020204" pitchFamily="34" charset="0"/>
              </a:rPr>
              <a:t>high pH also decreased </a:t>
            </a:r>
            <a:r>
              <a:rPr lang="en-US" altLang="en-US" sz="2800" dirty="0" smtClean="0">
                <a:solidFill>
                  <a:schemeClr val="tx2"/>
                </a:solidFill>
                <a:latin typeface="Arial" panose="020B0604020202020204" pitchFamily="34" charset="0"/>
                <a:cs typeface="Arial" panose="020B0604020202020204" pitchFamily="34" charset="0"/>
              </a:rPr>
              <a:t>nutrient availability</a:t>
            </a:r>
            <a:endParaRPr lang="en-US" altLang="en-US" sz="2800" dirty="0">
              <a:solidFill>
                <a:schemeClr val="tx2"/>
              </a:solidFill>
              <a:latin typeface="Arial" panose="020B0604020202020204" pitchFamily="34" charset="0"/>
              <a:cs typeface="Arial" panose="020B0604020202020204" pitchFamily="34" charset="0"/>
            </a:endParaRPr>
          </a:p>
        </p:txBody>
      </p:sp>
      <p:pic>
        <p:nvPicPr>
          <p:cNvPr id="6451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396" r="1697"/>
          <a:stretch/>
        </p:blipFill>
        <p:spPr bwMode="auto">
          <a:xfrm>
            <a:off x="7411453" y="346860"/>
            <a:ext cx="4174958" cy="5405988"/>
          </a:xfrm>
          <a:prstGeom prst="rect">
            <a:avLst/>
          </a:prstGeom>
          <a:ln>
            <a:noFill/>
          </a:ln>
          <a:effectLst>
            <a:outerShdw blurRad="203200" dist="101600" dir="2400000" algn="ctr" rotWithShape="0">
              <a:srgbClr val="000000">
                <a:alpha val="4313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7" name="Rectangle 1"/>
          <p:cNvSpPr>
            <a:spLocks noChangeArrowheads="1"/>
          </p:cNvSpPr>
          <p:nvPr/>
        </p:nvSpPr>
        <p:spPr bwMode="auto">
          <a:xfrm>
            <a:off x="9255527" y="778483"/>
            <a:ext cx="535339" cy="4700859"/>
          </a:xfrm>
          <a:prstGeom prst="rect">
            <a:avLst/>
          </a:prstGeom>
          <a:solidFill>
            <a:schemeClr val="accent1">
              <a:alpha val="34117"/>
            </a:schemeClr>
          </a:solidFill>
          <a:ln w="9525" algn="ctr">
            <a:solidFill>
              <a:schemeClr val="tx1"/>
            </a:solidFill>
            <a:round/>
            <a:headEnd/>
            <a:tailEnd/>
          </a:ln>
          <a:effectLst>
            <a:outerShdw blurRad="203200" dist="101600" dir="2400000" algn="ctr" rotWithShape="0">
              <a:srgbClr val="000000">
                <a:alpha val="43137"/>
              </a:srgbClr>
            </a:outerShdw>
          </a:effec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2" name="TextBox 1"/>
          <p:cNvSpPr txBox="1"/>
          <p:nvPr/>
        </p:nvSpPr>
        <p:spPr>
          <a:xfrm>
            <a:off x="7192984" y="5890362"/>
            <a:ext cx="2934630" cy="877163"/>
          </a:xfrm>
          <a:prstGeom prst="rect">
            <a:avLst/>
          </a:prstGeom>
          <a:noFill/>
        </p:spPr>
        <p:txBody>
          <a:bodyPr wrap="square" rtlCol="0">
            <a:spAutoFit/>
          </a:bodyPr>
          <a:lstStyle/>
          <a:p>
            <a:r>
              <a:rPr lang="en-US" sz="1700" dirty="0" smtClean="0"/>
              <a:t>Width of black bar represents nutrient availability</a:t>
            </a:r>
            <a:endParaRPr lang="en-US" sz="1700" dirty="0"/>
          </a:p>
        </p:txBody>
      </p:sp>
    </p:spTree>
    <p:extLst>
      <p:ext uri="{BB962C8B-B14F-4D97-AF65-F5344CB8AC3E}">
        <p14:creationId xmlns:p14="http://schemas.microsoft.com/office/powerpoint/2010/main" val="158923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dirty="0" smtClean="0"/>
              <a:t>Soil Testing</a:t>
            </a:r>
          </a:p>
        </p:txBody>
      </p:sp>
      <p:sp>
        <p:nvSpPr>
          <p:cNvPr id="76803" name="Rectangle 3"/>
          <p:cNvSpPr>
            <a:spLocks noGrp="1" noChangeArrowheads="1"/>
          </p:cNvSpPr>
          <p:nvPr>
            <p:ph type="body" idx="1"/>
          </p:nvPr>
        </p:nvSpPr>
        <p:spPr>
          <a:xfrm>
            <a:off x="644983" y="1690688"/>
            <a:ext cx="8210259" cy="3771649"/>
          </a:xfrm>
        </p:spPr>
        <p:txBody>
          <a:bodyPr>
            <a:normAutofit/>
          </a:bodyPr>
          <a:lstStyle/>
          <a:p>
            <a:pPr>
              <a:lnSpc>
                <a:spcPct val="110000"/>
              </a:lnSpc>
            </a:pPr>
            <a:r>
              <a:rPr lang="en-US" altLang="en-US" dirty="0" smtClean="0"/>
              <a:t> </a:t>
            </a:r>
            <a:r>
              <a:rPr lang="en-US" altLang="en-US" sz="3200" dirty="0" smtClean="0"/>
              <a:t>Many labs, many different types of tests</a:t>
            </a:r>
          </a:p>
          <a:p>
            <a:pPr>
              <a:lnSpc>
                <a:spcPct val="110000"/>
              </a:lnSpc>
            </a:pPr>
            <a:r>
              <a:rPr lang="en-US" altLang="en-US" dirty="0" smtClean="0"/>
              <a:t> </a:t>
            </a:r>
            <a:r>
              <a:rPr lang="en-US" altLang="en-US" sz="3200" dirty="0" smtClean="0"/>
              <a:t>Pick a lab and stay with it</a:t>
            </a:r>
          </a:p>
          <a:p>
            <a:pPr>
              <a:lnSpc>
                <a:spcPct val="110000"/>
              </a:lnSpc>
            </a:pPr>
            <a:r>
              <a:rPr lang="en-US" altLang="en-US" dirty="0" smtClean="0"/>
              <a:t> </a:t>
            </a:r>
            <a:r>
              <a:rPr lang="en-US" altLang="en-US" sz="3200" dirty="0" smtClean="0"/>
              <a:t>Try to sample at the same time each year</a:t>
            </a:r>
            <a:endParaRPr lang="en-US" altLang="en-US" dirty="0" smtClean="0"/>
          </a:p>
          <a:p>
            <a:pPr>
              <a:lnSpc>
                <a:spcPct val="110000"/>
              </a:lnSpc>
            </a:pPr>
            <a:r>
              <a:rPr lang="en-US" altLang="en-US" dirty="0" smtClean="0"/>
              <a:t> </a:t>
            </a:r>
            <a:r>
              <a:rPr lang="en-US" altLang="en-US" sz="3200" dirty="0" smtClean="0"/>
              <a:t>Take a representative sample</a:t>
            </a:r>
          </a:p>
          <a:p>
            <a:pPr>
              <a:lnSpc>
                <a:spcPct val="110000"/>
              </a:lnSpc>
            </a:pPr>
            <a:r>
              <a:rPr lang="en-US" altLang="en-US" dirty="0" smtClean="0"/>
              <a:t> </a:t>
            </a:r>
            <a:r>
              <a:rPr lang="en-US" altLang="en-US" sz="3200" dirty="0" smtClean="0"/>
              <a:t>Use test to look at long term trends</a:t>
            </a:r>
          </a:p>
          <a:p>
            <a:endParaRPr lang="en-US" altLang="en-US" dirty="0" smtClean="0"/>
          </a:p>
        </p:txBody>
      </p:sp>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242" y="1832898"/>
            <a:ext cx="2761247" cy="258636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97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12493" y="168798"/>
            <a:ext cx="7772400" cy="1143000"/>
          </a:xfrm>
        </p:spPr>
        <p:txBody>
          <a:bodyPr/>
          <a:lstStyle/>
          <a:p>
            <a:r>
              <a:rPr lang="en-US" altLang="en-US" dirty="0" smtClean="0"/>
              <a:t>Soil Tests from UGA</a:t>
            </a:r>
          </a:p>
        </p:txBody>
      </p:sp>
      <p:sp>
        <p:nvSpPr>
          <p:cNvPr id="77827" name="Rectangle 3"/>
          <p:cNvSpPr>
            <a:spLocks noGrp="1" noChangeArrowheads="1"/>
          </p:cNvSpPr>
          <p:nvPr>
            <p:ph type="body" idx="1"/>
          </p:nvPr>
        </p:nvSpPr>
        <p:spPr>
          <a:xfrm>
            <a:off x="739814" y="1410664"/>
            <a:ext cx="5804268" cy="5266861"/>
          </a:xfrm>
        </p:spPr>
        <p:txBody>
          <a:bodyPr>
            <a:normAutofit lnSpcReduction="10000"/>
          </a:bodyPr>
          <a:lstStyle/>
          <a:p>
            <a:pPr>
              <a:lnSpc>
                <a:spcPct val="100000"/>
              </a:lnSpc>
            </a:pPr>
            <a:r>
              <a:rPr lang="en-US" altLang="en-US" dirty="0" smtClean="0"/>
              <a:t>Major plant nutrients:</a:t>
            </a:r>
          </a:p>
          <a:p>
            <a:pPr marL="1028700" lvl="1" indent="-342900">
              <a:lnSpc>
                <a:spcPct val="100000"/>
              </a:lnSpc>
              <a:buFont typeface="Arial" panose="020B0604020202020204" pitchFamily="34" charset="0"/>
              <a:buChar char="−"/>
            </a:pPr>
            <a:r>
              <a:rPr lang="en-US" altLang="en-US" dirty="0"/>
              <a:t>Nitrogen</a:t>
            </a:r>
          </a:p>
          <a:p>
            <a:pPr marL="1028700" lvl="1" indent="-342900">
              <a:lnSpc>
                <a:spcPct val="100000"/>
              </a:lnSpc>
              <a:buFont typeface="Arial" panose="020B0604020202020204" pitchFamily="34" charset="0"/>
              <a:buChar char="−"/>
            </a:pPr>
            <a:r>
              <a:rPr lang="en-US" altLang="en-US" dirty="0"/>
              <a:t>Phosphorus</a:t>
            </a:r>
          </a:p>
          <a:p>
            <a:pPr marL="1028700" lvl="1" indent="-342900">
              <a:lnSpc>
                <a:spcPct val="100000"/>
              </a:lnSpc>
              <a:spcAft>
                <a:spcPts val="1200"/>
              </a:spcAft>
              <a:buFont typeface="Arial" panose="020B0604020202020204" pitchFamily="34" charset="0"/>
              <a:buChar char="−"/>
            </a:pPr>
            <a:r>
              <a:rPr lang="en-US" altLang="en-US" dirty="0" smtClean="0"/>
              <a:t>Potassium</a:t>
            </a:r>
          </a:p>
          <a:p>
            <a:pPr>
              <a:lnSpc>
                <a:spcPct val="100000"/>
              </a:lnSpc>
            </a:pPr>
            <a:r>
              <a:rPr lang="en-US" altLang="en-US" dirty="0"/>
              <a:t>Routine test gives information  on </a:t>
            </a:r>
            <a:r>
              <a:rPr lang="en-US" altLang="en-US" b="1" i="1" dirty="0"/>
              <a:t>plant available </a:t>
            </a:r>
            <a:r>
              <a:rPr lang="en-US" altLang="en-US" dirty="0" smtClean="0"/>
              <a:t>nutrients</a:t>
            </a:r>
          </a:p>
          <a:p>
            <a:pPr>
              <a:lnSpc>
                <a:spcPct val="100000"/>
              </a:lnSpc>
            </a:pPr>
            <a:r>
              <a:rPr lang="en-US" altLang="en-US" dirty="0" smtClean="0"/>
              <a:t>Have to request additional test for soil organic matter</a:t>
            </a:r>
          </a:p>
          <a:p>
            <a:pPr>
              <a:lnSpc>
                <a:spcPct val="100000"/>
              </a:lnSpc>
            </a:pPr>
            <a:r>
              <a:rPr lang="en-US" altLang="en-US" dirty="0" smtClean="0"/>
              <a:t>Nitrogen NOT tested</a:t>
            </a:r>
          </a:p>
          <a:p>
            <a:pPr marL="1143000" lvl="1" indent="-457200">
              <a:lnSpc>
                <a:spcPct val="100000"/>
              </a:lnSpc>
              <a:buFont typeface="Arial" panose="020B0604020202020204" pitchFamily="34" charset="0"/>
              <a:buChar char="−"/>
            </a:pPr>
            <a:r>
              <a:rPr lang="en-US" altLang="en-US" dirty="0" smtClean="0"/>
              <a:t>Fertilizer </a:t>
            </a:r>
            <a:r>
              <a:rPr lang="en-US" altLang="en-US" dirty="0"/>
              <a:t>recommendations based on conventional field trials</a:t>
            </a:r>
          </a:p>
        </p:txBody>
      </p:sp>
      <p:pic>
        <p:nvPicPr>
          <p:cNvPr id="77828" name="Picture 4546" descr="UGA soil fert recs2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082" y="240989"/>
            <a:ext cx="4502209" cy="5824960"/>
          </a:xfrm>
          <a:prstGeom prst="rect">
            <a:avLst/>
          </a:prstGeom>
          <a:noFill/>
          <a:ln>
            <a:noFill/>
          </a:ln>
          <a:effectLst>
            <a:outerShdw blurRad="165100" dist="88900" dir="3000000" algn="ctr" rotWithShape="0">
              <a:srgbClr val="000000">
                <a:alpha val="4313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376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546" descr="UGA soil fert recs21 cop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2334" y="156021"/>
            <a:ext cx="4960693" cy="6419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379808" y="1664465"/>
            <a:ext cx="1087261" cy="14155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4597" y="1049311"/>
            <a:ext cx="2765211" cy="1200329"/>
          </a:xfrm>
          <a:prstGeom prst="rect">
            <a:avLst/>
          </a:prstGeom>
          <a:noFill/>
        </p:spPr>
        <p:txBody>
          <a:bodyPr wrap="square" rtlCol="0">
            <a:spAutoFit/>
          </a:bodyPr>
          <a:lstStyle/>
          <a:p>
            <a:r>
              <a:rPr lang="en-US" dirty="0" smtClean="0"/>
              <a:t>For fertilizer recommendations ask for particular crop or home garden</a:t>
            </a:r>
            <a:endParaRPr lang="en-US" dirty="0"/>
          </a:p>
        </p:txBody>
      </p:sp>
      <p:cxnSp>
        <p:nvCxnSpPr>
          <p:cNvPr id="10" name="Straight Arrow Connector 9"/>
          <p:cNvCxnSpPr/>
          <p:nvPr/>
        </p:nvCxnSpPr>
        <p:spPr>
          <a:xfrm flipH="1">
            <a:off x="7966694" y="2054768"/>
            <a:ext cx="1738859" cy="3897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05553" y="1316104"/>
            <a:ext cx="1499016" cy="1477328"/>
          </a:xfrm>
          <a:prstGeom prst="rect">
            <a:avLst/>
          </a:prstGeom>
          <a:noFill/>
        </p:spPr>
        <p:txBody>
          <a:bodyPr wrap="square" rtlCol="0">
            <a:spAutoFit/>
          </a:bodyPr>
          <a:lstStyle/>
          <a:p>
            <a:r>
              <a:rPr lang="en-US" dirty="0" smtClean="0"/>
              <a:t>Bars represent level of plant available nutrients</a:t>
            </a:r>
            <a:endParaRPr lang="en-US" dirty="0"/>
          </a:p>
        </p:txBody>
      </p:sp>
      <p:cxnSp>
        <p:nvCxnSpPr>
          <p:cNvPr id="12" name="Straight Arrow Connector 11"/>
          <p:cNvCxnSpPr/>
          <p:nvPr/>
        </p:nvCxnSpPr>
        <p:spPr>
          <a:xfrm>
            <a:off x="3379807" y="3437927"/>
            <a:ext cx="1087261" cy="28238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0498" y="2899257"/>
            <a:ext cx="2765210" cy="2308324"/>
          </a:xfrm>
          <a:prstGeom prst="rect">
            <a:avLst/>
          </a:prstGeom>
          <a:noFill/>
        </p:spPr>
        <p:txBody>
          <a:bodyPr wrap="square" rtlCol="0">
            <a:spAutoFit/>
          </a:bodyPr>
          <a:lstStyle/>
          <a:p>
            <a:r>
              <a:rPr lang="en-US" dirty="0" smtClean="0"/>
              <a:t>Lime and fertilizer </a:t>
            </a:r>
            <a:r>
              <a:rPr lang="en-US" dirty="0"/>
              <a:t>r</a:t>
            </a:r>
            <a:r>
              <a:rPr lang="en-US" dirty="0" smtClean="0"/>
              <a:t>ecommendations based on </a:t>
            </a:r>
            <a:r>
              <a:rPr lang="en-US" i="1" dirty="0" smtClean="0"/>
              <a:t>amount of plant available nutrients and specific crop</a:t>
            </a:r>
            <a:r>
              <a:rPr lang="en-US" dirty="0" smtClean="0"/>
              <a:t>.</a:t>
            </a:r>
          </a:p>
          <a:p>
            <a:endParaRPr lang="en-US" dirty="0" smtClean="0"/>
          </a:p>
          <a:p>
            <a:r>
              <a:rPr lang="en-US" dirty="0" smtClean="0"/>
              <a:t>Discussion of recommendations</a:t>
            </a:r>
            <a:endParaRPr lang="en-US" dirty="0"/>
          </a:p>
        </p:txBody>
      </p:sp>
      <p:cxnSp>
        <p:nvCxnSpPr>
          <p:cNvPr id="14" name="Straight Arrow Connector 13"/>
          <p:cNvCxnSpPr/>
          <p:nvPr/>
        </p:nvCxnSpPr>
        <p:spPr>
          <a:xfrm flipV="1">
            <a:off x="2657475" y="4749838"/>
            <a:ext cx="1779450" cy="23668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71775" y="5710354"/>
            <a:ext cx="1695293" cy="14355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3900" y="5461874"/>
            <a:ext cx="2655907" cy="646331"/>
          </a:xfrm>
          <a:prstGeom prst="rect">
            <a:avLst/>
          </a:prstGeom>
          <a:noFill/>
        </p:spPr>
        <p:txBody>
          <a:bodyPr wrap="square" rtlCol="0">
            <a:spAutoFit/>
          </a:bodyPr>
          <a:lstStyle/>
          <a:p>
            <a:r>
              <a:rPr lang="en-US" dirty="0" smtClean="0"/>
              <a:t>Results for special analysis</a:t>
            </a:r>
            <a:endParaRPr lang="en-US" dirty="0"/>
          </a:p>
        </p:txBody>
      </p:sp>
    </p:spTree>
    <p:extLst>
      <p:ext uri="{BB962C8B-B14F-4D97-AF65-F5344CB8AC3E}">
        <p14:creationId xmlns:p14="http://schemas.microsoft.com/office/powerpoint/2010/main" val="74826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1"/>
          </p:nvPr>
        </p:nvSpPr>
        <p:spPr>
          <a:xfrm>
            <a:off x="419583" y="1134269"/>
            <a:ext cx="4352442" cy="4648200"/>
          </a:xfrm>
        </p:spPr>
        <p:txBody>
          <a:bodyPr>
            <a:normAutofit fontScale="92500" lnSpcReduction="20000"/>
          </a:bodyPr>
          <a:lstStyle/>
          <a:p>
            <a:pPr marL="0" indent="0">
              <a:lnSpc>
                <a:spcPct val="80000"/>
              </a:lnSpc>
              <a:buNone/>
            </a:pPr>
            <a:r>
              <a:rPr lang="en-US" altLang="en-US" dirty="0" smtClean="0"/>
              <a:t>pH, Ca </a:t>
            </a:r>
            <a:r>
              <a:rPr lang="en-US" altLang="en-US" dirty="0"/>
              <a:t>and </a:t>
            </a:r>
            <a:r>
              <a:rPr lang="en-US" altLang="en-US" dirty="0" smtClean="0"/>
              <a:t>Mg good</a:t>
            </a:r>
          </a:p>
          <a:p>
            <a:pPr lvl="1">
              <a:lnSpc>
                <a:spcPct val="80000"/>
              </a:lnSpc>
            </a:pPr>
            <a:r>
              <a:rPr lang="en-US" altLang="en-US" dirty="0"/>
              <a:t>no limestone needed</a:t>
            </a:r>
          </a:p>
          <a:p>
            <a:pPr marL="457200" lvl="1" indent="0">
              <a:lnSpc>
                <a:spcPct val="80000"/>
              </a:lnSpc>
              <a:buNone/>
            </a:pPr>
            <a:endParaRPr lang="en-US" altLang="en-US" dirty="0"/>
          </a:p>
          <a:p>
            <a:pPr marL="0" indent="0">
              <a:lnSpc>
                <a:spcPct val="80000"/>
              </a:lnSpc>
              <a:buNone/>
            </a:pPr>
            <a:r>
              <a:rPr lang="en-US" altLang="en-US" dirty="0" smtClean="0"/>
              <a:t>Zinc </a:t>
            </a:r>
            <a:r>
              <a:rPr lang="en-US" altLang="en-US" dirty="0"/>
              <a:t>and </a:t>
            </a:r>
            <a:r>
              <a:rPr lang="en-US" altLang="en-US" dirty="0" err="1" smtClean="0"/>
              <a:t>Mn</a:t>
            </a:r>
            <a:r>
              <a:rPr lang="en-US" altLang="en-US" dirty="0" smtClean="0"/>
              <a:t> good</a:t>
            </a:r>
          </a:p>
          <a:p>
            <a:pPr lvl="1">
              <a:lnSpc>
                <a:spcPct val="80000"/>
              </a:lnSpc>
            </a:pPr>
            <a:r>
              <a:rPr lang="en-US" altLang="en-US" dirty="0" smtClean="0"/>
              <a:t>No addition needed</a:t>
            </a:r>
          </a:p>
          <a:p>
            <a:pPr lvl="1">
              <a:lnSpc>
                <a:spcPct val="80000"/>
              </a:lnSpc>
            </a:pPr>
            <a:endParaRPr lang="en-US" altLang="en-US" dirty="0"/>
          </a:p>
          <a:p>
            <a:pPr marL="0" indent="0">
              <a:lnSpc>
                <a:spcPct val="80000"/>
              </a:lnSpc>
              <a:buNone/>
            </a:pPr>
            <a:r>
              <a:rPr lang="en-US" altLang="en-US" dirty="0"/>
              <a:t>Need P</a:t>
            </a:r>
            <a:r>
              <a:rPr lang="en-US" altLang="en-US" dirty="0" smtClean="0"/>
              <a:t> </a:t>
            </a:r>
            <a:r>
              <a:rPr lang="en-US" altLang="en-US" dirty="0"/>
              <a:t>and K</a:t>
            </a:r>
            <a:endParaRPr lang="en-US" altLang="en-US" dirty="0" smtClean="0"/>
          </a:p>
          <a:p>
            <a:pPr lvl="1">
              <a:lnSpc>
                <a:spcPct val="80000"/>
              </a:lnSpc>
            </a:pPr>
            <a:r>
              <a:rPr lang="en-US" altLang="en-US" dirty="0" smtClean="0"/>
              <a:t>Phosphorus - 44 </a:t>
            </a:r>
            <a:r>
              <a:rPr lang="en-US" altLang="en-US" dirty="0" err="1" smtClean="0"/>
              <a:t>lbs</a:t>
            </a:r>
            <a:r>
              <a:rPr lang="en-US" altLang="en-US" dirty="0" smtClean="0"/>
              <a:t>/ac </a:t>
            </a:r>
          </a:p>
          <a:p>
            <a:pPr lvl="1">
              <a:lnSpc>
                <a:spcPct val="80000"/>
              </a:lnSpc>
            </a:pPr>
            <a:r>
              <a:rPr lang="en-US" altLang="en-US" dirty="0" smtClean="0"/>
              <a:t>Potassium - 134 </a:t>
            </a:r>
            <a:r>
              <a:rPr lang="en-US" altLang="en-US" dirty="0" err="1" smtClean="0"/>
              <a:t>lbs</a:t>
            </a:r>
            <a:r>
              <a:rPr lang="en-US" altLang="en-US" dirty="0" smtClean="0"/>
              <a:t>/ac</a:t>
            </a:r>
          </a:p>
          <a:p>
            <a:pPr marL="457200" lvl="1" indent="0">
              <a:lnSpc>
                <a:spcPct val="80000"/>
              </a:lnSpc>
              <a:buNone/>
            </a:pPr>
            <a:endParaRPr lang="en-US" altLang="en-US" dirty="0"/>
          </a:p>
          <a:p>
            <a:pPr marL="0" indent="0">
              <a:lnSpc>
                <a:spcPct val="80000"/>
              </a:lnSpc>
              <a:buNone/>
            </a:pPr>
            <a:r>
              <a:rPr lang="en-US" altLang="en-US" dirty="0" smtClean="0"/>
              <a:t>N specific for crop</a:t>
            </a:r>
          </a:p>
          <a:p>
            <a:pPr lvl="1">
              <a:lnSpc>
                <a:spcPct val="80000"/>
              </a:lnSpc>
            </a:pPr>
            <a:r>
              <a:rPr lang="en-US" altLang="en-US" dirty="0" smtClean="0"/>
              <a:t>Give recommendations for split applications </a:t>
            </a:r>
            <a:endParaRPr lang="en-US" altLang="en-US" dirty="0"/>
          </a:p>
          <a:p>
            <a:pPr lvl="1">
              <a:lnSpc>
                <a:spcPct val="80000"/>
              </a:lnSpc>
            </a:pPr>
            <a:endParaRPr lang="en-US" altLang="en-US" dirty="0"/>
          </a:p>
          <a:p>
            <a:pPr marL="0" indent="0">
              <a:lnSpc>
                <a:spcPct val="80000"/>
              </a:lnSpc>
              <a:buNone/>
            </a:pPr>
            <a:r>
              <a:rPr lang="en-US" altLang="en-US" dirty="0" smtClean="0"/>
              <a:t>Soil organic matter </a:t>
            </a:r>
            <a:r>
              <a:rPr lang="en-US" altLang="en-US" dirty="0"/>
              <a:t>is OK</a:t>
            </a:r>
          </a:p>
        </p:txBody>
      </p:sp>
      <p:pic>
        <p:nvPicPr>
          <p:cNvPr id="79875" name="Picture 4546" descr="UGA soil fert recs2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616" y="97239"/>
            <a:ext cx="5008945" cy="6637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Line 4548"/>
          <p:cNvSpPr>
            <a:spLocks noChangeShapeType="1"/>
          </p:cNvSpPr>
          <p:nvPr/>
        </p:nvSpPr>
        <p:spPr bwMode="auto">
          <a:xfrm>
            <a:off x="4133850" y="5514976"/>
            <a:ext cx="981075" cy="495299"/>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4320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smtClean="0"/>
              <a:t>Considerations for Organic Production</a:t>
            </a:r>
          </a:p>
        </p:txBody>
      </p:sp>
      <p:sp>
        <p:nvSpPr>
          <p:cNvPr id="30724" name="TextBox 5"/>
          <p:cNvSpPr txBox="1">
            <a:spLocks noChangeArrowheads="1"/>
          </p:cNvSpPr>
          <p:nvPr/>
        </p:nvSpPr>
        <p:spPr bwMode="auto">
          <a:xfrm>
            <a:off x="838200" y="2833140"/>
            <a:ext cx="413452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400">
                <a:solidFill>
                  <a:schemeClr val="tx2"/>
                </a:solidFill>
                <a:latin typeface="Technical" pitchFamily="66" charset="0"/>
              </a:defRPr>
            </a:lvl1pPr>
            <a:lvl2pPr marL="742950" indent="-285750">
              <a:defRPr sz="4400">
                <a:solidFill>
                  <a:schemeClr val="tx2"/>
                </a:solidFill>
                <a:latin typeface="Technical" pitchFamily="66" charset="0"/>
              </a:defRPr>
            </a:lvl2pPr>
            <a:lvl3pPr marL="1143000" indent="-228600">
              <a:defRPr sz="4400">
                <a:solidFill>
                  <a:schemeClr val="tx2"/>
                </a:solidFill>
                <a:latin typeface="Technical" pitchFamily="66" charset="0"/>
              </a:defRPr>
            </a:lvl3pPr>
            <a:lvl4pPr marL="1600200" indent="-228600">
              <a:defRPr sz="4400">
                <a:solidFill>
                  <a:schemeClr val="tx2"/>
                </a:solidFill>
                <a:latin typeface="Technical" pitchFamily="66" charset="0"/>
              </a:defRPr>
            </a:lvl4pPr>
            <a:lvl5pPr marL="2057400" indent="-228600">
              <a:defRPr sz="4400">
                <a:solidFill>
                  <a:schemeClr val="tx2"/>
                </a:solidFill>
                <a:latin typeface="Technical" pitchFamily="66" charset="0"/>
              </a:defRPr>
            </a:lvl5pPr>
            <a:lvl6pPr marL="2514600" indent="-228600" eaLnBrk="0" fontAlgn="base" hangingPunct="0">
              <a:spcBef>
                <a:spcPct val="0"/>
              </a:spcBef>
              <a:spcAft>
                <a:spcPct val="0"/>
              </a:spcAft>
              <a:defRPr sz="4400">
                <a:solidFill>
                  <a:schemeClr val="tx2"/>
                </a:solidFill>
                <a:latin typeface="Technical" pitchFamily="66" charset="0"/>
              </a:defRPr>
            </a:lvl6pPr>
            <a:lvl7pPr marL="2971800" indent="-228600" eaLnBrk="0" fontAlgn="base" hangingPunct="0">
              <a:spcBef>
                <a:spcPct val="0"/>
              </a:spcBef>
              <a:spcAft>
                <a:spcPct val="0"/>
              </a:spcAft>
              <a:defRPr sz="4400">
                <a:solidFill>
                  <a:schemeClr val="tx2"/>
                </a:solidFill>
                <a:latin typeface="Technical" pitchFamily="66" charset="0"/>
              </a:defRPr>
            </a:lvl7pPr>
            <a:lvl8pPr marL="3429000" indent="-228600" eaLnBrk="0" fontAlgn="base" hangingPunct="0">
              <a:spcBef>
                <a:spcPct val="0"/>
              </a:spcBef>
              <a:spcAft>
                <a:spcPct val="0"/>
              </a:spcAft>
              <a:defRPr sz="4400">
                <a:solidFill>
                  <a:schemeClr val="tx2"/>
                </a:solidFill>
                <a:latin typeface="Technical" pitchFamily="66" charset="0"/>
              </a:defRPr>
            </a:lvl8pPr>
            <a:lvl9pPr marL="3886200" indent="-228600" eaLnBrk="0" fontAlgn="base" hangingPunct="0">
              <a:spcBef>
                <a:spcPct val="0"/>
              </a:spcBef>
              <a:spcAft>
                <a:spcPct val="0"/>
              </a:spcAft>
              <a:defRPr sz="4400">
                <a:solidFill>
                  <a:schemeClr val="tx2"/>
                </a:solidFill>
                <a:latin typeface="Technical" pitchFamily="66" charset="0"/>
              </a:defRPr>
            </a:lvl9pPr>
          </a:lstStyle>
          <a:p>
            <a:pPr marL="225425" indent="-225425">
              <a:buFont typeface="Arial" panose="020B0604020202020204" pitchFamily="34" charset="0"/>
              <a:buChar char="•"/>
              <a:defRPr/>
            </a:pPr>
            <a:r>
              <a:rPr lang="en-US" altLang="en-US" sz="2800" dirty="0">
                <a:latin typeface="+mn-lt"/>
              </a:rPr>
              <a:t>New or transitioning growers need to build SOM, phosphorus and potash </a:t>
            </a:r>
            <a:r>
              <a:rPr lang="en-US" altLang="en-US" sz="2800" dirty="0" smtClean="0">
                <a:latin typeface="+mn-lt"/>
              </a:rPr>
              <a:t>levels</a:t>
            </a:r>
          </a:p>
          <a:p>
            <a:pPr marL="457200" indent="-457200">
              <a:buBlip>
                <a:blip r:embed="rId2"/>
              </a:buBlip>
              <a:defRPr/>
            </a:pPr>
            <a:endParaRPr lang="en-US" altLang="en-US" sz="2800" dirty="0">
              <a:latin typeface="+mn-lt"/>
            </a:endParaRPr>
          </a:p>
          <a:p>
            <a:pPr marL="225425" indent="-225425">
              <a:buFont typeface="Arial" panose="020B0604020202020204" pitchFamily="34" charset="0"/>
              <a:buChar char="•"/>
              <a:defRPr/>
            </a:pPr>
            <a:r>
              <a:rPr lang="en-US" altLang="en-US" sz="2800" dirty="0" smtClean="0">
                <a:latin typeface="+mn-lt"/>
              </a:rPr>
              <a:t>Can </a:t>
            </a:r>
            <a:r>
              <a:rPr lang="en-US" altLang="en-US" sz="2800" dirty="0">
                <a:latin typeface="+mn-lt"/>
              </a:rPr>
              <a:t>take 3 to 5 years</a:t>
            </a:r>
          </a:p>
        </p:txBody>
      </p:sp>
      <p:graphicFrame>
        <p:nvGraphicFramePr>
          <p:cNvPr id="7" name="Chart 6"/>
          <p:cNvGraphicFramePr/>
          <p:nvPr>
            <p:extLst>
              <p:ext uri="{D42A27DB-BD31-4B8C-83A1-F6EECF244321}">
                <p14:modId xmlns:p14="http://schemas.microsoft.com/office/powerpoint/2010/main" val="1900623174"/>
              </p:ext>
            </p:extLst>
          </p:nvPr>
        </p:nvGraphicFramePr>
        <p:xfrm>
          <a:off x="5333999" y="2148090"/>
          <a:ext cx="6305539" cy="3795509"/>
        </p:xfrm>
        <a:graphic>
          <a:graphicData uri="http://schemas.openxmlformats.org/drawingml/2006/chart">
            <c:chart xmlns:c="http://schemas.openxmlformats.org/drawingml/2006/chart" xmlns:r="http://schemas.openxmlformats.org/officeDocument/2006/relationships" r:id="rId3"/>
          </a:graphicData>
        </a:graphic>
      </p:graphicFrame>
      <p:sp>
        <p:nvSpPr>
          <p:cNvPr id="73734" name="Rectangle 6"/>
          <p:cNvSpPr>
            <a:spLocks noChangeArrowheads="1"/>
          </p:cNvSpPr>
          <p:nvPr/>
        </p:nvSpPr>
        <p:spPr bwMode="auto">
          <a:xfrm>
            <a:off x="6056026" y="2833140"/>
            <a:ext cx="3297836" cy="2428407"/>
          </a:xfrm>
          <a:prstGeom prst="rect">
            <a:avLst/>
          </a:prstGeom>
          <a:solidFill>
            <a:schemeClr val="accent1">
              <a:alpha val="21176"/>
            </a:schemeClr>
          </a:solidFill>
          <a:ln w="9525" algn="ctr">
            <a:solidFill>
              <a:schemeClr val="tx1"/>
            </a:solidFill>
            <a:round/>
            <a:headEnd/>
            <a:tailEnd/>
          </a:ln>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2" name="Rectangle 1"/>
          <p:cNvSpPr/>
          <p:nvPr/>
        </p:nvSpPr>
        <p:spPr>
          <a:xfrm>
            <a:off x="838200" y="1407267"/>
            <a:ext cx="4956018" cy="1200329"/>
          </a:xfrm>
          <a:prstGeom prst="rect">
            <a:avLst/>
          </a:prstGeom>
        </p:spPr>
        <p:txBody>
          <a:bodyPr wrap="square">
            <a:spAutoFit/>
          </a:bodyPr>
          <a:lstStyle/>
          <a:p>
            <a:r>
              <a:rPr lang="en-US" altLang="en-US" sz="3600" dirty="0"/>
              <a:t>Building and Maintenance Phases</a:t>
            </a:r>
            <a:endParaRPr lang="en-US" sz="3600" dirty="0"/>
          </a:p>
        </p:txBody>
      </p:sp>
      <p:sp>
        <p:nvSpPr>
          <p:cNvPr id="3" name="TextBox 2"/>
          <p:cNvSpPr txBox="1"/>
          <p:nvPr/>
        </p:nvSpPr>
        <p:spPr>
          <a:xfrm>
            <a:off x="10723903" y="5943599"/>
            <a:ext cx="915635" cy="246221"/>
          </a:xfrm>
          <a:prstGeom prst="rect">
            <a:avLst/>
          </a:prstGeom>
          <a:noFill/>
        </p:spPr>
        <p:txBody>
          <a:bodyPr wrap="none" rtlCol="0">
            <a:spAutoFit/>
          </a:bodyPr>
          <a:lstStyle/>
          <a:p>
            <a:r>
              <a:rPr lang="en-US" sz="1000" dirty="0" smtClean="0"/>
              <a:t>Julia Gaskin </a:t>
            </a:r>
            <a:endParaRPr lang="en-US" sz="1000" dirty="0"/>
          </a:p>
        </p:txBody>
      </p:sp>
    </p:spTree>
    <p:extLst>
      <p:ext uri="{BB962C8B-B14F-4D97-AF65-F5344CB8AC3E}">
        <p14:creationId xmlns:p14="http://schemas.microsoft.com/office/powerpoint/2010/main" val="561869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65813" y="357188"/>
            <a:ext cx="7772400" cy="1143000"/>
          </a:xfrm>
        </p:spPr>
        <p:txBody>
          <a:bodyPr/>
          <a:lstStyle/>
          <a:p>
            <a:r>
              <a:rPr lang="en-US" altLang="en-US" dirty="0" smtClean="0"/>
              <a:t>Soils in Building Phase</a:t>
            </a:r>
          </a:p>
        </p:txBody>
      </p:sp>
      <p:sp>
        <p:nvSpPr>
          <p:cNvPr id="74755" name="Content Placeholder 2"/>
          <p:cNvSpPr>
            <a:spLocks noGrp="1"/>
          </p:cNvSpPr>
          <p:nvPr>
            <p:ph idx="1"/>
          </p:nvPr>
        </p:nvSpPr>
        <p:spPr>
          <a:xfrm>
            <a:off x="256739" y="1500188"/>
            <a:ext cx="8045050" cy="5029200"/>
          </a:xfrm>
        </p:spPr>
        <p:txBody>
          <a:bodyPr>
            <a:normAutofit lnSpcReduction="10000"/>
          </a:bodyPr>
          <a:lstStyle/>
          <a:p>
            <a:pPr lvl="1"/>
            <a:r>
              <a:rPr lang="en-US" altLang="en-US" sz="2800" dirty="0" smtClean="0"/>
              <a:t>Soil organic matter:</a:t>
            </a:r>
          </a:p>
          <a:p>
            <a:pPr marL="974725" lvl="1" indent="0">
              <a:buNone/>
            </a:pPr>
            <a:r>
              <a:rPr lang="en-US" altLang="en-US" dirty="0" smtClean="0"/>
              <a:t>&lt;1.5% in Coastal Plain, </a:t>
            </a:r>
          </a:p>
          <a:p>
            <a:pPr marL="974725" lvl="1" indent="0">
              <a:buNone/>
            </a:pPr>
            <a:r>
              <a:rPr lang="en-US" altLang="en-US" dirty="0" smtClean="0"/>
              <a:t>&lt;2.5% in Piedmont, Ridge &amp; Valley, Mountains</a:t>
            </a:r>
          </a:p>
          <a:p>
            <a:pPr marL="457200" lvl="1" indent="0">
              <a:buNone/>
            </a:pPr>
            <a:endParaRPr lang="en-US" altLang="en-US" sz="1700" dirty="0"/>
          </a:p>
          <a:p>
            <a:pPr lvl="1"/>
            <a:r>
              <a:rPr lang="en-US" altLang="en-US" sz="2800" dirty="0" smtClean="0"/>
              <a:t>Low soil pH</a:t>
            </a:r>
          </a:p>
          <a:p>
            <a:pPr lvl="1">
              <a:buBlip>
                <a:blip r:embed="rId2"/>
              </a:buBlip>
            </a:pPr>
            <a:endParaRPr lang="en-US" altLang="en-US" sz="1800" dirty="0"/>
          </a:p>
          <a:p>
            <a:pPr lvl="1"/>
            <a:r>
              <a:rPr lang="en-US" altLang="en-US" sz="2800" dirty="0" smtClean="0"/>
              <a:t>Soil test indices in low or medium range for:</a:t>
            </a:r>
          </a:p>
          <a:p>
            <a:pPr marL="1377950" lvl="2" indent="-342900">
              <a:buFont typeface="Arial" panose="020B0604020202020204" pitchFamily="34" charset="0"/>
              <a:buChar char="−"/>
            </a:pPr>
            <a:r>
              <a:rPr lang="en-US" altLang="en-US" sz="2400" dirty="0" smtClean="0"/>
              <a:t>Phosphorus </a:t>
            </a:r>
            <a:r>
              <a:rPr lang="en-US" altLang="en-US" sz="2400" dirty="0"/>
              <a:t>(P</a:t>
            </a:r>
            <a:r>
              <a:rPr lang="en-US" altLang="en-US" sz="2400" baseline="-25000" dirty="0"/>
              <a:t>2</a:t>
            </a:r>
            <a:r>
              <a:rPr lang="en-US" altLang="en-US" sz="2400" dirty="0"/>
              <a:t>O</a:t>
            </a:r>
            <a:r>
              <a:rPr lang="en-US" altLang="en-US" sz="2400" baseline="-25000" dirty="0"/>
              <a:t>5</a:t>
            </a:r>
            <a:r>
              <a:rPr lang="en-US" altLang="en-US" sz="2400" dirty="0"/>
              <a:t>), </a:t>
            </a:r>
            <a:endParaRPr lang="en-US" altLang="en-US" sz="2400" dirty="0" smtClean="0"/>
          </a:p>
          <a:p>
            <a:pPr marL="1377950" lvl="2" indent="-342900">
              <a:buFont typeface="Arial" panose="020B0604020202020204" pitchFamily="34" charset="0"/>
              <a:buChar char="−"/>
            </a:pPr>
            <a:r>
              <a:rPr lang="en-US" altLang="en-US" sz="2400" dirty="0" smtClean="0"/>
              <a:t>Potassium </a:t>
            </a:r>
            <a:r>
              <a:rPr lang="en-US" altLang="en-US" sz="2400" dirty="0"/>
              <a:t>(K</a:t>
            </a:r>
            <a:r>
              <a:rPr lang="en-US" altLang="en-US" sz="2400" baseline="-25000" dirty="0"/>
              <a:t>2</a:t>
            </a:r>
            <a:r>
              <a:rPr lang="en-US" altLang="en-US" sz="2400" dirty="0"/>
              <a:t>O</a:t>
            </a:r>
            <a:r>
              <a:rPr lang="en-US" altLang="en-US" sz="2400" dirty="0" smtClean="0"/>
              <a:t>),</a:t>
            </a:r>
          </a:p>
          <a:p>
            <a:pPr marL="1377950" lvl="2" indent="-342900">
              <a:buFont typeface="Arial" panose="020B0604020202020204" pitchFamily="34" charset="0"/>
              <a:buChar char="−"/>
            </a:pPr>
            <a:r>
              <a:rPr lang="en-US" altLang="en-US" sz="2400" dirty="0" smtClean="0"/>
              <a:t>Calcium,</a:t>
            </a:r>
          </a:p>
          <a:p>
            <a:pPr marL="1377950" lvl="2" indent="-342900">
              <a:buFont typeface="Arial" panose="020B0604020202020204" pitchFamily="34" charset="0"/>
              <a:buChar char="−"/>
            </a:pPr>
            <a:r>
              <a:rPr lang="en-US" altLang="en-US" sz="2400" dirty="0" smtClean="0"/>
              <a:t>Magnesium,</a:t>
            </a:r>
          </a:p>
          <a:p>
            <a:pPr marL="1377950" lvl="2" indent="-342900">
              <a:buFont typeface="Arial" panose="020B0604020202020204" pitchFamily="34" charset="0"/>
              <a:buChar char="−"/>
            </a:pPr>
            <a:r>
              <a:rPr lang="en-US" altLang="en-US" sz="2400" dirty="0" smtClean="0"/>
              <a:t>Zinc,</a:t>
            </a:r>
          </a:p>
          <a:p>
            <a:pPr marL="1377950" lvl="2" indent="-342900">
              <a:buFont typeface="Arial" panose="020B0604020202020204" pitchFamily="34" charset="0"/>
              <a:buChar char="−"/>
            </a:pPr>
            <a:r>
              <a:rPr lang="en-US" altLang="en-US" sz="2400" dirty="0" smtClean="0"/>
              <a:t>Manganese</a:t>
            </a:r>
            <a:endParaRPr lang="en-US" alt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789" y="2351333"/>
            <a:ext cx="3617628" cy="2713221"/>
          </a:xfrm>
          <a:prstGeom prst="rect">
            <a:avLst/>
          </a:prstGeom>
          <a:ln>
            <a:noFill/>
          </a:ln>
          <a:effectLst>
            <a:outerShdw blurRad="190500" dist="63500" dir="2700000" algn="tl" rotWithShape="0">
              <a:srgbClr val="333333">
                <a:alpha val="65000"/>
              </a:srgbClr>
            </a:outerShdw>
          </a:effectLst>
        </p:spPr>
      </p:pic>
      <p:sp>
        <p:nvSpPr>
          <p:cNvPr id="5" name="TextBox 4"/>
          <p:cNvSpPr txBox="1"/>
          <p:nvPr/>
        </p:nvSpPr>
        <p:spPr>
          <a:xfrm>
            <a:off x="8241871" y="5064554"/>
            <a:ext cx="1774017"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515794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and Maintenance Phase</a:t>
            </a:r>
            <a:endParaRPr lang="en-US" dirty="0"/>
          </a:p>
        </p:txBody>
      </p:sp>
      <p:sp>
        <p:nvSpPr>
          <p:cNvPr id="3" name="Content Placeholder 2"/>
          <p:cNvSpPr>
            <a:spLocks noGrp="1"/>
          </p:cNvSpPr>
          <p:nvPr>
            <p:ph idx="1"/>
          </p:nvPr>
        </p:nvSpPr>
        <p:spPr/>
        <p:txBody>
          <a:bodyPr>
            <a:normAutofit/>
          </a:bodyPr>
          <a:lstStyle/>
          <a:p>
            <a:pPr>
              <a:lnSpc>
                <a:spcPct val="120000"/>
              </a:lnSpc>
            </a:pPr>
            <a:r>
              <a:rPr lang="en-US" sz="3200" dirty="0" smtClean="0"/>
              <a:t>Building phase</a:t>
            </a:r>
          </a:p>
          <a:p>
            <a:pPr lvl="1">
              <a:lnSpc>
                <a:spcPct val="120000"/>
              </a:lnSpc>
              <a:buFont typeface="Arial" panose="020B0604020202020204" pitchFamily="34" charset="0"/>
              <a:buChar char="−"/>
            </a:pPr>
            <a:r>
              <a:rPr lang="en-US" sz="2800" dirty="0"/>
              <a:t>S</a:t>
            </a:r>
            <a:r>
              <a:rPr lang="en-US" sz="2800" dirty="0" smtClean="0"/>
              <a:t>oil test fertilizer recommendations are a good guide</a:t>
            </a:r>
          </a:p>
          <a:p>
            <a:pPr>
              <a:lnSpc>
                <a:spcPct val="120000"/>
              </a:lnSpc>
            </a:pPr>
            <a:r>
              <a:rPr lang="en-US" dirty="0" smtClean="0"/>
              <a:t> </a:t>
            </a:r>
            <a:r>
              <a:rPr lang="en-US" sz="3200" dirty="0"/>
              <a:t>M</a:t>
            </a:r>
            <a:r>
              <a:rPr lang="en-US" sz="3200" dirty="0" smtClean="0"/>
              <a:t>aintenance phase</a:t>
            </a:r>
          </a:p>
          <a:p>
            <a:pPr lvl="1">
              <a:lnSpc>
                <a:spcPct val="120000"/>
              </a:lnSpc>
              <a:buFont typeface="Arial" panose="020B0604020202020204" pitchFamily="34" charset="0"/>
              <a:buChar char="−"/>
            </a:pPr>
            <a:r>
              <a:rPr lang="en-US" sz="2800" dirty="0"/>
              <a:t>S</a:t>
            </a:r>
            <a:r>
              <a:rPr lang="en-US" sz="2800" dirty="0" smtClean="0"/>
              <a:t>ome organic growers reduce fertilizer to account for inherent fertility of the soil</a:t>
            </a:r>
            <a:endParaRPr lang="en-US" sz="2800" dirty="0"/>
          </a:p>
        </p:txBody>
      </p:sp>
    </p:spTree>
    <p:extLst>
      <p:ext uri="{BB962C8B-B14F-4D97-AF65-F5344CB8AC3E}">
        <p14:creationId xmlns:p14="http://schemas.microsoft.com/office/powerpoint/2010/main" val="208107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smtClean="0"/>
              <a:t>Learning Activity – Interpreting Soil Tests</a:t>
            </a:r>
            <a:endParaRPr lang="en-US" dirty="0"/>
          </a:p>
        </p:txBody>
      </p:sp>
      <p:sp>
        <p:nvSpPr>
          <p:cNvPr id="3" name="Content Placeholder 2"/>
          <p:cNvSpPr>
            <a:spLocks noGrp="1"/>
          </p:cNvSpPr>
          <p:nvPr>
            <p:ph idx="1"/>
          </p:nvPr>
        </p:nvSpPr>
        <p:spPr/>
        <p:txBody>
          <a:bodyPr/>
          <a:lstStyle/>
          <a:p>
            <a:r>
              <a:rPr lang="en-US" dirty="0"/>
              <a:t>Very small farm – Locally Yours Farm</a:t>
            </a:r>
          </a:p>
          <a:p>
            <a:pPr lvl="1">
              <a:buFont typeface="Arial" panose="020B0604020202020204" pitchFamily="34" charset="0"/>
              <a:buChar char="−"/>
            </a:pPr>
            <a:r>
              <a:rPr lang="en-US" dirty="0" smtClean="0"/>
              <a:t>Does not soil test  - What are the risks?</a:t>
            </a:r>
          </a:p>
          <a:p>
            <a:r>
              <a:rPr lang="en-US" dirty="0" smtClean="0"/>
              <a:t>Small Farm – </a:t>
            </a:r>
            <a:r>
              <a:rPr lang="en-US" dirty="0" err="1" smtClean="0"/>
              <a:t>Wanna</a:t>
            </a:r>
            <a:r>
              <a:rPr lang="en-US" dirty="0" smtClean="0"/>
              <a:t> B Farms</a:t>
            </a:r>
          </a:p>
          <a:p>
            <a:pPr lvl="1">
              <a:buFont typeface="Arial" panose="020B0604020202020204" pitchFamily="34" charset="0"/>
              <a:buChar char="−"/>
            </a:pPr>
            <a:r>
              <a:rPr lang="en-US" dirty="0" smtClean="0"/>
              <a:t>pH – What does this graph say about pH on this farm?</a:t>
            </a:r>
          </a:p>
          <a:p>
            <a:r>
              <a:rPr lang="en-US" dirty="0" smtClean="0"/>
              <a:t>Mid-scale farm – </a:t>
            </a:r>
            <a:r>
              <a:rPr lang="en-US" dirty="0" err="1" smtClean="0"/>
              <a:t>Gittin</a:t>
            </a:r>
            <a:r>
              <a:rPr lang="en-US" dirty="0" smtClean="0"/>
              <a:t>’ There Farms</a:t>
            </a:r>
          </a:p>
          <a:p>
            <a:pPr lvl="1">
              <a:buFont typeface="Arial" panose="020B0604020202020204" pitchFamily="34" charset="0"/>
              <a:buChar char="−"/>
            </a:pPr>
            <a:r>
              <a:rPr lang="en-US" dirty="0" smtClean="0"/>
              <a:t>Routine soil test</a:t>
            </a:r>
          </a:p>
          <a:p>
            <a:pPr lvl="2"/>
            <a:r>
              <a:rPr lang="en-US" dirty="0" smtClean="0"/>
              <a:t>Does this farm need lime?</a:t>
            </a:r>
          </a:p>
          <a:p>
            <a:pPr lvl="2"/>
            <a:r>
              <a:rPr lang="en-US" dirty="0" smtClean="0"/>
              <a:t>What about P or K?</a:t>
            </a:r>
          </a:p>
          <a:p>
            <a:pPr lvl="2"/>
            <a:r>
              <a:rPr lang="en-US" dirty="0" smtClean="0"/>
              <a:t>If the soil organic matter is 2%, is this good for a sandy soil?</a:t>
            </a:r>
          </a:p>
          <a:p>
            <a:endParaRPr lang="en-US" dirty="0"/>
          </a:p>
        </p:txBody>
      </p:sp>
    </p:spTree>
    <p:extLst>
      <p:ext uri="{BB962C8B-B14F-4D97-AF65-F5344CB8AC3E}">
        <p14:creationId xmlns:p14="http://schemas.microsoft.com/office/powerpoint/2010/main" val="1663071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Soil Samples</a:t>
            </a:r>
            <a:endParaRPr lang="en-US" dirty="0"/>
          </a:p>
        </p:txBody>
      </p:sp>
      <p:sp>
        <p:nvSpPr>
          <p:cNvPr id="3" name="Content Placeholder 2"/>
          <p:cNvSpPr>
            <a:spLocks noGrp="1"/>
          </p:cNvSpPr>
          <p:nvPr>
            <p:ph idx="1"/>
          </p:nvPr>
        </p:nvSpPr>
        <p:spPr/>
        <p:txBody>
          <a:bodyPr/>
          <a:lstStyle/>
          <a:p>
            <a:r>
              <a:rPr lang="en-US" dirty="0" smtClean="0"/>
              <a:t>Need clean plastic container and soil probe or trowel</a:t>
            </a:r>
          </a:p>
          <a:p>
            <a:r>
              <a:rPr lang="en-US" dirty="0" smtClean="0"/>
              <a:t>Collect sample form each field or group of field that are similar</a:t>
            </a:r>
          </a:p>
          <a:p>
            <a:pPr marL="1028700" lvl="1" indent="-342900">
              <a:buFont typeface="Arial" panose="020B0604020202020204" pitchFamily="34" charset="0"/>
              <a:buChar char="−"/>
            </a:pPr>
            <a:r>
              <a:rPr lang="en-US" dirty="0"/>
              <a:t>Each sample is composite of six or more subsamples</a:t>
            </a:r>
          </a:p>
          <a:p>
            <a:pPr marL="1028700" lvl="1" indent="-342900">
              <a:buFont typeface="Arial" panose="020B0604020202020204" pitchFamily="34" charset="0"/>
              <a:buChar char="−"/>
            </a:pPr>
            <a:r>
              <a:rPr lang="en-US" dirty="0"/>
              <a:t>Collect from 0-6 </a:t>
            </a:r>
            <a:r>
              <a:rPr lang="en-US" dirty="0" smtClean="0"/>
              <a:t>inches</a:t>
            </a:r>
          </a:p>
          <a:p>
            <a:r>
              <a:rPr lang="en-US" dirty="0" smtClean="0"/>
              <a:t>Mix subsamples up thoroughly and put in soil bag</a:t>
            </a:r>
          </a:p>
          <a:p>
            <a:r>
              <a:rPr lang="en-US" dirty="0" smtClean="0"/>
              <a:t>Submit sample through county extension office</a:t>
            </a:r>
          </a:p>
          <a:p>
            <a:pPr marL="1028700" lvl="1" indent="-342900">
              <a:buFont typeface="Arial" panose="020B0604020202020204" pitchFamily="34" charset="0"/>
              <a:buChar char="−"/>
            </a:pPr>
            <a:r>
              <a:rPr lang="en-US" dirty="0" smtClean="0"/>
              <a:t>Routine sample - $8</a:t>
            </a:r>
            <a:endParaRPr lang="en-US" dirty="0"/>
          </a:p>
        </p:txBody>
      </p:sp>
      <p:sp>
        <p:nvSpPr>
          <p:cNvPr id="4" name="TextBox 3"/>
          <p:cNvSpPr txBox="1"/>
          <p:nvPr/>
        </p:nvSpPr>
        <p:spPr>
          <a:xfrm>
            <a:off x="934453" y="5248054"/>
            <a:ext cx="5586663" cy="923330"/>
          </a:xfrm>
          <a:prstGeom prst="rect">
            <a:avLst/>
          </a:prstGeom>
          <a:noFill/>
        </p:spPr>
        <p:txBody>
          <a:bodyPr wrap="square" rtlCol="0">
            <a:spAutoFit/>
          </a:bodyPr>
          <a:lstStyle/>
          <a:p>
            <a:r>
              <a:rPr lang="en-US" dirty="0" smtClean="0"/>
              <a:t>*Refer to </a:t>
            </a:r>
            <a:r>
              <a:rPr lang="en-US" altLang="en-US" i="1" dirty="0"/>
              <a:t>Soil Testing for Home </a:t>
            </a:r>
            <a:r>
              <a:rPr lang="en-US" altLang="en-US" i="1" dirty="0" smtClean="0"/>
              <a:t>Lawns, Gardens</a:t>
            </a:r>
            <a:r>
              <a:rPr lang="en-US" altLang="en-US" i="1" dirty="0"/>
              <a:t>, and Wildlife Food Plots </a:t>
            </a:r>
            <a:r>
              <a:rPr lang="en-US" dirty="0"/>
              <a:t>In resources</a:t>
            </a:r>
          </a:p>
          <a:p>
            <a:r>
              <a:rPr lang="en-US" altLang="en-US" u="sng" dirty="0" smtClean="0">
                <a:solidFill>
                  <a:schemeClr val="accent5">
                    <a:lumMod val="75000"/>
                  </a:schemeClr>
                </a:solidFill>
              </a:rPr>
              <a:t>http</a:t>
            </a:r>
            <a:r>
              <a:rPr lang="en-US" altLang="en-US" u="sng" dirty="0">
                <a:solidFill>
                  <a:schemeClr val="accent5">
                    <a:lumMod val="75000"/>
                  </a:schemeClr>
                </a:solidFill>
              </a:rPr>
              <a:t>://</a:t>
            </a:r>
            <a:r>
              <a:rPr lang="en-US" altLang="en-US" u="sng" dirty="0" smtClean="0">
                <a:solidFill>
                  <a:schemeClr val="accent5">
                    <a:lumMod val="75000"/>
                  </a:schemeClr>
                </a:solidFill>
              </a:rPr>
              <a:t>pubs.caes.uga.edu/caespubs/pubcd/C896.htmx</a:t>
            </a:r>
            <a:endParaRPr lang="en-US" altLang="en-US" u="sng" dirty="0">
              <a:solidFill>
                <a:schemeClr val="accent5">
                  <a:lumMod val="75000"/>
                </a:schemeClr>
              </a:solidFill>
            </a:endParaRPr>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338" t="10701" b="23634"/>
          <a:stretch/>
        </p:blipFill>
        <p:spPr bwMode="auto">
          <a:xfrm>
            <a:off x="9753600" y="3681663"/>
            <a:ext cx="1600200" cy="189203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9666691" y="5621200"/>
            <a:ext cx="1774017"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94675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List the components </a:t>
            </a:r>
            <a:r>
              <a:rPr lang="en-US" dirty="0"/>
              <a:t>of soil (mineral, soil organic matter, air, and water</a:t>
            </a:r>
            <a:r>
              <a:rPr lang="en-US" dirty="0" smtClean="0"/>
              <a:t>).</a:t>
            </a:r>
          </a:p>
          <a:p>
            <a:pPr lvl="0"/>
            <a:r>
              <a:rPr lang="en-US" dirty="0" smtClean="0"/>
              <a:t>Interpret </a:t>
            </a:r>
            <a:r>
              <a:rPr lang="en-US" dirty="0"/>
              <a:t>a sample soil test </a:t>
            </a:r>
            <a:r>
              <a:rPr lang="en-US" dirty="0" smtClean="0"/>
              <a:t>report. </a:t>
            </a:r>
            <a:endParaRPr lang="en-US" dirty="0"/>
          </a:p>
          <a:p>
            <a:pPr lvl="0"/>
            <a:r>
              <a:rPr lang="en-US" dirty="0"/>
              <a:t>List three examples of how organic matter affects the physical, chemical, and biological properties of a soil.</a:t>
            </a:r>
          </a:p>
          <a:p>
            <a:endParaRPr lang="en-US" dirty="0"/>
          </a:p>
        </p:txBody>
      </p:sp>
    </p:spTree>
    <p:extLst>
      <p:ext uri="{BB962C8B-B14F-4D97-AF65-F5344CB8AC3E}">
        <p14:creationId xmlns:p14="http://schemas.microsoft.com/office/powerpoint/2010/main" val="1785965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47650"/>
            <a:ext cx="7772400" cy="1143000"/>
          </a:xfrm>
        </p:spPr>
        <p:txBody>
          <a:bodyPr/>
          <a:lstStyle/>
          <a:p>
            <a:r>
              <a:rPr lang="en-US" altLang="en-US" dirty="0" smtClean="0"/>
              <a:t>Tillage and A Healthy Soil</a:t>
            </a:r>
          </a:p>
        </p:txBody>
      </p:sp>
      <p:sp>
        <p:nvSpPr>
          <p:cNvPr id="34819" name="Rectangle 3"/>
          <p:cNvSpPr>
            <a:spLocks noGrp="1" noChangeArrowheads="1"/>
          </p:cNvSpPr>
          <p:nvPr>
            <p:ph type="body" idx="1"/>
          </p:nvPr>
        </p:nvSpPr>
        <p:spPr>
          <a:xfrm>
            <a:off x="1171075" y="1695450"/>
            <a:ext cx="4355431" cy="2774676"/>
          </a:xfrm>
          <a:noFill/>
        </p:spPr>
        <p:txBody>
          <a:bodyPr>
            <a:noAutofit/>
          </a:bodyPr>
          <a:lstStyle/>
          <a:p>
            <a:pPr>
              <a:lnSpc>
                <a:spcPct val="100000"/>
              </a:lnSpc>
            </a:pPr>
            <a:r>
              <a:rPr lang="en-US" altLang="en-US" sz="2400" dirty="0" smtClean="0"/>
              <a:t> </a:t>
            </a:r>
            <a:r>
              <a:rPr lang="en-US" altLang="en-US" sz="2600" dirty="0" smtClean="0"/>
              <a:t>Increases </a:t>
            </a:r>
            <a:r>
              <a:rPr lang="en-US" altLang="en-US" sz="2600" dirty="0"/>
              <a:t>oxygen </a:t>
            </a:r>
            <a:endParaRPr lang="en-US" altLang="en-US" sz="2600" dirty="0" smtClean="0"/>
          </a:p>
          <a:p>
            <a:pPr>
              <a:lnSpc>
                <a:spcPct val="100000"/>
              </a:lnSpc>
            </a:pPr>
            <a:r>
              <a:rPr lang="en-US" altLang="en-US" sz="2400" dirty="0" smtClean="0"/>
              <a:t> </a:t>
            </a:r>
            <a:r>
              <a:rPr lang="en-US" altLang="en-US" sz="2600" dirty="0" smtClean="0"/>
              <a:t>Breaks </a:t>
            </a:r>
            <a:r>
              <a:rPr lang="en-US" altLang="en-US" sz="2600" dirty="0"/>
              <a:t>soil </a:t>
            </a:r>
            <a:r>
              <a:rPr lang="en-US" altLang="en-US" sz="2600" dirty="0" smtClean="0"/>
              <a:t>aggregates</a:t>
            </a:r>
          </a:p>
          <a:p>
            <a:pPr>
              <a:lnSpc>
                <a:spcPct val="100000"/>
              </a:lnSpc>
            </a:pPr>
            <a:r>
              <a:rPr lang="en-US" altLang="en-US" sz="2400" dirty="0" smtClean="0"/>
              <a:t> </a:t>
            </a:r>
            <a:r>
              <a:rPr lang="en-US" altLang="en-US" sz="2600" dirty="0" smtClean="0"/>
              <a:t>Disrupts </a:t>
            </a:r>
            <a:r>
              <a:rPr lang="en-US" altLang="en-US" sz="2600" dirty="0"/>
              <a:t>soil </a:t>
            </a:r>
            <a:r>
              <a:rPr lang="en-US" altLang="en-US" sz="2600" dirty="0" smtClean="0"/>
              <a:t>pores</a:t>
            </a:r>
          </a:p>
          <a:p>
            <a:pPr>
              <a:lnSpc>
                <a:spcPct val="100000"/>
              </a:lnSpc>
            </a:pPr>
            <a:r>
              <a:rPr lang="en-US" altLang="en-US" sz="2400" dirty="0" smtClean="0"/>
              <a:t> </a:t>
            </a:r>
            <a:r>
              <a:rPr lang="en-US" altLang="en-US" sz="2600" dirty="0" smtClean="0"/>
              <a:t>Changes </a:t>
            </a:r>
            <a:r>
              <a:rPr lang="en-US" altLang="en-US" sz="2600" dirty="0"/>
              <a:t>water </a:t>
            </a:r>
            <a:r>
              <a:rPr lang="en-US" altLang="en-US" sz="2600" dirty="0" smtClean="0"/>
              <a:t>relations</a:t>
            </a:r>
          </a:p>
          <a:p>
            <a:pPr>
              <a:lnSpc>
                <a:spcPct val="100000"/>
              </a:lnSpc>
            </a:pPr>
            <a:r>
              <a:rPr lang="en-US" altLang="en-US" sz="2400" dirty="0" smtClean="0"/>
              <a:t> </a:t>
            </a:r>
            <a:r>
              <a:rPr lang="en-US" altLang="en-US" sz="2600" dirty="0" smtClean="0"/>
              <a:t>Relocates nutrients</a:t>
            </a:r>
            <a:endParaRPr lang="en-US" altLang="en-US" sz="2600" dirty="0"/>
          </a:p>
        </p:txBody>
      </p:sp>
      <p:sp>
        <p:nvSpPr>
          <p:cNvPr id="34820" name="Text Box 5"/>
          <p:cNvSpPr txBox="1">
            <a:spLocks noChangeArrowheads="1"/>
          </p:cNvSpPr>
          <p:nvPr/>
        </p:nvSpPr>
        <p:spPr bwMode="auto">
          <a:xfrm>
            <a:off x="5854367" y="4462496"/>
            <a:ext cx="5811252" cy="1460785"/>
          </a:xfrm>
          <a:prstGeom prst="rect">
            <a:avLst/>
          </a:prstGeom>
          <a:noFill/>
          <a:ln>
            <a:noFill/>
          </a:ln>
          <a:extLst/>
        </p:spPr>
        <p:txBody>
          <a:bodyPr wrap="square">
            <a:spAutoFit/>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ct val="114000"/>
              </a:lnSpc>
              <a:spcBef>
                <a:spcPct val="0"/>
              </a:spcBef>
            </a:pPr>
            <a:r>
              <a:rPr lang="en-US" altLang="en-US" sz="2400" dirty="0" smtClean="0">
                <a:solidFill>
                  <a:schemeClr val="tx2"/>
                </a:solidFill>
                <a:latin typeface="+mn-lt"/>
              </a:rPr>
              <a:t> </a:t>
            </a:r>
            <a:r>
              <a:rPr lang="en-US" altLang="en-US" sz="2600" dirty="0" smtClean="0">
                <a:solidFill>
                  <a:schemeClr val="tx2"/>
                </a:solidFill>
                <a:latin typeface="+mn-lt"/>
              </a:rPr>
              <a:t>Increases decomposition</a:t>
            </a:r>
          </a:p>
          <a:p>
            <a:pPr>
              <a:lnSpc>
                <a:spcPct val="114000"/>
              </a:lnSpc>
              <a:spcBef>
                <a:spcPct val="0"/>
              </a:spcBef>
            </a:pPr>
            <a:r>
              <a:rPr lang="en-US" altLang="en-US" sz="2400" dirty="0">
                <a:solidFill>
                  <a:schemeClr val="tx2"/>
                </a:solidFill>
                <a:latin typeface="+mn-lt"/>
              </a:rPr>
              <a:t> </a:t>
            </a:r>
            <a:r>
              <a:rPr lang="en-US" altLang="en-US" sz="2600" dirty="0" smtClean="0">
                <a:solidFill>
                  <a:schemeClr val="tx2"/>
                </a:solidFill>
                <a:latin typeface="+mn-lt"/>
              </a:rPr>
              <a:t>Increases </a:t>
            </a:r>
            <a:r>
              <a:rPr lang="en-US" altLang="en-US" sz="2600" dirty="0">
                <a:solidFill>
                  <a:schemeClr val="tx2"/>
                </a:solidFill>
                <a:latin typeface="+mn-lt"/>
              </a:rPr>
              <a:t>erosion </a:t>
            </a:r>
            <a:endParaRPr lang="en-US" altLang="en-US" sz="2600" dirty="0" smtClean="0">
              <a:solidFill>
                <a:schemeClr val="tx2"/>
              </a:solidFill>
              <a:latin typeface="+mn-lt"/>
            </a:endParaRPr>
          </a:p>
          <a:p>
            <a:pPr>
              <a:lnSpc>
                <a:spcPct val="114000"/>
              </a:lnSpc>
              <a:spcBef>
                <a:spcPct val="0"/>
              </a:spcBef>
            </a:pPr>
            <a:r>
              <a:rPr lang="en-US" altLang="en-US" sz="2400" dirty="0">
                <a:solidFill>
                  <a:schemeClr val="tx2"/>
                </a:solidFill>
                <a:latin typeface="+mn-lt"/>
              </a:rPr>
              <a:t> </a:t>
            </a:r>
            <a:r>
              <a:rPr lang="en-US" altLang="en-US" sz="2600" dirty="0" smtClean="0">
                <a:solidFill>
                  <a:schemeClr val="tx2"/>
                </a:solidFill>
                <a:latin typeface="+mn-lt"/>
              </a:rPr>
              <a:t>Changes </a:t>
            </a:r>
            <a:r>
              <a:rPr lang="en-US" altLang="en-US" sz="2600" dirty="0">
                <a:solidFill>
                  <a:schemeClr val="tx2"/>
                </a:solidFill>
                <a:latin typeface="+mn-lt"/>
              </a:rPr>
              <a:t>community of soil </a:t>
            </a:r>
            <a:r>
              <a:rPr lang="en-US" altLang="en-US" sz="2600" dirty="0" smtClean="0">
                <a:solidFill>
                  <a:schemeClr val="tx2"/>
                </a:solidFill>
                <a:latin typeface="+mn-lt"/>
              </a:rPr>
              <a:t>critters</a:t>
            </a:r>
          </a:p>
        </p:txBody>
      </p:sp>
      <p:sp>
        <p:nvSpPr>
          <p:cNvPr id="34821" name="Line 7"/>
          <p:cNvSpPr>
            <a:spLocks noChangeShapeType="1"/>
          </p:cNvSpPr>
          <p:nvPr/>
        </p:nvSpPr>
        <p:spPr bwMode="auto">
          <a:xfrm>
            <a:off x="5416217" y="2639027"/>
            <a:ext cx="876300" cy="83337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517" y="1390650"/>
            <a:ext cx="3894557" cy="292091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192471" y="4382818"/>
            <a:ext cx="1774017"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3366396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47217" y="304800"/>
            <a:ext cx="7772400" cy="1143000"/>
          </a:xfrm>
        </p:spPr>
        <p:txBody>
          <a:bodyPr/>
          <a:lstStyle/>
          <a:p>
            <a:r>
              <a:rPr lang="en-US" altLang="en-US" dirty="0" smtClean="0"/>
              <a:t>Soil Structure and </a:t>
            </a:r>
            <a:r>
              <a:rPr lang="en-US" altLang="en-US" dirty="0" err="1" smtClean="0"/>
              <a:t>Tilth</a:t>
            </a:r>
            <a:endParaRPr lang="en-US" altLang="en-US" dirty="0" smtClean="0"/>
          </a:p>
        </p:txBody>
      </p:sp>
      <p:sp>
        <p:nvSpPr>
          <p:cNvPr id="36867" name="Content Placeholder 2"/>
          <p:cNvSpPr>
            <a:spLocks noGrp="1"/>
          </p:cNvSpPr>
          <p:nvPr>
            <p:ph idx="1"/>
          </p:nvPr>
        </p:nvSpPr>
        <p:spPr>
          <a:xfrm>
            <a:off x="647217" y="1495062"/>
            <a:ext cx="7772400" cy="4568854"/>
          </a:xfrm>
        </p:spPr>
        <p:txBody>
          <a:bodyPr>
            <a:normAutofit/>
          </a:bodyPr>
          <a:lstStyle/>
          <a:p>
            <a:r>
              <a:rPr lang="en-US" altLang="en-US" dirty="0" smtClean="0"/>
              <a:t>Worst thing you can do!</a:t>
            </a:r>
          </a:p>
          <a:p>
            <a:pPr marL="1143000" lvl="1" indent="-457200">
              <a:buFont typeface="Arial" panose="020B0604020202020204" pitchFamily="34" charset="0"/>
              <a:buChar char="−"/>
            </a:pPr>
            <a:r>
              <a:rPr lang="en-US" altLang="en-US" sz="2600" dirty="0" smtClean="0"/>
              <a:t>Till the soil when its </a:t>
            </a:r>
            <a:r>
              <a:rPr lang="en-US" altLang="en-US" sz="2600" b="1" dirty="0" smtClean="0"/>
              <a:t>too wet.</a:t>
            </a:r>
          </a:p>
          <a:p>
            <a:r>
              <a:rPr lang="en-US" altLang="en-US" dirty="0" smtClean="0"/>
              <a:t>How to tell</a:t>
            </a:r>
          </a:p>
          <a:p>
            <a:pPr marL="1028700" lvl="1" indent="-342900">
              <a:buFont typeface="Arial" panose="020B0604020202020204" pitchFamily="34" charset="0"/>
              <a:buChar char="−"/>
            </a:pPr>
            <a:r>
              <a:rPr lang="en-US" altLang="en-US" dirty="0" smtClean="0"/>
              <a:t>Take small portion of soil, squeeze it. If you can get water from it</a:t>
            </a:r>
          </a:p>
          <a:p>
            <a:pPr marL="1485900" lvl="2" indent="-342900"/>
            <a:r>
              <a:rPr lang="en-US" altLang="en-US" sz="2400" dirty="0" smtClean="0"/>
              <a:t>It’s TOO wet!</a:t>
            </a:r>
          </a:p>
          <a:p>
            <a:pPr marL="1028700" lvl="1" indent="-342900">
              <a:buFont typeface="Arial" panose="020B0604020202020204" pitchFamily="34" charset="0"/>
              <a:buChar char="−"/>
            </a:pPr>
            <a:r>
              <a:rPr lang="en-US" altLang="en-US" dirty="0" smtClean="0"/>
              <a:t>Make loose ball, bounce in hand or drop on ground, if ball doesn’t break apart,</a:t>
            </a:r>
          </a:p>
          <a:p>
            <a:pPr marL="1485900" lvl="2" indent="-342900"/>
            <a:r>
              <a:rPr lang="en-US" altLang="en-US" sz="2400" dirty="0" smtClean="0"/>
              <a:t>Its TOO wet!</a:t>
            </a:r>
          </a:p>
        </p:txBody>
      </p:sp>
      <p:pic>
        <p:nvPicPr>
          <p:cNvPr id="4" name="Picture 89" descr="raindrop"/>
          <p:cNvPicPr>
            <a:picLocks noChangeAspect="1" noChangeArrowheads="1"/>
          </p:cNvPicPr>
          <p:nvPr/>
        </p:nvPicPr>
        <p:blipFill>
          <a:blip r:embed="rId2">
            <a:extLst>
              <a:ext uri="{28A0092B-C50C-407E-A947-70E740481C1C}">
                <a14:useLocalDpi xmlns:a14="http://schemas.microsoft.com/office/drawing/2010/main" val="0"/>
              </a:ext>
            </a:extLst>
          </a:blip>
          <a:srcRect r="2789" b="2197"/>
          <a:stretch>
            <a:fillRect/>
          </a:stretch>
        </p:blipFill>
        <p:spPr bwMode="auto">
          <a:xfrm>
            <a:off x="8566164" y="3631745"/>
            <a:ext cx="2960722" cy="231131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0555925" y="5696839"/>
            <a:ext cx="1774017" cy="246221"/>
          </a:xfrm>
          <a:prstGeom prst="rect">
            <a:avLst/>
          </a:prstGeom>
          <a:noFill/>
        </p:spPr>
        <p:txBody>
          <a:bodyPr wrap="square" rtlCol="0">
            <a:spAutoFit/>
          </a:bodyPr>
          <a:lstStyle/>
          <a:p>
            <a:r>
              <a:rPr lang="en-US" sz="1000" dirty="0" smtClean="0"/>
              <a:t>Photo: NRCS</a:t>
            </a:r>
            <a:endParaRPr lang="en-US" sz="1000" dirty="0"/>
          </a:p>
        </p:txBody>
      </p:sp>
    </p:spTree>
    <p:extLst>
      <p:ext uri="{BB962C8B-B14F-4D97-AF65-F5344CB8AC3E}">
        <p14:creationId xmlns:p14="http://schemas.microsoft.com/office/powerpoint/2010/main" val="1604759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Soil Structure and </a:t>
            </a:r>
            <a:r>
              <a:rPr lang="en-US" altLang="en-US" dirty="0" err="1"/>
              <a:t>Tilth</a:t>
            </a:r>
            <a:endParaRPr lang="en-US" dirty="0"/>
          </a:p>
        </p:txBody>
      </p:sp>
      <p:sp>
        <p:nvSpPr>
          <p:cNvPr id="3" name="Content Placeholder 2"/>
          <p:cNvSpPr>
            <a:spLocks noGrp="1"/>
          </p:cNvSpPr>
          <p:nvPr>
            <p:ph idx="1"/>
          </p:nvPr>
        </p:nvSpPr>
        <p:spPr/>
        <p:txBody>
          <a:bodyPr>
            <a:normAutofit/>
          </a:bodyPr>
          <a:lstStyle/>
          <a:p>
            <a:r>
              <a:rPr lang="en-US" altLang="en-US" dirty="0" smtClean="0"/>
              <a:t>The second Worst </a:t>
            </a:r>
            <a:r>
              <a:rPr lang="en-US" altLang="en-US" dirty="0"/>
              <a:t>thing you can do!</a:t>
            </a:r>
          </a:p>
          <a:p>
            <a:pPr marL="914400" lvl="1">
              <a:buFont typeface="Arial" panose="020B0604020202020204" pitchFamily="34" charset="0"/>
              <a:buChar char="−"/>
            </a:pPr>
            <a:r>
              <a:rPr lang="en-US" altLang="en-US" sz="2600" dirty="0"/>
              <a:t>Till the soil when its </a:t>
            </a:r>
            <a:r>
              <a:rPr lang="en-US" altLang="en-US" sz="2600" b="1" dirty="0"/>
              <a:t>too </a:t>
            </a:r>
            <a:r>
              <a:rPr lang="en-US" altLang="en-US" sz="2600" b="1" dirty="0" smtClean="0"/>
              <a:t>dry.</a:t>
            </a:r>
          </a:p>
          <a:p>
            <a:pPr marL="914400" lvl="1"/>
            <a:endParaRPr lang="en-US" altLang="en-US" sz="2600" b="1" dirty="0"/>
          </a:p>
          <a:p>
            <a:pPr marL="457200"/>
            <a:r>
              <a:rPr lang="en-US" altLang="en-US" sz="3000" dirty="0" smtClean="0"/>
              <a:t>Tilling soil when too dry shatters soil structure</a:t>
            </a:r>
            <a:endParaRPr lang="en-US" altLang="en-US" sz="3000" dirty="0"/>
          </a:p>
          <a:p>
            <a:pPr marL="0" indent="0">
              <a:buNone/>
            </a:pPr>
            <a:endParaRPr lang="en-US" altLang="en-US" dirty="0"/>
          </a:p>
          <a:p>
            <a:r>
              <a:rPr lang="en-US" altLang="en-US" dirty="0"/>
              <a:t>How to tell</a:t>
            </a:r>
          </a:p>
          <a:p>
            <a:pPr marL="1028700" lvl="1" indent="-342900">
              <a:buFont typeface="Arial" panose="020B0604020202020204" pitchFamily="34" charset="0"/>
              <a:buChar char="−"/>
            </a:pPr>
            <a:r>
              <a:rPr lang="en-US" altLang="en-US" dirty="0" smtClean="0"/>
              <a:t>If the soil is hard and a small piece shatters when you crush it</a:t>
            </a:r>
            <a:endParaRPr lang="en-US" altLang="en-US" dirty="0"/>
          </a:p>
          <a:p>
            <a:pPr marL="1485900" lvl="2" indent="-342900"/>
            <a:r>
              <a:rPr lang="en-US" altLang="en-US" sz="2400" dirty="0" smtClean="0"/>
              <a:t>It’s </a:t>
            </a:r>
            <a:r>
              <a:rPr lang="en-US" altLang="en-US" sz="2400" dirty="0"/>
              <a:t>TOO </a:t>
            </a:r>
            <a:r>
              <a:rPr lang="en-US" altLang="en-US" sz="2400" dirty="0" smtClean="0"/>
              <a:t>dry!</a:t>
            </a:r>
            <a:endParaRPr lang="en-US" altLang="en-US" sz="2400" dirty="0"/>
          </a:p>
          <a:p>
            <a:endParaRPr lang="en-US" dirty="0"/>
          </a:p>
        </p:txBody>
      </p:sp>
    </p:spTree>
    <p:extLst>
      <p:ext uri="{BB962C8B-B14F-4D97-AF65-F5344CB8AC3E}">
        <p14:creationId xmlns:p14="http://schemas.microsoft.com/office/powerpoint/2010/main" val="4087712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0919" y="333375"/>
            <a:ext cx="7772400" cy="1143000"/>
          </a:xfrm>
        </p:spPr>
        <p:txBody>
          <a:bodyPr/>
          <a:lstStyle/>
          <a:p>
            <a:r>
              <a:rPr lang="en-US" altLang="en-US" dirty="0" smtClean="0"/>
              <a:t>Soil Structure and </a:t>
            </a:r>
            <a:r>
              <a:rPr lang="en-US" altLang="en-US" dirty="0" err="1" smtClean="0"/>
              <a:t>Tilth</a:t>
            </a:r>
            <a:endParaRPr lang="en-US" altLang="en-US" dirty="0" smtClean="0"/>
          </a:p>
        </p:txBody>
      </p:sp>
      <p:sp>
        <p:nvSpPr>
          <p:cNvPr id="37891" name="Content Placeholder 2"/>
          <p:cNvSpPr>
            <a:spLocks noGrp="1"/>
          </p:cNvSpPr>
          <p:nvPr>
            <p:ph idx="1"/>
          </p:nvPr>
        </p:nvSpPr>
        <p:spPr>
          <a:xfrm>
            <a:off x="600919" y="1482765"/>
            <a:ext cx="7219607" cy="4114800"/>
          </a:xfrm>
        </p:spPr>
        <p:txBody>
          <a:bodyPr/>
          <a:lstStyle/>
          <a:p>
            <a:pPr>
              <a:lnSpc>
                <a:spcPct val="120000"/>
              </a:lnSpc>
            </a:pPr>
            <a:r>
              <a:rPr lang="en-US" altLang="en-US" dirty="0" smtClean="0"/>
              <a:t>Excessive tillage destroys structure</a:t>
            </a:r>
          </a:p>
          <a:p>
            <a:pPr>
              <a:lnSpc>
                <a:spcPct val="120000"/>
              </a:lnSpc>
            </a:pPr>
            <a:r>
              <a:rPr lang="en-US" altLang="en-US" dirty="0" smtClean="0"/>
              <a:t>Till only when needed for seed bed preparation or weed control</a:t>
            </a:r>
          </a:p>
          <a:p>
            <a:pPr>
              <a:lnSpc>
                <a:spcPct val="120000"/>
              </a:lnSpc>
            </a:pPr>
            <a:r>
              <a:rPr lang="en-US" altLang="en-US" dirty="0" smtClean="0"/>
              <a:t>Use least aggressive tillage possible</a:t>
            </a:r>
          </a:p>
          <a:p>
            <a:pPr>
              <a:lnSpc>
                <a:spcPct val="120000"/>
              </a:lnSpc>
            </a:pPr>
            <a:r>
              <a:rPr lang="en-US" altLang="en-US" dirty="0" smtClean="0"/>
              <a:t>Use cover crops, mulches and transplant</a:t>
            </a:r>
          </a:p>
          <a:p>
            <a:endParaRPr lang="en-US" altLang="en-US" dirty="0" smtClean="0"/>
          </a:p>
        </p:txBody>
      </p:sp>
      <p:pic>
        <p:nvPicPr>
          <p:cNvPr id="378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3319" y="3540165"/>
            <a:ext cx="3028950" cy="19939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4" descr="DSCN2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737" y="1385436"/>
            <a:ext cx="2536825" cy="195103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0308997" y="5597565"/>
            <a:ext cx="1774017" cy="246221"/>
          </a:xfrm>
          <a:prstGeom prst="rect">
            <a:avLst/>
          </a:prstGeom>
          <a:noFill/>
        </p:spPr>
        <p:txBody>
          <a:bodyPr wrap="square" rtlCol="0">
            <a:spAutoFit/>
          </a:bodyPr>
          <a:lstStyle/>
          <a:p>
            <a:r>
              <a:rPr lang="en-US" sz="1000" dirty="0" smtClean="0"/>
              <a:t>Photo: Bill Miller</a:t>
            </a:r>
            <a:endParaRPr lang="en-US" sz="1000" dirty="0"/>
          </a:p>
        </p:txBody>
      </p:sp>
      <p:sp>
        <p:nvSpPr>
          <p:cNvPr id="7" name="TextBox 6"/>
          <p:cNvSpPr txBox="1"/>
          <p:nvPr/>
        </p:nvSpPr>
        <p:spPr>
          <a:xfrm>
            <a:off x="8373319" y="3315209"/>
            <a:ext cx="2107141" cy="246221"/>
          </a:xfrm>
          <a:prstGeom prst="rect">
            <a:avLst/>
          </a:prstGeom>
          <a:noFill/>
        </p:spPr>
        <p:txBody>
          <a:bodyPr wrap="square" rtlCol="0">
            <a:spAutoFit/>
          </a:bodyPr>
          <a:lstStyle/>
          <a:p>
            <a:r>
              <a:rPr lang="en-US" sz="1000" dirty="0" smtClean="0"/>
              <a:t>Photo: David Lindo , NCSU</a:t>
            </a:r>
            <a:endParaRPr lang="en-US" sz="1000" dirty="0"/>
          </a:p>
        </p:txBody>
      </p:sp>
    </p:spTree>
    <p:extLst>
      <p:ext uri="{BB962C8B-B14F-4D97-AF65-F5344CB8AC3E}">
        <p14:creationId xmlns:p14="http://schemas.microsoft.com/office/powerpoint/2010/main" val="3807783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658792" y="493713"/>
            <a:ext cx="7772400" cy="1143000"/>
          </a:xfrm>
        </p:spPr>
        <p:txBody>
          <a:bodyPr/>
          <a:lstStyle/>
          <a:p>
            <a:r>
              <a:rPr lang="en-US" altLang="en-US" dirty="0" smtClean="0"/>
              <a:t>Fertility</a:t>
            </a:r>
          </a:p>
        </p:txBody>
      </p:sp>
      <p:sp>
        <p:nvSpPr>
          <p:cNvPr id="68611" name="Text Box 5"/>
          <p:cNvSpPr txBox="1">
            <a:spLocks noChangeArrowheads="1"/>
          </p:cNvSpPr>
          <p:nvPr/>
        </p:nvSpPr>
        <p:spPr bwMode="auto">
          <a:xfrm>
            <a:off x="658792" y="1678049"/>
            <a:ext cx="7696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2800" dirty="0">
                <a:solidFill>
                  <a:schemeClr val="tx2"/>
                </a:solidFill>
                <a:latin typeface="+mn-lt"/>
              </a:rPr>
              <a:t>The ability of the soil to supply nutrients needed for plant growth.</a:t>
            </a:r>
          </a:p>
        </p:txBody>
      </p:sp>
      <p:pic>
        <p:nvPicPr>
          <p:cNvPr id="68612" name="Picture 7" descr="farmtour05skip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95600"/>
            <a:ext cx="4292600" cy="32194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4" name="Text Box 9"/>
          <p:cNvSpPr txBox="1">
            <a:spLocks noChangeArrowheads="1"/>
          </p:cNvSpPr>
          <p:nvPr/>
        </p:nvSpPr>
        <p:spPr bwMode="auto">
          <a:xfrm>
            <a:off x="1449586" y="2885038"/>
            <a:ext cx="3671459" cy="28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349250" indent="-349250">
              <a:spcBef>
                <a:spcPct val="50000"/>
              </a:spcBef>
              <a:buFontTx/>
              <a:buNone/>
            </a:pPr>
            <a:r>
              <a:rPr lang="en-US" altLang="en-US" sz="2800" dirty="0" smtClean="0">
                <a:solidFill>
                  <a:schemeClr val="tx2"/>
                </a:solidFill>
                <a:latin typeface="+mn-lt"/>
              </a:rPr>
              <a:t>Recognize there are</a:t>
            </a:r>
            <a:r>
              <a:rPr lang="en-US" altLang="en-US" sz="2800" smtClean="0">
                <a:solidFill>
                  <a:schemeClr val="tx2"/>
                </a:solidFill>
                <a:latin typeface="+mn-lt"/>
              </a:rPr>
              <a:t>:  physical</a:t>
            </a:r>
            <a:r>
              <a:rPr lang="en-US" altLang="en-US" sz="2800" dirty="0">
                <a:solidFill>
                  <a:schemeClr val="tx2"/>
                </a:solidFill>
                <a:latin typeface="+mn-lt"/>
              </a:rPr>
              <a:t>, </a:t>
            </a:r>
            <a:r>
              <a:rPr lang="en-US" altLang="en-US" sz="2800" dirty="0" smtClean="0">
                <a:solidFill>
                  <a:schemeClr val="tx2"/>
                </a:solidFill>
                <a:latin typeface="+mn-lt"/>
              </a:rPr>
              <a:t>biological</a:t>
            </a:r>
            <a:r>
              <a:rPr lang="en-US" altLang="en-US" sz="2800" dirty="0">
                <a:solidFill>
                  <a:schemeClr val="tx2"/>
                </a:solidFill>
                <a:latin typeface="+mn-lt"/>
              </a:rPr>
              <a:t>, and chemical components</a:t>
            </a:r>
          </a:p>
          <a:p>
            <a:pPr marL="349250">
              <a:spcBef>
                <a:spcPct val="50000"/>
              </a:spcBef>
              <a:buFontTx/>
              <a:buNone/>
            </a:pPr>
            <a:r>
              <a:rPr lang="en-US" altLang="en-US" sz="2800" dirty="0">
                <a:solidFill>
                  <a:schemeClr val="tx2"/>
                </a:solidFill>
                <a:latin typeface="+mn-lt"/>
              </a:rPr>
              <a:t>T</a:t>
            </a:r>
            <a:r>
              <a:rPr lang="en-US" altLang="en-US" sz="2800" dirty="0" smtClean="0">
                <a:solidFill>
                  <a:schemeClr val="tx2"/>
                </a:solidFill>
                <a:latin typeface="+mn-lt"/>
              </a:rPr>
              <a:t>hese </a:t>
            </a:r>
            <a:r>
              <a:rPr lang="en-US" altLang="en-US" sz="2800" dirty="0">
                <a:solidFill>
                  <a:schemeClr val="tx2"/>
                </a:solidFill>
                <a:latin typeface="+mn-lt"/>
              </a:rPr>
              <a:t>are interrelated.</a:t>
            </a:r>
          </a:p>
        </p:txBody>
      </p:sp>
      <p:sp>
        <p:nvSpPr>
          <p:cNvPr id="7" name="TextBox 6"/>
          <p:cNvSpPr txBox="1"/>
          <p:nvPr/>
        </p:nvSpPr>
        <p:spPr>
          <a:xfrm>
            <a:off x="5867400" y="6263340"/>
            <a:ext cx="1774017"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3223141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38"/>
          <p:cNvSpPr>
            <a:spLocks noChangeShapeType="1"/>
          </p:cNvSpPr>
          <p:nvPr/>
        </p:nvSpPr>
        <p:spPr bwMode="auto">
          <a:xfrm flipV="1">
            <a:off x="9525000" y="1600200"/>
            <a:ext cx="0" cy="1905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59" name="Line 20"/>
          <p:cNvSpPr>
            <a:spLocks noChangeShapeType="1"/>
          </p:cNvSpPr>
          <p:nvPr/>
        </p:nvSpPr>
        <p:spPr bwMode="auto">
          <a:xfrm flipV="1">
            <a:off x="5181600" y="1600200"/>
            <a:ext cx="0" cy="1828800"/>
          </a:xfrm>
          <a:prstGeom prst="line">
            <a:avLst/>
          </a:prstGeom>
          <a:noFill/>
          <a:ln w="603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60" name="Rectangle 2"/>
          <p:cNvSpPr>
            <a:spLocks noGrp="1" noChangeArrowheads="1"/>
          </p:cNvSpPr>
          <p:nvPr>
            <p:ph type="title"/>
          </p:nvPr>
        </p:nvSpPr>
        <p:spPr>
          <a:xfrm>
            <a:off x="533400" y="292100"/>
            <a:ext cx="7772400" cy="1143000"/>
          </a:xfrm>
        </p:spPr>
        <p:txBody>
          <a:bodyPr/>
          <a:lstStyle/>
          <a:p>
            <a:r>
              <a:rPr lang="en-US" altLang="en-US" dirty="0" smtClean="0"/>
              <a:t>Two Models for Fertilization</a:t>
            </a:r>
          </a:p>
        </p:txBody>
      </p:sp>
      <p:sp>
        <p:nvSpPr>
          <p:cNvPr id="70661" name="Line 4"/>
          <p:cNvSpPr>
            <a:spLocks noChangeShapeType="1"/>
          </p:cNvSpPr>
          <p:nvPr/>
        </p:nvSpPr>
        <p:spPr bwMode="auto">
          <a:xfrm>
            <a:off x="6096000" y="1600200"/>
            <a:ext cx="0" cy="47244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70662" name="Picture 5" descr="pean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1600200"/>
            <a:ext cx="17303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6" descr="pean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1600200"/>
            <a:ext cx="17303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Text Box 9"/>
          <p:cNvSpPr txBox="1">
            <a:spLocks noChangeArrowheads="1"/>
          </p:cNvSpPr>
          <p:nvPr/>
        </p:nvSpPr>
        <p:spPr bwMode="auto">
          <a:xfrm>
            <a:off x="1752600" y="2667000"/>
            <a:ext cx="1371600" cy="523220"/>
          </a:xfrm>
          <a:prstGeom prst="rect">
            <a:avLst/>
          </a:prstGeom>
          <a:solidFill>
            <a:srgbClr val="336600">
              <a:alpha val="6196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b="1" dirty="0">
                <a:solidFill>
                  <a:schemeClr val="tx2"/>
                </a:solidFill>
              </a:rPr>
              <a:t>Plant/animal residues</a:t>
            </a:r>
          </a:p>
        </p:txBody>
      </p:sp>
      <p:sp>
        <p:nvSpPr>
          <p:cNvPr id="70665" name="Text Box 10"/>
          <p:cNvSpPr txBox="1">
            <a:spLocks noChangeArrowheads="1"/>
          </p:cNvSpPr>
          <p:nvPr/>
        </p:nvSpPr>
        <p:spPr bwMode="auto">
          <a:xfrm>
            <a:off x="1752600" y="3581400"/>
            <a:ext cx="1816100" cy="523220"/>
          </a:xfrm>
          <a:prstGeom prst="rect">
            <a:avLst/>
          </a:prstGeom>
          <a:solidFill>
            <a:srgbClr val="663300">
              <a:alpha val="5882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b="1" dirty="0">
                <a:solidFill>
                  <a:schemeClr val="tx2"/>
                </a:solidFill>
              </a:rPr>
              <a:t>Soil organic matter + microbes</a:t>
            </a:r>
          </a:p>
        </p:txBody>
      </p:sp>
      <p:sp>
        <p:nvSpPr>
          <p:cNvPr id="70666" name="Text Box 11"/>
          <p:cNvSpPr txBox="1">
            <a:spLocks noChangeArrowheads="1"/>
          </p:cNvSpPr>
          <p:nvPr/>
        </p:nvSpPr>
        <p:spPr bwMode="auto">
          <a:xfrm>
            <a:off x="4191000" y="2286000"/>
            <a:ext cx="1766830" cy="307777"/>
          </a:xfrm>
          <a:prstGeom prst="rect">
            <a:avLst/>
          </a:prstGeom>
          <a:solidFill>
            <a:srgbClr val="99CC00">
              <a:alpha val="4588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US" altLang="en-US" sz="1400" b="1" dirty="0">
                <a:solidFill>
                  <a:schemeClr val="tx2"/>
                </a:solidFill>
              </a:rPr>
              <a:t>Soluble fertilizers</a:t>
            </a:r>
          </a:p>
        </p:txBody>
      </p:sp>
      <p:sp>
        <p:nvSpPr>
          <p:cNvPr id="70667" name="Text Box 12"/>
          <p:cNvSpPr txBox="1">
            <a:spLocks noChangeArrowheads="1"/>
          </p:cNvSpPr>
          <p:nvPr/>
        </p:nvSpPr>
        <p:spPr bwMode="auto">
          <a:xfrm>
            <a:off x="4419600" y="3505200"/>
            <a:ext cx="1447800" cy="336550"/>
          </a:xfrm>
          <a:prstGeom prst="rect">
            <a:avLst/>
          </a:prstGeom>
          <a:solidFill>
            <a:srgbClr val="99663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600" b="1" dirty="0">
                <a:solidFill>
                  <a:schemeClr val="tx2"/>
                </a:solidFill>
              </a:rPr>
              <a:t>Soluble N, P</a:t>
            </a:r>
          </a:p>
        </p:txBody>
      </p:sp>
      <p:sp>
        <p:nvSpPr>
          <p:cNvPr id="70668" name="Text Box 13"/>
          <p:cNvSpPr txBox="1">
            <a:spLocks noChangeArrowheads="1"/>
          </p:cNvSpPr>
          <p:nvPr/>
        </p:nvSpPr>
        <p:spPr bwMode="auto">
          <a:xfrm>
            <a:off x="2514600" y="4800600"/>
            <a:ext cx="1828800" cy="304800"/>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b="1" dirty="0">
                <a:solidFill>
                  <a:schemeClr val="tx2"/>
                </a:solidFill>
              </a:rPr>
              <a:t>Mineral reservoirs</a:t>
            </a:r>
          </a:p>
        </p:txBody>
      </p:sp>
      <p:sp>
        <p:nvSpPr>
          <p:cNvPr id="70669" name="Line 14"/>
          <p:cNvSpPr>
            <a:spLocks noChangeShapeType="1"/>
          </p:cNvSpPr>
          <p:nvPr/>
        </p:nvSpPr>
        <p:spPr bwMode="auto">
          <a:xfrm>
            <a:off x="2362200" y="3200400"/>
            <a:ext cx="0" cy="3810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0" name="Line 15"/>
          <p:cNvSpPr>
            <a:spLocks noChangeShapeType="1"/>
          </p:cNvSpPr>
          <p:nvPr/>
        </p:nvSpPr>
        <p:spPr bwMode="auto">
          <a:xfrm flipV="1">
            <a:off x="3581400" y="3657600"/>
            <a:ext cx="762000" cy="76200"/>
          </a:xfrm>
          <a:prstGeom prst="line">
            <a:avLst/>
          </a:prstGeom>
          <a:noFill/>
          <a:ln w="444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1" name="Line 16"/>
          <p:cNvSpPr>
            <a:spLocks noChangeShapeType="1"/>
          </p:cNvSpPr>
          <p:nvPr/>
        </p:nvSpPr>
        <p:spPr bwMode="auto">
          <a:xfrm flipH="1" flipV="1">
            <a:off x="4191000" y="3124200"/>
            <a:ext cx="533400" cy="3810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2" name="Line 17"/>
          <p:cNvSpPr>
            <a:spLocks noChangeShapeType="1"/>
          </p:cNvSpPr>
          <p:nvPr/>
        </p:nvSpPr>
        <p:spPr bwMode="auto">
          <a:xfrm>
            <a:off x="5715000" y="2590800"/>
            <a:ext cx="0" cy="838200"/>
          </a:xfrm>
          <a:prstGeom prst="line">
            <a:avLst/>
          </a:prstGeom>
          <a:noFill/>
          <a:ln w="1016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3" name="Line 18"/>
          <p:cNvSpPr>
            <a:spLocks noChangeShapeType="1"/>
          </p:cNvSpPr>
          <p:nvPr/>
        </p:nvSpPr>
        <p:spPr bwMode="auto">
          <a:xfrm flipH="1">
            <a:off x="3429000" y="3886200"/>
            <a:ext cx="990600" cy="838200"/>
          </a:xfrm>
          <a:prstGeom prst="line">
            <a:avLst/>
          </a:prstGeom>
          <a:noFill/>
          <a:ln w="635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4" name="Line 19"/>
          <p:cNvSpPr>
            <a:spLocks noChangeShapeType="1"/>
          </p:cNvSpPr>
          <p:nvPr/>
        </p:nvSpPr>
        <p:spPr bwMode="auto">
          <a:xfrm flipV="1">
            <a:off x="3733800" y="3886200"/>
            <a:ext cx="1066800" cy="914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5" name="Line 21"/>
          <p:cNvSpPr>
            <a:spLocks noChangeShapeType="1"/>
          </p:cNvSpPr>
          <p:nvPr/>
        </p:nvSpPr>
        <p:spPr bwMode="auto">
          <a:xfrm>
            <a:off x="5791200" y="3886200"/>
            <a:ext cx="0" cy="8382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76" name="Text Box 22"/>
          <p:cNvSpPr txBox="1">
            <a:spLocks noChangeArrowheads="1"/>
          </p:cNvSpPr>
          <p:nvPr/>
        </p:nvSpPr>
        <p:spPr bwMode="auto">
          <a:xfrm>
            <a:off x="8915400" y="2209800"/>
            <a:ext cx="1752600" cy="915988"/>
          </a:xfrm>
          <a:prstGeom prst="rect">
            <a:avLst/>
          </a:prstGeom>
          <a:solidFill>
            <a:srgbClr val="336600">
              <a:alpha val="6196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800" b="1" dirty="0">
                <a:solidFill>
                  <a:schemeClr val="tx2"/>
                </a:solidFill>
              </a:rPr>
              <a:t>Plant/animal residues/rock phosphate</a:t>
            </a:r>
          </a:p>
        </p:txBody>
      </p:sp>
      <p:sp>
        <p:nvSpPr>
          <p:cNvPr id="70677" name="Text Box 23"/>
          <p:cNvSpPr txBox="1">
            <a:spLocks noChangeArrowheads="1"/>
          </p:cNvSpPr>
          <p:nvPr/>
        </p:nvSpPr>
        <p:spPr bwMode="auto">
          <a:xfrm>
            <a:off x="8305800" y="3581401"/>
            <a:ext cx="2133600" cy="1006475"/>
          </a:xfrm>
          <a:prstGeom prst="rect">
            <a:avLst/>
          </a:prstGeom>
          <a:solidFill>
            <a:srgbClr val="663300">
              <a:alpha val="5882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2000" b="1" dirty="0">
                <a:solidFill>
                  <a:schemeClr val="tx2"/>
                </a:solidFill>
              </a:rPr>
              <a:t>Soil organic matter + microbes</a:t>
            </a:r>
          </a:p>
        </p:txBody>
      </p:sp>
      <p:sp>
        <p:nvSpPr>
          <p:cNvPr id="70678" name="Text Box 24"/>
          <p:cNvSpPr txBox="1">
            <a:spLocks noChangeArrowheads="1"/>
          </p:cNvSpPr>
          <p:nvPr/>
        </p:nvSpPr>
        <p:spPr bwMode="auto">
          <a:xfrm>
            <a:off x="6477000" y="3733800"/>
            <a:ext cx="1295400" cy="304800"/>
          </a:xfrm>
          <a:prstGeom prst="rect">
            <a:avLst/>
          </a:prstGeom>
          <a:solidFill>
            <a:srgbClr val="99663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b="1" dirty="0">
                <a:solidFill>
                  <a:schemeClr val="tx2"/>
                </a:solidFill>
              </a:rPr>
              <a:t>Soluble N, P</a:t>
            </a:r>
          </a:p>
        </p:txBody>
      </p:sp>
      <p:sp>
        <p:nvSpPr>
          <p:cNvPr id="70679" name="Text Box 25"/>
          <p:cNvSpPr txBox="1">
            <a:spLocks noChangeArrowheads="1"/>
          </p:cNvSpPr>
          <p:nvPr/>
        </p:nvSpPr>
        <p:spPr bwMode="auto">
          <a:xfrm>
            <a:off x="7239000" y="4876800"/>
            <a:ext cx="1828800" cy="304800"/>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400" b="1" dirty="0">
                <a:solidFill>
                  <a:schemeClr val="tx2"/>
                </a:solidFill>
              </a:rPr>
              <a:t>Mineral reservoirs</a:t>
            </a:r>
          </a:p>
        </p:txBody>
      </p:sp>
      <p:sp>
        <p:nvSpPr>
          <p:cNvPr id="70680" name="Text Box 26"/>
          <p:cNvSpPr txBox="1">
            <a:spLocks noChangeArrowheads="1"/>
          </p:cNvSpPr>
          <p:nvPr/>
        </p:nvSpPr>
        <p:spPr bwMode="auto">
          <a:xfrm>
            <a:off x="6208714" y="2286000"/>
            <a:ext cx="1766830" cy="307777"/>
          </a:xfrm>
          <a:prstGeom prst="rect">
            <a:avLst/>
          </a:prstGeom>
          <a:solidFill>
            <a:srgbClr val="99CC00">
              <a:alpha val="4588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US" altLang="en-US" sz="1400" b="1" dirty="0">
                <a:solidFill>
                  <a:schemeClr val="tx2"/>
                </a:solidFill>
              </a:rPr>
              <a:t>Soluble fertilizers</a:t>
            </a:r>
          </a:p>
        </p:txBody>
      </p:sp>
      <p:sp>
        <p:nvSpPr>
          <p:cNvPr id="70681" name="Line 27"/>
          <p:cNvSpPr>
            <a:spLocks noChangeShapeType="1"/>
          </p:cNvSpPr>
          <p:nvPr/>
        </p:nvSpPr>
        <p:spPr bwMode="auto">
          <a:xfrm>
            <a:off x="9753600" y="3124200"/>
            <a:ext cx="0" cy="533400"/>
          </a:xfrm>
          <a:prstGeom prst="line">
            <a:avLst/>
          </a:prstGeom>
          <a:noFill/>
          <a:ln w="1016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82" name="Line 28"/>
          <p:cNvSpPr>
            <a:spLocks noChangeShapeType="1"/>
          </p:cNvSpPr>
          <p:nvPr/>
        </p:nvSpPr>
        <p:spPr bwMode="auto">
          <a:xfrm>
            <a:off x="10058400" y="3124200"/>
            <a:ext cx="0" cy="533400"/>
          </a:xfrm>
          <a:prstGeom prst="line">
            <a:avLst/>
          </a:prstGeom>
          <a:noFill/>
          <a:ln w="1016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83" name="AutoShape 29"/>
          <p:cNvSpPr>
            <a:spLocks noChangeArrowheads="1"/>
          </p:cNvSpPr>
          <p:nvPr/>
        </p:nvSpPr>
        <p:spPr bwMode="auto">
          <a:xfrm>
            <a:off x="9677400" y="3886200"/>
            <a:ext cx="533400" cy="228600"/>
          </a:xfrm>
          <a:prstGeom prst="curvedDownArrow">
            <a:avLst>
              <a:gd name="adj1" fmla="val 39991"/>
              <a:gd name="adj2" fmla="val 8000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70684" name="AutoShape 30"/>
          <p:cNvSpPr>
            <a:spLocks noChangeArrowheads="1"/>
          </p:cNvSpPr>
          <p:nvPr/>
        </p:nvSpPr>
        <p:spPr bwMode="auto">
          <a:xfrm>
            <a:off x="9677400" y="4191000"/>
            <a:ext cx="528638" cy="228600"/>
          </a:xfrm>
          <a:prstGeom prst="curvedUpArrow">
            <a:avLst>
              <a:gd name="adj1" fmla="val 34688"/>
              <a:gd name="adj2" fmla="val 69375"/>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70685" name="Freeform 32"/>
          <p:cNvSpPr>
            <a:spLocks/>
          </p:cNvSpPr>
          <p:nvPr/>
        </p:nvSpPr>
        <p:spPr bwMode="auto">
          <a:xfrm>
            <a:off x="8991600" y="3124200"/>
            <a:ext cx="1612900" cy="1993900"/>
          </a:xfrm>
          <a:custGeom>
            <a:avLst/>
            <a:gdLst>
              <a:gd name="T0" fmla="*/ 2147483646 w 1016"/>
              <a:gd name="T1" fmla="*/ 0 h 1256"/>
              <a:gd name="T2" fmla="*/ 2147483646 w 1016"/>
              <a:gd name="T3" fmla="*/ 2147483646 h 1256"/>
              <a:gd name="T4" fmla="*/ 2147483646 w 1016"/>
              <a:gd name="T5" fmla="*/ 2147483646 h 1256"/>
              <a:gd name="T6" fmla="*/ 2147483646 w 1016"/>
              <a:gd name="T7" fmla="*/ 2147483646 h 1256"/>
              <a:gd name="T8" fmla="*/ 2147483646 w 1016"/>
              <a:gd name="T9" fmla="*/ 2147483646 h 1256"/>
              <a:gd name="T10" fmla="*/ 0 w 1016"/>
              <a:gd name="T11" fmla="*/ 2147483646 h 1256"/>
              <a:gd name="T12" fmla="*/ 0 60000 65536"/>
              <a:gd name="T13" fmla="*/ 0 60000 65536"/>
              <a:gd name="T14" fmla="*/ 0 60000 65536"/>
              <a:gd name="T15" fmla="*/ 0 60000 65536"/>
              <a:gd name="T16" fmla="*/ 0 60000 65536"/>
              <a:gd name="T17" fmla="*/ 0 60000 65536"/>
              <a:gd name="T18" fmla="*/ 0 w 1016"/>
              <a:gd name="T19" fmla="*/ 0 h 1256"/>
              <a:gd name="T20" fmla="*/ 1016 w 1016"/>
              <a:gd name="T21" fmla="*/ 1256 h 1256"/>
            </a:gdLst>
            <a:ahLst/>
            <a:cxnLst>
              <a:cxn ang="T12">
                <a:pos x="T0" y="T1"/>
              </a:cxn>
              <a:cxn ang="T13">
                <a:pos x="T2" y="T3"/>
              </a:cxn>
              <a:cxn ang="T14">
                <a:pos x="T4" y="T5"/>
              </a:cxn>
              <a:cxn ang="T15">
                <a:pos x="T6" y="T7"/>
              </a:cxn>
              <a:cxn ang="T16">
                <a:pos x="T8" y="T9"/>
              </a:cxn>
              <a:cxn ang="T17">
                <a:pos x="T10" y="T11"/>
              </a:cxn>
            </a:cxnLst>
            <a:rect l="T18" t="T19" r="T20" b="T21"/>
            <a:pathLst>
              <a:path w="1016" h="1256">
                <a:moveTo>
                  <a:pt x="768" y="0"/>
                </a:moveTo>
                <a:cubicBezTo>
                  <a:pt x="824" y="28"/>
                  <a:pt x="880" y="56"/>
                  <a:pt x="912" y="144"/>
                </a:cubicBezTo>
                <a:cubicBezTo>
                  <a:pt x="944" y="232"/>
                  <a:pt x="952" y="400"/>
                  <a:pt x="960" y="528"/>
                </a:cubicBezTo>
                <a:cubicBezTo>
                  <a:pt x="968" y="656"/>
                  <a:pt x="1016" y="800"/>
                  <a:pt x="960" y="912"/>
                </a:cubicBezTo>
                <a:cubicBezTo>
                  <a:pt x="904" y="1024"/>
                  <a:pt x="784" y="1144"/>
                  <a:pt x="624" y="1200"/>
                </a:cubicBezTo>
                <a:cubicBezTo>
                  <a:pt x="464" y="1256"/>
                  <a:pt x="232" y="1252"/>
                  <a:pt x="0" y="1248"/>
                </a:cubicBezTo>
              </a:path>
            </a:pathLst>
          </a:custGeom>
          <a:noFill/>
          <a:ln w="57150">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0686" name="Freeform 33"/>
          <p:cNvSpPr>
            <a:spLocks/>
          </p:cNvSpPr>
          <p:nvPr/>
        </p:nvSpPr>
        <p:spPr bwMode="auto">
          <a:xfrm>
            <a:off x="6311900" y="3962400"/>
            <a:ext cx="850900" cy="1155700"/>
          </a:xfrm>
          <a:custGeom>
            <a:avLst/>
            <a:gdLst>
              <a:gd name="T0" fmla="*/ 2147483646 w 536"/>
              <a:gd name="T1" fmla="*/ 2147483646 h 728"/>
              <a:gd name="T2" fmla="*/ 2147483646 w 536"/>
              <a:gd name="T3" fmla="*/ 2147483646 h 728"/>
              <a:gd name="T4" fmla="*/ 2147483646 w 536"/>
              <a:gd name="T5" fmla="*/ 2147483646 h 728"/>
              <a:gd name="T6" fmla="*/ 2147483646 w 536"/>
              <a:gd name="T7" fmla="*/ 2147483646 h 728"/>
              <a:gd name="T8" fmla="*/ 2147483646 w 536"/>
              <a:gd name="T9" fmla="*/ 2147483646 h 728"/>
              <a:gd name="T10" fmla="*/ 2147483646 w 536"/>
              <a:gd name="T11" fmla="*/ 2147483646 h 728"/>
              <a:gd name="T12" fmla="*/ 2147483646 w 536"/>
              <a:gd name="T13" fmla="*/ 0 h 728"/>
              <a:gd name="T14" fmla="*/ 0 60000 65536"/>
              <a:gd name="T15" fmla="*/ 0 60000 65536"/>
              <a:gd name="T16" fmla="*/ 0 60000 65536"/>
              <a:gd name="T17" fmla="*/ 0 60000 65536"/>
              <a:gd name="T18" fmla="*/ 0 60000 65536"/>
              <a:gd name="T19" fmla="*/ 0 60000 65536"/>
              <a:gd name="T20" fmla="*/ 0 60000 65536"/>
              <a:gd name="T21" fmla="*/ 0 w 536"/>
              <a:gd name="T22" fmla="*/ 0 h 728"/>
              <a:gd name="T23" fmla="*/ 536 w 536"/>
              <a:gd name="T24" fmla="*/ 728 h 7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6" h="728">
                <a:moveTo>
                  <a:pt x="536" y="720"/>
                </a:moveTo>
                <a:cubicBezTo>
                  <a:pt x="512" y="724"/>
                  <a:pt x="488" y="728"/>
                  <a:pt x="440" y="720"/>
                </a:cubicBezTo>
                <a:cubicBezTo>
                  <a:pt x="392" y="712"/>
                  <a:pt x="304" y="696"/>
                  <a:pt x="248" y="672"/>
                </a:cubicBezTo>
                <a:cubicBezTo>
                  <a:pt x="192" y="648"/>
                  <a:pt x="136" y="632"/>
                  <a:pt x="104" y="576"/>
                </a:cubicBezTo>
                <a:cubicBezTo>
                  <a:pt x="72" y="520"/>
                  <a:pt x="72" y="416"/>
                  <a:pt x="56" y="336"/>
                </a:cubicBezTo>
                <a:cubicBezTo>
                  <a:pt x="40" y="256"/>
                  <a:pt x="0" y="152"/>
                  <a:pt x="8" y="96"/>
                </a:cubicBezTo>
                <a:cubicBezTo>
                  <a:pt x="16" y="40"/>
                  <a:pt x="60" y="20"/>
                  <a:pt x="104" y="0"/>
                </a:cubicBezTo>
              </a:path>
            </a:pathLst>
          </a:custGeom>
          <a:noFill/>
          <a:ln w="4127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0687" name="Line 34"/>
          <p:cNvSpPr>
            <a:spLocks noChangeShapeType="1"/>
          </p:cNvSpPr>
          <p:nvPr/>
        </p:nvSpPr>
        <p:spPr bwMode="auto">
          <a:xfrm>
            <a:off x="7772400" y="4038600"/>
            <a:ext cx="45720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88" name="Line 35"/>
          <p:cNvSpPr>
            <a:spLocks noChangeShapeType="1"/>
          </p:cNvSpPr>
          <p:nvPr/>
        </p:nvSpPr>
        <p:spPr bwMode="auto">
          <a:xfrm>
            <a:off x="7772400" y="3886200"/>
            <a:ext cx="4572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89" name="Line 36"/>
          <p:cNvSpPr>
            <a:spLocks noChangeShapeType="1"/>
          </p:cNvSpPr>
          <p:nvPr/>
        </p:nvSpPr>
        <p:spPr bwMode="auto">
          <a:xfrm flipH="1">
            <a:off x="7772400" y="3733800"/>
            <a:ext cx="5334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90" name="Line 37"/>
          <p:cNvSpPr>
            <a:spLocks noChangeShapeType="1"/>
          </p:cNvSpPr>
          <p:nvPr/>
        </p:nvSpPr>
        <p:spPr bwMode="auto">
          <a:xfrm flipV="1">
            <a:off x="7216777" y="3279576"/>
            <a:ext cx="533399" cy="431343"/>
          </a:xfrm>
          <a:prstGeom prst="line">
            <a:avLst/>
          </a:prstGeom>
          <a:noFill/>
          <a:ln w="666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91" name="Line 39"/>
          <p:cNvSpPr>
            <a:spLocks noChangeShapeType="1"/>
          </p:cNvSpPr>
          <p:nvPr/>
        </p:nvSpPr>
        <p:spPr bwMode="auto">
          <a:xfrm>
            <a:off x="6781800" y="2590800"/>
            <a:ext cx="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92" name="Line 40"/>
          <p:cNvSpPr>
            <a:spLocks noChangeShapeType="1"/>
          </p:cNvSpPr>
          <p:nvPr/>
        </p:nvSpPr>
        <p:spPr bwMode="auto">
          <a:xfrm>
            <a:off x="10210800" y="4648200"/>
            <a:ext cx="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0693" name="Freeform 41"/>
          <p:cNvSpPr>
            <a:spLocks/>
          </p:cNvSpPr>
          <p:nvPr/>
        </p:nvSpPr>
        <p:spPr bwMode="auto">
          <a:xfrm>
            <a:off x="6451600" y="4038600"/>
            <a:ext cx="711200" cy="914400"/>
          </a:xfrm>
          <a:custGeom>
            <a:avLst/>
            <a:gdLst>
              <a:gd name="T0" fmla="*/ 2147483646 w 448"/>
              <a:gd name="T1" fmla="*/ 0 h 576"/>
              <a:gd name="T2" fmla="*/ 2147483646 w 448"/>
              <a:gd name="T3" fmla="*/ 2147483646 h 576"/>
              <a:gd name="T4" fmla="*/ 2147483646 w 448"/>
              <a:gd name="T5" fmla="*/ 2147483646 h 576"/>
              <a:gd name="T6" fmla="*/ 2147483646 w 448"/>
              <a:gd name="T7" fmla="*/ 2147483646 h 576"/>
              <a:gd name="T8" fmla="*/ 2147483646 w 448"/>
              <a:gd name="T9" fmla="*/ 2147483646 h 576"/>
              <a:gd name="T10" fmla="*/ 2147483646 w 448"/>
              <a:gd name="T11" fmla="*/ 2147483646 h 576"/>
              <a:gd name="T12" fmla="*/ 0 60000 65536"/>
              <a:gd name="T13" fmla="*/ 0 60000 65536"/>
              <a:gd name="T14" fmla="*/ 0 60000 65536"/>
              <a:gd name="T15" fmla="*/ 0 60000 65536"/>
              <a:gd name="T16" fmla="*/ 0 60000 65536"/>
              <a:gd name="T17" fmla="*/ 0 60000 65536"/>
              <a:gd name="T18" fmla="*/ 0 w 448"/>
              <a:gd name="T19" fmla="*/ 0 h 576"/>
              <a:gd name="T20" fmla="*/ 448 w 44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448" h="576">
                <a:moveTo>
                  <a:pt x="64" y="0"/>
                </a:moveTo>
                <a:cubicBezTo>
                  <a:pt x="44" y="32"/>
                  <a:pt x="24" y="64"/>
                  <a:pt x="16" y="96"/>
                </a:cubicBezTo>
                <a:cubicBezTo>
                  <a:pt x="8" y="128"/>
                  <a:pt x="0" y="136"/>
                  <a:pt x="16" y="192"/>
                </a:cubicBezTo>
                <a:cubicBezTo>
                  <a:pt x="32" y="248"/>
                  <a:pt x="88" y="376"/>
                  <a:pt x="112" y="432"/>
                </a:cubicBezTo>
                <a:cubicBezTo>
                  <a:pt x="136" y="488"/>
                  <a:pt x="104" y="504"/>
                  <a:pt x="160" y="528"/>
                </a:cubicBezTo>
                <a:cubicBezTo>
                  <a:pt x="216" y="552"/>
                  <a:pt x="332" y="564"/>
                  <a:pt x="448" y="576"/>
                </a:cubicBezTo>
              </a:path>
            </a:pathLst>
          </a:custGeom>
          <a:noFill/>
          <a:ln w="952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0694" name="Text Box 42"/>
          <p:cNvSpPr txBox="1">
            <a:spLocks noChangeArrowheads="1"/>
          </p:cNvSpPr>
          <p:nvPr/>
        </p:nvSpPr>
        <p:spPr bwMode="auto">
          <a:xfrm>
            <a:off x="4800600" y="1371600"/>
            <a:ext cx="990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200" b="1" dirty="0">
                <a:solidFill>
                  <a:schemeClr val="tx2"/>
                </a:solidFill>
              </a:rPr>
              <a:t>Gas Losses</a:t>
            </a:r>
          </a:p>
        </p:txBody>
      </p:sp>
      <p:sp>
        <p:nvSpPr>
          <p:cNvPr id="70695" name="Text Box 43"/>
          <p:cNvSpPr txBox="1">
            <a:spLocks noChangeArrowheads="1"/>
          </p:cNvSpPr>
          <p:nvPr/>
        </p:nvSpPr>
        <p:spPr bwMode="auto">
          <a:xfrm>
            <a:off x="9067800" y="1295400"/>
            <a:ext cx="9906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200" b="1" dirty="0">
                <a:solidFill>
                  <a:schemeClr val="tx2"/>
                </a:solidFill>
              </a:rPr>
              <a:t>Gas Losses</a:t>
            </a:r>
          </a:p>
        </p:txBody>
      </p:sp>
      <p:sp>
        <p:nvSpPr>
          <p:cNvPr id="70696" name="Text Box 44"/>
          <p:cNvSpPr txBox="1">
            <a:spLocks noChangeArrowheads="1"/>
          </p:cNvSpPr>
          <p:nvPr/>
        </p:nvSpPr>
        <p:spPr bwMode="auto">
          <a:xfrm>
            <a:off x="5257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200" b="1" dirty="0">
                <a:solidFill>
                  <a:schemeClr val="tx2"/>
                </a:solidFill>
              </a:rPr>
              <a:t>Leaching Losses</a:t>
            </a:r>
          </a:p>
        </p:txBody>
      </p:sp>
      <p:sp>
        <p:nvSpPr>
          <p:cNvPr id="70697" name="Text Box 45"/>
          <p:cNvSpPr txBox="1">
            <a:spLocks noChangeArrowheads="1"/>
          </p:cNvSpPr>
          <p:nvPr/>
        </p:nvSpPr>
        <p:spPr bwMode="auto">
          <a:xfrm>
            <a:off x="9601200" y="541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200" b="1" dirty="0">
                <a:solidFill>
                  <a:schemeClr val="tx2"/>
                </a:solidFill>
              </a:rPr>
              <a:t>Leaching Losses</a:t>
            </a:r>
          </a:p>
        </p:txBody>
      </p:sp>
      <p:sp>
        <p:nvSpPr>
          <p:cNvPr id="70698" name="Text Box 46"/>
          <p:cNvSpPr txBox="1">
            <a:spLocks noChangeArrowheads="1"/>
          </p:cNvSpPr>
          <p:nvPr/>
        </p:nvSpPr>
        <p:spPr bwMode="auto">
          <a:xfrm>
            <a:off x="3429000" y="6400801"/>
            <a:ext cx="5638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800">
                <a:solidFill>
                  <a:schemeClr val="tx2"/>
                </a:solidFill>
              </a:rPr>
              <a:t>Adapted from Drinkwater and Snapp 2007</a:t>
            </a:r>
          </a:p>
        </p:txBody>
      </p:sp>
      <p:sp>
        <p:nvSpPr>
          <p:cNvPr id="70699" name="AutoShape 29"/>
          <p:cNvSpPr>
            <a:spLocks noChangeArrowheads="1"/>
          </p:cNvSpPr>
          <p:nvPr/>
        </p:nvSpPr>
        <p:spPr bwMode="auto">
          <a:xfrm>
            <a:off x="3124200" y="3505200"/>
            <a:ext cx="381000" cy="152400"/>
          </a:xfrm>
          <a:prstGeom prst="curvedDown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70700" name="AutoShape 30"/>
          <p:cNvSpPr>
            <a:spLocks noChangeArrowheads="1"/>
          </p:cNvSpPr>
          <p:nvPr/>
        </p:nvSpPr>
        <p:spPr bwMode="auto">
          <a:xfrm>
            <a:off x="3124200" y="3733800"/>
            <a:ext cx="381000" cy="152400"/>
          </a:xfrm>
          <a:prstGeom prst="curvedUpArrow">
            <a:avLst>
              <a:gd name="adj1" fmla="val 34699"/>
              <a:gd name="adj2" fmla="val 69375"/>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4400">
              <a:solidFill>
                <a:schemeClr val="tx2"/>
              </a:solidFill>
              <a:latin typeface="Technical" pitchFamily="66" charset="0"/>
            </a:endParaRPr>
          </a:p>
        </p:txBody>
      </p:sp>
      <p:sp>
        <p:nvSpPr>
          <p:cNvPr id="2" name="TextBox 1"/>
          <p:cNvSpPr txBox="1"/>
          <p:nvPr/>
        </p:nvSpPr>
        <p:spPr>
          <a:xfrm>
            <a:off x="2429346" y="5529591"/>
            <a:ext cx="2752254" cy="523220"/>
          </a:xfrm>
          <a:prstGeom prst="rect">
            <a:avLst/>
          </a:prstGeom>
          <a:noFill/>
        </p:spPr>
        <p:txBody>
          <a:bodyPr wrap="square" rtlCol="0">
            <a:spAutoFit/>
          </a:bodyPr>
          <a:lstStyle/>
          <a:p>
            <a:r>
              <a:rPr lang="en-US" sz="2800" dirty="0" smtClean="0"/>
              <a:t>Feed the plant.</a:t>
            </a:r>
            <a:endParaRPr lang="en-US" sz="2800" dirty="0"/>
          </a:p>
        </p:txBody>
      </p:sp>
      <p:sp>
        <p:nvSpPr>
          <p:cNvPr id="46" name="TextBox 45"/>
          <p:cNvSpPr txBox="1"/>
          <p:nvPr/>
        </p:nvSpPr>
        <p:spPr>
          <a:xfrm>
            <a:off x="6772746" y="5509280"/>
            <a:ext cx="2752254" cy="523220"/>
          </a:xfrm>
          <a:prstGeom prst="rect">
            <a:avLst/>
          </a:prstGeom>
          <a:noFill/>
        </p:spPr>
        <p:txBody>
          <a:bodyPr wrap="square" rtlCol="0">
            <a:spAutoFit/>
          </a:bodyPr>
          <a:lstStyle/>
          <a:p>
            <a:r>
              <a:rPr lang="en-US" sz="2800" dirty="0" smtClean="0"/>
              <a:t>Feed the soil.</a:t>
            </a:r>
            <a:endParaRPr lang="en-US" sz="2800" dirty="0"/>
          </a:p>
        </p:txBody>
      </p:sp>
      <p:sp>
        <p:nvSpPr>
          <p:cNvPr id="47" name="Line 34"/>
          <p:cNvSpPr>
            <a:spLocks noChangeShapeType="1"/>
          </p:cNvSpPr>
          <p:nvPr/>
        </p:nvSpPr>
        <p:spPr bwMode="auto">
          <a:xfrm flipH="1">
            <a:off x="8381999" y="4587876"/>
            <a:ext cx="304799" cy="276225"/>
          </a:xfrm>
          <a:prstGeom prst="line">
            <a:avLst/>
          </a:prstGeom>
          <a:noFill/>
          <a:ln w="412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77949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Fertilization Strategies</a:t>
            </a:r>
          </a:p>
        </p:txBody>
      </p:sp>
      <p:sp>
        <p:nvSpPr>
          <p:cNvPr id="72707" name="Content Placeholder 2"/>
          <p:cNvSpPr>
            <a:spLocks noGrp="1"/>
          </p:cNvSpPr>
          <p:nvPr>
            <p:ph idx="1"/>
          </p:nvPr>
        </p:nvSpPr>
        <p:spPr/>
        <p:txBody>
          <a:bodyPr/>
          <a:lstStyle/>
          <a:p>
            <a:r>
              <a:rPr lang="en-US" altLang="en-US" dirty="0" smtClean="0"/>
              <a:t>Depends on:</a:t>
            </a:r>
          </a:p>
          <a:p>
            <a:pPr marL="806450" lvl="1"/>
            <a:r>
              <a:rPr lang="en-US" altLang="en-US" dirty="0"/>
              <a:t>Crops to be grown</a:t>
            </a:r>
          </a:p>
          <a:p>
            <a:pPr marL="806450" lvl="1"/>
            <a:r>
              <a:rPr lang="en-US" altLang="en-US" dirty="0"/>
              <a:t>Fertilizer costs</a:t>
            </a:r>
          </a:p>
          <a:p>
            <a:pPr marL="806450" lvl="1"/>
            <a:r>
              <a:rPr lang="en-US" altLang="en-US" dirty="0"/>
              <a:t>Building or maintenance phase</a:t>
            </a:r>
          </a:p>
          <a:p>
            <a:pPr marL="806450" lvl="1"/>
            <a:r>
              <a:rPr lang="en-US" altLang="en-US" dirty="0"/>
              <a:t>Soil texture – sandy, sandy loam, sandy clay loam, etc.</a:t>
            </a:r>
          </a:p>
          <a:p>
            <a:pPr marL="0" indent="0">
              <a:buNone/>
            </a:pPr>
            <a:endParaRPr lang="en-US" altLang="en-US" dirty="0" smtClean="0"/>
          </a:p>
          <a:p>
            <a:r>
              <a:rPr lang="en-US" altLang="en-US" dirty="0" smtClean="0"/>
              <a:t>Get your soil tested!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735" y="4221459"/>
            <a:ext cx="2087727" cy="195550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197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smtClean="0"/>
              <a:t>How Do We Manage?</a:t>
            </a:r>
          </a:p>
        </p:txBody>
      </p:sp>
      <p:sp>
        <p:nvSpPr>
          <p:cNvPr id="84995" name="Rectangle 3"/>
          <p:cNvSpPr>
            <a:spLocks noGrp="1" noChangeArrowheads="1"/>
          </p:cNvSpPr>
          <p:nvPr>
            <p:ph type="body" idx="1"/>
          </p:nvPr>
        </p:nvSpPr>
        <p:spPr>
          <a:xfrm>
            <a:off x="838199" y="1690688"/>
            <a:ext cx="5851359" cy="4114800"/>
          </a:xfrm>
        </p:spPr>
        <p:txBody>
          <a:bodyPr/>
          <a:lstStyle/>
          <a:p>
            <a:pPr>
              <a:lnSpc>
                <a:spcPct val="130000"/>
              </a:lnSpc>
            </a:pPr>
            <a:r>
              <a:rPr lang="en-US" altLang="en-US" dirty="0" smtClean="0"/>
              <a:t>Build up soil reservoirs – soil organic matter and available nutrients</a:t>
            </a:r>
          </a:p>
          <a:p>
            <a:pPr>
              <a:lnSpc>
                <a:spcPct val="130000"/>
              </a:lnSpc>
            </a:pPr>
            <a:r>
              <a:rPr lang="en-US" altLang="en-US" dirty="0" smtClean="0"/>
              <a:t>Get your soil pH right!</a:t>
            </a:r>
          </a:p>
          <a:p>
            <a:pPr>
              <a:lnSpc>
                <a:spcPct val="130000"/>
              </a:lnSpc>
            </a:pPr>
            <a:r>
              <a:rPr lang="en-US" altLang="en-US" dirty="0" smtClean="0"/>
              <a:t>Take care of your structure</a:t>
            </a:r>
          </a:p>
        </p:txBody>
      </p:sp>
      <p:pic>
        <p:nvPicPr>
          <p:cNvPr id="84996" name="Picture 4" descr="DSCN24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862" y="3227388"/>
            <a:ext cx="3352800" cy="25781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9677400" y="5896099"/>
            <a:ext cx="16764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1000" dirty="0">
                <a:solidFill>
                  <a:schemeClr val="tx2"/>
                </a:solidFill>
                <a:latin typeface="+mj-lt"/>
              </a:rPr>
              <a:t>Dr. Lindo NCSU</a:t>
            </a:r>
          </a:p>
        </p:txBody>
      </p:sp>
    </p:spTree>
    <p:extLst>
      <p:ext uri="{BB962C8B-B14F-4D97-AF65-F5344CB8AC3E}">
        <p14:creationId xmlns:p14="http://schemas.microsoft.com/office/powerpoint/2010/main" val="1483290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Additional Resources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
        <p:nvSpPr>
          <p:cNvPr id="10" name="Content Placeholder 9"/>
          <p:cNvSpPr>
            <a:spLocks noGrp="1"/>
          </p:cNvSpPr>
          <p:nvPr>
            <p:ph idx="1"/>
          </p:nvPr>
        </p:nvSpPr>
        <p:spPr/>
        <p:txBody>
          <a:bodyPr>
            <a:normAutofit/>
          </a:bodyPr>
          <a:lstStyle/>
          <a:p>
            <a:r>
              <a:rPr lang="en-US" sz="2000" i="1" dirty="0" smtClean="0"/>
              <a:t>Building Soil for Better Crops </a:t>
            </a:r>
            <a:r>
              <a:rPr lang="en-US" sz="2000" dirty="0" smtClean="0"/>
              <a:t>– </a:t>
            </a:r>
            <a:r>
              <a:rPr lang="en-US" sz="2000" dirty="0" smtClean="0">
                <a:hlinkClick r:id="rId3"/>
              </a:rPr>
              <a:t>http://www.sare.org/Learning-Center/Books</a:t>
            </a:r>
            <a:r>
              <a:rPr lang="en-US" sz="2000" dirty="0" smtClean="0"/>
              <a:t>. </a:t>
            </a:r>
          </a:p>
          <a:p>
            <a:pPr lvl="1"/>
            <a:r>
              <a:rPr lang="en-US" sz="1600" dirty="0" smtClean="0"/>
              <a:t>Free pdf online or buy book.</a:t>
            </a:r>
          </a:p>
          <a:p>
            <a:r>
              <a:rPr lang="en-US" sz="2000" i="1" dirty="0" smtClean="0"/>
              <a:t>Growing </a:t>
            </a:r>
            <a:r>
              <a:rPr lang="en-US" sz="2000" i="1" dirty="0"/>
              <a:t>Vegetables Organically </a:t>
            </a:r>
            <a:r>
              <a:rPr lang="en-US" sz="2000" dirty="0"/>
              <a:t>– UGA Extension Publication </a:t>
            </a:r>
            <a:r>
              <a:rPr lang="en-US" sz="2000" dirty="0" smtClean="0"/>
              <a:t> </a:t>
            </a:r>
            <a:r>
              <a:rPr lang="en-US" sz="2000" u="sng" dirty="0">
                <a:hlinkClick r:id="rId4"/>
              </a:rPr>
              <a:t>http://</a:t>
            </a:r>
            <a:r>
              <a:rPr lang="en-US" sz="2000" u="sng" dirty="0" smtClean="0">
                <a:hlinkClick r:id="rId4"/>
              </a:rPr>
              <a:t>extension.uga.edu/publications/detail.cfm?number=B1011</a:t>
            </a:r>
            <a:r>
              <a:rPr lang="en-US" sz="2000" dirty="0" smtClean="0"/>
              <a:t> </a:t>
            </a:r>
          </a:p>
          <a:p>
            <a:pPr lvl="1"/>
            <a:r>
              <a:rPr lang="en-US" sz="1600" dirty="0" smtClean="0"/>
              <a:t>Good </a:t>
            </a:r>
            <a:r>
              <a:rPr lang="en-US" sz="1600" dirty="0"/>
              <a:t>overview of things to consider from a small scale perspective.</a:t>
            </a:r>
          </a:p>
          <a:p>
            <a:r>
              <a:rPr lang="en-US" sz="2000" i="1" dirty="0"/>
              <a:t>Soil Biology</a:t>
            </a:r>
            <a:r>
              <a:rPr lang="en-US" sz="2000" dirty="0"/>
              <a:t> </a:t>
            </a:r>
            <a:r>
              <a:rPr lang="en-US" sz="2000" i="1" dirty="0"/>
              <a:t>Primer</a:t>
            </a:r>
            <a:r>
              <a:rPr lang="en-US" sz="2000" dirty="0"/>
              <a:t> – USDA </a:t>
            </a:r>
            <a:r>
              <a:rPr lang="en-US" sz="2000" dirty="0" smtClean="0"/>
              <a:t>NRCS </a:t>
            </a:r>
            <a:r>
              <a:rPr lang="en-US" sz="2000" dirty="0" smtClean="0">
                <a:hlinkClick r:id="rId5"/>
              </a:rPr>
              <a:t>http</a:t>
            </a:r>
            <a:r>
              <a:rPr lang="en-US" sz="2000" dirty="0">
                <a:hlinkClick r:id="rId5"/>
              </a:rPr>
              <a:t>://www.nrcs.usda.gov/wps/portal/nrcs/photogallery/soils/health/biology/gallery/?</a:t>
            </a:r>
            <a:r>
              <a:rPr lang="en-US" sz="2000" dirty="0" smtClean="0">
                <a:hlinkClick r:id="rId5"/>
              </a:rPr>
              <a:t>cid=1788&amp;position=Promo</a:t>
            </a:r>
            <a:r>
              <a:rPr lang="en-US" sz="2000" dirty="0" smtClean="0"/>
              <a:t> </a:t>
            </a:r>
            <a:endParaRPr lang="en-US" sz="2000" dirty="0"/>
          </a:p>
          <a:p>
            <a:r>
              <a:rPr lang="en-US" sz="2000" i="1" dirty="0"/>
              <a:t>Soil Management: National Organic Program Regulations</a:t>
            </a:r>
            <a:r>
              <a:rPr lang="en-US" sz="2000" dirty="0"/>
              <a:t> – ATTRA </a:t>
            </a:r>
            <a:r>
              <a:rPr lang="en-US" sz="2000" dirty="0" smtClean="0"/>
              <a:t> </a:t>
            </a:r>
            <a:r>
              <a:rPr lang="en-US" sz="2000" u="sng" dirty="0">
                <a:hlinkClick r:id="rId6"/>
              </a:rPr>
              <a:t>https://attra.ncat.org/organic.html#soils</a:t>
            </a:r>
            <a:endParaRPr lang="en-US" sz="2000" dirty="0"/>
          </a:p>
          <a:p>
            <a:r>
              <a:rPr lang="en-US" sz="2000" i="1" dirty="0"/>
              <a:t>Soil Testing for Home Lawns, Gardens and Wildlife Food Plots</a:t>
            </a:r>
            <a:r>
              <a:rPr lang="en-US" sz="2000" dirty="0"/>
              <a:t> – UGA Extension Publication - </a:t>
            </a:r>
            <a:r>
              <a:rPr lang="en-US" sz="2000" u="sng" dirty="0">
                <a:hlinkClick r:id="rId7"/>
              </a:rPr>
              <a:t>http://extension.uga.edu/publications/detail.cfm?number=C896</a:t>
            </a:r>
            <a:r>
              <a:rPr lang="en-US" sz="2000" dirty="0"/>
              <a:t>.  How to take a representative soil sample.</a:t>
            </a:r>
          </a:p>
          <a:p>
            <a:endParaRPr lang="en-US" dirty="0"/>
          </a:p>
        </p:txBody>
      </p:sp>
      <p:pic>
        <p:nvPicPr>
          <p:cNvPr id="1026" name="Picture 2" descr="BSBC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0015" y="604927"/>
            <a:ext cx="1579416" cy="1832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7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1470" y="1630702"/>
            <a:ext cx="6594088" cy="774529"/>
          </a:xfrm>
        </p:spPr>
        <p:txBody>
          <a:bodyPr>
            <a:noAutofit/>
          </a:bodyPr>
          <a:lstStyle/>
          <a:p>
            <a:r>
              <a:rPr lang="en-US" sz="1800" dirty="0"/>
              <a:t>This material is based upon work that is supported by the National Institute of Food and Agriculture, U.S. Department of Agriculture, under award number </a:t>
            </a:r>
            <a:r>
              <a:rPr lang="en-US" sz="1800" dirty="0" smtClean="0"/>
              <a:t>2015-70017-22861. </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51" y="398665"/>
            <a:ext cx="6349580" cy="1992454"/>
          </a:xfrm>
          <a:prstGeom prst="rect">
            <a:avLst/>
          </a:prstGeom>
        </p:spPr>
      </p:pic>
      <p:sp>
        <p:nvSpPr>
          <p:cNvPr id="5" name="Subtitle 2"/>
          <p:cNvSpPr txBox="1">
            <a:spLocks/>
          </p:cNvSpPr>
          <p:nvPr/>
        </p:nvSpPr>
        <p:spPr>
          <a:xfrm>
            <a:off x="1733310" y="2756613"/>
            <a:ext cx="9825620" cy="2515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ln w="0"/>
                <a:effectLst>
                  <a:outerShdw blurRad="38100" dist="19050" dir="2700000" algn="tl" rotWithShape="0">
                    <a:schemeClr val="dk1">
                      <a:alpha val="40000"/>
                    </a:schemeClr>
                  </a:outerShdw>
                </a:effectLst>
              </a:rPr>
              <a:t>Beginning Farmer and Rancher </a:t>
            </a:r>
          </a:p>
          <a:p>
            <a:r>
              <a:rPr lang="en-US" sz="4000" dirty="0" smtClean="0">
                <a:ln w="0"/>
                <a:effectLst>
                  <a:outerShdw blurRad="38100" dist="19050" dir="2700000" algn="tl" rotWithShape="0">
                    <a:schemeClr val="dk1">
                      <a:alpha val="40000"/>
                    </a:schemeClr>
                  </a:outerShdw>
                </a:effectLst>
              </a:rPr>
              <a:t>Development Program</a:t>
            </a:r>
          </a:p>
          <a:p>
            <a:r>
              <a:rPr lang="en-US" dirty="0">
                <a:ln w="0"/>
                <a:effectLst>
                  <a:outerShdw blurRad="38100" dist="19050" dir="2700000" algn="tl" rotWithShape="0">
                    <a:schemeClr val="dk1">
                      <a:alpha val="40000"/>
                    </a:schemeClr>
                  </a:outerShdw>
                </a:effectLst>
              </a:rPr>
              <a:t>Developing the Next Generation</a:t>
            </a:r>
          </a:p>
          <a:p>
            <a:r>
              <a:rPr lang="en-US" dirty="0">
                <a:ln w="0"/>
                <a:effectLst>
                  <a:outerShdw blurRad="38100" dist="19050" dir="2700000" algn="tl" rotWithShape="0">
                    <a:schemeClr val="dk1">
                      <a:alpha val="40000"/>
                    </a:schemeClr>
                  </a:outerShdw>
                </a:effectLst>
              </a:rPr>
              <a:t> of Sustainable Farmers in </a:t>
            </a:r>
            <a:r>
              <a:rPr lang="en-US" dirty="0" smtClean="0">
                <a:ln w="0"/>
                <a:effectLst>
                  <a:outerShdw blurRad="38100" dist="19050" dir="2700000" algn="tl" rotWithShape="0">
                    <a:schemeClr val="dk1">
                      <a:alpha val="40000"/>
                    </a:schemeClr>
                  </a:outerShdw>
                </a:effectLst>
              </a:rPr>
              <a:t>Georgia Grant</a:t>
            </a:r>
            <a:endParaRPr lang="en-US" sz="4000" dirty="0" smtClean="0">
              <a:ln w="0"/>
              <a:effectLst>
                <a:outerShdw blurRad="38100" dist="19050" dir="2700000" algn="tl" rotWithShape="0">
                  <a:schemeClr val="dk1">
                    <a:alpha val="40000"/>
                  </a:schemeClr>
                </a:outerShdw>
              </a:effectLst>
            </a:endParaRPr>
          </a:p>
          <a:p>
            <a:endParaRPr lang="en-US" sz="4000"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310" y="2756613"/>
            <a:ext cx="1265177" cy="2042016"/>
          </a:xfrm>
          <a:prstGeom prst="rect">
            <a:avLst/>
          </a:prstGeom>
          <a:effectLst>
            <a:glow>
              <a:schemeClr val="tx1">
                <a:alpha val="20000"/>
              </a:schemeClr>
            </a:glow>
          </a:effectLst>
        </p:spPr>
      </p:pic>
      <p:sp>
        <p:nvSpPr>
          <p:cNvPr id="8" name="Subtitle 2"/>
          <p:cNvSpPr txBox="1">
            <a:spLocks/>
          </p:cNvSpPr>
          <p:nvPr/>
        </p:nvSpPr>
        <p:spPr>
          <a:xfrm>
            <a:off x="1441130" y="5847855"/>
            <a:ext cx="9785087" cy="5068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n w="0"/>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737" y="5507424"/>
            <a:ext cx="1288593" cy="564404"/>
          </a:xfrm>
          <a:prstGeom prst="rect">
            <a:avLst/>
          </a:prstGeom>
          <a:effectLst>
            <a:glow>
              <a:schemeClr val="tx1">
                <a:alpha val="20000"/>
              </a:schemeClr>
            </a:glo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255" y="5369724"/>
            <a:ext cx="783489" cy="69220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941" y="5480123"/>
            <a:ext cx="1487871" cy="523174"/>
          </a:xfrm>
          <a:prstGeom prst="rect">
            <a:avLst/>
          </a:prstGeom>
          <a:effectLst>
            <a:glow>
              <a:schemeClr val="tx1">
                <a:alpha val="20000"/>
              </a:schemeClr>
            </a:glow>
          </a:effectLst>
        </p:spPr>
      </p:pic>
    </p:spTree>
    <p:extLst>
      <p:ext uri="{BB962C8B-B14F-4D97-AF65-F5344CB8AC3E}">
        <p14:creationId xmlns:p14="http://schemas.microsoft.com/office/powerpoint/2010/main" val="232673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337128"/>
            <a:ext cx="7772400" cy="1143000"/>
          </a:xfrm>
        </p:spPr>
        <p:txBody>
          <a:bodyPr/>
          <a:lstStyle/>
          <a:p>
            <a:r>
              <a:rPr lang="en-US" altLang="en-US" dirty="0" smtClean="0"/>
              <a:t>What is Soil?</a:t>
            </a:r>
          </a:p>
        </p:txBody>
      </p:sp>
      <p:pic>
        <p:nvPicPr>
          <p:cNvPr id="6148" name="Picture 5" descr="p1soil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95400" y="1335595"/>
            <a:ext cx="3429000" cy="2284413"/>
          </a:xfrm>
          <a:prstGeom prst="rect">
            <a:avLst/>
          </a:prstGeom>
          <a:ln>
            <a:noFill/>
          </a:ln>
          <a:effectLst>
            <a:outerShdw blurRad="292100" dist="101600" dir="2700000" algn="tl" rotWithShape="0">
              <a:srgbClr val="333333">
                <a:alpha val="65000"/>
              </a:srgbClr>
            </a:outerShdw>
          </a:effectLst>
        </p:spPr>
      </p:pic>
      <p:sp>
        <p:nvSpPr>
          <p:cNvPr id="6149" name="Text Box 6"/>
          <p:cNvSpPr txBox="1">
            <a:spLocks noChangeArrowheads="1"/>
          </p:cNvSpPr>
          <p:nvPr/>
        </p:nvSpPr>
        <p:spPr bwMode="auto">
          <a:xfrm>
            <a:off x="798653" y="3796488"/>
            <a:ext cx="4126612"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ts val="0"/>
              </a:spcBef>
              <a:buFontTx/>
              <a:buNone/>
            </a:pPr>
            <a:r>
              <a:rPr lang="en-US" altLang="en-US" sz="2400" dirty="0">
                <a:solidFill>
                  <a:schemeClr val="tx2"/>
                </a:solidFill>
                <a:latin typeface="+mn-lt"/>
              </a:rPr>
              <a:t>Composed of:  </a:t>
            </a:r>
          </a:p>
          <a:p>
            <a:pPr marL="1085850" lvl="1" indent="-342900">
              <a:spcBef>
                <a:spcPts val="0"/>
              </a:spcBef>
              <a:buFont typeface="Arial" panose="020B0604020202020204" pitchFamily="34" charset="0"/>
              <a:buChar char="•"/>
            </a:pPr>
            <a:r>
              <a:rPr lang="en-US" altLang="en-US" sz="2200" dirty="0" smtClean="0">
                <a:solidFill>
                  <a:schemeClr val="tx2"/>
                </a:solidFill>
                <a:latin typeface="+mn-lt"/>
              </a:rPr>
              <a:t>sand</a:t>
            </a:r>
            <a:r>
              <a:rPr lang="en-US" altLang="en-US" sz="2200" dirty="0">
                <a:solidFill>
                  <a:schemeClr val="tx2"/>
                </a:solidFill>
                <a:latin typeface="+mn-lt"/>
              </a:rPr>
              <a:t>, silt, </a:t>
            </a:r>
            <a:r>
              <a:rPr lang="en-US" altLang="en-US" sz="2200" dirty="0" smtClean="0">
                <a:solidFill>
                  <a:schemeClr val="tx2"/>
                </a:solidFill>
                <a:latin typeface="+mn-lt"/>
              </a:rPr>
              <a:t>clay,</a:t>
            </a:r>
          </a:p>
          <a:p>
            <a:pPr marL="1085850" lvl="1" indent="-342900">
              <a:spcBef>
                <a:spcPts val="0"/>
              </a:spcBef>
              <a:buFont typeface="Arial" panose="020B0604020202020204" pitchFamily="34" charset="0"/>
              <a:buChar char="•"/>
            </a:pPr>
            <a:r>
              <a:rPr lang="en-US" altLang="en-US" sz="2200" dirty="0">
                <a:solidFill>
                  <a:schemeClr val="tx2"/>
                </a:solidFill>
                <a:latin typeface="+mn-lt"/>
              </a:rPr>
              <a:t>o</a:t>
            </a:r>
            <a:r>
              <a:rPr lang="en-US" altLang="en-US" sz="2200" dirty="0" smtClean="0">
                <a:solidFill>
                  <a:schemeClr val="tx2"/>
                </a:solidFill>
                <a:latin typeface="+mn-lt"/>
              </a:rPr>
              <a:t>rganic matter       (</a:t>
            </a:r>
            <a:r>
              <a:rPr lang="en-US" altLang="en-US" sz="2200" dirty="0">
                <a:solidFill>
                  <a:schemeClr val="tx2"/>
                </a:solidFill>
                <a:latin typeface="+mn-lt"/>
              </a:rPr>
              <a:t>don’t forget </a:t>
            </a:r>
            <a:r>
              <a:rPr lang="en-US" altLang="en-US" sz="2200" dirty="0" smtClean="0">
                <a:solidFill>
                  <a:schemeClr val="tx2"/>
                </a:solidFill>
                <a:latin typeface="+mn-lt"/>
              </a:rPr>
              <a:t>the </a:t>
            </a:r>
            <a:r>
              <a:rPr lang="en-US" altLang="en-US" sz="2200" dirty="0">
                <a:solidFill>
                  <a:schemeClr val="tx2"/>
                </a:solidFill>
                <a:latin typeface="+mn-lt"/>
              </a:rPr>
              <a:t>critters</a:t>
            </a:r>
            <a:r>
              <a:rPr lang="en-US" altLang="en-US" sz="2200" dirty="0" smtClean="0">
                <a:solidFill>
                  <a:schemeClr val="tx2"/>
                </a:solidFill>
                <a:latin typeface="+mn-lt"/>
              </a:rPr>
              <a:t>),</a:t>
            </a:r>
          </a:p>
          <a:p>
            <a:pPr marL="1085850" lvl="1" indent="-342900">
              <a:spcBef>
                <a:spcPts val="0"/>
              </a:spcBef>
              <a:buFont typeface="Arial" panose="020B0604020202020204" pitchFamily="34" charset="0"/>
              <a:buChar char="•"/>
            </a:pPr>
            <a:r>
              <a:rPr lang="en-US" altLang="en-US" sz="2200" dirty="0" smtClean="0">
                <a:solidFill>
                  <a:schemeClr val="tx2"/>
                </a:solidFill>
                <a:latin typeface="+mn-lt"/>
              </a:rPr>
              <a:t>water</a:t>
            </a:r>
            <a:r>
              <a:rPr lang="en-US" altLang="en-US" sz="2200" dirty="0">
                <a:solidFill>
                  <a:schemeClr val="tx2"/>
                </a:solidFill>
                <a:latin typeface="+mn-lt"/>
              </a:rPr>
              <a:t>, and </a:t>
            </a:r>
          </a:p>
          <a:p>
            <a:pPr marL="1085850" lvl="1" indent="-342900">
              <a:spcBef>
                <a:spcPts val="0"/>
              </a:spcBef>
              <a:buFont typeface="Arial" panose="020B0604020202020204" pitchFamily="34" charset="0"/>
              <a:buChar char="•"/>
            </a:pPr>
            <a:r>
              <a:rPr lang="en-US" altLang="en-US" sz="2200" dirty="0" smtClean="0">
                <a:solidFill>
                  <a:schemeClr val="tx2"/>
                </a:solidFill>
                <a:latin typeface="+mn-lt"/>
              </a:rPr>
              <a:t>air</a:t>
            </a:r>
            <a:endParaRPr lang="en-US" altLang="en-US" sz="2200" dirty="0">
              <a:solidFill>
                <a:schemeClr val="tx2"/>
              </a:solidFill>
              <a:latin typeface="+mn-lt"/>
            </a:endParaRPr>
          </a:p>
          <a:p>
            <a:pPr>
              <a:spcBef>
                <a:spcPts val="0"/>
              </a:spcBef>
              <a:buFontTx/>
              <a:buNone/>
            </a:pPr>
            <a:endParaRPr lang="en-US" altLang="en-US" sz="2400" dirty="0">
              <a:solidFill>
                <a:schemeClr val="tx2"/>
              </a:solidFill>
              <a:latin typeface="+mn-lt"/>
            </a:endParaRPr>
          </a:p>
        </p:txBody>
      </p:sp>
      <p:sp>
        <p:nvSpPr>
          <p:cNvPr id="6150" name="Rectangle 7"/>
          <p:cNvSpPr>
            <a:spLocks noChangeArrowheads="1"/>
          </p:cNvSpPr>
          <p:nvPr/>
        </p:nvSpPr>
        <p:spPr bwMode="auto">
          <a:xfrm>
            <a:off x="6250007" y="5981701"/>
            <a:ext cx="20313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US" altLang="en-US" sz="1400" dirty="0">
                <a:solidFill>
                  <a:schemeClr val="tx2"/>
                </a:solidFill>
                <a:latin typeface="Technical" pitchFamily="66" charset="0"/>
              </a:rPr>
              <a:t>Soil Biology Primer, NRCS</a:t>
            </a:r>
          </a:p>
        </p:txBody>
      </p:sp>
      <p:pic>
        <p:nvPicPr>
          <p:cNvPr id="6147" name="Picture 4" descr="soilmic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33087"/>
            <a:ext cx="4994910" cy="4622156"/>
          </a:xfrm>
          <a:prstGeom prst="rect">
            <a:avLst/>
          </a:prstGeom>
          <a:ln>
            <a:noFill/>
          </a:ln>
          <a:effectLst>
            <a:outerShdw blurRad="292100" dist="889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 name="Chart 12"/>
          <p:cNvGraphicFramePr/>
          <p:nvPr>
            <p:extLst>
              <p:ext uri="{D42A27DB-BD31-4B8C-83A1-F6EECF244321}">
                <p14:modId xmlns:p14="http://schemas.microsoft.com/office/powerpoint/2010/main" val="3291384330"/>
              </p:ext>
            </p:extLst>
          </p:nvPr>
        </p:nvGraphicFramePr>
        <p:xfrm>
          <a:off x="9020013" y="1105318"/>
          <a:ext cx="3036015" cy="251469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11044052" y="2216191"/>
            <a:ext cx="723275" cy="523220"/>
          </a:xfrm>
          <a:prstGeom prst="rect">
            <a:avLst/>
          </a:prstGeom>
          <a:noFill/>
        </p:spPr>
        <p:txBody>
          <a:bodyPr wrap="none" rtlCol="0">
            <a:spAutoFit/>
          </a:bodyPr>
          <a:lstStyle/>
          <a:p>
            <a:r>
              <a:rPr lang="en-US" sz="1400" dirty="0" smtClean="0"/>
              <a:t>Solids </a:t>
            </a:r>
          </a:p>
          <a:p>
            <a:r>
              <a:rPr lang="en-US" sz="1400" dirty="0" smtClean="0"/>
              <a:t>50%</a:t>
            </a:r>
            <a:endParaRPr lang="en-US" sz="1400" dirty="0"/>
          </a:p>
        </p:txBody>
      </p:sp>
      <p:sp>
        <p:nvSpPr>
          <p:cNvPr id="9" name="TextBox 8"/>
          <p:cNvSpPr txBox="1"/>
          <p:nvPr/>
        </p:nvSpPr>
        <p:spPr>
          <a:xfrm>
            <a:off x="10163298" y="2477801"/>
            <a:ext cx="655692" cy="523220"/>
          </a:xfrm>
          <a:prstGeom prst="rect">
            <a:avLst/>
          </a:prstGeom>
          <a:noFill/>
        </p:spPr>
        <p:txBody>
          <a:bodyPr wrap="none" rtlCol="0">
            <a:spAutoFit/>
          </a:bodyPr>
          <a:lstStyle/>
          <a:p>
            <a:r>
              <a:rPr lang="en-US" sz="1400" dirty="0" smtClean="0"/>
              <a:t>Water</a:t>
            </a:r>
          </a:p>
          <a:p>
            <a:r>
              <a:rPr lang="en-US" sz="1400" dirty="0" smtClean="0"/>
              <a:t>25%</a:t>
            </a:r>
            <a:endParaRPr lang="en-US" sz="1400" dirty="0"/>
          </a:p>
        </p:txBody>
      </p:sp>
      <p:sp>
        <p:nvSpPr>
          <p:cNvPr id="10" name="TextBox 9"/>
          <p:cNvSpPr txBox="1"/>
          <p:nvPr/>
        </p:nvSpPr>
        <p:spPr>
          <a:xfrm>
            <a:off x="10275251" y="1833087"/>
            <a:ext cx="543739" cy="523220"/>
          </a:xfrm>
          <a:prstGeom prst="rect">
            <a:avLst/>
          </a:prstGeom>
          <a:noFill/>
        </p:spPr>
        <p:txBody>
          <a:bodyPr wrap="none" rtlCol="0">
            <a:spAutoFit/>
          </a:bodyPr>
          <a:lstStyle/>
          <a:p>
            <a:r>
              <a:rPr lang="en-US" sz="1400" dirty="0" smtClean="0"/>
              <a:t>Air</a:t>
            </a:r>
          </a:p>
          <a:p>
            <a:r>
              <a:rPr lang="en-US" sz="1400" dirty="0" smtClean="0"/>
              <a:t>25%</a:t>
            </a:r>
            <a:endParaRPr lang="en-US" sz="1400" dirty="0"/>
          </a:p>
        </p:txBody>
      </p:sp>
      <p:sp>
        <p:nvSpPr>
          <p:cNvPr id="3" name="TextBox 2"/>
          <p:cNvSpPr txBox="1"/>
          <p:nvPr/>
        </p:nvSpPr>
        <p:spPr>
          <a:xfrm>
            <a:off x="3399658" y="3662662"/>
            <a:ext cx="1503335" cy="246221"/>
          </a:xfrm>
          <a:prstGeom prst="rect">
            <a:avLst/>
          </a:prstGeom>
          <a:noFill/>
        </p:spPr>
        <p:txBody>
          <a:bodyPr wrap="square" rtlCol="0">
            <a:spAutoFit/>
          </a:bodyPr>
          <a:lstStyle/>
          <a:p>
            <a:r>
              <a:rPr lang="en-US" sz="1000" dirty="0" smtClean="0"/>
              <a:t>Photo: Julia Gaskin</a:t>
            </a:r>
            <a:endParaRPr lang="en-US" sz="1000" dirty="0"/>
          </a:p>
        </p:txBody>
      </p:sp>
      <p:sp>
        <p:nvSpPr>
          <p:cNvPr id="4" name="TextBox 3"/>
          <p:cNvSpPr txBox="1"/>
          <p:nvPr/>
        </p:nvSpPr>
        <p:spPr>
          <a:xfrm>
            <a:off x="4724400" y="6455243"/>
            <a:ext cx="3556932" cy="261610"/>
          </a:xfrm>
          <a:prstGeom prst="rect">
            <a:avLst/>
          </a:prstGeom>
          <a:noFill/>
        </p:spPr>
        <p:txBody>
          <a:bodyPr wrap="square" rtlCol="0">
            <a:spAutoFit/>
          </a:bodyPr>
          <a:lstStyle/>
          <a:p>
            <a:r>
              <a:rPr lang="en-US" sz="1100" dirty="0" smtClean="0"/>
              <a:t>Illustration from Soil Biology Primer, USDA NRCS</a:t>
            </a:r>
            <a:endParaRPr lang="en-US" sz="1100" dirty="0"/>
          </a:p>
        </p:txBody>
      </p:sp>
    </p:spTree>
    <p:extLst>
      <p:ext uri="{BB962C8B-B14F-4D97-AF65-F5344CB8AC3E}">
        <p14:creationId xmlns:p14="http://schemas.microsoft.com/office/powerpoint/2010/main" val="3084686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43890" y="447674"/>
            <a:ext cx="7772400" cy="1143000"/>
          </a:xfrm>
        </p:spPr>
        <p:txBody>
          <a:bodyPr/>
          <a:lstStyle/>
          <a:p>
            <a:r>
              <a:rPr lang="en-US" altLang="en-US" dirty="0" smtClean="0"/>
              <a:t>Goal is Healthy Soil</a:t>
            </a:r>
          </a:p>
        </p:txBody>
      </p:sp>
      <p:sp>
        <p:nvSpPr>
          <p:cNvPr id="8195" name="Rectangle 3"/>
          <p:cNvSpPr>
            <a:spLocks noGrp="1" noChangeArrowheads="1"/>
          </p:cNvSpPr>
          <p:nvPr>
            <p:ph type="body" idx="1"/>
          </p:nvPr>
        </p:nvSpPr>
        <p:spPr>
          <a:xfrm>
            <a:off x="876300" y="1813560"/>
            <a:ext cx="7772400" cy="4114800"/>
          </a:xfrm>
        </p:spPr>
        <p:txBody>
          <a:bodyPr/>
          <a:lstStyle/>
          <a:p>
            <a:pPr>
              <a:lnSpc>
                <a:spcPct val="110000"/>
              </a:lnSpc>
            </a:pPr>
            <a:r>
              <a:rPr lang="en-US" altLang="en-US" dirty="0" smtClean="0"/>
              <a:t>Good tilth</a:t>
            </a:r>
            <a:endParaRPr lang="en-US" altLang="en-US" dirty="0"/>
          </a:p>
          <a:p>
            <a:pPr>
              <a:lnSpc>
                <a:spcPct val="110000"/>
              </a:lnSpc>
            </a:pPr>
            <a:r>
              <a:rPr lang="en-US" altLang="en-US" dirty="0" smtClean="0"/>
              <a:t>Nutrients </a:t>
            </a:r>
            <a:r>
              <a:rPr lang="en-US" altLang="en-US" dirty="0"/>
              <a:t>for healthy plants and </a:t>
            </a:r>
            <a:r>
              <a:rPr lang="en-US" altLang="en-US" dirty="0" smtClean="0"/>
              <a:t> good yields</a:t>
            </a:r>
          </a:p>
          <a:p>
            <a:pPr>
              <a:lnSpc>
                <a:spcPct val="110000"/>
              </a:lnSpc>
            </a:pPr>
            <a:r>
              <a:rPr lang="en-US" altLang="en-US" dirty="0" smtClean="0"/>
              <a:t>Good water storage and drainage</a:t>
            </a:r>
          </a:p>
          <a:p>
            <a:pPr>
              <a:lnSpc>
                <a:spcPct val="110000"/>
              </a:lnSpc>
            </a:pPr>
            <a:r>
              <a:rPr lang="en-US" altLang="en-US" dirty="0" smtClean="0"/>
              <a:t>Low </a:t>
            </a:r>
            <a:r>
              <a:rPr lang="en-US" altLang="en-US" dirty="0"/>
              <a:t>disease and pest </a:t>
            </a:r>
            <a:r>
              <a:rPr lang="en-US" altLang="en-US" dirty="0" smtClean="0"/>
              <a:t>pressure</a:t>
            </a:r>
          </a:p>
          <a:p>
            <a:pPr>
              <a:lnSpc>
                <a:spcPct val="110000"/>
              </a:lnSpc>
            </a:pPr>
            <a:r>
              <a:rPr lang="en-US" altLang="en-US" dirty="0" smtClean="0"/>
              <a:t>Able to bounce back from disturbance</a:t>
            </a:r>
          </a:p>
          <a:p>
            <a:pPr marL="457200" indent="-457200"/>
            <a:endParaRPr lang="en-US" altLang="en-US" dirty="0"/>
          </a:p>
          <a:p>
            <a:pPr marL="457200" indent="-457200"/>
            <a:endParaRPr lang="en-US" altLang="en-US" dirty="0"/>
          </a:p>
        </p:txBody>
      </p:sp>
      <p:pic>
        <p:nvPicPr>
          <p:cNvPr id="8196" name="Picture 4" descr="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700" y="1019174"/>
            <a:ext cx="3025567" cy="403408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590642" y="5098396"/>
            <a:ext cx="1503335"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2076686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78180" y="449580"/>
            <a:ext cx="7772400" cy="1143000"/>
          </a:xfrm>
        </p:spPr>
        <p:txBody>
          <a:bodyPr/>
          <a:lstStyle/>
          <a:p>
            <a:r>
              <a:rPr lang="en-US" altLang="en-US" dirty="0" smtClean="0"/>
              <a:t>Key Factors for Healthy Soils</a:t>
            </a:r>
          </a:p>
        </p:txBody>
      </p:sp>
      <p:sp>
        <p:nvSpPr>
          <p:cNvPr id="10243" name="Rectangle 3"/>
          <p:cNvSpPr>
            <a:spLocks noGrp="1" noChangeArrowheads="1"/>
          </p:cNvSpPr>
          <p:nvPr>
            <p:ph type="body" idx="1"/>
          </p:nvPr>
        </p:nvSpPr>
        <p:spPr>
          <a:xfrm>
            <a:off x="944880" y="1797117"/>
            <a:ext cx="7239000" cy="4114800"/>
          </a:xfrm>
        </p:spPr>
        <p:txBody>
          <a:bodyPr>
            <a:normAutofit/>
          </a:bodyPr>
          <a:lstStyle/>
          <a:p>
            <a:pPr>
              <a:lnSpc>
                <a:spcPct val="130000"/>
              </a:lnSpc>
            </a:pPr>
            <a:r>
              <a:rPr lang="en-US" altLang="en-US" dirty="0" smtClean="0"/>
              <a:t> </a:t>
            </a:r>
            <a:r>
              <a:rPr lang="en-US" altLang="en-US" sz="3200" dirty="0" smtClean="0"/>
              <a:t>Soil </a:t>
            </a:r>
            <a:r>
              <a:rPr lang="en-US" altLang="en-US" sz="3200" dirty="0"/>
              <a:t>organic </a:t>
            </a:r>
            <a:r>
              <a:rPr lang="en-US" altLang="en-US" sz="3200" dirty="0" smtClean="0"/>
              <a:t>matter</a:t>
            </a:r>
          </a:p>
          <a:p>
            <a:pPr>
              <a:lnSpc>
                <a:spcPct val="130000"/>
              </a:lnSpc>
            </a:pPr>
            <a:r>
              <a:rPr lang="en-US" altLang="en-US" dirty="0" smtClean="0"/>
              <a:t> </a:t>
            </a:r>
            <a:r>
              <a:rPr lang="en-US" altLang="en-US" sz="3200" dirty="0" smtClean="0"/>
              <a:t>pH</a:t>
            </a:r>
            <a:endParaRPr lang="en-US" altLang="en-US" sz="3200" dirty="0"/>
          </a:p>
          <a:p>
            <a:pPr>
              <a:lnSpc>
                <a:spcPct val="130000"/>
              </a:lnSpc>
            </a:pPr>
            <a:r>
              <a:rPr lang="en-US" altLang="en-US" dirty="0" smtClean="0"/>
              <a:t> </a:t>
            </a:r>
            <a:r>
              <a:rPr lang="en-US" altLang="en-US" sz="3200" dirty="0" smtClean="0"/>
              <a:t>Management effects on soil tilth</a:t>
            </a:r>
          </a:p>
        </p:txBody>
      </p:sp>
      <p:pic>
        <p:nvPicPr>
          <p:cNvPr id="10244" name="Picture 4" descr="erodedcecilno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657" y="2871014"/>
            <a:ext cx="2788061" cy="235700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894352" y="5323746"/>
            <a:ext cx="1503335"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298385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63575" y="457199"/>
            <a:ext cx="7772400" cy="1143000"/>
          </a:xfrm>
        </p:spPr>
        <p:txBody>
          <a:bodyPr/>
          <a:lstStyle/>
          <a:p>
            <a:r>
              <a:rPr lang="en-US" altLang="en-US" dirty="0" smtClean="0"/>
              <a:t>Fertility and Georgia Soils</a:t>
            </a:r>
          </a:p>
        </p:txBody>
      </p:sp>
      <p:sp>
        <p:nvSpPr>
          <p:cNvPr id="16387" name="Content Placeholder 2"/>
          <p:cNvSpPr>
            <a:spLocks noGrp="1"/>
          </p:cNvSpPr>
          <p:nvPr>
            <p:ph idx="1"/>
          </p:nvPr>
        </p:nvSpPr>
        <p:spPr>
          <a:xfrm>
            <a:off x="573046" y="2296668"/>
            <a:ext cx="6607817" cy="2717609"/>
          </a:xfrm>
        </p:spPr>
        <p:txBody>
          <a:bodyPr>
            <a:normAutofit lnSpcReduction="10000"/>
          </a:bodyPr>
          <a:lstStyle/>
          <a:p>
            <a:pPr>
              <a:lnSpc>
                <a:spcPct val="130000"/>
              </a:lnSpc>
            </a:pPr>
            <a:r>
              <a:rPr lang="en-US" altLang="en-US" dirty="0" smtClean="0"/>
              <a:t> </a:t>
            </a:r>
            <a:r>
              <a:rPr lang="en-US" altLang="en-US" sz="3000" dirty="0" smtClean="0"/>
              <a:t>Hot, humid climate</a:t>
            </a:r>
          </a:p>
          <a:p>
            <a:pPr>
              <a:lnSpc>
                <a:spcPct val="130000"/>
              </a:lnSpc>
            </a:pPr>
            <a:r>
              <a:rPr lang="en-US" altLang="en-US" sz="3000" dirty="0" smtClean="0"/>
              <a:t> History of poor soil management</a:t>
            </a:r>
          </a:p>
          <a:p>
            <a:pPr>
              <a:lnSpc>
                <a:spcPct val="130000"/>
              </a:lnSpc>
            </a:pPr>
            <a:r>
              <a:rPr lang="en-US" altLang="en-US" sz="3000" dirty="0" smtClean="0"/>
              <a:t> High soil erosion</a:t>
            </a:r>
            <a:endParaRPr lang="en-US" altLang="en-US" sz="3000" dirty="0"/>
          </a:p>
          <a:p>
            <a:pPr>
              <a:lnSpc>
                <a:spcPct val="130000"/>
              </a:lnSpc>
            </a:pPr>
            <a:r>
              <a:rPr lang="en-US" altLang="en-US" sz="3000" dirty="0" smtClean="0"/>
              <a:t> Low soil organic matter</a:t>
            </a:r>
          </a:p>
          <a:p>
            <a:endParaRPr lang="en-US" altLang="en-US" dirty="0" smtClean="0"/>
          </a:p>
        </p:txBody>
      </p:sp>
      <p:pic>
        <p:nvPicPr>
          <p:cNvPr id="16388" name="Picture 4" descr="fuquay"/>
          <p:cNvPicPr>
            <a:picLocks noChangeAspect="1" noChangeArrowheads="1"/>
          </p:cNvPicPr>
          <p:nvPr/>
        </p:nvPicPr>
        <p:blipFill rotWithShape="1">
          <a:blip r:embed="rId3">
            <a:lum contrast="11000"/>
            <a:extLst>
              <a:ext uri="{28A0092B-C50C-407E-A947-70E740481C1C}">
                <a14:useLocalDpi xmlns:a14="http://schemas.microsoft.com/office/drawing/2010/main" val="0"/>
              </a:ext>
            </a:extLst>
          </a:blip>
          <a:srcRect r="56746"/>
          <a:stretch/>
        </p:blipFill>
        <p:spPr bwMode="auto">
          <a:xfrm>
            <a:off x="8321027" y="1869239"/>
            <a:ext cx="993583" cy="35077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rotWithShape="1">
          <a:blip r:embed="rId4">
            <a:lum contrast="10000"/>
            <a:extLst>
              <a:ext uri="{28A0092B-C50C-407E-A947-70E740481C1C}">
                <a14:useLocalDpi xmlns:a14="http://schemas.microsoft.com/office/drawing/2010/main" val="0"/>
              </a:ext>
            </a:extLst>
          </a:blip>
          <a:srcRect l="42682"/>
          <a:stretch/>
        </p:blipFill>
        <p:spPr bwMode="auto">
          <a:xfrm>
            <a:off x="10193245" y="789118"/>
            <a:ext cx="1353954" cy="4587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7964773" y="5700776"/>
            <a:ext cx="4227227" cy="400110"/>
          </a:xfrm>
          <a:prstGeom prst="rect">
            <a:avLst/>
          </a:prstGeom>
          <a:noFill/>
        </p:spPr>
        <p:txBody>
          <a:bodyPr wrap="square">
            <a:spAutoFit/>
          </a:bodyPr>
          <a:lstStyle/>
          <a:p>
            <a:pPr algn="r">
              <a:defRPr/>
            </a:pPr>
            <a:r>
              <a:rPr lang="en-US" sz="2000" dirty="0" smtClean="0">
                <a:latin typeface="+mj-lt"/>
              </a:rPr>
              <a:t>Georgia soil </a:t>
            </a:r>
            <a:r>
              <a:rPr lang="en-US" sz="2000" dirty="0" err="1" smtClean="0">
                <a:latin typeface="+mj-lt"/>
              </a:rPr>
              <a:t>vs</a:t>
            </a:r>
            <a:r>
              <a:rPr lang="en-US" sz="2000" dirty="0" smtClean="0">
                <a:latin typeface="+mj-lt"/>
              </a:rPr>
              <a:t> Midwest prairie </a:t>
            </a:r>
            <a:r>
              <a:rPr lang="en-US" sz="2000" dirty="0">
                <a:latin typeface="+mj-lt"/>
              </a:rPr>
              <a:t>soil</a:t>
            </a:r>
          </a:p>
        </p:txBody>
      </p:sp>
      <p:sp>
        <p:nvSpPr>
          <p:cNvPr id="2" name="TextBox 1"/>
          <p:cNvSpPr txBox="1"/>
          <p:nvPr/>
        </p:nvSpPr>
        <p:spPr>
          <a:xfrm>
            <a:off x="10532178" y="5415774"/>
            <a:ext cx="1015021" cy="246221"/>
          </a:xfrm>
          <a:prstGeom prst="rect">
            <a:avLst/>
          </a:prstGeom>
          <a:noFill/>
        </p:spPr>
        <p:txBody>
          <a:bodyPr wrap="none" rtlCol="0">
            <a:spAutoFit/>
          </a:bodyPr>
          <a:lstStyle/>
          <a:p>
            <a:r>
              <a:rPr lang="en-US" sz="1000" dirty="0" smtClean="0"/>
              <a:t>Photos: NRCS</a:t>
            </a:r>
            <a:endParaRPr lang="en-US" sz="1000" dirty="0"/>
          </a:p>
        </p:txBody>
      </p:sp>
    </p:spTree>
    <p:extLst>
      <p:ext uri="{BB962C8B-B14F-4D97-AF65-F5344CB8AC3E}">
        <p14:creationId xmlns:p14="http://schemas.microsoft.com/office/powerpoint/2010/main" val="48557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71500" y="539750"/>
            <a:ext cx="7772400" cy="1143000"/>
          </a:xfrm>
        </p:spPr>
        <p:txBody>
          <a:bodyPr/>
          <a:lstStyle/>
          <a:p>
            <a:r>
              <a:rPr lang="en-US" altLang="en-US" dirty="0" smtClean="0"/>
              <a:t>Soil Organic Matter</a:t>
            </a:r>
          </a:p>
        </p:txBody>
      </p:sp>
      <p:pic>
        <p:nvPicPr>
          <p:cNvPr id="18436" name="Picture 4" descr="p1soilclos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040" y="1637290"/>
            <a:ext cx="3977719" cy="2401364"/>
          </a:xfrm>
          <a:prstGeom prst="rect">
            <a:avLst/>
          </a:prstGeom>
          <a:noFill/>
          <a:ln>
            <a:noFill/>
          </a:ln>
          <a:effectLst>
            <a:outerShdw blurRad="203200" dist="63500" dir="2400000" algn="ctr" rotWithShape="0">
              <a:srgbClr val="000000">
                <a:alpha val="4313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483314" y="4987705"/>
            <a:ext cx="62863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US" altLang="en-US" sz="2400" dirty="0">
                <a:solidFill>
                  <a:schemeClr val="tx2"/>
                </a:solidFill>
                <a:latin typeface="Arial" panose="020B0604020202020204" pitchFamily="34" charset="0"/>
                <a:cs typeface="Arial" panose="020B0604020202020204" pitchFamily="34" charset="0"/>
              </a:rPr>
              <a:t>The difference soil organic matter can make!</a:t>
            </a:r>
          </a:p>
        </p:txBody>
      </p:sp>
      <p:sp>
        <p:nvSpPr>
          <p:cNvPr id="2" name="TextBox 1"/>
          <p:cNvSpPr txBox="1"/>
          <p:nvPr/>
        </p:nvSpPr>
        <p:spPr>
          <a:xfrm>
            <a:off x="5978072" y="4038654"/>
            <a:ext cx="1714500" cy="646331"/>
          </a:xfrm>
          <a:prstGeom prst="rect">
            <a:avLst/>
          </a:prstGeom>
          <a:noFill/>
        </p:spPr>
        <p:txBody>
          <a:bodyPr wrap="square" rtlCol="0">
            <a:spAutoFit/>
          </a:bodyPr>
          <a:lstStyle/>
          <a:p>
            <a:r>
              <a:rPr lang="en-US" dirty="0" smtClean="0"/>
              <a:t>0.5% soil organic matter</a:t>
            </a:r>
            <a:endParaRPr lang="en-US" dirty="0"/>
          </a:p>
        </p:txBody>
      </p:sp>
      <p:sp>
        <p:nvSpPr>
          <p:cNvPr id="7" name="TextBox 6"/>
          <p:cNvSpPr txBox="1"/>
          <p:nvPr/>
        </p:nvSpPr>
        <p:spPr>
          <a:xfrm>
            <a:off x="9655683" y="4038654"/>
            <a:ext cx="1695768" cy="646331"/>
          </a:xfrm>
          <a:prstGeom prst="rect">
            <a:avLst/>
          </a:prstGeom>
          <a:noFill/>
        </p:spPr>
        <p:txBody>
          <a:bodyPr wrap="square" rtlCol="0">
            <a:spAutoFit/>
          </a:bodyPr>
          <a:lstStyle/>
          <a:p>
            <a:r>
              <a:rPr lang="en-US" dirty="0"/>
              <a:t>2</a:t>
            </a:r>
            <a:r>
              <a:rPr lang="en-US" dirty="0" smtClean="0"/>
              <a:t>.5% soil organic matter</a:t>
            </a:r>
            <a:endParaRPr lang="en-US" dirty="0"/>
          </a:p>
        </p:txBody>
      </p:sp>
      <p:sp>
        <p:nvSpPr>
          <p:cNvPr id="3" name="TextBox 2"/>
          <p:cNvSpPr txBox="1"/>
          <p:nvPr/>
        </p:nvSpPr>
        <p:spPr>
          <a:xfrm>
            <a:off x="1068982" y="4433707"/>
            <a:ext cx="3623334" cy="1015663"/>
          </a:xfrm>
          <a:prstGeom prst="rect">
            <a:avLst/>
          </a:prstGeom>
          <a:noFill/>
        </p:spPr>
        <p:txBody>
          <a:bodyPr wrap="square" rtlCol="0">
            <a:spAutoFit/>
          </a:bodyPr>
          <a:lstStyle/>
          <a:p>
            <a:r>
              <a:rPr lang="en-US" dirty="0" smtClean="0"/>
              <a:t>*</a:t>
            </a:r>
            <a:r>
              <a:rPr lang="en-US" sz="1400" dirty="0" smtClean="0"/>
              <a:t>Texture is determined by percent sand, silt, and clay in a soil e.g. loam, loamy sand, sandy clay loam. See resource materials.</a:t>
            </a:r>
            <a:endParaRPr lang="en-US" sz="1400" dirty="0"/>
          </a:p>
        </p:txBody>
      </p:sp>
      <p:sp>
        <p:nvSpPr>
          <p:cNvPr id="9" name="Rectangle 3"/>
          <p:cNvSpPr txBox="1">
            <a:spLocks noChangeArrowheads="1"/>
          </p:cNvSpPr>
          <p:nvPr/>
        </p:nvSpPr>
        <p:spPr>
          <a:xfrm>
            <a:off x="571499" y="1637290"/>
            <a:ext cx="5612733"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altLang="en-US" sz="3200" dirty="0" smtClean="0">
                <a:solidFill>
                  <a:schemeClr val="tx2"/>
                </a:solidFill>
              </a:rPr>
              <a:t>Texture</a:t>
            </a:r>
            <a:r>
              <a:rPr lang="en-US" altLang="en-US" sz="3200" dirty="0">
                <a:solidFill>
                  <a:schemeClr val="tx2"/>
                </a:solidFill>
              </a:rPr>
              <a:t>* you’ve got! </a:t>
            </a:r>
            <a:r>
              <a:rPr lang="en-US" altLang="en-US" dirty="0" smtClean="0">
                <a:solidFill>
                  <a:schemeClr val="tx2"/>
                </a:solidFill>
              </a:rPr>
              <a:t> </a:t>
            </a:r>
          </a:p>
          <a:p>
            <a:pPr>
              <a:lnSpc>
                <a:spcPct val="130000"/>
              </a:lnSpc>
            </a:pPr>
            <a:r>
              <a:rPr lang="en-US" altLang="en-US" sz="3200" dirty="0" smtClean="0">
                <a:solidFill>
                  <a:schemeClr val="tx2"/>
                </a:solidFill>
              </a:rPr>
              <a:t>Soil organic matter you </a:t>
            </a:r>
            <a:r>
              <a:rPr lang="en-US" altLang="en-US" sz="3200" b="1" dirty="0" smtClean="0">
                <a:solidFill>
                  <a:schemeClr val="tx2"/>
                </a:solidFill>
              </a:rPr>
              <a:t>can</a:t>
            </a:r>
            <a:r>
              <a:rPr lang="en-US" altLang="en-US" sz="3200" dirty="0" smtClean="0">
                <a:solidFill>
                  <a:schemeClr val="tx2"/>
                </a:solidFill>
              </a:rPr>
              <a:t> improve.</a:t>
            </a:r>
          </a:p>
        </p:txBody>
      </p:sp>
      <p:cxnSp>
        <p:nvCxnSpPr>
          <p:cNvPr id="5" name="Straight Arrow Connector 4"/>
          <p:cNvCxnSpPr/>
          <p:nvPr/>
        </p:nvCxnSpPr>
        <p:spPr>
          <a:xfrm flipV="1">
            <a:off x="6830118" y="3675686"/>
            <a:ext cx="216568" cy="3276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flipV="1">
            <a:off x="9532189" y="3694690"/>
            <a:ext cx="246988" cy="2642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295018" y="1636584"/>
            <a:ext cx="1503335" cy="246221"/>
          </a:xfrm>
          <a:prstGeom prst="rect">
            <a:avLst/>
          </a:prstGeom>
          <a:noFill/>
        </p:spPr>
        <p:txBody>
          <a:bodyPr wrap="square" rtlCol="0">
            <a:spAutoFit/>
          </a:bodyPr>
          <a:lstStyle/>
          <a:p>
            <a:r>
              <a:rPr lang="en-US" sz="1000" dirty="0" smtClean="0"/>
              <a:t>Photo: Julia Gaskin</a:t>
            </a:r>
            <a:endParaRPr lang="en-US" sz="1000" dirty="0"/>
          </a:p>
        </p:txBody>
      </p:sp>
    </p:spTree>
    <p:extLst>
      <p:ext uri="{BB962C8B-B14F-4D97-AF65-F5344CB8AC3E}">
        <p14:creationId xmlns:p14="http://schemas.microsoft.com/office/powerpoint/2010/main" val="328555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4840" y="372053"/>
            <a:ext cx="7772400" cy="1143000"/>
          </a:xfrm>
        </p:spPr>
        <p:txBody>
          <a:bodyPr/>
          <a:lstStyle/>
          <a:p>
            <a:r>
              <a:rPr lang="en-US" altLang="en-US" dirty="0" smtClean="0"/>
              <a:t>Soil Organic Matter</a:t>
            </a:r>
          </a:p>
        </p:txBody>
      </p:sp>
      <p:sp>
        <p:nvSpPr>
          <p:cNvPr id="20483" name="Rectangle 1030"/>
          <p:cNvSpPr>
            <a:spLocks noGrp="1" noChangeArrowheads="1"/>
          </p:cNvSpPr>
          <p:nvPr>
            <p:ph idx="1"/>
          </p:nvPr>
        </p:nvSpPr>
        <p:spPr>
          <a:xfrm>
            <a:off x="2667000" y="1257300"/>
            <a:ext cx="7772400" cy="867930"/>
          </a:xfrm>
        </p:spPr>
        <p:txBody>
          <a:bodyPr>
            <a:spAutoFit/>
          </a:bodyPr>
          <a:lstStyle/>
          <a:p>
            <a:pPr>
              <a:spcBef>
                <a:spcPct val="0"/>
              </a:spcBef>
              <a:buFontTx/>
              <a:buNone/>
            </a:pPr>
            <a:r>
              <a:rPr lang="en-US" altLang="en-US" dirty="0">
                <a:solidFill>
                  <a:schemeClr val="tx2"/>
                </a:solidFill>
              </a:rPr>
              <a:t>“The living, the dead, and the very dead.”     </a:t>
            </a:r>
          </a:p>
          <a:p>
            <a:pPr>
              <a:spcBef>
                <a:spcPct val="0"/>
              </a:spcBef>
              <a:buFontTx/>
              <a:buNone/>
            </a:pPr>
            <a:r>
              <a:rPr lang="en-US" altLang="en-US" dirty="0">
                <a:solidFill>
                  <a:schemeClr val="tx2"/>
                </a:solidFill>
              </a:rPr>
              <a:t>                  </a:t>
            </a:r>
            <a:r>
              <a:rPr lang="en-US" altLang="en-US" sz="1800" dirty="0">
                <a:solidFill>
                  <a:schemeClr val="tx2"/>
                </a:solidFill>
              </a:rPr>
              <a:t>Dr. Fred </a:t>
            </a:r>
            <a:r>
              <a:rPr lang="en-US" altLang="en-US" sz="1800" dirty="0" err="1">
                <a:solidFill>
                  <a:schemeClr val="tx2"/>
                </a:solidFill>
              </a:rPr>
              <a:t>Magdoff</a:t>
            </a:r>
            <a:endParaRPr lang="en-US" altLang="en-US" sz="1800" dirty="0">
              <a:solidFill>
                <a:schemeClr val="tx2"/>
              </a:solidFill>
            </a:endParaRPr>
          </a:p>
        </p:txBody>
      </p:sp>
      <p:sp>
        <p:nvSpPr>
          <p:cNvPr id="5" name="TextBox 4"/>
          <p:cNvSpPr txBox="1"/>
          <p:nvPr/>
        </p:nvSpPr>
        <p:spPr>
          <a:xfrm>
            <a:off x="4822017" y="2735447"/>
            <a:ext cx="2895600" cy="523875"/>
          </a:xfrm>
          <a:prstGeom prst="rect">
            <a:avLst/>
          </a:prstGeom>
          <a:noFill/>
        </p:spPr>
        <p:txBody>
          <a:bodyPr>
            <a:spAutoFit/>
          </a:bodyPr>
          <a:lstStyle/>
          <a:p>
            <a:pPr>
              <a:defRPr/>
            </a:pPr>
            <a:r>
              <a:rPr lang="en-US" sz="2800" dirty="0">
                <a:latin typeface="+mj-lt"/>
              </a:rPr>
              <a:t>The dead</a:t>
            </a:r>
          </a:p>
        </p:txBody>
      </p:sp>
      <p:pic>
        <p:nvPicPr>
          <p:cNvPr id="2048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735" y="2763777"/>
            <a:ext cx="2133600" cy="18669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483600" y="2076165"/>
            <a:ext cx="2895600" cy="523875"/>
          </a:xfrm>
          <a:prstGeom prst="rect">
            <a:avLst/>
          </a:prstGeom>
          <a:noFill/>
        </p:spPr>
        <p:txBody>
          <a:bodyPr>
            <a:spAutoFit/>
          </a:bodyPr>
          <a:lstStyle/>
          <a:p>
            <a:pPr>
              <a:defRPr/>
            </a:pPr>
            <a:r>
              <a:rPr lang="en-US" sz="2800" dirty="0">
                <a:latin typeface="+mj-lt"/>
              </a:rPr>
              <a:t>The living</a:t>
            </a:r>
          </a:p>
        </p:txBody>
      </p:sp>
      <p:pic>
        <p:nvPicPr>
          <p:cNvPr id="20488" name="Picture 2" descr="Clay: A soil that holds water, it is slippery and slimy, It is made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878" y="3818096"/>
            <a:ext cx="2146300" cy="16176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640717" y="3173352"/>
            <a:ext cx="2895600" cy="523875"/>
          </a:xfrm>
          <a:prstGeom prst="rect">
            <a:avLst/>
          </a:prstGeom>
          <a:noFill/>
        </p:spPr>
        <p:txBody>
          <a:bodyPr>
            <a:spAutoFit/>
          </a:bodyPr>
          <a:lstStyle/>
          <a:p>
            <a:pPr>
              <a:defRPr/>
            </a:pPr>
            <a:r>
              <a:rPr lang="en-US" sz="2800" dirty="0">
                <a:latin typeface="+mj-lt"/>
              </a:rPr>
              <a:t>The very dead</a:t>
            </a:r>
          </a:p>
        </p:txBody>
      </p:sp>
      <p:pic>
        <p:nvPicPr>
          <p:cNvPr id="2049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5537" y="2621114"/>
            <a:ext cx="1363663" cy="9064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144939" y="5718624"/>
            <a:ext cx="5021705" cy="523220"/>
          </a:xfrm>
          <a:prstGeom prst="rect">
            <a:avLst/>
          </a:prstGeom>
          <a:noFill/>
        </p:spPr>
        <p:txBody>
          <a:bodyPr wrap="square" rtlCol="0">
            <a:spAutoFit/>
          </a:bodyPr>
          <a:lstStyle/>
          <a:p>
            <a:r>
              <a:rPr lang="en-US" sz="2800" dirty="0" smtClean="0"/>
              <a:t>Primarily composed of carbon</a:t>
            </a:r>
            <a:endParaRPr lang="en-US" sz="2800" dirty="0"/>
          </a:p>
        </p:txBody>
      </p:sp>
      <p:sp>
        <p:nvSpPr>
          <p:cNvPr id="12" name="TextBox 11"/>
          <p:cNvSpPr txBox="1"/>
          <p:nvPr/>
        </p:nvSpPr>
        <p:spPr>
          <a:xfrm>
            <a:off x="1483600" y="4667221"/>
            <a:ext cx="2378133" cy="246221"/>
          </a:xfrm>
          <a:prstGeom prst="rect">
            <a:avLst/>
          </a:prstGeom>
          <a:noFill/>
        </p:spPr>
        <p:txBody>
          <a:bodyPr wrap="square" rtlCol="0">
            <a:spAutoFit/>
          </a:bodyPr>
          <a:lstStyle/>
          <a:p>
            <a:r>
              <a:rPr lang="en-US" sz="1000" dirty="0" smtClean="0"/>
              <a:t>Photo: Harry Schomberg</a:t>
            </a:r>
            <a:endParaRPr lang="en-US" sz="10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6198" y="3328809"/>
            <a:ext cx="2531702" cy="1680129"/>
          </a:xfrm>
          <a:prstGeom prst="rect">
            <a:avLst/>
          </a:prstGeom>
        </p:spPr>
      </p:pic>
      <p:sp>
        <p:nvSpPr>
          <p:cNvPr id="14" name="TextBox 13"/>
          <p:cNvSpPr txBox="1"/>
          <p:nvPr/>
        </p:nvSpPr>
        <p:spPr>
          <a:xfrm>
            <a:off x="4666198" y="5043864"/>
            <a:ext cx="1774017" cy="261610"/>
          </a:xfrm>
          <a:prstGeom prst="rect">
            <a:avLst/>
          </a:prstGeom>
          <a:noFill/>
        </p:spPr>
        <p:txBody>
          <a:bodyPr wrap="square" rtlCol="0">
            <a:spAutoFit/>
          </a:bodyPr>
          <a:lstStyle/>
          <a:p>
            <a:r>
              <a:rPr lang="en-US" sz="1050" dirty="0" smtClean="0"/>
              <a:t>Photo: Jimmy Dean</a:t>
            </a:r>
            <a:endParaRPr lang="en-US" sz="1050" dirty="0"/>
          </a:p>
        </p:txBody>
      </p:sp>
      <p:sp>
        <p:nvSpPr>
          <p:cNvPr id="4" name="Rectangle 3"/>
          <p:cNvSpPr/>
          <p:nvPr/>
        </p:nvSpPr>
        <p:spPr>
          <a:xfrm>
            <a:off x="7717617" y="5556627"/>
            <a:ext cx="1959387" cy="553998"/>
          </a:xfrm>
          <a:prstGeom prst="rect">
            <a:avLst/>
          </a:prstGeom>
        </p:spPr>
        <p:txBody>
          <a:bodyPr wrap="square">
            <a:spAutoFit/>
          </a:bodyPr>
          <a:lstStyle/>
          <a:p>
            <a:r>
              <a:rPr lang="en-US" sz="1000" dirty="0" smtClean="0"/>
              <a:t>Photo: http</a:t>
            </a:r>
            <a:r>
              <a:rPr lang="en-US" sz="1000" dirty="0"/>
              <a:t>://www.daviddarling.info/encyclopedia/H/AE_humus.html</a:t>
            </a:r>
          </a:p>
        </p:txBody>
      </p:sp>
      <p:sp>
        <p:nvSpPr>
          <p:cNvPr id="6" name="Rectangle 5"/>
          <p:cNvSpPr/>
          <p:nvPr/>
        </p:nvSpPr>
        <p:spPr>
          <a:xfrm>
            <a:off x="3692874" y="3564120"/>
            <a:ext cx="6096000" cy="400110"/>
          </a:xfrm>
          <a:prstGeom prst="rect">
            <a:avLst/>
          </a:prstGeom>
        </p:spPr>
        <p:txBody>
          <a:bodyPr>
            <a:spAutoFit/>
          </a:bodyPr>
          <a:lstStyle/>
          <a:p>
            <a:r>
              <a:rPr lang="en-US" sz="1000" dirty="0" smtClean="0"/>
              <a:t>Photo:</a:t>
            </a:r>
          </a:p>
          <a:p>
            <a:r>
              <a:rPr lang="en-US" sz="1000" dirty="0" smtClean="0"/>
              <a:t>Steve Hopkin</a:t>
            </a:r>
            <a:endParaRPr lang="en-US" sz="1000" dirty="0"/>
          </a:p>
        </p:txBody>
      </p:sp>
    </p:spTree>
    <p:extLst>
      <p:ext uri="{BB962C8B-B14F-4D97-AF65-F5344CB8AC3E}">
        <p14:creationId xmlns:p14="http://schemas.microsoft.com/office/powerpoint/2010/main" val="1269506514"/>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FFFFFF"/>
      </a:lt2>
      <a:accent1>
        <a:srgbClr val="70AD47"/>
      </a:accent1>
      <a:accent2>
        <a:srgbClr val="5B9BD5"/>
      </a:accent2>
      <a:accent3>
        <a:srgbClr val="FFC000"/>
      </a:accent3>
      <a:accent4>
        <a:srgbClr val="ED7D31"/>
      </a:accent4>
      <a:accent5>
        <a:srgbClr val="954F72"/>
      </a:accent5>
      <a:accent6>
        <a:srgbClr val="70AD47"/>
      </a:accent6>
      <a:hlink>
        <a:srgbClr val="954F72"/>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TotalTime>
  <Words>2121</Words>
  <Application>Microsoft Office PowerPoint</Application>
  <PresentationFormat>Widescreen</PresentationFormat>
  <Paragraphs>393</Paragraphs>
  <Slides>39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Comic Sans MS</vt:lpstr>
      <vt:lpstr>Tahoma</vt:lpstr>
      <vt:lpstr>Technical</vt:lpstr>
      <vt:lpstr>Times New Roman</vt:lpstr>
      <vt:lpstr>Verdana</vt:lpstr>
      <vt:lpstr>Office Theme</vt:lpstr>
      <vt:lpstr>PowerPoint Presentation</vt:lpstr>
      <vt:lpstr>Session 1 Soil Health &amp; Fertility </vt:lpstr>
      <vt:lpstr>Learning Objectives</vt:lpstr>
      <vt:lpstr>What is Soil?</vt:lpstr>
      <vt:lpstr>Goal is Healthy Soil</vt:lpstr>
      <vt:lpstr>Key Factors for Healthy Soils</vt:lpstr>
      <vt:lpstr>Fertility and Georgia Soils</vt:lpstr>
      <vt:lpstr>Soil Organic Matter</vt:lpstr>
      <vt:lpstr>Soil Organic Matter</vt:lpstr>
      <vt:lpstr>Soil Organic Matter – Effects Soil Properties</vt:lpstr>
      <vt:lpstr>Soil Organic Matter – Your Nutrient Bank</vt:lpstr>
      <vt:lpstr>Soil Organic Matter &amp; Soil Structure</vt:lpstr>
      <vt:lpstr>Soil Organic Matter &amp; Life</vt:lpstr>
      <vt:lpstr>How Do We Maintain and Build  Soil Organic Matter?</vt:lpstr>
      <vt:lpstr>Soil Organic Matter – Case Studies</vt:lpstr>
      <vt:lpstr>Learning Activity – Soil Organic Matter</vt:lpstr>
      <vt:lpstr>Fertility and Georgia Soils</vt:lpstr>
      <vt:lpstr>Soil pH</vt:lpstr>
      <vt:lpstr>Plant Nutrients</vt:lpstr>
      <vt:lpstr>pH and Nutrient Availability</vt:lpstr>
      <vt:lpstr>Soil Testing</vt:lpstr>
      <vt:lpstr>Soil Tests from UGA</vt:lpstr>
      <vt:lpstr>PowerPoint Presentation</vt:lpstr>
      <vt:lpstr>PowerPoint Presentation</vt:lpstr>
      <vt:lpstr>Considerations for Organic Production</vt:lpstr>
      <vt:lpstr>Soils in Building Phase</vt:lpstr>
      <vt:lpstr>Building and Maintenance Phase</vt:lpstr>
      <vt:lpstr>Learning Activity – Interpreting Soil Tests</vt:lpstr>
      <vt:lpstr>Taking Soil Samples</vt:lpstr>
      <vt:lpstr>Tillage and A Healthy Soil</vt:lpstr>
      <vt:lpstr>Soil Structure and Tilth</vt:lpstr>
      <vt:lpstr>Soil Structure and Tilth</vt:lpstr>
      <vt:lpstr>Soil Structure and Tilth</vt:lpstr>
      <vt:lpstr>Fertility</vt:lpstr>
      <vt:lpstr>Two Models for Fertilization</vt:lpstr>
      <vt:lpstr>Fertilization Strategies</vt:lpstr>
      <vt:lpstr>How Do We Manage?</vt:lpstr>
      <vt:lpstr>Additional 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Katelyn Rebecca Chatham</dc:creator>
  <cp:lastModifiedBy>Windows User</cp:lastModifiedBy>
  <cp:revision>116</cp:revision>
  <cp:lastPrinted>2016-09-16T17:58:58Z</cp:lastPrinted>
  <dcterms:created xsi:type="dcterms:W3CDTF">2015-06-09T16:44:22Z</dcterms:created>
  <dcterms:modified xsi:type="dcterms:W3CDTF">2016-09-23T20:01:30Z</dcterms:modified>
</cp:coreProperties>
</file>