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3" r:id="rId2"/>
    <p:sldId id="258" r:id="rId3"/>
    <p:sldId id="267" r:id="rId4"/>
    <p:sldId id="305" r:id="rId5"/>
    <p:sldId id="306" r:id="rId6"/>
    <p:sldId id="308" r:id="rId7"/>
    <p:sldId id="322" r:id="rId8"/>
    <p:sldId id="309" r:id="rId9"/>
    <p:sldId id="313" r:id="rId10"/>
    <p:sldId id="314" r:id="rId11"/>
    <p:sldId id="323" r:id="rId12"/>
    <p:sldId id="315" r:id="rId13"/>
    <p:sldId id="316" r:id="rId14"/>
    <p:sldId id="321" r:id="rId15"/>
    <p:sldId id="317" r:id="rId16"/>
    <p:sldId id="318" r:id="rId17"/>
    <p:sldId id="320" r:id="rId18"/>
    <p:sldId id="310" r:id="rId19"/>
    <p:sldId id="311" r:id="rId20"/>
    <p:sldId id="312" r:id="rId21"/>
    <p:sldId id="327" r:id="rId22"/>
    <p:sldId id="319" r:id="rId23"/>
    <p:sldId id="326" r:id="rId24"/>
    <p:sldId id="329" r:id="rId25"/>
    <p:sldId id="302"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1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14" autoAdjust="0"/>
  </p:normalViewPr>
  <p:slideViewPr>
    <p:cSldViewPr snapToGrid="0">
      <p:cViewPr varScale="1">
        <p:scale>
          <a:sx n="58" d="100"/>
          <a:sy n="58" d="100"/>
        </p:scale>
        <p:origin x="108" y="144"/>
      </p:cViewPr>
      <p:guideLst>
        <p:guide orient="horz" pos="3810"/>
        <p:guide pos="3840"/>
      </p:guideLst>
    </p:cSldViewPr>
  </p:slideViewPr>
  <p:notesTextViewPr>
    <p:cViewPr>
      <p:scale>
        <a:sx n="1" d="1"/>
        <a:sy n="1" d="1"/>
      </p:scale>
      <p:origin x="0" y="0"/>
    </p:cViewPr>
  </p:notesTextViewPr>
  <p:sorterViewPr>
    <p:cViewPr>
      <p:scale>
        <a:sx n="100" d="100"/>
        <a:sy n="100" d="100"/>
      </p:scale>
      <p:origin x="0" y="-11094"/>
    </p:cViewPr>
  </p:sorterViewPr>
  <p:notesViewPr>
    <p:cSldViewPr snapToGrid="0">
      <p:cViewPr varScale="1">
        <p:scale>
          <a:sx n="72" d="100"/>
          <a:sy n="72" d="100"/>
        </p:scale>
        <p:origin x="28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558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4367505-B7DF-4E52-86D2-91FF7BB40D79}" type="datetimeFigureOut">
              <a:rPr lang="en-US" altLang="en-US"/>
              <a:pPr>
                <a:defRPr/>
              </a:pPr>
              <a:t>9/21/2016</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7CA121F-5BFF-4C6C-946F-F04DD4088705}" type="slidenum">
              <a:rPr lang="en-US" altLang="en-US"/>
              <a:pPr>
                <a:defRPr/>
              </a:pPr>
              <a:t>‹#›</a:t>
            </a:fld>
            <a:endParaRPr lang="en-US" altLang="en-US"/>
          </a:p>
        </p:txBody>
      </p:sp>
    </p:spTree>
    <p:extLst>
      <p:ext uri="{BB962C8B-B14F-4D97-AF65-F5344CB8AC3E}">
        <p14:creationId xmlns:p14="http://schemas.microsoft.com/office/powerpoint/2010/main" val="654865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24C7AB-ED1F-4E82-8F09-F5B247B3BD46}" type="slidenum">
              <a:rPr lang="en-US" altLang="en-US" smtClean="0">
                <a:solidFill>
                  <a:schemeClr val="tx2"/>
                </a:solidFill>
                <a:latin typeface="Technical" charset="0"/>
              </a:rPr>
              <a:pPr/>
              <a:t>3</a:t>
            </a:fld>
            <a:endParaRPr lang="en-US" altLang="en-US" smtClean="0">
              <a:solidFill>
                <a:schemeClr val="tx2"/>
              </a:solidFill>
              <a:latin typeface="Technical"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5402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samples sent to the Georgia Soil Test lab, there will often be a general recommendation for both Sulfur and Boron. Unless you pay extra, they do not actually sample for either of these, they just give a standard recommendation, based on research and experience. If either of these are recommended for your crop, its because experience has shown that additions of these two nutrients will help a crop. When first getting started in farming, you can following these general recommendatins, but at some point, you will want to pay the extra cost to have the actual level in your soil analyzed.</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D825A2-9A04-4A17-876A-3A559543C8BF}"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4281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calculations are basically the same for conventional fertilizers, only as mentioned previously, most conventional fertilizers are sold as a blend. The manufacturing  cost is cheap enough that a small farmer can purchase a bag of 10-10-10 cheaper than many other fertilizers. This is not always best and can lead ot excess application of any one of the three (N,P,K) depending on how much of each is needed. </a:t>
            </a: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5E87F2-FE6E-483E-BBAF-6398AC82820F}"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977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only Nitrogen is required, its cheaper to use a single source fertilizer like ammonium nitrate, which has 3 times as much actual N in a bag as 10-10-10. The calculation, however, is just like the organic fertilizers….take the actual amount needed, and divide by the analysis or concentration. If either Phosphorus or Potassium are needed, in addition to the Nitrogen, then 10-10-10 is probably the best way to go for a small farmer, though you can purchase bags of fertilizer with just Phosphorus )0-46-0) and Potassium(0-0-50) alone</a:t>
            </a: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FEF6337-C4A6-4E63-96B9-31F1C26861CB}"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330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Whichever fertilizer is selected, the best way to apply it is to broadcast the recommended amount over the area where the crop will be growing and till, or mix it in BEFORE planting. This will insure there is not too high a concentration next to the seed or young plant and will make sure the nutrients are spread out in the soil. Phoshorus, in particular does not move very far in the soil, so if you put in one spot, the roots will grow out to it before it can be used by the plant. This might not happen if you drop it too far from the plant.</a:t>
            </a: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201192-D614-4AC1-B076-A1527FDAB9E9}"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7411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other amendments that can be added to the soil to help improve the soil and help plants grow better. The most common amendment is compost. Other amendments that some farmers, particularly urban farmers, use are pine bark, potting soil (which is mostly peat moss) and wood chips. Each of these other amendments can cause problems with drainage and robbing the soil of nitrogen. The exception is aged pine bar, which is very beneficial to blueberry plants.</a:t>
            </a: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3A2B34-4CB6-4579-A74A-87935B287279}"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77994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charset="0"/>
                <a:cs typeface="ＭＳ Ｐゴシック" charset="0"/>
              </a:rPr>
              <a:t>Compost provides many benefits to the soil, including,</a:t>
            </a:r>
          </a:p>
          <a:p>
            <a:pPr marL="228600" indent="-228600" eaLnBrk="1" hangingPunct="1">
              <a:spcBef>
                <a:spcPct val="0"/>
              </a:spcBef>
              <a:buFontTx/>
              <a:buAutoNum type="arabicParenR"/>
              <a:defRPr/>
            </a:pPr>
            <a:r>
              <a:rPr lang="en-US" dirty="0" smtClean="0">
                <a:ea typeface="ＭＳ Ｐゴシック" charset="0"/>
                <a:cs typeface="ＭＳ Ｐゴシック" charset="0"/>
              </a:rPr>
              <a:t>increasing soil organic matter (OM)</a:t>
            </a:r>
          </a:p>
          <a:p>
            <a:pPr marL="228600" indent="-228600" eaLnBrk="1" hangingPunct="1">
              <a:spcBef>
                <a:spcPct val="0"/>
              </a:spcBef>
              <a:buFontTx/>
              <a:buAutoNum type="arabicParenR"/>
              <a:defRPr/>
            </a:pPr>
            <a:r>
              <a:rPr lang="en-US" dirty="0" smtClean="0">
                <a:ea typeface="ＭＳ Ｐゴシック" charset="0"/>
                <a:cs typeface="ＭＳ Ｐゴシック" charset="0"/>
              </a:rPr>
              <a:t>Improving water holding capacity</a:t>
            </a:r>
          </a:p>
          <a:p>
            <a:pPr marL="228600" indent="-228600" eaLnBrk="1" hangingPunct="1">
              <a:spcBef>
                <a:spcPct val="0"/>
              </a:spcBef>
              <a:buFontTx/>
              <a:buAutoNum type="arabicParenR"/>
              <a:defRPr/>
            </a:pPr>
            <a:r>
              <a:rPr lang="en-US" dirty="0" smtClean="0">
                <a:ea typeface="ＭＳ Ｐゴシック" charset="0"/>
                <a:cs typeface="ＭＳ Ｐゴシック" charset="0"/>
              </a:rPr>
              <a:t>Increasing nutrient exchange capacity </a:t>
            </a:r>
          </a:p>
          <a:p>
            <a:pPr marL="228600" indent="-228600" eaLnBrk="1" hangingPunct="1">
              <a:spcBef>
                <a:spcPct val="0"/>
              </a:spcBef>
              <a:buFontTx/>
              <a:buAutoNum type="arabicParenR"/>
              <a:defRPr/>
            </a:pPr>
            <a:r>
              <a:rPr lang="en-US" dirty="0" smtClean="0">
                <a:ea typeface="ＭＳ Ｐゴシック" charset="0"/>
                <a:cs typeface="ＭＳ Ｐゴシック" charset="0"/>
              </a:rPr>
              <a:t>Providing a small amount of nutrients </a:t>
            </a:r>
          </a:p>
          <a:p>
            <a:pPr marL="228600" indent="-228600" eaLnBrk="1" hangingPunct="1">
              <a:spcBef>
                <a:spcPct val="0"/>
              </a:spcBef>
              <a:buFontTx/>
              <a:buAutoNum type="arabicParenR"/>
              <a:defRPr/>
            </a:pPr>
            <a:r>
              <a:rPr lang="en-US" dirty="0" smtClean="0">
                <a:ea typeface="ＭＳ Ｐゴシック" charset="0"/>
                <a:cs typeface="ＭＳ Ｐゴシック" charset="0"/>
              </a:rPr>
              <a:t>There are many other benefits to numerous to list here</a:t>
            </a:r>
          </a:p>
          <a:p>
            <a:pPr eaLnBrk="1" hangingPunct="1">
              <a:spcBef>
                <a:spcPct val="0"/>
              </a:spcBef>
              <a:defRPr/>
            </a:pPr>
            <a:endParaRPr lang="en-US" dirty="0" smtClean="0">
              <a:ea typeface="ＭＳ Ｐゴシック" charset="0"/>
              <a:cs typeface="ＭＳ Ｐゴシック" charset="0"/>
            </a:endParaRPr>
          </a:p>
          <a:p>
            <a:pPr eaLnBrk="1" hangingPunct="1">
              <a:spcBef>
                <a:spcPct val="0"/>
              </a:spcBef>
              <a:defRPr/>
            </a:pPr>
            <a:r>
              <a:rPr lang="en-US" dirty="0" smtClean="0">
                <a:ea typeface="ＭＳ Ｐゴシック" charset="0"/>
                <a:cs typeface="ＭＳ Ｐゴシック" charset="0"/>
              </a:rPr>
              <a:t>Here are a few hard number: </a:t>
            </a:r>
          </a:p>
          <a:p>
            <a:pPr eaLnBrk="1" hangingPunct="1">
              <a:spcBef>
                <a:spcPct val="0"/>
              </a:spcBef>
              <a:defRPr/>
            </a:pPr>
            <a:r>
              <a:rPr lang="en-US" dirty="0" smtClean="0">
                <a:ea typeface="ＭＳ Ｐゴシック" charset="0"/>
                <a:cs typeface="ＭＳ Ｐゴシック" charset="0"/>
              </a:rPr>
              <a:t>1) Only </a:t>
            </a:r>
            <a:r>
              <a:rPr lang="en-US" dirty="0">
                <a:ea typeface="ＭＳ Ｐゴシック" charset="0"/>
                <a:cs typeface="ＭＳ Ｐゴシック" charset="0"/>
              </a:rPr>
              <a:t>a 5% increase in organic material quadruples soils water holding capacity</a:t>
            </a:r>
            <a:r>
              <a:rPr lang="en-US" dirty="0" smtClean="0">
                <a:ea typeface="ＭＳ Ｐゴシック" charset="0"/>
                <a:cs typeface="ＭＳ Ｐゴシック" charset="0"/>
              </a:rPr>
              <a:t>.</a:t>
            </a:r>
          </a:p>
          <a:p>
            <a:pPr eaLnBrk="1" hangingPunct="1">
              <a:spcBef>
                <a:spcPct val="0"/>
              </a:spcBef>
              <a:defRPr/>
            </a:pPr>
            <a:r>
              <a:rPr lang="en-US" dirty="0" smtClean="0">
                <a:ea typeface="ＭＳ Ｐゴシック" charset="0"/>
                <a:cs typeface="ＭＳ Ｐゴシック" charset="0"/>
              </a:rPr>
              <a:t>2) Compost usually provides about 1 percent (.010) of N, P and K (each)</a:t>
            </a:r>
          </a:p>
          <a:p>
            <a:pPr eaLnBrk="1" hangingPunct="1">
              <a:spcBef>
                <a:spcPct val="0"/>
              </a:spcBef>
              <a:defRPr/>
            </a:pPr>
            <a:endParaRPr lang="en-US" dirty="0">
              <a:ea typeface="ＭＳ Ｐゴシック" charset="0"/>
              <a:cs typeface="ＭＳ Ｐゴシック" charset="0"/>
            </a:endParaRPr>
          </a:p>
          <a:p>
            <a:pPr eaLnBrk="1" hangingPunct="1">
              <a:spcBef>
                <a:spcPct val="0"/>
              </a:spcBef>
              <a:defRPr/>
            </a:pPr>
            <a:endParaRPr lang="en-US" dirty="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6786E2-8E80-45C6-B56C-E8105CCB0B54}"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1961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Compost can be made on site, using plant materials and animal waste from a small farm. Its best to have a mix of about 2/3 browns (Browns- dry plant parts (leaves &amp; pine needles) to 1/3 greens (Green- fresh (grass clippings, vegetable scraps, weeds). Grinding or chopping things before they go in the pile will speed things up a lot.</a:t>
            </a:r>
          </a:p>
          <a:p>
            <a:pPr eaLnBrk="1" hangingPunct="1">
              <a:spcBef>
                <a:spcPct val="0"/>
              </a:spcBef>
            </a:pPr>
            <a:r>
              <a:rPr lang="en-US" altLang="en-US" smtClean="0"/>
              <a:t>Turning the pile frequently helps add oxygen to the inner part of the pile and makes sure all parts o the pile go through a “heat.” Compost is turned just after the temperature goes way up (about 120 degrees) and starts to cool.</a:t>
            </a:r>
          </a:p>
          <a:p>
            <a:pPr eaLnBrk="1" hangingPunct="1">
              <a:spcBef>
                <a:spcPct val="0"/>
              </a:spcBef>
            </a:pPr>
            <a:endParaRPr lang="en-US" altLang="en-US" smtClean="0"/>
          </a:p>
          <a:p>
            <a:pPr eaLnBrk="1" hangingPunct="1">
              <a:spcBef>
                <a:spcPct val="0"/>
              </a:spcBef>
            </a:pPr>
            <a:r>
              <a:rPr lang="en-US" altLang="en-US" smtClean="0"/>
              <a:t>Compost is considered finished when it can be stored in large piles indefinitely without becoming anaerobic or generating appreciable heat. It can be safely spread because of its low </a:t>
            </a:r>
            <a:r>
              <a:rPr lang="en-US" altLang="en-US" b="1" smtClean="0"/>
              <a:t>Carbon to Nitrogen</a:t>
            </a:r>
            <a:r>
              <a:rPr lang="en-US" altLang="en-US" smtClean="0"/>
              <a:t> ratio. The material, however, is still slowly active and will "ripen" somewhat in the large stacks. At this time it should be grayish-black or brownish-black in color, depending on what color of materials were used. However, color alone is not a good criterion of finished compost because the appearance of rich soil humus develops in a good compost long before the temperature decline signals the decrease in microbial activity.</a:t>
            </a:r>
          </a:p>
          <a:p>
            <a:pPr eaLnBrk="1" hangingPunct="1">
              <a:spcBef>
                <a:spcPct val="0"/>
              </a:spcBef>
            </a:pPr>
            <a:r>
              <a:rPr lang="en-US" altLang="en-US" smtClean="0"/>
              <a:t>Characteristic changes in odor during the period of composting help define stable compost. The material should be odorless, or have a slightly earthy odor or the musty odor of molds and fungi, similar to the forest floor. Also, look for critters. </a:t>
            </a:r>
          </a:p>
          <a:p>
            <a:pPr eaLnBrk="1" hangingPunct="1">
              <a:spcBef>
                <a:spcPct val="0"/>
              </a:spcBef>
            </a:pPr>
            <a:endParaRPr lang="en-US" altLang="en-US" smtClean="0"/>
          </a:p>
          <a:p>
            <a:pPr eaLnBrk="1" hangingPunct="1">
              <a:spcBef>
                <a:spcPct val="0"/>
              </a:spcBef>
            </a:pPr>
            <a:r>
              <a:rPr lang="en-US" altLang="en-US" smtClean="0"/>
              <a:t>One easy test that can be performed to determine if compost is ready to use is to put compost in a couple of pots and plant some radish seeds in the compost.  If 3/4 or more of the seed sprout and grow into radishes, then your compost is ready to use in any application. Radishes are used because they germinate (sprout) and mature quickly.  </a:t>
            </a: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ACB94A1-ED2A-4650-92CD-1D205F9A929E}"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671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Every farm will establish a composting system that work for the scale of operation and the availability of equipment. The system pictured starts will all farm waste, except certain difficult weeds like Bermudagrass. The, all material is ground up using a tractor-mounted flail mower, then turned as needed using a front loader bucket on a 29 hp tractor.</a:t>
            </a: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F18BF3-CA87-4F98-8034-6E4AC6CEBF16}"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2161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best way to use compost is to spread it over the garden area, about 2-4 inches thick and till it in prior to planting. Compost can also be spread next to growing crops as a top dressing, but it is more effective if tilled in. Compost provides the biggest benefit to compacted soils and soils low in organic matter. The number varies with soil type and conditions, but a good organic matter percent to shoot for in Georgia is 5%. This can be determined by an additional soil test.</a:t>
            </a: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24E23C-165D-41C6-AACC-D283A7A176E2}"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775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127B74-0204-462E-B60D-6EDDA27F20D6}" type="slidenum">
              <a:rPr lang="en-US" altLang="en-US" smtClean="0">
                <a:solidFill>
                  <a:schemeClr val="tx2"/>
                </a:solidFill>
                <a:latin typeface="Technical" charset="0"/>
              </a:rPr>
              <a:pPr/>
              <a:t>23</a:t>
            </a:fld>
            <a:endParaRPr lang="en-US" altLang="en-US" smtClean="0">
              <a:solidFill>
                <a:schemeClr val="tx2"/>
              </a:solidFill>
              <a:latin typeface="Technical"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chemeClr val="tx2"/>
                </a:solidFill>
              </a:rPr>
              <a:t>Moisture – compost should not be very wet to feel.  Sopping wet compost usually has decomposed without proper oxygen and can have compounds that can inhibit plant growth</a:t>
            </a:r>
          </a:p>
          <a:p>
            <a:r>
              <a:rPr lang="en-US" altLang="en-US" smtClean="0">
                <a:solidFill>
                  <a:schemeClr val="tx2"/>
                </a:solidFill>
              </a:rPr>
              <a:t>Smell – a properly cured compost will have a good earthy smell.  When wetted up, it should not smell of ammonia.  If it does it needs to be further stabilized by curing and is not ready for use.</a:t>
            </a:r>
          </a:p>
          <a:p>
            <a:r>
              <a:rPr lang="en-US" altLang="en-US" smtClean="0">
                <a:solidFill>
                  <a:schemeClr val="tx2"/>
                </a:solidFill>
              </a:rPr>
              <a:t>pH – a good compost should have a neutral pH.  You can test this with pH strip to get a rough idea.  If the compost is acidic (below 6.0) then it is likely to have a lot of fatty acids in it that will inhibit plant growth.</a:t>
            </a:r>
          </a:p>
          <a:p>
            <a:r>
              <a:rPr lang="en-US" altLang="en-US" smtClean="0">
                <a:solidFill>
                  <a:schemeClr val="tx2"/>
                </a:solidFill>
              </a:rPr>
              <a:t>Inerts – look for the presence of plastics or glass</a:t>
            </a:r>
          </a:p>
          <a:p>
            <a:r>
              <a:rPr lang="en-US" altLang="en-US" smtClean="0">
                <a:solidFill>
                  <a:schemeClr val="tx2"/>
                </a:solidFill>
              </a:rPr>
              <a:t>Germinatin – We are having trouble with composts having trace herbicides that are persistent.  Take a small amount of the compost, moisten it, put some tomato or cress seeds on the surface and see if they germinate properly.</a:t>
            </a:r>
          </a:p>
          <a:p>
            <a:endParaRPr lang="en-US" altLang="en-US" smtClean="0">
              <a:solidFill>
                <a:schemeClr val="tx2"/>
              </a:solidFill>
            </a:endParaRPr>
          </a:p>
          <a:p>
            <a:r>
              <a:rPr lang="en-US" altLang="en-US" smtClean="0">
                <a:solidFill>
                  <a:schemeClr val="tx2"/>
                </a:solidFill>
              </a:rPr>
              <a:t>NH4-N	&lt;100	v mature	100-500	mature &gt;500 immature</a:t>
            </a:r>
          </a:p>
        </p:txBody>
      </p:sp>
    </p:spTree>
    <p:extLst>
      <p:ext uri="{BB962C8B-B14F-4D97-AF65-F5344CB8AC3E}">
        <p14:creationId xmlns:p14="http://schemas.microsoft.com/office/powerpoint/2010/main" val="357572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1A6EF2-049F-4CB8-8E92-356EDD56AEF1}" type="slidenum">
              <a:rPr lang="en-US" altLang="en-US" smtClean="0">
                <a:solidFill>
                  <a:schemeClr val="tx2"/>
                </a:solidFill>
                <a:latin typeface="Technical" charset="0"/>
              </a:rPr>
              <a:pPr/>
              <a:t>4</a:t>
            </a:fld>
            <a:endParaRPr lang="en-US" altLang="en-US" smtClean="0">
              <a:solidFill>
                <a:schemeClr val="tx2"/>
              </a:solidFill>
              <a:latin typeface="Technical"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Georgia law requires fertilizer producers to display the guaranteed analysis or grade on a label on the fertilizer container. A fertilizer grade or analysis that appears on the bag gives the percentages of nitrogen (N), phosphate (P</a:t>
            </a:r>
            <a:r>
              <a:rPr lang="en-US" altLang="en-US" baseline="-25000" smtClean="0"/>
              <a:t>2</a:t>
            </a:r>
            <a:r>
              <a:rPr lang="en-US" altLang="en-US" smtClean="0"/>
              <a:t>O</a:t>
            </a:r>
            <a:r>
              <a:rPr lang="en-US" altLang="en-US" baseline="-25000" smtClean="0"/>
              <a:t>5</a:t>
            </a:r>
            <a:r>
              <a:rPr lang="en-US" altLang="en-US" smtClean="0"/>
              <a:t>) and potash (K</a:t>
            </a:r>
            <a:r>
              <a:rPr lang="en-US" altLang="en-US" baseline="-25000" smtClean="0"/>
              <a:t>2</a:t>
            </a:r>
            <a:r>
              <a:rPr lang="en-US" altLang="en-US" smtClean="0"/>
              <a:t>O) in the material. These are the most common plant nutrients needed in the greatest amount. Generally, fertilizer comes in a bag, though it can be purchased as a liquid (anhydrous ammonia) and sometimes in bulk. Most small farmers purchase fertilizer in bags. Fertilizers can be blended, which means they contain 2-3 of these primary nutrients and possibly other nutrients as well, or they can be single-ingredient fertilizers, providing just one nutrient. </a:t>
            </a:r>
          </a:p>
        </p:txBody>
      </p:sp>
    </p:spTree>
    <p:extLst>
      <p:ext uri="{BB962C8B-B14F-4D97-AF65-F5344CB8AC3E}">
        <p14:creationId xmlns:p14="http://schemas.microsoft.com/office/powerpoint/2010/main" val="156846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bag of 10-10-10 fertilizer contains 10 percent nitrogen, 10 percent phosphate and 10 percent potash.</a:t>
            </a:r>
          </a:p>
          <a:p>
            <a:pPr eaLnBrk="1" hangingPunct="1">
              <a:spcBef>
                <a:spcPct val="0"/>
              </a:spcBef>
            </a:pPr>
            <a:endParaRPr lang="en-US" altLang="en-US" smtClean="0"/>
          </a:p>
          <a:p>
            <a:pPr eaLnBrk="1" hangingPunct="1">
              <a:spcBef>
                <a:spcPct val="0"/>
              </a:spcBef>
            </a:pPr>
            <a:r>
              <a:rPr lang="en-US" altLang="en-US" smtClean="0"/>
              <a:t>Fertilizer grades are made by mixing two or more nutrient sources together to form a blend, that is why they are called "mixed fertilizers.” Manufacturers produce different grades for the many types of plants. </a:t>
            </a:r>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500A21-1B29-41F3-B558-C15405339E16}"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6218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calculate the pounds of nitrogen in a 50-lb bag of 10-10-10 fertilizer, multiply 50 by 0.10. Do the same for calculating the amounts of phosphate and potash. A 50-lb bag of 10-10-10 contains a total of 15 lbs of nutrients: 5 lbs nitrogen, 5 lbs phosphate and 5 lbs potash. The remaining weight is filler, usually sand or granular limestone. </a:t>
            </a:r>
          </a:p>
          <a:p>
            <a:pPr eaLnBrk="1" hangingPunct="1">
              <a:spcBef>
                <a:spcPct val="0"/>
              </a:spcBef>
            </a:pPr>
            <a:endParaRPr lang="en-US" altLang="en-US" smtClean="0"/>
          </a:p>
          <a:p>
            <a:pPr eaLnBrk="1" hangingPunct="1">
              <a:spcBef>
                <a:spcPct val="0"/>
              </a:spcBef>
            </a:pPr>
            <a:r>
              <a:rPr lang="en-US" altLang="en-US" smtClean="0"/>
              <a:t>Another example: </a:t>
            </a:r>
          </a:p>
          <a:p>
            <a:pPr eaLnBrk="1" hangingPunct="1">
              <a:spcBef>
                <a:spcPct val="0"/>
              </a:spcBef>
            </a:pPr>
            <a:r>
              <a:rPr lang="en-US" altLang="en-US" smtClean="0"/>
              <a:t>50-lb. bag of 5-3-4 organic fertilizer  </a:t>
            </a:r>
          </a:p>
          <a:p>
            <a:pPr eaLnBrk="1" hangingPunct="1">
              <a:spcBef>
                <a:spcPct val="0"/>
              </a:spcBef>
            </a:pPr>
            <a:r>
              <a:rPr lang="en-US" altLang="en-US" smtClean="0"/>
              <a:t> </a:t>
            </a:r>
          </a:p>
          <a:p>
            <a:pPr eaLnBrk="1" hangingPunct="1">
              <a:spcBef>
                <a:spcPct val="0"/>
              </a:spcBef>
            </a:pPr>
            <a:r>
              <a:rPr lang="en-US" altLang="en-US" smtClean="0"/>
              <a:t>To calculate the pounds of nitrogen: Multiply 50 by .05, which equals 2.5.</a:t>
            </a:r>
          </a:p>
          <a:p>
            <a:pPr eaLnBrk="1" hangingPunct="1">
              <a:spcBef>
                <a:spcPct val="0"/>
              </a:spcBef>
            </a:pPr>
            <a:r>
              <a:rPr lang="en-US" altLang="en-US" smtClean="0"/>
              <a:t>To calculate the pounds of phosphate: Multiply 50 x .03, which equals 1.5.</a:t>
            </a:r>
          </a:p>
          <a:p>
            <a:pPr eaLnBrk="1" hangingPunct="1">
              <a:spcBef>
                <a:spcPct val="0"/>
              </a:spcBef>
            </a:pPr>
            <a:r>
              <a:rPr lang="en-US" altLang="en-US" smtClean="0"/>
              <a:t>To calculate the pounds of potash: Multiply 50 by .04, which equals 2.</a:t>
            </a:r>
          </a:p>
          <a:p>
            <a:pPr eaLnBrk="1" hangingPunct="1">
              <a:spcBef>
                <a:spcPct val="0"/>
              </a:spcBef>
            </a:pPr>
            <a:r>
              <a:rPr lang="en-US" altLang="en-US" smtClean="0"/>
              <a:t>A 50 pound bag of 8-0-24 fertilizer contains a total of  6 lbs of nutrients: 2.5 lbs nitrogen, 1.5 lbs phosphate, and 2 lbs potash. This would leave us with 44 lbs of filler or more complex forms of these nutriients. Regardless, you can’t assume anything else will be available to the plant than the percent printed on the bag</a:t>
            </a: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636D13-532A-4C05-B2E6-DAA8491CAD64}"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635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many different fertilizer products available, both conventional and organic materials. Some are specially blended for a specific crop or region, based on research and experience as to what nutrients are most often limiting in a soil and which are most needed by different crops. Most conventional fertilizers are blended with 2-3 different nutrients, while most organic fertilizers are single-ingredient materials. In general, organic fertilizers are lower in concentration, or percent analysis, than conventional fertilizers and are released more slowly into the soil. It can be challenging to match the needs of the plant, the availability in the soul and the expense of certain nutrients, particularly when it comes to phosphorus and potassium.</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8FCF2F2-7629-44C1-8764-F0AD2E6D1D5C}"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9985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calculate how much of a nutrient is needed, first look at the soil analysis. Recommendations are given based on the level of nutrients in the soil and the crop to be grown. If you change crops from when you took a sample, the amount may vary. Look at the recommendations to determine how much of each of the big three nutrients are recommended, starting with Nitrogen. </a:t>
            </a:r>
          </a:p>
          <a:p>
            <a:pPr eaLnBrk="1" hangingPunct="1">
              <a:spcBef>
                <a:spcPct val="0"/>
              </a:spcBef>
            </a:pPr>
            <a:endParaRPr lang="en-US" altLang="en-US" smtClean="0"/>
          </a:p>
          <a:p>
            <a:pPr eaLnBrk="1" hangingPunct="1">
              <a:spcBef>
                <a:spcPct val="0"/>
              </a:spcBef>
            </a:pPr>
            <a:r>
              <a:rPr lang="en-US" altLang="en-US" smtClean="0"/>
              <a:t>Take into account any nutrients that might have been increased due to previous practices. For example, a legume cover crop will increase the nitrogen level in the soil for the next crop. If compost is applied, it will likely have some N, P and K and that’s why is good to get a sample of your compost from time to time as well. One goal is to find the least expensive, most environmentally safe fertilizer material to use.</a:t>
            </a:r>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E9A304-C24A-49E2-9B2F-5A813355667D}"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0160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Recommendations from a soil lab for Nitrogen will be in either pounds per acre or pounds per 1,000 square feet. Remember two things: 1) the lab assumes there is no nitrogen remaining the soil and typically does not sample for N unless you pay for it separately; and 2) the amount of N recommended will vary with crop. For this example, we will use a common recommendation of 200 pounds of actual N per acre. </a:t>
            </a:r>
          </a:p>
          <a:p>
            <a:pPr eaLnBrk="1" hangingPunct="1">
              <a:spcBef>
                <a:spcPct val="0"/>
              </a:spcBef>
            </a:pPr>
            <a:endParaRPr lang="en-US" altLang="en-US" smtClean="0"/>
          </a:p>
          <a:p>
            <a:pPr eaLnBrk="1" hangingPunct="1">
              <a:spcBef>
                <a:spcPct val="0"/>
              </a:spcBef>
            </a:pPr>
            <a:r>
              <a:rPr lang="en-US" altLang="en-US" smtClean="0"/>
              <a:t>Blood meal is a fairly easy to find organic fertilizer and one of the cheaper sources or organic Nitrogen. Most sources have 12% (or .12) N and the rest is material that is associated with the dried blood. For an acre calculation we would divide 200 by .12 and get 1,667 pounds of blood meal required to provide 200 pounds of actual N. There are 43, 560 square feet in an acre, so to convert the recommendation to a 1,000 square feet, we divide by 43.5 and get 38 pounds per 1,000 sqaure feet.</a:t>
            </a:r>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07EF6CC-61E2-4C3A-B38C-0E539578F6CE}"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0331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logic and math is similar for P as well. Because phosphorus can remain in certain soils 9especially clay) for a long time, we often think of building up P levels in soils that are low in P at the start, but easing off applications after a few years. The best way to know what is happening, of course, is to soil test. Most soils in Georgia that have been farmed in the past will have at least some P in the soil. Newly cleared land, urban soils and old farm land will often have lower levels of P. </a:t>
            </a:r>
          </a:p>
          <a:p>
            <a:pPr eaLnBrk="1" hangingPunct="1">
              <a:spcBef>
                <a:spcPct val="0"/>
              </a:spcBef>
            </a:pPr>
            <a:endParaRPr lang="en-US" altLang="en-US" smtClean="0"/>
          </a:p>
          <a:p>
            <a:pPr eaLnBrk="1" hangingPunct="1">
              <a:spcBef>
                <a:spcPct val="0"/>
              </a:spcBef>
            </a:pPr>
            <a:r>
              <a:rPr lang="en-US" altLang="en-US" smtClean="0"/>
              <a:t>In our example, a recommendation has been made to apply 20 pounds of actual P per acre. Using an organic fertilizer to provide the P, we choose the most common material, which is Cal Phosphate, which has as much as 20% (or ;20) available P, however it will take some time for entire amount to be available. To determine the amount of Cal Phos needed for an acre, divide 20 by .20 and get 100 pounds per acre, or when divided by 43.5, about 2.25 pounds per 1,000 square feet.</a:t>
            </a: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758DA1-BAA7-4867-9591-B324BE255D1E}"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5154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process is pretty much the same for Potassium as it was for Nitrogen and Phosphorus, only the amount recommend is often different form N and P, depending on the soil sample analysis and the analysis of the fertilizer varies.</a:t>
            </a:r>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B529EF-CB6A-4BF4-AD53-4F6D2B9B427C}"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6145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3D9AFA-DB88-4F69-A926-7553C7AFC65A}" type="datetimeFigureOut">
              <a:rPr lang="en-US" altLang="en-US"/>
              <a:pPr>
                <a:defRPr/>
              </a:pPr>
              <a:t>9/21/2016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2981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A858B8-6A4D-4130-9029-4EC94C4DFC73}" type="datetimeFigureOut">
              <a:rPr lang="en-US" altLang="en-US"/>
              <a:pPr>
                <a:defRPr/>
              </a:pPr>
              <a:t>9/21/2016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CBF31C-A6B2-430D-B126-5C9097D14127}" type="slidenum">
              <a:rPr lang="en-US" altLang="en-US"/>
              <a:pPr>
                <a:defRPr/>
              </a:pPr>
              <a:t>‹#›</a:t>
            </a:fld>
            <a:endParaRPr lang="en-US" altLang="en-US"/>
          </a:p>
        </p:txBody>
      </p:sp>
    </p:spTree>
    <p:extLst>
      <p:ext uri="{BB962C8B-B14F-4D97-AF65-F5344CB8AC3E}">
        <p14:creationId xmlns:p14="http://schemas.microsoft.com/office/powerpoint/2010/main" val="163885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756D50-F94C-40A7-BE55-077E82123B9C}" type="datetimeFigureOut">
              <a:rPr lang="en-US" altLang="en-US"/>
              <a:pPr>
                <a:defRPr/>
              </a:pPr>
              <a:t>9/21/2016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963A98-B6D7-44E7-99ED-70BA0B5285D8}" type="slidenum">
              <a:rPr lang="en-US" altLang="en-US"/>
              <a:pPr>
                <a:defRPr/>
              </a:pPr>
              <a:t>‹#›</a:t>
            </a:fld>
            <a:endParaRPr lang="en-US" altLang="en-US"/>
          </a:p>
        </p:txBody>
      </p:sp>
    </p:spTree>
    <p:extLst>
      <p:ext uri="{BB962C8B-B14F-4D97-AF65-F5344CB8AC3E}">
        <p14:creationId xmlns:p14="http://schemas.microsoft.com/office/powerpoint/2010/main" val="34745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4A7EC2-ABC8-4878-9904-4C0B9E6D62CD}" type="datetimeFigureOut">
              <a:rPr lang="en-US" altLang="en-US"/>
              <a:pPr>
                <a:defRPr/>
              </a:pPr>
              <a:t>9/21/2016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49649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7EB380-4F62-49D7-B1C9-EB6D24FA4B28}" type="datetimeFigureOut">
              <a:rPr lang="en-US" altLang="en-US"/>
              <a:pPr>
                <a:defRPr/>
              </a:pPr>
              <a:t>9/21/2016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A5EDD-ADAD-4B79-BD0A-84B20B1F7B64}" type="slidenum">
              <a:rPr lang="en-US" altLang="en-US"/>
              <a:pPr>
                <a:defRPr/>
              </a:pPr>
              <a:t>‹#›</a:t>
            </a:fld>
            <a:endParaRPr lang="en-US" altLang="en-US"/>
          </a:p>
        </p:txBody>
      </p:sp>
    </p:spTree>
    <p:extLst>
      <p:ext uri="{BB962C8B-B14F-4D97-AF65-F5344CB8AC3E}">
        <p14:creationId xmlns:p14="http://schemas.microsoft.com/office/powerpoint/2010/main" val="350665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3957E2A8-FE6B-4B5F-9EF9-39DD0780D834}" type="datetimeFigureOut">
              <a:rPr lang="en-US" altLang="en-US"/>
              <a:pPr>
                <a:defRPr/>
              </a:pPr>
              <a:t>9/21/2016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F2D6D57-5195-45D0-8D82-1D732087EB94}" type="slidenum">
              <a:rPr lang="en-US" altLang="en-US"/>
              <a:pPr>
                <a:defRPr/>
              </a:pPr>
              <a:t>‹#›</a:t>
            </a:fld>
            <a:endParaRPr lang="en-US" altLang="en-US"/>
          </a:p>
        </p:txBody>
      </p:sp>
    </p:spTree>
    <p:extLst>
      <p:ext uri="{BB962C8B-B14F-4D97-AF65-F5344CB8AC3E}">
        <p14:creationId xmlns:p14="http://schemas.microsoft.com/office/powerpoint/2010/main" val="374782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08EAF453-F68E-4406-B64A-059286514F02}" type="datetimeFigureOut">
              <a:rPr lang="en-US" altLang="en-US"/>
              <a:pPr>
                <a:defRPr/>
              </a:pPr>
              <a:t>9/21/2016</a:t>
            </a:fld>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7BCEAC0-F941-4AA7-87BE-5D00E67F52F7}" type="slidenum">
              <a:rPr lang="en-US" altLang="en-US"/>
              <a:pPr>
                <a:defRPr/>
              </a:pPr>
              <a:t>‹#›</a:t>
            </a:fld>
            <a:endParaRPr lang="en-US" altLang="en-US"/>
          </a:p>
        </p:txBody>
      </p:sp>
    </p:spTree>
    <p:extLst>
      <p:ext uri="{BB962C8B-B14F-4D97-AF65-F5344CB8AC3E}">
        <p14:creationId xmlns:p14="http://schemas.microsoft.com/office/powerpoint/2010/main" val="169014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F4A01C7-C1EE-45C2-9007-8A0B3B48B884}" type="datetimeFigureOut">
              <a:rPr lang="en-US" altLang="en-US"/>
              <a:pPr>
                <a:defRPr/>
              </a:pPr>
              <a:t>9/21/2016</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D7B2E87-E5A3-4F1A-B076-ECE4E88027DD}" type="slidenum">
              <a:rPr lang="en-US" altLang="en-US"/>
              <a:pPr>
                <a:defRPr/>
              </a:pPr>
              <a:t>‹#›</a:t>
            </a:fld>
            <a:endParaRPr lang="en-US" altLang="en-US"/>
          </a:p>
        </p:txBody>
      </p:sp>
    </p:spTree>
    <p:extLst>
      <p:ext uri="{BB962C8B-B14F-4D97-AF65-F5344CB8AC3E}">
        <p14:creationId xmlns:p14="http://schemas.microsoft.com/office/powerpoint/2010/main" val="233833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C91FDE26-8B20-4573-B8D5-DC5D030785B7}" type="datetimeFigureOut">
              <a:rPr lang="en-US" altLang="en-US"/>
              <a:pPr>
                <a:defRPr/>
              </a:pPr>
              <a:t>9/21/2016</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E750A9F-925D-46DC-8CFA-6A111F10AFC7}" type="slidenum">
              <a:rPr lang="en-US" altLang="en-US"/>
              <a:pPr>
                <a:defRPr/>
              </a:pPr>
              <a:t>‹#›</a:t>
            </a:fld>
            <a:endParaRPr lang="en-US" altLang="en-US"/>
          </a:p>
        </p:txBody>
      </p:sp>
    </p:spTree>
    <p:extLst>
      <p:ext uri="{BB962C8B-B14F-4D97-AF65-F5344CB8AC3E}">
        <p14:creationId xmlns:p14="http://schemas.microsoft.com/office/powerpoint/2010/main" val="339217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BA1790C-03E8-4DAE-AE19-D0B81B450C8D}" type="datetimeFigureOut">
              <a:rPr lang="en-US" altLang="en-US"/>
              <a:pPr>
                <a:defRPr/>
              </a:pPr>
              <a:t>9/21/2016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D04C02E-9C4B-40BE-AF77-5F6272CFB4A5}" type="slidenum">
              <a:rPr lang="en-US" altLang="en-US"/>
              <a:pPr>
                <a:defRPr/>
              </a:pPr>
              <a:t>‹#›</a:t>
            </a:fld>
            <a:endParaRPr lang="en-US" altLang="en-US"/>
          </a:p>
        </p:txBody>
      </p:sp>
    </p:spTree>
    <p:extLst>
      <p:ext uri="{BB962C8B-B14F-4D97-AF65-F5344CB8AC3E}">
        <p14:creationId xmlns:p14="http://schemas.microsoft.com/office/powerpoint/2010/main" val="41231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683BA70-CB48-4556-AAB9-D4072D4142C3}" type="datetimeFigureOut">
              <a:rPr lang="en-US" altLang="en-US"/>
              <a:pPr>
                <a:defRPr/>
              </a:pPr>
              <a:t>9/21/2016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5FF071-9E57-43B6-9430-C910945082EA}" type="slidenum">
              <a:rPr lang="en-US" altLang="en-US"/>
              <a:pPr>
                <a:defRPr/>
              </a:pPr>
              <a:t>‹#›</a:t>
            </a:fld>
            <a:endParaRPr lang="en-US" altLang="en-US"/>
          </a:p>
        </p:txBody>
      </p:sp>
    </p:spTree>
    <p:extLst>
      <p:ext uri="{BB962C8B-B14F-4D97-AF65-F5344CB8AC3E}">
        <p14:creationId xmlns:p14="http://schemas.microsoft.com/office/powerpoint/2010/main" val="279684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CB28BBFA-1CD4-4652-88BC-F33AB9A024A5}" type="datetimeFigureOut">
              <a:rPr lang="en-US" altLang="en-US"/>
              <a:pPr>
                <a:defRPr/>
              </a:pPr>
              <a:t>9/21/2016</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19C6AC1-EACD-4F73-966A-23896C4A80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2513" y="601663"/>
            <a:ext cx="7546975" cy="233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itle 1"/>
          <p:cNvSpPr txBox="1">
            <a:spLocks/>
          </p:cNvSpPr>
          <p:nvPr/>
        </p:nvSpPr>
        <p:spPr bwMode="auto">
          <a:xfrm>
            <a:off x="0" y="3016250"/>
            <a:ext cx="121920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6000"/>
              <a:t>Small Fruit and Vegetable Production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1501" y="5834699"/>
            <a:ext cx="1705074" cy="600457"/>
          </a:xfrm>
          <a:prstGeom prst="rect">
            <a:avLst/>
          </a:prstGeom>
          <a:effectLst>
            <a:glow>
              <a:schemeClr val="tx1">
                <a:alpha val="20000"/>
              </a:schemeClr>
            </a:glo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03914" y="5255954"/>
            <a:ext cx="917600" cy="1481021"/>
          </a:xfrm>
          <a:prstGeom prst="rect">
            <a:avLst/>
          </a:prstGeom>
          <a:effectLst>
            <a:glow>
              <a:schemeClr val="tx1">
                <a:alpha val="20000"/>
              </a:schemeClr>
            </a:glow>
          </a:effectLst>
        </p:spPr>
      </p:pic>
      <p:pic>
        <p:nvPicPr>
          <p:cNvPr id="14342"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75" y="5405438"/>
            <a:ext cx="1162050"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Amount of Organic Fertilizer to Use</a:t>
            </a:r>
          </a:p>
        </p:txBody>
      </p:sp>
      <p:sp>
        <p:nvSpPr>
          <p:cNvPr id="29699" name="Content Placeholder 2"/>
          <p:cNvSpPr>
            <a:spLocks noGrp="1"/>
          </p:cNvSpPr>
          <p:nvPr>
            <p:ph idx="1"/>
          </p:nvPr>
        </p:nvSpPr>
        <p:spPr/>
        <p:txBody>
          <a:bodyPr/>
          <a:lstStyle/>
          <a:p>
            <a:pPr eaLnBrk="1" hangingPunct="1">
              <a:lnSpc>
                <a:spcPct val="110000"/>
              </a:lnSpc>
            </a:pPr>
            <a:r>
              <a:rPr lang="en-US" altLang="en-US" smtClean="0"/>
              <a:t>Nitrogen</a:t>
            </a:r>
          </a:p>
          <a:p>
            <a:pPr lvl="1" eaLnBrk="1" hangingPunct="1">
              <a:lnSpc>
                <a:spcPct val="110000"/>
              </a:lnSpc>
              <a:buFont typeface="Arial" panose="020B0604020202020204" pitchFamily="34" charset="0"/>
              <a:buChar char="−"/>
            </a:pPr>
            <a:r>
              <a:rPr lang="en-US" altLang="en-US" smtClean="0"/>
              <a:t>Consider any carry over N from previous cover crop</a:t>
            </a:r>
          </a:p>
          <a:p>
            <a:pPr lvl="1" eaLnBrk="1" hangingPunct="1">
              <a:lnSpc>
                <a:spcPct val="110000"/>
              </a:lnSpc>
              <a:buFont typeface="Arial" panose="020B0604020202020204" pitchFamily="34" charset="0"/>
              <a:buChar char="−"/>
            </a:pPr>
            <a:r>
              <a:rPr lang="en-US" altLang="en-US" smtClean="0"/>
              <a:t>Consider N in any amendment added like compost</a:t>
            </a:r>
          </a:p>
          <a:p>
            <a:pPr lvl="1" eaLnBrk="1" hangingPunct="1">
              <a:lnSpc>
                <a:spcPct val="110000"/>
              </a:lnSpc>
              <a:buFont typeface="Arial" panose="020B0604020202020204" pitchFamily="34" charset="0"/>
              <a:buChar char="−"/>
            </a:pPr>
            <a:r>
              <a:rPr lang="en-US" altLang="en-US" smtClean="0"/>
              <a:t>Select least expensive material (shipping is expensive)</a:t>
            </a:r>
          </a:p>
          <a:p>
            <a:pPr marL="914400" lvl="2" indent="0" eaLnBrk="1" hangingPunct="1">
              <a:lnSpc>
                <a:spcPct val="110000"/>
              </a:lnSpc>
              <a:buFont typeface="Arial" panose="020B0604020202020204" pitchFamily="34" charset="0"/>
              <a:buNone/>
            </a:pPr>
            <a:endParaRPr lang="en-US" altLang="en-US" smtClean="0"/>
          </a:p>
        </p:txBody>
      </p:sp>
      <p:pic>
        <p:nvPicPr>
          <p:cNvPr id="29700" name="Picture 1"/>
          <p:cNvPicPr>
            <a:picLocks noChangeAspect="1"/>
          </p:cNvPicPr>
          <p:nvPr/>
        </p:nvPicPr>
        <p:blipFill rotWithShape="1">
          <a:blip r:embed="rId3">
            <a:extLst>
              <a:ext uri="{28A0092B-C50C-407E-A947-70E740481C1C}">
                <a14:useLocalDpi xmlns:a14="http://schemas.microsoft.com/office/drawing/2010/main" val="0"/>
              </a:ext>
            </a:extLst>
          </a:blip>
          <a:srcRect t="29278" b="19496"/>
          <a:stretch/>
        </p:blipFill>
        <p:spPr bwMode="auto">
          <a:xfrm>
            <a:off x="4270470" y="4001294"/>
            <a:ext cx="3651060" cy="24937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TextBox 2"/>
          <p:cNvSpPr txBox="1">
            <a:spLocks noChangeArrowheads="1"/>
          </p:cNvSpPr>
          <p:nvPr/>
        </p:nvSpPr>
        <p:spPr bwMode="auto">
          <a:xfrm>
            <a:off x="6489415" y="6220074"/>
            <a:ext cx="264795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solidFill>
                  <a:schemeClr val="bg1"/>
                </a:solidFill>
              </a:rPr>
              <a:t>Photo: Katie Chatham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Amount of Organic Fertilizer to Use</a:t>
            </a:r>
          </a:p>
        </p:txBody>
      </p:sp>
      <p:sp>
        <p:nvSpPr>
          <p:cNvPr id="3" name="Content Placeholder 2"/>
          <p:cNvSpPr>
            <a:spLocks noGrp="1"/>
          </p:cNvSpPr>
          <p:nvPr>
            <p:ph idx="1"/>
          </p:nvPr>
        </p:nvSpPr>
        <p:spPr>
          <a:xfrm>
            <a:off x="838200" y="1825625"/>
            <a:ext cx="7415784" cy="4351338"/>
          </a:xfrm>
        </p:spPr>
        <p:txBody>
          <a:bodyPr/>
          <a:lstStyle/>
          <a:p>
            <a:pPr eaLnBrk="1" hangingPunct="1">
              <a:lnSpc>
                <a:spcPct val="110000"/>
              </a:lnSpc>
              <a:defRPr/>
            </a:pPr>
            <a:r>
              <a:rPr lang="en-US" altLang="en-US" dirty="0" smtClean="0">
                <a:cs typeface="ＭＳ Ｐゴシック" charset="0"/>
              </a:rPr>
              <a:t>Nitrogen</a:t>
            </a:r>
          </a:p>
          <a:p>
            <a:pPr lvl="1" eaLnBrk="1" hangingPunct="1">
              <a:lnSpc>
                <a:spcPct val="110000"/>
              </a:lnSpc>
              <a:buFont typeface="Arial" panose="020B0604020202020204" pitchFamily="34" charset="0"/>
              <a:buChar char="−"/>
              <a:defRPr/>
            </a:pPr>
            <a:r>
              <a:rPr lang="en-US" altLang="en-US" dirty="0" smtClean="0">
                <a:cs typeface="+mn-cs"/>
              </a:rPr>
              <a:t>Divide amount recommended by percent in bag (see example below)</a:t>
            </a:r>
          </a:p>
          <a:p>
            <a:pPr lvl="2" eaLnBrk="1" hangingPunct="1">
              <a:lnSpc>
                <a:spcPct val="110000"/>
              </a:lnSpc>
              <a:defRPr/>
            </a:pPr>
            <a:r>
              <a:rPr lang="en-US" altLang="en-US" sz="2200" dirty="0" smtClean="0">
                <a:cs typeface="+mn-cs"/>
              </a:rPr>
              <a:t>Amount recommended is 200 </a:t>
            </a:r>
            <a:r>
              <a:rPr lang="en-US" altLang="en-US" sz="2200" dirty="0" err="1" smtClean="0">
                <a:cs typeface="+mn-cs"/>
              </a:rPr>
              <a:t>lbs</a:t>
            </a:r>
            <a:r>
              <a:rPr lang="en-US" altLang="en-US" sz="2200" dirty="0" smtClean="0">
                <a:cs typeface="+mn-cs"/>
              </a:rPr>
              <a:t> N per acre</a:t>
            </a:r>
          </a:p>
          <a:p>
            <a:pPr lvl="2" eaLnBrk="1" hangingPunct="1">
              <a:lnSpc>
                <a:spcPct val="110000"/>
              </a:lnSpc>
              <a:defRPr/>
            </a:pPr>
            <a:r>
              <a:rPr lang="en-US" altLang="en-US" sz="2200" dirty="0" smtClean="0">
                <a:cs typeface="+mn-cs"/>
              </a:rPr>
              <a:t>Blood meal (12-0-0) or 12% N</a:t>
            </a:r>
          </a:p>
          <a:p>
            <a:pPr lvl="2" eaLnBrk="1" hangingPunct="1">
              <a:lnSpc>
                <a:spcPct val="110000"/>
              </a:lnSpc>
              <a:defRPr/>
            </a:pPr>
            <a:r>
              <a:rPr lang="en-US" altLang="en-US" sz="2200" dirty="0" smtClean="0">
                <a:cs typeface="+mn-cs"/>
              </a:rPr>
              <a:t>200 </a:t>
            </a:r>
            <a:r>
              <a:rPr lang="en-US" altLang="en-US" sz="2200" dirty="0" err="1" smtClean="0">
                <a:cs typeface="+mn-cs"/>
              </a:rPr>
              <a:t>lbs</a:t>
            </a:r>
            <a:r>
              <a:rPr lang="en-US" altLang="en-US" sz="2200" dirty="0" smtClean="0">
                <a:cs typeface="+mn-cs"/>
              </a:rPr>
              <a:t> / 0.12 =  1,667 lbs. Blood meal per acre, or</a:t>
            </a:r>
          </a:p>
          <a:p>
            <a:pPr lvl="2" eaLnBrk="1" hangingPunct="1">
              <a:lnSpc>
                <a:spcPct val="110000"/>
              </a:lnSpc>
              <a:defRPr/>
            </a:pPr>
            <a:r>
              <a:rPr lang="en-US" altLang="en-US" sz="2200" dirty="0" smtClean="0">
                <a:cs typeface="+mn-cs"/>
              </a:rPr>
              <a:t>38 </a:t>
            </a:r>
            <a:r>
              <a:rPr lang="en-US" altLang="en-US" sz="2200" dirty="0" err="1" smtClean="0">
                <a:cs typeface="+mn-cs"/>
              </a:rPr>
              <a:t>lbs</a:t>
            </a:r>
            <a:r>
              <a:rPr lang="en-US" altLang="en-US" sz="2200" dirty="0" smtClean="0">
                <a:cs typeface="+mn-cs"/>
              </a:rPr>
              <a:t> per 1,000 sq. ft. </a:t>
            </a:r>
          </a:p>
          <a:p>
            <a:pPr lvl="3" eaLnBrk="1" hangingPunct="1">
              <a:lnSpc>
                <a:spcPct val="110000"/>
              </a:lnSpc>
              <a:buFont typeface="Arial" panose="020B0604020202020204" pitchFamily="34" charset="0"/>
              <a:buChar char="−"/>
              <a:defRPr/>
            </a:pPr>
            <a:r>
              <a:rPr lang="en-US" altLang="en-US" sz="2200" dirty="0" smtClean="0">
                <a:cs typeface="+mn-cs"/>
              </a:rPr>
              <a:t>(1,667/43.5 because 43,560 sq. ft. per acre)</a:t>
            </a:r>
          </a:p>
          <a:p>
            <a:pPr>
              <a:defRPr/>
            </a:pPr>
            <a:endParaRPr lang="en-US" dirty="0">
              <a:cs typeface="ＭＳ Ｐゴシック" charset="0"/>
            </a:endParaRP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6117" y="2372678"/>
            <a:ext cx="2941320" cy="294131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8306117" y="5457823"/>
            <a:ext cx="2290762"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err="1"/>
              <a:t>Bloodmeal</a:t>
            </a:r>
            <a:r>
              <a:rPr lang="en-US" altLang="en-US" dirty="0"/>
              <a:t> (12-0-0) </a:t>
            </a:r>
            <a:r>
              <a:rPr lang="en-US" altLang="en-US" sz="1100" dirty="0" smtClean="0"/>
              <a:t>Photo: </a:t>
            </a:r>
            <a:r>
              <a:rPr lang="en-US" altLang="en-US" sz="1100" dirty="0"/>
              <a:t>Julia Gaskin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Amount of organic fertilizer to use</a:t>
            </a:r>
          </a:p>
        </p:txBody>
      </p:sp>
      <p:sp>
        <p:nvSpPr>
          <p:cNvPr id="2" name="Content Placeholder 2"/>
          <p:cNvSpPr>
            <a:spLocks noGrp="1"/>
          </p:cNvSpPr>
          <p:nvPr>
            <p:ph idx="1"/>
          </p:nvPr>
        </p:nvSpPr>
        <p:spPr/>
        <p:txBody>
          <a:bodyPr/>
          <a:lstStyle/>
          <a:p>
            <a:pPr eaLnBrk="1" hangingPunct="1">
              <a:lnSpc>
                <a:spcPct val="110000"/>
              </a:lnSpc>
              <a:defRPr/>
            </a:pPr>
            <a:r>
              <a:rPr lang="en-US" altLang="en-US" dirty="0" smtClean="0"/>
              <a:t>Phosphate</a:t>
            </a:r>
          </a:p>
          <a:p>
            <a:pPr lvl="1" eaLnBrk="1" hangingPunct="1">
              <a:lnSpc>
                <a:spcPct val="110000"/>
              </a:lnSpc>
              <a:buFont typeface="Arial" panose="020B0604020202020204" pitchFamily="34" charset="0"/>
              <a:buChar char="−"/>
              <a:defRPr/>
            </a:pPr>
            <a:r>
              <a:rPr lang="en-US" altLang="en-US" dirty="0" smtClean="0"/>
              <a:t>Consider that P stays in a clay soil a long time</a:t>
            </a:r>
          </a:p>
          <a:p>
            <a:pPr lvl="1" eaLnBrk="1" hangingPunct="1">
              <a:lnSpc>
                <a:spcPct val="110000"/>
              </a:lnSpc>
              <a:buFont typeface="Arial" panose="020B0604020202020204" pitchFamily="34" charset="0"/>
              <a:buChar char="−"/>
              <a:defRPr/>
            </a:pPr>
            <a:r>
              <a:rPr lang="en-US" altLang="en-US" dirty="0" smtClean="0"/>
              <a:t>Consider P in any amendment added like compost</a:t>
            </a:r>
          </a:p>
          <a:p>
            <a:pPr lvl="1" eaLnBrk="1" hangingPunct="1">
              <a:lnSpc>
                <a:spcPct val="110000"/>
              </a:lnSpc>
              <a:buFont typeface="Arial" panose="020B0604020202020204" pitchFamily="34" charset="0"/>
              <a:buChar char="−"/>
              <a:defRPr/>
            </a:pPr>
            <a:r>
              <a:rPr lang="en-US" altLang="en-US" dirty="0" smtClean="0"/>
              <a:t>Select least expensive material (shipping is expensive)</a:t>
            </a:r>
          </a:p>
          <a:p>
            <a:pPr lvl="1" eaLnBrk="1" hangingPunct="1">
              <a:lnSpc>
                <a:spcPct val="110000"/>
              </a:lnSpc>
              <a:buFont typeface="Arial" panose="020B0604020202020204" pitchFamily="34" charset="0"/>
              <a:buChar char="−"/>
              <a:defRPr/>
            </a:pPr>
            <a:r>
              <a:rPr lang="en-US" altLang="en-US" dirty="0" smtClean="0"/>
              <a:t>Divide amount recommended by percent in bag (see example below)</a:t>
            </a:r>
          </a:p>
          <a:p>
            <a:pPr lvl="2" eaLnBrk="1" hangingPunct="1">
              <a:lnSpc>
                <a:spcPct val="110000"/>
              </a:lnSpc>
              <a:defRPr/>
            </a:pPr>
            <a:r>
              <a:rPr lang="en-US" altLang="en-US" dirty="0" smtClean="0"/>
              <a:t>Amount recommended is 20 </a:t>
            </a:r>
            <a:r>
              <a:rPr lang="en-US" altLang="en-US" dirty="0" err="1" smtClean="0"/>
              <a:t>lbs</a:t>
            </a:r>
            <a:r>
              <a:rPr lang="en-US" altLang="en-US" dirty="0" smtClean="0"/>
              <a:t> P per acre</a:t>
            </a:r>
          </a:p>
          <a:p>
            <a:pPr lvl="2" eaLnBrk="1" hangingPunct="1">
              <a:lnSpc>
                <a:spcPct val="110000"/>
              </a:lnSpc>
              <a:defRPr/>
            </a:pPr>
            <a:r>
              <a:rPr lang="en-US" altLang="en-US" dirty="0" smtClean="0"/>
              <a:t>Cal Phosphate (0-20-0)</a:t>
            </a:r>
          </a:p>
          <a:p>
            <a:pPr lvl="2" eaLnBrk="1" hangingPunct="1">
              <a:lnSpc>
                <a:spcPct val="110000"/>
              </a:lnSpc>
              <a:defRPr/>
            </a:pPr>
            <a:r>
              <a:rPr lang="en-US" altLang="en-US" dirty="0" smtClean="0"/>
              <a:t>20 </a:t>
            </a:r>
            <a:r>
              <a:rPr lang="en-US" altLang="en-US" dirty="0" err="1" smtClean="0"/>
              <a:t>lbs</a:t>
            </a:r>
            <a:r>
              <a:rPr lang="en-US" altLang="en-US" dirty="0" smtClean="0"/>
              <a:t> / .20 =  100 lbs. </a:t>
            </a:r>
            <a:r>
              <a:rPr lang="en-US" altLang="en-US" dirty="0" err="1" smtClean="0"/>
              <a:t>CalPhosl</a:t>
            </a:r>
            <a:r>
              <a:rPr lang="en-US" altLang="en-US" dirty="0" smtClean="0"/>
              <a:t> per acre, or</a:t>
            </a:r>
          </a:p>
          <a:p>
            <a:pPr lvl="2" eaLnBrk="1" hangingPunct="1">
              <a:lnSpc>
                <a:spcPct val="110000"/>
              </a:lnSpc>
              <a:defRPr/>
            </a:pPr>
            <a:r>
              <a:rPr lang="en-US" altLang="en-US" dirty="0" smtClean="0"/>
              <a:t>2.25 </a:t>
            </a:r>
            <a:r>
              <a:rPr lang="en-US" altLang="en-US" dirty="0" err="1" smtClean="0"/>
              <a:t>lbs</a:t>
            </a:r>
            <a:r>
              <a:rPr lang="en-US" altLang="en-US" dirty="0" smtClean="0"/>
              <a:t> </a:t>
            </a:r>
            <a:r>
              <a:rPr lang="en-US" altLang="en-US" dirty="0" err="1" smtClean="0"/>
              <a:t>CalPhos</a:t>
            </a:r>
            <a:r>
              <a:rPr lang="en-US" altLang="en-US" dirty="0" smtClean="0"/>
              <a:t> per 1,000 sq. ft. (100/43.5 because 43,560 sq. ft. per acre)</a:t>
            </a:r>
          </a:p>
          <a:p>
            <a:pPr marL="1431925" lvl="2" indent="-517525" eaLnBrk="1" hangingPunct="1">
              <a:lnSpc>
                <a:spcPct val="110000"/>
              </a:lnSpc>
              <a:buFont typeface="Arial" panose="020B0604020202020204" pitchFamily="34" charset="0"/>
              <a:buBlip>
                <a:blip r:embed="rId3"/>
              </a:buBlip>
              <a:defRPr/>
            </a:pPr>
            <a:endParaRPr lang="en-US"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Amount of organic fertilizer to use</a:t>
            </a:r>
          </a:p>
        </p:txBody>
      </p:sp>
      <p:sp>
        <p:nvSpPr>
          <p:cNvPr id="2" name="Content Placeholder 2"/>
          <p:cNvSpPr>
            <a:spLocks noGrp="1"/>
          </p:cNvSpPr>
          <p:nvPr>
            <p:ph idx="1"/>
          </p:nvPr>
        </p:nvSpPr>
        <p:spPr/>
        <p:txBody>
          <a:bodyPr/>
          <a:lstStyle/>
          <a:p>
            <a:pPr eaLnBrk="1" hangingPunct="1">
              <a:lnSpc>
                <a:spcPct val="110000"/>
              </a:lnSpc>
              <a:defRPr/>
            </a:pPr>
            <a:r>
              <a:rPr lang="en-US" altLang="en-US" dirty="0" smtClean="0"/>
              <a:t>Potassium</a:t>
            </a:r>
          </a:p>
          <a:p>
            <a:pPr lvl="1" eaLnBrk="1" hangingPunct="1">
              <a:lnSpc>
                <a:spcPct val="110000"/>
              </a:lnSpc>
              <a:buFont typeface="Arial" panose="020B0604020202020204" pitchFamily="34" charset="0"/>
              <a:buChar char="−"/>
              <a:defRPr/>
            </a:pPr>
            <a:r>
              <a:rPr lang="en-US" altLang="en-US" dirty="0" smtClean="0"/>
              <a:t>Consider K in any amendment added like compost</a:t>
            </a:r>
          </a:p>
          <a:p>
            <a:pPr lvl="1" eaLnBrk="1" hangingPunct="1">
              <a:lnSpc>
                <a:spcPct val="110000"/>
              </a:lnSpc>
              <a:buFont typeface="Arial" panose="020B0604020202020204" pitchFamily="34" charset="0"/>
              <a:buChar char="−"/>
              <a:defRPr/>
            </a:pPr>
            <a:r>
              <a:rPr lang="en-US" altLang="en-US" dirty="0" smtClean="0"/>
              <a:t>Select least expensive material (shipping is expensive)</a:t>
            </a:r>
          </a:p>
          <a:p>
            <a:pPr lvl="1" eaLnBrk="1" hangingPunct="1">
              <a:lnSpc>
                <a:spcPct val="110000"/>
              </a:lnSpc>
              <a:buFont typeface="Arial" panose="020B0604020202020204" pitchFamily="34" charset="0"/>
              <a:buChar char="−"/>
              <a:defRPr/>
            </a:pPr>
            <a:r>
              <a:rPr lang="en-US" altLang="en-US" dirty="0" smtClean="0"/>
              <a:t>Divide amount recommended by percent in bag </a:t>
            </a:r>
          </a:p>
          <a:p>
            <a:pPr lvl="2" eaLnBrk="1" hangingPunct="1">
              <a:lnSpc>
                <a:spcPct val="110000"/>
              </a:lnSpc>
              <a:defRPr/>
            </a:pPr>
            <a:r>
              <a:rPr lang="en-US" altLang="en-US" dirty="0" smtClean="0"/>
              <a:t>Amount recommended is 150 </a:t>
            </a:r>
            <a:r>
              <a:rPr lang="en-US" altLang="en-US" dirty="0" err="1" smtClean="0"/>
              <a:t>lbs</a:t>
            </a:r>
            <a:r>
              <a:rPr lang="en-US" altLang="en-US" dirty="0" smtClean="0"/>
              <a:t> K</a:t>
            </a:r>
            <a:r>
              <a:rPr lang="en-US" altLang="en-US" baseline="-25000" dirty="0" smtClean="0"/>
              <a:t>2</a:t>
            </a:r>
            <a:r>
              <a:rPr lang="en-US" altLang="en-US" dirty="0" smtClean="0"/>
              <a:t>O per acre</a:t>
            </a:r>
          </a:p>
          <a:p>
            <a:pPr lvl="2" eaLnBrk="1" hangingPunct="1">
              <a:lnSpc>
                <a:spcPct val="110000"/>
              </a:lnSpc>
              <a:defRPr/>
            </a:pPr>
            <a:r>
              <a:rPr lang="en-US" altLang="en-US" dirty="0" smtClean="0"/>
              <a:t>Greensand (0-7-0) or 7% K</a:t>
            </a:r>
            <a:r>
              <a:rPr lang="en-US" altLang="en-US" baseline="-25000" dirty="0" smtClean="0"/>
              <a:t>2</a:t>
            </a:r>
            <a:r>
              <a:rPr lang="en-US" altLang="en-US" dirty="0" smtClean="0"/>
              <a:t>O</a:t>
            </a:r>
          </a:p>
          <a:p>
            <a:pPr lvl="2" eaLnBrk="1" hangingPunct="1">
              <a:lnSpc>
                <a:spcPct val="110000"/>
              </a:lnSpc>
              <a:defRPr/>
            </a:pPr>
            <a:r>
              <a:rPr lang="en-US" altLang="en-US" dirty="0" smtClean="0"/>
              <a:t>150 </a:t>
            </a:r>
            <a:r>
              <a:rPr lang="en-US" altLang="en-US" dirty="0" err="1" smtClean="0"/>
              <a:t>lbs</a:t>
            </a:r>
            <a:r>
              <a:rPr lang="en-US" altLang="en-US" dirty="0" smtClean="0"/>
              <a:t> / 0.07 =  2,142 lbs. Greensand per acre, or</a:t>
            </a:r>
          </a:p>
          <a:p>
            <a:pPr lvl="2" eaLnBrk="1" hangingPunct="1">
              <a:lnSpc>
                <a:spcPct val="110000"/>
              </a:lnSpc>
              <a:defRPr/>
            </a:pPr>
            <a:r>
              <a:rPr lang="en-US" altLang="en-US" dirty="0" smtClean="0"/>
              <a:t>49.25 </a:t>
            </a:r>
            <a:r>
              <a:rPr lang="en-US" altLang="en-US" dirty="0" err="1" smtClean="0"/>
              <a:t>lbs</a:t>
            </a:r>
            <a:r>
              <a:rPr lang="en-US" altLang="en-US" dirty="0" smtClean="0"/>
              <a:t> per 1,000 sq. ft. </a:t>
            </a:r>
          </a:p>
          <a:p>
            <a:pPr lvl="3" eaLnBrk="1" hangingPunct="1">
              <a:lnSpc>
                <a:spcPct val="110000"/>
              </a:lnSpc>
              <a:buFont typeface="Arial" panose="020B0604020202020204" pitchFamily="34" charset="0"/>
              <a:buChar char="−"/>
              <a:defRPr/>
            </a:pPr>
            <a:r>
              <a:rPr lang="en-US" altLang="en-US" dirty="0" smtClean="0"/>
              <a:t>(2,142/43.5 because 43,560 sq. ft. per acre)</a:t>
            </a:r>
          </a:p>
          <a:p>
            <a:pPr marL="1431925" lvl="2" indent="-517525" eaLnBrk="1" hangingPunct="1">
              <a:lnSpc>
                <a:spcPct val="110000"/>
              </a:lnSpc>
              <a:buFont typeface="Arial" panose="020B0604020202020204" pitchFamily="34" charset="0"/>
              <a:buBlip>
                <a:blip r:embed="rId3"/>
              </a:buBlip>
              <a:defRPr/>
            </a:pPr>
            <a:endParaRPr lang="en-US" altLang="en-US" dirty="0" smtClean="0"/>
          </a:p>
          <a:p>
            <a:pPr marL="974725" lvl="1" indent="-517525" eaLnBrk="1" hangingPunct="1">
              <a:lnSpc>
                <a:spcPct val="110000"/>
              </a:lnSpc>
              <a:buFont typeface="Arial" panose="020B0604020202020204" pitchFamily="34" charset="0"/>
              <a:buBlip>
                <a:blip r:embed="rId3"/>
              </a:buBlip>
              <a:defRPr/>
            </a:pPr>
            <a:endParaRPr lang="en-US" altLang="en-US" dirty="0" smtClean="0"/>
          </a:p>
          <a:p>
            <a:pPr marL="1431925" lvl="2" indent="-517525" eaLnBrk="1" hangingPunct="1">
              <a:lnSpc>
                <a:spcPct val="110000"/>
              </a:lnSpc>
              <a:buFont typeface="Arial" panose="020B0604020202020204" pitchFamily="34" charset="0"/>
              <a:buBlip>
                <a:blip r:embed="rId3"/>
              </a:buBlip>
              <a:defRPr/>
            </a:pPr>
            <a:endParaRPr lang="en-US"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Amount of organic fertilizer to use</a:t>
            </a:r>
          </a:p>
        </p:txBody>
      </p:sp>
      <p:sp>
        <p:nvSpPr>
          <p:cNvPr id="3" name="Content Placeholder 2"/>
          <p:cNvSpPr>
            <a:spLocks noGrp="1"/>
          </p:cNvSpPr>
          <p:nvPr>
            <p:ph idx="1"/>
          </p:nvPr>
        </p:nvSpPr>
        <p:spPr/>
        <p:txBody>
          <a:bodyPr rtlCol="0">
            <a:normAutofit fontScale="92500" lnSpcReduction="10000"/>
          </a:bodyPr>
          <a:lstStyle/>
          <a:p>
            <a:pPr eaLnBrk="1" fontAlgn="auto" hangingPunct="1">
              <a:lnSpc>
                <a:spcPct val="110000"/>
              </a:lnSpc>
              <a:spcAft>
                <a:spcPts val="0"/>
              </a:spcAft>
              <a:defRPr/>
            </a:pPr>
            <a:r>
              <a:rPr lang="en-US" altLang="en-US" dirty="0">
                <a:ea typeface="+mn-ea"/>
                <a:cs typeface="+mn-cs"/>
              </a:rPr>
              <a:t>In GA, </a:t>
            </a:r>
            <a:r>
              <a:rPr lang="en-US" altLang="en-US" dirty="0" smtClean="0">
                <a:ea typeface="+mn-ea"/>
                <a:cs typeface="+mn-cs"/>
              </a:rPr>
              <a:t>recommendations for Sulfur and Boron are </a:t>
            </a:r>
            <a:r>
              <a:rPr lang="en-US" altLang="en-US" dirty="0">
                <a:ea typeface="+mn-ea"/>
                <a:cs typeface="+mn-cs"/>
              </a:rPr>
              <a:t>NOT based on basic soil </a:t>
            </a:r>
            <a:r>
              <a:rPr lang="en-US" altLang="en-US" dirty="0" smtClean="0">
                <a:ea typeface="+mn-ea"/>
                <a:cs typeface="+mn-cs"/>
              </a:rPr>
              <a:t>analysis, but on a standard</a:t>
            </a:r>
          </a:p>
          <a:p>
            <a:pPr eaLnBrk="1" fontAlgn="auto" hangingPunct="1">
              <a:lnSpc>
                <a:spcPct val="110000"/>
              </a:lnSpc>
              <a:spcAft>
                <a:spcPts val="0"/>
              </a:spcAft>
              <a:defRPr/>
            </a:pPr>
            <a:r>
              <a:rPr lang="en-US" altLang="en-US" dirty="0" smtClean="0">
                <a:ea typeface="+mn-ea"/>
                <a:cs typeface="+mn-cs"/>
              </a:rPr>
              <a:t>Sulfur</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If applying, use Elemental Sulfur (90% S) 10 </a:t>
            </a:r>
            <a:r>
              <a:rPr lang="en-US" altLang="en-US" dirty="0" err="1" smtClean="0">
                <a:ea typeface="+mn-ea"/>
                <a:cs typeface="+mn-cs"/>
              </a:rPr>
              <a:t>lbs</a:t>
            </a:r>
            <a:r>
              <a:rPr lang="en-US" altLang="en-US" dirty="0" smtClean="0">
                <a:ea typeface="+mn-ea"/>
                <a:cs typeface="+mn-cs"/>
              </a:rPr>
              <a:t>/ac, so</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10 </a:t>
            </a:r>
            <a:r>
              <a:rPr lang="en-US" altLang="en-US" dirty="0" err="1" smtClean="0">
                <a:ea typeface="+mn-ea"/>
                <a:cs typeface="+mn-cs"/>
              </a:rPr>
              <a:t>lbs</a:t>
            </a:r>
            <a:r>
              <a:rPr lang="en-US" altLang="en-US" dirty="0" smtClean="0">
                <a:ea typeface="+mn-ea"/>
                <a:cs typeface="+mn-cs"/>
              </a:rPr>
              <a:t> / 0.90 = 11 </a:t>
            </a:r>
            <a:r>
              <a:rPr lang="en-US" altLang="en-US" dirty="0" err="1" smtClean="0">
                <a:ea typeface="+mn-ea"/>
                <a:cs typeface="+mn-cs"/>
              </a:rPr>
              <a:t>lbs</a:t>
            </a:r>
            <a:r>
              <a:rPr lang="en-US" altLang="en-US" dirty="0" smtClean="0">
                <a:ea typeface="+mn-ea"/>
                <a:cs typeface="+mn-cs"/>
              </a:rPr>
              <a:t>/ acre or 0.25 </a:t>
            </a:r>
            <a:r>
              <a:rPr lang="en-US" altLang="en-US" dirty="0" err="1" smtClean="0">
                <a:ea typeface="+mn-ea"/>
                <a:cs typeface="+mn-cs"/>
              </a:rPr>
              <a:t>lb</a:t>
            </a:r>
            <a:r>
              <a:rPr lang="en-US" altLang="en-US" dirty="0" smtClean="0">
                <a:ea typeface="+mn-ea"/>
                <a:cs typeface="+mn-cs"/>
              </a:rPr>
              <a:t> per 1,000 sq. ft.</a:t>
            </a:r>
          </a:p>
          <a:p>
            <a:pPr eaLnBrk="1" fontAlgn="auto" hangingPunct="1">
              <a:lnSpc>
                <a:spcPct val="110000"/>
              </a:lnSpc>
              <a:spcAft>
                <a:spcPts val="0"/>
              </a:spcAft>
              <a:defRPr/>
            </a:pPr>
            <a:r>
              <a:rPr lang="en-US" altLang="en-US" dirty="0" smtClean="0">
                <a:ea typeface="+mn-ea"/>
                <a:cs typeface="+mn-cs"/>
              </a:rPr>
              <a:t>Boron</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Only needed for certain crops- Broccoli for example</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Very small amount, 2 </a:t>
            </a:r>
            <a:r>
              <a:rPr lang="en-US" altLang="en-US" dirty="0" err="1" smtClean="0">
                <a:ea typeface="+mn-ea"/>
                <a:cs typeface="+mn-cs"/>
              </a:rPr>
              <a:t>lbs</a:t>
            </a:r>
            <a:r>
              <a:rPr lang="en-US" altLang="en-US" dirty="0" smtClean="0">
                <a:ea typeface="+mn-ea"/>
                <a:cs typeface="+mn-cs"/>
              </a:rPr>
              <a:t> per acre</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If applying, use </a:t>
            </a:r>
            <a:r>
              <a:rPr lang="en-US" altLang="en-US" dirty="0">
                <a:ea typeface="+mn-ea"/>
                <a:cs typeface="+mn-cs"/>
              </a:rPr>
              <a:t>Sodium Calcium </a:t>
            </a:r>
            <a:r>
              <a:rPr lang="en-US" altLang="en-US" dirty="0" smtClean="0">
                <a:ea typeface="+mn-ea"/>
                <a:cs typeface="+mn-cs"/>
              </a:rPr>
              <a:t>Borate (10% B) 2 </a:t>
            </a:r>
            <a:r>
              <a:rPr lang="en-US" altLang="en-US" dirty="0" err="1" smtClean="0">
                <a:ea typeface="+mn-ea"/>
                <a:cs typeface="+mn-cs"/>
              </a:rPr>
              <a:t>lbs</a:t>
            </a:r>
            <a:r>
              <a:rPr lang="en-US" altLang="en-US" dirty="0" smtClean="0">
                <a:ea typeface="+mn-ea"/>
                <a:cs typeface="+mn-cs"/>
              </a:rPr>
              <a:t>/ac, so</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2 </a:t>
            </a:r>
            <a:r>
              <a:rPr lang="en-US" altLang="en-US" dirty="0" err="1" smtClean="0">
                <a:ea typeface="+mn-ea"/>
                <a:cs typeface="+mn-cs"/>
              </a:rPr>
              <a:t>lbs</a:t>
            </a:r>
            <a:r>
              <a:rPr lang="en-US" altLang="en-US" dirty="0" smtClean="0">
                <a:ea typeface="+mn-ea"/>
                <a:cs typeface="+mn-cs"/>
              </a:rPr>
              <a:t> /0.1 = 10 </a:t>
            </a:r>
            <a:r>
              <a:rPr lang="en-US" altLang="en-US" dirty="0" err="1" smtClean="0">
                <a:ea typeface="+mn-ea"/>
                <a:cs typeface="+mn-cs"/>
              </a:rPr>
              <a:t>lbs</a:t>
            </a:r>
            <a:r>
              <a:rPr lang="en-US" altLang="en-US" dirty="0" smtClean="0">
                <a:ea typeface="+mn-ea"/>
                <a:cs typeface="+mn-cs"/>
              </a:rPr>
              <a:t>/ acre or 0.25 </a:t>
            </a:r>
            <a:r>
              <a:rPr lang="en-US" altLang="en-US" dirty="0" err="1" smtClean="0">
                <a:ea typeface="+mn-ea"/>
                <a:cs typeface="+mn-cs"/>
              </a:rPr>
              <a:t>lb</a:t>
            </a:r>
            <a:r>
              <a:rPr lang="en-US" altLang="en-US" dirty="0" smtClean="0">
                <a:ea typeface="+mn-ea"/>
                <a:cs typeface="+mn-cs"/>
              </a:rPr>
              <a:t> per 1,000 sq. ft.</a:t>
            </a:r>
          </a:p>
          <a:p>
            <a:pPr marL="974725" lvl="1" indent="-517525" eaLnBrk="1" fontAlgn="auto" hangingPunct="1">
              <a:lnSpc>
                <a:spcPct val="110000"/>
              </a:lnSpc>
              <a:spcAft>
                <a:spcPts val="0"/>
              </a:spcAft>
              <a:buFont typeface="Arial" panose="020B0604020202020204" pitchFamily="34" charset="0"/>
              <a:buBlip>
                <a:blip r:embed="rId3"/>
              </a:buBlip>
              <a:defRPr/>
            </a:pPr>
            <a:endParaRPr lang="en-US" altLang="en-US" dirty="0" smtClean="0">
              <a:ea typeface="+mn-ea"/>
              <a:cs typeface="+mn-cs"/>
            </a:endParaRPr>
          </a:p>
          <a:p>
            <a:pPr marL="974725" lvl="1" indent="-517525" eaLnBrk="1" fontAlgn="auto" hangingPunct="1">
              <a:lnSpc>
                <a:spcPct val="110000"/>
              </a:lnSpc>
              <a:spcAft>
                <a:spcPts val="0"/>
              </a:spcAft>
              <a:buFont typeface="Arial" panose="020B0604020202020204" pitchFamily="34" charset="0"/>
              <a:buBlip>
                <a:blip r:embed="rId3"/>
              </a:buBlip>
              <a:defRPr/>
            </a:pPr>
            <a:endParaRPr lang="en-US" altLang="en-US" dirty="0" smtClean="0">
              <a:ea typeface="+mn-ea"/>
              <a:cs typeface="+mn-cs"/>
            </a:endParaRPr>
          </a:p>
          <a:p>
            <a:pPr marL="1431925" lvl="2" indent="-517525" eaLnBrk="1" fontAlgn="auto" hangingPunct="1">
              <a:lnSpc>
                <a:spcPct val="110000"/>
              </a:lnSpc>
              <a:spcAft>
                <a:spcPts val="0"/>
              </a:spcAft>
              <a:buFont typeface="Arial" panose="020B0604020202020204" pitchFamily="34" charset="0"/>
              <a:buBlip>
                <a:blip r:embed="rId3"/>
              </a:buBlip>
              <a:defRPr/>
            </a:pPr>
            <a:endParaRPr lang="en-US" altLang="en-US" dirty="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Amount of conventional fertilizer to use</a:t>
            </a:r>
          </a:p>
        </p:txBody>
      </p:sp>
      <p:sp>
        <p:nvSpPr>
          <p:cNvPr id="39939" name="Content Placeholder 2"/>
          <p:cNvSpPr>
            <a:spLocks noGrp="1"/>
          </p:cNvSpPr>
          <p:nvPr>
            <p:ph idx="1"/>
          </p:nvPr>
        </p:nvSpPr>
        <p:spPr/>
        <p:txBody>
          <a:bodyPr/>
          <a:lstStyle/>
          <a:p>
            <a:pPr eaLnBrk="1" hangingPunct="1">
              <a:lnSpc>
                <a:spcPct val="110000"/>
              </a:lnSpc>
            </a:pPr>
            <a:r>
              <a:rPr lang="en-US" altLang="en-US" smtClean="0"/>
              <a:t>Conventional fertilizers are cheaper than organic</a:t>
            </a:r>
          </a:p>
          <a:p>
            <a:pPr eaLnBrk="1" hangingPunct="1">
              <a:lnSpc>
                <a:spcPct val="110000"/>
              </a:lnSpc>
            </a:pPr>
            <a:r>
              <a:rPr lang="en-US" altLang="en-US" smtClean="0"/>
              <a:t>Blends are more common than single ingredient fertilizers</a:t>
            </a:r>
          </a:p>
          <a:p>
            <a:pPr lvl="1" eaLnBrk="1" hangingPunct="1">
              <a:lnSpc>
                <a:spcPct val="110000"/>
              </a:lnSpc>
              <a:buFont typeface="Arial" panose="020B0604020202020204" pitchFamily="34" charset="0"/>
              <a:buChar char="−"/>
            </a:pPr>
            <a:r>
              <a:rPr lang="en-US" altLang="en-US" smtClean="0"/>
              <a:t>Exception is Nitrogen fertilizer Ammonium Nitrate (34-0-0)</a:t>
            </a:r>
          </a:p>
          <a:p>
            <a:pPr eaLnBrk="1" hangingPunct="1">
              <a:lnSpc>
                <a:spcPct val="110000"/>
              </a:lnSpc>
            </a:pPr>
            <a:r>
              <a:rPr lang="en-US" altLang="en-US" smtClean="0"/>
              <a:t>Consider </a:t>
            </a:r>
          </a:p>
          <a:p>
            <a:pPr lvl="1" eaLnBrk="1" hangingPunct="1">
              <a:lnSpc>
                <a:spcPct val="110000"/>
              </a:lnSpc>
              <a:buFont typeface="Arial" panose="020B0604020202020204" pitchFamily="34" charset="0"/>
              <a:buChar char="−"/>
            </a:pPr>
            <a:r>
              <a:rPr lang="en-US" altLang="en-US" smtClean="0"/>
              <a:t>Soil sample results</a:t>
            </a:r>
          </a:p>
          <a:p>
            <a:pPr lvl="1" eaLnBrk="1" hangingPunct="1">
              <a:lnSpc>
                <a:spcPct val="110000"/>
              </a:lnSpc>
              <a:buFont typeface="Arial" panose="020B0604020202020204" pitchFamily="34" charset="0"/>
              <a:buChar char="−"/>
            </a:pPr>
            <a:r>
              <a:rPr lang="en-US" altLang="en-US" smtClean="0"/>
              <a:t>Carry over from cover crops</a:t>
            </a:r>
          </a:p>
          <a:p>
            <a:pPr lvl="1" eaLnBrk="1" hangingPunct="1">
              <a:lnSpc>
                <a:spcPct val="110000"/>
              </a:lnSpc>
              <a:buFont typeface="Arial" panose="020B0604020202020204" pitchFamily="34" charset="0"/>
              <a:buChar char="−"/>
            </a:pPr>
            <a:r>
              <a:rPr lang="en-US" altLang="en-US" smtClean="0"/>
              <a:t>Nutrient content of any soil amendments</a:t>
            </a:r>
          </a:p>
          <a:p>
            <a:pPr marL="1431925" lvl="2" indent="-517525" eaLnBrk="1" hangingPunct="1">
              <a:lnSpc>
                <a:spcPct val="110000"/>
              </a:lnSpc>
              <a:buFont typeface="Arial" panose="020B0604020202020204" pitchFamily="34" charset="0"/>
              <a:buBlip>
                <a:blip r:embed="rId3"/>
              </a:buBlip>
            </a:pPr>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Amount of conventional fertilizer to use</a:t>
            </a:r>
          </a:p>
        </p:txBody>
      </p:sp>
      <p:sp>
        <p:nvSpPr>
          <p:cNvPr id="41987" name="Content Placeholder 2"/>
          <p:cNvSpPr>
            <a:spLocks noGrp="1"/>
          </p:cNvSpPr>
          <p:nvPr>
            <p:ph idx="1"/>
          </p:nvPr>
        </p:nvSpPr>
        <p:spPr>
          <a:xfrm>
            <a:off x="838200" y="1825625"/>
            <a:ext cx="10720388" cy="4351338"/>
          </a:xfrm>
        </p:spPr>
        <p:txBody>
          <a:bodyPr/>
          <a:lstStyle/>
          <a:p>
            <a:pPr eaLnBrk="1" hangingPunct="1">
              <a:lnSpc>
                <a:spcPct val="110000"/>
              </a:lnSpc>
            </a:pPr>
            <a:r>
              <a:rPr lang="en-US" altLang="en-US" smtClean="0"/>
              <a:t>If only Nitrogen required, select single ingredient fertilizer</a:t>
            </a:r>
          </a:p>
          <a:p>
            <a:pPr eaLnBrk="1" hangingPunct="1">
              <a:lnSpc>
                <a:spcPct val="110000"/>
              </a:lnSpc>
            </a:pPr>
            <a:r>
              <a:rPr lang="en-US" altLang="en-US" smtClean="0"/>
              <a:t>If N + P + K needed, use 10-10-10 (or 20-20-20)</a:t>
            </a:r>
          </a:p>
          <a:p>
            <a:pPr eaLnBrk="1" hangingPunct="1">
              <a:lnSpc>
                <a:spcPct val="110000"/>
              </a:lnSpc>
            </a:pPr>
            <a:r>
              <a:rPr lang="en-US" altLang="en-US" smtClean="0"/>
              <a:t>If N + P needed (no K), use either 10-10-10 or 34-0-0 + 0-46-0</a:t>
            </a:r>
          </a:p>
          <a:p>
            <a:pPr eaLnBrk="1" hangingPunct="1">
              <a:lnSpc>
                <a:spcPct val="110000"/>
              </a:lnSpc>
            </a:pPr>
            <a:r>
              <a:rPr lang="en-US" altLang="en-US" smtClean="0"/>
              <a:t>If N + K needed (no P), use 10-10-10 or 34-0-0 + 0-0-50</a:t>
            </a:r>
          </a:p>
          <a:p>
            <a:pPr eaLnBrk="1" hangingPunct="1">
              <a:lnSpc>
                <a:spcPct val="110000"/>
              </a:lnSpc>
            </a:pPr>
            <a:r>
              <a:rPr lang="en-US" altLang="en-US" smtClean="0"/>
              <a:t>Using a fertilizer with all three nutrients when only one or two are needed is NOT recommended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Applying fertilizer</a:t>
            </a:r>
          </a:p>
        </p:txBody>
      </p:sp>
      <p:sp>
        <p:nvSpPr>
          <p:cNvPr id="3" name="Content Placeholder 2"/>
          <p:cNvSpPr>
            <a:spLocks noGrp="1"/>
          </p:cNvSpPr>
          <p:nvPr>
            <p:ph idx="1"/>
          </p:nvPr>
        </p:nvSpPr>
        <p:spPr/>
        <p:txBody>
          <a:bodyPr rtlCol="0">
            <a:normAutofit/>
          </a:bodyPr>
          <a:lstStyle/>
          <a:p>
            <a:pPr eaLnBrk="1" fontAlgn="auto" hangingPunct="1">
              <a:lnSpc>
                <a:spcPct val="110000"/>
              </a:lnSpc>
              <a:spcAft>
                <a:spcPts val="0"/>
              </a:spcAft>
              <a:defRPr/>
            </a:pPr>
            <a:r>
              <a:rPr lang="en-US" altLang="en-US" dirty="0" smtClean="0">
                <a:ea typeface="+mn-ea"/>
                <a:cs typeface="+mn-cs"/>
              </a:rPr>
              <a:t>Broadcast fertilizer over top area, before planting</a:t>
            </a:r>
          </a:p>
          <a:p>
            <a:pPr eaLnBrk="1" fontAlgn="auto" hangingPunct="1">
              <a:lnSpc>
                <a:spcPct val="110000"/>
              </a:lnSpc>
              <a:spcAft>
                <a:spcPts val="0"/>
              </a:spcAft>
              <a:defRPr/>
            </a:pPr>
            <a:r>
              <a:rPr lang="en-US" altLang="en-US" dirty="0" smtClean="0">
                <a:ea typeface="+mn-ea"/>
                <a:cs typeface="+mn-cs"/>
              </a:rPr>
              <a:t>Mix into soil to insure contact of roots to fertilizer</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Nitrogen moves in soil easily</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Phosphorus does not move in soil</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Potassium moves fairly easily in soil</a:t>
            </a:r>
          </a:p>
          <a:p>
            <a:pPr marL="0" indent="0" eaLnBrk="1" fontAlgn="auto" hangingPunct="1">
              <a:lnSpc>
                <a:spcPct val="110000"/>
              </a:lnSpc>
              <a:spcAft>
                <a:spcPts val="0"/>
              </a:spcAft>
              <a:buFont typeface="Arial" panose="020B0604020202020204" pitchFamily="34" charset="0"/>
              <a:buNone/>
              <a:defRPr/>
            </a:pPr>
            <a:endParaRPr lang="en-US" altLang="en-US" dirty="0" smtClean="0">
              <a:ea typeface="+mn-ea"/>
              <a:cs typeface="+mn-c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9682" t="23467" r="32986" b="27467"/>
          <a:stretch/>
        </p:blipFill>
        <p:spPr>
          <a:xfrm>
            <a:off x="7519946" y="3389376"/>
            <a:ext cx="2916406" cy="215798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978149" y="5285750"/>
            <a:ext cx="1465466" cy="246221"/>
          </a:xfrm>
          <a:prstGeom prst="rect">
            <a:avLst/>
          </a:prstGeom>
          <a:noFill/>
        </p:spPr>
        <p:txBody>
          <a:bodyPr wrap="none" rtlCol="0">
            <a:spAutoFit/>
          </a:bodyPr>
          <a:lstStyle/>
          <a:p>
            <a:r>
              <a:rPr lang="en-US" sz="1000" dirty="0" smtClean="0">
                <a:solidFill>
                  <a:schemeClr val="bg1"/>
                </a:solidFill>
              </a:rPr>
              <a:t>Photo: Katie Chatham </a:t>
            </a:r>
            <a:endParaRPr lang="en-US" sz="1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Soil amendments</a:t>
            </a:r>
          </a:p>
        </p:txBody>
      </p:sp>
      <p:sp>
        <p:nvSpPr>
          <p:cNvPr id="46083" name="Content Placeholder 2"/>
          <p:cNvSpPr>
            <a:spLocks noGrp="1"/>
          </p:cNvSpPr>
          <p:nvPr>
            <p:ph idx="1"/>
          </p:nvPr>
        </p:nvSpPr>
        <p:spPr/>
        <p:txBody>
          <a:bodyPr/>
          <a:lstStyle/>
          <a:p>
            <a:pPr eaLnBrk="1" hangingPunct="1">
              <a:lnSpc>
                <a:spcPct val="110000"/>
              </a:lnSpc>
            </a:pPr>
            <a:r>
              <a:rPr lang="en-US" altLang="en-US" smtClean="0"/>
              <a:t>Soil amendments can help fruit and vegetable crops</a:t>
            </a:r>
          </a:p>
          <a:p>
            <a:pPr lvl="1" eaLnBrk="1" hangingPunct="1">
              <a:lnSpc>
                <a:spcPct val="110000"/>
              </a:lnSpc>
              <a:buFont typeface="Arial" panose="020B0604020202020204" pitchFamily="34" charset="0"/>
              <a:buChar char="−"/>
            </a:pPr>
            <a:r>
              <a:rPr lang="en-US" altLang="en-US" smtClean="0"/>
              <a:t>Compost</a:t>
            </a:r>
          </a:p>
          <a:p>
            <a:pPr lvl="1" eaLnBrk="1" hangingPunct="1">
              <a:lnSpc>
                <a:spcPct val="110000"/>
              </a:lnSpc>
              <a:buFont typeface="Arial" panose="020B0604020202020204" pitchFamily="34" charset="0"/>
              <a:buChar char="−"/>
            </a:pPr>
            <a:r>
              <a:rPr lang="en-US" altLang="en-US" smtClean="0"/>
              <a:t>Pine bark helpful amendment for blueberry production.</a:t>
            </a:r>
          </a:p>
          <a:p>
            <a:pPr lvl="2" eaLnBrk="1" hangingPunct="1">
              <a:lnSpc>
                <a:spcPct val="110000"/>
              </a:lnSpc>
            </a:pPr>
            <a:r>
              <a:rPr lang="en-US" altLang="en-US" smtClean="0"/>
              <a:t>Helps hold moisture in sandy soils</a:t>
            </a:r>
          </a:p>
          <a:p>
            <a:pPr lvl="2" eaLnBrk="1" hangingPunct="1">
              <a:lnSpc>
                <a:spcPct val="110000"/>
              </a:lnSpc>
            </a:pPr>
            <a:r>
              <a:rPr lang="en-US" altLang="en-US" smtClean="0"/>
              <a:t>Makes good environment for roots</a:t>
            </a:r>
          </a:p>
          <a:p>
            <a:pPr lvl="2" eaLnBrk="1" hangingPunct="1">
              <a:lnSpc>
                <a:spcPct val="110000"/>
              </a:lnSpc>
            </a:pPr>
            <a:r>
              <a:rPr lang="en-US" altLang="en-US" smtClean="0"/>
              <a:t>Must be aged</a:t>
            </a:r>
          </a:p>
          <a:p>
            <a:pPr lvl="1" eaLnBrk="1" hangingPunct="1">
              <a:lnSpc>
                <a:spcPct val="110000"/>
              </a:lnSpc>
              <a:buFont typeface="Arial" panose="020B0604020202020204" pitchFamily="34" charset="0"/>
              <a:buChar char="−"/>
            </a:pPr>
            <a:r>
              <a:rPr lang="en-US" altLang="en-US" smtClean="0"/>
              <a:t>Avoid amending soil with peat moss (potting soil) or wood chips </a:t>
            </a:r>
          </a:p>
          <a:p>
            <a:pPr lvl="1" eaLnBrk="1" hangingPunct="1">
              <a:lnSpc>
                <a:spcPct val="110000"/>
              </a:lnSpc>
              <a:buFont typeface="Arial" panose="020B0604020202020204" pitchFamily="34" charset="0"/>
              <a:buChar char="−"/>
            </a:pPr>
            <a:r>
              <a:rPr lang="en-US" altLang="en-US" smtClean="0"/>
              <a:t>Un-composted animal manures should be looked at as a fertilizer and used only with proper waiting 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Compost</a:t>
            </a:r>
          </a:p>
        </p:txBody>
      </p:sp>
      <p:sp>
        <p:nvSpPr>
          <p:cNvPr id="48131" name="Content Placeholder 2"/>
          <p:cNvSpPr>
            <a:spLocks noGrp="1"/>
          </p:cNvSpPr>
          <p:nvPr>
            <p:ph idx="1"/>
          </p:nvPr>
        </p:nvSpPr>
        <p:spPr>
          <a:xfrm>
            <a:off x="838200" y="1825625"/>
            <a:ext cx="6989064" cy="4351338"/>
          </a:xfrm>
        </p:spPr>
        <p:txBody>
          <a:bodyPr/>
          <a:lstStyle/>
          <a:p>
            <a:pPr eaLnBrk="1" hangingPunct="1">
              <a:lnSpc>
                <a:spcPct val="110000"/>
              </a:lnSpc>
            </a:pPr>
            <a:r>
              <a:rPr lang="en-US" altLang="en-US" dirty="0" smtClean="0"/>
              <a:t>If possible, include composting program in farm plan</a:t>
            </a:r>
          </a:p>
          <a:p>
            <a:pPr eaLnBrk="1" hangingPunct="1">
              <a:lnSpc>
                <a:spcPct val="110000"/>
              </a:lnSpc>
            </a:pPr>
            <a:r>
              <a:rPr lang="en-US" altLang="en-US" dirty="0" smtClean="0"/>
              <a:t>Compost benefits:</a:t>
            </a:r>
          </a:p>
          <a:p>
            <a:pPr lvl="1" eaLnBrk="1" hangingPunct="1">
              <a:lnSpc>
                <a:spcPct val="110000"/>
              </a:lnSpc>
              <a:buFont typeface="Arial" panose="020B0604020202020204" pitchFamily="34" charset="0"/>
              <a:buChar char="−"/>
            </a:pPr>
            <a:r>
              <a:rPr lang="en-US" altLang="en-US" dirty="0" smtClean="0"/>
              <a:t>increases organic matter (and all the benefits that go with OM)</a:t>
            </a:r>
          </a:p>
          <a:p>
            <a:pPr lvl="1" eaLnBrk="1" hangingPunct="1">
              <a:lnSpc>
                <a:spcPct val="110000"/>
              </a:lnSpc>
              <a:buFont typeface="Arial" panose="020B0604020202020204" pitchFamily="34" charset="0"/>
              <a:buChar char="−"/>
            </a:pPr>
            <a:r>
              <a:rPr lang="en-US" altLang="en-US" dirty="0" smtClean="0"/>
              <a:t>improves water holding</a:t>
            </a:r>
          </a:p>
          <a:p>
            <a:pPr lvl="1" eaLnBrk="1" hangingPunct="1">
              <a:lnSpc>
                <a:spcPct val="110000"/>
              </a:lnSpc>
              <a:buFont typeface="Arial" panose="020B0604020202020204" pitchFamily="34" charset="0"/>
              <a:buChar char="−"/>
            </a:pPr>
            <a:r>
              <a:rPr lang="en-US" altLang="en-US" dirty="0" smtClean="0"/>
              <a:t>increases nutrient exchange capacity</a:t>
            </a:r>
          </a:p>
          <a:p>
            <a:pPr lvl="1" eaLnBrk="1" hangingPunct="1">
              <a:lnSpc>
                <a:spcPct val="110000"/>
              </a:lnSpc>
              <a:buFont typeface="Arial" panose="020B0604020202020204" pitchFamily="34" charset="0"/>
              <a:buChar char="−"/>
            </a:pPr>
            <a:r>
              <a:rPr lang="en-US" altLang="en-US" dirty="0" smtClean="0"/>
              <a:t>provides small amount of nutrients</a:t>
            </a: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2499" y="2067813"/>
            <a:ext cx="3767328" cy="28267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TextBox 4"/>
          <p:cNvSpPr txBox="1">
            <a:spLocks noChangeArrowheads="1"/>
          </p:cNvSpPr>
          <p:nvPr/>
        </p:nvSpPr>
        <p:spPr bwMode="auto">
          <a:xfrm>
            <a:off x="10476611" y="4648307"/>
            <a:ext cx="19954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solidFill>
                  <a:schemeClr val="bg1"/>
                </a:solidFill>
              </a:rPr>
              <a:t>Photos: Julia Gaskin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1850" y="1171575"/>
            <a:ext cx="10515600" cy="2852738"/>
          </a:xfrm>
        </p:spPr>
        <p:txBody>
          <a:bodyPr/>
          <a:lstStyle/>
          <a:p>
            <a:pPr eaLnBrk="1" hangingPunct="1"/>
            <a:r>
              <a:rPr lang="en-US" altLang="en-US" sz="6600" smtClean="0"/>
              <a:t>Session 2</a:t>
            </a:r>
            <a:br>
              <a:rPr lang="en-US" altLang="en-US" sz="6600" smtClean="0"/>
            </a:br>
            <a:r>
              <a:rPr lang="en-US" altLang="en-US" sz="4800" smtClean="0"/>
              <a:t>Soil Fertilizers and Amendments</a:t>
            </a:r>
          </a:p>
        </p:txBody>
      </p:sp>
      <p:sp>
        <p:nvSpPr>
          <p:cNvPr id="15363" name="Text Placeholder 2"/>
          <p:cNvSpPr>
            <a:spLocks noGrp="1"/>
          </p:cNvSpPr>
          <p:nvPr>
            <p:ph type="body" idx="1"/>
          </p:nvPr>
        </p:nvSpPr>
        <p:spPr/>
        <p:txBody>
          <a:bodyPr/>
          <a:lstStyle/>
          <a:p>
            <a:pPr eaLnBrk="1" hangingPunct="1"/>
            <a:r>
              <a:rPr lang="en-US" altLang="en-US" smtClean="0">
                <a:solidFill>
                  <a:schemeClr val="tx1"/>
                </a:solidFill>
                <a:latin typeface="Verdana" panose="020B0604030504040204" pitchFamily="34" charset="0"/>
              </a:rPr>
              <a:t>David Berle, Associate Professor</a:t>
            </a:r>
          </a:p>
          <a:p>
            <a:pPr eaLnBrk="1" hangingPunct="1"/>
            <a:r>
              <a:rPr lang="en-US" altLang="en-US" smtClean="0">
                <a:solidFill>
                  <a:schemeClr val="tx1"/>
                </a:solidFill>
                <a:latin typeface="Verdana" panose="020B0604030504040204" pitchFamily="34" charset="0"/>
              </a:rPr>
              <a:t>Horticulture Department</a:t>
            </a:r>
          </a:p>
          <a:p>
            <a:pPr eaLnBrk="1" hangingPunct="1"/>
            <a:r>
              <a:rPr lang="en-US" altLang="en-US" smtClean="0">
                <a:solidFill>
                  <a:schemeClr val="tx1"/>
                </a:solidFill>
                <a:latin typeface="Verdana" panose="020B0604030504040204" pitchFamily="34" charset="0"/>
              </a:rPr>
              <a:t>University of Georgia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How to make compost</a:t>
            </a:r>
          </a:p>
        </p:txBody>
      </p:sp>
      <p:sp>
        <p:nvSpPr>
          <p:cNvPr id="2" name="Content Placeholder 2"/>
          <p:cNvSpPr>
            <a:spLocks noGrp="1"/>
          </p:cNvSpPr>
          <p:nvPr>
            <p:ph idx="1"/>
          </p:nvPr>
        </p:nvSpPr>
        <p:spPr/>
        <p:txBody>
          <a:bodyPr/>
          <a:lstStyle/>
          <a:p>
            <a:pPr eaLnBrk="1" hangingPunct="1">
              <a:lnSpc>
                <a:spcPct val="110000"/>
              </a:lnSpc>
              <a:defRPr/>
            </a:pPr>
            <a:r>
              <a:rPr lang="en-US" altLang="en-US" dirty="0" smtClean="0"/>
              <a:t>Use mix of greens and browns</a:t>
            </a:r>
          </a:p>
          <a:p>
            <a:pPr eaLnBrk="1" hangingPunct="1">
              <a:lnSpc>
                <a:spcPct val="110000"/>
              </a:lnSpc>
              <a:defRPr/>
            </a:pPr>
            <a:r>
              <a:rPr lang="en-US" altLang="en-US" dirty="0" smtClean="0"/>
              <a:t>Grind or chop materials place in pile, the smaller the better</a:t>
            </a:r>
          </a:p>
          <a:p>
            <a:pPr eaLnBrk="1" hangingPunct="1">
              <a:lnSpc>
                <a:spcPct val="110000"/>
              </a:lnSpc>
              <a:defRPr/>
            </a:pPr>
            <a:r>
              <a:rPr lang="en-US" altLang="en-US" dirty="0" smtClean="0"/>
              <a:t>Turn when pile when pile gets hot and starts to cool</a:t>
            </a:r>
          </a:p>
          <a:p>
            <a:pPr eaLnBrk="1" hangingPunct="1">
              <a:lnSpc>
                <a:spcPct val="110000"/>
              </a:lnSpc>
              <a:defRPr/>
            </a:pPr>
            <a:r>
              <a:rPr lang="en-US" altLang="en-US" dirty="0" smtClean="0"/>
              <a:t>Keep pile moist, but not too wet</a:t>
            </a:r>
          </a:p>
          <a:p>
            <a:pPr eaLnBrk="1" hangingPunct="1">
              <a:lnSpc>
                <a:spcPct val="110000"/>
              </a:lnSpc>
              <a:defRPr/>
            </a:pPr>
            <a:r>
              <a:rPr lang="en-US" altLang="en-US" dirty="0" smtClean="0"/>
              <a:t>Materials to keep out of pile</a:t>
            </a:r>
          </a:p>
          <a:p>
            <a:pPr lvl="1" eaLnBrk="1" hangingPunct="1">
              <a:lnSpc>
                <a:spcPct val="110000"/>
              </a:lnSpc>
              <a:buFont typeface="Arial" panose="020B0604020202020204" pitchFamily="34" charset="0"/>
              <a:buChar char="−"/>
              <a:defRPr/>
            </a:pPr>
            <a:r>
              <a:rPr lang="en-US" altLang="en-US" dirty="0" smtClean="0"/>
              <a:t>Large plant parts</a:t>
            </a:r>
          </a:p>
          <a:p>
            <a:pPr lvl="1" eaLnBrk="1" hangingPunct="1">
              <a:lnSpc>
                <a:spcPct val="110000"/>
              </a:lnSpc>
              <a:buFont typeface="Arial" panose="020B0604020202020204" pitchFamily="34" charset="0"/>
              <a:buChar char="−"/>
              <a:defRPr/>
            </a:pPr>
            <a:r>
              <a:rPr lang="en-US" altLang="en-US" dirty="0" smtClean="0"/>
              <a:t>Very diseased plant, especially tomatoes, squash and cucumbers</a:t>
            </a:r>
          </a:p>
          <a:p>
            <a:pPr lvl="1" eaLnBrk="1" hangingPunct="1">
              <a:lnSpc>
                <a:spcPct val="110000"/>
              </a:lnSpc>
              <a:buFont typeface="Arial" panose="020B0604020202020204" pitchFamily="34" charset="0"/>
              <a:buChar char="−"/>
              <a:defRPr/>
            </a:pPr>
            <a:r>
              <a:rPr lang="en-US" altLang="en-US" dirty="0" smtClean="0"/>
              <a:t>Noxious weeds like Bermuda grass and </a:t>
            </a:r>
            <a:r>
              <a:rPr lang="en-US" altLang="en-US" dirty="0" err="1" smtClean="0"/>
              <a:t>nutsedge</a:t>
            </a:r>
            <a:endParaRPr lang="en-US" altLang="en-US" dirty="0" smtClean="0"/>
          </a:p>
          <a:p>
            <a:pPr marL="974725" lvl="1" indent="-517525" eaLnBrk="1" hangingPunct="1">
              <a:lnSpc>
                <a:spcPct val="110000"/>
              </a:lnSpc>
              <a:buFont typeface="Arial" panose="020B0604020202020204" pitchFamily="34" charset="0"/>
              <a:buBlip>
                <a:blip r:embed="rId3"/>
              </a:buBlip>
              <a:defRPr/>
            </a:pPr>
            <a:endParaRPr lang="en-US"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Stages of Small Farm Composting</a:t>
            </a:r>
          </a:p>
        </p:txBody>
      </p:sp>
      <p:pic>
        <p:nvPicPr>
          <p:cNvPr id="52227" name="Picture 3" descr="IMG_02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1538" y="3965575"/>
            <a:ext cx="2778125" cy="2082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4" descr="IMG_02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47813"/>
            <a:ext cx="2136775" cy="16017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9" name="Picture 5" descr="IMG_024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3971925"/>
            <a:ext cx="2778125" cy="2082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6" descr="IMG_024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2350" y="3971925"/>
            <a:ext cx="2770188" cy="20780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p:nvPr/>
        </p:nvSpPr>
        <p:spPr>
          <a:xfrm>
            <a:off x="4249738" y="4767263"/>
            <a:ext cx="355600" cy="315912"/>
          </a:xfrm>
          <a:prstGeom prst="righ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0" name="Right Arrow 9"/>
          <p:cNvSpPr/>
          <p:nvPr/>
        </p:nvSpPr>
        <p:spPr>
          <a:xfrm>
            <a:off x="7932738" y="4757738"/>
            <a:ext cx="355600" cy="317500"/>
          </a:xfrm>
          <a:prstGeom prst="righ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1" name="Right Arrow 10"/>
          <p:cNvSpPr/>
          <p:nvPr/>
        </p:nvSpPr>
        <p:spPr>
          <a:xfrm rot="5400000">
            <a:off x="2277269" y="3429794"/>
            <a:ext cx="355600" cy="315912"/>
          </a:xfrm>
          <a:prstGeom prst="righ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52234" name="TextBox 1"/>
          <p:cNvSpPr txBox="1">
            <a:spLocks noChangeArrowheads="1"/>
          </p:cNvSpPr>
          <p:nvPr/>
        </p:nvSpPr>
        <p:spPr bwMode="auto">
          <a:xfrm>
            <a:off x="1150938" y="6261100"/>
            <a:ext cx="19939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t>Photos: David Berle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How to use compost</a:t>
            </a:r>
          </a:p>
        </p:txBody>
      </p:sp>
      <p:sp>
        <p:nvSpPr>
          <p:cNvPr id="54275" name="Content Placeholder 2"/>
          <p:cNvSpPr>
            <a:spLocks noGrp="1"/>
          </p:cNvSpPr>
          <p:nvPr>
            <p:ph idx="1"/>
          </p:nvPr>
        </p:nvSpPr>
        <p:spPr/>
        <p:txBody>
          <a:bodyPr/>
          <a:lstStyle/>
          <a:p>
            <a:pPr eaLnBrk="1" hangingPunct="1">
              <a:lnSpc>
                <a:spcPct val="110000"/>
              </a:lnSpc>
            </a:pPr>
            <a:r>
              <a:rPr lang="en-US" altLang="en-US" smtClean="0"/>
              <a:t>Apply aged compost prior to planting and tilled in</a:t>
            </a:r>
          </a:p>
          <a:p>
            <a:pPr lvl="1" eaLnBrk="1" hangingPunct="1">
              <a:lnSpc>
                <a:spcPct val="110000"/>
              </a:lnSpc>
              <a:buFont typeface="Arial" panose="020B0604020202020204" pitchFamily="34" charset="0"/>
              <a:buChar char="−"/>
            </a:pPr>
            <a:r>
              <a:rPr lang="en-US" altLang="en-US" smtClean="0"/>
              <a:t>Apply just like fertilizer</a:t>
            </a:r>
          </a:p>
          <a:p>
            <a:pPr lvl="1" eaLnBrk="1" hangingPunct="1">
              <a:lnSpc>
                <a:spcPct val="110000"/>
              </a:lnSpc>
              <a:buFont typeface="Arial" panose="020B0604020202020204" pitchFamily="34" charset="0"/>
              <a:buChar char="−"/>
            </a:pPr>
            <a:r>
              <a:rPr lang="en-US" altLang="en-US" smtClean="0"/>
              <a:t>Aged compost does not smell bad</a:t>
            </a:r>
          </a:p>
          <a:p>
            <a:pPr lvl="1" eaLnBrk="1" hangingPunct="1">
              <a:lnSpc>
                <a:spcPct val="110000"/>
              </a:lnSpc>
              <a:buFont typeface="Arial" panose="020B0604020202020204" pitchFamily="34" charset="0"/>
              <a:buChar char="−"/>
            </a:pPr>
            <a:r>
              <a:rPr lang="en-US" altLang="en-US" smtClean="0"/>
              <a:t>Aged compost is not hot to the touch</a:t>
            </a:r>
          </a:p>
          <a:p>
            <a:pPr eaLnBrk="1" hangingPunct="1">
              <a:lnSpc>
                <a:spcPct val="110000"/>
              </a:lnSpc>
            </a:pPr>
            <a:r>
              <a:rPr lang="en-US" altLang="en-US" smtClean="0"/>
              <a:t>Use as top dressing, but better benefit if mixed into soil</a:t>
            </a:r>
          </a:p>
          <a:p>
            <a:pPr eaLnBrk="1" hangingPunct="1">
              <a:lnSpc>
                <a:spcPct val="110000"/>
              </a:lnSpc>
            </a:pPr>
            <a:r>
              <a:rPr lang="en-US" altLang="en-US" smtClean="0"/>
              <a:t>Greatest benefit to new ground or poor soils</a:t>
            </a:r>
          </a:p>
          <a:p>
            <a:pPr eaLnBrk="1" hangingPunct="1">
              <a:lnSpc>
                <a:spcPct val="110000"/>
              </a:lnSpc>
            </a:pPr>
            <a:r>
              <a:rPr lang="en-US" altLang="en-US" smtClean="0"/>
              <a:t>Continue adding with each new cash crop until OM level approaches 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92125" y="304800"/>
            <a:ext cx="1130935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100000"/>
              </a:lnSpc>
              <a:spcBef>
                <a:spcPct val="50000"/>
              </a:spcBef>
              <a:buFontTx/>
              <a:buNone/>
            </a:pPr>
            <a:r>
              <a:rPr lang="en-US" altLang="en-US" sz="4400">
                <a:solidFill>
                  <a:schemeClr val="tx2"/>
                </a:solidFill>
              </a:rPr>
              <a:t>Suggested “Do It Yourself” Minimum Testing for Good Compost</a:t>
            </a:r>
          </a:p>
        </p:txBody>
      </p:sp>
      <p:sp>
        <p:nvSpPr>
          <p:cNvPr id="56323" name="Text Box 3"/>
          <p:cNvSpPr txBox="1">
            <a:spLocks noChangeArrowheads="1"/>
          </p:cNvSpPr>
          <p:nvPr/>
        </p:nvSpPr>
        <p:spPr bwMode="auto">
          <a:xfrm>
            <a:off x="938213" y="1941513"/>
            <a:ext cx="7848600" cy="350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100000"/>
              </a:lnSpc>
              <a:spcBef>
                <a:spcPct val="50000"/>
              </a:spcBef>
              <a:buFontTx/>
              <a:buNone/>
            </a:pPr>
            <a:r>
              <a:rPr lang="en-US" altLang="en-US" sz="3200">
                <a:solidFill>
                  <a:schemeClr val="tx2"/>
                </a:solidFill>
              </a:rPr>
              <a:t>Moisture – feel test </a:t>
            </a:r>
          </a:p>
          <a:p>
            <a:pPr>
              <a:lnSpc>
                <a:spcPct val="100000"/>
              </a:lnSpc>
              <a:spcBef>
                <a:spcPct val="50000"/>
              </a:spcBef>
              <a:buFontTx/>
              <a:buNone/>
            </a:pPr>
            <a:r>
              <a:rPr lang="en-US" altLang="en-US" sz="3200">
                <a:solidFill>
                  <a:schemeClr val="tx2"/>
                </a:solidFill>
              </a:rPr>
              <a:t>Smell – no ammonia, good “earthy smell”</a:t>
            </a:r>
          </a:p>
          <a:p>
            <a:pPr>
              <a:lnSpc>
                <a:spcPct val="100000"/>
              </a:lnSpc>
              <a:spcBef>
                <a:spcPct val="50000"/>
              </a:spcBef>
              <a:buFontTx/>
              <a:buNone/>
            </a:pPr>
            <a:r>
              <a:rPr lang="en-US" altLang="en-US" sz="3200">
                <a:solidFill>
                  <a:schemeClr val="tx2"/>
                </a:solidFill>
              </a:rPr>
              <a:t>pH - strips</a:t>
            </a:r>
          </a:p>
          <a:p>
            <a:pPr>
              <a:lnSpc>
                <a:spcPct val="100000"/>
              </a:lnSpc>
              <a:spcBef>
                <a:spcPct val="50000"/>
              </a:spcBef>
              <a:buFontTx/>
              <a:buNone/>
            </a:pPr>
            <a:r>
              <a:rPr lang="en-US" altLang="en-US" sz="3200">
                <a:solidFill>
                  <a:schemeClr val="tx2"/>
                </a:solidFill>
              </a:rPr>
              <a:t>Inerts – sieve and weigh</a:t>
            </a:r>
          </a:p>
          <a:p>
            <a:pPr>
              <a:lnSpc>
                <a:spcPct val="100000"/>
              </a:lnSpc>
              <a:spcBef>
                <a:spcPct val="50000"/>
              </a:spcBef>
              <a:buFontTx/>
              <a:buNone/>
            </a:pPr>
            <a:r>
              <a:rPr lang="en-US" altLang="en-US" sz="3200">
                <a:solidFill>
                  <a:schemeClr val="tx2"/>
                </a:solidFill>
              </a:rPr>
              <a:t>Germination – tomato or cress seeds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pPr>
              <a:defRPr/>
            </a:pPr>
            <a:r>
              <a:rPr lang="en-US" dirty="0" smtClean="0"/>
              <a:t>Learning Activity </a:t>
            </a:r>
            <a:endParaRPr lang="en-US" dirty="0"/>
          </a:p>
        </p:txBody>
      </p:sp>
      <p:sp>
        <p:nvSpPr>
          <p:cNvPr id="58371" name="Content Placeholder 2"/>
          <p:cNvSpPr>
            <a:spLocks noGrp="1"/>
          </p:cNvSpPr>
          <p:nvPr>
            <p:ph idx="1"/>
          </p:nvPr>
        </p:nvSpPr>
        <p:spPr/>
        <p:txBody>
          <a:bodyPr/>
          <a:lstStyle/>
          <a:p>
            <a:r>
              <a:rPr lang="en-US" altLang="en-US" smtClean="0"/>
              <a:t>Fertilizer Calculations Worksheet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a:spLocks noGrp="1"/>
          </p:cNvSpPr>
          <p:nvPr>
            <p:ph type="subTitle" idx="1"/>
          </p:nvPr>
        </p:nvSpPr>
        <p:spPr>
          <a:xfrm>
            <a:off x="3149600" y="1762125"/>
            <a:ext cx="6594475" cy="774700"/>
          </a:xfrm>
        </p:spPr>
        <p:txBody>
          <a:bodyPr/>
          <a:lstStyle/>
          <a:p>
            <a:pPr eaLnBrk="1" hangingPunct="1"/>
            <a:r>
              <a:rPr lang="en-US" altLang="en-US" sz="1800" smtClean="0"/>
              <a:t>This material is based upon work that is supported by the National Institute of Food and Agriculture, U.S. Department of Agriculture, under award number 2015-70017-22861. </a:t>
            </a:r>
          </a:p>
        </p:txBody>
      </p:sp>
      <p:pic>
        <p:nvPicPr>
          <p:cNvPr id="6041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19" y="544512"/>
            <a:ext cx="6348413" cy="199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733550" y="2755900"/>
            <a:ext cx="9825038" cy="25161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4000" dirty="0" smtClean="0">
                <a:ln w="0"/>
                <a:effectLst>
                  <a:outerShdw blurRad="38100" dist="19050" dir="2700000" algn="tl" rotWithShape="0">
                    <a:schemeClr val="dk1">
                      <a:alpha val="40000"/>
                    </a:schemeClr>
                  </a:outerShdw>
                </a:effectLst>
              </a:rPr>
              <a:t>Beginning Farmer and Rancher </a:t>
            </a:r>
          </a:p>
          <a:p>
            <a:pPr fontAlgn="auto">
              <a:spcAft>
                <a:spcPts val="0"/>
              </a:spcAft>
              <a:defRPr/>
            </a:pPr>
            <a:r>
              <a:rPr lang="en-US" sz="4000" dirty="0" smtClean="0">
                <a:ln w="0"/>
                <a:effectLst>
                  <a:outerShdw blurRad="38100" dist="19050" dir="2700000" algn="tl" rotWithShape="0">
                    <a:schemeClr val="dk1">
                      <a:alpha val="40000"/>
                    </a:schemeClr>
                  </a:outerShdw>
                </a:effectLst>
              </a:rPr>
              <a:t>Development Program</a:t>
            </a:r>
          </a:p>
          <a:p>
            <a:pPr fontAlgn="auto">
              <a:spcAft>
                <a:spcPts val="0"/>
              </a:spcAft>
              <a:defRPr/>
            </a:pPr>
            <a:r>
              <a:rPr lang="en-US" dirty="0">
                <a:ln w="0"/>
                <a:effectLst>
                  <a:outerShdw blurRad="38100" dist="19050" dir="2700000" algn="tl" rotWithShape="0">
                    <a:schemeClr val="dk1">
                      <a:alpha val="40000"/>
                    </a:schemeClr>
                  </a:outerShdw>
                </a:effectLst>
              </a:rPr>
              <a:t>Developing the Next Generation</a:t>
            </a:r>
          </a:p>
          <a:p>
            <a:pPr fontAlgn="auto">
              <a:spcAft>
                <a:spcPts val="0"/>
              </a:spcAft>
              <a:defRPr/>
            </a:pPr>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pPr fontAlgn="auto">
              <a:spcAft>
                <a:spcPts val="0"/>
              </a:spcAft>
              <a:defRPr/>
            </a:pPr>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33550" y="2755900"/>
            <a:ext cx="1265177" cy="2042016"/>
          </a:xfrm>
          <a:prstGeom prst="rect">
            <a:avLst/>
          </a:prstGeom>
          <a:effectLst>
            <a:glow>
              <a:schemeClr val="tx1">
                <a:alpha val="20000"/>
              </a:schemeClr>
            </a:glo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2540" y="5341796"/>
            <a:ext cx="1288593" cy="564404"/>
          </a:xfrm>
          <a:prstGeom prst="rect">
            <a:avLst/>
          </a:prstGeom>
          <a:effectLst>
            <a:glow>
              <a:schemeClr val="tx1">
                <a:alpha val="20000"/>
              </a:schemeClr>
            </a:glow>
          </a:effectLst>
        </p:spPr>
      </p:pic>
      <p:pic>
        <p:nvPicPr>
          <p:cNvPr id="60424"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0852" y="5266940"/>
            <a:ext cx="784225"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61470" y="5383026"/>
            <a:ext cx="1487871" cy="523174"/>
          </a:xfrm>
          <a:prstGeom prst="rect">
            <a:avLst/>
          </a:prstGeom>
          <a:effectLst>
            <a:glow>
              <a:schemeClr val="tx1">
                <a:alpha val="20000"/>
              </a:schemeClr>
            </a:glo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4525" y="447675"/>
            <a:ext cx="7772400" cy="1143000"/>
          </a:xfrm>
        </p:spPr>
        <p:txBody>
          <a:bodyPr/>
          <a:lstStyle/>
          <a:p>
            <a:pPr eaLnBrk="1" hangingPunct="1"/>
            <a:r>
              <a:rPr lang="en-US" altLang="en-US" smtClean="0"/>
              <a:t>Learning Objectives</a:t>
            </a:r>
          </a:p>
        </p:txBody>
      </p:sp>
      <p:sp>
        <p:nvSpPr>
          <p:cNvPr id="8195" name="Rectangle 3"/>
          <p:cNvSpPr>
            <a:spLocks noGrp="1" noChangeArrowheads="1"/>
          </p:cNvSpPr>
          <p:nvPr>
            <p:ph type="body" idx="1"/>
          </p:nvPr>
        </p:nvSpPr>
        <p:spPr>
          <a:xfrm>
            <a:off x="876300" y="1812925"/>
            <a:ext cx="9871075" cy="4114800"/>
          </a:xfrm>
        </p:spPr>
        <p:txBody>
          <a:bodyPr rtlCol="0">
            <a:normAutofit/>
          </a:bodyPr>
          <a:lstStyle/>
          <a:p>
            <a:pPr eaLnBrk="1" fontAlgn="auto" hangingPunct="1">
              <a:lnSpc>
                <a:spcPct val="110000"/>
              </a:lnSpc>
              <a:spcAft>
                <a:spcPts val="0"/>
              </a:spcAft>
              <a:defRPr/>
            </a:pPr>
            <a:r>
              <a:rPr lang="en-US" altLang="en-US" dirty="0" smtClean="0">
                <a:ea typeface="+mn-ea"/>
                <a:cs typeface="+mn-cs"/>
              </a:rPr>
              <a:t>Calculate amount N</a:t>
            </a:r>
            <a:r>
              <a:rPr lang="en-US" altLang="en-US" dirty="0">
                <a:ea typeface="+mn-ea"/>
                <a:cs typeface="+mn-cs"/>
              </a:rPr>
              <a:t>, P</a:t>
            </a:r>
            <a:r>
              <a:rPr lang="en-US" altLang="en-US" baseline="-25000" dirty="0">
                <a:ea typeface="+mn-ea"/>
                <a:cs typeface="+mn-cs"/>
              </a:rPr>
              <a:t>2</a:t>
            </a:r>
            <a:r>
              <a:rPr lang="en-US" altLang="en-US" dirty="0">
                <a:ea typeface="+mn-ea"/>
                <a:cs typeface="+mn-cs"/>
              </a:rPr>
              <a:t>O</a:t>
            </a:r>
            <a:r>
              <a:rPr lang="en-US" altLang="en-US" baseline="-25000" dirty="0">
                <a:ea typeface="+mn-ea"/>
                <a:cs typeface="+mn-cs"/>
              </a:rPr>
              <a:t>5</a:t>
            </a:r>
            <a:r>
              <a:rPr lang="en-US" altLang="en-US" dirty="0">
                <a:ea typeface="+mn-ea"/>
                <a:cs typeface="+mn-cs"/>
              </a:rPr>
              <a:t>, K</a:t>
            </a:r>
            <a:r>
              <a:rPr lang="en-US" altLang="en-US" baseline="-25000" dirty="0">
                <a:ea typeface="+mn-ea"/>
                <a:cs typeface="+mn-cs"/>
              </a:rPr>
              <a:t>2</a:t>
            </a:r>
            <a:r>
              <a:rPr lang="en-US" altLang="en-US" dirty="0">
                <a:ea typeface="+mn-ea"/>
                <a:cs typeface="+mn-cs"/>
              </a:rPr>
              <a:t>O </a:t>
            </a:r>
            <a:r>
              <a:rPr lang="en-US" altLang="en-US" dirty="0" smtClean="0">
                <a:ea typeface="+mn-ea"/>
                <a:cs typeface="+mn-cs"/>
              </a:rPr>
              <a:t>in a bag of 10</a:t>
            </a:r>
            <a:r>
              <a:rPr lang="en-US" altLang="en-US" dirty="0">
                <a:ea typeface="+mn-ea"/>
                <a:cs typeface="+mn-cs"/>
              </a:rPr>
              <a:t>-10-10</a:t>
            </a:r>
          </a:p>
          <a:p>
            <a:pPr eaLnBrk="1" fontAlgn="auto" hangingPunct="1">
              <a:lnSpc>
                <a:spcPct val="110000"/>
              </a:lnSpc>
              <a:spcAft>
                <a:spcPts val="0"/>
              </a:spcAft>
              <a:defRPr/>
            </a:pPr>
            <a:r>
              <a:rPr lang="en-US" altLang="en-US" dirty="0" smtClean="0">
                <a:ea typeface="+mn-ea"/>
                <a:cs typeface="+mn-cs"/>
              </a:rPr>
              <a:t>Provide examples of organic fertilizers</a:t>
            </a:r>
          </a:p>
          <a:p>
            <a:pPr eaLnBrk="1" fontAlgn="auto" hangingPunct="1">
              <a:lnSpc>
                <a:spcPct val="110000"/>
              </a:lnSpc>
              <a:spcAft>
                <a:spcPts val="0"/>
              </a:spcAft>
              <a:defRPr/>
            </a:pPr>
            <a:r>
              <a:rPr lang="en-US" altLang="en-US" dirty="0" smtClean="0">
                <a:ea typeface="+mn-ea"/>
                <a:cs typeface="+mn-cs"/>
              </a:rPr>
              <a:t>Recognize </a:t>
            </a:r>
            <a:r>
              <a:rPr lang="en-US" altLang="en-US" dirty="0">
                <a:ea typeface="+mn-ea"/>
                <a:cs typeface="+mn-cs"/>
              </a:rPr>
              <a:t>characteristics of a </a:t>
            </a:r>
            <a:r>
              <a:rPr lang="en-US" altLang="en-US" dirty="0" smtClean="0">
                <a:ea typeface="+mn-ea"/>
                <a:cs typeface="+mn-cs"/>
              </a:rPr>
              <a:t>well-stabilized compost</a:t>
            </a:r>
          </a:p>
          <a:p>
            <a:pPr marL="457200" indent="-457200" eaLnBrk="1" fontAlgn="auto" hangingPunct="1">
              <a:spcAft>
                <a:spcPts val="0"/>
              </a:spcAft>
              <a:defRPr/>
            </a:pPr>
            <a:endParaRPr lang="en-US" altLang="en-US"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4525" y="447675"/>
            <a:ext cx="7772400" cy="1143000"/>
          </a:xfrm>
        </p:spPr>
        <p:txBody>
          <a:bodyPr/>
          <a:lstStyle/>
          <a:p>
            <a:pPr eaLnBrk="1" hangingPunct="1"/>
            <a:r>
              <a:rPr lang="en-US" altLang="en-US" smtClean="0"/>
              <a:t>Fertilizer</a:t>
            </a:r>
          </a:p>
        </p:txBody>
      </p:sp>
      <p:sp>
        <p:nvSpPr>
          <p:cNvPr id="18435" name="Rectangle 3"/>
          <p:cNvSpPr>
            <a:spLocks noGrp="1" noChangeArrowheads="1"/>
          </p:cNvSpPr>
          <p:nvPr>
            <p:ph type="body" idx="1"/>
          </p:nvPr>
        </p:nvSpPr>
        <p:spPr>
          <a:xfrm>
            <a:off x="876300" y="1812925"/>
            <a:ext cx="10555288" cy="4114800"/>
          </a:xfrm>
        </p:spPr>
        <p:txBody>
          <a:bodyPr/>
          <a:lstStyle/>
          <a:p>
            <a:pPr eaLnBrk="1" hangingPunct="1">
              <a:lnSpc>
                <a:spcPct val="110000"/>
              </a:lnSpc>
            </a:pPr>
            <a:r>
              <a:rPr lang="en-US" altLang="en-US" smtClean="0"/>
              <a:t>The most common nutrients needed for fruits and vegetables</a:t>
            </a:r>
          </a:p>
          <a:p>
            <a:pPr lvl="1" eaLnBrk="1" hangingPunct="1">
              <a:lnSpc>
                <a:spcPct val="110000"/>
              </a:lnSpc>
              <a:buFont typeface="Arial" panose="020B0604020202020204" pitchFamily="34" charset="0"/>
              <a:buChar char="−"/>
            </a:pPr>
            <a:r>
              <a:rPr lang="en-US" altLang="en-US" smtClean="0"/>
              <a:t>Nitrogen (N)</a:t>
            </a:r>
          </a:p>
          <a:p>
            <a:pPr lvl="1" eaLnBrk="1" hangingPunct="1">
              <a:lnSpc>
                <a:spcPct val="110000"/>
              </a:lnSpc>
              <a:buFont typeface="Arial" panose="020B0604020202020204" pitchFamily="34" charset="0"/>
              <a:buChar char="−"/>
            </a:pPr>
            <a:r>
              <a:rPr lang="en-US" altLang="en-US" smtClean="0"/>
              <a:t>Phosphorus (P)</a:t>
            </a:r>
          </a:p>
          <a:p>
            <a:pPr lvl="1" eaLnBrk="1" hangingPunct="1">
              <a:lnSpc>
                <a:spcPct val="110000"/>
              </a:lnSpc>
              <a:buFont typeface="Arial" panose="020B0604020202020204" pitchFamily="34" charset="0"/>
              <a:buChar char="−"/>
            </a:pPr>
            <a:r>
              <a:rPr lang="en-US" altLang="en-US" smtClean="0"/>
              <a:t>Potassium (K)</a:t>
            </a:r>
          </a:p>
          <a:p>
            <a:pPr eaLnBrk="1" hangingPunct="1">
              <a:lnSpc>
                <a:spcPct val="110000"/>
              </a:lnSpc>
            </a:pPr>
            <a:r>
              <a:rPr lang="en-US" altLang="en-US" smtClean="0"/>
              <a:t>Fertilizer comes in bags</a:t>
            </a:r>
          </a:p>
          <a:p>
            <a:pPr eaLnBrk="1" hangingPunct="1">
              <a:lnSpc>
                <a:spcPct val="110000"/>
              </a:lnSpc>
            </a:pPr>
            <a:r>
              <a:rPr lang="en-US" altLang="en-US" smtClean="0"/>
              <a:t>Fertilizer bags list the amount of N, P and 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What’s in the bag?</a:t>
            </a:r>
          </a:p>
        </p:txBody>
      </p:sp>
      <p:sp>
        <p:nvSpPr>
          <p:cNvPr id="3" name="Content Placeholder 2"/>
          <p:cNvSpPr>
            <a:spLocks noGrp="1"/>
          </p:cNvSpPr>
          <p:nvPr>
            <p:ph idx="1"/>
          </p:nvPr>
        </p:nvSpPr>
        <p:spPr>
          <a:xfrm>
            <a:off x="838200" y="1825625"/>
            <a:ext cx="6480175" cy="4351338"/>
          </a:xfrm>
        </p:spPr>
        <p:txBody>
          <a:bodyPr rtlCol="0">
            <a:normAutofit/>
          </a:bodyPr>
          <a:lstStyle/>
          <a:p>
            <a:pPr eaLnBrk="1" fontAlgn="auto" hangingPunct="1">
              <a:lnSpc>
                <a:spcPct val="110000"/>
              </a:lnSpc>
              <a:spcAft>
                <a:spcPts val="0"/>
              </a:spcAft>
              <a:defRPr/>
            </a:pPr>
            <a:r>
              <a:rPr lang="en-US" altLang="en-US" dirty="0">
                <a:ea typeface="+mn-ea"/>
                <a:cs typeface="+mn-cs"/>
              </a:rPr>
              <a:t>The amount of each nutrient is listed on the bag as a PERCENT of the total contents</a:t>
            </a:r>
          </a:p>
          <a:p>
            <a:pPr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Example</a:t>
            </a:r>
            <a:r>
              <a:rPr lang="en-US" altLang="en-US" dirty="0">
                <a:ea typeface="+mn-ea"/>
                <a:cs typeface="+mn-cs"/>
              </a:rPr>
              <a:t>: 5</a:t>
            </a:r>
            <a:r>
              <a:rPr lang="en-US" altLang="en-US" dirty="0" smtClean="0">
                <a:ea typeface="+mn-ea"/>
                <a:cs typeface="+mn-cs"/>
              </a:rPr>
              <a:t>-</a:t>
            </a:r>
            <a:r>
              <a:rPr lang="en-US" altLang="en-US" dirty="0">
                <a:ea typeface="+mn-ea"/>
                <a:cs typeface="+mn-cs"/>
              </a:rPr>
              <a:t>10-10 has 5</a:t>
            </a:r>
            <a:r>
              <a:rPr lang="en-US" altLang="en-US" dirty="0" smtClean="0">
                <a:ea typeface="+mn-ea"/>
                <a:cs typeface="+mn-cs"/>
              </a:rPr>
              <a:t>% </a:t>
            </a:r>
            <a:r>
              <a:rPr lang="en-US" altLang="en-US" dirty="0">
                <a:ea typeface="+mn-ea"/>
                <a:cs typeface="+mn-cs"/>
              </a:rPr>
              <a:t>N, 10% </a:t>
            </a:r>
            <a:r>
              <a:rPr lang="en-US" altLang="en-US" dirty="0" smtClean="0">
                <a:ea typeface="+mn-ea"/>
                <a:cs typeface="+mn-cs"/>
              </a:rPr>
              <a:t>P</a:t>
            </a:r>
            <a:r>
              <a:rPr lang="en-US" altLang="en-US" baseline="-25000" dirty="0" smtClean="0">
                <a:ea typeface="+mn-ea"/>
                <a:cs typeface="+mn-cs"/>
              </a:rPr>
              <a:t>2</a:t>
            </a:r>
            <a:r>
              <a:rPr lang="en-US" altLang="en-US" dirty="0" smtClean="0">
                <a:ea typeface="+mn-ea"/>
                <a:cs typeface="+mn-cs"/>
              </a:rPr>
              <a:t>O</a:t>
            </a:r>
            <a:r>
              <a:rPr lang="en-US" altLang="en-US" baseline="-25000" dirty="0" smtClean="0">
                <a:ea typeface="+mn-ea"/>
                <a:cs typeface="+mn-cs"/>
              </a:rPr>
              <a:t>5</a:t>
            </a:r>
            <a:r>
              <a:rPr lang="en-US" altLang="en-US" dirty="0" smtClean="0">
                <a:ea typeface="+mn-ea"/>
                <a:cs typeface="+mn-cs"/>
              </a:rPr>
              <a:t> </a:t>
            </a:r>
            <a:r>
              <a:rPr lang="en-US" altLang="en-US" dirty="0">
                <a:ea typeface="+mn-ea"/>
                <a:cs typeface="+mn-cs"/>
              </a:rPr>
              <a:t>and 10% </a:t>
            </a:r>
            <a:r>
              <a:rPr lang="en-US" altLang="en-US" dirty="0" smtClean="0">
                <a:ea typeface="+mn-ea"/>
                <a:cs typeface="+mn-cs"/>
              </a:rPr>
              <a:t>K</a:t>
            </a:r>
            <a:r>
              <a:rPr lang="en-US" altLang="en-US" baseline="-25000" dirty="0" smtClean="0">
                <a:ea typeface="+mn-ea"/>
                <a:cs typeface="+mn-cs"/>
              </a:rPr>
              <a:t>2</a:t>
            </a:r>
            <a:r>
              <a:rPr lang="en-US" altLang="en-US" dirty="0" smtClean="0">
                <a:ea typeface="+mn-ea"/>
                <a:cs typeface="+mn-cs"/>
              </a:rPr>
              <a:t>O</a:t>
            </a:r>
          </a:p>
          <a:p>
            <a:pPr lvl="1" eaLnBrk="1" fontAlgn="auto" hangingPunct="1">
              <a:lnSpc>
                <a:spcPct val="110000"/>
              </a:lnSpc>
              <a:spcAft>
                <a:spcPts val="0"/>
              </a:spcAft>
              <a:buFont typeface="Arial" panose="020B0604020202020204" pitchFamily="34" charset="0"/>
              <a:buChar char="−"/>
              <a:defRPr/>
            </a:pPr>
            <a:r>
              <a:rPr lang="en-US" altLang="en-US" dirty="0">
                <a:ea typeface="+mn-ea"/>
                <a:cs typeface="+mn-cs"/>
              </a:rPr>
              <a:t>Example: </a:t>
            </a:r>
            <a:r>
              <a:rPr lang="en-US" altLang="en-US" dirty="0" smtClean="0">
                <a:ea typeface="+mn-ea"/>
                <a:cs typeface="+mn-cs"/>
              </a:rPr>
              <a:t>Feather meal </a:t>
            </a:r>
            <a:r>
              <a:rPr lang="en-US" altLang="en-US" dirty="0">
                <a:ea typeface="+mn-ea"/>
                <a:cs typeface="+mn-cs"/>
              </a:rPr>
              <a:t>has 13% N so its listed as 13-0-</a:t>
            </a:r>
            <a:r>
              <a:rPr lang="en-US" altLang="en-US" dirty="0" smtClean="0">
                <a:ea typeface="+mn-ea"/>
                <a:cs typeface="+mn-cs"/>
              </a:rPr>
              <a:t>0</a:t>
            </a:r>
          </a:p>
        </p:txBody>
      </p:sp>
      <p:sp>
        <p:nvSpPr>
          <p:cNvPr id="20484" name="TextBox 3"/>
          <p:cNvSpPr txBox="1">
            <a:spLocks noChangeArrowheads="1"/>
          </p:cNvSpPr>
          <p:nvPr/>
        </p:nvSpPr>
        <p:spPr bwMode="auto">
          <a:xfrm>
            <a:off x="7888288" y="5210620"/>
            <a:ext cx="302025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000" dirty="0" smtClean="0"/>
              <a:t>Photos: http</a:t>
            </a:r>
            <a:r>
              <a:rPr lang="en-US" altLang="en-US" sz="1000" dirty="0"/>
              <a:t>://goodlifegarden.ucdavis.edu/</a:t>
            </a:r>
          </a:p>
        </p:txBody>
      </p:sp>
      <p:pic>
        <p:nvPicPr>
          <p:cNvPr id="20485" name="Picture 1" descr="IMG_0231.jpg"/>
          <p:cNvPicPr>
            <a:picLocks noChangeAspect="1"/>
          </p:cNvPicPr>
          <p:nvPr/>
        </p:nvPicPr>
        <p:blipFill>
          <a:blip r:embed="rId3"/>
          <a:srcRect/>
          <a:stretch>
            <a:fillRect/>
          </a:stretch>
        </p:blipFill>
        <p:spPr bwMode="auto">
          <a:xfrm>
            <a:off x="9069388" y="906463"/>
            <a:ext cx="2633662" cy="35131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2909888"/>
            <a:ext cx="1927225" cy="21828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What’s in the bag?</a:t>
            </a:r>
          </a:p>
        </p:txBody>
      </p:sp>
      <p:sp>
        <p:nvSpPr>
          <p:cNvPr id="22531" name="Content Placeholder 2"/>
          <p:cNvSpPr>
            <a:spLocks noGrp="1"/>
          </p:cNvSpPr>
          <p:nvPr>
            <p:ph idx="1"/>
          </p:nvPr>
        </p:nvSpPr>
        <p:spPr/>
        <p:txBody>
          <a:bodyPr/>
          <a:lstStyle/>
          <a:p>
            <a:pPr eaLnBrk="1" hangingPunct="1">
              <a:lnSpc>
                <a:spcPct val="110000"/>
              </a:lnSpc>
              <a:defRPr/>
            </a:pPr>
            <a:r>
              <a:rPr lang="en-US" altLang="en-US" dirty="0" smtClean="0">
                <a:cs typeface="ＭＳ Ｐゴシック" charset="0"/>
              </a:rPr>
              <a:t>To calculate the pounds of nitrogen (N) in a 50-lb bag of 10-10-10 fertilizer:</a:t>
            </a:r>
          </a:p>
          <a:p>
            <a:pPr lvl="1" eaLnBrk="1" hangingPunct="1">
              <a:lnSpc>
                <a:spcPct val="110000"/>
              </a:lnSpc>
              <a:buFont typeface="Arial" panose="020B0604020202020204" pitchFamily="34" charset="0"/>
              <a:buChar char="−"/>
              <a:defRPr/>
            </a:pPr>
            <a:r>
              <a:rPr lang="en-US" altLang="en-US" dirty="0" smtClean="0">
                <a:cs typeface="+mn-cs"/>
              </a:rPr>
              <a:t>Multiply 50 by 0.10.</a:t>
            </a:r>
          </a:p>
          <a:p>
            <a:pPr lvl="1" eaLnBrk="1" hangingPunct="1">
              <a:lnSpc>
                <a:spcPct val="110000"/>
              </a:lnSpc>
              <a:buFont typeface="Arial" panose="020B0604020202020204" pitchFamily="34" charset="0"/>
              <a:buChar char="−"/>
              <a:defRPr/>
            </a:pPr>
            <a:r>
              <a:rPr lang="en-US" altLang="en-US" dirty="0" smtClean="0">
                <a:cs typeface="+mn-cs"/>
              </a:rPr>
              <a:t>50 </a:t>
            </a:r>
            <a:r>
              <a:rPr lang="en-US" altLang="en-US" dirty="0" err="1" smtClean="0">
                <a:cs typeface="+mn-cs"/>
              </a:rPr>
              <a:t>lbs</a:t>
            </a:r>
            <a:r>
              <a:rPr lang="en-US" altLang="en-US" dirty="0" smtClean="0">
                <a:cs typeface="+mn-cs"/>
              </a:rPr>
              <a:t> x 0.10 = 5 </a:t>
            </a:r>
            <a:r>
              <a:rPr lang="en-US" altLang="en-US" dirty="0" err="1" smtClean="0">
                <a:cs typeface="+mn-cs"/>
              </a:rPr>
              <a:t>lbs</a:t>
            </a:r>
            <a:r>
              <a:rPr lang="en-US" altLang="en-US" dirty="0" smtClean="0">
                <a:cs typeface="+mn-cs"/>
              </a:rPr>
              <a:t> of N </a:t>
            </a:r>
          </a:p>
          <a:p>
            <a:pPr marL="457200" lvl="1" indent="0" eaLnBrk="1" hangingPunct="1">
              <a:lnSpc>
                <a:spcPct val="110000"/>
              </a:lnSpc>
              <a:buFont typeface="Arial" panose="020B0604020202020204" pitchFamily="34" charset="0"/>
              <a:buNone/>
              <a:defRPr/>
            </a:pPr>
            <a:endParaRPr lang="en-US" altLang="en-US" dirty="0" smtClean="0">
              <a:cs typeface="+mn-cs"/>
            </a:endParaRPr>
          </a:p>
          <a:p>
            <a:pPr eaLnBrk="1" hangingPunct="1">
              <a:lnSpc>
                <a:spcPct val="110000"/>
              </a:lnSpc>
              <a:defRPr/>
            </a:pPr>
            <a:r>
              <a:rPr lang="en-US" altLang="en-US" dirty="0" smtClean="0">
                <a:cs typeface="ＭＳ Ｐゴシック" charset="0"/>
              </a:rPr>
              <a:t>Use the same method for calculating the amounts of phosphate (P</a:t>
            </a:r>
            <a:r>
              <a:rPr lang="en-US" altLang="en-US" baseline="-25000" dirty="0" smtClean="0">
                <a:cs typeface="ＭＳ Ｐゴシック" charset="0"/>
              </a:rPr>
              <a:t>2</a:t>
            </a:r>
            <a:r>
              <a:rPr lang="en-US" altLang="en-US" dirty="0" smtClean="0">
                <a:cs typeface="ＭＳ Ｐゴシック" charset="0"/>
              </a:rPr>
              <a:t>O</a:t>
            </a:r>
            <a:r>
              <a:rPr lang="en-US" altLang="en-US" baseline="-25000" dirty="0" smtClean="0">
                <a:cs typeface="ＭＳ Ｐゴシック" charset="0"/>
              </a:rPr>
              <a:t>5</a:t>
            </a:r>
            <a:r>
              <a:rPr lang="en-US" altLang="en-US" dirty="0" smtClean="0">
                <a:cs typeface="ＭＳ Ｐゴシック" charset="0"/>
              </a:rPr>
              <a:t>) and potash (K</a:t>
            </a:r>
            <a:r>
              <a:rPr lang="en-US" altLang="en-US" baseline="-25000" dirty="0" smtClean="0">
                <a:cs typeface="ＭＳ Ｐゴシック" charset="0"/>
              </a:rPr>
              <a:t>2</a:t>
            </a:r>
            <a:r>
              <a:rPr lang="en-US" altLang="en-US" dirty="0" smtClean="0">
                <a:cs typeface="ＭＳ Ｐゴシック" charset="0"/>
              </a:rPr>
              <a:t>O)</a:t>
            </a:r>
          </a:p>
          <a:p>
            <a:pPr marL="517525" indent="-517525" eaLnBrk="1" hangingPunct="1">
              <a:lnSpc>
                <a:spcPct val="110000"/>
              </a:lnSpc>
              <a:buFont typeface="Arial" panose="020B0604020202020204" pitchFamily="34" charset="0"/>
              <a:buBlip>
                <a:blip r:embed="rId3"/>
              </a:buBlip>
              <a:defRPr/>
            </a:pPr>
            <a:endParaRPr lang="en-US" altLang="en-US" dirty="0" smtClean="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What’s in the bag?</a:t>
            </a:r>
          </a:p>
        </p:txBody>
      </p:sp>
      <p:sp>
        <p:nvSpPr>
          <p:cNvPr id="2" name="Content Placeholder 2"/>
          <p:cNvSpPr>
            <a:spLocks noGrp="1"/>
          </p:cNvSpPr>
          <p:nvPr>
            <p:ph idx="1"/>
          </p:nvPr>
        </p:nvSpPr>
        <p:spPr>
          <a:xfrm>
            <a:off x="838200" y="1825625"/>
            <a:ext cx="7810500" cy="4351338"/>
          </a:xfrm>
        </p:spPr>
        <p:txBody>
          <a:bodyPr/>
          <a:lstStyle/>
          <a:p>
            <a:pPr eaLnBrk="1" hangingPunct="1">
              <a:lnSpc>
                <a:spcPct val="110000"/>
              </a:lnSpc>
              <a:defRPr/>
            </a:pPr>
            <a:r>
              <a:rPr lang="en-US" altLang="en-US" dirty="0" smtClean="0"/>
              <a:t>What else is in the bag? Filler, typically limestone, sand or clay as a carrier. </a:t>
            </a:r>
          </a:p>
          <a:p>
            <a:pPr eaLnBrk="1" hangingPunct="1">
              <a:lnSpc>
                <a:spcPct val="110000"/>
              </a:lnSpc>
              <a:defRPr/>
            </a:pPr>
            <a:r>
              <a:rPr lang="en-US" altLang="en-US" dirty="0" smtClean="0"/>
              <a:t>For organic fertilizers, the “extra” material is usually other elements or complex materials bound to the fertilizer component </a:t>
            </a:r>
          </a:p>
          <a:p>
            <a:pPr marL="517525" indent="-517525">
              <a:defRPr/>
            </a:pPr>
            <a:endParaRPr lang="en-US" altLang="en-US" dirty="0" smtClean="0"/>
          </a:p>
        </p:txBody>
      </p:sp>
      <p:pic>
        <p:nvPicPr>
          <p:cNvPr id="24579" name="Picture 1" descr="IMG_0236.jpg"/>
          <p:cNvPicPr>
            <a:picLocks noChangeAspect="1"/>
          </p:cNvPicPr>
          <p:nvPr/>
        </p:nvPicPr>
        <p:blipFill>
          <a:blip r:embed="rId2"/>
          <a:srcRect/>
          <a:stretch>
            <a:fillRect/>
          </a:stretch>
        </p:blipFill>
        <p:spPr bwMode="auto">
          <a:xfrm>
            <a:off x="8648700" y="1343025"/>
            <a:ext cx="3238500" cy="43148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10599420" y="5411629"/>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solidFill>
                  <a:schemeClr val="bg1"/>
                </a:solidFill>
              </a:rPr>
              <a:t>Photo: David Berle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Conventional and organic fertilizers</a:t>
            </a:r>
          </a:p>
        </p:txBody>
      </p:sp>
      <p:sp>
        <p:nvSpPr>
          <p:cNvPr id="3" name="Content Placeholder 2"/>
          <p:cNvSpPr>
            <a:spLocks noGrp="1"/>
          </p:cNvSpPr>
          <p:nvPr>
            <p:ph idx="1"/>
          </p:nvPr>
        </p:nvSpPr>
        <p:spPr>
          <a:xfrm>
            <a:off x="838200" y="1825625"/>
            <a:ext cx="8805863" cy="5032375"/>
          </a:xfrm>
        </p:spPr>
        <p:txBody>
          <a:bodyPr rtlCol="0">
            <a:normAutofit/>
          </a:bodyPr>
          <a:lstStyle/>
          <a:p>
            <a:pPr eaLnBrk="1" fontAlgn="auto" hangingPunct="1">
              <a:spcAft>
                <a:spcPts val="0"/>
              </a:spcAft>
              <a:defRPr/>
            </a:pPr>
            <a:r>
              <a:rPr lang="en-US" altLang="en-US" dirty="0" smtClean="0">
                <a:ea typeface="+mn-ea"/>
                <a:cs typeface="+mn-cs"/>
              </a:rPr>
              <a:t>Common fertilizers used in fruit and vegetable production on a small farm include: 10-10-10, 34-0-0, 0-46-0, 16-4-8</a:t>
            </a:r>
          </a:p>
          <a:p>
            <a:pPr eaLnBrk="1" fontAlgn="auto" hangingPunct="1">
              <a:spcAft>
                <a:spcPts val="0"/>
              </a:spcAft>
              <a:defRPr/>
            </a:pPr>
            <a:r>
              <a:rPr lang="en-US" altLang="en-US" dirty="0" smtClean="0">
                <a:ea typeface="+mn-ea"/>
                <a:cs typeface="+mn-cs"/>
              </a:rPr>
              <a:t>Organic fertilizers usually come with single nutrient</a:t>
            </a:r>
          </a:p>
          <a:p>
            <a:pPr lvl="1" eaLnBrk="1" fontAlgn="auto" hangingPunct="1">
              <a:spcAft>
                <a:spcPts val="0"/>
              </a:spcAft>
              <a:buFont typeface="Arial" panose="020B0604020202020204" pitchFamily="34" charset="0"/>
              <a:buChar char="−"/>
              <a:defRPr/>
            </a:pPr>
            <a:r>
              <a:rPr lang="en-US" altLang="en-US" dirty="0" smtClean="0">
                <a:ea typeface="+mn-ea"/>
                <a:cs typeface="+mn-cs"/>
              </a:rPr>
              <a:t>Nitrogen: Feather </a:t>
            </a:r>
            <a:r>
              <a:rPr lang="en-US" altLang="en-US" dirty="0">
                <a:ea typeface="+mn-ea"/>
                <a:cs typeface="+mn-cs"/>
              </a:rPr>
              <a:t>m</a:t>
            </a:r>
            <a:r>
              <a:rPr lang="en-US" altLang="en-US" dirty="0" smtClean="0">
                <a:ea typeface="+mn-ea"/>
                <a:cs typeface="+mn-cs"/>
              </a:rPr>
              <a:t>eal (13-0-0), Blood meal (12-0-0)</a:t>
            </a:r>
            <a:r>
              <a:rPr lang="en-US" altLang="en-US" dirty="0">
                <a:ea typeface="+mn-ea"/>
                <a:cs typeface="+mn-cs"/>
              </a:rPr>
              <a:t>, </a:t>
            </a:r>
            <a:r>
              <a:rPr lang="en-US" altLang="en-US" dirty="0" smtClean="0">
                <a:ea typeface="+mn-ea"/>
                <a:cs typeface="+mn-cs"/>
              </a:rPr>
              <a:t>Alfalfa meal (3-0-0)</a:t>
            </a:r>
          </a:p>
          <a:p>
            <a:pPr lvl="1" eaLnBrk="1" fontAlgn="auto" hangingPunct="1">
              <a:spcAft>
                <a:spcPts val="0"/>
              </a:spcAft>
              <a:buFont typeface="Arial" panose="020B0604020202020204" pitchFamily="34" charset="0"/>
              <a:buChar char="−"/>
              <a:defRPr/>
            </a:pPr>
            <a:r>
              <a:rPr lang="en-US" altLang="en-US" dirty="0">
                <a:ea typeface="+mn-ea"/>
                <a:cs typeface="+mn-cs"/>
              </a:rPr>
              <a:t>Phosphate: Colloidal p</a:t>
            </a:r>
            <a:r>
              <a:rPr lang="en-US" altLang="en-US" dirty="0" smtClean="0">
                <a:ea typeface="+mn-ea"/>
                <a:cs typeface="+mn-cs"/>
              </a:rPr>
              <a:t>hosphate (0-20-0), Bone meal (2-14-0)</a:t>
            </a:r>
          </a:p>
          <a:p>
            <a:pPr lvl="1" eaLnBrk="1" fontAlgn="auto" hangingPunct="1">
              <a:spcAft>
                <a:spcPts val="0"/>
              </a:spcAft>
              <a:buFont typeface="Arial" panose="020B0604020202020204" pitchFamily="34" charset="0"/>
              <a:buChar char="−"/>
              <a:defRPr/>
            </a:pPr>
            <a:r>
              <a:rPr lang="en-US" altLang="en-US" dirty="0" smtClean="0">
                <a:ea typeface="+mn-ea"/>
                <a:cs typeface="+mn-cs"/>
              </a:rPr>
              <a:t>Potassium: Green sand (0-0-7), Granite dust (0-0-5)</a:t>
            </a:r>
          </a:p>
          <a:p>
            <a:pPr eaLnBrk="1" fontAlgn="auto" hangingPunct="1">
              <a:spcAft>
                <a:spcPts val="0"/>
              </a:spcAft>
              <a:defRPr/>
            </a:pPr>
            <a:r>
              <a:rPr lang="en-US" altLang="en-US" dirty="0" smtClean="0">
                <a:ea typeface="+mn-ea"/>
                <a:cs typeface="+mn-cs"/>
              </a:rPr>
              <a:t>Organic low total available nutrients, release slowly</a:t>
            </a:r>
            <a:endParaRPr lang="en-US" altLang="en-US" dirty="0">
              <a:ea typeface="+mn-ea"/>
              <a:cs typeface="+mn-cs"/>
            </a:endParaRPr>
          </a:p>
        </p:txBody>
      </p:sp>
      <p:pic>
        <p:nvPicPr>
          <p:cNvPr id="25603" name="Picture 3" descr="IMG_0234.jpg"/>
          <p:cNvPicPr>
            <a:picLocks noChangeAspect="1"/>
          </p:cNvPicPr>
          <p:nvPr/>
        </p:nvPicPr>
        <p:blipFill>
          <a:blip r:embed="rId3"/>
          <a:srcRect/>
          <a:stretch>
            <a:fillRect/>
          </a:stretch>
        </p:blipFill>
        <p:spPr bwMode="auto">
          <a:xfrm>
            <a:off x="9683750" y="1825625"/>
            <a:ext cx="2227263" cy="38957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0680383" y="5475129"/>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00" dirty="0">
                <a:solidFill>
                  <a:schemeClr val="bg1"/>
                </a:solidFill>
              </a:rPr>
              <a:t>Photo: David Berle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Amount of organic fertilizer to use</a:t>
            </a:r>
          </a:p>
        </p:txBody>
      </p:sp>
      <p:sp>
        <p:nvSpPr>
          <p:cNvPr id="27651" name="Content Placeholder 2"/>
          <p:cNvSpPr>
            <a:spLocks noGrp="1"/>
          </p:cNvSpPr>
          <p:nvPr>
            <p:ph idx="1"/>
          </p:nvPr>
        </p:nvSpPr>
        <p:spPr/>
        <p:txBody>
          <a:bodyPr/>
          <a:lstStyle/>
          <a:p>
            <a:pPr eaLnBrk="1" hangingPunct="1">
              <a:lnSpc>
                <a:spcPct val="110000"/>
              </a:lnSpc>
            </a:pPr>
            <a:r>
              <a:rPr lang="en-US" altLang="en-US" smtClean="0"/>
              <a:t>Total amount of each nutrient based on soil sample</a:t>
            </a:r>
          </a:p>
          <a:p>
            <a:pPr eaLnBrk="1" hangingPunct="1">
              <a:lnSpc>
                <a:spcPct val="110000"/>
              </a:lnSpc>
            </a:pPr>
            <a:r>
              <a:rPr lang="en-US" altLang="en-US" smtClean="0"/>
              <a:t>First, determine amount of N, P</a:t>
            </a:r>
            <a:r>
              <a:rPr lang="en-US" altLang="en-US" baseline="-25000" smtClean="0"/>
              <a:t>2</a:t>
            </a:r>
            <a:r>
              <a:rPr lang="en-US" altLang="en-US" smtClean="0"/>
              <a:t>O</a:t>
            </a:r>
            <a:r>
              <a:rPr lang="en-US" altLang="en-US" baseline="-25000" smtClean="0"/>
              <a:t>5</a:t>
            </a:r>
            <a:r>
              <a:rPr lang="en-US" altLang="en-US" smtClean="0"/>
              <a:t> and K</a:t>
            </a:r>
            <a:r>
              <a:rPr lang="en-US" altLang="en-US" baseline="-25000" smtClean="0"/>
              <a:t>2</a:t>
            </a:r>
            <a:r>
              <a:rPr lang="en-US" altLang="en-US" smtClean="0"/>
              <a:t>O needed</a:t>
            </a:r>
          </a:p>
          <a:p>
            <a:pPr eaLnBrk="1" hangingPunct="1">
              <a:lnSpc>
                <a:spcPct val="110000"/>
              </a:lnSpc>
            </a:pPr>
            <a:r>
              <a:rPr lang="en-US" altLang="en-US" smtClean="0"/>
              <a:t>Second, for areas over ¼ acre, select single nutrient materials</a:t>
            </a:r>
          </a:p>
          <a:p>
            <a:pPr lvl="1" eaLnBrk="1" hangingPunct="1">
              <a:lnSpc>
                <a:spcPct val="110000"/>
              </a:lnSpc>
            </a:pPr>
            <a:endParaRPr lang="en-US" altLang="en-US" smtClean="0"/>
          </a:p>
          <a:p>
            <a:pPr marL="1431925" lvl="2" indent="-517525" eaLnBrk="1" hangingPunct="1">
              <a:lnSpc>
                <a:spcPct val="110000"/>
              </a:lnSpc>
              <a:buFont typeface="Arial" panose="020B0604020202020204" pitchFamily="34" charset="0"/>
              <a:buBlip>
                <a:blip r:embed="rId3"/>
              </a:buBlip>
            </a:pPr>
            <a:endParaRPr lang="en-US" altLang="en-US" smtClean="0"/>
          </a:p>
        </p:txBody>
      </p:sp>
      <p:pic>
        <p:nvPicPr>
          <p:cNvPr id="27652" name="Picture 1"/>
          <p:cNvPicPr>
            <a:picLocks noChangeAspect="1"/>
          </p:cNvPicPr>
          <p:nvPr/>
        </p:nvPicPr>
        <p:blipFill>
          <a:blip r:embed="rId4">
            <a:extLst>
              <a:ext uri="{28A0092B-C50C-407E-A947-70E740481C1C}">
                <a14:useLocalDpi xmlns:a14="http://schemas.microsoft.com/office/drawing/2010/main" val="0"/>
              </a:ext>
            </a:extLst>
          </a:blip>
          <a:srcRect r="21207"/>
          <a:stretch>
            <a:fillRect/>
          </a:stretch>
        </p:blipFill>
        <p:spPr bwMode="auto">
          <a:xfrm>
            <a:off x="4671250" y="3884891"/>
            <a:ext cx="2849500" cy="271250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6122575" y="6331078"/>
            <a:ext cx="2209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dirty="0"/>
              <a:t>Photo: Robert Tate</a:t>
            </a: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48A1F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3628</Words>
  <Application>Microsoft Office PowerPoint</Application>
  <PresentationFormat>Widescreen</PresentationFormat>
  <Paragraphs>235</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MS PGothic</vt:lpstr>
      <vt:lpstr>Arial</vt:lpstr>
      <vt:lpstr>Calibri</vt:lpstr>
      <vt:lpstr>Technical</vt:lpstr>
      <vt:lpstr>Verdana</vt:lpstr>
      <vt:lpstr>Office Theme</vt:lpstr>
      <vt:lpstr>PowerPoint Presentation</vt:lpstr>
      <vt:lpstr>Session 2 Soil Fertilizers and Amendments</vt:lpstr>
      <vt:lpstr>Learning Objectives</vt:lpstr>
      <vt:lpstr>Fertilizer</vt:lpstr>
      <vt:lpstr>What’s in the bag?</vt:lpstr>
      <vt:lpstr>What’s in the bag?</vt:lpstr>
      <vt:lpstr>What’s in the bag?</vt:lpstr>
      <vt:lpstr>Conventional and organic fertilizers</vt:lpstr>
      <vt:lpstr>Amount of organic fertilizer to use</vt:lpstr>
      <vt:lpstr>Amount of Organic Fertilizer to Use</vt:lpstr>
      <vt:lpstr>Amount of Organic Fertilizer to Use</vt:lpstr>
      <vt:lpstr>Amount of organic fertilizer to use</vt:lpstr>
      <vt:lpstr>Amount of organic fertilizer to use</vt:lpstr>
      <vt:lpstr>Amount of organic fertilizer to use</vt:lpstr>
      <vt:lpstr>Amount of conventional fertilizer to use</vt:lpstr>
      <vt:lpstr>Amount of conventional fertilizer to use</vt:lpstr>
      <vt:lpstr>Applying fertilizer</vt:lpstr>
      <vt:lpstr>Soil amendments</vt:lpstr>
      <vt:lpstr>Compost</vt:lpstr>
      <vt:lpstr>How to make compost</vt:lpstr>
      <vt:lpstr>Stages of Small Farm Composting</vt:lpstr>
      <vt:lpstr>How to use compost</vt:lpstr>
      <vt:lpstr>PowerPoint Presentation</vt:lpstr>
      <vt:lpstr>Learning 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134</cp:revision>
  <dcterms:created xsi:type="dcterms:W3CDTF">2015-06-09T16:44:22Z</dcterms:created>
  <dcterms:modified xsi:type="dcterms:W3CDTF">2016-09-21T15:27:23Z</dcterms:modified>
</cp:coreProperties>
</file>