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616" r:id="rId2"/>
    <p:sldId id="525" r:id="rId3"/>
    <p:sldId id="576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600" r:id="rId28"/>
    <p:sldId id="601" r:id="rId29"/>
    <p:sldId id="602" r:id="rId30"/>
    <p:sldId id="603" r:id="rId31"/>
    <p:sldId id="604" r:id="rId32"/>
    <p:sldId id="605" r:id="rId33"/>
    <p:sldId id="606" r:id="rId34"/>
    <p:sldId id="607" r:id="rId35"/>
    <p:sldId id="608" r:id="rId36"/>
    <p:sldId id="609" r:id="rId37"/>
    <p:sldId id="611" r:id="rId38"/>
    <p:sldId id="612" r:id="rId39"/>
    <p:sldId id="615" r:id="rId40"/>
    <p:sldId id="538" r:id="rId41"/>
    <p:sldId id="617" r:id="rId42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BF1E9"/>
    <a:srgbClr val="D5E3CF"/>
    <a:srgbClr val="00FFFF"/>
    <a:srgbClr val="FFFFCC"/>
    <a:srgbClr val="000000"/>
    <a:srgbClr val="FFFF00"/>
    <a:srgbClr val="00CCFF"/>
    <a:srgbClr val="B4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7" autoAdjust="0"/>
    <p:restoredTop sz="77916" autoAdjust="0"/>
  </p:normalViewPr>
  <p:slideViewPr>
    <p:cSldViewPr>
      <p:cViewPr varScale="1">
        <p:scale>
          <a:sx n="56" d="100"/>
          <a:sy n="56" d="100"/>
        </p:scale>
        <p:origin x="104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520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choen\AppData\Local\Microsoft\Windows\Temporary%20Internet%20Files\Content.Outlook\34U278P6\2014MasterGoatTest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choen\AppData\Local\Microsoft\Windows\Temporary%20Internet%20Files\Content.Outlook\34U278P6\2014MasterGoatTest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M:\2014MasterGoatTest-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M:\2014MasterGoatTest-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'[2014MasterGoatTest (2).xlsx]Study graphs'!$B$68</c:f>
              <c:strCache>
                <c:ptCount val="1"/>
                <c:pt idx="0">
                  <c:v>Pen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x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'[2014MasterGoatTest (2).xlsx]Study graphs'!$A$69:$A$76</c:f>
              <c:strCache>
                <c:ptCount val="8"/>
                <c:pt idx="0">
                  <c:v>d (-12)</c:v>
                </c:pt>
                <c:pt idx="1">
                  <c:v>d-0</c:v>
                </c:pt>
                <c:pt idx="2">
                  <c:v>d-14</c:v>
                </c:pt>
                <c:pt idx="3">
                  <c:v>d-28</c:v>
                </c:pt>
                <c:pt idx="4">
                  <c:v>d-42</c:v>
                </c:pt>
                <c:pt idx="5">
                  <c:v>d-56</c:v>
                </c:pt>
                <c:pt idx="6">
                  <c:v>d-70</c:v>
                </c:pt>
                <c:pt idx="7">
                  <c:v>d-84</c:v>
                </c:pt>
              </c:strCache>
            </c:strRef>
          </c:cat>
          <c:val>
            <c:numRef>
              <c:f>'[2014MasterGoatTest (2).xlsx]Study graphs'!$B$69:$B$76</c:f>
              <c:numCache>
                <c:formatCode>0</c:formatCode>
                <c:ptCount val="8"/>
                <c:pt idx="0">
                  <c:v>48</c:v>
                </c:pt>
                <c:pt idx="1">
                  <c:v>0</c:v>
                </c:pt>
                <c:pt idx="2">
                  <c:v>14</c:v>
                </c:pt>
                <c:pt idx="3">
                  <c:v>65</c:v>
                </c:pt>
                <c:pt idx="4">
                  <c:v>44</c:v>
                </c:pt>
                <c:pt idx="5" formatCode="General">
                  <c:v>31</c:v>
                </c:pt>
                <c:pt idx="6" formatCode="General">
                  <c:v>36</c:v>
                </c:pt>
                <c:pt idx="7" formatCode="General">
                  <c:v>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E2-421C-B91A-4FD6EAC2A2B8}"/>
            </c:ext>
          </c:extLst>
        </c:ser>
        <c:ser>
          <c:idx val="1"/>
          <c:order val="1"/>
          <c:tx>
            <c:strRef>
              <c:f>'[2014MasterGoatTest (2).xlsx]Study graphs'!$C$68</c:f>
              <c:strCache>
                <c:ptCount val="1"/>
                <c:pt idx="0">
                  <c:v>Pasture</c:v>
                </c:pt>
              </c:strCache>
            </c:strRef>
          </c:tx>
          <c:spPr>
            <a:ln w="41275" cap="rnd">
              <a:solidFill>
                <a:srgbClr val="2A5031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rgbClr val="2A5031"/>
              </a:solidFill>
              <a:ln w="9525">
                <a:noFill/>
              </a:ln>
              <a:effectLst/>
            </c:spPr>
          </c:marker>
          <c:cat>
            <c:strRef>
              <c:f>'[2014MasterGoatTest (2).xlsx]Study graphs'!$A$69:$A$76</c:f>
              <c:strCache>
                <c:ptCount val="8"/>
                <c:pt idx="0">
                  <c:v>d (-12)</c:v>
                </c:pt>
                <c:pt idx="1">
                  <c:v>d-0</c:v>
                </c:pt>
                <c:pt idx="2">
                  <c:v>d-14</c:v>
                </c:pt>
                <c:pt idx="3">
                  <c:v>d-28</c:v>
                </c:pt>
                <c:pt idx="4">
                  <c:v>d-42</c:v>
                </c:pt>
                <c:pt idx="5">
                  <c:v>d-56</c:v>
                </c:pt>
                <c:pt idx="6">
                  <c:v>d-70</c:v>
                </c:pt>
                <c:pt idx="7">
                  <c:v>d-84</c:v>
                </c:pt>
              </c:strCache>
            </c:strRef>
          </c:cat>
          <c:val>
            <c:numRef>
              <c:f>'[2014MasterGoatTest (2).xlsx]Study graphs'!$C$69:$C$76</c:f>
              <c:numCache>
                <c:formatCode>0</c:formatCode>
                <c:ptCount val="8"/>
                <c:pt idx="0">
                  <c:v>53</c:v>
                </c:pt>
                <c:pt idx="1">
                  <c:v>0</c:v>
                </c:pt>
                <c:pt idx="2">
                  <c:v>1525</c:v>
                </c:pt>
                <c:pt idx="3">
                  <c:v>2295</c:v>
                </c:pt>
                <c:pt idx="4">
                  <c:v>666</c:v>
                </c:pt>
                <c:pt idx="5" formatCode="General">
                  <c:v>780</c:v>
                </c:pt>
                <c:pt idx="6" formatCode="General">
                  <c:v>578</c:v>
                </c:pt>
                <c:pt idx="7" formatCode="General">
                  <c:v>1230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E2-421C-B91A-4FD6EAC2A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330304"/>
        <c:axId val="187330688"/>
      </c:lineChart>
      <c:catAx>
        <c:axId val="1873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30688"/>
        <c:crosses val="autoZero"/>
        <c:auto val="1"/>
        <c:lblAlgn val="ctr"/>
        <c:lblOffset val="100"/>
        <c:noMultiLvlLbl val="0"/>
      </c:catAx>
      <c:valAx>
        <c:axId val="18733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30304"/>
        <c:crosses val="autoZero"/>
        <c:crossBetween val="between"/>
      </c:valAx>
      <c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3440024542386"/>
          <c:y val="4.371699772405193E-2"/>
          <c:w val="0.85924958243855887"/>
          <c:h val="0.77513660490007907"/>
        </c:manualLayout>
      </c:layout>
      <c:lineChart>
        <c:grouping val="standard"/>
        <c:varyColors val="0"/>
        <c:ser>
          <c:idx val="0"/>
          <c:order val="0"/>
          <c:tx>
            <c:strRef>
              <c:f>'[2014MasterGoatTest (2).xlsx]Study graphs'!$B$19</c:f>
              <c:strCache>
                <c:ptCount val="1"/>
                <c:pt idx="0">
                  <c:v>Pen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'[2014MasterGoatTest (2).xlsx]Study graphs'!$A$20:$A$27</c:f>
              <c:strCache>
                <c:ptCount val="8"/>
                <c:pt idx="0">
                  <c:v>d (-6)</c:v>
                </c:pt>
                <c:pt idx="1">
                  <c:v>d-0</c:v>
                </c:pt>
                <c:pt idx="2">
                  <c:v>d-14</c:v>
                </c:pt>
                <c:pt idx="3">
                  <c:v>d-28</c:v>
                </c:pt>
                <c:pt idx="4">
                  <c:v>d-42</c:v>
                </c:pt>
                <c:pt idx="5">
                  <c:v>d-56</c:v>
                </c:pt>
                <c:pt idx="6">
                  <c:v>d-70</c:v>
                </c:pt>
                <c:pt idx="7">
                  <c:v>d-84</c:v>
                </c:pt>
              </c:strCache>
            </c:strRef>
          </c:cat>
          <c:val>
            <c:numRef>
              <c:f>'[2014MasterGoatTest (2).xlsx]Study graphs'!$B$20:$B$27</c:f>
              <c:numCache>
                <c:formatCode>General</c:formatCode>
                <c:ptCount val="8"/>
                <c:pt idx="0">
                  <c:v>63</c:v>
                </c:pt>
                <c:pt idx="1">
                  <c:v>10</c:v>
                </c:pt>
                <c:pt idx="2">
                  <c:v>952</c:v>
                </c:pt>
                <c:pt idx="3">
                  <c:v>850</c:v>
                </c:pt>
                <c:pt idx="4">
                  <c:v>1216</c:v>
                </c:pt>
                <c:pt idx="5">
                  <c:v>741</c:v>
                </c:pt>
                <c:pt idx="6">
                  <c:v>1125</c:v>
                </c:pt>
                <c:pt idx="7">
                  <c:v>1394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76-40C5-81ED-93B595EB0513}"/>
            </c:ext>
          </c:extLst>
        </c:ser>
        <c:ser>
          <c:idx val="1"/>
          <c:order val="1"/>
          <c:tx>
            <c:strRef>
              <c:f>'[2014MasterGoatTest (2).xlsx]Study graphs'!$C$19</c:f>
              <c:strCache>
                <c:ptCount val="1"/>
                <c:pt idx="0">
                  <c:v>Pasture</c:v>
                </c:pt>
              </c:strCache>
            </c:strRef>
          </c:tx>
          <c:spPr>
            <a:ln w="41275" cap="rnd">
              <a:solidFill>
                <a:srgbClr val="2A5031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rgbClr val="2A5031"/>
              </a:solidFill>
              <a:ln w="9525">
                <a:noFill/>
              </a:ln>
              <a:effectLst/>
            </c:spPr>
          </c:marker>
          <c:cat>
            <c:strRef>
              <c:f>'[2014MasterGoatTest (2).xlsx]Study graphs'!$A$20:$A$27</c:f>
              <c:strCache>
                <c:ptCount val="8"/>
                <c:pt idx="0">
                  <c:v>d (-6)</c:v>
                </c:pt>
                <c:pt idx="1">
                  <c:v>d-0</c:v>
                </c:pt>
                <c:pt idx="2">
                  <c:v>d-14</c:v>
                </c:pt>
                <c:pt idx="3">
                  <c:v>d-28</c:v>
                </c:pt>
                <c:pt idx="4">
                  <c:v>d-42</c:v>
                </c:pt>
                <c:pt idx="5">
                  <c:v>d-56</c:v>
                </c:pt>
                <c:pt idx="6">
                  <c:v>d-70</c:v>
                </c:pt>
                <c:pt idx="7">
                  <c:v>d-84</c:v>
                </c:pt>
              </c:strCache>
            </c:strRef>
          </c:cat>
          <c:val>
            <c:numRef>
              <c:f>'[2014MasterGoatTest (2).xlsx]Study graphs'!$C$20:$C$27</c:f>
              <c:numCache>
                <c:formatCode>General</c:formatCode>
                <c:ptCount val="8"/>
                <c:pt idx="0">
                  <c:v>44</c:v>
                </c:pt>
                <c:pt idx="1">
                  <c:v>5</c:v>
                </c:pt>
                <c:pt idx="2">
                  <c:v>1475</c:v>
                </c:pt>
                <c:pt idx="3">
                  <c:v>2099</c:v>
                </c:pt>
                <c:pt idx="4">
                  <c:v>2164</c:v>
                </c:pt>
                <c:pt idx="5">
                  <c:v>2317</c:v>
                </c:pt>
                <c:pt idx="6">
                  <c:v>4493</c:v>
                </c:pt>
                <c:pt idx="7">
                  <c:v>2483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76-40C5-81ED-93B595EB0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8888"/>
        <c:axId val="187069272"/>
      </c:lineChart>
      <c:catAx>
        <c:axId val="18706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69272"/>
        <c:crosses val="autoZero"/>
        <c:auto val="1"/>
        <c:lblAlgn val="ctr"/>
        <c:lblOffset val="100"/>
        <c:noMultiLvlLbl val="0"/>
      </c:catAx>
      <c:valAx>
        <c:axId val="18706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68888"/>
        <c:crosses val="autoZero"/>
        <c:crossBetween val="between"/>
      </c:valAx>
      <c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071799321631274"/>
          <c:y val="0.90774441266380912"/>
          <c:w val="0.5039714175150124"/>
          <c:h val="7.4908277808283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 Western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Maryland Pasture-Based Meat Goat Performance Test</a:t>
            </a:r>
          </a:p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Fecal egg counts (EPG) on August 14 (d-70)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trendline>
            <c:trendlineType val="exp"/>
            <c:dispRSqr val="0"/>
            <c:dispEq val="0"/>
          </c:trendline>
          <c:cat>
            <c:numRef>
              <c:f>'Master (2)'!$B$4:$CM$78</c:f>
              <c:numCache>
                <c:formatCode>General</c:formatCode>
                <c:ptCount val="69"/>
                <c:pt idx="0">
                  <c:v>411</c:v>
                </c:pt>
                <c:pt idx="1">
                  <c:v>429</c:v>
                </c:pt>
                <c:pt idx="2">
                  <c:v>425</c:v>
                </c:pt>
                <c:pt idx="3">
                  <c:v>412</c:v>
                </c:pt>
                <c:pt idx="4">
                  <c:v>459</c:v>
                </c:pt>
                <c:pt idx="5">
                  <c:v>410</c:v>
                </c:pt>
                <c:pt idx="6">
                  <c:v>457</c:v>
                </c:pt>
                <c:pt idx="7">
                  <c:v>473</c:v>
                </c:pt>
                <c:pt idx="8">
                  <c:v>424</c:v>
                </c:pt>
                <c:pt idx="9">
                  <c:v>436</c:v>
                </c:pt>
                <c:pt idx="10">
                  <c:v>433</c:v>
                </c:pt>
                <c:pt idx="11">
                  <c:v>462</c:v>
                </c:pt>
                <c:pt idx="12">
                  <c:v>434</c:v>
                </c:pt>
                <c:pt idx="13">
                  <c:v>456</c:v>
                </c:pt>
                <c:pt idx="14">
                  <c:v>471</c:v>
                </c:pt>
                <c:pt idx="15">
                  <c:v>443</c:v>
                </c:pt>
                <c:pt idx="16">
                  <c:v>435</c:v>
                </c:pt>
                <c:pt idx="17">
                  <c:v>404</c:v>
                </c:pt>
                <c:pt idx="18">
                  <c:v>455</c:v>
                </c:pt>
                <c:pt idx="19">
                  <c:v>448</c:v>
                </c:pt>
                <c:pt idx="20">
                  <c:v>442</c:v>
                </c:pt>
                <c:pt idx="21">
                  <c:v>401</c:v>
                </c:pt>
                <c:pt idx="22">
                  <c:v>405</c:v>
                </c:pt>
                <c:pt idx="23">
                  <c:v>441</c:v>
                </c:pt>
                <c:pt idx="24">
                  <c:v>431</c:v>
                </c:pt>
                <c:pt idx="25">
                  <c:v>403</c:v>
                </c:pt>
                <c:pt idx="26">
                  <c:v>464</c:v>
                </c:pt>
                <c:pt idx="27">
                  <c:v>420</c:v>
                </c:pt>
                <c:pt idx="28">
                  <c:v>406</c:v>
                </c:pt>
                <c:pt idx="29">
                  <c:v>472</c:v>
                </c:pt>
                <c:pt idx="30">
                  <c:v>421</c:v>
                </c:pt>
                <c:pt idx="31">
                  <c:v>477</c:v>
                </c:pt>
                <c:pt idx="32">
                  <c:v>447</c:v>
                </c:pt>
                <c:pt idx="33">
                  <c:v>416</c:v>
                </c:pt>
                <c:pt idx="34">
                  <c:v>465</c:v>
                </c:pt>
                <c:pt idx="35">
                  <c:v>451</c:v>
                </c:pt>
                <c:pt idx="36">
                  <c:v>453</c:v>
                </c:pt>
                <c:pt idx="37">
                  <c:v>422</c:v>
                </c:pt>
                <c:pt idx="38">
                  <c:v>446</c:v>
                </c:pt>
                <c:pt idx="39">
                  <c:v>423</c:v>
                </c:pt>
                <c:pt idx="40">
                  <c:v>463</c:v>
                </c:pt>
                <c:pt idx="41">
                  <c:v>426</c:v>
                </c:pt>
                <c:pt idx="42">
                  <c:v>445</c:v>
                </c:pt>
                <c:pt idx="43">
                  <c:v>458</c:v>
                </c:pt>
                <c:pt idx="44">
                  <c:v>438</c:v>
                </c:pt>
                <c:pt idx="45">
                  <c:v>440</c:v>
                </c:pt>
                <c:pt idx="46">
                  <c:v>452</c:v>
                </c:pt>
                <c:pt idx="47">
                  <c:v>478</c:v>
                </c:pt>
                <c:pt idx="48">
                  <c:v>449</c:v>
                </c:pt>
                <c:pt idx="49">
                  <c:v>415</c:v>
                </c:pt>
                <c:pt idx="50">
                  <c:v>450</c:v>
                </c:pt>
                <c:pt idx="51">
                  <c:v>418</c:v>
                </c:pt>
                <c:pt idx="52">
                  <c:v>428</c:v>
                </c:pt>
                <c:pt idx="53">
                  <c:v>409</c:v>
                </c:pt>
                <c:pt idx="54">
                  <c:v>430</c:v>
                </c:pt>
                <c:pt idx="55">
                  <c:v>467</c:v>
                </c:pt>
                <c:pt idx="56">
                  <c:v>414</c:v>
                </c:pt>
                <c:pt idx="57">
                  <c:v>408</c:v>
                </c:pt>
                <c:pt idx="58">
                  <c:v>468</c:v>
                </c:pt>
                <c:pt idx="59">
                  <c:v>413</c:v>
                </c:pt>
                <c:pt idx="60">
                  <c:v>476</c:v>
                </c:pt>
                <c:pt idx="61">
                  <c:v>419</c:v>
                </c:pt>
                <c:pt idx="62">
                  <c:v>417</c:v>
                </c:pt>
                <c:pt idx="63">
                  <c:v>444</c:v>
                </c:pt>
                <c:pt idx="64">
                  <c:v>479</c:v>
                </c:pt>
                <c:pt idx="65">
                  <c:v>474</c:v>
                </c:pt>
                <c:pt idx="66">
                  <c:v>460</c:v>
                </c:pt>
                <c:pt idx="67">
                  <c:v>461</c:v>
                </c:pt>
                <c:pt idx="68">
                  <c:v>432</c:v>
                </c:pt>
              </c:numCache>
            </c:numRef>
          </c:cat>
          <c:val>
            <c:numRef>
              <c:f>'Master (2)'!$CN$4:$CN$78</c:f>
              <c:numCache>
                <c:formatCode>General</c:formatCode>
                <c:ptCount val="69"/>
                <c:pt idx="0">
                  <c:v>25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175</c:v>
                </c:pt>
                <c:pt idx="8">
                  <c:v>200</c:v>
                </c:pt>
                <c:pt idx="9">
                  <c:v>200</c:v>
                </c:pt>
                <c:pt idx="10">
                  <c:v>250</c:v>
                </c:pt>
                <c:pt idx="11">
                  <c:v>500</c:v>
                </c:pt>
                <c:pt idx="12">
                  <c:v>525</c:v>
                </c:pt>
                <c:pt idx="13">
                  <c:v>575</c:v>
                </c:pt>
                <c:pt idx="14">
                  <c:v>600</c:v>
                </c:pt>
                <c:pt idx="15">
                  <c:v>700</c:v>
                </c:pt>
                <c:pt idx="16">
                  <c:v>725</c:v>
                </c:pt>
                <c:pt idx="17">
                  <c:v>775</c:v>
                </c:pt>
                <c:pt idx="18">
                  <c:v>775</c:v>
                </c:pt>
                <c:pt idx="19">
                  <c:v>800</c:v>
                </c:pt>
                <c:pt idx="20">
                  <c:v>875</c:v>
                </c:pt>
                <c:pt idx="21">
                  <c:v>900</c:v>
                </c:pt>
                <c:pt idx="22">
                  <c:v>925</c:v>
                </c:pt>
                <c:pt idx="23">
                  <c:v>1075</c:v>
                </c:pt>
                <c:pt idx="24">
                  <c:v>1100</c:v>
                </c:pt>
                <c:pt idx="25">
                  <c:v>1125</c:v>
                </c:pt>
                <c:pt idx="26">
                  <c:v>1125</c:v>
                </c:pt>
                <c:pt idx="27">
                  <c:v>1200</c:v>
                </c:pt>
                <c:pt idx="28">
                  <c:v>1275</c:v>
                </c:pt>
                <c:pt idx="29">
                  <c:v>1450</c:v>
                </c:pt>
                <c:pt idx="30">
                  <c:v>1475</c:v>
                </c:pt>
                <c:pt idx="31">
                  <c:v>1475</c:v>
                </c:pt>
                <c:pt idx="32">
                  <c:v>1575</c:v>
                </c:pt>
                <c:pt idx="33">
                  <c:v>1625</c:v>
                </c:pt>
                <c:pt idx="34">
                  <c:v>1650</c:v>
                </c:pt>
                <c:pt idx="35">
                  <c:v>1700</c:v>
                </c:pt>
                <c:pt idx="36">
                  <c:v>1700</c:v>
                </c:pt>
                <c:pt idx="37">
                  <c:v>1775</c:v>
                </c:pt>
                <c:pt idx="38">
                  <c:v>1800</c:v>
                </c:pt>
                <c:pt idx="39">
                  <c:v>1850</c:v>
                </c:pt>
                <c:pt idx="40">
                  <c:v>1943</c:v>
                </c:pt>
                <c:pt idx="41">
                  <c:v>2450</c:v>
                </c:pt>
                <c:pt idx="42">
                  <c:v>2450</c:v>
                </c:pt>
                <c:pt idx="43">
                  <c:v>2475</c:v>
                </c:pt>
                <c:pt idx="44">
                  <c:v>2600</c:v>
                </c:pt>
                <c:pt idx="45">
                  <c:v>2650</c:v>
                </c:pt>
                <c:pt idx="46">
                  <c:v>2950</c:v>
                </c:pt>
                <c:pt idx="47">
                  <c:v>3075</c:v>
                </c:pt>
                <c:pt idx="48">
                  <c:v>3275</c:v>
                </c:pt>
                <c:pt idx="49">
                  <c:v>3325</c:v>
                </c:pt>
                <c:pt idx="50">
                  <c:v>3400</c:v>
                </c:pt>
                <c:pt idx="51">
                  <c:v>3450</c:v>
                </c:pt>
                <c:pt idx="52">
                  <c:v>3575</c:v>
                </c:pt>
                <c:pt idx="53">
                  <c:v>3750</c:v>
                </c:pt>
                <c:pt idx="54">
                  <c:v>3825</c:v>
                </c:pt>
                <c:pt idx="55">
                  <c:v>3825</c:v>
                </c:pt>
                <c:pt idx="56">
                  <c:v>3850</c:v>
                </c:pt>
                <c:pt idx="57">
                  <c:v>3925</c:v>
                </c:pt>
                <c:pt idx="58">
                  <c:v>4175</c:v>
                </c:pt>
                <c:pt idx="59">
                  <c:v>4350</c:v>
                </c:pt>
                <c:pt idx="60">
                  <c:v>4650</c:v>
                </c:pt>
                <c:pt idx="61">
                  <c:v>5375</c:v>
                </c:pt>
                <c:pt idx="62">
                  <c:v>6075</c:v>
                </c:pt>
                <c:pt idx="63">
                  <c:v>6250</c:v>
                </c:pt>
                <c:pt idx="64">
                  <c:v>6525</c:v>
                </c:pt>
                <c:pt idx="65">
                  <c:v>7050</c:v>
                </c:pt>
                <c:pt idx="66">
                  <c:v>8575</c:v>
                </c:pt>
                <c:pt idx="67">
                  <c:v>11267</c:v>
                </c:pt>
                <c:pt idx="68">
                  <c:v>12900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3-46DF-9566-4FA9D8723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125864"/>
        <c:axId val="187126248"/>
      </c:barChart>
      <c:catAx>
        <c:axId val="187125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7126248"/>
        <c:crosses val="autoZero"/>
        <c:auto val="1"/>
        <c:lblAlgn val="ctr"/>
        <c:lblOffset val="100"/>
        <c:noMultiLvlLbl val="0"/>
      </c:catAx>
      <c:valAx>
        <c:axId val="187126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7125864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2014 Western Maryland Pasture-Based</a:t>
            </a:r>
            <a:r>
              <a:rPr lang="en-US" baseline="0" dirty="0" smtClean="0"/>
              <a:t> Meat Goat Performance Test</a:t>
            </a:r>
            <a:br>
              <a:rPr lang="en-US" baseline="0" dirty="0" smtClean="0"/>
            </a:br>
            <a:r>
              <a:rPr lang="en-US" baseline="0" dirty="0" smtClean="0"/>
              <a:t>Bi-weekly fecal egg counts, epg</a:t>
            </a:r>
            <a:endParaRPr lang="en-US" sz="2400" dirty="0"/>
          </a:p>
        </c:rich>
      </c:tx>
      <c:layout>
        <c:manualLayout>
          <c:xMode val="edge"/>
          <c:yMode val="edge"/>
          <c:x val="0.11160493827160492"/>
          <c:y val="3.36723919307338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641707980946829E-2"/>
          <c:y val="0.17487240175946189"/>
          <c:w val="0.92738298337707792"/>
          <c:h val="0.7629378890309646"/>
        </c:manualLayout>
      </c:layout>
      <c:lineChart>
        <c:grouping val="standard"/>
        <c:varyColors val="0"/>
        <c:ser>
          <c:idx val="0"/>
          <c:order val="0"/>
          <c:tx>
            <c:strRef>
              <c:f>Tables!$C$135</c:f>
              <c:strCache>
                <c:ptCount val="1"/>
                <c:pt idx="0">
                  <c:v>Most resistant buck</c:v>
                </c:pt>
              </c:strCache>
            </c:strRef>
          </c:tx>
          <c:spPr>
            <a:ln w="47625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12"/>
            <c:spPr>
              <a:solidFill>
                <a:schemeClr val="tx2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Tables!$B$136:$B$143</c:f>
              <c:strCache>
                <c:ptCount val="8"/>
                <c:pt idx="0">
                  <c:v>d (-6)</c:v>
                </c:pt>
                <c:pt idx="1">
                  <c:v>d-0</c:v>
                </c:pt>
                <c:pt idx="2">
                  <c:v>d-14</c:v>
                </c:pt>
                <c:pt idx="3">
                  <c:v>d-28</c:v>
                </c:pt>
                <c:pt idx="4">
                  <c:v>d-42</c:v>
                </c:pt>
                <c:pt idx="5">
                  <c:v>d-56</c:v>
                </c:pt>
                <c:pt idx="6">
                  <c:v>d-70</c:v>
                </c:pt>
                <c:pt idx="7">
                  <c:v>d-84</c:v>
                </c:pt>
              </c:strCache>
            </c:strRef>
          </c:cat>
          <c:val>
            <c:numRef>
              <c:f>Tables!$C$136:$C$143</c:f>
              <c:numCache>
                <c:formatCode>0</c:formatCode>
                <c:ptCount val="8"/>
                <c:pt idx="0">
                  <c:v>120</c:v>
                </c:pt>
                <c:pt idx="1">
                  <c:v>0</c:v>
                </c:pt>
                <c:pt idx="2">
                  <c:v>33</c:v>
                </c:pt>
                <c:pt idx="3">
                  <c:v>825</c:v>
                </c:pt>
                <c:pt idx="4">
                  <c:v>133</c:v>
                </c:pt>
                <c:pt idx="5">
                  <c:v>125</c:v>
                </c:pt>
                <c:pt idx="6">
                  <c:v>775</c:v>
                </c:pt>
                <c:pt idx="7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35-4A45-8A1A-D1D40E732395}"/>
            </c:ext>
          </c:extLst>
        </c:ser>
        <c:ser>
          <c:idx val="1"/>
          <c:order val="1"/>
          <c:tx>
            <c:strRef>
              <c:f>Tables!$D$135</c:f>
              <c:strCache>
                <c:ptCount val="1"/>
                <c:pt idx="0">
                  <c:v>All bucks (avg)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cat>
            <c:strRef>
              <c:f>Tables!$B$136:$B$143</c:f>
              <c:strCache>
                <c:ptCount val="8"/>
                <c:pt idx="0">
                  <c:v>d (-6)</c:v>
                </c:pt>
                <c:pt idx="1">
                  <c:v>d-0</c:v>
                </c:pt>
                <c:pt idx="2">
                  <c:v>d-14</c:v>
                </c:pt>
                <c:pt idx="3">
                  <c:v>d-28</c:v>
                </c:pt>
                <c:pt idx="4">
                  <c:v>d-42</c:v>
                </c:pt>
                <c:pt idx="5">
                  <c:v>d-56</c:v>
                </c:pt>
                <c:pt idx="6">
                  <c:v>d-70</c:v>
                </c:pt>
                <c:pt idx="7">
                  <c:v>d-84</c:v>
                </c:pt>
              </c:strCache>
            </c:strRef>
          </c:cat>
          <c:val>
            <c:numRef>
              <c:f>Tables!$D$136:$D$143</c:f>
              <c:numCache>
                <c:formatCode>0</c:formatCode>
                <c:ptCount val="8"/>
                <c:pt idx="0">
                  <c:v>830</c:v>
                </c:pt>
                <c:pt idx="1">
                  <c:v>28</c:v>
                </c:pt>
                <c:pt idx="2">
                  <c:v>464</c:v>
                </c:pt>
                <c:pt idx="3">
                  <c:v>1680</c:v>
                </c:pt>
                <c:pt idx="4">
                  <c:v>2727</c:v>
                </c:pt>
                <c:pt idx="5">
                  <c:v>535</c:v>
                </c:pt>
                <c:pt idx="6">
                  <c:v>2444</c:v>
                </c:pt>
                <c:pt idx="7">
                  <c:v>3710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35-4A45-8A1A-D1D40E732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65800"/>
        <c:axId val="187101232"/>
      </c:lineChart>
      <c:catAx>
        <c:axId val="186065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87101232"/>
        <c:crosses val="autoZero"/>
        <c:auto val="1"/>
        <c:lblAlgn val="ctr"/>
        <c:lblOffset val="100"/>
        <c:noMultiLvlLbl val="0"/>
      </c:catAx>
      <c:valAx>
        <c:axId val="18710123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186065800"/>
        <c:crosses val="autoZero"/>
        <c:crossBetween val="between"/>
      </c:valAx>
      <c:spPr>
        <a:solidFill>
          <a:schemeClr val="bg2">
            <a:lumMod val="85000"/>
          </a:schemeClr>
        </a:solidFill>
        <a:ln w="28575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1851853018372703"/>
          <c:y val="0.19240875258776297"/>
          <c:w val="0.59070380091377461"/>
          <c:h val="7.1246099239289484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74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E34180E0-036B-418D-B75C-7B214816E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0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35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7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6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6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6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4954-089D-4295-BE36-E9C0024B1C6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3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9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9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ri.edu/sheepngoat/parasite-control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hyperlink" Target="http://web.uri.edu/sheepngoat/video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www.greatscopes.com/studentphto.ht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epandgoat.com/#!webinars/cu8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://web.uri.edu/sheepngoat/parasite-control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70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80670" y="4572000"/>
            <a:ext cx="8124724" cy="1629124"/>
            <a:chOff x="2380670" y="4995220"/>
            <a:chExt cx="8124724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314" y="5357244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670" y="4995220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479" y="5357244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64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6477"/>
            <a:ext cx="8686800" cy="685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FECs are not evenly dispersed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527717"/>
              </p:ext>
            </p:extLst>
          </p:nvPr>
        </p:nvGraphicFramePr>
        <p:xfrm>
          <a:off x="457200" y="892276"/>
          <a:ext cx="9677400" cy="59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082671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/>
              <a:t>Genetic selection:  two traits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681163"/>
            <a:ext cx="5410201" cy="8239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505074"/>
            <a:ext cx="5410199" cy="4200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of the host to reduce number of parasites  that establish, reproduce, or survive in its body.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Quantified by fecal egg counts (# worm eggs per gram of feces), which are an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measure of the worm burden in the animal.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718175" cy="823912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718174" cy="368458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of host to tolerate parasitic infection, i.e.  maintain health, thrive, grow, and reproduce.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Quantified by observation or measurement of clinical signs:  packed cell volume (PCV), weight gain/loss, body condition, dag score.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FAMACHA© scores are an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PCV.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006471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/>
              <a:t>Genetic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521574" cy="47858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(but variable) correlations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between FEC and PCV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FEC and FAMACHA© scores.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Parasite resistance moderately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heritable trait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sheep, variable estimates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FEC heritability in goats - no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estimates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the US goat population.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Lincoln University (in Missouri) has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embarked on a long term selection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study on parasite resistance in meat goats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herd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¾ Kiko x ¼ Boer).</a:t>
            </a:r>
          </a:p>
        </p:txBody>
      </p:sp>
      <p:pic>
        <p:nvPicPr>
          <p:cNvPr id="4098" name="Picture 2" descr="https://farm3.staticflickr.com/2371/2167244405_bd6f8e4f38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77200" y="2057400"/>
            <a:ext cx="36905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087435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Targeted Selective Treatment (TST)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93776" y="1177132"/>
            <a:ext cx="5157787" cy="823912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63600" y="2041782"/>
            <a:ext cx="4040188" cy="1863725"/>
          </a:xfrm>
        </p:spPr>
        <p:txBody>
          <a:bodyPr>
            <a:noAutofit/>
          </a:bodyPr>
          <a:lstStyle/>
          <a:p>
            <a:r>
              <a:rPr lang="en-US" sz="2800" dirty="0" smtClean="0"/>
              <a:t>Only treating animals that require treatment </a:t>
            </a:r>
            <a:r>
              <a:rPr lang="en-US" sz="2800" u="sng" dirty="0" smtClean="0"/>
              <a:t>or</a:t>
            </a:r>
            <a:r>
              <a:rPr lang="en-US" sz="2800" dirty="0" smtClean="0"/>
              <a:t> only treating animals that would benefit from treatment.</a:t>
            </a:r>
          </a:p>
          <a:p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400800" y="1177132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it do?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263987" y="2036932"/>
            <a:ext cx="5470813" cy="1939924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Slows drug resistance, b/c</a:t>
            </a:r>
          </a:p>
          <a:p>
            <a:pPr lvl="1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Reduces # of treatments</a:t>
            </a:r>
          </a:p>
          <a:p>
            <a:pPr lvl="1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refugia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Identifies resistant and susceptible animals for selection purposes.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farm4.staticflickr.com/3897/14374970013_a7b2fb156f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/>
          <a:stretch/>
        </p:blipFill>
        <p:spPr bwMode="auto">
          <a:xfrm>
            <a:off x="1600200" y="4466632"/>
            <a:ext cx="8458200" cy="23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Decision-making tools for TST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57150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TST requires </a:t>
            </a:r>
            <a:r>
              <a:rPr lang="en-US" sz="3000" u="sng" dirty="0" smtClean="0"/>
              <a:t>practical</a:t>
            </a:r>
            <a:r>
              <a:rPr lang="en-US" sz="3000" dirty="0" smtClean="0"/>
              <a:t> decision-making tools </a:t>
            </a:r>
            <a:br>
              <a:rPr lang="en-US" sz="3000" dirty="0" smtClean="0"/>
            </a:br>
            <a:r>
              <a:rPr lang="en-US" sz="3000" dirty="0" smtClean="0"/>
              <a:t>that farmers/ producers can use.</a:t>
            </a:r>
          </a:p>
          <a:p>
            <a:endParaRPr lang="en-US" sz="1400" dirty="0"/>
          </a:p>
          <a:p>
            <a:r>
              <a:rPr lang="en-US" sz="3000" dirty="0" smtClean="0"/>
              <a:t>The </a:t>
            </a:r>
            <a:r>
              <a:rPr lang="en-US" sz="3000" u="sng" dirty="0" smtClean="0"/>
              <a:t>first</a:t>
            </a:r>
            <a:r>
              <a:rPr lang="en-US" sz="3000" dirty="0" smtClean="0"/>
              <a:t> tool developed was the FAMACHA© system.</a:t>
            </a:r>
          </a:p>
          <a:p>
            <a:endParaRPr lang="en-US" sz="1600" dirty="0"/>
          </a:p>
          <a:p>
            <a:r>
              <a:rPr lang="en-US" sz="3000" dirty="0" smtClean="0"/>
              <a:t>The Five Point Check© is an </a:t>
            </a:r>
            <a:r>
              <a:rPr lang="en-US" sz="3000" u="sng" dirty="0" smtClean="0"/>
              <a:t>extension</a:t>
            </a:r>
            <a:r>
              <a:rPr lang="en-US" sz="3000" dirty="0" smtClean="0"/>
              <a:t> of the FAMACHA© system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8" name="Picture 2" descr="http://farm8.staticflickr.com/7293/9263070823_d6a7d63ea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3285" y="1838500"/>
            <a:ext cx="3977640" cy="431335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15887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FAMACHA© System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711830"/>
            <a:ext cx="6477000" cy="53495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FAMACHA© system - developed for small-scale sheep farmers in South Africa in response to growing anthelmintic resistance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validated for goats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validated in US for sheep and goats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to assess anemia (primary symptom of barber pole worm infection) in sheep/goats and to determine need for deworming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Named for its originator: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Francois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Faffa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Malan : </a:t>
            </a: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lan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18" name="Picture 2" descr="https://farm3.staticflickr.com/2427/3957609496_f61bd64d3f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37064"/>
            <a:ext cx="3659982" cy="441960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059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7" y="228600"/>
            <a:ext cx="10515600" cy="85407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FAMACHA© System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524000" y="1736726"/>
            <a:ext cx="4095750" cy="489267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67358"/>
              </p:ext>
            </p:extLst>
          </p:nvPr>
        </p:nvGraphicFramePr>
        <p:xfrm>
          <a:off x="1490662" y="3681107"/>
          <a:ext cx="7010400" cy="30638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36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9416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Clinical Category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Eye Lid </a:t>
                      </a:r>
                      <a:b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Color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Packed Cell Volume/PCV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Treatment</a:t>
                      </a:r>
                      <a:b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recommendation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05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sng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05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Red-Pink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23-27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05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05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Pink-White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837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sng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2" descr="sheepeyelid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8" y="1158716"/>
            <a:ext cx="4335116" cy="2422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7" descr="famacha chart 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15437" y="1220016"/>
            <a:ext cx="2057400" cy="4922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58" descr="FAMAC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90" y="1182224"/>
            <a:ext cx="3610209" cy="2406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6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112353"/>
            <a:ext cx="8229600" cy="79216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Decision-making:  FAMACHA© score 3</a:t>
            </a:r>
            <a:endParaRPr lang="en-US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58005"/>
              </p:ext>
            </p:extLst>
          </p:nvPr>
        </p:nvGraphicFramePr>
        <p:xfrm>
          <a:off x="762000" y="967583"/>
          <a:ext cx="9391650" cy="58904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9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Deworm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Don’t deworm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Sheep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Kids and lambs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Mature animals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Periparturient 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periparturient females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Lactating 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females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parasite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challenge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parasite challenge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9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Infrequent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 (&gt; 3 weeks)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Frequent monitoring (1-3 weeks)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921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5-10% FAMACHA© 4s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5s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5% FAMACHA© 4s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5s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2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Downward trend in 1s and </a:t>
                      </a:r>
                      <a:b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reciprocal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increase in 2s and 3s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downward trend in scores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2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Flock/herd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in good body </a:t>
                      </a:r>
                      <a:b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 and overall health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Flock/herd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good body condition </a:t>
                      </a:r>
                      <a:b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overall health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507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increase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sensitivity of system</a:t>
                      </a:r>
                      <a:b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(probability of identifying anemic animals)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increase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specificity of system</a:t>
                      </a:r>
                      <a:b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(probability of identifying non-anemic animals)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08267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Tips for using FAMACHA©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658" y="1478280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Check at appropriate intervals; varies by season, animals, and risk of infection/reinfection.</a:t>
            </a:r>
          </a:p>
          <a:p>
            <a:r>
              <a:rPr lang="en-US" sz="3200" dirty="0" smtClean="0"/>
              <a:t>No half scores, use the paler score.</a:t>
            </a:r>
          </a:p>
          <a:p>
            <a:r>
              <a:rPr lang="en-US" sz="3200" dirty="0" smtClean="0"/>
              <a:t>Be consistent.</a:t>
            </a:r>
          </a:p>
          <a:p>
            <a:r>
              <a:rPr lang="en-US" sz="3200" dirty="0" smtClean="0"/>
              <a:t>Learn your animals.</a:t>
            </a:r>
          </a:p>
          <a:p>
            <a:r>
              <a:rPr lang="en-US" sz="3200" dirty="0" smtClean="0"/>
              <a:t>Don’t ignore other </a:t>
            </a:r>
            <a:br>
              <a:rPr lang="en-US" sz="3200" dirty="0" smtClean="0"/>
            </a:br>
            <a:r>
              <a:rPr lang="en-US" sz="3200" dirty="0" smtClean="0"/>
              <a:t>symptoms and factors.</a:t>
            </a:r>
          </a:p>
          <a:p>
            <a:r>
              <a:rPr lang="en-US" sz="3200" dirty="0" smtClean="0"/>
              <a:t>Test for anthelmintic resistance.</a:t>
            </a:r>
          </a:p>
          <a:p>
            <a:r>
              <a:rPr lang="en-US" sz="3200" dirty="0" smtClean="0"/>
              <a:t>Replace card, as necessary.</a:t>
            </a:r>
            <a:endParaRPr lang="en-US" sz="3200" dirty="0"/>
          </a:p>
        </p:txBody>
      </p:sp>
      <p:pic>
        <p:nvPicPr>
          <p:cNvPr id="11" name="Picture 58" descr="FAMAC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477">
            <a:off x="7880282" y="2728127"/>
            <a:ext cx="3829660" cy="2553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067652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**If you complete this Journey Farmer training, you will get a FAMACHA card; you can also get training at: </a:t>
            </a: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http://web.uri.edu/sheepngoat/parasite-control/</a:t>
            </a:r>
            <a:endParaRPr lang="en-U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11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248400" cy="93027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Five Point Check©         5.</a:t>
            </a:r>
            <a:r>
              <a:rPr lang="en-US" b="1" dirty="0" smtClean="0">
                <a:sym typeface="Wingdings"/>
              </a:rPr>
              <a:t>©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450696"/>
            <a:ext cx="6858000" cy="4968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Addresses FAMACHA© limitation - only effective for blood feeding parasites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of TST - determine need for deworming for all small ruminant internal parasites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Especially useful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for FAMACHA© score 3 deworming decisions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points: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eye, back, tail,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jaw, nose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Developed for sheep.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 goats, can replace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nose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checkpoint with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coat condition.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http://farm3.staticflickr.com/2830/9525803518_a3f3216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24" y="290945"/>
            <a:ext cx="477781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arm6.staticflickr.com/5540/9523022873_121a67c51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24" y="3394385"/>
            <a:ext cx="4777811" cy="33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6119"/>
            <a:ext cx="9144000" cy="213955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ea typeface="Verdana" panose="020B0604030504040204" pitchFamily="34" charset="0"/>
                <a:cs typeface="Verdana" panose="020B0604030504040204" pitchFamily="34" charset="0"/>
              </a:rPr>
              <a:t>Session </a:t>
            </a:r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495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95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Integrated Parasite Management II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756" y="4495800"/>
            <a:ext cx="10515600" cy="150018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Susan </a:t>
            </a:r>
            <a:r>
              <a:rPr lang="en-US" sz="2400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Schoenian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Shāy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nē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ŭn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Sheep &amp; Goat </a:t>
            </a:r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Specialist</a:t>
            </a:r>
          </a:p>
          <a:p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Maryland </a:t>
            </a:r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Extension</a:t>
            </a:r>
            <a:endParaRPr lang="en-US" sz="2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://farm5.static.flickr.com/4037/4547884439_52d7f272b4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3146"/>
            <a:ext cx="3500329" cy="262524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4441162"/>
            <a:ext cx="1560412" cy="1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519446"/>
              </p:ext>
            </p:extLst>
          </p:nvPr>
        </p:nvGraphicFramePr>
        <p:xfrm>
          <a:off x="0" y="2"/>
          <a:ext cx="12192000" cy="686281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588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1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4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Check Point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Observation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Possibilities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4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dirty="0">
                          <a:effectLst/>
                        </a:rPr>
                        <a:t> EYE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Anemia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(FAMACHA© card)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Barber pole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worm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Haemonchus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fluke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worms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worms and causes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5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dirty="0" smtClean="0">
                          <a:effectLst/>
                        </a:rPr>
                        <a:t>2. BACK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condition score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(BCS card)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 stomach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worm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Teladorsagia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Bankrupt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worm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Trichostrongylus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Nodular worm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worms and causes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5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dirty="0" smtClean="0">
                          <a:effectLst/>
                        </a:rPr>
                        <a:t>3. TAIL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Fecal soiling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(1-5)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Dag score card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 stomach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worm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Teladorsagia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Bankrupt worm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Trichostrongylus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Coccidia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Eimeria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Nodular worm (Oesophagostomum)</a:t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worms and causes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5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dirty="0" smtClean="0">
                          <a:effectLst/>
                        </a:rPr>
                        <a:t>4. JAW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swelling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“Bottle jaw”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Barber pole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worm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Haemonchus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Coccidia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Eimeria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fluke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worms</a:t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worms and causes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44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dirty="0" smtClean="0">
                          <a:effectLst/>
                        </a:rPr>
                        <a:t>5.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dirty="0" smtClean="0">
                          <a:effectLst/>
                        </a:rPr>
                        <a:t>NOSE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botfly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Lungworms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Pneumonia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causes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0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dirty="0" smtClean="0">
                          <a:effectLst/>
                        </a:rPr>
                        <a:t>5.</a:t>
                      </a:r>
                      <a:r>
                        <a:rPr lang="en-US" sz="3200" baseline="0" dirty="0" smtClean="0">
                          <a:effectLst/>
                        </a:rPr>
                        <a:t> COAT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 condition</a:t>
                      </a:r>
                      <a:b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Barber pole worm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Haemonchus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 stomach worm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Teladorsagia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Bankrupt worm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Trichostrongylus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Coccidia (</a:t>
                      </a:r>
                      <a:r>
                        <a:rPr lang="en-US" sz="16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Eimeria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</a:t>
                      </a:r>
                      <a:r>
                        <a:rPr lang="en-US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parasites</a:t>
                      </a:r>
                      <a:endParaRPr lang="en-US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causes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72" y="16033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#2 - Back - Body condition score (BCS)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72" y="1295400"/>
            <a:ext cx="10439400" cy="2209799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Many parasites can cause a loss of body condition.</a:t>
            </a:r>
          </a:p>
          <a:p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Poor or declining body condition can also be a sign of age, poor nutrition, or other diseases.</a:t>
            </a:r>
          </a:p>
          <a:p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Animals also vary in their ability to carry and hold body condition.</a:t>
            </a:r>
          </a:p>
        </p:txBody>
      </p:sp>
      <p:pic>
        <p:nvPicPr>
          <p:cNvPr id="4" name="Picture 3" descr="http://farm8.staticflickr.com/7426/9420630316_a6ba9bfb3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805" y="4047552"/>
            <a:ext cx="3039860" cy="23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farm2.staticflickr.com/1304/688798293_2c9cd76c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3086" y="4056243"/>
            <a:ext cx="2763914" cy="23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http://farm5.staticflickr.com/4089/4842458720_b6d01fa8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2" y="4038600"/>
            <a:ext cx="3152313" cy="23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09" y="124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Body condition scoring (BCS)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68580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used to determine how fat or thin an animal is.</a:t>
            </a:r>
            <a:endParaRPr lang="en-US" sz="800" dirty="0" smtClean="0"/>
          </a:p>
          <a:p>
            <a:endParaRPr lang="en-US" sz="700" dirty="0" smtClean="0"/>
          </a:p>
          <a:p>
            <a:r>
              <a:rPr lang="en-US" sz="3200" dirty="0" smtClean="0"/>
              <a:t>Cannot be determined by simply looking at an animal.</a:t>
            </a:r>
            <a:endParaRPr lang="en-US" sz="800" dirty="0" smtClean="0"/>
          </a:p>
          <a:p>
            <a:endParaRPr lang="en-US" sz="700" dirty="0" smtClean="0"/>
          </a:p>
          <a:p>
            <a:r>
              <a:rPr lang="en-US" sz="3200" dirty="0" smtClean="0"/>
              <a:t>Is accomplished by feeling for the amount of fat and muscle over the back, ribs, and loin.</a:t>
            </a:r>
            <a:endParaRPr lang="en-US" sz="800" dirty="0" smtClean="0"/>
          </a:p>
          <a:p>
            <a:endParaRPr lang="en-US" sz="700" dirty="0"/>
          </a:p>
          <a:p>
            <a:r>
              <a:rPr lang="en-US" sz="3200" dirty="0" smtClean="0"/>
              <a:t>Is one </a:t>
            </a:r>
            <a:r>
              <a:rPr lang="en-US" sz="3200" dirty="0"/>
              <a:t>of the most useful management practices. </a:t>
            </a:r>
            <a:endParaRPr lang="en-US" sz="800" dirty="0" smtClean="0"/>
          </a:p>
          <a:p>
            <a:endParaRPr lang="en-US" sz="700" dirty="0"/>
          </a:p>
          <a:p>
            <a:r>
              <a:rPr lang="en-US" sz="3200" dirty="0" smtClean="0"/>
              <a:t>Should be </a:t>
            </a:r>
            <a:r>
              <a:rPr lang="en-US" sz="3200" dirty="0"/>
              <a:t>done on a regular basis.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122" name="Picture 2" descr="https://farm3.staticflickr.com/2079/2289667611_525c59c53b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7600" y="1524000"/>
            <a:ext cx="3896123" cy="45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588866"/>
              </p:ext>
            </p:extLst>
          </p:nvPr>
        </p:nvGraphicFramePr>
        <p:xfrm>
          <a:off x="-1" y="0"/>
          <a:ext cx="12192001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9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06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Body Condition Score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Spineous </a:t>
                      </a:r>
                      <a:r>
                        <a:rPr lang="en-US" sz="2000" dirty="0">
                          <a:effectLst/>
                        </a:rPr>
                        <a:t>process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Rib cage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Loin eye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Very thin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Easy to see and feel, sharp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Easy to feel and can feel under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fat covering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Thin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Easy to feel, but smooth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Smooth, slightly rounded, need to use slight pressure to feel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Smooth, even fat cover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Good </a:t>
                      </a:r>
                      <a:r>
                        <a:rPr lang="en-US" sz="2800" b="1" dirty="0" smtClean="0">
                          <a:effectLst/>
                        </a:rPr>
                        <a:t/>
                      </a:r>
                      <a:br>
                        <a:rPr lang="en-US" sz="2800" b="1" dirty="0" smtClean="0">
                          <a:effectLst/>
                        </a:rPr>
                      </a:br>
                      <a:r>
                        <a:rPr lang="en-US" sz="2800" b="1" dirty="0" smtClean="0">
                          <a:effectLst/>
                        </a:rPr>
                        <a:t>condition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Smooth and rounded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Smooth, even feel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Smooth, even fat cover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9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Fat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Can feel with firm pressure, no points can be felt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 ribs cannot be felt, but can still feel indent between ribs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Thick fat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9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Obese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Smooth, no individual vertebra can be felt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 ribs cannot be felt. No separation of ribs felt.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Thick fat covering, may be lumpy and “</a:t>
                      </a:r>
                      <a:r>
                        <a:rPr lang="en-US" sz="1800" dirty="0" err="1">
                          <a:effectLst/>
                        </a:rPr>
                        <a:t>jiggly</a:t>
                      </a:r>
                      <a:r>
                        <a:rPr lang="en-US" sz="1800" dirty="0">
                          <a:effectLst/>
                        </a:rPr>
                        <a:t>”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29400" y="6569619"/>
            <a:ext cx="2348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 www.smallstock.info</a:t>
            </a:r>
          </a:p>
        </p:txBody>
      </p:sp>
    </p:spTree>
    <p:extLst>
      <p:ext uri="{BB962C8B-B14F-4D97-AF65-F5344CB8AC3E}">
        <p14:creationId xmlns:p14="http://schemas.microsoft.com/office/powerpoint/2010/main" val="17643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mallfarms.oregonstate.edu/sites/default/files/BCS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0"/>
            <a:ext cx="9649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#3 - Tail - dag score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058400" cy="236219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hindquarters of the animal are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determine dag score 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degree of fecal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soiling.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Many parasites can cause scours (diarrhea).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and diet are other causes of diarrhea.</a:t>
            </a:r>
          </a:p>
        </p:txBody>
      </p:sp>
      <p:pic>
        <p:nvPicPr>
          <p:cNvPr id="9220" name="Picture 4" descr="http://farm3.staticflickr.com/2331/5819387727_b5d5b8c10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0" y="3886199"/>
            <a:ext cx="3573602" cy="23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farm9.staticflickr.com/8593/16705079371_cd5df874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199"/>
            <a:ext cx="3048000" cy="23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What are </a:t>
            </a:r>
            <a:r>
              <a:rPr lang="en-US" sz="3600" b="1" dirty="0" err="1" smtClean="0"/>
              <a:t>dags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825" y="1325563"/>
            <a:ext cx="8610600" cy="19050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Dried feces left dangling on the wool on a sheep’s rear end.</a:t>
            </a:r>
            <a:endParaRPr lang="en-US" sz="3600" dirty="0"/>
          </a:p>
        </p:txBody>
      </p:sp>
      <p:pic>
        <p:nvPicPr>
          <p:cNvPr id="7170" name="Picture 2" descr="http://cdn.styleforum.net/c/cf/cffde555_dag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arm8.staticflickr.com/7341/9520542812_a6f68db4c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0640" y="2743200"/>
            <a:ext cx="2970320" cy="31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14230"/>
              </p:ext>
            </p:extLst>
          </p:nvPr>
        </p:nvGraphicFramePr>
        <p:xfrm>
          <a:off x="1384" y="2771"/>
          <a:ext cx="10133215" cy="6870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6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9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Dag</a:t>
                      </a:r>
                      <a:r>
                        <a:rPr lang="en-US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Score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</a:t>
                      </a:r>
                      <a:endParaRPr lang="en-U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 fecal soiling at all. No indication for treatment/action.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None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1</a:t>
                      </a:r>
                      <a:endParaRPr lang="en-U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Very slight soiling on edge of tail/on each side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None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2</a:t>
                      </a:r>
                      <a:endParaRPr lang="en-U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Slight soiling on edge of tail/on each side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Usually none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3</a:t>
                      </a:r>
                      <a:endParaRPr lang="en-U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Moderate soiling, dag formation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Consider treatment/action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9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4</a:t>
                      </a:r>
                      <a:endParaRPr lang="en-U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Severe soiling, severe dag formation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Treatment recommended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9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5</a:t>
                      </a:r>
                      <a:endParaRPr lang="en-US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Very severe, watering diarrhea extending to hocks.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Treatment essential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374284" y="52578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 University of Pretoria, South Africa</a:t>
            </a:r>
          </a:p>
        </p:txBody>
      </p:sp>
    </p:spTree>
    <p:extLst>
      <p:ext uri="{BB962C8B-B14F-4D97-AF65-F5344CB8AC3E}">
        <p14:creationId xmlns:p14="http://schemas.microsoft.com/office/powerpoint/2010/main" val="3641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0401" y="0"/>
            <a:ext cx="32003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515" y="69012"/>
            <a:ext cx="594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/>
        </p:blipFill>
        <p:spPr bwMode="auto">
          <a:xfrm>
            <a:off x="790752" y="3459911"/>
            <a:ext cx="5943601" cy="33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8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058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#4 - Bottle jaw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/>
              <a:t>(submandibular subcutaneous edema)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678" y="1460977"/>
            <a:ext cx="67818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 </a:t>
            </a:r>
            <a:r>
              <a:rPr lang="en-US" sz="3200" dirty="0"/>
              <a:t>accumulation of fluid (swelling) under the lower </a:t>
            </a:r>
            <a:r>
              <a:rPr lang="en-US" sz="3200" dirty="0" smtClean="0"/>
              <a:t>jaw. </a:t>
            </a:r>
          </a:p>
          <a:p>
            <a:r>
              <a:rPr lang="en-US" sz="3200" dirty="0" smtClean="0"/>
              <a:t>Usually </a:t>
            </a:r>
            <a:r>
              <a:rPr lang="en-US" sz="3200" dirty="0"/>
              <a:t>a result of anemia (blood </a:t>
            </a:r>
            <a:r>
              <a:rPr lang="en-US" sz="3200" dirty="0" smtClean="0"/>
              <a:t>loss).</a:t>
            </a:r>
          </a:p>
          <a:p>
            <a:r>
              <a:rPr lang="en-US" sz="3200" dirty="0" smtClean="0"/>
              <a:t>Occurs </a:t>
            </a:r>
            <a:r>
              <a:rPr lang="en-US" sz="3200" dirty="0"/>
              <a:t>primarily due to the infestation of barber pole worms (</a:t>
            </a:r>
            <a:r>
              <a:rPr lang="en-US" sz="3200" i="1" dirty="0"/>
              <a:t>Haemonchus contortus</a:t>
            </a:r>
            <a:r>
              <a:rPr lang="en-US" sz="3200" dirty="0" smtClean="0"/>
              <a:t>) or other blood-feeding parasites.</a:t>
            </a:r>
          </a:p>
          <a:p>
            <a:r>
              <a:rPr lang="en-US" sz="3200" dirty="0" smtClean="0"/>
              <a:t>Can also be caused by coccidiosis and other parasites.</a:t>
            </a:r>
          </a:p>
          <a:p>
            <a:r>
              <a:rPr lang="en-US" sz="3200" dirty="0" smtClean="0"/>
              <a:t>Can die without showing bottle jaw.</a:t>
            </a:r>
            <a:endParaRPr lang="en-US" sz="3200" dirty="0"/>
          </a:p>
        </p:txBody>
      </p:sp>
      <p:pic>
        <p:nvPicPr>
          <p:cNvPr id="6146" name="Picture 2" descr="https://farm4.staticflickr.com/3672/9311752266_6c1c158b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3512678" cy="26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arm9.staticflickr.com/8565/16086428963_116259e8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3657600"/>
            <a:ext cx="3512678" cy="24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02870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Integrated parasite management (IPM)</a:t>
            </a:r>
            <a:br>
              <a:rPr lang="en-US" b="1" dirty="0" smtClean="0"/>
            </a:br>
            <a:r>
              <a:rPr lang="en-US" sz="2700" dirty="0"/>
              <a:t>Using chemical and non-chemical means to control parasites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6149" y="1790698"/>
            <a:ext cx="5157787" cy="676275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Non-chemical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420938"/>
            <a:ext cx="4572000" cy="38274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Host immunity</a:t>
            </a:r>
          </a:p>
          <a:p>
            <a:r>
              <a:rPr lang="en-US" sz="3200" dirty="0" smtClean="0"/>
              <a:t>Laming/kidding and weaning management</a:t>
            </a:r>
          </a:p>
          <a:p>
            <a:r>
              <a:rPr lang="en-US" sz="3200" dirty="0" smtClean="0"/>
              <a:t>Nutritional management</a:t>
            </a:r>
          </a:p>
          <a:p>
            <a:r>
              <a:rPr lang="en-US" sz="3200" dirty="0" smtClean="0"/>
              <a:t>Pasture and grazing management</a:t>
            </a:r>
          </a:p>
          <a:p>
            <a:r>
              <a:rPr lang="en-US" sz="3200" dirty="0" smtClean="0"/>
              <a:t>Genetic selection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4975" y="1790698"/>
            <a:ext cx="4041775" cy="714375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Chemical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1564" y="2420938"/>
            <a:ext cx="4821235" cy="3294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Proper use of anthelmintics, including Targeted Selected Treatment (TST)</a:t>
            </a:r>
          </a:p>
          <a:p>
            <a:pPr lvl="1"/>
            <a:r>
              <a:rPr lang="en-US" sz="2800" dirty="0" smtClean="0"/>
              <a:t>FAMACHA©</a:t>
            </a:r>
          </a:p>
          <a:p>
            <a:pPr lvl="1"/>
            <a:r>
              <a:rPr lang="en-US" sz="2800" dirty="0" smtClean="0"/>
              <a:t>Five Point Check©</a:t>
            </a:r>
          </a:p>
          <a:p>
            <a:r>
              <a:rPr lang="en-US" sz="3200" dirty="0" smtClean="0"/>
              <a:t>Testing for anthelmintic resistance/fecal egg counts</a:t>
            </a:r>
          </a:p>
        </p:txBody>
      </p:sp>
    </p:spTree>
    <p:extLst>
      <p:ext uri="{BB962C8B-B14F-4D97-AF65-F5344CB8AC3E}">
        <p14:creationId xmlns:p14="http://schemas.microsoft.com/office/powerpoint/2010/main" val="269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67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#5 – Nose (or coat)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1108872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3409" y="2184004"/>
            <a:ext cx="4040188" cy="64928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Nasal discharge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(for nasal bots)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72200" y="1108872"/>
            <a:ext cx="5183188" cy="82391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Goats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Coat condition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1995120"/>
            <a:ext cx="6324600" cy="186372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condition of a goat’s hair coat can be indicative of its overall health and thriftiness.</a:t>
            </a:r>
          </a:p>
          <a:p>
            <a:r>
              <a:rPr lang="en-US" sz="2800" dirty="0"/>
              <a:t>Diet (nutrition) also has a large effect on coat condition.</a:t>
            </a:r>
          </a:p>
          <a:p>
            <a:endParaRPr lang="en-US" sz="2800" dirty="0"/>
          </a:p>
        </p:txBody>
      </p:sp>
      <p:pic>
        <p:nvPicPr>
          <p:cNvPr id="12290" name="Picture 2" descr="http://farm4.staticflickr.com/3812/9420580474_80e5691d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38955"/>
            <a:ext cx="2819400" cy="24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merckvetmanual.com/media/vet/photos/media/photos/ress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577060"/>
            <a:ext cx="3358816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Other factors to consider</a:t>
            </a:r>
            <a:br>
              <a:rPr lang="en-US" b="1" dirty="0" smtClean="0"/>
            </a:br>
            <a:r>
              <a:rPr lang="en-US" sz="2700" dirty="0"/>
              <a:t>…especially when deciding whether to deworm FAMACHA 3’s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800" y="2049262"/>
            <a:ext cx="5410200" cy="43815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Fecal consistency</a:t>
            </a:r>
          </a:p>
          <a:p>
            <a:r>
              <a:rPr lang="en-US" sz="3200" dirty="0"/>
              <a:t>Fecal egg count</a:t>
            </a:r>
          </a:p>
          <a:p>
            <a:r>
              <a:rPr lang="en-US" sz="3200" dirty="0" smtClean="0"/>
              <a:t>Weight gain</a:t>
            </a:r>
          </a:p>
          <a:p>
            <a:r>
              <a:rPr lang="en-US" sz="3200" dirty="0" smtClean="0"/>
              <a:t>Scores </a:t>
            </a:r>
            <a:r>
              <a:rPr lang="en-US" sz="3200" dirty="0"/>
              <a:t>of other animals</a:t>
            </a:r>
          </a:p>
          <a:p>
            <a:r>
              <a:rPr lang="en-US" sz="3200" dirty="0" smtClean="0"/>
              <a:t>Risk of reinfection</a:t>
            </a:r>
          </a:p>
          <a:p>
            <a:r>
              <a:rPr lang="en-US" sz="3200" dirty="0" smtClean="0"/>
              <a:t>Frequency of FAMACHA© scoring and Five Point Check©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2050" name="Picture 2" descr="http://farm2.staticflickr.com/1292/1384446130_65e20feaf8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1858762"/>
            <a:ext cx="3880698" cy="4572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158871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What do to when deworming is not enough or only marginally effective.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76" y="1690692"/>
            <a:ext cx="734152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Dose with another class of  anthelmintic.</a:t>
            </a:r>
            <a:endParaRPr lang="en-US" sz="1200" dirty="0" smtClean="0"/>
          </a:p>
          <a:p>
            <a:pPr>
              <a:spcBef>
                <a:spcPts val="0"/>
              </a:spcBef>
            </a:pPr>
            <a:endParaRPr lang="en-US" sz="11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Give supportive therapy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Vitamin B complex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Iron or Red cell</a:t>
            </a:r>
          </a:p>
          <a:p>
            <a:pPr lvl="1">
              <a:spcBef>
                <a:spcPts val="0"/>
              </a:spcBef>
            </a:pPr>
            <a:r>
              <a:rPr lang="en-US" sz="3000" dirty="0" err="1"/>
              <a:t>Nutri</a:t>
            </a:r>
            <a:r>
              <a:rPr lang="en-US" sz="3000" dirty="0"/>
              <a:t>-drench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Probiotics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Electrolytes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Proteinaceous </a:t>
            </a:r>
            <a:r>
              <a:rPr lang="en-US" sz="3000" dirty="0" smtClean="0"/>
              <a:t>feeds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Remove parasitized animal from pasture </a:t>
            </a:r>
            <a:br>
              <a:rPr lang="en-US" sz="3000" dirty="0" smtClean="0"/>
            </a:br>
            <a:r>
              <a:rPr lang="en-US" sz="3000" dirty="0" smtClean="0"/>
              <a:t>(source of reinfection).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7" name="Picture 2" descr="http://farm5.staticflickr.com/4093/4739979118_5e82fd697c_z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53221" y="1661597"/>
            <a:ext cx="3570743" cy="45259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276" y="6324600"/>
            <a:ext cx="680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For pets: Your vet could do a blood transfusion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6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0555"/>
            <a:ext cx="10515600" cy="1219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Fecal Egg counts (FECs)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0049" y="1676400"/>
            <a:ext cx="7370618" cy="464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A </a:t>
            </a:r>
            <a:r>
              <a:rPr lang="en-US" sz="2800" u="sng" dirty="0"/>
              <a:t>quantitative</a:t>
            </a:r>
            <a:r>
              <a:rPr lang="en-US" sz="2800" dirty="0"/>
              <a:t> measurement that is expressed as eggs per gram of </a:t>
            </a:r>
            <a:r>
              <a:rPr lang="en-US" sz="2800" dirty="0" smtClean="0"/>
              <a:t>feces</a:t>
            </a:r>
            <a:r>
              <a:rPr lang="en-US" sz="2800" dirty="0"/>
              <a:t> </a:t>
            </a:r>
            <a:r>
              <a:rPr lang="en-US" sz="2800" dirty="0" smtClean="0"/>
              <a:t>(EPG, </a:t>
            </a:r>
            <a:r>
              <a:rPr lang="en-US" sz="2800" dirty="0" err="1" smtClean="0"/>
              <a:t>epg</a:t>
            </a:r>
            <a:r>
              <a:rPr lang="en-US" sz="2800" dirty="0" smtClean="0"/>
              <a:t>) vs</a:t>
            </a:r>
            <a:r>
              <a:rPr lang="en-US" sz="2800" dirty="0"/>
              <a:t>. “positive” or “negative” or +,++, +++ from a simple fecal flotation (which is not very useful!)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800" dirty="0"/>
              <a:t>Uses a </a:t>
            </a:r>
            <a:r>
              <a:rPr lang="en-US" sz="2800" u="sng" dirty="0"/>
              <a:t>measured</a:t>
            </a:r>
            <a:r>
              <a:rPr lang="en-US" sz="2800" dirty="0"/>
              <a:t> amount of feces and flotation solution.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An </a:t>
            </a:r>
            <a:r>
              <a:rPr lang="en-US" sz="2800" u="sng" dirty="0"/>
              <a:t>approximation</a:t>
            </a:r>
            <a:r>
              <a:rPr lang="en-US" sz="2800" dirty="0"/>
              <a:t> of the worm load an animal is carrying.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dirty="0"/>
              <a:t>A “</a:t>
            </a:r>
            <a:r>
              <a:rPr lang="en-US" sz="2800" u="sng" dirty="0"/>
              <a:t>snapshot</a:t>
            </a:r>
            <a:r>
              <a:rPr lang="en-US" sz="2800" dirty="0"/>
              <a:t>” in time.</a:t>
            </a:r>
          </a:p>
          <a:p>
            <a:endParaRPr lang="en-US" sz="2000" dirty="0"/>
          </a:p>
        </p:txBody>
      </p:sp>
      <p:pic>
        <p:nvPicPr>
          <p:cNvPr id="11" name="Picture 2" descr="http://farm4.staticflickr.com/3130/2594605564_d298b4719c_z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 b="6761"/>
          <a:stretch/>
        </p:blipFill>
        <p:spPr bwMode="auto">
          <a:xfrm>
            <a:off x="7736378" y="2057400"/>
            <a:ext cx="3770867" cy="41100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4618" y="213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McMaster slide</a:t>
            </a:r>
          </a:p>
        </p:txBody>
      </p:sp>
    </p:spTree>
    <p:extLst>
      <p:ext uri="{BB962C8B-B14F-4D97-AF65-F5344CB8AC3E}">
        <p14:creationId xmlns:p14="http://schemas.microsoft.com/office/powerpoint/2010/main" val="834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7049"/>
            <a:ext cx="9448800" cy="8683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FEC data from the Western Maryland Pasture-</a:t>
            </a:r>
            <a:br>
              <a:rPr lang="en-US" sz="2800" b="1" dirty="0"/>
            </a:br>
            <a:r>
              <a:rPr lang="en-US" sz="2800" b="1" dirty="0"/>
              <a:t>Based Meat Goat Performance Test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880586"/>
              </p:ext>
            </p:extLst>
          </p:nvPr>
        </p:nvGraphicFramePr>
        <p:xfrm>
          <a:off x="971546" y="1055376"/>
          <a:ext cx="4648200" cy="5663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Test ID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FEC d-28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FAMACHA©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1650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304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1000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305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275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2040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125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335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337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1300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3167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355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4650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356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6725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357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6000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358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4900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339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120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4240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351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14680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352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2125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353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867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360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200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361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1240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2225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363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525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367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200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1546" y="1054951"/>
            <a:ext cx="4648200" cy="566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34872197"/>
              </p:ext>
            </p:extLst>
          </p:nvPr>
        </p:nvGraphicFramePr>
        <p:xfrm>
          <a:off x="5791200" y="1295400"/>
          <a:ext cx="5410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5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Genetic correlation (-1 to 1) between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FECs</a:t>
                      </a:r>
                      <a:r>
                        <a:rPr lang="en-US" sz="1600" baseline="0" dirty="0" smtClean="0"/>
                        <a:t> and FAMACHA© scores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7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7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7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7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years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 to intermediate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148" name="Picture 4" descr="http://farm6.staticflickr.com/5447/9198279951_4397261f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74" y="4459398"/>
            <a:ext cx="3527782" cy="213078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546" y="4124267"/>
            <a:ext cx="4648200" cy="225591"/>
          </a:xfrm>
          <a:prstGeom prst="rect">
            <a:avLst/>
          </a:prstGeom>
          <a:solidFill>
            <a:schemeClr val="tx1">
              <a:alpha val="2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1546" y="3429000"/>
            <a:ext cx="4648200" cy="225591"/>
          </a:xfrm>
          <a:prstGeom prst="rect">
            <a:avLst/>
          </a:prstGeom>
          <a:solidFill>
            <a:schemeClr val="tx1"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1295401"/>
            <a:ext cx="5410200" cy="3054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7299" y="152400"/>
            <a:ext cx="8938953" cy="109696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Limitations of fecal egg counts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76400" y="1349435"/>
            <a:ext cx="8100753" cy="54102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300" dirty="0" smtClean="0"/>
              <a:t>Not a highly accurate test, especially at low numbers.</a:t>
            </a:r>
          </a:p>
          <a:p>
            <a:r>
              <a:rPr lang="en-US" sz="2300" dirty="0" smtClean="0"/>
              <a:t>Parasites vary in their egg producing capacity.</a:t>
            </a:r>
            <a:endParaRPr lang="en-US" sz="2300" dirty="0"/>
          </a:p>
          <a:p>
            <a:r>
              <a:rPr lang="en-US" sz="2300" dirty="0"/>
              <a:t>Immature worms </a:t>
            </a:r>
            <a:r>
              <a:rPr lang="en-US" sz="2300" dirty="0" smtClean="0"/>
              <a:t>(L4s) suck </a:t>
            </a:r>
            <a:r>
              <a:rPr lang="en-US" sz="2300" dirty="0"/>
              <a:t>blood, but do not lay </a:t>
            </a:r>
            <a:r>
              <a:rPr lang="en-US" sz="2300" dirty="0" smtClean="0"/>
              <a:t>eggs.</a:t>
            </a:r>
            <a:endParaRPr lang="en-US" sz="2300" dirty="0"/>
          </a:p>
          <a:p>
            <a:r>
              <a:rPr lang="en-US" sz="2300" dirty="0" smtClean="0"/>
              <a:t>Inhibited larvae do not lay eggs.</a:t>
            </a:r>
            <a:endParaRPr lang="en-US" sz="2300" dirty="0"/>
          </a:p>
          <a:p>
            <a:r>
              <a:rPr lang="en-US" sz="2300" dirty="0"/>
              <a:t>There is a day-to-day variability in counts, even in stable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worm </a:t>
            </a:r>
            <a:r>
              <a:rPr lang="en-US" sz="2300" dirty="0"/>
              <a:t>populations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Eggs are not always evenly distributed in manure.</a:t>
            </a:r>
            <a:endParaRPr lang="en-US" sz="2300" dirty="0"/>
          </a:p>
          <a:p>
            <a:r>
              <a:rPr lang="en-US" sz="2300" dirty="0"/>
              <a:t>Loose stools </a:t>
            </a:r>
            <a:r>
              <a:rPr lang="en-US" sz="2300" dirty="0" smtClean="0"/>
              <a:t>(diarrhea) may </a:t>
            </a:r>
            <a:r>
              <a:rPr lang="en-US" sz="2300" dirty="0"/>
              <a:t>underestimate egg counts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dirty="0" smtClean="0"/>
              <a:t>Some eggs look the same and cannot be differentiated at </a:t>
            </a:r>
            <a:br>
              <a:rPr lang="en-US" sz="2300" dirty="0" smtClean="0"/>
            </a:br>
            <a:r>
              <a:rPr lang="en-US" sz="2300" dirty="0" smtClean="0"/>
              <a:t>the egg stage (e.g. </a:t>
            </a:r>
            <a:r>
              <a:rPr lang="en-US" sz="2300" i="1" dirty="0" smtClean="0"/>
              <a:t>Haemonchus</a:t>
            </a:r>
            <a:r>
              <a:rPr lang="en-US" sz="2300" dirty="0" smtClean="0"/>
              <a:t> vs. </a:t>
            </a:r>
            <a:r>
              <a:rPr lang="en-US" sz="2300" i="1" dirty="0" smtClean="0"/>
              <a:t>Trichostrongylus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Not all parasites (or strains) are pathogenic.</a:t>
            </a:r>
            <a:endParaRPr lang="en-US" sz="2300" dirty="0"/>
          </a:p>
          <a:p>
            <a:r>
              <a:rPr lang="en-US" sz="2300" dirty="0"/>
              <a:t>There are different procedures for doing fecal egg counts.</a:t>
            </a:r>
          </a:p>
          <a:p>
            <a:r>
              <a:rPr lang="en-US" sz="2300" dirty="0" smtClean="0"/>
              <a:t>The possibility of human error.</a:t>
            </a:r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698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158871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Three main uses of fecal egg counts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1674813"/>
            <a:ext cx="7196761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Determine anthelmintic (drug) resistance.</a:t>
            </a:r>
            <a:br>
              <a:rPr lang="en-US" sz="3000" dirty="0" smtClean="0"/>
            </a:br>
            <a:endParaRPr lang="en-US" sz="3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Monitor pasture contamination.</a:t>
            </a:r>
            <a:br>
              <a:rPr lang="en-US" sz="3000" dirty="0" smtClean="0"/>
            </a:br>
            <a:endParaRPr lang="en-US" sz="3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Select animals for their genetic ability to resist worms.</a:t>
            </a:r>
            <a:br>
              <a:rPr lang="en-US" sz="3000" dirty="0" smtClean="0"/>
            </a:b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Not a reliable way to diagnose parasitic disease in an </a:t>
            </a:r>
            <a:r>
              <a:rPr lang="en-US" sz="3000" u="sng" dirty="0" smtClean="0"/>
              <a:t>individual</a:t>
            </a:r>
            <a:r>
              <a:rPr lang="en-US" sz="3000" dirty="0" smtClean="0"/>
              <a:t> animal.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838199" y="6369920"/>
            <a:ext cx="92202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What do fecal worm egg counts tell us?  </a:t>
            </a:r>
            <a:r>
              <a:rPr lang="en-US" sz="2000" dirty="0"/>
              <a:t>http://ohioline.osu.edu/vme-fact/pdf/0027.pdf</a:t>
            </a:r>
          </a:p>
        </p:txBody>
      </p:sp>
      <p:pic>
        <p:nvPicPr>
          <p:cNvPr id="9" name="Picture 2" descr="http://farm4.staticflickr.com/3243/2599370928_ec4215fee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61" y="1867769"/>
            <a:ext cx="3170599" cy="40544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14302"/>
            <a:ext cx="10287000" cy="1066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Use fecal egg counts to select goats (especially bucks) that are more resistant to internal parasites.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106657"/>
              </p:ext>
            </p:extLst>
          </p:nvPr>
        </p:nvGraphicFramePr>
        <p:xfrm>
          <a:off x="685800" y="1371601"/>
          <a:ext cx="95250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91200" y="2819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COWPs</a:t>
            </a:r>
          </a:p>
        </p:txBody>
      </p:sp>
    </p:spTree>
    <p:extLst>
      <p:ext uri="{BB962C8B-B14F-4D97-AF65-F5344CB8AC3E}">
        <p14:creationId xmlns:p14="http://schemas.microsoft.com/office/powerpoint/2010/main" val="17144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vivalanimal.com/shared/images/products/226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r="12170"/>
          <a:stretch/>
        </p:blipFill>
        <p:spPr bwMode="auto">
          <a:xfrm>
            <a:off x="10606059" y="3661806"/>
            <a:ext cx="1447800" cy="220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0.gstatic.com/images?q=tbn:ANd9GcR28aGipF47yDl258lgLuHxD13_k3ZJL-zd0Vo5PVcnugyUOu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8" b="14951"/>
          <a:stretch/>
        </p:blipFill>
        <p:spPr bwMode="auto">
          <a:xfrm>
            <a:off x="8368090" y="4570288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179501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Doing your own fecal egg counts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9" y="1490091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need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0927" y="2300442"/>
            <a:ext cx="7278766" cy="3684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Compound microscope (10x wide field eyepiece, 10x objective, mechanical stage)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McMaster slide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Flotation solution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Gram scale (optional)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Cups or vials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Craft stick or tongue depressors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Cheese cloth or tea strainer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Pipettes or syringes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The Student Series SAF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13" y="1674024"/>
            <a:ext cx="1536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58_1_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270" y="1822826"/>
            <a:ext cx="967118" cy="15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166" y="6290910"/>
            <a:ext cx="8968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To learn how see: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http://web.uri.edu/sheepngoat/video/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71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763000" cy="685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Thank you for your </a:t>
            </a:r>
            <a:r>
              <a:rPr lang="en-US" sz="3600" b="1" dirty="0" smtClean="0"/>
              <a:t>attention.</a:t>
            </a:r>
            <a:endParaRPr lang="en-US" sz="3600" b="1" dirty="0"/>
          </a:p>
        </p:txBody>
      </p:sp>
      <p:pic>
        <p:nvPicPr>
          <p:cNvPr id="8194" name="Picture 2" descr="https://farm9.staticflickr.com/8818/16618216663_6ae4e179bd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6019800" cy="496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13"/>
            <a:ext cx="10820400" cy="114458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Host immunity</a:t>
            </a:r>
            <a:br>
              <a:rPr lang="en-US" b="1" dirty="0" smtClean="0"/>
            </a:br>
            <a:r>
              <a:rPr lang="en-US" sz="3600" b="1" dirty="0"/>
              <a:t>Animals vary in their susceptibility to parasites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9" y="1371600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Most susceptible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9" y="2195512"/>
            <a:ext cx="5157787" cy="3684588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Lambs and kids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Weanlings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Early weaned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Spring born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Late-born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Artificially reared 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Periparturient females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producing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Yearlings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Geriatric animals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2" y="1371600"/>
            <a:ext cx="5562598" cy="82391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Less (but still) susceptible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2" y="2195512"/>
            <a:ext cx="5183188" cy="170974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Mature males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Dry females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Pets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farm3.staticflickr.com/2823/9265841976_a784467c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3905254"/>
            <a:ext cx="3618175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3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Resources 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5316"/>
            <a:ext cx="11187113" cy="46450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www.wormx.info</a:t>
            </a:r>
          </a:p>
          <a:p>
            <a:r>
              <a:rPr lang="en-US" sz="4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www.sheepandgoat.com</a:t>
            </a:r>
            <a:r>
              <a:rPr lang="en-US" sz="44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/#!</a:t>
            </a:r>
            <a:r>
              <a:rPr lang="en-US" sz="4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webinars/cu81</a:t>
            </a:r>
            <a:endParaRPr lang="en-US" sz="44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http://web.uri.edu/sheepngoat/parasite-control</a:t>
            </a:r>
            <a:r>
              <a:rPr lang="en-US" sz="4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endParaRPr lang="en-US" sz="4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37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4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4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33981" y="2762440"/>
            <a:ext cx="10240157" cy="2515001"/>
            <a:chOff x="1697703" y="2771185"/>
            <a:chExt cx="10240157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3" y="279969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0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1"/>
            <a:ext cx="10668000" cy="9906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Birthing and weaning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442"/>
            <a:ext cx="6324600" cy="47244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Can manage lambing/kidding to lessen parasite problems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 time to lamb/kid will vary (climate, other factors)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Some producers who lamb/kid in fall/winter report less parasite problems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 indoors during late gestation/early lactation to minimize effect of periparturient egg rise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Weaning age affects susceptibility 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Pros and cons to different weaning ages</a:t>
            </a:r>
          </a:p>
        </p:txBody>
      </p:sp>
      <p:pic>
        <p:nvPicPr>
          <p:cNvPr id="7" name="Picture 2" descr="https://farm3.staticflickr.com/2397/2335659980_7dab8e2a0d_z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200" y="1752600"/>
            <a:ext cx="3962400" cy="42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158871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/>
              <a:t>Nutritional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56388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Sheep/goats in better body condition and higher plane of nutrition are more resilient</a:t>
            </a:r>
          </a:p>
          <a:p>
            <a:r>
              <a:rPr lang="en-US" sz="3200" dirty="0" smtClean="0"/>
              <a:t>Extra protein (by-pass, above NRC) in late pregnancy reduced fecal egg counts in </a:t>
            </a:r>
            <a:r>
              <a:rPr lang="en-US" sz="3200" dirty="0" err="1" smtClean="0"/>
              <a:t>periparturient</a:t>
            </a:r>
            <a:r>
              <a:rPr lang="en-US" sz="3200" dirty="0" smtClean="0"/>
              <a:t> ewes</a:t>
            </a:r>
          </a:p>
          <a:p>
            <a:r>
              <a:rPr lang="en-US" sz="3200" dirty="0" smtClean="0"/>
              <a:t>Many pastures are usually deficient in </a:t>
            </a:r>
            <a:r>
              <a:rPr lang="en-US" sz="3200" u="sng" dirty="0" smtClean="0"/>
              <a:t>energy</a:t>
            </a:r>
            <a:endParaRPr lang="en-US" sz="3200" dirty="0"/>
          </a:p>
        </p:txBody>
      </p:sp>
      <p:pic>
        <p:nvPicPr>
          <p:cNvPr id="12292" name="Picture 4" descr="https://farm6.staticflickr.com/5586/14618951869_51e7f20e96_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5780" y="1752600"/>
            <a:ext cx="3951998" cy="429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89179" y="5129204"/>
            <a:ext cx="350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Bucks in 2014 test were supplemented with soy hulls during second half of test.</a:t>
            </a:r>
          </a:p>
        </p:txBody>
      </p:sp>
    </p:spTree>
    <p:extLst>
      <p:ext uri="{BB962C8B-B14F-4D97-AF65-F5344CB8AC3E}">
        <p14:creationId xmlns:p14="http://schemas.microsoft.com/office/powerpoint/2010/main" val="2663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158871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/>
              <a:t>Pasture and grazing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6087690" cy="4803775"/>
          </a:xfrm>
        </p:spPr>
        <p:txBody>
          <a:bodyPr>
            <a:noAutofit/>
          </a:bodyPr>
          <a:lstStyle/>
          <a:p>
            <a:r>
              <a:rPr lang="en-US" sz="3000" dirty="0" smtClean="0"/>
              <a:t>Safe (clean) pastures</a:t>
            </a:r>
          </a:p>
          <a:p>
            <a:r>
              <a:rPr lang="en-US" sz="3000" dirty="0" smtClean="0"/>
              <a:t>Low risk pastures</a:t>
            </a:r>
          </a:p>
          <a:p>
            <a:r>
              <a:rPr lang="en-US" sz="3000" dirty="0" smtClean="0"/>
              <a:t>Evasive grazing</a:t>
            </a:r>
          </a:p>
          <a:p>
            <a:r>
              <a:rPr lang="en-US" sz="3000" dirty="0" smtClean="0"/>
              <a:t>Strip grazing</a:t>
            </a:r>
          </a:p>
          <a:p>
            <a:r>
              <a:rPr lang="en-US" sz="3000" dirty="0" smtClean="0"/>
              <a:t>Short-duration grazing</a:t>
            </a:r>
          </a:p>
          <a:p>
            <a:r>
              <a:rPr lang="en-US" sz="3000" dirty="0" smtClean="0"/>
              <a:t>Rotational grazing</a:t>
            </a:r>
          </a:p>
          <a:p>
            <a:r>
              <a:rPr lang="en-US" sz="3000" dirty="0" smtClean="0"/>
              <a:t>Management-intensive grazing</a:t>
            </a:r>
          </a:p>
          <a:p>
            <a:r>
              <a:rPr lang="en-US" sz="3000" dirty="0" smtClean="0"/>
              <a:t>Multi-species grazing</a:t>
            </a:r>
          </a:p>
          <a:p>
            <a:r>
              <a:rPr lang="en-US" sz="3000" dirty="0" smtClean="0"/>
              <a:t>Composting </a:t>
            </a:r>
            <a:r>
              <a:rPr lang="en-US" sz="3000" dirty="0"/>
              <a:t>manure before </a:t>
            </a:r>
            <a:r>
              <a:rPr lang="en-US" sz="3000" dirty="0" smtClean="0"/>
              <a:t>spreading on fields.</a:t>
            </a:r>
            <a:endParaRPr lang="en-US" sz="3000" dirty="0"/>
          </a:p>
          <a:p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676400"/>
            <a:ext cx="5181600" cy="4803775"/>
          </a:xfrm>
        </p:spPr>
        <p:txBody>
          <a:bodyPr>
            <a:noAutofit/>
          </a:bodyPr>
          <a:lstStyle/>
          <a:p>
            <a:r>
              <a:rPr lang="en-US" sz="3000" dirty="0" smtClean="0"/>
              <a:t>Browsing</a:t>
            </a:r>
          </a:p>
          <a:p>
            <a:r>
              <a:rPr lang="en-US" sz="3000" dirty="0" smtClean="0"/>
              <a:t>Alternative forages</a:t>
            </a:r>
          </a:p>
          <a:p>
            <a:pPr lvl="1"/>
            <a:r>
              <a:rPr lang="en-US" sz="2800" dirty="0" err="1" smtClean="0"/>
              <a:t>Tanniferous</a:t>
            </a:r>
            <a:r>
              <a:rPr lang="en-US" sz="2800" dirty="0" smtClean="0"/>
              <a:t> forages </a:t>
            </a:r>
          </a:p>
          <a:p>
            <a:pPr lvl="1"/>
            <a:r>
              <a:rPr lang="en-US" sz="2800" dirty="0" smtClean="0"/>
              <a:t>Annuals</a:t>
            </a:r>
          </a:p>
          <a:p>
            <a:pPr lvl="1"/>
            <a:r>
              <a:rPr lang="en-US" sz="2800" dirty="0" smtClean="0"/>
              <a:t>Legumes, forbs, herbs</a:t>
            </a:r>
          </a:p>
          <a:p>
            <a:r>
              <a:rPr lang="en-US" sz="3000" dirty="0" smtClean="0"/>
              <a:t>Minimum grazing height</a:t>
            </a:r>
          </a:p>
          <a:p>
            <a:r>
              <a:rPr lang="en-US" sz="3000" dirty="0" smtClean="0"/>
              <a:t>Delayed grazing</a:t>
            </a:r>
          </a:p>
          <a:p>
            <a:r>
              <a:rPr lang="en-US" sz="3000" dirty="0" smtClean="0"/>
              <a:t>Night penning</a:t>
            </a:r>
          </a:p>
          <a:p>
            <a:r>
              <a:rPr lang="en-US" sz="3000" dirty="0" smtClean="0"/>
              <a:t>Zero grazing </a:t>
            </a:r>
            <a:br>
              <a:rPr lang="en-US" sz="3000" dirty="0" smtClean="0"/>
            </a:br>
            <a:r>
              <a:rPr lang="en-US" sz="3000" dirty="0" smtClean="0"/>
              <a:t>(dry lot feeding)</a:t>
            </a:r>
          </a:p>
        </p:txBody>
      </p:sp>
    </p:spTree>
    <p:extLst>
      <p:ext uri="{BB962C8B-B14F-4D97-AF65-F5344CB8AC3E}">
        <p14:creationId xmlns:p14="http://schemas.microsoft.com/office/powerpoint/2010/main" val="5349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47" y="173322"/>
            <a:ext cx="9677400" cy="12954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3600" dirty="0"/>
              <a:t>Western Maryland Research &amp; Education Center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/>
              <a:t>Pen vs. pasture studies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/>
              <a:t>Avg. fecal egg counts, epg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2225476"/>
              </p:ext>
            </p:extLst>
          </p:nvPr>
        </p:nvGraphicFramePr>
        <p:xfrm>
          <a:off x="106919" y="1748081"/>
          <a:ext cx="5948363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33772756"/>
              </p:ext>
            </p:extLst>
          </p:nvPr>
        </p:nvGraphicFramePr>
        <p:xfrm>
          <a:off x="6172201" y="1748081"/>
          <a:ext cx="5867400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7258" y="6406544"/>
            <a:ext cx="102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j-lt"/>
              </a:rPr>
              <a:t>No pen goats required </a:t>
            </a:r>
            <a:r>
              <a:rPr lang="en-US" sz="1800" b="1" dirty="0" smtClean="0">
                <a:latin typeface="+mj-lt"/>
              </a:rPr>
              <a:t>deworming; pasture </a:t>
            </a:r>
            <a:r>
              <a:rPr lang="en-US" sz="1800" b="1" dirty="0">
                <a:latin typeface="+mj-lt"/>
              </a:rPr>
              <a:t>goats </a:t>
            </a:r>
            <a:r>
              <a:rPr lang="en-US" sz="1800" b="1" dirty="0" smtClean="0">
                <a:latin typeface="+mj-lt"/>
              </a:rPr>
              <a:t>received 28 (2013) </a:t>
            </a:r>
            <a:r>
              <a:rPr lang="en-US" sz="1800" b="1" dirty="0">
                <a:latin typeface="+mj-lt"/>
              </a:rPr>
              <a:t>and 5 </a:t>
            </a:r>
            <a:r>
              <a:rPr lang="en-US" sz="1800" b="1" dirty="0" smtClean="0">
                <a:latin typeface="+mj-lt"/>
              </a:rPr>
              <a:t>treatments (2014)</a:t>
            </a:r>
            <a:endParaRPr lang="en-US" sz="1800" b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1007" y="2035132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2013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307820" y="2028824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62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515600" cy="971026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/>
              <a:t>Genetic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256" y="1607127"/>
            <a:ext cx="7238999" cy="4800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There are documented differences in breeds with regards to parasite resistance.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</a:t>
            </a:r>
            <a:r>
              <a:rPr lang="en-US" sz="2800" dirty="0" smtClean="0"/>
              <a:t>here is as much genetic variation within a breed as between breeds.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Fecal egg counts are not evenly dispersed in a herd.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Approximately 20-30% of the herd is responsible for 70-80% of the pasture contamination. </a:t>
            </a:r>
          </a:p>
        </p:txBody>
      </p:sp>
      <p:pic>
        <p:nvPicPr>
          <p:cNvPr id="3074" name="Picture 2" descr="https://farm4.staticflickr.com/3850/14509146237_0c0facca46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7258" y="1600200"/>
            <a:ext cx="379866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9289" y="5394270"/>
            <a:ext cx="2514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5000"/>
                <a:lumOff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One of the more resistant bucks in the 2014 test.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992228"/>
            <a:ext cx="723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Note: Some recent research from West Virginia indicates Texel sheep may have some resistance.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4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SU BFRD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308D306D-57C1-410F-9420-F080ABDD11DB}" vid="{D5FD2705-3821-455F-821C-28F304E0BA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FVSU BFRDP</Template>
  <TotalTime>4755</TotalTime>
  <Words>1911</Words>
  <Application>Microsoft Office PowerPoint</Application>
  <PresentationFormat>Widescreen</PresentationFormat>
  <Paragraphs>470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Times</vt:lpstr>
      <vt:lpstr>Times New Roman</vt:lpstr>
      <vt:lpstr>Verdana</vt:lpstr>
      <vt:lpstr>Wingdings</vt:lpstr>
      <vt:lpstr>FVSU BFRDP</vt:lpstr>
      <vt:lpstr>PowerPoint Presentation</vt:lpstr>
      <vt:lpstr>Session 4 Integrated Parasite Management II</vt:lpstr>
      <vt:lpstr>Integrated parasite management (IPM) Using chemical and non-chemical means to control parasites</vt:lpstr>
      <vt:lpstr>Host immunity Animals vary in their susceptibility to parasites</vt:lpstr>
      <vt:lpstr>Birthing and weaning management</vt:lpstr>
      <vt:lpstr>Nutritional management</vt:lpstr>
      <vt:lpstr>Pasture and grazing management</vt:lpstr>
      <vt:lpstr>Western Maryland Research &amp; Education Center Pen vs. pasture studies Avg. fecal egg counts, epg</vt:lpstr>
      <vt:lpstr>Genetic selection</vt:lpstr>
      <vt:lpstr>FECs are not evenly dispersed </vt:lpstr>
      <vt:lpstr>Genetic selection:  two traits</vt:lpstr>
      <vt:lpstr>Genetic selection</vt:lpstr>
      <vt:lpstr>Targeted Selective Treatment (TST)</vt:lpstr>
      <vt:lpstr>Decision-making tools for TST</vt:lpstr>
      <vt:lpstr>FAMACHA© System</vt:lpstr>
      <vt:lpstr>FAMACHA© System</vt:lpstr>
      <vt:lpstr>Decision-making:  FAMACHA© score 3</vt:lpstr>
      <vt:lpstr>Tips for using FAMACHA©</vt:lpstr>
      <vt:lpstr>Five Point Check©         5.©</vt:lpstr>
      <vt:lpstr>PowerPoint Presentation</vt:lpstr>
      <vt:lpstr>#2 - Back - Body condition score (BCS)</vt:lpstr>
      <vt:lpstr>Body condition scoring (BCS)</vt:lpstr>
      <vt:lpstr>PowerPoint Presentation</vt:lpstr>
      <vt:lpstr>PowerPoint Presentation</vt:lpstr>
      <vt:lpstr>#3 - Tail - dag score</vt:lpstr>
      <vt:lpstr>What are dags?</vt:lpstr>
      <vt:lpstr>PowerPoint Presentation</vt:lpstr>
      <vt:lpstr>PowerPoint Presentation</vt:lpstr>
      <vt:lpstr>#4 - Bottle jaw (submandibular subcutaneous edema)</vt:lpstr>
      <vt:lpstr>#5 – Nose (or coat)</vt:lpstr>
      <vt:lpstr>Other factors to consider …especially when deciding whether to deworm FAMACHA 3’s</vt:lpstr>
      <vt:lpstr>What do to when deworming is not enough or only marginally effective.</vt:lpstr>
      <vt:lpstr>Fecal Egg counts (FECs)</vt:lpstr>
      <vt:lpstr>FEC data from the Western Maryland Pasture- Based Meat Goat Performance Test</vt:lpstr>
      <vt:lpstr>Limitations of fecal egg counts </vt:lpstr>
      <vt:lpstr>Three main uses of fecal egg counts</vt:lpstr>
      <vt:lpstr>Use fecal egg counts to select goats (especially bucks) that are more resistant to internal parasites.</vt:lpstr>
      <vt:lpstr>Doing your own fecal egg counts</vt:lpstr>
      <vt:lpstr>Thank you for your attention.</vt:lpstr>
      <vt:lpstr>Additional Resources </vt:lpstr>
      <vt:lpstr>PowerPoint Presentation</vt:lpstr>
    </vt:vector>
  </TitlesOfParts>
  <Company>UGA Crop &amp; Soil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Grazing Dairies</dc:title>
  <dc:creator>Dennis Hancock</dc:creator>
  <cp:lastModifiedBy>Windows User</cp:lastModifiedBy>
  <cp:revision>399</cp:revision>
  <cp:lastPrinted>2016-09-06T19:41:11Z</cp:lastPrinted>
  <dcterms:created xsi:type="dcterms:W3CDTF">2012-03-13T17:13:09Z</dcterms:created>
  <dcterms:modified xsi:type="dcterms:W3CDTF">2016-09-06T19:41:15Z</dcterms:modified>
</cp:coreProperties>
</file>