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0"/>
  </p:notesMasterIdLst>
  <p:handoutMasterIdLst>
    <p:handoutMasterId r:id="rId41"/>
  </p:handoutMasterIdLst>
  <p:sldIdLst>
    <p:sldId id="578" r:id="rId2"/>
    <p:sldId id="525" r:id="rId3"/>
    <p:sldId id="540" r:id="rId4"/>
    <p:sldId id="541" r:id="rId5"/>
    <p:sldId id="542" r:id="rId6"/>
    <p:sldId id="543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3" r:id="rId26"/>
    <p:sldId id="577" r:id="rId27"/>
    <p:sldId id="565" r:id="rId28"/>
    <p:sldId id="566" r:id="rId29"/>
    <p:sldId id="567" r:id="rId30"/>
    <p:sldId id="568" r:id="rId31"/>
    <p:sldId id="569" r:id="rId32"/>
    <p:sldId id="570" r:id="rId33"/>
    <p:sldId id="571" r:id="rId34"/>
    <p:sldId id="572" r:id="rId35"/>
    <p:sldId id="573" r:id="rId36"/>
    <p:sldId id="574" r:id="rId37"/>
    <p:sldId id="575" r:id="rId38"/>
    <p:sldId id="576" r:id="rId39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BF1E9"/>
    <a:srgbClr val="D5E3CF"/>
    <a:srgbClr val="00FFFF"/>
    <a:srgbClr val="FFFFCC"/>
    <a:srgbClr val="000000"/>
    <a:srgbClr val="FFFF00"/>
    <a:srgbClr val="00CCFF"/>
    <a:srgbClr val="FF0000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77916" autoAdjust="0"/>
  </p:normalViewPr>
  <p:slideViewPr>
    <p:cSldViewPr>
      <p:cViewPr varScale="1">
        <p:scale>
          <a:sx n="58" d="100"/>
          <a:sy n="58" d="100"/>
        </p:scale>
        <p:origin x="123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1932" y="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choen\AppData\Local\Microsoft\Windows\Temporary%20Internet%20Files\Content.Outlook\34U278P6\2014MasterGoatTest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742879362301928E-2"/>
          <c:y val="4.564537199566629E-2"/>
          <c:w val="0.91828181199572279"/>
          <c:h val="0.88171119609874682"/>
        </c:manualLayout>
      </c:layout>
      <c:lineChart>
        <c:grouping val="standard"/>
        <c:varyColors val="0"/>
        <c:ser>
          <c:idx val="0"/>
          <c:order val="0"/>
          <c:tx>
            <c:strRef>
              <c:f>'[2014MasterGoatTest (2).xlsx]Graphs'!$C$100</c:f>
              <c:strCache>
                <c:ptCount val="1"/>
                <c:pt idx="0">
                  <c:v>Test - COWP</c:v>
                </c:pt>
              </c:strCache>
            </c:strRef>
          </c:tx>
          <c:spPr>
            <a:ln w="476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'[2014MasterGoatTest (2).xlsx]Graphs'!$B$101:$B$108</c:f>
              <c:strCache>
                <c:ptCount val="8"/>
                <c:pt idx="0">
                  <c:v>d (-6)</c:v>
                </c:pt>
                <c:pt idx="1">
                  <c:v>d-0</c:v>
                </c:pt>
                <c:pt idx="2">
                  <c:v>d-14</c:v>
                </c:pt>
                <c:pt idx="3">
                  <c:v>d-28</c:v>
                </c:pt>
                <c:pt idx="4">
                  <c:v>d-42</c:v>
                </c:pt>
                <c:pt idx="5">
                  <c:v>d-56</c:v>
                </c:pt>
                <c:pt idx="6">
                  <c:v>d-70</c:v>
                </c:pt>
                <c:pt idx="7">
                  <c:v>d-84</c:v>
                </c:pt>
              </c:strCache>
            </c:strRef>
          </c:cat>
          <c:val>
            <c:numRef>
              <c:f>'[2014MasterGoatTest (2).xlsx]Graphs'!$C$101:$C$108</c:f>
              <c:numCache>
                <c:formatCode>General</c:formatCode>
                <c:ptCount val="8"/>
                <c:pt idx="0">
                  <c:v>830</c:v>
                </c:pt>
                <c:pt idx="1">
                  <c:v>28</c:v>
                </c:pt>
                <c:pt idx="2">
                  <c:v>464</c:v>
                </c:pt>
                <c:pt idx="3">
                  <c:v>1680</c:v>
                </c:pt>
                <c:pt idx="4">
                  <c:v>2727</c:v>
                </c:pt>
                <c:pt idx="5">
                  <c:v>535</c:v>
                </c:pt>
                <c:pt idx="6">
                  <c:v>2444</c:v>
                </c:pt>
                <c:pt idx="7">
                  <c:v>3710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C3-4C4C-94C7-A9556E3CC402}"/>
            </c:ext>
          </c:extLst>
        </c:ser>
        <c:ser>
          <c:idx val="1"/>
          <c:order val="1"/>
          <c:tx>
            <c:strRef>
              <c:f>'[2014MasterGoatTest (2).xlsx]Graphs'!$D$100</c:f>
              <c:strCache>
                <c:ptCount val="1"/>
                <c:pt idx="0">
                  <c:v>Study - no COWP</c:v>
                </c:pt>
              </c:strCache>
            </c:strRef>
          </c:tx>
          <c:spPr>
            <a:ln w="412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star"/>
            <c:size val="8"/>
            <c:spPr>
              <a:solidFill>
                <a:schemeClr val="accent3">
                  <a:lumMod val="50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'[2014MasterGoatTest (2).xlsx]Graphs'!$B$101:$B$108</c:f>
              <c:strCache>
                <c:ptCount val="8"/>
                <c:pt idx="0">
                  <c:v>d (-6)</c:v>
                </c:pt>
                <c:pt idx="1">
                  <c:v>d-0</c:v>
                </c:pt>
                <c:pt idx="2">
                  <c:v>d-14</c:v>
                </c:pt>
                <c:pt idx="3">
                  <c:v>d-28</c:v>
                </c:pt>
                <c:pt idx="4">
                  <c:v>d-42</c:v>
                </c:pt>
                <c:pt idx="5">
                  <c:v>d-56</c:v>
                </c:pt>
                <c:pt idx="6">
                  <c:v>d-70</c:v>
                </c:pt>
                <c:pt idx="7">
                  <c:v>d-84</c:v>
                </c:pt>
              </c:strCache>
            </c:strRef>
          </c:cat>
          <c:val>
            <c:numRef>
              <c:f>'[2014MasterGoatTest (2).xlsx]Graphs'!$D$101:$D$108</c:f>
              <c:numCache>
                <c:formatCode>General</c:formatCode>
                <c:ptCount val="8"/>
                <c:pt idx="0">
                  <c:v>44</c:v>
                </c:pt>
                <c:pt idx="1">
                  <c:v>5</c:v>
                </c:pt>
                <c:pt idx="2">
                  <c:v>1475</c:v>
                </c:pt>
                <c:pt idx="3">
                  <c:v>2099</c:v>
                </c:pt>
                <c:pt idx="4">
                  <c:v>2164</c:v>
                </c:pt>
                <c:pt idx="5">
                  <c:v>2317</c:v>
                </c:pt>
                <c:pt idx="6">
                  <c:v>4493</c:v>
                </c:pt>
                <c:pt idx="7">
                  <c:v>2483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0C3-4C4C-94C7-A9556E3CC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308328"/>
        <c:axId val="170308720"/>
      </c:lineChart>
      <c:catAx>
        <c:axId val="17030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08720"/>
        <c:crosses val="autoZero"/>
        <c:auto val="1"/>
        <c:lblAlgn val="ctr"/>
        <c:lblOffset val="100"/>
        <c:noMultiLvlLbl val="0"/>
      </c:catAx>
      <c:valAx>
        <c:axId val="17030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08328"/>
        <c:crosses val="autoZero"/>
        <c:crossBetween val="between"/>
      </c:valAx>
      <c:spPr>
        <a:solidFill>
          <a:schemeClr val="bg2">
            <a:lumMod val="95000"/>
          </a:schemeClr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5918810864261655E-2"/>
          <c:y val="7.1961613550242665E-2"/>
          <c:w val="0.52918432970552853"/>
          <c:h val="6.1415189202684822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74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E34180E0-036B-418D-B75C-7B214816E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0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56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4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1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7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7C760-C5F2-40FF-B1D0-5BA56CC7D5A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S. Schoenian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9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7C760-C5F2-40FF-B1D0-5BA56CC7D5A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S. Schoenian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9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6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180E0-036B-418D-B75C-7B214816EC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00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7C760-C5F2-40FF-B1D0-5BA56CC7D5A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S. Schoenian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7C760-C5F2-40FF-B1D0-5BA56CC7D5A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S. Schoenian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19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7C760-C5F2-40FF-B1D0-5BA56CC7D5A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S. Schoenian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8BCB3-1B41-4ED3-8EEF-3A47AB7287F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S. Schoenian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2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6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7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0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9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9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4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9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0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9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5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5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9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6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9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9"/>
            <a:ext cx="1908480" cy="5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2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5/Fasciola_hepatica2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670" y="602398"/>
            <a:ext cx="7430657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305222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Ruminant Production</a:t>
            </a:r>
            <a:endParaRPr lang="en-US" sz="66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3638" y="4995220"/>
            <a:ext cx="8124724" cy="1629124"/>
            <a:chOff x="2380670" y="4995220"/>
            <a:chExt cx="8124724" cy="16291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5314" y="5357244"/>
              <a:ext cx="2570080" cy="905077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0670" y="4995220"/>
              <a:ext cx="1009360" cy="162912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479" y="5357244"/>
              <a:ext cx="2066386" cy="9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4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arm4.staticflickr.com/3308/5819966080_7cdae812ff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r="13802"/>
          <a:stretch/>
        </p:blipFill>
        <p:spPr bwMode="auto">
          <a:xfrm>
            <a:off x="7848600" y="1759527"/>
            <a:ext cx="3756434" cy="400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270"/>
            <a:ext cx="11658601" cy="1325563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Do not </a:t>
            </a:r>
            <a:r>
              <a:rPr lang="en-US" sz="4400" b="1" dirty="0" smtClean="0"/>
              <a:t>bring resistant worms </a:t>
            </a:r>
            <a:r>
              <a:rPr lang="en-US" sz="4400" b="1" dirty="0"/>
              <a:t>to your farm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599" y="1600200"/>
            <a:ext cx="7620001" cy="5410200"/>
          </a:xfrm>
        </p:spPr>
        <p:txBody>
          <a:bodyPr>
            <a:normAutofit fontScale="85000" lnSpcReduction="10000"/>
          </a:bodyPr>
          <a:lstStyle/>
          <a:p>
            <a:pPr marL="548640" indent="-457200">
              <a:buClr>
                <a:schemeClr val="tx2"/>
              </a:buClr>
            </a:pPr>
            <a:r>
              <a:rPr lang="en-US" sz="3200" u="sng" dirty="0"/>
              <a:t>Quarantine drenching</a:t>
            </a:r>
            <a:r>
              <a:rPr lang="en-US" sz="3200" dirty="0"/>
              <a:t>:  to prevent the introduction of resistant worms to your farm, deworm all newly acquired animals with anthelmintics from 2-3 anthelmintic classes.</a:t>
            </a:r>
            <a:br>
              <a:rPr lang="en-US" sz="3200" dirty="0"/>
            </a:br>
            <a:endParaRPr lang="en-US" sz="3200" dirty="0"/>
          </a:p>
          <a:p>
            <a:pPr marL="914400" lvl="1" indent="-182880">
              <a:buClr>
                <a:schemeClr val="tx2"/>
              </a:buClr>
              <a:buFont typeface="+mj-lt"/>
              <a:buAutoNum type="arabicPeriod"/>
            </a:pPr>
            <a:r>
              <a:rPr lang="en-US" sz="3300" dirty="0" smtClean="0"/>
              <a:t>  </a:t>
            </a:r>
            <a:r>
              <a:rPr lang="en-US" sz="3300" dirty="0" err="1" smtClean="0"/>
              <a:t>Moxidectin</a:t>
            </a:r>
            <a:r>
              <a:rPr lang="en-US" sz="3300" dirty="0" smtClean="0"/>
              <a:t> + levamisole</a:t>
            </a:r>
          </a:p>
          <a:p>
            <a:pPr marL="914400" lvl="1" indent="-182880">
              <a:buClr>
                <a:schemeClr val="tx2"/>
              </a:buClr>
              <a:buFont typeface="+mj-lt"/>
              <a:buAutoNum type="arabicPeriod"/>
            </a:pPr>
            <a:r>
              <a:rPr lang="en-US" sz="3300" dirty="0" smtClean="0"/>
              <a:t>  </a:t>
            </a:r>
            <a:r>
              <a:rPr lang="en-US" sz="3300" dirty="0" err="1" smtClean="0"/>
              <a:t>Albendazole</a:t>
            </a:r>
            <a:r>
              <a:rPr lang="en-US" sz="3300" dirty="0" smtClean="0"/>
              <a:t> + moxidectin + levamisole</a:t>
            </a:r>
          </a:p>
          <a:p>
            <a:pPr marL="633222" indent="-514350">
              <a:buClr>
                <a:schemeClr val="tx2"/>
              </a:buClr>
            </a:pPr>
            <a:endParaRPr lang="en-US" sz="3200" dirty="0" smtClean="0"/>
          </a:p>
          <a:p>
            <a:pPr marL="548640" indent="-457200">
              <a:buClr>
                <a:schemeClr val="tx2"/>
              </a:buClr>
            </a:pPr>
            <a:r>
              <a:rPr lang="en-US" sz="3200" dirty="0" smtClean="0"/>
              <a:t>In </a:t>
            </a:r>
            <a:r>
              <a:rPr lang="en-US" sz="3200" dirty="0"/>
              <a:t>Western Maryland Pasture-Based Meat Goat Performance Test, </a:t>
            </a:r>
            <a:r>
              <a:rPr lang="en-US" sz="3200" dirty="0" smtClean="0"/>
              <a:t>deworming </a:t>
            </a:r>
            <a:r>
              <a:rPr lang="en-US" sz="3200" dirty="0"/>
              <a:t>with albendazole, moxidectin, and levamisole </a:t>
            </a:r>
            <a:r>
              <a:rPr lang="en-US" sz="3200" dirty="0" smtClean="0"/>
              <a:t>at same time (but one at a time) usually </a:t>
            </a:r>
            <a:r>
              <a:rPr lang="en-US" sz="3200" dirty="0"/>
              <a:t>reduces fecal egg counts by more than 95 percent (in 6-12 days).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7745617" y="4876800"/>
            <a:ext cx="39624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For sale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Ram - $1,000</a:t>
            </a:r>
            <a:br>
              <a:rPr lang="en-US" dirty="0"/>
            </a:br>
            <a:r>
              <a:rPr lang="en-US" dirty="0"/>
              <a:t>Resistant worms - free</a:t>
            </a:r>
          </a:p>
        </p:txBody>
      </p:sp>
    </p:spTree>
    <p:extLst>
      <p:ext uri="{BB962C8B-B14F-4D97-AF65-F5344CB8AC3E}">
        <p14:creationId xmlns:p14="http://schemas.microsoft.com/office/powerpoint/2010/main" val="29162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22615" y="228600"/>
            <a:ext cx="5867400" cy="11430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Anthelmintics 101</a:t>
            </a:r>
            <a:br>
              <a:rPr lang="en-US" b="1" dirty="0" smtClean="0"/>
            </a:br>
            <a:r>
              <a:rPr lang="en-US" sz="2700" b="1" dirty="0"/>
              <a:t>There are only 3 families of drugs.</a:t>
            </a:r>
            <a:endParaRPr lang="en-US" sz="12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03215" y="5715000"/>
            <a:ext cx="2590800" cy="715962"/>
          </a:xfrm>
          <a:solidFill>
            <a:schemeClr val="bg2"/>
          </a:solidFill>
        </p:spPr>
        <p:txBody>
          <a:bodyPr anchor="ctr" anchorCtr="0"/>
          <a:lstStyle/>
          <a:p>
            <a:pPr algn="ctr"/>
            <a:r>
              <a:rPr lang="en-US" dirty="0" smtClean="0"/>
              <a:t>BENZIMIDAZOLES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03215" y="3048000"/>
            <a:ext cx="2590800" cy="2514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274320" indent="-274320">
              <a:buFont typeface="+mj-lt"/>
              <a:buAutoNum type="arabicPeriod"/>
            </a:pPr>
            <a:r>
              <a:rPr lang="en-US" dirty="0" smtClean="0"/>
              <a:t>Fenbendazole</a:t>
            </a:r>
            <a:br>
              <a:rPr lang="en-US" dirty="0" smtClean="0"/>
            </a:br>
            <a:r>
              <a:rPr lang="en-US" sz="2200" dirty="0"/>
              <a:t>Safeguard® Panacur®</a:t>
            </a:r>
          </a:p>
          <a:p>
            <a:pPr marL="274320" indent="-274320">
              <a:buFont typeface="+mj-lt"/>
              <a:buAutoNum type="arabicPeriod"/>
            </a:pPr>
            <a:r>
              <a:rPr lang="en-US" dirty="0" smtClean="0"/>
              <a:t>Albendazole</a:t>
            </a:r>
            <a:br>
              <a:rPr lang="en-US" dirty="0" smtClean="0"/>
            </a:br>
            <a:r>
              <a:rPr lang="en-US" sz="2200" dirty="0"/>
              <a:t>Valbazen®</a:t>
            </a:r>
          </a:p>
          <a:p>
            <a:pPr marL="274320" indent="-274320">
              <a:buFont typeface="+mj-lt"/>
              <a:buAutoNum type="arabicPeriod"/>
            </a:pPr>
            <a:r>
              <a:rPr lang="en-US" dirty="0" smtClean="0"/>
              <a:t>Oxybendazole</a:t>
            </a:r>
            <a:br>
              <a:rPr lang="en-US" dirty="0" smtClean="0"/>
            </a:br>
            <a:r>
              <a:rPr lang="en-US" sz="2200" dirty="0" err="1"/>
              <a:t>Synanthic</a:t>
            </a:r>
            <a:r>
              <a:rPr lang="en-US" sz="2200" dirty="0"/>
              <a:t>®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4322615" y="5715000"/>
            <a:ext cx="2590800" cy="715962"/>
          </a:xfrm>
          <a:solidFill>
            <a:schemeClr val="bg2"/>
          </a:solidFill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/>
              <a:t>MACROCYCLIC </a:t>
            </a:r>
            <a:r>
              <a:rPr lang="en-US" dirty="0" smtClean="0"/>
              <a:t>LACTONES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4294459" y="1570978"/>
            <a:ext cx="2590800" cy="3951288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274320" indent="-274320">
              <a:buFont typeface="+mj-lt"/>
              <a:buAutoNum type="arabicPeriod"/>
            </a:pPr>
            <a:r>
              <a:rPr lang="en-US" dirty="0" smtClean="0"/>
              <a:t>Avermectins</a:t>
            </a:r>
          </a:p>
          <a:p>
            <a:pPr marL="548640" lvl="1" indent="-274320">
              <a:buFont typeface="+mj-lt"/>
              <a:buAutoNum type="alphaLcParenR"/>
            </a:pPr>
            <a:r>
              <a:rPr lang="en-US" sz="2200" dirty="0"/>
              <a:t>Ivermectin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900" dirty="0" err="1"/>
              <a:t>Ivomec</a:t>
            </a:r>
            <a:r>
              <a:rPr lang="en-US" sz="1900" dirty="0"/>
              <a:t>®</a:t>
            </a:r>
            <a:br>
              <a:rPr lang="en-US" sz="1900" dirty="0"/>
            </a:br>
            <a:r>
              <a:rPr lang="en-US" sz="1900" dirty="0" err="1"/>
              <a:t>Primectin</a:t>
            </a:r>
            <a:r>
              <a:rPr lang="en-US" sz="1900" dirty="0"/>
              <a:t>®</a:t>
            </a:r>
            <a:br>
              <a:rPr lang="en-US" sz="1900" dirty="0"/>
            </a:br>
            <a:r>
              <a:rPr lang="en-US" sz="1900" dirty="0" err="1"/>
              <a:t>Privermectin</a:t>
            </a:r>
            <a:r>
              <a:rPr lang="en-US" sz="1900" dirty="0"/>
              <a:t>®</a:t>
            </a:r>
          </a:p>
          <a:p>
            <a:pPr marL="548640" lvl="1" indent="-274320">
              <a:buFont typeface="+mj-lt"/>
              <a:buAutoNum type="alphaLcParenR"/>
            </a:pPr>
            <a:r>
              <a:rPr lang="en-US" sz="1900" dirty="0" err="1" smtClean="0"/>
              <a:t>Eprinomectin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900" dirty="0" err="1"/>
              <a:t>Eprinex</a:t>
            </a:r>
            <a:r>
              <a:rPr lang="en-US" sz="1900" dirty="0"/>
              <a:t>® </a:t>
            </a:r>
            <a:r>
              <a:rPr lang="en-US" sz="1900" dirty="0" err="1"/>
              <a:t>LongRange</a:t>
            </a:r>
            <a:r>
              <a:rPr lang="en-US" sz="1900" dirty="0"/>
              <a:t> ®</a:t>
            </a:r>
            <a:endParaRPr lang="en-US" sz="1900" dirty="0" smtClean="0"/>
          </a:p>
          <a:p>
            <a:pPr marL="548640" lvl="1" indent="-274320">
              <a:buFont typeface="+mj-lt"/>
              <a:buAutoNum type="alphaLcParenR"/>
            </a:pPr>
            <a:r>
              <a:rPr lang="en-US" sz="1900" dirty="0" err="1" smtClean="0"/>
              <a:t>Doramectin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900" dirty="0" err="1"/>
              <a:t>Dectomax</a:t>
            </a:r>
            <a:r>
              <a:rPr lang="en-US" sz="1900" dirty="0"/>
              <a:t>®</a:t>
            </a:r>
          </a:p>
          <a:p>
            <a:pPr marL="914400" lvl="1" indent="-274320">
              <a:buFont typeface="+mj-lt"/>
              <a:buAutoNum type="alphaLcParenR"/>
            </a:pPr>
            <a:endParaRPr lang="en-US" dirty="0"/>
          </a:p>
          <a:p>
            <a:pPr marL="274320" indent="-274320">
              <a:buFont typeface="+mj-lt"/>
              <a:buAutoNum type="arabicPeriod"/>
            </a:pPr>
            <a:r>
              <a:rPr lang="en-US" dirty="0" err="1" smtClean="0"/>
              <a:t>Milbimycins</a:t>
            </a:r>
            <a:endParaRPr lang="en-US" dirty="0" smtClean="0"/>
          </a:p>
          <a:p>
            <a:pPr marL="548640" lvl="1" indent="-274320">
              <a:buFont typeface="+mj-lt"/>
              <a:buAutoNum type="alphaLcParenR"/>
            </a:pPr>
            <a:r>
              <a:rPr lang="en-US" sz="2200" dirty="0"/>
              <a:t>Moxidectin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900" dirty="0"/>
              <a:t>Cydectin®</a:t>
            </a:r>
            <a:br>
              <a:rPr lang="en-US" sz="1900" dirty="0"/>
            </a:br>
            <a:r>
              <a:rPr lang="en-US" sz="1900" dirty="0"/>
              <a:t>Quest®</a:t>
            </a:r>
          </a:p>
        </p:txBody>
      </p:sp>
      <p:sp>
        <p:nvSpPr>
          <p:cNvPr id="16" name="Text Placeholder 1"/>
          <p:cNvSpPr>
            <a:spLocks noGrp="1"/>
          </p:cNvSpPr>
          <p:nvPr>
            <p:ph type="body" idx="1"/>
          </p:nvPr>
        </p:nvSpPr>
        <p:spPr>
          <a:xfrm>
            <a:off x="7085703" y="5715000"/>
            <a:ext cx="3104312" cy="715962"/>
          </a:xfrm>
          <a:solidFill>
            <a:schemeClr val="bg2"/>
          </a:solidFill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/>
              <a:t>NICOTINIC</a:t>
            </a:r>
            <a:br>
              <a:rPr lang="en-US" dirty="0" smtClean="0"/>
            </a:br>
            <a:r>
              <a:rPr lang="en-US" dirty="0" smtClean="0"/>
              <a:t>AGONISTS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"/>
          </p:nvPr>
        </p:nvSpPr>
        <p:spPr>
          <a:xfrm>
            <a:off x="7085703" y="1600200"/>
            <a:ext cx="3104312" cy="39624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274320" indent="-274320">
              <a:buFont typeface="+mj-lt"/>
              <a:buAutoNum type="arabicPeriod"/>
            </a:pPr>
            <a:r>
              <a:rPr lang="en-US" dirty="0" smtClean="0"/>
              <a:t>Imidazothiaoles</a:t>
            </a:r>
          </a:p>
          <a:p>
            <a:pPr marL="548640" lvl="1" indent="-274320">
              <a:buFont typeface="+mj-lt"/>
              <a:buAutoNum type="alphaLcParenR"/>
            </a:pPr>
            <a:r>
              <a:rPr lang="en-US" sz="2200" dirty="0"/>
              <a:t>Levamisole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Prohibit®</a:t>
            </a:r>
            <a:br>
              <a:rPr lang="en-US" dirty="0" smtClean="0"/>
            </a:br>
            <a:r>
              <a:rPr lang="en-US" dirty="0" smtClean="0"/>
              <a:t>Leva-</a:t>
            </a:r>
            <a:r>
              <a:rPr lang="en-US" dirty="0" err="1" smtClean="0"/>
              <a:t>Med</a:t>
            </a:r>
            <a:r>
              <a:rPr lang="en-US" baseline="30000" dirty="0" err="1" smtClean="0"/>
              <a:t>TM</a:t>
            </a:r>
            <a:endParaRPr lang="en-US" baseline="30000" dirty="0"/>
          </a:p>
          <a:p>
            <a:pPr marL="274320" indent="-274320">
              <a:buFont typeface="+mj-lt"/>
              <a:buAutoNum type="arabicPeriod"/>
            </a:pPr>
            <a:r>
              <a:rPr lang="en-US" dirty="0"/>
              <a:t>Tetrahydropyrimidines</a:t>
            </a:r>
          </a:p>
          <a:p>
            <a:pPr marL="548640" lvl="1" indent="-274320">
              <a:buFont typeface="+mj-lt"/>
              <a:buAutoNum type="alphaLcParenR"/>
            </a:pPr>
            <a:r>
              <a:rPr lang="en-US" sz="1900" dirty="0"/>
              <a:t>Morantel</a:t>
            </a:r>
            <a:br>
              <a:rPr lang="en-US" sz="1900" dirty="0"/>
            </a:br>
            <a:r>
              <a:rPr lang="en-US" sz="1900" dirty="0" err="1"/>
              <a:t>Rumatel</a:t>
            </a:r>
            <a:r>
              <a:rPr lang="en-US" sz="1900" dirty="0"/>
              <a:t>®</a:t>
            </a:r>
            <a:br>
              <a:rPr lang="en-US" sz="1900" dirty="0"/>
            </a:br>
            <a:r>
              <a:rPr lang="en-US" sz="1900" dirty="0"/>
              <a:t>Positive Goat Pellet</a:t>
            </a:r>
            <a:br>
              <a:rPr lang="en-US" sz="1900" dirty="0"/>
            </a:br>
            <a:r>
              <a:rPr lang="en-US" sz="1900" dirty="0"/>
              <a:t>Goat dewormer</a:t>
            </a:r>
          </a:p>
          <a:p>
            <a:pPr marL="548640" lvl="1" indent="-274320">
              <a:buFont typeface="+mj-lt"/>
              <a:buAutoNum type="alphaLcParenR"/>
            </a:pPr>
            <a:r>
              <a:rPr lang="en-US" sz="2200" dirty="0" err="1"/>
              <a:t>Pyrantel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Strongid</a:t>
            </a:r>
            <a:r>
              <a:rPr lang="en-US" dirty="0" smtClean="0"/>
              <a:t>®</a:t>
            </a:r>
          </a:p>
        </p:txBody>
      </p:sp>
      <p:pic>
        <p:nvPicPr>
          <p:cNvPr id="8196" name="Picture 4" descr="http://farm9.staticflickr.com/8113/8658243740_ac4856fa5d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84" y="228599"/>
            <a:ext cx="2514599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68935" y="63347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37415" y="63347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06155" y="63347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758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665783"/>
              </p:ext>
            </p:extLst>
          </p:nvPr>
        </p:nvGraphicFramePr>
        <p:xfrm>
          <a:off x="-1" y="670109"/>
          <a:ext cx="10134601" cy="6114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61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3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2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30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93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4294">
                <a:tc rowSpan="2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 Benzimidazoles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Macrocyclic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lactones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Nicotinics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2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Avermectins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Milbemycins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39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worms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571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Immature</a:t>
                      </a:r>
                      <a:r>
                        <a:rPr lang="en-US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worms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(L4)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 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39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Hypobiotic larvae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 ?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39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Lung worms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 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39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</a:t>
                      </a:r>
                      <a:r>
                        <a:rPr lang="en-US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worms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39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liver flukes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39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Coccidia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39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parasites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r>
                        <a:rPr lang="en-US" sz="16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 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(Nose Bots)</a:t>
                      </a: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39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Persistent activity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9133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Restricted use</a:t>
                      </a:r>
                      <a:r>
                        <a:rPr lang="en-US" sz="11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 </a:t>
                      </a: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during </a:t>
                      </a:r>
                      <a:br>
                        <a:rPr lang="en-US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</a:b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early pregnancy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++++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++++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++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237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86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FDA-approved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Valbazen®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Ivomec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Cydectin®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Levamisole®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835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Labeled dosage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ml/100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lbs.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ml/26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lbs.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ml/11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lbs.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ml/50</a:t>
                      </a:r>
                      <a:r>
                        <a:rPr lang="en-US" sz="18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lbs.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835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withdrawal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days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days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days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days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" y="2771"/>
            <a:ext cx="10134600" cy="71916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FDA-approved anthelmintics for sheep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0" y="688571"/>
            <a:ext cx="10134600" cy="6095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42916"/>
              </p:ext>
            </p:extLst>
          </p:nvPr>
        </p:nvGraphicFramePr>
        <p:xfrm>
          <a:off x="0" y="382255"/>
          <a:ext cx="10071657" cy="6475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88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6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36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328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36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 Benzimidazoles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Nicotinics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6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/>
                        </a:rPr>
                        <a:t>SafeGuard®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/>
                        </a:rPr>
                        <a:t>Valbazen®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effectLst/>
                        </a:rPr>
                        <a:t>Rumatel</a:t>
                      </a:r>
                      <a:r>
                        <a:rPr lang="en-US" sz="2000" b="1" dirty="0" smtClean="0">
                          <a:effectLst/>
                        </a:rPr>
                        <a:t>®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503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worms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503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Immature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worms (L4)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503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Hypobiotic larvae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03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Lung worms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503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Tape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worms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labeled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503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liver flukes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503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Coccidia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503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parasites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5337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++++</a:t>
                      </a:r>
                    </a:p>
                    <a:p>
                      <a:pPr algn="ctr"/>
                      <a:endParaRPr lang="en-US" sz="1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Restricted use</a:t>
                      </a:r>
                      <a:r>
                        <a:rPr lang="en-US" sz="12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during </a:t>
                      </a:r>
                      <a:b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</a:b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early pregnancy</a:t>
                      </a:r>
                      <a:endParaRPr lang="en-US" sz="12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+++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369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++++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503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Labeled dosage per 100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lbs.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ml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ml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 g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1503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 withdrawal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days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days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days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1503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Milk withdrawal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days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2" y="-1"/>
            <a:ext cx="10071656" cy="864653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FDA-approved anthelmintics for goats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-2" y="0"/>
            <a:ext cx="10071656" cy="68700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29070"/>
              </p:ext>
            </p:extLst>
          </p:nvPr>
        </p:nvGraphicFramePr>
        <p:xfrm>
          <a:off x="-8313" y="602675"/>
          <a:ext cx="10058399" cy="617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8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54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29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71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442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502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(1) Benzimidazoles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(2)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Macrocyclic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lactones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(3) 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Nicotinics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5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bg1"/>
                          </a:solidFill>
                        </a:rPr>
                        <a:t>SafeGuard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®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Valbazen®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Ivomec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®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Cydectin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®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Prohibit®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Adult worms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Immature</a:t>
                      </a:r>
                      <a:r>
                        <a:rPr lang="en-US" sz="1700" baseline="0" dirty="0" smtClean="0"/>
                        <a:t> worms </a:t>
                      </a:r>
                      <a:r>
                        <a:rPr lang="en-US" sz="1400" baseline="0" dirty="0" smtClean="0"/>
                        <a:t>(L4)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 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Hypobiotic larvae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 ?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Lung worms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 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Tape</a:t>
                      </a:r>
                      <a:r>
                        <a:rPr lang="en-US" sz="1700" baseline="0" dirty="0" smtClean="0"/>
                        <a:t> worms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Adult liver flukes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Coccidia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External parasites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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Persistent activity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?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002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Safety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++++</a:t>
                      </a: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1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sym typeface="Wingdings"/>
                        </a:rPr>
                        <a:t>Restricted use</a:t>
                      </a:r>
                      <a:r>
                        <a:rPr lang="en-US" sz="1000" b="1" baseline="0" dirty="0" smtClean="0">
                          <a:effectLst/>
                          <a:sym typeface="Wingdings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sym typeface="Wingdings"/>
                        </a:rPr>
                        <a:t>during  early pregnancy</a:t>
                      </a:r>
                      <a:endParaRPr lang="en-US" sz="1000" b="1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++++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++++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++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Resistance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++++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++++</a:t>
                      </a: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+++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Dosage per 25 lbs.</a:t>
                      </a:r>
                      <a:endParaRPr lang="en-US" sz="17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effectLst/>
                        </a:rPr>
                        <a:t>1.1 ml</a:t>
                      </a:r>
                      <a:endParaRPr lang="en-US" sz="1700" b="0" dirty="0">
                        <a:effectLst/>
                      </a:endParaRPr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effectLst/>
                        </a:rPr>
                        <a:t>2 ml</a:t>
                      </a:r>
                      <a:endParaRPr lang="en-US" sz="1700" b="0" dirty="0">
                        <a:effectLst/>
                      </a:endParaRPr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effectLst/>
                        </a:rPr>
                        <a:t>6 ml</a:t>
                      </a:r>
                      <a:endParaRPr lang="en-US" sz="1700" b="0" dirty="0">
                        <a:effectLst/>
                      </a:endParaRPr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effectLst/>
                        </a:rPr>
                        <a:t>4.5 ml</a:t>
                      </a:r>
                      <a:endParaRPr lang="en-US" sz="1700" b="0" dirty="0">
                        <a:effectLst/>
                      </a:endParaRPr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effectLst/>
                        </a:rPr>
                        <a:t>2.7 ml</a:t>
                      </a:r>
                      <a:endParaRPr lang="en-US" sz="1700" b="0" dirty="0">
                        <a:effectLst/>
                      </a:endParaRPr>
                    </a:p>
                  </a:txBody>
                  <a:tcPr anchor="ctr" anchorCtr="1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Meat withdrawal</a:t>
                      </a:r>
                      <a:endParaRPr lang="en-US" sz="17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effectLst/>
                        </a:rPr>
                        <a:t>16 days</a:t>
                      </a:r>
                      <a:endParaRPr lang="en-US" sz="1700" b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effectLst/>
                        </a:rPr>
                        <a:t>9 days</a:t>
                      </a:r>
                      <a:endParaRPr lang="en-US" sz="1700" b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effectLst/>
                        </a:rPr>
                        <a:t>14 days</a:t>
                      </a:r>
                      <a:endParaRPr lang="en-US" sz="1700" b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effectLst/>
                        </a:rPr>
                        <a:t>17 days</a:t>
                      </a:r>
                      <a:endParaRPr lang="en-US" sz="1700" b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effectLst/>
                        </a:rPr>
                        <a:t>4 days</a:t>
                      </a:r>
                      <a:endParaRPr lang="en-US" sz="1700" b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939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Milk</a:t>
                      </a:r>
                      <a:r>
                        <a:rPr lang="en-US" sz="1700" baseline="0" dirty="0" smtClean="0"/>
                        <a:t> withdrawal</a:t>
                      </a:r>
                      <a:endParaRPr lang="en-US" sz="17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effectLst/>
                        </a:rPr>
                        <a:t>4 days</a:t>
                      </a:r>
                      <a:endParaRPr lang="en-US" sz="1700" b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effectLst/>
                        </a:rPr>
                        <a:t>7 days</a:t>
                      </a:r>
                      <a:endParaRPr lang="en-US" sz="1700" b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effectLst/>
                        </a:rPr>
                        <a:t>9 days</a:t>
                      </a:r>
                      <a:endParaRPr lang="en-US" sz="1700" b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effectLst/>
                        </a:rPr>
                        <a:t>8 days</a:t>
                      </a:r>
                      <a:endParaRPr lang="en-US" sz="1700" b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effectLst/>
                        </a:rPr>
                        <a:t>3 days</a:t>
                      </a:r>
                      <a:endParaRPr lang="en-US" sz="1700" b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74" y="0"/>
            <a:ext cx="10044112" cy="6096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Extra-label anthelmintics for goats (Rx)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-8314" y="678875"/>
            <a:ext cx="10044112" cy="60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9753600" cy="495299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New drug class:  amino-acetonitrile derivative.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Unique mode of action.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First new anthelmintic in 25 years.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Kills worms that are resistant to </a:t>
            </a:r>
            <a:br>
              <a:rPr lang="en-US" sz="2800" dirty="0" smtClean="0"/>
            </a:br>
            <a:r>
              <a:rPr lang="en-US" sz="2800" dirty="0" smtClean="0"/>
              <a:t>other drugs.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Resistance already reported in </a:t>
            </a:r>
            <a:br>
              <a:rPr lang="en-US" sz="2800" dirty="0" smtClean="0"/>
            </a:br>
            <a:r>
              <a:rPr lang="en-US" sz="2800" dirty="0" smtClean="0"/>
              <a:t>Australia (in goats).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Not yet available in US.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Will be available by prescription (Rx) only. ELDU for goats.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Will be expensive (?).</a:t>
            </a:r>
            <a:endParaRPr lang="en-US" sz="2800" dirty="0"/>
          </a:p>
        </p:txBody>
      </p:sp>
      <p:pic>
        <p:nvPicPr>
          <p:cNvPr id="3074" name="Picture 2" descr="http://www.farmacy.co.uk/images/products/large/6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828800"/>
            <a:ext cx="2990850" cy="35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8"/>
          <p:cNvSpPr txBox="1">
            <a:spLocks/>
          </p:cNvSpPr>
          <p:nvPr/>
        </p:nvSpPr>
        <p:spPr>
          <a:xfrm>
            <a:off x="1790700" y="350838"/>
            <a:ext cx="8610600" cy="94456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Zolvix</a:t>
            </a:r>
            <a:r>
              <a:rPr lang="en-US" b="1" dirty="0"/>
              <a:t>® (</a:t>
            </a:r>
            <a:r>
              <a:rPr lang="en-US" b="1" dirty="0" err="1"/>
              <a:t>monepantel</a:t>
            </a:r>
            <a:r>
              <a:rPr lang="en-US" b="1" dirty="0"/>
              <a:t>): a new anthelmintic</a:t>
            </a:r>
          </a:p>
        </p:txBody>
      </p:sp>
    </p:spTree>
    <p:extLst>
      <p:ext uri="{BB962C8B-B14F-4D97-AF65-F5344CB8AC3E}">
        <p14:creationId xmlns:p14="http://schemas.microsoft.com/office/powerpoint/2010/main" val="28083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81" y="145251"/>
            <a:ext cx="10515600" cy="1325563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900" b="1" dirty="0"/>
              <a:t>“Alternative” (non-chemical) dewormers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087" y="1556712"/>
            <a:ext cx="7924800" cy="472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dirty="0" smtClean="0"/>
              <a:t>Many natural compounds are said to have “anthelmintic-like” properties; the list is overwhelming!</a:t>
            </a:r>
            <a:endParaRPr lang="en-US" sz="1200" dirty="0" smtClean="0"/>
          </a:p>
          <a:p>
            <a:pPr>
              <a:spcBef>
                <a:spcPts val="0"/>
              </a:spcBef>
            </a:pPr>
            <a:endParaRPr lang="en-US" sz="3000" dirty="0" smtClean="0"/>
          </a:p>
          <a:p>
            <a:pPr>
              <a:spcBef>
                <a:spcPts val="0"/>
              </a:spcBef>
            </a:pPr>
            <a:r>
              <a:rPr lang="en-US" sz="3000" dirty="0" smtClean="0"/>
              <a:t>Studies are lacking, inconsistent, and/or not repeatable.</a:t>
            </a:r>
            <a:endParaRPr lang="en-US" sz="1200" dirty="0" smtClean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3000" dirty="0" smtClean="0"/>
              <a:t>Some natural anthelmintics are potentially </a:t>
            </a:r>
            <a:r>
              <a:rPr lang="en-US" sz="3000" u="sng" dirty="0" smtClean="0"/>
              <a:t>toxic</a:t>
            </a:r>
            <a:r>
              <a:rPr lang="en-US" sz="3000" dirty="0" smtClean="0"/>
              <a:t> to the animal, e.g. copper sulfate, nicotine sulfate.</a:t>
            </a:r>
            <a:endParaRPr lang="en-US" sz="1400" dirty="0" smtClean="0"/>
          </a:p>
          <a:p>
            <a:pPr>
              <a:spcBef>
                <a:spcPts val="0"/>
              </a:spcBef>
            </a:pPr>
            <a:endParaRPr lang="en-US" sz="3000" dirty="0" smtClean="0"/>
          </a:p>
          <a:p>
            <a:pPr>
              <a:spcBef>
                <a:spcPts val="0"/>
              </a:spcBef>
            </a:pPr>
            <a:r>
              <a:rPr lang="en-US" sz="3000" dirty="0" smtClean="0"/>
              <a:t>Considerable research is being done on alternative or natural “</a:t>
            </a:r>
            <a:r>
              <a:rPr lang="en-US" sz="3000" dirty="0" err="1" smtClean="0"/>
              <a:t>dewormers</a:t>
            </a:r>
            <a:r>
              <a:rPr lang="en-US" sz="3000" dirty="0" smtClean="0"/>
              <a:t>.”</a:t>
            </a:r>
          </a:p>
          <a:p>
            <a:endParaRPr lang="en-US" sz="2800" dirty="0"/>
          </a:p>
        </p:txBody>
      </p:sp>
      <p:pic>
        <p:nvPicPr>
          <p:cNvPr id="9" name="Picture 2" descr="http://farm8.staticflickr.com/7411/9309020281_c7e54e9b4c_c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32"/>
          <a:stretch/>
        </p:blipFill>
        <p:spPr bwMode="auto">
          <a:xfrm>
            <a:off x="8011887" y="2057399"/>
            <a:ext cx="3369621" cy="419323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58400" y="5181600"/>
            <a:ext cx="1905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COWP bolus</a:t>
            </a:r>
          </a:p>
        </p:txBody>
      </p:sp>
    </p:spTree>
    <p:extLst>
      <p:ext uri="{BB962C8B-B14F-4D97-AF65-F5344CB8AC3E}">
        <p14:creationId xmlns:p14="http://schemas.microsoft.com/office/powerpoint/2010/main" val="13733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124794"/>
            <a:ext cx="11963400" cy="12468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03"/>
            <a:ext cx="11734800" cy="1325563"/>
          </a:xfrm>
        </p:spPr>
        <p:txBody>
          <a:bodyPr>
            <a:noAutofit/>
          </a:bodyPr>
          <a:lstStyle/>
          <a:p>
            <a:r>
              <a:rPr lang="en-US" sz="2800" b="1" dirty="0"/>
              <a:t>2014 Western Maryland Pasture-Based Meat Goat Performance Test</a:t>
            </a:r>
            <a:br>
              <a:rPr lang="en-US" sz="2800" b="1" dirty="0"/>
            </a:br>
            <a:r>
              <a:rPr lang="en-US" sz="2800" b="1" dirty="0"/>
              <a:t>Anthelmintic effect of copper oxide wire particles (COWPs)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228600" y="1752601"/>
            <a:ext cx="7467600" cy="48043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700" dirty="0"/>
              <a:t>Mid-way through the test, at day 42, which was the end of the “parasite challenge phase” of test, test bucks (n=77) were given a gel cap containing ~0.5 g of copper oxide wire particles (COWPs).</a:t>
            </a:r>
            <a:br>
              <a:rPr lang="en-US" sz="2700" dirty="0"/>
            </a:br>
            <a:endParaRPr lang="en-US" sz="2700" dirty="0"/>
          </a:p>
          <a:p>
            <a:pPr>
              <a:lnSpc>
                <a:spcPct val="100000"/>
              </a:lnSpc>
            </a:pPr>
            <a:r>
              <a:rPr lang="en-US" sz="2700" dirty="0"/>
              <a:t>On day 42, nine (9/77) bucks required deworming (based on FAMACHA© and 5 Point </a:t>
            </a:r>
            <a:r>
              <a:rPr lang="en-US" sz="2700" dirty="0">
                <a:sym typeface="Wingdings" panose="05000000000000000000" pitchFamily="2" charset="2"/>
              </a:rPr>
              <a:t>©) </a:t>
            </a:r>
            <a:r>
              <a:rPr lang="en-US" sz="2700" dirty="0"/>
              <a:t>and were also dewormed with a commercial dewormer (levamisole or moxidectin). </a:t>
            </a:r>
            <a:br>
              <a:rPr lang="en-US" sz="2700" dirty="0"/>
            </a:br>
            <a:endParaRPr lang="en-US" sz="2700" dirty="0"/>
          </a:p>
          <a:p>
            <a:pPr>
              <a:lnSpc>
                <a:spcPct val="100000"/>
              </a:lnSpc>
            </a:pPr>
            <a:r>
              <a:rPr lang="en-US" sz="2700" dirty="0"/>
              <a:t>Fifteen (15) bucks from our pen vs. pasture study (pasture group) served as controls: they did not receive any treatment.</a:t>
            </a:r>
          </a:p>
        </p:txBody>
      </p:sp>
      <p:pic>
        <p:nvPicPr>
          <p:cNvPr id="4098" name="Picture 2" descr="https://farm4.staticflickr.com/3753/9311826258_0cbba5cd63_z.jpg"/>
          <p:cNvPicPr>
            <a:picLocks noChangeAspect="1" noChangeArrowheads="1"/>
          </p:cNvPicPr>
          <p:nvPr/>
        </p:nvPicPr>
        <p:blipFill>
          <a:blip r:embed="rId2" cstate="print"/>
          <a:srcRect l="5000" r="12500"/>
          <a:stretch>
            <a:fillRect/>
          </a:stretch>
        </p:blipFill>
        <p:spPr bwMode="auto">
          <a:xfrm>
            <a:off x="7696200" y="2012373"/>
            <a:ext cx="4118811" cy="3557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2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41513"/>
              </p:ext>
            </p:extLst>
          </p:nvPr>
        </p:nvGraphicFramePr>
        <p:xfrm>
          <a:off x="236908" y="119150"/>
          <a:ext cx="11506198" cy="601979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301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1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2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85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605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024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96799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Treatment</a:t>
                      </a:r>
                      <a:endParaRPr lang="en-US" sz="2400" dirty="0"/>
                    </a:p>
                  </a:txBody>
                  <a:tcPr marL="68580" marR="6858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# goats</a:t>
                      </a:r>
                      <a:endParaRPr lang="en-US" sz="2400" dirty="0"/>
                    </a:p>
                  </a:txBody>
                  <a:tcPr marL="68580" marR="6858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July</a:t>
                      </a:r>
                      <a:r>
                        <a:rPr lang="en-US" sz="2400" baseline="0" dirty="0" smtClean="0"/>
                        <a:t> 17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Avg. FEC</a:t>
                      </a:r>
                      <a:endParaRPr lang="en-US" sz="2400" dirty="0"/>
                    </a:p>
                  </a:txBody>
                  <a:tcPr marL="68580" marR="6858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July</a:t>
                      </a:r>
                      <a:r>
                        <a:rPr lang="en-US" sz="2400" baseline="0" dirty="0" smtClean="0"/>
                        <a:t> 31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Avg. FEC</a:t>
                      </a:r>
                      <a:endParaRPr lang="en-US" sz="2400" dirty="0"/>
                    </a:p>
                  </a:txBody>
                  <a:tcPr marL="68580" marR="6858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Avg.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FECR</a:t>
                      </a:r>
                      <a:endParaRPr lang="en-US" sz="2400" dirty="0"/>
                    </a:p>
                  </a:txBody>
                  <a:tcPr marL="68580" marR="6858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9495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Dewormer</a:t>
                      </a:r>
                      <a:endParaRPr lang="en-US" sz="2400" dirty="0"/>
                    </a:p>
                  </a:txBody>
                  <a:tcPr marL="68580" marR="685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Effective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L="68580" marR="6858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8735</a:t>
                      </a:r>
                      <a:endParaRPr lang="en-US" sz="2400" dirty="0"/>
                    </a:p>
                  </a:txBody>
                  <a:tcPr marL="68580" marR="6858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103</a:t>
                      </a:r>
                      <a:endParaRPr lang="en-US" sz="2400" dirty="0"/>
                    </a:p>
                  </a:txBody>
                  <a:tcPr marL="68580" marR="6858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98.6</a:t>
                      </a:r>
                      <a:endParaRPr lang="en-US" sz="2400" dirty="0"/>
                    </a:p>
                  </a:txBody>
                  <a:tcPr marL="68580" marR="6858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94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Ineffective</a:t>
                      </a:r>
                      <a:endParaRPr lang="en-US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500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275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45.0</a:t>
                      </a:r>
                      <a:endParaRPr lang="en-US" sz="2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9495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COWP</a:t>
                      </a:r>
                      <a:endParaRPr lang="en-US" sz="2400" dirty="0"/>
                    </a:p>
                  </a:txBody>
                  <a:tcPr marL="68580" marR="685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Effective</a:t>
                      </a:r>
                      <a:endParaRPr lang="en-US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2768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388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81.7</a:t>
                      </a:r>
                      <a:endParaRPr lang="en-US" sz="2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949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Ineffective</a:t>
                      </a:r>
                      <a:endParaRPr lang="en-US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723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2000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 0</a:t>
                      </a:r>
                      <a:endParaRPr lang="en-US" sz="2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9495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No treatment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(Control)</a:t>
                      </a:r>
                      <a:endParaRPr lang="en-US" sz="2400" dirty="0"/>
                    </a:p>
                  </a:txBody>
                  <a:tcPr marL="68580" marR="685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Pasture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2164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2371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 0</a:t>
                      </a:r>
                      <a:endParaRPr lang="en-US" sz="2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55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Pen </a:t>
                      </a:r>
                      <a:endParaRPr lang="en-US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1216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758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37.7</a:t>
                      </a:r>
                      <a:endParaRPr lang="en-US" sz="2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5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653331"/>
              </p:ext>
            </p:extLst>
          </p:nvPr>
        </p:nvGraphicFramePr>
        <p:xfrm>
          <a:off x="1981201" y="381000"/>
          <a:ext cx="82296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995690" y="2869914"/>
            <a:ext cx="449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Avg. fecal egg count, epg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600" y="2666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COWP</a:t>
            </a:r>
          </a:p>
        </p:txBody>
      </p:sp>
    </p:spTree>
    <p:extLst>
      <p:ext uri="{BB962C8B-B14F-4D97-AF65-F5344CB8AC3E}">
        <p14:creationId xmlns:p14="http://schemas.microsoft.com/office/powerpoint/2010/main" val="9698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7543"/>
            <a:ext cx="9144000" cy="213955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ea typeface="Verdana" panose="020B0604030504040204" pitchFamily="34" charset="0"/>
                <a:cs typeface="Verdana" panose="020B0604030504040204" pitchFamily="34" charset="0"/>
              </a:rPr>
              <a:t>Session </a:t>
            </a:r>
            <a:r>
              <a:rPr lang="en-US" sz="6600" dirty="0" smtClean="0"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495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95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 smtClean="0">
                <a:ea typeface="Verdana" panose="020B0604030504040204" pitchFamily="34" charset="0"/>
                <a:cs typeface="Verdana" panose="020B0604030504040204" pitchFamily="34" charset="0"/>
              </a:rPr>
              <a:t>Integrated Parasite Management I</a:t>
            </a:r>
            <a:endParaRPr 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756" y="4495800"/>
            <a:ext cx="10515600" cy="150018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Susan </a:t>
            </a:r>
            <a:r>
              <a:rPr lang="en-US" sz="2400" dirty="0" err="1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Schoenian</a:t>
            </a:r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Shāy</a:t>
            </a:r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nē</a:t>
            </a:r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ŭn</a:t>
            </a:r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Sheep &amp; Goat </a:t>
            </a:r>
            <a:r>
              <a:rPr lang="en-US" sz="2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Specialist</a:t>
            </a:r>
          </a:p>
          <a:p>
            <a:r>
              <a:rPr lang="en-US" sz="2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 Maryland </a:t>
            </a:r>
            <a:r>
              <a:rPr lang="en-US" sz="2400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Extension</a:t>
            </a:r>
            <a:endParaRPr lang="en-US" sz="24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http://farm5.static.flickr.com/4037/4547884439_52d7f272b4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413146"/>
            <a:ext cx="3500329" cy="26252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0518" y="6248400"/>
            <a:ext cx="922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products, business, companies or manufacturers are being endorsed.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"/>
          <a:stretch/>
        </p:blipFill>
        <p:spPr>
          <a:xfrm>
            <a:off x="5791200" y="4491037"/>
            <a:ext cx="1560412" cy="13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2011" y="4731458"/>
            <a:ext cx="7371389" cy="63371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6960"/>
            <a:ext cx="8153400" cy="5444840"/>
          </a:xfrm>
        </p:spPr>
        <p:txBody>
          <a:bodyPr>
            <a:noAutofit/>
          </a:bodyPr>
          <a:lstStyle/>
          <a:p>
            <a:r>
              <a:rPr lang="en-US" sz="2400" dirty="0" smtClean="0"/>
              <a:t>Alternative </a:t>
            </a:r>
            <a:r>
              <a:rPr lang="en-US" sz="2400" dirty="0" err="1" smtClean="0"/>
              <a:t>dewormers</a:t>
            </a:r>
            <a:r>
              <a:rPr lang="en-US" sz="2400" dirty="0" smtClean="0"/>
              <a:t> are </a:t>
            </a:r>
            <a:r>
              <a:rPr lang="en-US" sz="2400" u="sng" dirty="0" smtClean="0"/>
              <a:t>not likely</a:t>
            </a:r>
            <a:r>
              <a:rPr lang="en-US" sz="2400" dirty="0" smtClean="0"/>
              <a:t> to replace commercial </a:t>
            </a:r>
            <a:r>
              <a:rPr lang="en-US" sz="2400" dirty="0" err="1" smtClean="0"/>
              <a:t>anthelmintics</a:t>
            </a:r>
            <a:r>
              <a:rPr lang="en-US" sz="2400" dirty="0" smtClean="0"/>
              <a:t>.</a:t>
            </a:r>
          </a:p>
          <a:p>
            <a:endParaRPr lang="en-US" sz="1000" dirty="0" smtClean="0"/>
          </a:p>
          <a:p>
            <a:r>
              <a:rPr lang="en-US" sz="2400" dirty="0" smtClean="0"/>
              <a:t>Alternative </a:t>
            </a:r>
            <a:r>
              <a:rPr lang="en-US" sz="2400" dirty="0" err="1" smtClean="0"/>
              <a:t>dewormers</a:t>
            </a:r>
            <a:r>
              <a:rPr lang="en-US" sz="2400" dirty="0" smtClean="0"/>
              <a:t> may </a:t>
            </a:r>
            <a:r>
              <a:rPr lang="en-US" sz="2400" u="sng" dirty="0" smtClean="0"/>
              <a:t>complement</a:t>
            </a:r>
            <a:r>
              <a:rPr lang="en-US" sz="2400" dirty="0" smtClean="0"/>
              <a:t> commercial </a:t>
            </a:r>
            <a:r>
              <a:rPr lang="en-US" sz="2400" dirty="0" err="1" smtClean="0"/>
              <a:t>dewormers</a:t>
            </a:r>
            <a:r>
              <a:rPr lang="en-US" sz="2400" dirty="0" smtClean="0"/>
              <a:t> by: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000" dirty="0" smtClean="0"/>
          </a:p>
          <a:p>
            <a:pPr lvl="1">
              <a:buFont typeface="Arial" panose="020B0604020202020204" pitchFamily="34" charset="0"/>
              <a:buChar char="+"/>
            </a:pPr>
            <a:r>
              <a:rPr lang="en-US" sz="2100" dirty="0" smtClean="0"/>
              <a:t>Disrupting </a:t>
            </a:r>
            <a:r>
              <a:rPr lang="en-US" sz="2100" dirty="0"/>
              <a:t>the free-living stage of the parasite</a:t>
            </a:r>
            <a:br>
              <a:rPr lang="en-US" sz="2100" dirty="0"/>
            </a:br>
            <a:r>
              <a:rPr lang="en-US" sz="2100" dirty="0"/>
              <a:t>(e.g. inhibit egg hatching or larvae development)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2100" dirty="0"/>
              <a:t>Improving natural immunity of animal</a:t>
            </a:r>
          </a:p>
          <a:p>
            <a:pPr lvl="1">
              <a:buFont typeface="Arial" panose="020B0604020202020204" pitchFamily="34" charset="0"/>
              <a:buChar char="+"/>
            </a:pPr>
            <a:r>
              <a:rPr lang="en-US" sz="2100" dirty="0"/>
              <a:t>Improving overall management of the herd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>
              <a:buFont typeface="Arial" panose="020B0604020202020204" pitchFamily="34" charset="0"/>
              <a:buChar char="="/>
            </a:pPr>
            <a:r>
              <a:rPr lang="en-US" sz="1900" b="1" dirty="0"/>
              <a:t>Reducing the number of animals that </a:t>
            </a:r>
            <a:r>
              <a:rPr lang="en-US" sz="1900" b="1" dirty="0" smtClean="0"/>
              <a:t>require </a:t>
            </a:r>
            <a:r>
              <a:rPr lang="en-US" sz="1900" b="1" dirty="0"/>
              <a:t>treatment with a commercial dewormer.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100" dirty="0" smtClean="0"/>
          </a:p>
          <a:p>
            <a:r>
              <a:rPr lang="en-US" sz="2400" dirty="0" smtClean="0"/>
              <a:t>It’s okay to use alternative </a:t>
            </a:r>
            <a:r>
              <a:rPr lang="en-US" sz="2400" dirty="0" err="1" smtClean="0"/>
              <a:t>dewormers</a:t>
            </a:r>
            <a:r>
              <a:rPr lang="en-US" sz="2400" dirty="0" smtClean="0"/>
              <a:t> so long as animals are monitored regularly for signs of parasitism and need for deworming with effective drug.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11" y="152400"/>
            <a:ext cx="10419389" cy="11430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My perspective and recommendation on alternative “dewormers”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60125" y="4608025"/>
            <a:ext cx="5867400" cy="0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farm5.staticflickr.com/4021/4672872831_bde645f49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4" b="7946"/>
          <a:stretch/>
        </p:blipFill>
        <p:spPr bwMode="auto">
          <a:xfrm>
            <a:off x="8305800" y="1600200"/>
            <a:ext cx="3352800" cy="377669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8229600" cy="8382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Determining anthelmintic resistance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6200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It is recommended that you test for anthelmintic resistance every 2-3 years.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FAMACHA© and the Five Point Check© don’t work if you don’t have an </a:t>
            </a:r>
            <a:r>
              <a:rPr lang="en-US" sz="3000" u="sng" dirty="0" smtClean="0"/>
              <a:t>effective</a:t>
            </a:r>
            <a:r>
              <a:rPr lang="en-US" sz="3000" dirty="0" smtClean="0"/>
              <a:t> treatment(s) for clinically-parasitized animals.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Clinically-parasitized animals will almost always </a:t>
            </a:r>
            <a:r>
              <a:rPr lang="en-US" sz="3000" u="sng" dirty="0" smtClean="0"/>
              <a:t>die</a:t>
            </a:r>
            <a:r>
              <a:rPr lang="en-US" sz="3000" dirty="0" smtClean="0"/>
              <a:t> without an </a:t>
            </a:r>
            <a:r>
              <a:rPr lang="en-US" sz="3000" u="sng" dirty="0" smtClean="0"/>
              <a:t>effective</a:t>
            </a:r>
            <a:r>
              <a:rPr lang="en-US" sz="3000" dirty="0" smtClean="0"/>
              <a:t>  anthelmintic treatment (deworming).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There are </a:t>
            </a:r>
            <a:r>
              <a:rPr lang="en-US" sz="3000" u="sng" dirty="0" smtClean="0"/>
              <a:t>two</a:t>
            </a:r>
            <a:r>
              <a:rPr lang="en-US" sz="3000" dirty="0" smtClean="0"/>
              <a:t> ways to test for anthelmintic resistance.</a:t>
            </a:r>
          </a:p>
          <a:p>
            <a:pPr marL="1040130" lvl="2" indent="-365760">
              <a:buFont typeface="+mj-lt"/>
              <a:buAutoNum type="arabicParenR"/>
            </a:pPr>
            <a:r>
              <a:rPr lang="en-US" sz="3000" dirty="0"/>
              <a:t>Fecal egg count reduction test (FECRT)</a:t>
            </a:r>
          </a:p>
          <a:p>
            <a:pPr marL="1040130" lvl="2" indent="-365760">
              <a:buFont typeface="+mj-lt"/>
              <a:buAutoNum type="arabicParenR"/>
            </a:pPr>
            <a:r>
              <a:rPr lang="en-US" sz="3000" dirty="0" err="1"/>
              <a:t>DrenchRite</a:t>
            </a:r>
            <a:r>
              <a:rPr lang="en-US" sz="3000" dirty="0"/>
              <a:t>® Assay</a:t>
            </a:r>
          </a:p>
        </p:txBody>
      </p:sp>
      <p:pic>
        <p:nvPicPr>
          <p:cNvPr id="27652" name="Picture 4" descr="https://farm3.staticflickr.com/2589/5820197098_9f9c5820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295400"/>
            <a:ext cx="3419475" cy="4762500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149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14800" y="967050"/>
            <a:ext cx="7620000" cy="54864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Determines how effective </a:t>
            </a:r>
            <a:r>
              <a:rPr lang="en-US" sz="2400" dirty="0" err="1" smtClean="0"/>
              <a:t>dewormer</a:t>
            </a:r>
            <a:r>
              <a:rPr lang="en-US" sz="2400" dirty="0"/>
              <a:t> </a:t>
            </a:r>
            <a:r>
              <a:rPr lang="en-US" sz="2400" dirty="0" smtClean="0"/>
              <a:t>is</a:t>
            </a:r>
            <a:endParaRPr lang="en-US" sz="7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Best time to </a:t>
            </a:r>
            <a:r>
              <a:rPr lang="en-US" sz="2400" dirty="0"/>
              <a:t>do </a:t>
            </a:r>
            <a:r>
              <a:rPr lang="en-US" sz="2400" dirty="0" smtClean="0"/>
              <a:t>is when </a:t>
            </a:r>
            <a:r>
              <a:rPr lang="en-US" sz="2400" i="1" dirty="0" smtClean="0"/>
              <a:t>Haemonchus</a:t>
            </a:r>
            <a:r>
              <a:rPr lang="en-US" sz="2400" dirty="0" smtClean="0"/>
              <a:t> (barber </a:t>
            </a:r>
            <a:r>
              <a:rPr lang="en-US" sz="2400" dirty="0"/>
              <a:t>pole </a:t>
            </a:r>
            <a:r>
              <a:rPr lang="en-US" sz="2400" dirty="0" smtClean="0"/>
              <a:t>worm) </a:t>
            </a:r>
            <a:r>
              <a:rPr lang="en-US" sz="2400" dirty="0"/>
              <a:t>is most </a:t>
            </a:r>
            <a:r>
              <a:rPr lang="en-US" sz="2400" dirty="0" smtClean="0"/>
              <a:t>active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Collect fecal samples (FECs </a:t>
            </a:r>
            <a:r>
              <a:rPr lang="en-US" sz="2400" u="sng" dirty="0" smtClean="0"/>
              <a:t>&gt;</a:t>
            </a:r>
            <a:r>
              <a:rPr lang="en-US" sz="2400" dirty="0" smtClean="0"/>
              <a:t> 250 epg) from animals at and after treatment (ideally, n </a:t>
            </a:r>
            <a:r>
              <a:rPr lang="en-US" sz="2400" u="sng" dirty="0" smtClean="0"/>
              <a:t>&gt;</a:t>
            </a:r>
            <a:r>
              <a:rPr lang="en-US" sz="2400" dirty="0" smtClean="0"/>
              <a:t> 15) for each </a:t>
            </a:r>
            <a:r>
              <a:rPr lang="en-US" sz="2400" dirty="0" err="1" smtClean="0"/>
              <a:t>dewormer</a:t>
            </a:r>
            <a:r>
              <a:rPr lang="en-US" sz="2400" dirty="0" smtClean="0"/>
              <a:t> you want to test</a:t>
            </a:r>
            <a:endParaRPr lang="en-US" sz="9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If possible, include a group of controls (same number) that you will not treat</a:t>
            </a:r>
            <a:endParaRPr lang="en-US" sz="9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9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Favor animals with higher FAMACHA© and dag scores and lower BCSs</a:t>
            </a:r>
            <a:endParaRPr lang="en-US" sz="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sz="2000" dirty="0" smtClean="0"/>
              <a:t>Doing a fecal egg count reduction test on one or a few animals may suggest resistance or effectiveness, but it does not prove it.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97527" y="78975"/>
            <a:ext cx="9448800" cy="8382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/>
              <a:t>1)  Fecal egg count reduction test (FECRT)</a:t>
            </a:r>
            <a:endParaRPr lang="en-US" sz="1600" b="1" dirty="0"/>
          </a:p>
        </p:txBody>
      </p:sp>
      <p:pic>
        <p:nvPicPr>
          <p:cNvPr id="26626" name="Picture 2" descr="https://farm2.staticflickr.com/1427/1450981870_d688283e73.jpg"/>
          <p:cNvPicPr>
            <a:picLocks noChangeAspect="1" noChangeArrowheads="1"/>
          </p:cNvPicPr>
          <p:nvPr/>
        </p:nvPicPr>
        <p:blipFill>
          <a:blip r:embed="rId3" cstate="print"/>
          <a:srcRect r="12889"/>
          <a:stretch>
            <a:fillRect/>
          </a:stretch>
        </p:blipFill>
        <p:spPr bwMode="auto">
          <a:xfrm>
            <a:off x="228600" y="1295400"/>
            <a:ext cx="3733800" cy="4762500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0755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200" y="1219200"/>
            <a:ext cx="10972800" cy="304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Compare pre- and post-treatment fecal egg counts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800" dirty="0"/>
              <a:t>8-10 days for benzimidazoles (SafeGuard®, Valbazen®)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800" dirty="0"/>
              <a:t>14-17 days for macrocylic lactones (</a:t>
            </a:r>
            <a:r>
              <a:rPr lang="en-US" sz="2800" dirty="0" err="1"/>
              <a:t>Ivomec</a:t>
            </a:r>
            <a:r>
              <a:rPr lang="en-US" sz="2800" dirty="0"/>
              <a:t>®, Cydectin®)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800" dirty="0"/>
              <a:t>5-7 days for levamisole (Prohibit®)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800" dirty="0"/>
              <a:t>10-14 days for all dewormers</a:t>
            </a:r>
          </a:p>
          <a:p>
            <a:pPr marL="914400" lvl="1" indent="-274320">
              <a:buFont typeface="+mj-lt"/>
              <a:buAutoNum type="alphaLcParenR"/>
            </a:pPr>
            <a:endParaRPr lang="en-US" sz="2000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05000" y="295100"/>
            <a:ext cx="8229600" cy="8382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Fecal egg count reduction test (FECRT)</a:t>
            </a:r>
            <a:endParaRPr lang="en-US" sz="2000" b="1" dirty="0"/>
          </a:p>
        </p:txBody>
      </p:sp>
      <p:pic>
        <p:nvPicPr>
          <p:cNvPr id="2050" name="Picture 2" descr="http://farm6.staticflickr.com/5498/9529542569_700d0bb228_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21107"/>
            <a:ext cx="7620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1" y="6011831"/>
            <a:ext cx="76200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http://www.uaex.edu/Other_Areas/publications/PDF/FSA-9608.pdf</a:t>
            </a:r>
          </a:p>
        </p:txBody>
      </p:sp>
    </p:spTree>
    <p:extLst>
      <p:ext uri="{BB962C8B-B14F-4D97-AF65-F5344CB8AC3E}">
        <p14:creationId xmlns:p14="http://schemas.microsoft.com/office/powerpoint/2010/main" val="4901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933764" y="502918"/>
          <a:ext cx="3886200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2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1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65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56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AVERAGE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2532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97.7%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MEDIAN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1266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100.0%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STDEV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3373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5.77%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198118"/>
            <a:ext cx="10439400" cy="14478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Fecal egg count reduction test</a:t>
            </a:r>
            <a:br>
              <a:rPr lang="en-US" b="1" dirty="0" smtClean="0"/>
            </a:br>
            <a:r>
              <a:rPr lang="en-US" sz="2400" dirty="0"/>
              <a:t>2012 Western Maryland Pasture-Based Meat Goat Performance Test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dirty="0"/>
              <a:t>[Pre-test Tx:  albendazole + moxidectin + levamisole]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704816"/>
              </p:ext>
            </p:extLst>
          </p:nvPr>
        </p:nvGraphicFramePr>
        <p:xfrm>
          <a:off x="5139010" y="1724882"/>
          <a:ext cx="6026733" cy="1859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8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51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6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14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185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TEST ID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2-Jun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14-Jun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14-Jun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857"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FEC-0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FEC-1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FECRT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 AVERAGE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2532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97.7%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 MEDIAN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1266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100.0%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 STDEV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3373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76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5.77%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139010" y="1793465"/>
            <a:ext cx="6026733" cy="1790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10242" name="Picture 2" descr="http://farm9.staticflickr.com/8152/7156414227_7f798138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r="7706"/>
          <a:stretch/>
        </p:blipFill>
        <p:spPr bwMode="auto">
          <a:xfrm>
            <a:off x="6226511" y="3657600"/>
            <a:ext cx="3225134" cy="30386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2957" y="1905000"/>
            <a:ext cx="4343400" cy="4348071"/>
          </a:xfrm>
        </p:spPr>
        <p:txBody>
          <a:bodyPr>
            <a:noAutofit/>
          </a:bodyPr>
          <a:lstStyle/>
          <a:p>
            <a:r>
              <a:rPr lang="en-US" sz="3200" dirty="0" smtClean="0"/>
              <a:t>49 animals; Most had 100% reduction; one had only 68.8% and another 88.9%. Others (10) that were not 100% were above 90%.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FEC ranged from 0 to 15150 </a:t>
            </a:r>
            <a:r>
              <a:rPr lang="en-US" sz="3200" dirty="0" err="1" smtClean="0"/>
              <a:t>epg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57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066800"/>
            <a:ext cx="8077200" cy="5257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Determines </a:t>
            </a:r>
            <a:r>
              <a:rPr lang="en-US" sz="3200" dirty="0" smtClean="0"/>
              <a:t>resistance </a:t>
            </a:r>
            <a:r>
              <a:rPr lang="en-US" sz="3200" dirty="0"/>
              <a:t>for all </a:t>
            </a:r>
            <a:r>
              <a:rPr lang="en-US" sz="3200" dirty="0" smtClean="0"/>
              <a:t>drug classes at the same time using</a:t>
            </a:r>
            <a:r>
              <a:rPr lang="en-US" sz="3200" dirty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pooled fecal sample</a:t>
            </a:r>
            <a:r>
              <a:rPr lang="en-US" sz="3200" dirty="0" smtClean="0"/>
              <a:t>.</a:t>
            </a:r>
            <a:endParaRPr lang="en-US" sz="1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Determines </a:t>
            </a:r>
            <a:r>
              <a:rPr lang="en-US" sz="3200" dirty="0"/>
              <a:t>which parasites your animals have</a:t>
            </a:r>
            <a:r>
              <a:rPr lang="en-US" sz="3200" dirty="0" smtClean="0"/>
              <a:t>.</a:t>
            </a:r>
            <a:endParaRPr lang="en-US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Collect </a:t>
            </a:r>
            <a:r>
              <a:rPr lang="en-US" sz="3200" dirty="0" smtClean="0"/>
              <a:t>a fresh </a:t>
            </a:r>
            <a:r>
              <a:rPr lang="en-US" sz="3200" dirty="0"/>
              <a:t>pooled fecal sample from at </a:t>
            </a:r>
            <a:br>
              <a:rPr lang="en-US" sz="3200" dirty="0"/>
            </a:br>
            <a:r>
              <a:rPr lang="en-US" sz="3200" dirty="0"/>
              <a:t>least 10 animals with FECs </a:t>
            </a:r>
            <a:r>
              <a:rPr lang="en-US" sz="3200" u="sng" dirty="0"/>
              <a:t>&gt;</a:t>
            </a:r>
            <a:r>
              <a:rPr lang="en-US" sz="3200" dirty="0"/>
              <a:t>350-500 </a:t>
            </a:r>
            <a:r>
              <a:rPr lang="en-US" sz="3200" dirty="0" err="1"/>
              <a:t>epg</a:t>
            </a:r>
            <a:r>
              <a:rPr lang="en-US" sz="32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Follow </a:t>
            </a:r>
            <a:r>
              <a:rPr lang="en-US" sz="3200" dirty="0"/>
              <a:t>instructions for collecting, handling, and shipping sample to  Dr. Ray  Kaplan’s lab at the University of Georgia.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9525000" cy="8382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/>
              <a:t>2)  DrenchRite® or larval development assay</a:t>
            </a:r>
          </a:p>
        </p:txBody>
      </p:sp>
      <p:pic>
        <p:nvPicPr>
          <p:cNvPr id="6" name="Picture 2" descr="http://farm3.staticflickr.com/2247/2289406947_b157fa34ba_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6"/>
          <a:stretch/>
        </p:blipFill>
        <p:spPr bwMode="auto">
          <a:xfrm rot="5400000">
            <a:off x="8874711" y="1080937"/>
            <a:ext cx="2519777" cy="294870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farm3.staticflickr.com/2863/10309890874_d720c8f5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951" y="3917373"/>
            <a:ext cx="2900000" cy="22098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204" y="137477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DrenchRite</a:t>
            </a:r>
            <a:r>
              <a:rPr lang="en-US" dirty="0" smtClean="0"/>
              <a:t> Report Form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131635"/>
              </p:ext>
            </p:extLst>
          </p:nvPr>
        </p:nvGraphicFramePr>
        <p:xfrm>
          <a:off x="552104" y="1234138"/>
          <a:ext cx="11049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1828753571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741673001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446234138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197091385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192602983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MOX DD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6167795"/>
                  </a:ext>
                </a:extLst>
              </a:tr>
              <a:tr h="123824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Critical Well/ Delineating Dose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10.5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6.5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3630072"/>
                  </a:ext>
                </a:extLst>
              </a:tr>
              <a:tr h="127635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Resistance Status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smtClean="0"/>
                    </a:p>
                    <a:p>
                      <a:pPr algn="ctr"/>
                      <a:r>
                        <a:rPr lang="en-US" sz="2400" smtClean="0"/>
                        <a:t>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32547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" y="4282138"/>
            <a:ext cx="10515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Pooled fecal egg count: 2050 </a:t>
            </a:r>
            <a:r>
              <a:rPr lang="en-US" sz="3200" dirty="0" err="1" smtClean="0"/>
              <a:t>epg</a:t>
            </a:r>
            <a:endParaRPr lang="en-US" sz="3200" dirty="0" smtClean="0"/>
          </a:p>
          <a:p>
            <a:endParaRPr lang="en-US" sz="1400" dirty="0"/>
          </a:p>
          <a:p>
            <a:r>
              <a:rPr lang="en-US" dirty="0" smtClean="0"/>
              <a:t>COMMENTS: </a:t>
            </a:r>
            <a:r>
              <a:rPr lang="en-US" dirty="0" err="1" smtClean="0"/>
              <a:t>Coproculture</a:t>
            </a:r>
            <a:r>
              <a:rPr lang="en-US" dirty="0" smtClean="0"/>
              <a:t> results-96% </a:t>
            </a:r>
            <a:r>
              <a:rPr lang="en-US" dirty="0" err="1" smtClean="0"/>
              <a:t>Haemonchus</a:t>
            </a:r>
            <a:r>
              <a:rPr lang="en-US" dirty="0" smtClean="0"/>
              <a:t>, 3% </a:t>
            </a:r>
            <a:r>
              <a:rPr lang="en-US" dirty="0" err="1" smtClean="0"/>
              <a:t>Trichostrongylus</a:t>
            </a:r>
            <a:r>
              <a:rPr lang="en-US" dirty="0" smtClean="0"/>
              <a:t>/</a:t>
            </a:r>
            <a:r>
              <a:rPr lang="en-US" dirty="0" err="1" smtClean="0"/>
              <a:t>Teladorsagia</a:t>
            </a:r>
            <a:r>
              <a:rPr lang="en-US" dirty="0" smtClean="0"/>
              <a:t> mix, 1% </a:t>
            </a:r>
            <a:r>
              <a:rPr lang="en-US" dirty="0" err="1" smtClean="0"/>
              <a:t>Oesophagostumum</a:t>
            </a:r>
            <a:r>
              <a:rPr lang="en-US" dirty="0" smtClean="0"/>
              <a:t>*</a:t>
            </a:r>
          </a:p>
          <a:p>
            <a:r>
              <a:rPr lang="en-US" dirty="0" smtClean="0"/>
              <a:t>*There were several </a:t>
            </a:r>
            <a:r>
              <a:rPr lang="en-US" dirty="0" err="1" smtClean="0"/>
              <a:t>strongyloides</a:t>
            </a:r>
            <a:r>
              <a:rPr lang="en-US" dirty="0" smtClean="0"/>
              <a:t> present on both FEC and on the </a:t>
            </a:r>
            <a:r>
              <a:rPr lang="en-US" dirty="0" err="1" smtClean="0"/>
              <a:t>coproculture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50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60788"/>
            <a:ext cx="10668000" cy="86836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A comparison of tests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1327588"/>
            <a:ext cx="5186363" cy="639762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FECRT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1967350"/>
            <a:ext cx="5186363" cy="40386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Takes 7-14 days to get results, longer if someone else does FECs.</a:t>
            </a:r>
          </a:p>
          <a:p>
            <a:r>
              <a:rPr lang="en-US" dirty="0" smtClean="0"/>
              <a:t>Cost for 75 samples</a:t>
            </a:r>
            <a:br>
              <a:rPr lang="en-US" dirty="0" smtClean="0"/>
            </a:br>
            <a:r>
              <a:rPr lang="en-US" sz="1800" dirty="0"/>
              <a:t>(15 samples x 4 drugs + control group)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75 x Labor = ?</a:t>
            </a:r>
            <a:br>
              <a:rPr lang="en-US" dirty="0" smtClean="0"/>
            </a:br>
            <a:r>
              <a:rPr lang="en-US" dirty="0" smtClean="0"/>
              <a:t>75 x $5 = $375</a:t>
            </a:r>
            <a:br>
              <a:rPr lang="en-US" dirty="0" smtClean="0"/>
            </a:br>
            <a:r>
              <a:rPr lang="en-US" dirty="0" smtClean="0"/>
              <a:t>75 x $10 = $750</a:t>
            </a:r>
          </a:p>
          <a:p>
            <a:r>
              <a:rPr lang="en-US" dirty="0" smtClean="0"/>
              <a:t>Need more animals</a:t>
            </a:r>
          </a:p>
          <a:p>
            <a:r>
              <a:rPr lang="en-US" dirty="0" smtClean="0"/>
              <a:t>Results:  % efficacy</a:t>
            </a:r>
          </a:p>
          <a:p>
            <a:r>
              <a:rPr lang="en-US" dirty="0" smtClean="0"/>
              <a:t>Results can vary by animal, so need to do enough animals for results to be valid.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1" y="1327587"/>
            <a:ext cx="5333999" cy="653899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/>
              <a:t>DrenchRite</a:t>
            </a:r>
            <a:r>
              <a:rPr lang="en-US" sz="3200" dirty="0" smtClean="0"/>
              <a:t>® Assay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1" y="1967350"/>
            <a:ext cx="5333999" cy="40386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Labor-intensive lab test</a:t>
            </a:r>
          </a:p>
          <a:p>
            <a:r>
              <a:rPr lang="en-US" sz="2400" dirty="0"/>
              <a:t>Only one lab in US does </a:t>
            </a:r>
            <a:r>
              <a:rPr lang="en-US" sz="2400" dirty="0" err="1"/>
              <a:t>DrenchRite</a:t>
            </a:r>
            <a:r>
              <a:rPr lang="en-US" sz="2400" dirty="0"/>
              <a:t>® Test (UGA)</a:t>
            </a:r>
          </a:p>
          <a:p>
            <a:r>
              <a:rPr lang="en-US" sz="2400" dirty="0"/>
              <a:t>Takes 3-4 weeks </a:t>
            </a:r>
            <a:br>
              <a:rPr lang="en-US" sz="2400" dirty="0"/>
            </a:br>
            <a:r>
              <a:rPr lang="en-US" sz="2400" dirty="0"/>
              <a:t>to get results</a:t>
            </a:r>
          </a:p>
          <a:p>
            <a:r>
              <a:rPr lang="en-US" sz="2400" dirty="0"/>
              <a:t>Results:  S, SR, R</a:t>
            </a:r>
          </a:p>
          <a:p>
            <a:r>
              <a:rPr lang="en-US" sz="2400" dirty="0"/>
              <a:t>Cost $450 per sample</a:t>
            </a:r>
          </a:p>
        </p:txBody>
      </p:sp>
      <p:pic>
        <p:nvPicPr>
          <p:cNvPr id="10" name="Picture 2" descr="DrenchRite pl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69" y="4786750"/>
            <a:ext cx="15240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renchRite pl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84" y="4786749"/>
            <a:ext cx="15240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2178" y="6027003"/>
            <a:ext cx="9637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UGA is working on a pooled sample FECRT which would be much cheaper and would reduce animal to animal variation.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69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100" b="1" dirty="0"/>
              <a:t>Small ruminants are affected by many internal parasites, but only a few are usually important.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Multi-cellular (</a:t>
            </a:r>
            <a:r>
              <a:rPr lang="en-US" sz="3200" dirty="0" err="1" smtClean="0"/>
              <a:t>helminths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3200" dirty="0"/>
              <a:t>Nematodes</a:t>
            </a:r>
            <a:br>
              <a:rPr lang="en-US" sz="3200" dirty="0"/>
            </a:br>
            <a:r>
              <a:rPr lang="en-US" sz="3200" dirty="0"/>
              <a:t>Roundworms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Cestodes</a:t>
            </a:r>
            <a:br>
              <a:rPr lang="en-US" sz="3200" dirty="0"/>
            </a:br>
            <a:r>
              <a:rPr lang="en-US" sz="3200" dirty="0"/>
              <a:t>Tapeworms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err="1"/>
              <a:t>Trematodes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Flukes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81000" y="5869782"/>
            <a:ext cx="5387976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Single-cell (protozoa) like </a:t>
            </a:r>
            <a:r>
              <a:rPr lang="en-US" sz="2400" dirty="0" err="1" smtClean="0"/>
              <a:t>coccidia</a:t>
            </a:r>
            <a:endParaRPr lang="en-US" sz="2400" dirty="0"/>
          </a:p>
        </p:txBody>
      </p:sp>
      <p:pic>
        <p:nvPicPr>
          <p:cNvPr id="10" name="Picture 2" descr="http://farm3.staticflickr.com/2095/2288660059_48056ee66d_z.jpg?zz=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8" t="16545" r="12738" b="33821"/>
          <a:stretch/>
        </p:blipFill>
        <p:spPr bwMode="auto">
          <a:xfrm>
            <a:off x="5943600" y="1905000"/>
            <a:ext cx="3962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farm2.staticflickr.com/1013/617427936_ea06a4d781.jpg"/>
          <p:cNvPicPr>
            <a:picLocks noChangeAspect="1" noChangeArrowheads="1"/>
          </p:cNvPicPr>
          <p:nvPr/>
        </p:nvPicPr>
        <p:blipFill>
          <a:blip r:embed="rId3" cstate="print"/>
          <a:srcRect t="7619" r="8876" b="39048"/>
          <a:stretch>
            <a:fillRect/>
          </a:stretch>
        </p:blipFill>
        <p:spPr bwMode="auto">
          <a:xfrm>
            <a:off x="5943600" y="4267200"/>
            <a:ext cx="39624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46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272506"/>
            <a:ext cx="4930629" cy="883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6207"/>
            <a:ext cx="10056811" cy="11430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600" b="1" dirty="0"/>
              <a:t>Roundworms - nematodes – </a:t>
            </a:r>
            <a:r>
              <a:rPr lang="en-US" sz="3600" b="1" i="1" dirty="0" err="1"/>
              <a:t>strongyle</a:t>
            </a:r>
            <a:r>
              <a:rPr lang="en-US" sz="3600" b="1" i="1" dirty="0"/>
              <a:t>-</a:t>
            </a:r>
            <a:r>
              <a:rPr lang="en-US" sz="3600" b="1" dirty="0"/>
              <a:t>type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76721" y="1319574"/>
            <a:ext cx="5157787" cy="8239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2272506"/>
            <a:ext cx="5332413" cy="368458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i="1" dirty="0" smtClean="0"/>
              <a:t>Haemonchus contortus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Barber pole worm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i="1" dirty="0" err="1" smtClean="0"/>
              <a:t>Teladorsagia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circumcinta</a:t>
            </a:r>
            <a:r>
              <a:rPr lang="en-US" sz="3200" i="1" dirty="0" smtClean="0"/>
              <a:t> (</a:t>
            </a:r>
            <a:r>
              <a:rPr lang="en-US" sz="3200" i="1" dirty="0" err="1" smtClean="0"/>
              <a:t>Ostertagia</a:t>
            </a:r>
            <a:r>
              <a:rPr lang="en-US" sz="3200" i="1" dirty="0" smtClean="0"/>
              <a:t>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brown stomach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i="1" dirty="0" err="1" smtClean="0"/>
              <a:t>Trichostrongylus</a:t>
            </a:r>
            <a:r>
              <a:rPr lang="en-US" sz="3200" dirty="0" smtClean="0"/>
              <a:t> spp.</a:t>
            </a:r>
            <a:br>
              <a:rPr lang="en-US" sz="3200" dirty="0" smtClean="0"/>
            </a:br>
            <a:r>
              <a:rPr lang="en-US" sz="3200" dirty="0" smtClean="0"/>
              <a:t>black scour/stomach/ hair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06838" y="1232405"/>
            <a:ext cx="5183188" cy="8239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Secondary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638800" y="2012228"/>
            <a:ext cx="6634883" cy="4149725"/>
          </a:xfrm>
        </p:spPr>
        <p:txBody>
          <a:bodyPr>
            <a:noAutofit/>
          </a:bodyPr>
          <a:lstStyle/>
          <a:p>
            <a:r>
              <a:rPr lang="en-US" sz="2800" i="1" dirty="0" err="1" smtClean="0"/>
              <a:t>Cooperia</a:t>
            </a:r>
            <a:r>
              <a:rPr lang="en-US" sz="2800" i="1" dirty="0" smtClean="0"/>
              <a:t> </a:t>
            </a:r>
            <a:r>
              <a:rPr lang="en-US" sz="2800" dirty="0" smtClean="0"/>
              <a:t>(small intestinal) </a:t>
            </a:r>
          </a:p>
          <a:p>
            <a:r>
              <a:rPr lang="en-US" sz="2800" i="1" dirty="0" err="1" smtClean="0"/>
              <a:t>Nematodirus</a:t>
            </a:r>
            <a:r>
              <a:rPr lang="en-US" sz="2800" i="1" dirty="0" smtClean="0"/>
              <a:t> </a:t>
            </a:r>
            <a:r>
              <a:rPr lang="en-US" sz="2400" dirty="0" smtClean="0"/>
              <a:t>(thread/thin necked intestinal)</a:t>
            </a:r>
            <a:endParaRPr lang="en-US" sz="2400" dirty="0"/>
          </a:p>
          <a:p>
            <a:r>
              <a:rPr lang="en-US" sz="2800" i="1" dirty="0" err="1" smtClean="0"/>
              <a:t>Oesaphagostomum</a:t>
            </a:r>
            <a:r>
              <a:rPr lang="en-US" sz="2800" i="1" dirty="0" smtClean="0"/>
              <a:t> </a:t>
            </a:r>
            <a:r>
              <a:rPr lang="en-US" sz="2800" dirty="0" smtClean="0"/>
              <a:t>(nodule worm)</a:t>
            </a:r>
            <a:endParaRPr lang="en-US" sz="2800" dirty="0"/>
          </a:p>
          <a:p>
            <a:r>
              <a:rPr lang="en-US" sz="2800" i="1" dirty="0" err="1" smtClean="0"/>
              <a:t>Bunostomum</a:t>
            </a:r>
            <a:r>
              <a:rPr lang="en-US" sz="2800" i="1" dirty="0" smtClean="0"/>
              <a:t> </a:t>
            </a:r>
            <a:r>
              <a:rPr lang="en-US" sz="2800" dirty="0" smtClean="0"/>
              <a:t>(Hookworm)</a:t>
            </a:r>
            <a:endParaRPr lang="en-US" sz="2800" dirty="0"/>
          </a:p>
          <a:p>
            <a:r>
              <a:rPr lang="en-US" sz="2800" i="1" dirty="0" err="1"/>
              <a:t>Trichuris</a:t>
            </a:r>
            <a:r>
              <a:rPr lang="en-US" sz="2800" i="1" dirty="0"/>
              <a:t> </a:t>
            </a:r>
            <a:r>
              <a:rPr lang="en-US" sz="2800" i="1" dirty="0" err="1" smtClean="0"/>
              <a:t>ovis</a:t>
            </a:r>
            <a:r>
              <a:rPr lang="en-US" sz="2800" i="1" dirty="0" smtClean="0"/>
              <a:t> </a:t>
            </a:r>
            <a:r>
              <a:rPr lang="en-US" sz="2800" dirty="0" smtClean="0"/>
              <a:t>(Whipworm)</a:t>
            </a:r>
          </a:p>
          <a:p>
            <a:r>
              <a:rPr lang="en-US" sz="2800" dirty="0" err="1" smtClean="0"/>
              <a:t>Strongyloides</a:t>
            </a:r>
            <a:endParaRPr lang="en-US" sz="2800" dirty="0" smtClean="0"/>
          </a:p>
          <a:p>
            <a:r>
              <a:rPr lang="en-US" sz="2800" dirty="0" smtClean="0"/>
              <a:t>Lungworms</a:t>
            </a:r>
          </a:p>
          <a:p>
            <a:r>
              <a:rPr lang="en-US" sz="2800" i="1" dirty="0" err="1" smtClean="0"/>
              <a:t>Parelaphostrongylus</a:t>
            </a:r>
            <a:r>
              <a:rPr lang="en-US" sz="2800" i="1" dirty="0" smtClean="0"/>
              <a:t> </a:t>
            </a:r>
            <a:r>
              <a:rPr lang="en-US" sz="2800" i="1" dirty="0"/>
              <a:t>tenuis</a:t>
            </a:r>
            <a:br>
              <a:rPr lang="en-US" sz="2800" i="1" dirty="0"/>
            </a:br>
            <a:r>
              <a:rPr lang="en-US" sz="2800" dirty="0" smtClean="0"/>
              <a:t>Meningeal, deer, brain </a:t>
            </a:r>
            <a:r>
              <a:rPr lang="en-US" sz="2800" dirty="0"/>
              <a:t>worm</a:t>
            </a:r>
            <a:br>
              <a:rPr lang="en-US" sz="2800" dirty="0"/>
            </a:b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29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975" y="609600"/>
            <a:ext cx="3801836" cy="3200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Consortium for Small Ruminant Parasite Control (ACSPRC)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100" b="1" dirty="0"/>
              <a:t>www.acsrpc.org www.wormx.info</a:t>
            </a:r>
            <a:endParaRPr lang="en-US" sz="4000" b="1" dirty="0"/>
          </a:p>
        </p:txBody>
      </p:sp>
      <p:pic>
        <p:nvPicPr>
          <p:cNvPr id="6" name="Picture 2" descr="http://www.scsrpc.org/SCSRPC/Pictures/scsrpcne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2375" y="4271727"/>
            <a:ext cx="3649436" cy="2167710"/>
          </a:xfrm>
          <a:prstGeom prst="rect">
            <a:avLst/>
          </a:prstGeom>
          <a:noFill/>
        </p:spPr>
      </p:pic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902" t="8419" r="28955" b="4034"/>
          <a:stretch/>
        </p:blipFill>
        <p:spPr>
          <a:xfrm>
            <a:off x="1066800" y="381000"/>
            <a:ext cx="4863207" cy="616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436"/>
            <a:ext cx="10515600" cy="1325563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200" b="1" i="1" dirty="0"/>
              <a:t>Haemonchus – </a:t>
            </a:r>
            <a:r>
              <a:rPr lang="en-US" sz="3200" b="1" i="1" dirty="0" err="1"/>
              <a:t>Trichostrongylus</a:t>
            </a:r>
            <a:r>
              <a:rPr lang="en-US" sz="3200" b="1" i="1" dirty="0"/>
              <a:t> – </a:t>
            </a:r>
            <a:r>
              <a:rPr lang="en-US" sz="3200" b="1" i="1" dirty="0" err="1"/>
              <a:t>Teladorsagia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3881"/>
            <a:ext cx="6553200" cy="41268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3000" dirty="0" smtClean="0"/>
              <a:t>Short</a:t>
            </a:r>
            <a:r>
              <a:rPr lang="en-US" sz="3000" dirty="0"/>
              <a:t>, direct life cycles (avg. 3-4 weeks) that are weather-dependent.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3000" dirty="0"/>
              <a:t>Can overwinter on pasture.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3000" dirty="0"/>
              <a:t>Ability to go into hypobiotic (arrested) state (in host) when environmental conditions are not conducive to their development (hot, dry or cold, dry).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3000" dirty="0"/>
              <a:t>Vary in their egg laying ability.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3000" dirty="0"/>
              <a:t>Eggs look same under microscope.</a:t>
            </a:r>
          </a:p>
        </p:txBody>
      </p:sp>
      <p:pic>
        <p:nvPicPr>
          <p:cNvPr id="12" name="Picture 11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1" y="1569524"/>
            <a:ext cx="4336352" cy="45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6"/>
          <p:cNvSpPr txBox="1"/>
          <p:nvPr/>
        </p:nvSpPr>
        <p:spPr>
          <a:xfrm>
            <a:off x="8149996" y="4509059"/>
            <a:ext cx="549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L3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10213742" y="1673880"/>
            <a:ext cx="1216258" cy="33855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2"/>
                </a:solidFill>
              </a:rPr>
              <a:t>L4, adult</a:t>
            </a:r>
          </a:p>
        </p:txBody>
      </p:sp>
      <p:sp>
        <p:nvSpPr>
          <p:cNvPr id="16" name="TextBox 9"/>
          <p:cNvSpPr txBox="1"/>
          <p:nvPr/>
        </p:nvSpPr>
        <p:spPr>
          <a:xfrm>
            <a:off x="9829801" y="4996934"/>
            <a:ext cx="86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L1/L2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883"/>
            <a:ext cx="10515600" cy="1130717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b="1" i="1" dirty="0" err="1" smtClean="0"/>
              <a:t>Haemonchus</a:t>
            </a:r>
            <a:r>
              <a:rPr lang="en-US" b="1" i="1" dirty="0" smtClean="0"/>
              <a:t> </a:t>
            </a:r>
            <a:r>
              <a:rPr lang="en-US" b="1" i="1" dirty="0" err="1" smtClean="0"/>
              <a:t>contortus</a:t>
            </a:r>
            <a:r>
              <a:rPr lang="en-US" b="1" i="1" dirty="0" smtClean="0"/>
              <a:t> - </a:t>
            </a:r>
            <a:r>
              <a:rPr lang="en-US" b="1" dirty="0" smtClean="0"/>
              <a:t>Barber pole worm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729668" cy="51054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/>
              <a:t>Primary parasite in warm, moist climates and/or during summer grazing season (in more northern climates).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/>
              <a:t>One of the most pathogenic parasites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/>
              <a:t>Prolific egg layer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/>
              <a:t>Blood sucker/feeder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/>
              <a:t>Causes anemia and bottle jaw.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 smtClean="0"/>
              <a:t>Other symptoms:  weight loss, loss of body condition, poor stamina, anorexia -- but not usually diarrhea.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/>
              <a:t>Death can </a:t>
            </a:r>
            <a:r>
              <a:rPr lang="en-US" sz="2800" dirty="0" smtClean="0"/>
              <a:t>also be </a:t>
            </a:r>
            <a:r>
              <a:rPr lang="en-US" sz="2800" dirty="0"/>
              <a:t>sudden </a:t>
            </a:r>
            <a:br>
              <a:rPr lang="en-US" sz="2800" dirty="0"/>
            </a:br>
            <a:r>
              <a:rPr lang="en-US" sz="2800" dirty="0"/>
              <a:t>(acute </a:t>
            </a:r>
            <a:r>
              <a:rPr lang="en-US" sz="2800" dirty="0" err="1"/>
              <a:t>haemonchosis</a:t>
            </a:r>
            <a:r>
              <a:rPr lang="en-US" sz="2800" dirty="0"/>
              <a:t>).</a:t>
            </a:r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Box 7"/>
          <p:cNvSpPr txBox="1"/>
          <p:nvPr/>
        </p:nvSpPr>
        <p:spPr>
          <a:xfrm>
            <a:off x="7729668" y="5663911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Image from University of Georgia</a:t>
            </a:r>
          </a:p>
        </p:txBody>
      </p:sp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2" cstate="print"/>
          <a:srcRect l="10885" r="10885"/>
          <a:stretch>
            <a:fillRect/>
          </a:stretch>
        </p:blipFill>
        <p:spPr bwMode="auto">
          <a:xfrm>
            <a:off x="7848600" y="1939636"/>
            <a:ext cx="3725704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7474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9448800" cy="11430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200" b="1" dirty="0"/>
              <a:t>Other </a:t>
            </a:r>
            <a:r>
              <a:rPr lang="en-US" sz="3200" b="1" dirty="0" err="1"/>
              <a:t>strongyle</a:t>
            </a:r>
            <a:r>
              <a:rPr lang="en-US" sz="3200" b="1" dirty="0"/>
              <a:t>-type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 err="1"/>
              <a:t>Teladorsagia</a:t>
            </a:r>
            <a:r>
              <a:rPr lang="en-US" sz="3200" dirty="0"/>
              <a:t> and </a:t>
            </a:r>
            <a:r>
              <a:rPr lang="en-US" sz="3200" i="1" dirty="0" err="1"/>
              <a:t>Trichostrongylus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5624"/>
            <a:ext cx="7162800" cy="4498975"/>
          </a:xfrm>
        </p:spPr>
        <p:txBody>
          <a:bodyPr>
            <a:noAutofit/>
          </a:bodyPr>
          <a:lstStyle/>
          <a:p>
            <a:r>
              <a:rPr lang="en-US" sz="3200" dirty="0" smtClean="0"/>
              <a:t>Usually of secondary importance.</a:t>
            </a:r>
          </a:p>
          <a:p>
            <a:r>
              <a:rPr lang="en-US" sz="3200" dirty="0" smtClean="0"/>
              <a:t>Usually part of mixed infections with barber pole worm.</a:t>
            </a:r>
          </a:p>
          <a:p>
            <a:r>
              <a:rPr lang="en-US" sz="3200" dirty="0" smtClean="0"/>
              <a:t>Cause production loss, weight loss, </a:t>
            </a:r>
            <a:r>
              <a:rPr lang="en-US" sz="3200" dirty="0" err="1" smtClean="0"/>
              <a:t>dagginess</a:t>
            </a:r>
            <a:r>
              <a:rPr lang="en-US" sz="3200" dirty="0" smtClean="0"/>
              <a:t> (</a:t>
            </a:r>
            <a:r>
              <a:rPr lang="en-US" sz="3200" dirty="0" smtClean="0"/>
              <a:t>scours/diarrhea) </a:t>
            </a:r>
            <a:r>
              <a:rPr lang="en-US" sz="3200" dirty="0" smtClean="0"/>
              <a:t>- only occasional death.</a:t>
            </a:r>
          </a:p>
          <a:p>
            <a:r>
              <a:rPr lang="en-US" sz="3200" dirty="0" smtClean="0"/>
              <a:t>May be more problematic in cooler, wet climates, e.g. Pacific Northwest, UK, and Canada.</a:t>
            </a:r>
            <a:endParaRPr lang="en-US" sz="3200" dirty="0"/>
          </a:p>
        </p:txBody>
      </p:sp>
      <p:pic>
        <p:nvPicPr>
          <p:cNvPr id="8194" name="Picture 2" descr="https://farm2.staticflickr.com/1413/1368749965_f2289a64dd_z.jpg?zz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9" r="19721"/>
          <a:stretch/>
        </p:blipFill>
        <p:spPr bwMode="auto">
          <a:xfrm>
            <a:off x="7848600" y="1981200"/>
            <a:ext cx="3548011" cy="38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52400"/>
            <a:ext cx="5795963" cy="8382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Lungworms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41746"/>
            <a:ext cx="5795963" cy="4495800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Direct or indirect life cycle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Larvae visible in feces </a:t>
            </a:r>
            <a:r>
              <a:rPr lang="en-US" sz="2400" dirty="0" smtClean="0"/>
              <a:t>(microscope)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High loads – respiratory symptoms: coughing, fluid on lungs, pneumonia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Difficult to diagnose in live animal; usually diagnosed at necropsy.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Drugs which control GI parasites will also control lungworms.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2400"/>
            <a:ext cx="5562599" cy="8382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800" dirty="0" smtClean="0"/>
              <a:t>Liver flukes</a:t>
            </a:r>
          </a:p>
          <a:p>
            <a:pPr>
              <a:spcBef>
                <a:spcPts val="200"/>
              </a:spcBef>
            </a:pPr>
            <a:r>
              <a:rPr lang="en-US" sz="2200" b="0" i="1" dirty="0" err="1"/>
              <a:t>Fasciola</a:t>
            </a:r>
            <a:r>
              <a:rPr lang="en-US" sz="2200" b="0" i="1" dirty="0"/>
              <a:t> hepatica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041746"/>
            <a:ext cx="5562599" cy="4495800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Regional problem:  mostly Pacific Northwest and Gulf States.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Require open water and aquatic snails as intermediate host.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Similar symptoms as barber pole worm (anemia, bottle jaw).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Treat adult liver flukes with albendazole (Valbazen®)  or </a:t>
            </a:r>
            <a:r>
              <a:rPr lang="en-US" sz="2800" dirty="0" err="1" smtClean="0"/>
              <a:t>Ivomec</a:t>
            </a:r>
            <a:r>
              <a:rPr lang="en-US" sz="2800" dirty="0" smtClean="0"/>
              <a:t>® Plus (</a:t>
            </a:r>
            <a:r>
              <a:rPr lang="en-US" sz="2800" dirty="0" err="1" smtClean="0"/>
              <a:t>clorsulon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8" name="Picture 6" descr="File:Fasciola hepatica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617553"/>
            <a:ext cx="2667000" cy="11411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5" descr="lungworm"/>
          <p:cNvPicPr>
            <a:picLocks noChangeAspect="1" noChangeArrowheads="1"/>
          </p:cNvPicPr>
          <p:nvPr/>
        </p:nvPicPr>
        <p:blipFill rotWithShape="1">
          <a:blip r:embed="rId5" cstate="print"/>
          <a:srcRect t="16260" b="17613"/>
          <a:stretch/>
        </p:blipFill>
        <p:spPr bwMode="auto">
          <a:xfrm>
            <a:off x="1862023" y="5560983"/>
            <a:ext cx="2529114" cy="1254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8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820400" cy="11978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Tapeworms</a:t>
            </a:r>
            <a:r>
              <a:rPr lang="en-US" dirty="0" smtClean="0"/>
              <a:t> </a:t>
            </a:r>
            <a:r>
              <a:rPr lang="en-US" sz="3100" i="1" dirty="0"/>
              <a:t>(</a:t>
            </a:r>
            <a:r>
              <a:rPr lang="en-US" sz="3100" i="1" dirty="0" err="1"/>
              <a:t>Moniezia</a:t>
            </a:r>
            <a:r>
              <a:rPr lang="en-US" sz="3100" i="1" dirty="0"/>
              <a:t> </a:t>
            </a:r>
            <a:r>
              <a:rPr lang="en-US" sz="3100" i="1" dirty="0" err="1"/>
              <a:t>expansa</a:t>
            </a:r>
            <a:r>
              <a:rPr lang="en-US" sz="3100" i="1" dirty="0"/>
              <a:t>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4024"/>
            <a:ext cx="7620000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700" dirty="0"/>
              <a:t>Only worm </a:t>
            </a:r>
            <a:r>
              <a:rPr lang="en-US" sz="2700" dirty="0" smtClean="0"/>
              <a:t>visible </a:t>
            </a:r>
            <a:r>
              <a:rPr lang="en-US" sz="2700" dirty="0"/>
              <a:t>in </a:t>
            </a:r>
            <a:r>
              <a:rPr lang="en-US" sz="2700" dirty="0" smtClean="0"/>
              <a:t>feces</a:t>
            </a:r>
            <a:endParaRPr lang="en-US" sz="2700" dirty="0"/>
          </a:p>
          <a:p>
            <a:pPr>
              <a:spcAft>
                <a:spcPts val="600"/>
              </a:spcAft>
            </a:pPr>
            <a:r>
              <a:rPr lang="en-US" sz="2700" dirty="0"/>
              <a:t>Indirect life cycle; pasture mite </a:t>
            </a:r>
            <a:r>
              <a:rPr lang="en-US" sz="2700" dirty="0" smtClean="0"/>
              <a:t>intermediate </a:t>
            </a:r>
            <a:r>
              <a:rPr lang="en-US" sz="2700" dirty="0"/>
              <a:t>host.</a:t>
            </a:r>
          </a:p>
          <a:p>
            <a:pPr>
              <a:spcAft>
                <a:spcPts val="600"/>
              </a:spcAft>
            </a:pPr>
            <a:r>
              <a:rPr lang="en-US" sz="2700" dirty="0"/>
              <a:t>Usually </a:t>
            </a:r>
            <a:r>
              <a:rPr lang="en-US" sz="2700" dirty="0" smtClean="0"/>
              <a:t>non-pathogenic (so no </a:t>
            </a:r>
            <a:r>
              <a:rPr lang="en-US" sz="2700" dirty="0"/>
              <a:t>benefit to </a:t>
            </a:r>
            <a:r>
              <a:rPr lang="en-US" sz="2700" dirty="0" smtClean="0"/>
              <a:t>treatment) but high loads rarely cause blockages or occasionally affect gut motility.</a:t>
            </a:r>
            <a:endParaRPr lang="en-US" sz="2700" dirty="0"/>
          </a:p>
          <a:p>
            <a:pPr>
              <a:spcAft>
                <a:spcPts val="600"/>
              </a:spcAft>
            </a:pPr>
            <a:r>
              <a:rPr lang="en-US" sz="2700" dirty="0" smtClean="0"/>
              <a:t>Treat </a:t>
            </a:r>
            <a:r>
              <a:rPr lang="en-US" sz="2700" dirty="0"/>
              <a:t>with </a:t>
            </a:r>
            <a:r>
              <a:rPr lang="en-US" sz="2700" dirty="0" err="1"/>
              <a:t>SafeGuard</a:t>
            </a:r>
            <a:r>
              <a:rPr lang="en-US" sz="2700" dirty="0"/>
              <a:t>® (2x dose, Rx), Valbazen® [Rx], or </a:t>
            </a:r>
            <a:r>
              <a:rPr lang="en-US" sz="2700" dirty="0" err="1"/>
              <a:t>praziquantel</a:t>
            </a:r>
            <a:r>
              <a:rPr lang="en-US" sz="2700" dirty="0"/>
              <a:t>* [Rx] (Quest Plus®, </a:t>
            </a:r>
            <a:r>
              <a:rPr lang="en-US" sz="2700" dirty="0" err="1"/>
              <a:t>Equimax</a:t>
            </a:r>
            <a:r>
              <a:rPr lang="en-US" sz="2700" dirty="0"/>
              <a:t>®, or </a:t>
            </a:r>
            <a:r>
              <a:rPr lang="en-US" sz="2700" dirty="0" err="1"/>
              <a:t>Zimecterin</a:t>
            </a:r>
            <a:r>
              <a:rPr lang="en-US" sz="2700" dirty="0"/>
              <a:t> Gold®).</a:t>
            </a:r>
          </a:p>
          <a:p>
            <a:pPr>
              <a:spcAft>
                <a:spcPts val="600"/>
              </a:spcAft>
            </a:pPr>
            <a:r>
              <a:rPr lang="en-US" sz="2700" dirty="0"/>
              <a:t>Sheep and goats are intermediate host for </a:t>
            </a:r>
            <a:r>
              <a:rPr lang="en-US" sz="2700" dirty="0" smtClean="0"/>
              <a:t>one species of tapeworm that also infects dogs. </a:t>
            </a:r>
            <a:endParaRPr lang="en-US" sz="2700" dirty="0"/>
          </a:p>
        </p:txBody>
      </p:sp>
      <p:pic>
        <p:nvPicPr>
          <p:cNvPr id="9" name="Picture 2" descr="https://farm2.staticflickr.com/1433/617428092_c85eb7ba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707149"/>
            <a:ext cx="3777370" cy="431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1"/>
            <a:ext cx="110490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Meningeal worm </a:t>
            </a:r>
            <a:r>
              <a:rPr lang="en-US" sz="2400" i="1" dirty="0"/>
              <a:t>(</a:t>
            </a:r>
            <a:r>
              <a:rPr lang="en-US" sz="2400" i="1" dirty="0" err="1"/>
              <a:t>Parelaphostrongylus</a:t>
            </a:r>
            <a:r>
              <a:rPr lang="en-US" sz="2400" i="1" dirty="0"/>
              <a:t> tenuis)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7543800" cy="498554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Parasite of white tail deer; sheep, goats, and camelids are abnormal (and dead end) hosts.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Has indirect life cycle: snail or slug required is intermediate host.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Causes neurological symptoms that vary in severity; no definitive diagnosis in live animal.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Treatment protocols involve high doses of anthelmintics and anti-inflammatory drugs.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/>
              <a:t>Fenbendazole</a:t>
            </a:r>
            <a:r>
              <a:rPr lang="en-US" sz="2400" dirty="0" smtClean="0"/>
              <a:t> (</a:t>
            </a:r>
            <a:r>
              <a:rPr lang="en-US" sz="2400" dirty="0" err="1" smtClean="0"/>
              <a:t>SafeGuard</a:t>
            </a:r>
            <a:r>
              <a:rPr lang="en-US" sz="2400" dirty="0" smtClean="0"/>
              <a:t>®) and </a:t>
            </a:r>
            <a:r>
              <a:rPr lang="en-US" sz="2400" dirty="0" err="1" smtClean="0"/>
              <a:t>ivermectin</a:t>
            </a:r>
            <a:r>
              <a:rPr lang="en-US" sz="2400" dirty="0" smtClean="0"/>
              <a:t> (</a:t>
            </a:r>
            <a:r>
              <a:rPr lang="en-US" sz="2400" dirty="0" err="1" smtClean="0"/>
              <a:t>Ivomec</a:t>
            </a:r>
            <a:r>
              <a:rPr lang="en-US" sz="2400" dirty="0" smtClean="0"/>
              <a:t>®) are drugs of choice for meningeal worm [Rx].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Cornell University is working on vaccine and treatment protocols.</a:t>
            </a:r>
            <a:endParaRPr lang="en-US" sz="2400" dirty="0"/>
          </a:p>
        </p:txBody>
      </p:sp>
      <p:pic>
        <p:nvPicPr>
          <p:cNvPr id="6" name="Picture 2" descr="https://farm4.staticflickr.com/3118/2305011045_b822f0eafa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2500"/>
          <a:stretch/>
        </p:blipFill>
        <p:spPr bwMode="auto">
          <a:xfrm>
            <a:off x="7798724" y="1752600"/>
            <a:ext cx="3810000" cy="4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006471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b="1" dirty="0" smtClean="0"/>
              <a:t>Coccidia</a:t>
            </a:r>
            <a:r>
              <a:rPr lang="en-US" dirty="0" smtClean="0"/>
              <a:t> (</a:t>
            </a:r>
            <a:r>
              <a:rPr lang="en-US" i="1" dirty="0" smtClean="0"/>
              <a:t>Eimeria</a:t>
            </a:r>
            <a:r>
              <a:rPr lang="en-US" dirty="0" smtClean="0"/>
              <a:t> spp.)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996" y="1524000"/>
            <a:ext cx="6858000" cy="474476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000" dirty="0" smtClean="0"/>
              <a:t>Single-cell protozoa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Species-specific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Not all species pathogenic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More complicated life cycle than roundworms.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Damages lining of small intestines, affecting nutrient absorption; damage can be permanent.</a:t>
            </a:r>
          </a:p>
          <a:p>
            <a:pPr>
              <a:spcAft>
                <a:spcPts val="600"/>
              </a:spcAft>
            </a:pPr>
            <a:r>
              <a:rPr lang="en-US" sz="3000" dirty="0" smtClean="0"/>
              <a:t>Causes diarrhea (not always), ill thrift, and death.</a:t>
            </a:r>
          </a:p>
          <a:p>
            <a:pPr marL="0" indent="0">
              <a:spcAft>
                <a:spcPts val="600"/>
              </a:spcAft>
              <a:buNone/>
            </a:pPr>
            <a:endParaRPr lang="en-US" sz="3000" dirty="0"/>
          </a:p>
        </p:txBody>
      </p:sp>
      <p:pic>
        <p:nvPicPr>
          <p:cNvPr id="6" name="Picture 4" descr="http://www.vetnext.com/fotos/cocclifecy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476" y="1628672"/>
            <a:ext cx="4824920" cy="45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399"/>
            <a:ext cx="6781800" cy="510540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 mostly with good management and sanitation.</a:t>
            </a:r>
          </a:p>
          <a:p>
            <a:pPr>
              <a:spcAft>
                <a:spcPts val="600"/>
              </a:spcAf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 with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coccidiostats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in water, mineral, feed, and/or milk replacer.</a:t>
            </a:r>
          </a:p>
          <a:p>
            <a:pPr lvl="1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Lasalocid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(Bovatec®) [sheep], toxic to horses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Monensin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Rumensin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®) [goats], toxic to horses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Decoquinate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Deccox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®) [sheep, goats]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Amprolium (Corid) [Rx]</a:t>
            </a:r>
          </a:p>
          <a:p>
            <a:pPr>
              <a:spcAft>
                <a:spcPts val="600"/>
              </a:spcAf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Treat with Corid [Rx] or sulfa antibiotics [Rx]*</a:t>
            </a:r>
          </a:p>
          <a:p>
            <a:pPr>
              <a:spcAft>
                <a:spcPts val="600"/>
              </a:spcAft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Sericea lespedeza pellets may provide “natural” control of coccidiosis.</a:t>
            </a:r>
            <a:endParaRPr lang="en-US" sz="25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828800" y="6384066"/>
            <a:ext cx="807720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http://www.wormx.info/Resources/Topics/SL-SS.html</a:t>
            </a:r>
          </a:p>
        </p:txBody>
      </p:sp>
      <p:pic>
        <p:nvPicPr>
          <p:cNvPr id="7" name="Picture 2" descr="https://farm7.staticflickr.com/6116/6295659175_894ec5d940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1250"/>
          <a:stretch/>
        </p:blipFill>
        <p:spPr bwMode="auto">
          <a:xfrm>
            <a:off x="7391400" y="1704401"/>
            <a:ext cx="4114800" cy="408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65629"/>
            <a:ext cx="10515600" cy="1006471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b="1" dirty="0" smtClean="0"/>
              <a:t>Coccidia</a:t>
            </a:r>
            <a:r>
              <a:rPr lang="en-US" dirty="0" smtClean="0"/>
              <a:t> (</a:t>
            </a:r>
            <a:r>
              <a:rPr lang="en-US" i="1" dirty="0" smtClean="0"/>
              <a:t>Eimeria</a:t>
            </a:r>
            <a:r>
              <a:rPr lang="en-US" dirty="0" smtClean="0"/>
              <a:t> spp.)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413067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End - Integrated Parasite Management</a:t>
            </a:r>
            <a:br>
              <a:rPr lang="en-US" sz="4400" b="1" dirty="0" smtClean="0"/>
            </a:br>
            <a:r>
              <a:rPr lang="en-US" sz="4400" b="1" dirty="0" smtClean="0"/>
              <a:t>First Presentation, Part 1</a:t>
            </a:r>
            <a:br>
              <a:rPr lang="en-US" sz="4400" b="1" dirty="0" smtClean="0"/>
            </a:br>
            <a:r>
              <a:rPr lang="en-US" sz="4400" b="1" dirty="0" smtClean="0"/>
              <a:t>Continued in Part 2</a:t>
            </a:r>
            <a:br>
              <a:rPr lang="en-US" sz="4400" b="1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845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4612"/>
            <a:ext cx="7086600" cy="5188258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Resistance is </a:t>
            </a:r>
            <a:r>
              <a:rPr lang="en-US" sz="3200" u="sng" dirty="0" smtClean="0"/>
              <a:t>inevitable</a:t>
            </a:r>
            <a:r>
              <a:rPr lang="en-US" sz="3200" dirty="0" smtClean="0"/>
              <a:t>; no treatment will kill 100 percent of worms.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Worms have developed resistance to </a:t>
            </a:r>
            <a:r>
              <a:rPr lang="en-US" sz="3200" u="sng" dirty="0" smtClean="0"/>
              <a:t>all</a:t>
            </a:r>
            <a:r>
              <a:rPr lang="en-US" sz="3200" b="1" dirty="0" smtClean="0"/>
              <a:t> </a:t>
            </a:r>
            <a:r>
              <a:rPr lang="en-US" sz="3200" dirty="0" smtClean="0"/>
              <a:t>dewormers and </a:t>
            </a:r>
            <a:r>
              <a:rPr lang="en-US" sz="3200" u="sng" dirty="0" smtClean="0"/>
              <a:t>all</a:t>
            </a:r>
            <a:r>
              <a:rPr lang="en-US" sz="3200" dirty="0" smtClean="0"/>
              <a:t> dewormer classes.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3200" dirty="0"/>
              <a:t>Resistance </a:t>
            </a:r>
            <a:r>
              <a:rPr lang="en-US" sz="3200" u="sng" dirty="0"/>
              <a:t>varies</a:t>
            </a:r>
            <a:r>
              <a:rPr lang="en-US" sz="3200" dirty="0"/>
              <a:t> by geographic region and individual </a:t>
            </a:r>
            <a:r>
              <a:rPr lang="en-US" sz="3200" dirty="0" smtClean="0"/>
              <a:t>farm</a:t>
            </a:r>
            <a:r>
              <a:rPr lang="en-US" sz="3200" dirty="0"/>
              <a:t> </a:t>
            </a:r>
            <a:r>
              <a:rPr lang="en-US" sz="3200" dirty="0" smtClean="0"/>
              <a:t>and is the result of past deworming practices.</a:t>
            </a:r>
          </a:p>
        </p:txBody>
      </p:sp>
      <p:pic>
        <p:nvPicPr>
          <p:cNvPr id="6" name="Picture 2" descr="http://farm6.staticflickr.com/5295/5504199033_b38efe9bf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18" r="5233" b="3069"/>
          <a:stretch/>
        </p:blipFill>
        <p:spPr bwMode="auto">
          <a:xfrm>
            <a:off x="8086237" y="1702346"/>
            <a:ext cx="3572363" cy="439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4800" y="1209549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Anthelmintic = Dewormer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8800" y="282345"/>
            <a:ext cx="8229600" cy="86836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1" smtClean="0"/>
              <a:t>Anthelmintic (dewormer) resistance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93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arm6.staticflickr.com/5524/9510962528_bf0a271f16_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0" y="152400"/>
            <a:ext cx="9495806" cy="62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443785"/>
            <a:ext cx="969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Levamisole sold under the trade names of Prohibit® and </a:t>
            </a:r>
            <a:r>
              <a:rPr lang="en-US" dirty="0" err="1" smtClean="0">
                <a:latin typeface="+mj-lt"/>
              </a:rPr>
              <a:t>LevaMed</a:t>
            </a:r>
            <a:r>
              <a:rPr lang="en-US" baseline="30000" dirty="0" err="1" smtClean="0">
                <a:latin typeface="+mj-lt"/>
              </a:rPr>
              <a:t>TM</a:t>
            </a:r>
            <a:endParaRPr lang="en-US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5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86836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Anthelmintic (dewormer) resistance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19599" y="1371600"/>
            <a:ext cx="7391401" cy="5181600"/>
          </a:xfrm>
        </p:spPr>
        <p:txBody>
          <a:bodyPr>
            <a:noAutofit/>
          </a:bodyPr>
          <a:lstStyle/>
          <a:p>
            <a:r>
              <a:rPr lang="en-US" sz="3000" dirty="0" smtClean="0"/>
              <a:t>Resistant worms pass their resistant genes onto their offspring; resistance is </a:t>
            </a:r>
            <a:r>
              <a:rPr lang="en-US" sz="3000" u="sng" dirty="0" smtClean="0"/>
              <a:t>permanent</a:t>
            </a:r>
            <a:r>
              <a:rPr lang="en-US" sz="3000" dirty="0" smtClean="0"/>
              <a:t>!</a:t>
            </a:r>
          </a:p>
          <a:p>
            <a:endParaRPr lang="en-US" sz="3000" dirty="0"/>
          </a:p>
          <a:p>
            <a:r>
              <a:rPr lang="en-US" sz="3000" dirty="0" smtClean="0"/>
              <a:t>You cannot prevent resistance, but you can affect the </a:t>
            </a:r>
            <a:r>
              <a:rPr lang="en-US" sz="3000" u="sng" dirty="0" smtClean="0"/>
              <a:t>rate</a:t>
            </a:r>
            <a:r>
              <a:rPr lang="en-US" sz="3000" dirty="0" smtClean="0"/>
              <a:t> by which it develops.</a:t>
            </a:r>
            <a:br>
              <a:rPr lang="en-US" sz="3000" dirty="0" smtClean="0"/>
            </a:br>
            <a:endParaRPr lang="en-US" sz="3000" dirty="0"/>
          </a:p>
          <a:p>
            <a:r>
              <a:rPr lang="en-US" sz="3000" dirty="0" smtClean="0"/>
              <a:t>On most farms, resistance is probably at a level where there is </a:t>
            </a:r>
            <a:r>
              <a:rPr lang="en-US" sz="3000" u="sng" dirty="0" smtClean="0"/>
              <a:t>still</a:t>
            </a:r>
            <a:r>
              <a:rPr lang="en-US" sz="3000" b="1" dirty="0" smtClean="0"/>
              <a:t> </a:t>
            </a:r>
            <a:r>
              <a:rPr lang="en-US" sz="3000" dirty="0" smtClean="0"/>
              <a:t>time to slow it down and enable the continued use of some anthelmintics.</a:t>
            </a:r>
          </a:p>
          <a:p>
            <a:endParaRPr lang="en-US" sz="3000" dirty="0"/>
          </a:p>
        </p:txBody>
      </p:sp>
      <p:pic>
        <p:nvPicPr>
          <p:cNvPr id="8" name="Picture 2" descr="http://farm6.staticflickr.com/5304/5632304699_f510a39d9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r="3503"/>
          <a:stretch/>
        </p:blipFill>
        <p:spPr bwMode="auto">
          <a:xfrm>
            <a:off x="498601" y="1676401"/>
            <a:ext cx="3698529" cy="43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810000" y="1488042"/>
            <a:ext cx="4598634" cy="4635994"/>
          </a:xfrm>
          <a:prstGeom prst="ellipse">
            <a:avLst/>
          </a:prstGeom>
          <a:solidFill>
            <a:schemeClr val="tx1">
              <a:alpha val="7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/>
              </a:rPr>
              <a:t></a:t>
            </a:r>
            <a:endParaRPr lang="en-US" dirty="0"/>
          </a:p>
        </p:txBody>
      </p:sp>
      <p:sp useBgFill="1">
        <p:nvSpPr>
          <p:cNvPr id="7" name="Oval 6"/>
          <p:cNvSpPr/>
          <p:nvPr/>
        </p:nvSpPr>
        <p:spPr>
          <a:xfrm>
            <a:off x="4052657" y="1780430"/>
            <a:ext cx="4100743" cy="408697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/>
              </a:rPr>
              <a:t>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2220218"/>
            <a:ext cx="3048000" cy="318998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/>
              </a:rPr>
              <a:t>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753100" y="3515852"/>
            <a:ext cx="685800" cy="6532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/>
              </a:rPr>
              <a:t>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43357" y="353225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Wingdings"/>
              </a:rPr>
              <a:t>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840774" y="1112457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95-100% effective. Small number of resistant worms may be present.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28442" y="1160888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80-95% effective. Treatment is effective, but resistance is increasing.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7850" y="4338777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Less than 80%. Production losses become apparent as effectiveness of dewormer moves closer to zero.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62142" y="4462043"/>
            <a:ext cx="3020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Anthelmintic failure.</a:t>
            </a:r>
            <a:br>
              <a:rPr lang="en-US" dirty="0"/>
            </a:br>
            <a:r>
              <a:rPr lang="en-US" dirty="0"/>
              <a:t>Animals die.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11153" y="6450304"/>
            <a:ext cx="6174589" cy="30777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Adapted from Wormer Resistance “The need for change” Meat Promotion Wales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52600" y="101147"/>
            <a:ext cx="8669785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Understanding anthelmintic resistance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87359" y="1515075"/>
            <a:ext cx="762000" cy="73417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306866" y="4016179"/>
            <a:ext cx="2362200" cy="100821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448016" y="2031071"/>
            <a:ext cx="1169634" cy="74808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6283173" y="3867707"/>
            <a:ext cx="2582661" cy="5662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5125768" y="3461189"/>
            <a:ext cx="264065" cy="173704"/>
          </a:xfrm>
          <a:custGeom>
            <a:avLst/>
            <a:gdLst>
              <a:gd name="connsiteX0" fmla="*/ 0 w 528130"/>
              <a:gd name="connsiteY0" fmla="*/ 0 h 312112"/>
              <a:gd name="connsiteX1" fmla="*/ 188686 w 528130"/>
              <a:gd name="connsiteY1" fmla="*/ 304800 h 312112"/>
              <a:gd name="connsiteX2" fmla="*/ 362858 w 528130"/>
              <a:gd name="connsiteY2" fmla="*/ 87086 h 312112"/>
              <a:gd name="connsiteX3" fmla="*/ 522515 w 528130"/>
              <a:gd name="connsiteY3" fmla="*/ 290286 h 312112"/>
              <a:gd name="connsiteX4" fmla="*/ 493486 w 528130"/>
              <a:gd name="connsiteY4" fmla="*/ 304800 h 312112"/>
              <a:gd name="connsiteX5" fmla="*/ 508000 w 528130"/>
              <a:gd name="connsiteY5" fmla="*/ 275772 h 3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30" h="312112">
                <a:moveTo>
                  <a:pt x="0" y="0"/>
                </a:moveTo>
                <a:cubicBezTo>
                  <a:pt x="64105" y="145143"/>
                  <a:pt x="128210" y="290286"/>
                  <a:pt x="188686" y="304800"/>
                </a:cubicBezTo>
                <a:cubicBezTo>
                  <a:pt x="249162" y="319314"/>
                  <a:pt x="307220" y="89505"/>
                  <a:pt x="362858" y="87086"/>
                </a:cubicBezTo>
                <a:cubicBezTo>
                  <a:pt x="418496" y="84667"/>
                  <a:pt x="500744" y="254000"/>
                  <a:pt x="522515" y="290286"/>
                </a:cubicBezTo>
                <a:cubicBezTo>
                  <a:pt x="544286" y="326572"/>
                  <a:pt x="495905" y="307219"/>
                  <a:pt x="493486" y="304800"/>
                </a:cubicBezTo>
                <a:cubicBezTo>
                  <a:pt x="491067" y="302381"/>
                  <a:pt x="499533" y="289076"/>
                  <a:pt x="508000" y="2757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505457" y="5285084"/>
            <a:ext cx="264065" cy="173704"/>
          </a:xfrm>
          <a:custGeom>
            <a:avLst/>
            <a:gdLst>
              <a:gd name="connsiteX0" fmla="*/ 0 w 528130"/>
              <a:gd name="connsiteY0" fmla="*/ 0 h 312112"/>
              <a:gd name="connsiteX1" fmla="*/ 188686 w 528130"/>
              <a:gd name="connsiteY1" fmla="*/ 304800 h 312112"/>
              <a:gd name="connsiteX2" fmla="*/ 362858 w 528130"/>
              <a:gd name="connsiteY2" fmla="*/ 87086 h 312112"/>
              <a:gd name="connsiteX3" fmla="*/ 522515 w 528130"/>
              <a:gd name="connsiteY3" fmla="*/ 290286 h 312112"/>
              <a:gd name="connsiteX4" fmla="*/ 493486 w 528130"/>
              <a:gd name="connsiteY4" fmla="*/ 304800 h 312112"/>
              <a:gd name="connsiteX5" fmla="*/ 508000 w 528130"/>
              <a:gd name="connsiteY5" fmla="*/ 275772 h 3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30" h="312112">
                <a:moveTo>
                  <a:pt x="0" y="0"/>
                </a:moveTo>
                <a:cubicBezTo>
                  <a:pt x="64105" y="145143"/>
                  <a:pt x="128210" y="290286"/>
                  <a:pt x="188686" y="304800"/>
                </a:cubicBezTo>
                <a:cubicBezTo>
                  <a:pt x="249162" y="319314"/>
                  <a:pt x="307220" y="89505"/>
                  <a:pt x="362858" y="87086"/>
                </a:cubicBezTo>
                <a:cubicBezTo>
                  <a:pt x="418496" y="84667"/>
                  <a:pt x="500744" y="254000"/>
                  <a:pt x="522515" y="290286"/>
                </a:cubicBezTo>
                <a:cubicBezTo>
                  <a:pt x="544286" y="326572"/>
                  <a:pt x="495905" y="307219"/>
                  <a:pt x="493486" y="304800"/>
                </a:cubicBezTo>
                <a:cubicBezTo>
                  <a:pt x="491067" y="302381"/>
                  <a:pt x="499533" y="289076"/>
                  <a:pt x="508000" y="2757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174836" y="5498574"/>
            <a:ext cx="264065" cy="173704"/>
          </a:xfrm>
          <a:custGeom>
            <a:avLst/>
            <a:gdLst>
              <a:gd name="connsiteX0" fmla="*/ 0 w 528130"/>
              <a:gd name="connsiteY0" fmla="*/ 0 h 312112"/>
              <a:gd name="connsiteX1" fmla="*/ 188686 w 528130"/>
              <a:gd name="connsiteY1" fmla="*/ 304800 h 312112"/>
              <a:gd name="connsiteX2" fmla="*/ 362858 w 528130"/>
              <a:gd name="connsiteY2" fmla="*/ 87086 h 312112"/>
              <a:gd name="connsiteX3" fmla="*/ 522515 w 528130"/>
              <a:gd name="connsiteY3" fmla="*/ 290286 h 312112"/>
              <a:gd name="connsiteX4" fmla="*/ 493486 w 528130"/>
              <a:gd name="connsiteY4" fmla="*/ 304800 h 312112"/>
              <a:gd name="connsiteX5" fmla="*/ 508000 w 528130"/>
              <a:gd name="connsiteY5" fmla="*/ 275772 h 3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30" h="312112">
                <a:moveTo>
                  <a:pt x="0" y="0"/>
                </a:moveTo>
                <a:cubicBezTo>
                  <a:pt x="64105" y="145143"/>
                  <a:pt x="128210" y="290286"/>
                  <a:pt x="188686" y="304800"/>
                </a:cubicBezTo>
                <a:cubicBezTo>
                  <a:pt x="249162" y="319314"/>
                  <a:pt x="307220" y="89505"/>
                  <a:pt x="362858" y="87086"/>
                </a:cubicBezTo>
                <a:cubicBezTo>
                  <a:pt x="418496" y="84667"/>
                  <a:pt x="500744" y="254000"/>
                  <a:pt x="522515" y="290286"/>
                </a:cubicBezTo>
                <a:cubicBezTo>
                  <a:pt x="544286" y="326572"/>
                  <a:pt x="495905" y="307219"/>
                  <a:pt x="493486" y="304800"/>
                </a:cubicBezTo>
                <a:cubicBezTo>
                  <a:pt x="491067" y="302381"/>
                  <a:pt x="499533" y="289076"/>
                  <a:pt x="508000" y="2757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691785" y="3842475"/>
            <a:ext cx="264065" cy="173704"/>
          </a:xfrm>
          <a:custGeom>
            <a:avLst/>
            <a:gdLst>
              <a:gd name="connsiteX0" fmla="*/ 0 w 528130"/>
              <a:gd name="connsiteY0" fmla="*/ 0 h 312112"/>
              <a:gd name="connsiteX1" fmla="*/ 188686 w 528130"/>
              <a:gd name="connsiteY1" fmla="*/ 304800 h 312112"/>
              <a:gd name="connsiteX2" fmla="*/ 362858 w 528130"/>
              <a:gd name="connsiteY2" fmla="*/ 87086 h 312112"/>
              <a:gd name="connsiteX3" fmla="*/ 522515 w 528130"/>
              <a:gd name="connsiteY3" fmla="*/ 290286 h 312112"/>
              <a:gd name="connsiteX4" fmla="*/ 493486 w 528130"/>
              <a:gd name="connsiteY4" fmla="*/ 304800 h 312112"/>
              <a:gd name="connsiteX5" fmla="*/ 508000 w 528130"/>
              <a:gd name="connsiteY5" fmla="*/ 275772 h 3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30" h="312112">
                <a:moveTo>
                  <a:pt x="0" y="0"/>
                </a:moveTo>
                <a:cubicBezTo>
                  <a:pt x="64105" y="145143"/>
                  <a:pt x="128210" y="290286"/>
                  <a:pt x="188686" y="304800"/>
                </a:cubicBezTo>
                <a:cubicBezTo>
                  <a:pt x="249162" y="319314"/>
                  <a:pt x="307220" y="89505"/>
                  <a:pt x="362858" y="87086"/>
                </a:cubicBezTo>
                <a:cubicBezTo>
                  <a:pt x="418496" y="84667"/>
                  <a:pt x="500744" y="254000"/>
                  <a:pt x="522515" y="290286"/>
                </a:cubicBezTo>
                <a:cubicBezTo>
                  <a:pt x="544286" y="326572"/>
                  <a:pt x="495905" y="307219"/>
                  <a:pt x="493486" y="304800"/>
                </a:cubicBezTo>
                <a:cubicBezTo>
                  <a:pt x="491067" y="302381"/>
                  <a:pt x="499533" y="289076"/>
                  <a:pt x="508000" y="2757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067178" y="1558498"/>
            <a:ext cx="264065" cy="173704"/>
          </a:xfrm>
          <a:custGeom>
            <a:avLst/>
            <a:gdLst>
              <a:gd name="connsiteX0" fmla="*/ 0 w 528130"/>
              <a:gd name="connsiteY0" fmla="*/ 0 h 312112"/>
              <a:gd name="connsiteX1" fmla="*/ 188686 w 528130"/>
              <a:gd name="connsiteY1" fmla="*/ 304800 h 312112"/>
              <a:gd name="connsiteX2" fmla="*/ 362858 w 528130"/>
              <a:gd name="connsiteY2" fmla="*/ 87086 h 312112"/>
              <a:gd name="connsiteX3" fmla="*/ 522515 w 528130"/>
              <a:gd name="connsiteY3" fmla="*/ 290286 h 312112"/>
              <a:gd name="connsiteX4" fmla="*/ 493486 w 528130"/>
              <a:gd name="connsiteY4" fmla="*/ 304800 h 312112"/>
              <a:gd name="connsiteX5" fmla="*/ 508000 w 528130"/>
              <a:gd name="connsiteY5" fmla="*/ 275772 h 3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30" h="312112">
                <a:moveTo>
                  <a:pt x="0" y="0"/>
                </a:moveTo>
                <a:cubicBezTo>
                  <a:pt x="64105" y="145143"/>
                  <a:pt x="128210" y="290286"/>
                  <a:pt x="188686" y="304800"/>
                </a:cubicBezTo>
                <a:cubicBezTo>
                  <a:pt x="249162" y="319314"/>
                  <a:pt x="307220" y="89505"/>
                  <a:pt x="362858" y="87086"/>
                </a:cubicBezTo>
                <a:cubicBezTo>
                  <a:pt x="418496" y="84667"/>
                  <a:pt x="500744" y="254000"/>
                  <a:pt x="522515" y="290286"/>
                </a:cubicBezTo>
                <a:cubicBezTo>
                  <a:pt x="544286" y="326572"/>
                  <a:pt x="495905" y="307219"/>
                  <a:pt x="493486" y="304800"/>
                </a:cubicBezTo>
                <a:cubicBezTo>
                  <a:pt x="491067" y="302381"/>
                  <a:pt x="499533" y="289076"/>
                  <a:pt x="508000" y="2757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257801" y="2075542"/>
            <a:ext cx="264065" cy="173704"/>
          </a:xfrm>
          <a:custGeom>
            <a:avLst/>
            <a:gdLst>
              <a:gd name="connsiteX0" fmla="*/ 0 w 528130"/>
              <a:gd name="connsiteY0" fmla="*/ 0 h 312112"/>
              <a:gd name="connsiteX1" fmla="*/ 188686 w 528130"/>
              <a:gd name="connsiteY1" fmla="*/ 304800 h 312112"/>
              <a:gd name="connsiteX2" fmla="*/ 362858 w 528130"/>
              <a:gd name="connsiteY2" fmla="*/ 87086 h 312112"/>
              <a:gd name="connsiteX3" fmla="*/ 522515 w 528130"/>
              <a:gd name="connsiteY3" fmla="*/ 290286 h 312112"/>
              <a:gd name="connsiteX4" fmla="*/ 493486 w 528130"/>
              <a:gd name="connsiteY4" fmla="*/ 304800 h 312112"/>
              <a:gd name="connsiteX5" fmla="*/ 508000 w 528130"/>
              <a:gd name="connsiteY5" fmla="*/ 275772 h 3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30" h="312112">
                <a:moveTo>
                  <a:pt x="0" y="0"/>
                </a:moveTo>
                <a:cubicBezTo>
                  <a:pt x="64105" y="145143"/>
                  <a:pt x="128210" y="290286"/>
                  <a:pt x="188686" y="304800"/>
                </a:cubicBezTo>
                <a:cubicBezTo>
                  <a:pt x="249162" y="319314"/>
                  <a:pt x="307220" y="89505"/>
                  <a:pt x="362858" y="87086"/>
                </a:cubicBezTo>
                <a:cubicBezTo>
                  <a:pt x="418496" y="84667"/>
                  <a:pt x="500744" y="254000"/>
                  <a:pt x="522515" y="290286"/>
                </a:cubicBezTo>
                <a:cubicBezTo>
                  <a:pt x="544286" y="326572"/>
                  <a:pt x="495905" y="307219"/>
                  <a:pt x="493486" y="304800"/>
                </a:cubicBezTo>
                <a:cubicBezTo>
                  <a:pt x="491067" y="302381"/>
                  <a:pt x="499533" y="289076"/>
                  <a:pt x="508000" y="2757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191001" y="3755623"/>
            <a:ext cx="264065" cy="173704"/>
          </a:xfrm>
          <a:custGeom>
            <a:avLst/>
            <a:gdLst>
              <a:gd name="connsiteX0" fmla="*/ 0 w 528130"/>
              <a:gd name="connsiteY0" fmla="*/ 0 h 312112"/>
              <a:gd name="connsiteX1" fmla="*/ 188686 w 528130"/>
              <a:gd name="connsiteY1" fmla="*/ 304800 h 312112"/>
              <a:gd name="connsiteX2" fmla="*/ 362858 w 528130"/>
              <a:gd name="connsiteY2" fmla="*/ 87086 h 312112"/>
              <a:gd name="connsiteX3" fmla="*/ 522515 w 528130"/>
              <a:gd name="connsiteY3" fmla="*/ 290286 h 312112"/>
              <a:gd name="connsiteX4" fmla="*/ 493486 w 528130"/>
              <a:gd name="connsiteY4" fmla="*/ 304800 h 312112"/>
              <a:gd name="connsiteX5" fmla="*/ 508000 w 528130"/>
              <a:gd name="connsiteY5" fmla="*/ 275772 h 3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30" h="312112">
                <a:moveTo>
                  <a:pt x="0" y="0"/>
                </a:moveTo>
                <a:cubicBezTo>
                  <a:pt x="64105" y="145143"/>
                  <a:pt x="128210" y="290286"/>
                  <a:pt x="188686" y="304800"/>
                </a:cubicBezTo>
                <a:cubicBezTo>
                  <a:pt x="249162" y="319314"/>
                  <a:pt x="307220" y="89505"/>
                  <a:pt x="362858" y="87086"/>
                </a:cubicBezTo>
                <a:cubicBezTo>
                  <a:pt x="418496" y="84667"/>
                  <a:pt x="500744" y="254000"/>
                  <a:pt x="522515" y="290286"/>
                </a:cubicBezTo>
                <a:cubicBezTo>
                  <a:pt x="544286" y="326572"/>
                  <a:pt x="495905" y="307219"/>
                  <a:pt x="493486" y="304800"/>
                </a:cubicBezTo>
                <a:cubicBezTo>
                  <a:pt x="491067" y="302381"/>
                  <a:pt x="499533" y="289076"/>
                  <a:pt x="508000" y="2757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018602" y="4754429"/>
            <a:ext cx="264065" cy="173704"/>
          </a:xfrm>
          <a:custGeom>
            <a:avLst/>
            <a:gdLst>
              <a:gd name="connsiteX0" fmla="*/ 0 w 528130"/>
              <a:gd name="connsiteY0" fmla="*/ 0 h 312112"/>
              <a:gd name="connsiteX1" fmla="*/ 188686 w 528130"/>
              <a:gd name="connsiteY1" fmla="*/ 304800 h 312112"/>
              <a:gd name="connsiteX2" fmla="*/ 362858 w 528130"/>
              <a:gd name="connsiteY2" fmla="*/ 87086 h 312112"/>
              <a:gd name="connsiteX3" fmla="*/ 522515 w 528130"/>
              <a:gd name="connsiteY3" fmla="*/ 290286 h 312112"/>
              <a:gd name="connsiteX4" fmla="*/ 493486 w 528130"/>
              <a:gd name="connsiteY4" fmla="*/ 304800 h 312112"/>
              <a:gd name="connsiteX5" fmla="*/ 508000 w 528130"/>
              <a:gd name="connsiteY5" fmla="*/ 275772 h 3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30" h="312112">
                <a:moveTo>
                  <a:pt x="0" y="0"/>
                </a:moveTo>
                <a:cubicBezTo>
                  <a:pt x="64105" y="145143"/>
                  <a:pt x="128210" y="290286"/>
                  <a:pt x="188686" y="304800"/>
                </a:cubicBezTo>
                <a:cubicBezTo>
                  <a:pt x="249162" y="319314"/>
                  <a:pt x="307220" y="89505"/>
                  <a:pt x="362858" y="87086"/>
                </a:cubicBezTo>
                <a:cubicBezTo>
                  <a:pt x="418496" y="84667"/>
                  <a:pt x="500744" y="254000"/>
                  <a:pt x="522515" y="290286"/>
                </a:cubicBezTo>
                <a:cubicBezTo>
                  <a:pt x="544286" y="326572"/>
                  <a:pt x="495905" y="307219"/>
                  <a:pt x="493486" y="304800"/>
                </a:cubicBezTo>
                <a:cubicBezTo>
                  <a:pt x="491067" y="302381"/>
                  <a:pt x="499533" y="289076"/>
                  <a:pt x="508000" y="2757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629401" y="3342147"/>
            <a:ext cx="264065" cy="173704"/>
          </a:xfrm>
          <a:custGeom>
            <a:avLst/>
            <a:gdLst>
              <a:gd name="connsiteX0" fmla="*/ 0 w 528130"/>
              <a:gd name="connsiteY0" fmla="*/ 0 h 312112"/>
              <a:gd name="connsiteX1" fmla="*/ 188686 w 528130"/>
              <a:gd name="connsiteY1" fmla="*/ 304800 h 312112"/>
              <a:gd name="connsiteX2" fmla="*/ 362858 w 528130"/>
              <a:gd name="connsiteY2" fmla="*/ 87086 h 312112"/>
              <a:gd name="connsiteX3" fmla="*/ 522515 w 528130"/>
              <a:gd name="connsiteY3" fmla="*/ 290286 h 312112"/>
              <a:gd name="connsiteX4" fmla="*/ 493486 w 528130"/>
              <a:gd name="connsiteY4" fmla="*/ 304800 h 312112"/>
              <a:gd name="connsiteX5" fmla="*/ 508000 w 528130"/>
              <a:gd name="connsiteY5" fmla="*/ 275772 h 3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30" h="312112">
                <a:moveTo>
                  <a:pt x="0" y="0"/>
                </a:moveTo>
                <a:cubicBezTo>
                  <a:pt x="64105" y="145143"/>
                  <a:pt x="128210" y="290286"/>
                  <a:pt x="188686" y="304800"/>
                </a:cubicBezTo>
                <a:cubicBezTo>
                  <a:pt x="249162" y="319314"/>
                  <a:pt x="307220" y="89505"/>
                  <a:pt x="362858" y="87086"/>
                </a:cubicBezTo>
                <a:cubicBezTo>
                  <a:pt x="418496" y="84667"/>
                  <a:pt x="500744" y="254000"/>
                  <a:pt x="522515" y="290286"/>
                </a:cubicBezTo>
                <a:cubicBezTo>
                  <a:pt x="544286" y="326572"/>
                  <a:pt x="495905" y="307219"/>
                  <a:pt x="493486" y="304800"/>
                </a:cubicBezTo>
                <a:cubicBezTo>
                  <a:pt x="491067" y="302381"/>
                  <a:pt x="499533" y="289076"/>
                  <a:pt x="508000" y="2757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151140" y="2819400"/>
            <a:ext cx="264065" cy="173704"/>
          </a:xfrm>
          <a:custGeom>
            <a:avLst/>
            <a:gdLst>
              <a:gd name="connsiteX0" fmla="*/ 0 w 528130"/>
              <a:gd name="connsiteY0" fmla="*/ 0 h 312112"/>
              <a:gd name="connsiteX1" fmla="*/ 188686 w 528130"/>
              <a:gd name="connsiteY1" fmla="*/ 304800 h 312112"/>
              <a:gd name="connsiteX2" fmla="*/ 362858 w 528130"/>
              <a:gd name="connsiteY2" fmla="*/ 87086 h 312112"/>
              <a:gd name="connsiteX3" fmla="*/ 522515 w 528130"/>
              <a:gd name="connsiteY3" fmla="*/ 290286 h 312112"/>
              <a:gd name="connsiteX4" fmla="*/ 493486 w 528130"/>
              <a:gd name="connsiteY4" fmla="*/ 304800 h 312112"/>
              <a:gd name="connsiteX5" fmla="*/ 508000 w 528130"/>
              <a:gd name="connsiteY5" fmla="*/ 275772 h 3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30" h="312112">
                <a:moveTo>
                  <a:pt x="0" y="0"/>
                </a:moveTo>
                <a:cubicBezTo>
                  <a:pt x="64105" y="145143"/>
                  <a:pt x="128210" y="290286"/>
                  <a:pt x="188686" y="304800"/>
                </a:cubicBezTo>
                <a:cubicBezTo>
                  <a:pt x="249162" y="319314"/>
                  <a:pt x="307220" y="89505"/>
                  <a:pt x="362858" y="87086"/>
                </a:cubicBezTo>
                <a:cubicBezTo>
                  <a:pt x="418496" y="84667"/>
                  <a:pt x="500744" y="254000"/>
                  <a:pt x="522515" y="290286"/>
                </a:cubicBezTo>
                <a:cubicBezTo>
                  <a:pt x="544286" y="326572"/>
                  <a:pt x="495905" y="307219"/>
                  <a:pt x="493486" y="304800"/>
                </a:cubicBezTo>
                <a:cubicBezTo>
                  <a:pt x="491067" y="302381"/>
                  <a:pt x="499533" y="289076"/>
                  <a:pt x="508000" y="2757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257800" y="4365638"/>
            <a:ext cx="264065" cy="173704"/>
          </a:xfrm>
          <a:custGeom>
            <a:avLst/>
            <a:gdLst>
              <a:gd name="connsiteX0" fmla="*/ 0 w 528130"/>
              <a:gd name="connsiteY0" fmla="*/ 0 h 312112"/>
              <a:gd name="connsiteX1" fmla="*/ 188686 w 528130"/>
              <a:gd name="connsiteY1" fmla="*/ 304800 h 312112"/>
              <a:gd name="connsiteX2" fmla="*/ 362858 w 528130"/>
              <a:gd name="connsiteY2" fmla="*/ 87086 h 312112"/>
              <a:gd name="connsiteX3" fmla="*/ 522515 w 528130"/>
              <a:gd name="connsiteY3" fmla="*/ 290286 h 312112"/>
              <a:gd name="connsiteX4" fmla="*/ 493486 w 528130"/>
              <a:gd name="connsiteY4" fmla="*/ 304800 h 312112"/>
              <a:gd name="connsiteX5" fmla="*/ 508000 w 528130"/>
              <a:gd name="connsiteY5" fmla="*/ 275772 h 3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30" h="312112">
                <a:moveTo>
                  <a:pt x="0" y="0"/>
                </a:moveTo>
                <a:cubicBezTo>
                  <a:pt x="64105" y="145143"/>
                  <a:pt x="128210" y="290286"/>
                  <a:pt x="188686" y="304800"/>
                </a:cubicBezTo>
                <a:cubicBezTo>
                  <a:pt x="249162" y="319314"/>
                  <a:pt x="307220" y="89505"/>
                  <a:pt x="362858" y="87086"/>
                </a:cubicBezTo>
                <a:cubicBezTo>
                  <a:pt x="418496" y="84667"/>
                  <a:pt x="500744" y="254000"/>
                  <a:pt x="522515" y="290286"/>
                </a:cubicBezTo>
                <a:cubicBezTo>
                  <a:pt x="544286" y="326572"/>
                  <a:pt x="495905" y="307219"/>
                  <a:pt x="493486" y="304800"/>
                </a:cubicBezTo>
                <a:cubicBezTo>
                  <a:pt x="491067" y="302381"/>
                  <a:pt x="499533" y="289076"/>
                  <a:pt x="508000" y="2757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6749932" y="4426708"/>
            <a:ext cx="264065" cy="173704"/>
          </a:xfrm>
          <a:custGeom>
            <a:avLst/>
            <a:gdLst>
              <a:gd name="connsiteX0" fmla="*/ 0 w 528130"/>
              <a:gd name="connsiteY0" fmla="*/ 0 h 312112"/>
              <a:gd name="connsiteX1" fmla="*/ 188686 w 528130"/>
              <a:gd name="connsiteY1" fmla="*/ 304800 h 312112"/>
              <a:gd name="connsiteX2" fmla="*/ 362858 w 528130"/>
              <a:gd name="connsiteY2" fmla="*/ 87086 h 312112"/>
              <a:gd name="connsiteX3" fmla="*/ 522515 w 528130"/>
              <a:gd name="connsiteY3" fmla="*/ 290286 h 312112"/>
              <a:gd name="connsiteX4" fmla="*/ 493486 w 528130"/>
              <a:gd name="connsiteY4" fmla="*/ 304800 h 312112"/>
              <a:gd name="connsiteX5" fmla="*/ 508000 w 528130"/>
              <a:gd name="connsiteY5" fmla="*/ 275772 h 3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30" h="312112">
                <a:moveTo>
                  <a:pt x="0" y="0"/>
                </a:moveTo>
                <a:cubicBezTo>
                  <a:pt x="64105" y="145143"/>
                  <a:pt x="128210" y="290286"/>
                  <a:pt x="188686" y="304800"/>
                </a:cubicBezTo>
                <a:cubicBezTo>
                  <a:pt x="249162" y="319314"/>
                  <a:pt x="307220" y="89505"/>
                  <a:pt x="362858" y="87086"/>
                </a:cubicBezTo>
                <a:cubicBezTo>
                  <a:pt x="418496" y="84667"/>
                  <a:pt x="500744" y="254000"/>
                  <a:pt x="522515" y="290286"/>
                </a:cubicBezTo>
                <a:cubicBezTo>
                  <a:pt x="544286" y="326572"/>
                  <a:pt x="495905" y="307219"/>
                  <a:pt x="493486" y="304800"/>
                </a:cubicBezTo>
                <a:cubicBezTo>
                  <a:pt x="491067" y="302381"/>
                  <a:pt x="499533" y="289076"/>
                  <a:pt x="508000" y="2757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013997" y="2337033"/>
            <a:ext cx="264065" cy="173704"/>
          </a:xfrm>
          <a:custGeom>
            <a:avLst/>
            <a:gdLst>
              <a:gd name="connsiteX0" fmla="*/ 0 w 528130"/>
              <a:gd name="connsiteY0" fmla="*/ 0 h 312112"/>
              <a:gd name="connsiteX1" fmla="*/ 188686 w 528130"/>
              <a:gd name="connsiteY1" fmla="*/ 304800 h 312112"/>
              <a:gd name="connsiteX2" fmla="*/ 362858 w 528130"/>
              <a:gd name="connsiteY2" fmla="*/ 87086 h 312112"/>
              <a:gd name="connsiteX3" fmla="*/ 522515 w 528130"/>
              <a:gd name="connsiteY3" fmla="*/ 290286 h 312112"/>
              <a:gd name="connsiteX4" fmla="*/ 493486 w 528130"/>
              <a:gd name="connsiteY4" fmla="*/ 304800 h 312112"/>
              <a:gd name="connsiteX5" fmla="*/ 508000 w 528130"/>
              <a:gd name="connsiteY5" fmla="*/ 275772 h 31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30" h="312112">
                <a:moveTo>
                  <a:pt x="0" y="0"/>
                </a:moveTo>
                <a:cubicBezTo>
                  <a:pt x="64105" y="145143"/>
                  <a:pt x="128210" y="290286"/>
                  <a:pt x="188686" y="304800"/>
                </a:cubicBezTo>
                <a:cubicBezTo>
                  <a:pt x="249162" y="319314"/>
                  <a:pt x="307220" y="89505"/>
                  <a:pt x="362858" y="87086"/>
                </a:cubicBezTo>
                <a:cubicBezTo>
                  <a:pt x="418496" y="84667"/>
                  <a:pt x="500744" y="254000"/>
                  <a:pt x="522515" y="290286"/>
                </a:cubicBezTo>
                <a:cubicBezTo>
                  <a:pt x="544286" y="326572"/>
                  <a:pt x="495905" y="307219"/>
                  <a:pt x="493486" y="304800"/>
                </a:cubicBezTo>
                <a:cubicBezTo>
                  <a:pt x="491067" y="302381"/>
                  <a:pt x="499533" y="289076"/>
                  <a:pt x="508000" y="2757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8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11277600" cy="124936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4400" b="1" dirty="0"/>
              <a:t>You can slow drug </a:t>
            </a:r>
            <a:r>
              <a:rPr lang="en-US" sz="4400" b="1" dirty="0" smtClean="0"/>
              <a:t>resistance by </a:t>
            </a:r>
            <a:r>
              <a:rPr lang="en-US" sz="4400" b="1" dirty="0"/>
              <a:t>increasing refugia.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918" y="1544158"/>
            <a:ext cx="8263482" cy="4495800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2"/>
              </a:buClr>
            </a:pPr>
            <a:r>
              <a:rPr lang="en-US" sz="3200" dirty="0"/>
              <a:t>Decrease frequency of anthelmintic treatments.</a:t>
            </a:r>
          </a:p>
          <a:p>
            <a:pPr marL="457200" indent="-457200">
              <a:buClr>
                <a:schemeClr val="tx2"/>
              </a:buClr>
            </a:pPr>
            <a:r>
              <a:rPr lang="en-US" sz="3200" dirty="0"/>
              <a:t>Do not treat everyone; leave some animals untreated.</a:t>
            </a:r>
          </a:p>
          <a:p>
            <a:pPr marL="457200" indent="-457200">
              <a:buClr>
                <a:schemeClr val="tx2"/>
              </a:buClr>
            </a:pPr>
            <a:r>
              <a:rPr lang="en-US" sz="3200" dirty="0"/>
              <a:t>Do not move treated animals to a clean pasture.</a:t>
            </a:r>
          </a:p>
          <a:p>
            <a:pPr marL="457200" indent="-457200">
              <a:buClr>
                <a:schemeClr val="tx2"/>
              </a:buClr>
            </a:pPr>
            <a:r>
              <a:rPr lang="en-US" sz="3200" dirty="0"/>
              <a:t>Do not deworm when there is a low level of pasture contamination or infection in animals.</a:t>
            </a:r>
          </a:p>
          <a:p>
            <a:pPr marL="457200" indent="-457200">
              <a:buClr>
                <a:schemeClr val="tx2"/>
              </a:buClr>
            </a:pPr>
            <a:r>
              <a:rPr lang="en-US" sz="3200" dirty="0" smtClean="0"/>
              <a:t>Re-introduce </a:t>
            </a:r>
            <a:r>
              <a:rPr lang="en-US" sz="3200" dirty="0"/>
              <a:t>susceptible worms (?) to your farm.</a:t>
            </a:r>
            <a:endParaRPr lang="en-US" sz="3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400" y="1799082"/>
            <a:ext cx="3151632" cy="791718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Refugia</a:t>
            </a:r>
            <a:r>
              <a:rPr lang="en-US" dirty="0" smtClean="0"/>
              <a:t> are worms that have not been exposed to drug(s):  “in refuge”.</a:t>
            </a:r>
            <a:endParaRPr lang="en-US" dirty="0"/>
          </a:p>
        </p:txBody>
      </p:sp>
      <p:pic>
        <p:nvPicPr>
          <p:cNvPr id="1026" name="Picture 2" descr="https://farm4.staticflickr.com/3227/2300904563_84180ab516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t="4267" r="17543" b="-4267"/>
          <a:stretch/>
        </p:blipFill>
        <p:spPr bwMode="auto">
          <a:xfrm>
            <a:off x="8534400" y="2590800"/>
            <a:ext cx="3162852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10515600" cy="1325563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4000" b="1" dirty="0"/>
              <a:t>Don’t make it easier for worms to develop resistance to the drugs.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8001000" cy="4980272"/>
          </a:xfrm>
        </p:spPr>
        <p:txBody>
          <a:bodyPr>
            <a:normAutofit fontScale="85000" lnSpcReduction="20000"/>
          </a:bodyPr>
          <a:lstStyle/>
          <a:p>
            <a:pPr marL="91440" indent="0">
              <a:buClr>
                <a:schemeClr val="tx2"/>
              </a:buClr>
              <a:buNone/>
            </a:pPr>
            <a:r>
              <a:rPr lang="en-US" sz="3800" dirty="0" smtClean="0"/>
              <a:t>Caused by </a:t>
            </a:r>
            <a:r>
              <a:rPr lang="en-US" sz="3800" dirty="0"/>
              <a:t>exposing them to sub-therapeutic levels of drug(s</a:t>
            </a:r>
            <a:r>
              <a:rPr lang="en-US" sz="3800" dirty="0" smtClean="0"/>
              <a:t>); so </a:t>
            </a:r>
            <a:r>
              <a:rPr lang="en-US" sz="3800" b="1" dirty="0" smtClean="0">
                <a:solidFill>
                  <a:srgbClr val="0033CC"/>
                </a:solidFill>
              </a:rPr>
              <a:t>DO NOT</a:t>
            </a:r>
            <a:r>
              <a:rPr lang="en-US" sz="3800" dirty="0" smtClean="0"/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900" dirty="0"/>
          </a:p>
          <a:p>
            <a:pPr marL="1097280" lvl="2" indent="-365760">
              <a:buClr>
                <a:schemeClr val="tx2"/>
              </a:buClr>
              <a:buFont typeface="+mj-lt"/>
              <a:buAutoNum type="arabicParenR"/>
            </a:pPr>
            <a:r>
              <a:rPr lang="en-US" sz="3500" dirty="0" err="1" smtClean="0"/>
              <a:t>Underdose</a:t>
            </a:r>
            <a:endParaRPr lang="en-US" sz="3500" dirty="0"/>
          </a:p>
          <a:p>
            <a:pPr marL="1097280" lvl="2" indent="-365760">
              <a:buClr>
                <a:schemeClr val="tx2"/>
              </a:buClr>
              <a:buFont typeface="+mj-lt"/>
              <a:buAutoNum type="arabicParenR"/>
            </a:pPr>
            <a:r>
              <a:rPr lang="en-US" sz="3500" dirty="0" smtClean="0"/>
              <a:t>Inject </a:t>
            </a:r>
            <a:r>
              <a:rPr lang="en-US" sz="3500" dirty="0"/>
              <a:t>dewormers</a:t>
            </a:r>
          </a:p>
          <a:p>
            <a:pPr marL="1097280" lvl="2" indent="-365760">
              <a:buClr>
                <a:schemeClr val="tx2"/>
              </a:buClr>
              <a:buFont typeface="+mj-lt"/>
              <a:buAutoNum type="arabicParenR"/>
            </a:pPr>
            <a:r>
              <a:rPr lang="en-US" sz="3500" dirty="0" smtClean="0"/>
              <a:t>Pour </a:t>
            </a:r>
            <a:r>
              <a:rPr lang="en-US" sz="3500" dirty="0"/>
              <a:t>dewormer on back</a:t>
            </a:r>
          </a:p>
          <a:p>
            <a:pPr marL="1097280" lvl="2" indent="-365760">
              <a:buClr>
                <a:schemeClr val="tx2"/>
              </a:buClr>
              <a:buFont typeface="+mj-lt"/>
              <a:buAutoNum type="arabicParenR"/>
            </a:pPr>
            <a:r>
              <a:rPr lang="en-US" sz="3500" dirty="0" smtClean="0"/>
              <a:t>Administer </a:t>
            </a:r>
            <a:r>
              <a:rPr lang="en-US" sz="3500" dirty="0"/>
              <a:t>drugs improperly</a:t>
            </a:r>
          </a:p>
          <a:p>
            <a:pPr marL="1188720" lvl="3" indent="-182880">
              <a:buClr>
                <a:schemeClr val="tx2"/>
              </a:buClr>
            </a:pPr>
            <a:r>
              <a:rPr lang="en-US" sz="3000" dirty="0" smtClean="0"/>
              <a:t>Do not squirt </a:t>
            </a:r>
            <a:r>
              <a:rPr lang="en-US" sz="3000" dirty="0"/>
              <a:t>injectable into mouth</a:t>
            </a:r>
          </a:p>
          <a:p>
            <a:pPr marL="1188720" lvl="3" indent="-182880">
              <a:buClr>
                <a:schemeClr val="tx2"/>
              </a:buClr>
            </a:pPr>
            <a:r>
              <a:rPr lang="en-US" sz="3000" dirty="0" smtClean="0"/>
              <a:t>Do not drench </a:t>
            </a:r>
            <a:r>
              <a:rPr lang="en-US" sz="3000" dirty="0"/>
              <a:t>with pour-on</a:t>
            </a:r>
          </a:p>
          <a:p>
            <a:pPr marL="1097280" lvl="2" indent="-365760">
              <a:buClr>
                <a:schemeClr val="tx2"/>
              </a:buClr>
              <a:buFont typeface="+mj-lt"/>
              <a:buAutoNum type="arabicParenR"/>
            </a:pPr>
            <a:r>
              <a:rPr lang="en-US" sz="3500" dirty="0" smtClean="0"/>
              <a:t>Deposit </a:t>
            </a:r>
            <a:r>
              <a:rPr lang="en-US" sz="3500" dirty="0"/>
              <a:t>drug into mouth instead of </a:t>
            </a:r>
            <a:r>
              <a:rPr lang="en-US" sz="3500" dirty="0" smtClean="0"/>
              <a:t>esophagus</a:t>
            </a:r>
            <a:endParaRPr lang="en-US" sz="3500" dirty="0"/>
          </a:p>
          <a:p>
            <a:pPr marL="1097280" lvl="2" indent="-365760">
              <a:buClr>
                <a:schemeClr val="tx2"/>
              </a:buClr>
              <a:buFont typeface="+mj-lt"/>
              <a:buAutoNum type="arabicParenR"/>
            </a:pPr>
            <a:r>
              <a:rPr lang="en-US" sz="3500" dirty="0" smtClean="0"/>
              <a:t>Use </a:t>
            </a:r>
            <a:r>
              <a:rPr lang="en-US" sz="3500" dirty="0"/>
              <a:t>persistent activity </a:t>
            </a:r>
            <a:r>
              <a:rPr lang="en-US" sz="3500" dirty="0" err="1" smtClean="0"/>
              <a:t>dewormer</a:t>
            </a:r>
            <a:endParaRPr lang="en-US" sz="3500" dirty="0"/>
          </a:p>
          <a:p>
            <a:pPr marL="1097280" lvl="2" indent="-365760">
              <a:buClr>
                <a:schemeClr val="tx2"/>
              </a:buClr>
              <a:buFont typeface="+mj-lt"/>
              <a:buAutoNum type="arabicParenR"/>
            </a:pPr>
            <a:r>
              <a:rPr lang="en-US" sz="3500" dirty="0" smtClean="0"/>
              <a:t>Rotate </a:t>
            </a:r>
            <a:r>
              <a:rPr lang="en-US" sz="3500" dirty="0"/>
              <a:t>dewormers</a:t>
            </a:r>
          </a:p>
        </p:txBody>
      </p:sp>
      <p:pic>
        <p:nvPicPr>
          <p:cNvPr id="7" name="Picture 2" descr="https://farm4.staticflickr.com/3163/2635282080_1509af0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905000"/>
            <a:ext cx="3219450" cy="40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SU BFRD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954F72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308D306D-57C1-410F-9420-F080ABDD11DB}" vid="{D5FD2705-3821-455F-821C-28F304E0BA9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FVSU BFRDP</Template>
  <TotalTime>6555</TotalTime>
  <Words>2028</Words>
  <Application>Microsoft Office PowerPoint</Application>
  <PresentationFormat>Widescreen</PresentationFormat>
  <Paragraphs>543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Times</vt:lpstr>
      <vt:lpstr>Times New Roman</vt:lpstr>
      <vt:lpstr>Verdana</vt:lpstr>
      <vt:lpstr>Wingdings</vt:lpstr>
      <vt:lpstr>FVSU BFRDP</vt:lpstr>
      <vt:lpstr>PowerPoint Presentation</vt:lpstr>
      <vt:lpstr>Session 4 Integrated Parasite Management I</vt:lpstr>
      <vt:lpstr>American Consortium for Small Ruminant Parasite Control (ACSPRC)  www.acsrpc.org www.wormx.info</vt:lpstr>
      <vt:lpstr>PowerPoint Presentation</vt:lpstr>
      <vt:lpstr>PowerPoint Presentation</vt:lpstr>
      <vt:lpstr>Anthelmintic (dewormer) resistance</vt:lpstr>
      <vt:lpstr>PowerPoint Presentation</vt:lpstr>
      <vt:lpstr>You can slow drug resistance by increasing refugia.</vt:lpstr>
      <vt:lpstr>Don’t make it easier for worms to develop resistance to the drugs.</vt:lpstr>
      <vt:lpstr>Do not bring resistant worms to your farm</vt:lpstr>
      <vt:lpstr>Anthelmintics 101 There are only 3 families of drugs.</vt:lpstr>
      <vt:lpstr>FDA-approved anthelmintics for sheep</vt:lpstr>
      <vt:lpstr>FDA-approved anthelmintics for goats</vt:lpstr>
      <vt:lpstr>Extra-label anthelmintics for goats (Rx)</vt:lpstr>
      <vt:lpstr>PowerPoint Presentation</vt:lpstr>
      <vt:lpstr>“Alternative” (non-chemical) dewormers </vt:lpstr>
      <vt:lpstr>2014 Western Maryland Pasture-Based Meat Goat Performance Test Anthelmintic effect of copper oxide wire particles (COWPs)</vt:lpstr>
      <vt:lpstr>PowerPoint Presentation</vt:lpstr>
      <vt:lpstr>PowerPoint Presentation</vt:lpstr>
      <vt:lpstr>My perspective and recommendation on alternative “dewormers”</vt:lpstr>
      <vt:lpstr>Determining anthelmintic resistance</vt:lpstr>
      <vt:lpstr>1)  Fecal egg count reduction test (FECRT)</vt:lpstr>
      <vt:lpstr>Fecal egg count reduction test (FECRT)</vt:lpstr>
      <vt:lpstr>Fecal egg count reduction test 2012 Western Maryland Pasture-Based Meat Goat Performance Test [Pre-test Tx:  albendazole + moxidectin + levamisole]</vt:lpstr>
      <vt:lpstr>2)  DrenchRite® or larval development assay</vt:lpstr>
      <vt:lpstr>DrenchRite Report Form</vt:lpstr>
      <vt:lpstr>A comparison of tests</vt:lpstr>
      <vt:lpstr>Small ruminants are affected by many internal parasites, but only a few are usually important.</vt:lpstr>
      <vt:lpstr>Roundworms - nematodes – strongyle-type</vt:lpstr>
      <vt:lpstr>Haemonchus – Trichostrongylus – Teladorsagia</vt:lpstr>
      <vt:lpstr>Haemonchus contortus - Barber pole worm</vt:lpstr>
      <vt:lpstr>Other strongyle-type Teladorsagia and Trichostrongylus</vt:lpstr>
      <vt:lpstr>PowerPoint Presentation</vt:lpstr>
      <vt:lpstr>Tapeworms (Moniezia expansa)</vt:lpstr>
      <vt:lpstr>Meningeal worm (Parelaphostrongylus tenuis)</vt:lpstr>
      <vt:lpstr>Coccidia (Eimeria spp.)</vt:lpstr>
      <vt:lpstr>Coccidia (Eimeria spp.)</vt:lpstr>
      <vt:lpstr> End - Integrated Parasite Management First Presentation, Part 1 Continued in Part 2 </vt:lpstr>
    </vt:vector>
  </TitlesOfParts>
  <Company>UGA Crop &amp; Soil Sciences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Grazing Dairies</dc:title>
  <dc:creator>Dennis Hancock</dc:creator>
  <cp:lastModifiedBy>FVSU-AG</cp:lastModifiedBy>
  <cp:revision>396</cp:revision>
  <dcterms:created xsi:type="dcterms:W3CDTF">2012-03-13T17:13:09Z</dcterms:created>
  <dcterms:modified xsi:type="dcterms:W3CDTF">2016-09-02T02:21:37Z</dcterms:modified>
</cp:coreProperties>
</file>