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2" r:id="rId2"/>
    <p:sldId id="258" r:id="rId3"/>
    <p:sldId id="319" r:id="rId4"/>
    <p:sldId id="265" r:id="rId5"/>
    <p:sldId id="306" r:id="rId6"/>
    <p:sldId id="307" r:id="rId7"/>
    <p:sldId id="341" r:id="rId8"/>
    <p:sldId id="323" r:id="rId9"/>
    <p:sldId id="324" r:id="rId10"/>
    <p:sldId id="32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3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5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6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C484013-0FC5-47DA-B400-0A4E955318E3}" type="datetimeFigureOut">
              <a:rPr lang="en-US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5C0859-977D-483C-8219-39CF7BD3379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2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2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8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1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29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2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9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B2EB-0801-41A2-8B2B-42E9E595B3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57238"/>
            <a:ext cx="6719887" cy="377983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629" y="4788934"/>
            <a:ext cx="6241627" cy="4537234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218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0859-977D-483C-8219-39CF7BD3379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5109" cy="1325563"/>
          </a:xfrm>
        </p:spPr>
        <p:txBody>
          <a:bodyPr/>
          <a:lstStyle/>
          <a:p>
            <a:r>
              <a:rPr lang="en-US" dirty="0"/>
              <a:t>Lamb Quality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16330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i="1" dirty="0"/>
              <a:t>To segregate lamb carcasses into palatability groups based on the expected eating quality of the cooked retail cuts from the lamb carcass</a:t>
            </a:r>
          </a:p>
          <a:p>
            <a:endParaRPr lang="en-US" sz="3200" i="1" dirty="0"/>
          </a:p>
          <a:p>
            <a:r>
              <a:rPr lang="en-US" sz="3200" dirty="0"/>
              <a:t>What to look for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800" dirty="0"/>
              <a:t>Carcass conformation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800" dirty="0" smtClean="0"/>
              <a:t>Maturity (lamb worth more $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than mutton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800" dirty="0" smtClean="0"/>
              <a:t>Fat </a:t>
            </a:r>
            <a:r>
              <a:rPr lang="en-US" sz="2800" dirty="0"/>
              <a:t>deposition (</a:t>
            </a:r>
            <a:r>
              <a:rPr lang="en-US" sz="2800" dirty="0" smtClean="0"/>
              <a:t>Flank)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800" dirty="0" smtClean="0"/>
              <a:t>Fat </a:t>
            </a:r>
            <a:r>
              <a:rPr lang="en-US" sz="2800" dirty="0"/>
              <a:t>and lean firmness</a:t>
            </a:r>
          </a:p>
          <a:p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958614"/>
            <a:ext cx="6400800" cy="380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7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4" name="Picture 2" descr="C:\Documents and Settings\astelz\My Documents\My Classes\ADSC 3650\Spring 2009\Labs\Lab 6 lamb grading and fab\grading chart.jpg"/>
          <p:cNvPicPr>
            <a:picLocks noChangeAspect="1" noChangeArrowheads="1"/>
          </p:cNvPicPr>
          <p:nvPr/>
        </p:nvPicPr>
        <p:blipFill rotWithShape="1">
          <a:blip r:embed="rId3" cstate="print"/>
          <a:srcRect l="1059" t="3167" r="2517" b="2662"/>
          <a:stretch/>
        </p:blipFill>
        <p:spPr bwMode="auto">
          <a:xfrm>
            <a:off x="579548" y="947827"/>
            <a:ext cx="8500058" cy="5903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5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2979" y="218550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Goat Suggested Grades</a:t>
            </a:r>
          </a:p>
          <a:p>
            <a:pPr algn="ctr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70016" y="3695095"/>
            <a:ext cx="8877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Used by some sale barns (with graded sales), can find them at: </a:t>
            </a:r>
          </a:p>
          <a:p>
            <a:pPr algn="ctr"/>
            <a:r>
              <a:rPr lang="en-US" sz="2400" dirty="0" smtClean="0"/>
              <a:t>www.ams.usda.gov/market-news/goat-reports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4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46" y="365125"/>
            <a:ext cx="10515600" cy="1325563"/>
          </a:xfrm>
        </p:spPr>
        <p:txBody>
          <a:bodyPr/>
          <a:lstStyle/>
          <a:p>
            <a:r>
              <a:rPr lang="en-US" dirty="0"/>
              <a:t>Selection 1 Market Kids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690688"/>
            <a:ext cx="5301343" cy="435133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Live goats have a superior meat type conformation; Thickly muscled throughout the body as indicated by </a:t>
            </a:r>
            <a:r>
              <a:rPr lang="en-US" sz="3200" dirty="0" smtClean="0"/>
              <a:t> </a:t>
            </a:r>
            <a:endParaRPr lang="en-US" sz="3200" dirty="0"/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 smtClean="0"/>
              <a:t>Bulging </a:t>
            </a:r>
            <a:r>
              <a:rPr lang="en-US" sz="3200" dirty="0"/>
              <a:t>outside </a:t>
            </a:r>
            <a:r>
              <a:rPr lang="en-US" sz="3200" dirty="0" smtClean="0"/>
              <a:t>legs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/>
              <a:t>F</a:t>
            </a:r>
            <a:r>
              <a:rPr lang="en-US" sz="3200" dirty="0" smtClean="0"/>
              <a:t>ull </a:t>
            </a:r>
            <a:r>
              <a:rPr lang="en-US" sz="3200" dirty="0"/>
              <a:t>(rounded) back </a:t>
            </a:r>
            <a:r>
              <a:rPr lang="en-US" sz="3200" dirty="0" smtClean="0"/>
              <a:t>strip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/>
              <a:t>M</a:t>
            </a:r>
            <a:r>
              <a:rPr lang="en-US" sz="3200" dirty="0" smtClean="0"/>
              <a:t>oderately </a:t>
            </a:r>
            <a:r>
              <a:rPr lang="en-US" sz="3200" dirty="0"/>
              <a:t>thick outside shoulder</a:t>
            </a:r>
            <a:endParaRPr lang="en-US" sz="3200" dirty="0">
              <a:solidFill>
                <a:srgbClr val="FFCC66"/>
              </a:solidFill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730" y="2225496"/>
            <a:ext cx="5829093" cy="252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2161" y="4889686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Loveday</a:t>
            </a:r>
            <a:r>
              <a:rPr lang="en-US" sz="1100" dirty="0" smtClean="0"/>
              <a:t>, UT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4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01" y="274973"/>
            <a:ext cx="10515600" cy="1325563"/>
          </a:xfrm>
        </p:spPr>
        <p:txBody>
          <a:bodyPr/>
          <a:lstStyle/>
          <a:p>
            <a:r>
              <a:rPr lang="en-US" dirty="0"/>
              <a:t>Selection 2 Market Kids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420244"/>
            <a:ext cx="5434885" cy="459892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Live goats have a average meat type conformation; Moderately muscled throughout the body as indicated by </a:t>
            </a:r>
            <a:r>
              <a:rPr lang="en-US" sz="3200" dirty="0" smtClean="0"/>
              <a:t>a</a:t>
            </a:r>
            <a:endParaRPr lang="en-US" sz="3200" dirty="0"/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/>
              <a:t>Slightly thick outside </a:t>
            </a:r>
            <a:r>
              <a:rPr lang="en-US" sz="3200" dirty="0" smtClean="0"/>
              <a:t>legs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 smtClean="0"/>
              <a:t>Slightly </a:t>
            </a:r>
            <a:r>
              <a:rPr lang="en-US" sz="3200" dirty="0"/>
              <a:t>full (rounded) back </a:t>
            </a:r>
            <a:r>
              <a:rPr lang="en-US" sz="3200" dirty="0" smtClean="0"/>
              <a:t>strip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 smtClean="0"/>
              <a:t>Slightly </a:t>
            </a:r>
            <a:r>
              <a:rPr lang="en-US" sz="3200" dirty="0"/>
              <a:t>thick to slightly thin outside shoulder</a:t>
            </a:r>
            <a:endParaRPr lang="en-US" sz="3200" dirty="0">
              <a:solidFill>
                <a:srgbClr val="FFCC66"/>
              </a:solidFill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368134" y="5354769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Loveday</a:t>
            </a:r>
            <a:r>
              <a:rPr lang="en-US" sz="1100" dirty="0" smtClean="0"/>
              <a:t>, UT</a:t>
            </a:r>
            <a:endParaRPr lang="en-US" sz="11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892" y="2471884"/>
            <a:ext cx="6170242" cy="276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71" y="352246"/>
            <a:ext cx="10515600" cy="1325563"/>
          </a:xfrm>
        </p:spPr>
        <p:txBody>
          <a:bodyPr/>
          <a:lstStyle/>
          <a:p>
            <a:r>
              <a:rPr lang="en-US" dirty="0"/>
              <a:t>Selection 3 Market Kids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78" y="1677809"/>
            <a:ext cx="5069845" cy="435133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/>
              <a:t>Live goats have an inferior meat type conformation; Thinly muscled throughout the body as indicated by </a:t>
            </a:r>
            <a:r>
              <a:rPr lang="en-US" sz="3200" dirty="0" smtClean="0"/>
              <a:t> </a:t>
            </a:r>
            <a:endParaRPr lang="en-US" sz="3200" dirty="0"/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/>
              <a:t>Legs, back and shoulders are </a:t>
            </a:r>
            <a:r>
              <a:rPr lang="en-US" sz="3200" dirty="0" smtClean="0"/>
              <a:t>narrow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−"/>
              <a:defRPr/>
            </a:pPr>
            <a:r>
              <a:rPr lang="en-US" sz="3200" dirty="0" smtClean="0"/>
              <a:t>Body </a:t>
            </a:r>
            <a:r>
              <a:rPr lang="en-US" sz="3200" dirty="0"/>
              <a:t>has angular, sunken appearance</a:t>
            </a: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0" y="5153891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Loveday</a:t>
            </a:r>
            <a:r>
              <a:rPr lang="en-US" sz="1050" dirty="0" smtClean="0"/>
              <a:t>, UT</a:t>
            </a:r>
            <a:endParaRPr lang="en-US" sz="105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762" y="2054734"/>
            <a:ext cx="6890802" cy="309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5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2" y="47472"/>
            <a:ext cx="11084182" cy="1325563"/>
          </a:xfrm>
        </p:spPr>
        <p:txBody>
          <a:bodyPr>
            <a:normAutofit/>
          </a:bodyPr>
          <a:lstStyle/>
          <a:p>
            <a:r>
              <a:rPr lang="en-US" sz="4300" dirty="0"/>
              <a:t>Comparison of Live Goat 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Selection Grades</a:t>
            </a:r>
            <a:endParaRPr lang="en-US" sz="43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30" y="1291443"/>
            <a:ext cx="5562527" cy="250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847" y="1301493"/>
            <a:ext cx="5839710" cy="262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296" y="3928392"/>
            <a:ext cx="6379285" cy="286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90228" y="2962659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34955" y="3097395"/>
            <a:ext cx="527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26929" y="5703852"/>
            <a:ext cx="527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cs typeface="+mn-cs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6810" y="639635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Loveday</a:t>
            </a:r>
            <a:r>
              <a:rPr lang="en-US" sz="1200" dirty="0" smtClean="0"/>
              <a:t>, 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9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22" y="286678"/>
            <a:ext cx="9143999" cy="647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05323" y="6376552"/>
            <a:ext cx="162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Rentfrow</a:t>
            </a:r>
            <a:r>
              <a:rPr lang="en-US" sz="1100" dirty="0" smtClean="0">
                <a:solidFill>
                  <a:schemeClr val="bg1"/>
                </a:solidFill>
              </a:rPr>
              <a:t>, 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901" y="467125"/>
            <a:ext cx="4351089" cy="910423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Carcass Grades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2039" y="4382429"/>
            <a:ext cx="42374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4946" y="4211663"/>
            <a:ext cx="37868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43247" y="4211663"/>
            <a:ext cx="42374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85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5" y="0"/>
            <a:ext cx="95562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0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74"/>
            <a:ext cx="12192000" cy="672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3031" y="415532"/>
            <a:ext cx="157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McMillin</a:t>
            </a:r>
            <a:r>
              <a:rPr lang="en-US" sz="1200" dirty="0" smtClean="0"/>
              <a:t>, LSU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34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0563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5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Meats</a:t>
            </a:r>
            <a:endParaRPr lang="en-US" sz="4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 Stelzleni, PhD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Georgia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Meat Science Technology Center</a:t>
            </a: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986" y="1335047"/>
            <a:ext cx="3742897" cy="34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203" y="118752"/>
            <a:ext cx="4691711" cy="6644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3842" y="2176530"/>
            <a:ext cx="3361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Talk to your processor; not all will process sheep/goats and if they do, they may not be able to create all the cuts you see 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133306"/>
            <a:ext cx="10515600" cy="1325563"/>
          </a:xfrm>
        </p:spPr>
        <p:txBody>
          <a:bodyPr/>
          <a:lstStyle/>
          <a:p>
            <a:r>
              <a:rPr lang="en-US" dirty="0"/>
              <a:t>% Wholesale Cuts for Lamb and Goat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54580"/>
              </p:ext>
            </p:extLst>
          </p:nvPr>
        </p:nvGraphicFramePr>
        <p:xfrm>
          <a:off x="1957590" y="1275005"/>
          <a:ext cx="7193988" cy="5048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9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Primal</a:t>
                      </a:r>
                      <a:endParaRPr lang="en-US" sz="2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Lamb</a:t>
                      </a:r>
                      <a:endParaRPr lang="en-US" sz="2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Goat</a:t>
                      </a:r>
                      <a:endParaRPr lang="en-US" sz="2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Loin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Rack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Shoulder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Shank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Breast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</a:t>
                      </a:r>
                      <a:r>
                        <a:rPr lang="en-US" sz="2800" baseline="0" dirty="0" smtClean="0"/>
                        <a:t> Fat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321" y="6460071"/>
            <a:ext cx="4021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Aaron </a:t>
            </a:r>
            <a:r>
              <a:rPr lang="en-US" sz="1400" dirty="0" err="1" smtClean="0"/>
              <a:t>Renfroe</a:t>
            </a:r>
            <a:r>
              <a:rPr lang="en-US" sz="1400" dirty="0" smtClean="0"/>
              <a:t>, TX </a:t>
            </a:r>
            <a:r>
              <a:rPr lang="en-US" sz="1400" dirty="0" err="1" smtClean="0"/>
              <a:t>AgriLife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30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143221"/>
            <a:ext cx="10515600" cy="1325563"/>
          </a:xfrm>
        </p:spPr>
        <p:txBody>
          <a:bodyPr/>
          <a:lstStyle/>
          <a:p>
            <a:r>
              <a:rPr lang="en-US" dirty="0" smtClean="0"/>
              <a:t>General impacts on meat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069539"/>
            <a:ext cx="10859874" cy="5009289"/>
          </a:xfrm>
        </p:spPr>
        <p:txBody>
          <a:bodyPr>
            <a:noAutofit/>
          </a:bodyPr>
          <a:lstStyle/>
          <a:p>
            <a:r>
              <a:rPr lang="en-US" dirty="0" smtClean="0"/>
              <a:t>Age </a:t>
            </a:r>
          </a:p>
          <a:p>
            <a:pPr lvl="1"/>
            <a:r>
              <a:rPr lang="en-US" sz="2600" dirty="0" smtClean="0"/>
              <a:t>Increases yield (muscle) to a point, then fat increases (as long as + nutrition)</a:t>
            </a:r>
          </a:p>
          <a:p>
            <a:pPr lvl="1"/>
            <a:r>
              <a:rPr lang="en-US" sz="2600" dirty="0" smtClean="0"/>
              <a:t>Meat tenderness decreases with age </a:t>
            </a:r>
          </a:p>
          <a:p>
            <a:r>
              <a:rPr lang="en-US" dirty="0" smtClean="0"/>
              <a:t>Sex</a:t>
            </a:r>
          </a:p>
          <a:p>
            <a:pPr lvl="1"/>
            <a:r>
              <a:rPr lang="en-US" sz="2600" dirty="0" smtClean="0"/>
              <a:t>Intact males are leaner (have less fat) and can have tougher meat but may have more muscling/meat than castrated males or females</a:t>
            </a:r>
          </a:p>
          <a:p>
            <a:pPr lvl="1"/>
            <a:r>
              <a:rPr lang="en-US" sz="2600" dirty="0" smtClean="0"/>
              <a:t>Goat males have a very strong musky smell than can impact meat taste; some consumers are turned off by this (especially Americans)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sz="2600" dirty="0" smtClean="0"/>
              <a:t>Animals raised primarily on grass usually have less fat than those fed grain-based feeds (at the same age)</a:t>
            </a:r>
          </a:p>
          <a:p>
            <a:pPr lvl="1"/>
            <a:r>
              <a:rPr lang="en-US" sz="2600" dirty="0"/>
              <a:t>Stress can decrease meat </a:t>
            </a:r>
            <a:r>
              <a:rPr lang="en-US" sz="2600" dirty="0" smtClean="0"/>
              <a:t>tenderness, impact flavor, color,          and WHC</a:t>
            </a:r>
            <a:endParaRPr lang="en-US" sz="26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3" y="29826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559912"/>
            <a:ext cx="10972799" cy="4660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Goats</a:t>
            </a:r>
          </a:p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www2.ca.uky.edu/agc/pubs/asc/asc179/asc179.pdf</a:t>
            </a:r>
          </a:p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www.sheepandgoat.com</a:t>
            </a: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/#!</a:t>
            </a: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meat-goat-carcass-evaluation/ce9c </a:t>
            </a:r>
          </a:p>
          <a:p>
            <a:pPr marL="0" indent="0">
              <a:buNone/>
            </a:pPr>
            <a:endParaRPr lang="en-US" sz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Sheep</a:t>
            </a:r>
          </a:p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www.sheep101.info/201/lambmarketing.html</a:t>
            </a:r>
          </a:p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www.sustainagga.org/documents/didthelockerstealmymeat.pdf</a:t>
            </a:r>
          </a:p>
          <a:p>
            <a:pPr marL="0" indent="0">
              <a:buNone/>
            </a:pPr>
            <a:endParaRPr lang="en-US" sz="19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</a:p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sheepgoatmarketing.info/education/</a:t>
            </a:r>
            <a:r>
              <a:rPr lang="en-US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dressingpercentages.php</a:t>
            </a: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838200" y="1690692"/>
            <a:ext cx="6870032" cy="463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Tahoma" charset="0"/>
            </a:endParaRP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endParaRPr lang="en-US" sz="4800" dirty="0">
              <a:latin typeface="Tahoma" charset="0"/>
            </a:endParaRP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endParaRPr lang="en-US" sz="4800" dirty="0">
              <a:latin typeface="Tahom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9822366" cy="43682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3200" dirty="0" smtClean="0"/>
              <a:t>Understand </a:t>
            </a:r>
            <a:r>
              <a:rPr lang="en-US" sz="3200" dirty="0"/>
              <a:t>the difference between live weight, hanging </a:t>
            </a:r>
            <a:r>
              <a:rPr lang="en-US" sz="3200" dirty="0" smtClean="0"/>
              <a:t>weight (hot carcass weight) </a:t>
            </a:r>
            <a:r>
              <a:rPr lang="en-US" sz="3200" dirty="0"/>
              <a:t>and retail </a:t>
            </a:r>
            <a:r>
              <a:rPr lang="en-US" sz="3200" dirty="0" smtClean="0"/>
              <a:t>yield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Describe how animal age, sex, and management practices affect meat quality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252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04" y="372552"/>
            <a:ext cx="11037125" cy="1325563"/>
          </a:xfrm>
        </p:spPr>
        <p:txBody>
          <a:bodyPr/>
          <a:lstStyle/>
          <a:p>
            <a:r>
              <a:rPr lang="en-US" dirty="0"/>
              <a:t>Why is Small Ruminant Production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04" y="1828676"/>
            <a:ext cx="791288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Growing US minority populations that consume lamb/goat on a regular basis</a:t>
            </a:r>
          </a:p>
          <a:p>
            <a:pPr lvl="1"/>
            <a:r>
              <a:rPr lang="en-US" sz="2800" dirty="0"/>
              <a:t>US = 34% minority population</a:t>
            </a:r>
          </a:p>
          <a:p>
            <a:pPr lvl="1"/>
            <a:r>
              <a:rPr lang="en-US" sz="2800" dirty="0"/>
              <a:t>44% of population for individuals under 18 </a:t>
            </a:r>
            <a:r>
              <a:rPr lang="en-US" sz="2800" dirty="0" err="1"/>
              <a:t>yrs</a:t>
            </a:r>
            <a:endParaRPr lang="en-US" sz="2800" dirty="0"/>
          </a:p>
          <a:p>
            <a:pPr lvl="1"/>
            <a:r>
              <a:rPr lang="en-US" sz="2800" dirty="0"/>
              <a:t>47% of population for individuals under 5 </a:t>
            </a:r>
            <a:r>
              <a:rPr lang="en-US" sz="2800" dirty="0" err="1"/>
              <a:t>yrs</a:t>
            </a:r>
            <a:endParaRPr lang="en-US" sz="2800" dirty="0"/>
          </a:p>
          <a:p>
            <a:r>
              <a:rPr lang="en-US" sz="3200" dirty="0"/>
              <a:t>As long as traditional dietary habits </a:t>
            </a:r>
            <a:r>
              <a:rPr lang="en-US" sz="3200" dirty="0" smtClean="0"/>
              <a:t>continue, </a:t>
            </a:r>
            <a:r>
              <a:rPr lang="en-US" sz="3200" dirty="0"/>
              <a:t>consumption should increase</a:t>
            </a:r>
          </a:p>
          <a:p>
            <a:pPr lvl="1"/>
            <a:r>
              <a:rPr lang="en-US" sz="2800" dirty="0"/>
              <a:t>May be restricted to certain times of the year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279" y="6318003"/>
            <a:ext cx="3470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Runge</a:t>
            </a:r>
            <a:r>
              <a:rPr lang="en-US" sz="1600" dirty="0" smtClean="0"/>
              <a:t>, AU; US Census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1968696"/>
            <a:ext cx="2773680" cy="29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3920" y="501529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Susan Schoenian, </a:t>
            </a:r>
            <a:r>
              <a:rPr lang="en-US" sz="1600" dirty="0" err="1" smtClean="0"/>
              <a:t>Baalands</a:t>
            </a:r>
            <a:r>
              <a:rPr lang="en-US" sz="1600" dirty="0" smtClean="0"/>
              <a:t> Farm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5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38" y="1428362"/>
            <a:ext cx="10515600" cy="198334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Meat of the Matter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109808" y="3411707"/>
            <a:ext cx="9188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Producers have the opportunity to market live animals for meat or to market meat directly to consumers!</a:t>
            </a:r>
          </a:p>
        </p:txBody>
      </p:sp>
    </p:spTree>
    <p:extLst>
      <p:ext uri="{BB962C8B-B14F-4D97-AF65-F5344CB8AC3E}">
        <p14:creationId xmlns:p14="http://schemas.microsoft.com/office/powerpoint/2010/main" val="24471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66" y="300731"/>
            <a:ext cx="10515600" cy="1325563"/>
          </a:xfrm>
        </p:spPr>
        <p:txBody>
          <a:bodyPr/>
          <a:lstStyle/>
          <a:p>
            <a:r>
              <a:rPr lang="en-US" dirty="0"/>
              <a:t>Important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33" y="1438292"/>
            <a:ext cx="11114467" cy="5329556"/>
          </a:xfrm>
        </p:spPr>
        <p:txBody>
          <a:bodyPr>
            <a:normAutofit/>
          </a:bodyPr>
          <a:lstStyle/>
          <a:p>
            <a:r>
              <a:rPr lang="en-US" sz="3200" dirty="0"/>
              <a:t>Hot Carcass </a:t>
            </a:r>
            <a:r>
              <a:rPr lang="en-US" sz="3200" dirty="0" smtClean="0"/>
              <a:t>Weight (HCW) </a:t>
            </a:r>
            <a:r>
              <a:rPr lang="en-US" sz="3200" dirty="0"/>
              <a:t>and Dressing </a:t>
            </a:r>
            <a:r>
              <a:rPr lang="en-US" sz="3200" dirty="0" smtClean="0"/>
              <a:t>Percentage (DP)</a:t>
            </a:r>
            <a:endParaRPr lang="en-US" sz="3200" dirty="0"/>
          </a:p>
          <a:p>
            <a:pPr lvl="1"/>
            <a:r>
              <a:rPr lang="en-US" sz="2800" dirty="0"/>
              <a:t>HCW gives starting weight for sale value</a:t>
            </a:r>
          </a:p>
          <a:p>
            <a:pPr lvl="1"/>
            <a:r>
              <a:rPr lang="en-US" sz="2800" dirty="0"/>
              <a:t>DP = (</a:t>
            </a:r>
            <a:r>
              <a:rPr lang="en-US" sz="2800" dirty="0" smtClean="0"/>
              <a:t>HCW/LW) x 100</a:t>
            </a:r>
            <a:endParaRPr lang="en-US" sz="2800" dirty="0"/>
          </a:p>
          <a:p>
            <a:pPr lvl="2"/>
            <a:r>
              <a:rPr lang="en-US" sz="2800" dirty="0"/>
              <a:t>How much carcass (meat) was in the live </a:t>
            </a:r>
            <a:r>
              <a:rPr lang="en-US" sz="2800" dirty="0" smtClean="0"/>
              <a:t>animal</a:t>
            </a:r>
            <a:endParaRPr lang="en-US" sz="2800" dirty="0"/>
          </a:p>
          <a:p>
            <a:pPr lvl="2"/>
            <a:r>
              <a:rPr lang="en-US" sz="2800" dirty="0"/>
              <a:t>Considerations – gut fill, age, amount of </a:t>
            </a:r>
            <a:r>
              <a:rPr lang="en-US" sz="2800" dirty="0" smtClean="0"/>
              <a:t>hair/wool </a:t>
            </a:r>
          </a:p>
          <a:p>
            <a:r>
              <a:rPr lang="en-US" sz="3200" dirty="0" smtClean="0"/>
              <a:t>Retail vs. Total Yield</a:t>
            </a:r>
          </a:p>
          <a:p>
            <a:pPr lvl="1"/>
            <a:r>
              <a:rPr lang="en-US" sz="2800" dirty="0" smtClean="0"/>
              <a:t>If </a:t>
            </a:r>
            <a:r>
              <a:rPr lang="en-US" sz="2800" dirty="0"/>
              <a:t>selling cuts important to know along with production cost to figure </a:t>
            </a:r>
            <a:r>
              <a:rPr lang="en-US" sz="2800" dirty="0" smtClean="0"/>
              <a:t>break even (BE) </a:t>
            </a:r>
            <a:r>
              <a:rPr lang="en-US" sz="2800" dirty="0"/>
              <a:t>and % </a:t>
            </a:r>
            <a:r>
              <a:rPr lang="en-US" sz="2800" dirty="0" smtClean="0"/>
              <a:t>profit</a:t>
            </a:r>
            <a:endParaRPr lang="en-US" sz="2800" dirty="0"/>
          </a:p>
          <a:p>
            <a:pPr lvl="1"/>
            <a:r>
              <a:rPr lang="en-US" sz="2800" dirty="0"/>
              <a:t>RY = (Retail cut </a:t>
            </a:r>
            <a:r>
              <a:rPr lang="en-US" sz="2800" dirty="0" err="1"/>
              <a:t>wt</a:t>
            </a:r>
            <a:r>
              <a:rPr lang="en-US" sz="2800" dirty="0"/>
              <a:t>/carcass </a:t>
            </a:r>
            <a:r>
              <a:rPr lang="en-US" sz="2800" dirty="0" err="1"/>
              <a:t>wt</a:t>
            </a:r>
            <a:r>
              <a:rPr lang="en-US" sz="2800" dirty="0" smtClean="0"/>
              <a:t>) x 100</a:t>
            </a:r>
            <a:endParaRPr lang="en-US" sz="2800" dirty="0"/>
          </a:p>
          <a:p>
            <a:pPr lvl="1"/>
            <a:r>
              <a:rPr lang="en-US" sz="2800" dirty="0"/>
              <a:t>TY = (Retail cut </a:t>
            </a:r>
            <a:r>
              <a:rPr lang="en-US" sz="2800" dirty="0" err="1"/>
              <a:t>wt</a:t>
            </a:r>
            <a:r>
              <a:rPr lang="en-US" sz="2800" dirty="0"/>
              <a:t>/Live </a:t>
            </a:r>
            <a:r>
              <a:rPr lang="en-US" sz="2800" dirty="0" err="1" smtClean="0"/>
              <a:t>wt</a:t>
            </a:r>
            <a:r>
              <a:rPr lang="en-US" sz="2800" dirty="0" smtClean="0"/>
              <a:t>) x 100</a:t>
            </a:r>
            <a:endParaRPr lang="en-US" sz="2800" dirty="0"/>
          </a:p>
          <a:p>
            <a:r>
              <a:rPr lang="en-US" sz="3200" dirty="0"/>
              <a:t>Typical Carcass </a:t>
            </a:r>
            <a:r>
              <a:rPr lang="en-US" sz="3200" dirty="0" smtClean="0"/>
              <a:t>Characteristics/Considerations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21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540"/>
            <a:ext cx="10515600" cy="1325563"/>
          </a:xfrm>
        </p:spPr>
        <p:txBody>
          <a:bodyPr/>
          <a:lstStyle/>
          <a:p>
            <a:r>
              <a:rPr lang="en-US" dirty="0"/>
              <a:t>Carcass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77" y="1307214"/>
            <a:ext cx="5699584" cy="535448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Dressing %</a:t>
            </a:r>
          </a:p>
          <a:p>
            <a:pPr lvl="1"/>
            <a:r>
              <a:rPr lang="en-US" sz="2800" dirty="0" smtClean="0"/>
              <a:t>Lamb and goats, 45-55</a:t>
            </a:r>
            <a:r>
              <a:rPr lang="en-US" sz="2800" dirty="0"/>
              <a:t>%</a:t>
            </a:r>
          </a:p>
          <a:p>
            <a:r>
              <a:rPr lang="en-US" sz="3200" dirty="0"/>
              <a:t> Fat Cover</a:t>
            </a:r>
          </a:p>
          <a:p>
            <a:pPr lvl="1"/>
            <a:r>
              <a:rPr lang="en-US" sz="2800" dirty="0" smtClean="0"/>
              <a:t>Minimal - </a:t>
            </a:r>
            <a:r>
              <a:rPr lang="en-US" sz="2800" dirty="0"/>
              <a:t>lambs have more</a:t>
            </a:r>
          </a:p>
          <a:p>
            <a:pPr lvl="1"/>
            <a:r>
              <a:rPr lang="en-US" sz="2800" dirty="0"/>
              <a:t>0.1-0.3”</a:t>
            </a:r>
          </a:p>
          <a:p>
            <a:r>
              <a:rPr lang="en-US" sz="3200" dirty="0" smtClean="0"/>
              <a:t>Carcass </a:t>
            </a:r>
            <a:r>
              <a:rPr lang="en-US" sz="3200" dirty="0" err="1"/>
              <a:t>wt</a:t>
            </a:r>
            <a:endParaRPr lang="en-US" sz="3200" dirty="0"/>
          </a:p>
          <a:p>
            <a:pPr lvl="1"/>
            <a:r>
              <a:rPr lang="en-US" sz="2800" dirty="0"/>
              <a:t>&lt;50#, depends on time</a:t>
            </a:r>
          </a:p>
          <a:p>
            <a:pPr lvl="1"/>
            <a:r>
              <a:rPr lang="en-US" sz="2800" dirty="0" smtClean="0"/>
              <a:t>Can lose </a:t>
            </a:r>
            <a:r>
              <a:rPr lang="en-US" sz="2800" dirty="0"/>
              <a:t>5-8% </a:t>
            </a:r>
            <a:r>
              <a:rPr lang="en-US" sz="2800" dirty="0" err="1"/>
              <a:t>wt</a:t>
            </a:r>
            <a:r>
              <a:rPr lang="en-US" sz="2800" dirty="0"/>
              <a:t> overnight</a:t>
            </a:r>
          </a:p>
          <a:p>
            <a:r>
              <a:rPr lang="en-US" sz="3200" dirty="0" smtClean="0"/>
              <a:t>Loin/rib </a:t>
            </a:r>
            <a:r>
              <a:rPr lang="en-US" sz="3200" dirty="0"/>
              <a:t>eye </a:t>
            </a:r>
            <a:r>
              <a:rPr lang="en-US" sz="3200" dirty="0" smtClean="0"/>
              <a:t>area </a:t>
            </a:r>
          </a:p>
          <a:p>
            <a:pPr lvl="1"/>
            <a:r>
              <a:rPr lang="en-US" sz="2800" dirty="0" smtClean="0"/>
              <a:t>Goat 1-3 inches</a:t>
            </a:r>
            <a:r>
              <a:rPr lang="en-US" sz="2800" baseline="30000" dirty="0" smtClean="0"/>
              <a:t>2</a:t>
            </a:r>
          </a:p>
          <a:p>
            <a:pPr lvl="1"/>
            <a:r>
              <a:rPr lang="en-US" sz="2800" dirty="0" smtClean="0"/>
              <a:t>Lamb 2-4.5 inches</a:t>
            </a:r>
            <a:r>
              <a:rPr lang="en-US" sz="2800" baseline="30000" dirty="0" smtClean="0"/>
              <a:t>2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696" y="956420"/>
            <a:ext cx="2949027" cy="28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143" y="2118564"/>
            <a:ext cx="3147060" cy="28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74311" y="5445062"/>
            <a:ext cx="285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</a:t>
            </a:r>
            <a:r>
              <a:rPr lang="en-US" dirty="0" err="1" smtClean="0"/>
              <a:t>Schoenian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58558" y="4961908"/>
            <a:ext cx="48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Lamb left, Goat right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0301" r="1012" b="8889"/>
          <a:stretch/>
        </p:blipFill>
        <p:spPr>
          <a:xfrm>
            <a:off x="4327077" y="5037198"/>
            <a:ext cx="2208472" cy="16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62" y="0"/>
            <a:ext cx="10515600" cy="1325563"/>
          </a:xfrm>
        </p:spPr>
        <p:txBody>
          <a:bodyPr/>
          <a:lstStyle/>
          <a:p>
            <a:r>
              <a:rPr lang="en-US" dirty="0"/>
              <a:t>So once we </a:t>
            </a:r>
            <a:r>
              <a:rPr lang="en-US" dirty="0" smtClean="0"/>
              <a:t>harvest </a:t>
            </a:r>
            <a:r>
              <a:rPr lang="en-US" dirty="0"/>
              <a:t>them, what?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7993" y="5884988"/>
            <a:ext cx="138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Loveday</a:t>
            </a:r>
            <a:r>
              <a:rPr lang="en-US" sz="1200" dirty="0" smtClean="0"/>
              <a:t>, UT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1399" y="5984892"/>
            <a:ext cx="78995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Dr. </a:t>
            </a:r>
            <a:r>
              <a:rPr lang="en-US" sz="2400" b="1" dirty="0" err="1" smtClean="0"/>
              <a:t>McMillin</a:t>
            </a:r>
            <a:r>
              <a:rPr lang="en-US" sz="2400" b="1" dirty="0" smtClean="0"/>
              <a:t> at LSU developed a grading standard for goats which is used by some sale barns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26" y="1048127"/>
            <a:ext cx="6648421" cy="483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63138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Yield Grade</a:t>
            </a:r>
          </a:p>
          <a:p>
            <a:pPr lvl="1"/>
            <a:r>
              <a:rPr lang="en-US" sz="2800" dirty="0" smtClean="0"/>
              <a:t>0.4+(10*12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rib fat) %BCTRC</a:t>
            </a:r>
            <a:endParaRPr lang="en-US" sz="2800" dirty="0"/>
          </a:p>
        </p:txBody>
      </p:sp>
      <p:pic>
        <p:nvPicPr>
          <p:cNvPr id="4" name="Picture 7" descr="C:\Documents and Settings\astelz\My Documents\My Classes\ADSC 3650\Spring 2009\Labs\Lab 6 lamb grading and fab\12 rib fat 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6812" y="1371509"/>
            <a:ext cx="3258683" cy="230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815140"/>
              </p:ext>
            </p:extLst>
          </p:nvPr>
        </p:nvGraphicFramePr>
        <p:xfrm>
          <a:off x="365901" y="2800974"/>
          <a:ext cx="7425574" cy="34266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1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Yield Grade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Expected</a:t>
                      </a:r>
                      <a:r>
                        <a:rPr lang="en-US" sz="2800" baseline="0" dirty="0" smtClean="0"/>
                        <a:t> Yield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Yield Grade 1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47.4 % or more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Yield Grade 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47.2 – 45.6%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Yield Grade 3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45.4 – 43.8%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Yield Grade 4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43.6 – 42.0%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Yield Grade 5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41.8</a:t>
                      </a:r>
                      <a:r>
                        <a:rPr lang="en-US" sz="2800" baseline="0" dirty="0" smtClean="0"/>
                        <a:t> % and less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684" y="3294562"/>
            <a:ext cx="2721622" cy="19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475" y="4785608"/>
            <a:ext cx="2081106" cy="156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7758" y="6472617"/>
            <a:ext cx="424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Bottom two photos: Susan </a:t>
            </a:r>
            <a:r>
              <a:rPr lang="en-US" sz="1600" dirty="0" err="1" smtClean="0"/>
              <a:t>Schoenian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72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48A1FA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838</Words>
  <Application>Microsoft Office PowerPoint</Application>
  <PresentationFormat>Widescreen</PresentationFormat>
  <Paragraphs>181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Verdana</vt:lpstr>
      <vt:lpstr>Office Theme</vt:lpstr>
      <vt:lpstr>PowerPoint Presentation</vt:lpstr>
      <vt:lpstr>Session 5 Meats</vt:lpstr>
      <vt:lpstr>Learning Objectives </vt:lpstr>
      <vt:lpstr>Why is Small Ruminant Production Important? </vt:lpstr>
      <vt:lpstr>The Meat of the Matter  </vt:lpstr>
      <vt:lpstr>Important Considerations</vt:lpstr>
      <vt:lpstr>Carcass Characteristics</vt:lpstr>
      <vt:lpstr>So once we harvest them, what?</vt:lpstr>
      <vt:lpstr>Lambs </vt:lpstr>
      <vt:lpstr>Lamb Quality Grade</vt:lpstr>
      <vt:lpstr>Putting it all Together</vt:lpstr>
      <vt:lpstr>PowerPoint Presentation</vt:lpstr>
      <vt:lpstr>Selection 1 Market Kids</vt:lpstr>
      <vt:lpstr>Selection 2 Market Kids</vt:lpstr>
      <vt:lpstr>Selection 3 Market Kids</vt:lpstr>
      <vt:lpstr>Comparison of Live Goat  Selection Grades</vt:lpstr>
      <vt:lpstr>Carcass Grades</vt:lpstr>
      <vt:lpstr>PowerPoint Presentation</vt:lpstr>
      <vt:lpstr>PowerPoint Presentation</vt:lpstr>
      <vt:lpstr>PowerPoint Presentation</vt:lpstr>
      <vt:lpstr>% Wholesale Cuts for Lamb and Goat</vt:lpstr>
      <vt:lpstr>General impacts on meat quality</vt:lpstr>
      <vt:lpstr>Additional 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91</cp:revision>
  <cp:lastPrinted>2016-09-06T20:06:24Z</cp:lastPrinted>
  <dcterms:created xsi:type="dcterms:W3CDTF">2015-06-09T16:44:22Z</dcterms:created>
  <dcterms:modified xsi:type="dcterms:W3CDTF">2016-09-06T20:06:49Z</dcterms:modified>
</cp:coreProperties>
</file>