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53" r:id="rId2"/>
    <p:sldId id="258" r:id="rId3"/>
    <p:sldId id="350" r:id="rId4"/>
    <p:sldId id="266" r:id="rId5"/>
    <p:sldId id="267" r:id="rId6"/>
    <p:sldId id="320" r:id="rId7"/>
    <p:sldId id="335" r:id="rId8"/>
    <p:sldId id="338" r:id="rId9"/>
    <p:sldId id="339" r:id="rId10"/>
    <p:sldId id="340" r:id="rId11"/>
    <p:sldId id="343" r:id="rId12"/>
    <p:sldId id="344" r:id="rId13"/>
    <p:sldId id="341" r:id="rId14"/>
    <p:sldId id="342" r:id="rId15"/>
    <p:sldId id="349" r:id="rId16"/>
    <p:sldId id="348" r:id="rId17"/>
    <p:sldId id="345" r:id="rId18"/>
    <p:sldId id="346" r:id="rId19"/>
    <p:sldId id="319" r:id="rId20"/>
    <p:sldId id="334" r:id="rId21"/>
    <p:sldId id="321" r:id="rId22"/>
    <p:sldId id="322" r:id="rId23"/>
    <p:sldId id="323" r:id="rId24"/>
    <p:sldId id="324" r:id="rId25"/>
    <p:sldId id="325" r:id="rId26"/>
    <p:sldId id="326" r:id="rId27"/>
    <p:sldId id="327" r:id="rId28"/>
    <p:sldId id="329" r:id="rId29"/>
    <p:sldId id="330" r:id="rId30"/>
    <p:sldId id="331" r:id="rId31"/>
    <p:sldId id="333" r:id="rId32"/>
    <p:sldId id="332" r:id="rId33"/>
    <p:sldId id="354"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88" d="100"/>
          <a:sy n="88" d="100"/>
        </p:scale>
        <p:origin x="174" y="90"/>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52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00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C484013-0FC5-47DA-B400-0A4E955318E3}" type="datetimeFigureOut">
              <a:rPr lang="en-US"/>
              <a:t>9/14/2016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5C0859-977D-483C-8219-39CF7BD3379B}" type="slidenum">
              <a:rPr lang="en-US"/>
              <a:t>‹#›</a:t>
            </a:fld>
            <a:endParaRPr lang="en-US"/>
          </a:p>
        </p:txBody>
      </p:sp>
    </p:spTree>
    <p:extLst>
      <p:ext uri="{BB962C8B-B14F-4D97-AF65-F5344CB8AC3E}">
        <p14:creationId xmlns:p14="http://schemas.microsoft.com/office/powerpoint/2010/main" val="175682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36F75-D957-4EDD-B4BC-FEF699D3078B}" type="slidenum">
              <a:rPr lang="en-US"/>
              <a:t>1</a:t>
            </a:fld>
            <a:endParaRPr lang="en-US"/>
          </a:p>
        </p:txBody>
      </p:sp>
    </p:spTree>
    <p:extLst>
      <p:ext uri="{BB962C8B-B14F-4D97-AF65-F5344CB8AC3E}">
        <p14:creationId xmlns:p14="http://schemas.microsoft.com/office/powerpoint/2010/main" val="297052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C0859-977D-483C-8219-39CF7BD3379B}" type="slidenum">
              <a:rPr lang="en-US"/>
              <a:t>2</a:t>
            </a:fld>
            <a:endParaRPr lang="en-US" dirty="0"/>
          </a:p>
        </p:txBody>
      </p:sp>
    </p:spTree>
    <p:extLst>
      <p:ext uri="{BB962C8B-B14F-4D97-AF65-F5344CB8AC3E}">
        <p14:creationId xmlns:p14="http://schemas.microsoft.com/office/powerpoint/2010/main" val="142027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F07B2EB-0801-41A2-8B2B-42E9E595B3E2}" type="slidenum">
              <a:rPr lang="en-US" smtClean="0"/>
              <a:pPr/>
              <a:t>3</a:t>
            </a:fld>
            <a:endParaRPr lang="en-US" smtClean="0"/>
          </a:p>
        </p:txBody>
      </p:sp>
      <p:sp>
        <p:nvSpPr>
          <p:cNvPr id="38915" name="Rectangle 2"/>
          <p:cNvSpPr>
            <a:spLocks noGrp="1" noRot="1" noChangeAspect="1" noChangeArrowheads="1" noTextEdit="1"/>
          </p:cNvSpPr>
          <p:nvPr>
            <p:ph type="sldImg"/>
          </p:nvPr>
        </p:nvSpPr>
        <p:spPr>
          <a:xfrm>
            <a:off x="541338" y="757238"/>
            <a:ext cx="6719887" cy="3779837"/>
          </a:xfrm>
          <a:ln/>
        </p:spPr>
      </p:sp>
      <p:sp>
        <p:nvSpPr>
          <p:cNvPr id="38916" name="Rectangle 3"/>
          <p:cNvSpPr>
            <a:spLocks noGrp="1" noChangeArrowheads="1"/>
          </p:cNvSpPr>
          <p:nvPr>
            <p:ph type="body" idx="1"/>
          </p:nvPr>
        </p:nvSpPr>
        <p:spPr>
          <a:xfrm>
            <a:off x="780629" y="4788934"/>
            <a:ext cx="6241627" cy="4537234"/>
          </a:xfrm>
          <a:noFill/>
          <a:ln/>
        </p:spPr>
        <p:txBody>
          <a:bodyPr/>
          <a:lstStyle/>
          <a:p>
            <a:endParaRPr lang="en-US" dirty="0" smtClean="0"/>
          </a:p>
        </p:txBody>
      </p:sp>
    </p:spTree>
    <p:extLst>
      <p:ext uri="{BB962C8B-B14F-4D97-AF65-F5344CB8AC3E}">
        <p14:creationId xmlns:p14="http://schemas.microsoft.com/office/powerpoint/2010/main" val="152215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0859-977D-483C-8219-39CF7BD3379B}" type="slidenum">
              <a:rPr lang="en-US"/>
              <a:t>4</a:t>
            </a:fld>
            <a:endParaRPr lang="en-US"/>
          </a:p>
        </p:txBody>
      </p:sp>
    </p:spTree>
    <p:extLst>
      <p:ext uri="{BB962C8B-B14F-4D97-AF65-F5344CB8AC3E}">
        <p14:creationId xmlns:p14="http://schemas.microsoft.com/office/powerpoint/2010/main" val="259723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5C0859-977D-483C-8219-39CF7BD3379B}" type="slidenum">
              <a:rPr lang="en-US"/>
              <a:t>5</a:t>
            </a:fld>
            <a:endParaRPr lang="en-US"/>
          </a:p>
        </p:txBody>
      </p:sp>
    </p:spTree>
    <p:extLst>
      <p:ext uri="{BB962C8B-B14F-4D97-AF65-F5344CB8AC3E}">
        <p14:creationId xmlns:p14="http://schemas.microsoft.com/office/powerpoint/2010/main" val="135381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536F75-D957-4EDD-B4BC-FEF699D3078B}" type="slidenum">
              <a:rPr lang="en-US"/>
              <a:t>33</a:t>
            </a:fld>
            <a:endParaRPr lang="en-US"/>
          </a:p>
        </p:txBody>
      </p:sp>
    </p:spTree>
    <p:extLst>
      <p:ext uri="{BB962C8B-B14F-4D97-AF65-F5344CB8AC3E}">
        <p14:creationId xmlns:p14="http://schemas.microsoft.com/office/powerpoint/2010/main" val="84662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440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8400091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931483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D2218-4DD8-4592-9292-E00F030EE430}"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040523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D2218-4DD8-4592-9292-E00F030EE430}"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7F6D4-F957-4BA7-940B-28CC642EE0E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793749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D2218-4DD8-4592-9292-E00F030EE430}"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78827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D2218-4DD8-4592-9292-E00F030EE430}"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57F6D4-F957-4BA7-940B-28CC642EE0E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163115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D2218-4DD8-4592-9292-E00F030EE430}"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57F6D4-F957-4BA7-940B-28CC642EE0E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4182428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D2218-4DD8-4592-9292-E00F030EE430}"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57F6D4-F957-4BA7-940B-28CC642EE0E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19402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04058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D2218-4DD8-4592-9292-E00F030EE430}"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57F6D4-F957-4BA7-940B-28CC642EE0E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spTree>
    <p:extLst>
      <p:ext uri="{BB962C8B-B14F-4D97-AF65-F5344CB8AC3E}">
        <p14:creationId xmlns:p14="http://schemas.microsoft.com/office/powerpoint/2010/main" val="330470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6">
                <a:lumMod val="75000"/>
                <a:alpha val="15000"/>
              </a:schemeClr>
            </a:gs>
            <a:gs pos="100000">
              <a:schemeClr val="accent6">
                <a:lumMod val="40000"/>
                <a:lumOff val="6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D2218-4DD8-4592-9292-E00F030EE430}" type="datetimeFigureOut">
              <a:rPr lang="en-US" smtClean="0"/>
              <a:t>9/14/2016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7F6D4-F957-4BA7-940B-28CC642EE0E4}" type="slidenum">
              <a:rPr lang="en-US" smtClean="0"/>
              <a:t>‹#›</a:t>
            </a:fld>
            <a:endParaRPr lang="en-US"/>
          </a:p>
        </p:txBody>
      </p:sp>
    </p:spTree>
    <p:extLst>
      <p:ext uri="{BB962C8B-B14F-4D97-AF65-F5344CB8AC3E}">
        <p14:creationId xmlns:p14="http://schemas.microsoft.com/office/powerpoint/2010/main" val="20823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0672" y="602398"/>
            <a:ext cx="7430657" cy="2331689"/>
          </a:xfrm>
          <a:prstGeom prst="rect">
            <a:avLst/>
          </a:prstGeom>
        </p:spPr>
      </p:pic>
      <p:sp>
        <p:nvSpPr>
          <p:cNvPr id="5" name="Title 1"/>
          <p:cNvSpPr txBox="1">
            <a:spLocks/>
          </p:cNvSpPr>
          <p:nvPr/>
        </p:nvSpPr>
        <p:spPr>
          <a:xfrm>
            <a:off x="0" y="3052224"/>
            <a:ext cx="12192000" cy="11716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smtClean="0">
                <a:ea typeface="Verdana" panose="020B0604030504040204" pitchFamily="34" charset="0"/>
                <a:cs typeface="Times New Roman" panose="02020603050405020304" pitchFamily="18" charset="0"/>
              </a:rPr>
              <a:t>Small Ruminant Production</a:t>
            </a:r>
            <a:endParaRPr lang="en-US" sz="6600" dirty="0">
              <a:ea typeface="Verdana" panose="020B0604030504040204" pitchFamily="34" charset="0"/>
              <a:cs typeface="Times New Roman" panose="02020603050405020304" pitchFamily="18" charset="0"/>
            </a:endParaRPr>
          </a:p>
        </p:txBody>
      </p:sp>
      <p:grpSp>
        <p:nvGrpSpPr>
          <p:cNvPr id="8" name="Group 7"/>
          <p:cNvGrpSpPr/>
          <p:nvPr/>
        </p:nvGrpSpPr>
        <p:grpSpPr>
          <a:xfrm>
            <a:off x="2625370" y="4840305"/>
            <a:ext cx="7995936" cy="1629124"/>
            <a:chOff x="2522339" y="4956215"/>
            <a:chExt cx="7995936" cy="1629124"/>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8195" y="5305727"/>
              <a:ext cx="2570080" cy="905077"/>
            </a:xfrm>
            <a:prstGeom prst="rect">
              <a:avLst/>
            </a:prstGeom>
            <a:effectLst>
              <a:glow>
                <a:schemeClr val="tx1">
                  <a:alpha val="20000"/>
                </a:schemeClr>
              </a:glo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2339" y="4956215"/>
              <a:ext cx="1009360" cy="1629124"/>
            </a:xfrm>
            <a:prstGeom prst="rect">
              <a:avLst/>
            </a:prstGeom>
            <a:effectLst>
              <a:glow>
                <a:schemeClr val="tx1">
                  <a:alpha val="20000"/>
                </a:schemeClr>
              </a:glow>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0089" y="5305727"/>
              <a:ext cx="2066386" cy="905077"/>
            </a:xfrm>
            <a:prstGeom prst="rect">
              <a:avLst/>
            </a:prstGeom>
          </p:spPr>
        </p:pic>
      </p:grpSp>
    </p:spTree>
    <p:extLst>
      <p:ext uri="{BB962C8B-B14F-4D97-AF65-F5344CB8AC3E}">
        <p14:creationId xmlns:p14="http://schemas.microsoft.com/office/powerpoint/2010/main" val="1218070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09" y="0"/>
            <a:ext cx="10972800" cy="1096962"/>
          </a:xfrm>
          <a:noFill/>
        </p:spPr>
        <p:txBody>
          <a:bodyPr>
            <a:normAutofit/>
          </a:bodyPr>
          <a:lstStyle/>
          <a:p>
            <a:r>
              <a:rPr lang="en-US" b="1" dirty="0" smtClean="0"/>
              <a:t>Tips for sale barn (ethnic) marketing</a:t>
            </a:r>
            <a:endParaRPr lang="en-US" b="1" dirty="0"/>
          </a:p>
        </p:txBody>
      </p:sp>
      <p:sp>
        <p:nvSpPr>
          <p:cNvPr id="3" name="Content Placeholder 2"/>
          <p:cNvSpPr>
            <a:spLocks noGrp="1"/>
          </p:cNvSpPr>
          <p:nvPr>
            <p:ph idx="1"/>
          </p:nvPr>
        </p:nvSpPr>
        <p:spPr>
          <a:xfrm>
            <a:off x="332809" y="905790"/>
            <a:ext cx="11508058" cy="5720389"/>
          </a:xfrm>
        </p:spPr>
        <p:txBody>
          <a:bodyPr>
            <a:noAutofit/>
          </a:bodyPr>
          <a:lstStyle/>
          <a:p>
            <a:pPr>
              <a:lnSpc>
                <a:spcPct val="100000"/>
              </a:lnSpc>
              <a:spcBef>
                <a:spcPts val="0"/>
              </a:spcBef>
            </a:pPr>
            <a:r>
              <a:rPr lang="en-US" sz="2400" dirty="0" smtClean="0"/>
              <a:t>Sell livestock prior to major ethnic holidays, at least one week ahead of time.</a:t>
            </a:r>
          </a:p>
          <a:p>
            <a:pPr>
              <a:lnSpc>
                <a:spcPct val="100000"/>
              </a:lnSpc>
              <a:spcBef>
                <a:spcPts val="0"/>
              </a:spcBef>
            </a:pPr>
            <a:r>
              <a:rPr lang="en-US" sz="2400" dirty="0" smtClean="0"/>
              <a:t>Do not castrate males, unless necessary.</a:t>
            </a:r>
          </a:p>
          <a:p>
            <a:pPr>
              <a:lnSpc>
                <a:spcPct val="100000"/>
              </a:lnSpc>
              <a:spcBef>
                <a:spcPts val="0"/>
              </a:spcBef>
            </a:pPr>
            <a:r>
              <a:rPr lang="en-US" sz="2400" dirty="0" smtClean="0"/>
              <a:t>Do not dock lamb tails, unless necessary.</a:t>
            </a:r>
          </a:p>
          <a:p>
            <a:pPr>
              <a:lnSpc>
                <a:spcPct val="100000"/>
              </a:lnSpc>
              <a:spcBef>
                <a:spcPts val="0"/>
              </a:spcBef>
            </a:pPr>
            <a:r>
              <a:rPr lang="en-US" sz="2400" dirty="0" smtClean="0"/>
              <a:t>Do not sell dirty animals with soiled hocks and hindquarters.</a:t>
            </a:r>
          </a:p>
          <a:p>
            <a:pPr>
              <a:lnSpc>
                <a:spcPct val="100000"/>
              </a:lnSpc>
              <a:spcBef>
                <a:spcPts val="0"/>
              </a:spcBef>
            </a:pPr>
            <a:r>
              <a:rPr lang="en-US" sz="2400" dirty="0" smtClean="0"/>
              <a:t>Consider shearing animals that are neither too fat nor too thin.</a:t>
            </a:r>
          </a:p>
          <a:p>
            <a:pPr>
              <a:lnSpc>
                <a:spcPct val="100000"/>
              </a:lnSpc>
              <a:spcBef>
                <a:spcPts val="0"/>
              </a:spcBef>
            </a:pPr>
            <a:r>
              <a:rPr lang="en-US" sz="2400" dirty="0" smtClean="0"/>
              <a:t>When selling suckling lambs/kids, sell them directly off their dams.</a:t>
            </a:r>
          </a:p>
          <a:p>
            <a:pPr>
              <a:lnSpc>
                <a:spcPct val="100000"/>
              </a:lnSpc>
              <a:spcBef>
                <a:spcPts val="0"/>
              </a:spcBef>
            </a:pPr>
            <a:r>
              <a:rPr lang="en-US" sz="2400" dirty="0" smtClean="0"/>
              <a:t>Mark your animals according to how you want them sold.</a:t>
            </a:r>
          </a:p>
          <a:p>
            <a:pPr>
              <a:lnSpc>
                <a:spcPct val="100000"/>
              </a:lnSpc>
              <a:spcBef>
                <a:spcPts val="0"/>
              </a:spcBef>
            </a:pPr>
            <a:r>
              <a:rPr lang="en-US" sz="2400" dirty="0"/>
              <a:t>Do not bring your animals to the sale barn at the last minute.</a:t>
            </a:r>
          </a:p>
          <a:p>
            <a:pPr>
              <a:lnSpc>
                <a:spcPct val="100000"/>
              </a:lnSpc>
              <a:spcBef>
                <a:spcPts val="0"/>
              </a:spcBef>
            </a:pPr>
            <a:r>
              <a:rPr lang="en-US" sz="2400" dirty="0" smtClean="0"/>
              <a:t>Make sure your animals have feed and water.</a:t>
            </a:r>
          </a:p>
          <a:p>
            <a:pPr>
              <a:lnSpc>
                <a:spcPct val="100000"/>
              </a:lnSpc>
              <a:spcBef>
                <a:spcPts val="0"/>
              </a:spcBef>
            </a:pPr>
            <a:r>
              <a:rPr lang="en-US" sz="2400" dirty="0" smtClean="0"/>
              <a:t>Call the market manager ahead of time. Get to know manager(s).</a:t>
            </a:r>
          </a:p>
          <a:p>
            <a:pPr>
              <a:lnSpc>
                <a:spcPct val="100000"/>
              </a:lnSpc>
              <a:spcBef>
                <a:spcPts val="0"/>
              </a:spcBef>
            </a:pPr>
            <a:r>
              <a:rPr lang="en-US" sz="2400" dirty="0" smtClean="0"/>
              <a:t>Sit through auctions. Get to know buyers.</a:t>
            </a:r>
          </a:p>
          <a:p>
            <a:pPr>
              <a:lnSpc>
                <a:spcPct val="100000"/>
              </a:lnSpc>
              <a:spcBef>
                <a:spcPts val="0"/>
              </a:spcBef>
            </a:pPr>
            <a:r>
              <a:rPr lang="en-US" sz="2400" dirty="0" smtClean="0"/>
              <a:t>Consider selling when reported prices are low.</a:t>
            </a:r>
          </a:p>
          <a:p>
            <a:pPr>
              <a:lnSpc>
                <a:spcPct val="100000"/>
              </a:lnSpc>
              <a:spcBef>
                <a:spcPts val="0"/>
              </a:spcBef>
            </a:pPr>
            <a:r>
              <a:rPr lang="en-US" sz="2400" dirty="0" smtClean="0"/>
              <a:t>Consider breeding out-of-season.</a:t>
            </a:r>
          </a:p>
          <a:p>
            <a:pPr>
              <a:lnSpc>
                <a:spcPct val="100000"/>
              </a:lnSpc>
              <a:spcBef>
                <a:spcPts val="0"/>
              </a:spcBef>
            </a:pPr>
            <a:r>
              <a:rPr lang="en-US" sz="2400" dirty="0" smtClean="0"/>
              <a:t>Pay attention to body condition. Don’t sell culls that are too fat or too thin.</a:t>
            </a:r>
          </a:p>
          <a:p>
            <a:pPr>
              <a:lnSpc>
                <a:spcPct val="100000"/>
              </a:lnSpc>
              <a:spcBef>
                <a:spcPts val="0"/>
              </a:spcBef>
            </a:pPr>
            <a:r>
              <a:rPr lang="en-US" sz="2400" dirty="0"/>
              <a:t>Sell to the </a:t>
            </a:r>
            <a:r>
              <a:rPr lang="en-US" sz="2400" dirty="0" smtClean="0"/>
              <a:t>auction that </a:t>
            </a:r>
            <a:r>
              <a:rPr lang="en-US" sz="2400" dirty="0"/>
              <a:t>offers you the most profit </a:t>
            </a:r>
            <a:r>
              <a:rPr lang="en-US" sz="2400" dirty="0" smtClean="0"/>
              <a:t>– not  necessarily </a:t>
            </a:r>
            <a:r>
              <a:rPr lang="en-US" sz="2400" dirty="0"/>
              <a:t>the </a:t>
            </a:r>
            <a:endParaRPr lang="en-US" sz="2400" dirty="0" smtClean="0"/>
          </a:p>
          <a:p>
            <a:pPr marL="0" indent="0">
              <a:lnSpc>
                <a:spcPct val="100000"/>
              </a:lnSpc>
              <a:spcBef>
                <a:spcPts val="0"/>
              </a:spcBef>
              <a:buNone/>
            </a:pPr>
            <a:r>
              <a:rPr lang="en-US" sz="2400" dirty="0"/>
              <a:t> </a:t>
            </a:r>
            <a:r>
              <a:rPr lang="en-US" sz="2400" dirty="0" smtClean="0"/>
              <a:t>  highest </a:t>
            </a:r>
            <a:r>
              <a:rPr lang="en-US" sz="2400" dirty="0"/>
              <a:t>price</a:t>
            </a:r>
            <a:r>
              <a:rPr lang="en-US" sz="2400" dirty="0" smtClean="0"/>
              <a:t>.</a:t>
            </a:r>
            <a:endParaRPr lang="en-US" sz="2400" dirty="0"/>
          </a:p>
        </p:txBody>
      </p:sp>
    </p:spTree>
    <p:extLst>
      <p:ext uri="{BB962C8B-B14F-4D97-AF65-F5344CB8AC3E}">
        <p14:creationId xmlns:p14="http://schemas.microsoft.com/office/powerpoint/2010/main" val="2507580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4801" y="197700"/>
            <a:ext cx="10957560" cy="1325563"/>
          </a:xfrm>
          <a:noFill/>
        </p:spPr>
        <p:txBody>
          <a:bodyPr>
            <a:normAutofit/>
          </a:bodyPr>
          <a:lstStyle/>
          <a:p>
            <a:r>
              <a:rPr lang="en-US" b="1" dirty="0" smtClean="0"/>
              <a:t>Abattoir/processor or other middlemen</a:t>
            </a:r>
            <a:endParaRPr lang="en-US" sz="2900" b="1" dirty="0"/>
          </a:p>
        </p:txBody>
      </p:sp>
      <p:sp>
        <p:nvSpPr>
          <p:cNvPr id="3" name="Content Placeholder 2"/>
          <p:cNvSpPr>
            <a:spLocks noGrp="1"/>
          </p:cNvSpPr>
          <p:nvPr>
            <p:ph sz="half" idx="1"/>
          </p:nvPr>
        </p:nvSpPr>
        <p:spPr>
          <a:xfrm>
            <a:off x="632281" y="1358209"/>
            <a:ext cx="5321300" cy="4678363"/>
          </a:xfrm>
        </p:spPr>
        <p:txBody>
          <a:bodyPr>
            <a:normAutofit/>
          </a:bodyPr>
          <a:lstStyle/>
          <a:p>
            <a:r>
              <a:rPr lang="en-US" sz="4400" dirty="0"/>
              <a:t>Abattoir/processor</a:t>
            </a:r>
          </a:p>
          <a:p>
            <a:r>
              <a:rPr lang="en-US" sz="4400" dirty="0" smtClean="0"/>
              <a:t>Order buy</a:t>
            </a:r>
            <a:r>
              <a:rPr lang="en-US" sz="4000" dirty="0" smtClean="0"/>
              <a:t>er/brokers</a:t>
            </a:r>
          </a:p>
          <a:p>
            <a:r>
              <a:rPr lang="en-US" sz="4000" dirty="0" smtClean="0"/>
              <a:t>Ethnic Stores</a:t>
            </a:r>
          </a:p>
          <a:p>
            <a:r>
              <a:rPr lang="en-US" sz="4000" dirty="0" smtClean="0"/>
              <a:t>Cooperatives</a:t>
            </a:r>
          </a:p>
          <a:p>
            <a:r>
              <a:rPr lang="en-US" sz="4000" dirty="0" smtClean="0"/>
              <a:t>Other producers</a:t>
            </a:r>
          </a:p>
          <a:p>
            <a:pPr lvl="1"/>
            <a:r>
              <a:rPr lang="en-US" sz="3200" dirty="0" smtClean="0"/>
              <a:t>Breeding stock, records needed, pedigrees?</a:t>
            </a:r>
          </a:p>
          <a:p>
            <a:pPr marL="0" indent="0">
              <a:buNone/>
            </a:pPr>
            <a:endParaRPr lang="en-US" sz="4000" dirty="0" smtClean="0"/>
          </a:p>
          <a:p>
            <a:endParaRPr lang="en-US" sz="4400" dirty="0" smtClean="0"/>
          </a:p>
        </p:txBody>
      </p:sp>
      <p:pic>
        <p:nvPicPr>
          <p:cNvPr id="2050" name="Picture 2" descr="http://farm3.staticflickr.com/2404/2215671952_ede40768c7_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889" y="1358209"/>
            <a:ext cx="4880164" cy="4419600"/>
          </a:xfrm>
          <a:prstGeom prst="rect">
            <a:avLst/>
          </a:prstGeom>
          <a:noFill/>
          <a:ln>
            <a:solidFill>
              <a:schemeClr val="tx1"/>
            </a:solidFill>
          </a:ln>
        </p:spPr>
      </p:pic>
      <p:sp>
        <p:nvSpPr>
          <p:cNvPr id="2" name="TextBox 1"/>
          <p:cNvSpPr txBox="1"/>
          <p:nvPr/>
        </p:nvSpPr>
        <p:spPr>
          <a:xfrm>
            <a:off x="0" y="5954494"/>
            <a:ext cx="10187189" cy="646331"/>
          </a:xfrm>
          <a:prstGeom prst="rect">
            <a:avLst/>
          </a:prstGeom>
          <a:noFill/>
        </p:spPr>
        <p:txBody>
          <a:bodyPr wrap="square" rtlCol="0">
            <a:spAutoFit/>
          </a:bodyPr>
          <a:lstStyle/>
          <a:p>
            <a:r>
              <a:rPr lang="en-US" dirty="0" smtClean="0"/>
              <a:t>There are buyers in Georgia willing to come to you farm to pick up groups of sheep and goats (usually lots of 40+ animals). The abattoirs/processors buying animals are generally near big cities.</a:t>
            </a:r>
            <a:endParaRPr lang="en-US" dirty="0"/>
          </a:p>
        </p:txBody>
      </p:sp>
    </p:spTree>
    <p:extLst>
      <p:ext uri="{BB962C8B-B14F-4D97-AF65-F5344CB8AC3E}">
        <p14:creationId xmlns:p14="http://schemas.microsoft.com/office/powerpoint/2010/main" val="409454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13833" y="1097757"/>
            <a:ext cx="5386917" cy="639762"/>
          </a:xfrm>
        </p:spPr>
        <p:txBody>
          <a:bodyPr>
            <a:normAutofit/>
          </a:bodyPr>
          <a:lstStyle/>
          <a:p>
            <a:r>
              <a:rPr lang="en-US" sz="3200" dirty="0" smtClean="0"/>
              <a:t>PROS</a:t>
            </a:r>
            <a:endParaRPr lang="en-US" sz="3200" dirty="0"/>
          </a:p>
        </p:txBody>
      </p:sp>
      <p:sp>
        <p:nvSpPr>
          <p:cNvPr id="5" name="Content Placeholder 4"/>
          <p:cNvSpPr>
            <a:spLocks noGrp="1"/>
          </p:cNvSpPr>
          <p:nvPr>
            <p:ph sz="half" idx="2"/>
          </p:nvPr>
        </p:nvSpPr>
        <p:spPr>
          <a:xfrm>
            <a:off x="386927" y="1782763"/>
            <a:ext cx="5689600" cy="4225925"/>
          </a:xfrm>
        </p:spPr>
        <p:txBody>
          <a:bodyPr>
            <a:noAutofit/>
          </a:bodyPr>
          <a:lstStyle/>
          <a:p>
            <a:r>
              <a:rPr lang="en-US" sz="3200" dirty="0" smtClean="0"/>
              <a:t>Opportunity to negotiate </a:t>
            </a:r>
          </a:p>
          <a:p>
            <a:pPr lvl="1"/>
            <a:r>
              <a:rPr lang="en-US" sz="2800" dirty="0" smtClean="0"/>
              <a:t>Price</a:t>
            </a:r>
          </a:p>
          <a:p>
            <a:pPr lvl="1"/>
            <a:r>
              <a:rPr lang="en-US" sz="2800" dirty="0" smtClean="0"/>
              <a:t>Shrink</a:t>
            </a:r>
          </a:p>
          <a:p>
            <a:pPr lvl="1"/>
            <a:r>
              <a:rPr lang="en-US" sz="2800" dirty="0" smtClean="0"/>
              <a:t>Delivery</a:t>
            </a:r>
          </a:p>
          <a:p>
            <a:pPr lvl="1"/>
            <a:r>
              <a:rPr lang="en-US" sz="2800" dirty="0" smtClean="0"/>
              <a:t>Contract</a:t>
            </a:r>
          </a:p>
          <a:p>
            <a:r>
              <a:rPr lang="en-US" sz="3200" dirty="0" smtClean="0"/>
              <a:t>Price known ahead of time</a:t>
            </a:r>
          </a:p>
          <a:p>
            <a:r>
              <a:rPr lang="en-US" sz="3200" dirty="0" smtClean="0"/>
              <a:t>Low cost method</a:t>
            </a:r>
          </a:p>
          <a:p>
            <a:pPr lvl="1"/>
            <a:r>
              <a:rPr lang="en-US" sz="2800" dirty="0" smtClean="0"/>
              <a:t>No selling fees</a:t>
            </a:r>
          </a:p>
          <a:p>
            <a:pPr lvl="1"/>
            <a:r>
              <a:rPr lang="en-US" sz="2800" dirty="0" smtClean="0"/>
              <a:t>No processing costs</a:t>
            </a:r>
          </a:p>
          <a:p>
            <a:r>
              <a:rPr lang="en-US" sz="3200" dirty="0" smtClean="0"/>
              <a:t>Low labor</a:t>
            </a:r>
          </a:p>
          <a:p>
            <a:pPr lvl="1"/>
            <a:endParaRPr lang="en-US" sz="2800" dirty="0"/>
          </a:p>
        </p:txBody>
      </p:sp>
      <p:sp>
        <p:nvSpPr>
          <p:cNvPr id="6" name="Text Placeholder 5"/>
          <p:cNvSpPr>
            <a:spLocks noGrp="1"/>
          </p:cNvSpPr>
          <p:nvPr>
            <p:ph type="body" sz="quarter" idx="3"/>
          </p:nvPr>
        </p:nvSpPr>
        <p:spPr>
          <a:xfrm>
            <a:off x="6197601" y="1097757"/>
            <a:ext cx="5389033" cy="639762"/>
          </a:xfrm>
        </p:spPr>
        <p:txBody>
          <a:bodyPr>
            <a:normAutofit/>
          </a:bodyPr>
          <a:lstStyle/>
          <a:p>
            <a:r>
              <a:rPr lang="en-US" sz="3200" dirty="0" smtClean="0"/>
              <a:t>CONS</a:t>
            </a:r>
            <a:endParaRPr lang="en-US" sz="3200" dirty="0"/>
          </a:p>
        </p:txBody>
      </p:sp>
      <p:sp>
        <p:nvSpPr>
          <p:cNvPr id="7" name="Content Placeholder 6"/>
          <p:cNvSpPr>
            <a:spLocks noGrp="1"/>
          </p:cNvSpPr>
          <p:nvPr>
            <p:ph sz="quarter" idx="4"/>
          </p:nvPr>
        </p:nvSpPr>
        <p:spPr>
          <a:xfrm>
            <a:off x="6197601" y="1782763"/>
            <a:ext cx="5389033" cy="3951288"/>
          </a:xfrm>
        </p:spPr>
        <p:txBody>
          <a:bodyPr>
            <a:normAutofit/>
          </a:bodyPr>
          <a:lstStyle/>
          <a:p>
            <a:r>
              <a:rPr lang="en-US" sz="3200" dirty="0" smtClean="0"/>
              <a:t>Payment risk</a:t>
            </a:r>
            <a:br>
              <a:rPr lang="en-US" sz="3200" dirty="0" smtClean="0"/>
            </a:br>
            <a:r>
              <a:rPr lang="en-US" sz="2400" dirty="0" smtClean="0"/>
              <a:t>[sell to bonded/licensed dealers; require cash payment]</a:t>
            </a:r>
            <a:endParaRPr lang="en-US" sz="3200" dirty="0" smtClean="0"/>
          </a:p>
          <a:p>
            <a:r>
              <a:rPr lang="en-US" sz="3200" dirty="0" smtClean="0"/>
              <a:t>May not always be the highest price offered; middleman needs to make a profit</a:t>
            </a:r>
          </a:p>
          <a:p>
            <a:r>
              <a:rPr lang="en-US" sz="3200" dirty="0" smtClean="0"/>
              <a:t>May not always be buying</a:t>
            </a:r>
          </a:p>
        </p:txBody>
      </p:sp>
      <p:sp>
        <p:nvSpPr>
          <p:cNvPr id="10" name="Title 1"/>
          <p:cNvSpPr>
            <a:spLocks noGrp="1"/>
          </p:cNvSpPr>
          <p:nvPr>
            <p:ph type="title"/>
          </p:nvPr>
        </p:nvSpPr>
        <p:spPr>
          <a:xfrm>
            <a:off x="523240" y="259080"/>
            <a:ext cx="11277600" cy="1143000"/>
          </a:xfrm>
          <a:noFill/>
        </p:spPr>
        <p:txBody>
          <a:bodyPr>
            <a:normAutofit/>
          </a:bodyPr>
          <a:lstStyle/>
          <a:p>
            <a:r>
              <a:rPr lang="en-US" b="1" dirty="0" smtClean="0"/>
              <a:t>Abattoir/middlemen Pros/Cons</a:t>
            </a:r>
            <a:endParaRPr lang="en-US" sz="3100" dirty="0"/>
          </a:p>
        </p:txBody>
      </p:sp>
      <p:pic>
        <p:nvPicPr>
          <p:cNvPr id="11266" name="Picture 2" descr="http://farm4.staticflickr.com/3159/2694424648_18a2c4f6c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839" y="5406232"/>
            <a:ext cx="3860800" cy="1295400"/>
          </a:xfrm>
          <a:prstGeom prst="rect">
            <a:avLst/>
          </a:prstGeom>
          <a:noFill/>
          <a:ln>
            <a:solidFill>
              <a:schemeClr val="tx1"/>
            </a:solidFill>
          </a:ln>
        </p:spPr>
      </p:pic>
    </p:spTree>
    <p:extLst>
      <p:ext uri="{BB962C8B-B14F-4D97-AF65-F5344CB8AC3E}">
        <p14:creationId xmlns:p14="http://schemas.microsoft.com/office/powerpoint/2010/main" val="313748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396558"/>
            <a:ext cx="10972800" cy="1020762"/>
          </a:xfrm>
          <a:noFill/>
        </p:spPr>
        <p:txBody>
          <a:bodyPr>
            <a:normAutofit fontScale="90000"/>
          </a:bodyPr>
          <a:lstStyle/>
          <a:p>
            <a:r>
              <a:rPr lang="en-US" b="1" dirty="0" smtClean="0"/>
              <a:t>Farm Gate (direct marketing live animals)</a:t>
            </a:r>
            <a:endParaRPr lang="en-US" b="1" dirty="0"/>
          </a:p>
        </p:txBody>
      </p:sp>
      <p:sp>
        <p:nvSpPr>
          <p:cNvPr id="7" name="Content Placeholder 6"/>
          <p:cNvSpPr>
            <a:spLocks noGrp="1"/>
          </p:cNvSpPr>
          <p:nvPr>
            <p:ph sz="half" idx="1"/>
          </p:nvPr>
        </p:nvSpPr>
        <p:spPr>
          <a:xfrm>
            <a:off x="624840" y="1417320"/>
            <a:ext cx="5384800" cy="2362200"/>
          </a:xfrm>
        </p:spPr>
        <p:txBody>
          <a:bodyPr>
            <a:noAutofit/>
          </a:bodyPr>
          <a:lstStyle/>
          <a:p>
            <a:r>
              <a:rPr lang="en-US" sz="3200" dirty="0" smtClean="0"/>
              <a:t>Different options</a:t>
            </a:r>
          </a:p>
          <a:p>
            <a:pPr marL="914400" lvl="1" indent="-457200">
              <a:buFont typeface="+mj-lt"/>
              <a:buAutoNum type="arabicPeriod"/>
            </a:pPr>
            <a:r>
              <a:rPr lang="en-US" sz="2800" dirty="0" smtClean="0"/>
              <a:t>Cash-and-carry</a:t>
            </a:r>
          </a:p>
          <a:p>
            <a:pPr marL="914400" lvl="1" indent="-457200">
              <a:buFont typeface="+mj-lt"/>
              <a:buAutoNum type="arabicPeriod"/>
            </a:pPr>
            <a:r>
              <a:rPr lang="en-US" sz="2800" dirty="0" smtClean="0"/>
              <a:t>Custom slaughter</a:t>
            </a:r>
            <a:br>
              <a:rPr lang="en-US" sz="2800" dirty="0" smtClean="0"/>
            </a:br>
            <a:r>
              <a:rPr lang="en-US" sz="2800" dirty="0" smtClean="0"/>
              <a:t>Mobile slaughter</a:t>
            </a:r>
          </a:p>
          <a:p>
            <a:pPr marL="914400" lvl="1" indent="-457200">
              <a:buFont typeface="+mj-lt"/>
              <a:buAutoNum type="arabicPeriod"/>
            </a:pPr>
            <a:r>
              <a:rPr lang="en-US" sz="2800" dirty="0" smtClean="0"/>
              <a:t>On-farm slaughter (where legal)</a:t>
            </a:r>
            <a:endParaRPr lang="en-US" sz="2800" dirty="0"/>
          </a:p>
        </p:txBody>
      </p:sp>
      <p:pic>
        <p:nvPicPr>
          <p:cNvPr id="10" name="Picture 2" descr="http://farm7.staticflickr.com/6129/5951792423_1195081408_z.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78361" y="1775460"/>
            <a:ext cx="4406804" cy="4160203"/>
          </a:xfrm>
          <a:prstGeom prst="rect">
            <a:avLst/>
          </a:prstGeom>
          <a:noFill/>
          <a:ln>
            <a:solidFill>
              <a:schemeClr val="tx1"/>
            </a:solidFill>
          </a:ln>
        </p:spPr>
      </p:pic>
      <p:pic>
        <p:nvPicPr>
          <p:cNvPr id="30724" name="Picture 4" descr="http://farm5.staticflickr.com/4105/5016323130_81fc0a80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760" y="4178658"/>
            <a:ext cx="4198959" cy="1995096"/>
          </a:xfrm>
          <a:prstGeom prst="rect">
            <a:avLst/>
          </a:prstGeom>
          <a:noFill/>
        </p:spPr>
      </p:pic>
    </p:spTree>
    <p:extLst>
      <p:ext uri="{BB962C8B-B14F-4D97-AF65-F5344CB8AC3E}">
        <p14:creationId xmlns:p14="http://schemas.microsoft.com/office/powerpoint/2010/main" val="87028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93128" y="942023"/>
            <a:ext cx="5157787" cy="823912"/>
          </a:xfrm>
        </p:spPr>
        <p:txBody>
          <a:bodyPr>
            <a:normAutofit/>
          </a:bodyPr>
          <a:lstStyle/>
          <a:p>
            <a:r>
              <a:rPr lang="en-US" sz="3200" dirty="0" smtClean="0"/>
              <a:t>PROS</a:t>
            </a:r>
            <a:endParaRPr lang="en-US" sz="3200" dirty="0"/>
          </a:p>
        </p:txBody>
      </p:sp>
      <p:sp>
        <p:nvSpPr>
          <p:cNvPr id="5" name="Content Placeholder 4"/>
          <p:cNvSpPr>
            <a:spLocks noGrp="1"/>
          </p:cNvSpPr>
          <p:nvPr>
            <p:ph sz="half" idx="2"/>
          </p:nvPr>
        </p:nvSpPr>
        <p:spPr>
          <a:xfrm>
            <a:off x="508000" y="1765935"/>
            <a:ext cx="5689600" cy="4225925"/>
          </a:xfrm>
        </p:spPr>
        <p:txBody>
          <a:bodyPr>
            <a:noAutofit/>
          </a:bodyPr>
          <a:lstStyle/>
          <a:p>
            <a:r>
              <a:rPr lang="en-US" dirty="0" smtClean="0"/>
              <a:t>Set your own price</a:t>
            </a:r>
          </a:p>
          <a:p>
            <a:r>
              <a:rPr lang="en-US" dirty="0" smtClean="0"/>
              <a:t>No selling fees</a:t>
            </a:r>
          </a:p>
          <a:p>
            <a:pPr lvl="1"/>
            <a:r>
              <a:rPr lang="en-US" dirty="0" smtClean="0"/>
              <a:t>Commission</a:t>
            </a:r>
          </a:p>
          <a:p>
            <a:pPr lvl="1"/>
            <a:r>
              <a:rPr lang="en-US" dirty="0" smtClean="0"/>
              <a:t>Yardage</a:t>
            </a:r>
          </a:p>
          <a:p>
            <a:pPr lvl="1"/>
            <a:r>
              <a:rPr lang="en-US" dirty="0" smtClean="0"/>
              <a:t>Insurance</a:t>
            </a:r>
          </a:p>
          <a:p>
            <a:pPr lvl="1"/>
            <a:r>
              <a:rPr lang="en-US" dirty="0" smtClean="0"/>
              <a:t>Feed</a:t>
            </a:r>
          </a:p>
          <a:p>
            <a:r>
              <a:rPr lang="en-US" dirty="0" smtClean="0"/>
              <a:t>No processing or transportation costs</a:t>
            </a:r>
          </a:p>
          <a:p>
            <a:r>
              <a:rPr lang="en-US" dirty="0" smtClean="0"/>
              <a:t>Less stress to animal (?)</a:t>
            </a:r>
          </a:p>
          <a:p>
            <a:r>
              <a:rPr lang="en-US" dirty="0" smtClean="0"/>
              <a:t>Low labor</a:t>
            </a:r>
          </a:p>
          <a:p>
            <a:pPr lvl="1"/>
            <a:endParaRPr lang="en-US" dirty="0"/>
          </a:p>
        </p:txBody>
      </p:sp>
      <p:sp>
        <p:nvSpPr>
          <p:cNvPr id="6" name="Text Placeholder 5"/>
          <p:cNvSpPr>
            <a:spLocks noGrp="1"/>
          </p:cNvSpPr>
          <p:nvPr>
            <p:ph type="body" sz="quarter" idx="3"/>
          </p:nvPr>
        </p:nvSpPr>
        <p:spPr>
          <a:xfrm>
            <a:off x="6436043" y="742157"/>
            <a:ext cx="5183188" cy="823912"/>
          </a:xfrm>
        </p:spPr>
        <p:txBody>
          <a:bodyPr>
            <a:normAutofit/>
          </a:bodyPr>
          <a:lstStyle/>
          <a:p>
            <a:r>
              <a:rPr lang="en-US" sz="3200" dirty="0" smtClean="0"/>
              <a:t>CONS</a:t>
            </a:r>
            <a:endParaRPr lang="en-US" sz="3200" dirty="0"/>
          </a:p>
        </p:txBody>
      </p:sp>
      <p:sp>
        <p:nvSpPr>
          <p:cNvPr id="7" name="Content Placeholder 6"/>
          <p:cNvSpPr>
            <a:spLocks noGrp="1"/>
          </p:cNvSpPr>
          <p:nvPr>
            <p:ph sz="quarter" idx="4"/>
          </p:nvPr>
        </p:nvSpPr>
        <p:spPr>
          <a:xfrm>
            <a:off x="6050915" y="1560914"/>
            <a:ext cx="5183188" cy="3684588"/>
          </a:xfrm>
        </p:spPr>
        <p:txBody>
          <a:bodyPr>
            <a:noAutofit/>
          </a:bodyPr>
          <a:lstStyle/>
          <a:p>
            <a:pPr>
              <a:lnSpc>
                <a:spcPct val="100000"/>
              </a:lnSpc>
              <a:spcBef>
                <a:spcPts val="0"/>
              </a:spcBef>
            </a:pPr>
            <a:r>
              <a:rPr lang="en-US" dirty="0" smtClean="0"/>
              <a:t>Payment risk</a:t>
            </a:r>
          </a:p>
          <a:p>
            <a:pPr>
              <a:lnSpc>
                <a:spcPct val="100000"/>
              </a:lnSpc>
              <a:spcBef>
                <a:spcPts val="0"/>
              </a:spcBef>
            </a:pPr>
            <a:r>
              <a:rPr lang="en-US" dirty="0" smtClean="0"/>
              <a:t>Someone has to be on the farm to sell, risk of no-shows</a:t>
            </a:r>
          </a:p>
          <a:p>
            <a:pPr>
              <a:lnSpc>
                <a:spcPct val="100000"/>
              </a:lnSpc>
              <a:spcBef>
                <a:spcPts val="0"/>
              </a:spcBef>
            </a:pPr>
            <a:r>
              <a:rPr lang="en-US" dirty="0" smtClean="0"/>
              <a:t>Language and cultural barriers</a:t>
            </a:r>
          </a:p>
          <a:p>
            <a:pPr>
              <a:lnSpc>
                <a:spcPct val="100000"/>
              </a:lnSpc>
              <a:spcBef>
                <a:spcPts val="0"/>
              </a:spcBef>
            </a:pPr>
            <a:r>
              <a:rPr lang="en-US" dirty="0" smtClean="0"/>
              <a:t>Buyer may lack suitable transportation</a:t>
            </a:r>
          </a:p>
          <a:p>
            <a:pPr>
              <a:lnSpc>
                <a:spcPct val="100000"/>
              </a:lnSpc>
              <a:spcBef>
                <a:spcPts val="0"/>
              </a:spcBef>
            </a:pPr>
            <a:r>
              <a:rPr lang="en-US" dirty="0" smtClean="0"/>
              <a:t>You may not know where and how animal is slaughtered</a:t>
            </a:r>
          </a:p>
          <a:p>
            <a:pPr>
              <a:lnSpc>
                <a:spcPct val="100000"/>
              </a:lnSpc>
              <a:spcBef>
                <a:spcPts val="0"/>
              </a:spcBef>
              <a:buNone/>
            </a:pPr>
            <a:r>
              <a:rPr lang="en-US" sz="2200" u="sng" dirty="0" smtClean="0"/>
              <a:t>On-farm slaughter</a:t>
            </a:r>
          </a:p>
          <a:p>
            <a:pPr>
              <a:lnSpc>
                <a:spcPct val="100000"/>
              </a:lnSpc>
              <a:spcBef>
                <a:spcPts val="0"/>
              </a:spcBef>
            </a:pPr>
            <a:r>
              <a:rPr lang="en-US" sz="2200" dirty="0" smtClean="0"/>
              <a:t>Not legal in most states, need a place to harvest and for offal disposal</a:t>
            </a:r>
          </a:p>
          <a:p>
            <a:pPr>
              <a:lnSpc>
                <a:spcPct val="100000"/>
              </a:lnSpc>
              <a:spcBef>
                <a:spcPts val="0"/>
              </a:spcBef>
            </a:pPr>
            <a:r>
              <a:rPr lang="en-US" sz="2200" dirty="0" smtClean="0"/>
              <a:t>Comfort (not for everyone</a:t>
            </a:r>
            <a:r>
              <a:rPr lang="en-US" sz="2000" dirty="0" smtClean="0"/>
              <a:t>)</a:t>
            </a:r>
          </a:p>
        </p:txBody>
      </p:sp>
      <p:sp>
        <p:nvSpPr>
          <p:cNvPr id="10" name="Title 1"/>
          <p:cNvSpPr>
            <a:spLocks noGrp="1"/>
          </p:cNvSpPr>
          <p:nvPr>
            <p:ph type="title"/>
          </p:nvPr>
        </p:nvSpPr>
        <p:spPr>
          <a:xfrm>
            <a:off x="508000" y="152400"/>
            <a:ext cx="11277600" cy="1143000"/>
          </a:xfrm>
          <a:noFill/>
        </p:spPr>
        <p:txBody>
          <a:bodyPr>
            <a:normAutofit/>
          </a:bodyPr>
          <a:lstStyle/>
          <a:p>
            <a:r>
              <a:rPr lang="en-US" b="1" dirty="0" smtClean="0"/>
              <a:t>Farm Gate Pros/Cons</a:t>
            </a:r>
            <a:endParaRPr lang="en-US" sz="3100" dirty="0"/>
          </a:p>
        </p:txBody>
      </p:sp>
    </p:spTree>
    <p:extLst>
      <p:ext uri="{BB962C8B-B14F-4D97-AF65-F5344CB8AC3E}">
        <p14:creationId xmlns:p14="http://schemas.microsoft.com/office/powerpoint/2010/main" val="359703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426" y="1101000"/>
            <a:ext cx="7096260" cy="4678363"/>
          </a:xfrm>
        </p:spPr>
        <p:txBody>
          <a:bodyPr>
            <a:noAutofit/>
          </a:bodyPr>
          <a:lstStyle/>
          <a:p>
            <a:pPr>
              <a:lnSpc>
                <a:spcPct val="100000"/>
              </a:lnSpc>
              <a:spcBef>
                <a:spcPts val="0"/>
              </a:spcBef>
            </a:pPr>
            <a:r>
              <a:rPr lang="en-US" dirty="0" smtClean="0"/>
              <a:t>Direct to consumer</a:t>
            </a:r>
          </a:p>
          <a:p>
            <a:pPr lvl="1">
              <a:lnSpc>
                <a:spcPct val="100000"/>
              </a:lnSpc>
              <a:spcBef>
                <a:spcPts val="0"/>
              </a:spcBef>
            </a:pPr>
            <a:r>
              <a:rPr lang="en-US" dirty="0" smtClean="0"/>
              <a:t>Farmers markets</a:t>
            </a:r>
          </a:p>
          <a:p>
            <a:pPr lvl="2">
              <a:lnSpc>
                <a:spcPct val="100000"/>
              </a:lnSpc>
              <a:spcBef>
                <a:spcPts val="0"/>
              </a:spcBef>
            </a:pPr>
            <a:r>
              <a:rPr lang="en-US" sz="2400" dirty="0" smtClean="0"/>
              <a:t>Fees, insurance</a:t>
            </a:r>
          </a:p>
          <a:p>
            <a:pPr lvl="2">
              <a:lnSpc>
                <a:spcPct val="100000"/>
              </a:lnSpc>
              <a:spcBef>
                <a:spcPts val="0"/>
              </a:spcBef>
            </a:pPr>
            <a:r>
              <a:rPr lang="en-US" sz="2400" dirty="0" smtClean="0"/>
              <a:t>Waiting list?</a:t>
            </a:r>
          </a:p>
          <a:p>
            <a:pPr lvl="1">
              <a:lnSpc>
                <a:spcPct val="100000"/>
              </a:lnSpc>
              <a:spcBef>
                <a:spcPts val="0"/>
              </a:spcBef>
            </a:pPr>
            <a:r>
              <a:rPr lang="en-US" dirty="0" smtClean="0"/>
              <a:t>Farm store/off farm </a:t>
            </a:r>
          </a:p>
          <a:p>
            <a:pPr>
              <a:lnSpc>
                <a:spcPct val="100000"/>
              </a:lnSpc>
              <a:spcBef>
                <a:spcPts val="0"/>
              </a:spcBef>
            </a:pPr>
            <a:r>
              <a:rPr lang="en-US" dirty="0" smtClean="0"/>
              <a:t>Retail stores</a:t>
            </a:r>
          </a:p>
          <a:p>
            <a:pPr lvl="1">
              <a:lnSpc>
                <a:spcPct val="100000"/>
              </a:lnSpc>
              <a:spcBef>
                <a:spcPts val="0"/>
              </a:spcBef>
            </a:pPr>
            <a:r>
              <a:rPr lang="en-US" dirty="0" smtClean="0"/>
              <a:t>Grocery stores</a:t>
            </a:r>
          </a:p>
          <a:p>
            <a:pPr lvl="2">
              <a:lnSpc>
                <a:spcPct val="100000"/>
              </a:lnSpc>
              <a:spcBef>
                <a:spcPts val="0"/>
              </a:spcBef>
            </a:pPr>
            <a:r>
              <a:rPr lang="en-US" sz="2400" dirty="0" smtClean="0"/>
              <a:t>Require liability insurance; may require certifications (i.e. Whole Foods)</a:t>
            </a:r>
          </a:p>
          <a:p>
            <a:pPr lvl="2">
              <a:lnSpc>
                <a:spcPct val="100000"/>
              </a:lnSpc>
              <a:spcBef>
                <a:spcPts val="0"/>
              </a:spcBef>
            </a:pPr>
            <a:r>
              <a:rPr lang="en-US" sz="2400" dirty="0" smtClean="0"/>
              <a:t>Want consistent quality and high quantity year round</a:t>
            </a:r>
          </a:p>
          <a:p>
            <a:pPr lvl="1">
              <a:lnSpc>
                <a:spcPct val="100000"/>
              </a:lnSpc>
              <a:spcBef>
                <a:spcPts val="0"/>
              </a:spcBef>
            </a:pPr>
            <a:r>
              <a:rPr lang="en-US" dirty="0" smtClean="0"/>
              <a:t>Butchers</a:t>
            </a:r>
          </a:p>
          <a:p>
            <a:pPr>
              <a:lnSpc>
                <a:spcPct val="100000"/>
              </a:lnSpc>
              <a:spcBef>
                <a:spcPts val="0"/>
              </a:spcBef>
            </a:pPr>
            <a:r>
              <a:rPr lang="en-US" dirty="0" smtClean="0"/>
              <a:t>Restaurants</a:t>
            </a:r>
          </a:p>
          <a:p>
            <a:pPr lvl="1">
              <a:lnSpc>
                <a:spcPct val="100000"/>
              </a:lnSpc>
              <a:spcBef>
                <a:spcPts val="0"/>
              </a:spcBef>
            </a:pPr>
            <a:r>
              <a:rPr lang="en-US" dirty="0" smtClean="0"/>
              <a:t>Want consistent quality and quantity year round</a:t>
            </a:r>
          </a:p>
          <a:p>
            <a:endParaRPr lang="en-US" sz="2400" dirty="0" smtClean="0"/>
          </a:p>
          <a:p>
            <a:pPr marL="457200" lvl="1" indent="0">
              <a:buNone/>
            </a:pPr>
            <a:endParaRPr lang="en-US" sz="1600" dirty="0" smtClean="0"/>
          </a:p>
          <a:p>
            <a:pPr marL="0" indent="0">
              <a:buNone/>
            </a:pPr>
            <a:endParaRPr lang="en-US" sz="2400" dirty="0" smtClean="0"/>
          </a:p>
          <a:p>
            <a:endParaRPr lang="en-US" dirty="0" smtClean="0"/>
          </a:p>
        </p:txBody>
      </p:sp>
      <p:sp>
        <p:nvSpPr>
          <p:cNvPr id="6" name="Title 1"/>
          <p:cNvSpPr>
            <a:spLocks noGrp="1"/>
          </p:cNvSpPr>
          <p:nvPr>
            <p:ph type="title"/>
          </p:nvPr>
        </p:nvSpPr>
        <p:spPr>
          <a:xfrm>
            <a:off x="508000" y="152400"/>
            <a:ext cx="11277600" cy="1143000"/>
          </a:xfrm>
          <a:noFill/>
        </p:spPr>
        <p:txBody>
          <a:bodyPr>
            <a:normAutofit/>
          </a:bodyPr>
          <a:lstStyle/>
          <a:p>
            <a:r>
              <a:rPr lang="en-US" b="1" dirty="0" smtClean="0"/>
              <a:t>Sales of Meat/Products</a:t>
            </a:r>
            <a:endParaRPr lang="en-US"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685" y="1945494"/>
            <a:ext cx="4807034" cy="2989374"/>
          </a:xfrm>
          <a:prstGeom prst="rect">
            <a:avLst/>
          </a:prstGeom>
        </p:spPr>
      </p:pic>
    </p:spTree>
    <p:extLst>
      <p:ext uri="{BB962C8B-B14F-4D97-AF65-F5344CB8AC3E}">
        <p14:creationId xmlns:p14="http://schemas.microsoft.com/office/powerpoint/2010/main" val="473777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93128" y="723900"/>
            <a:ext cx="5157787" cy="823912"/>
          </a:xfrm>
        </p:spPr>
        <p:txBody>
          <a:bodyPr>
            <a:normAutofit/>
          </a:bodyPr>
          <a:lstStyle/>
          <a:p>
            <a:r>
              <a:rPr lang="en-US" sz="2800" dirty="0" smtClean="0"/>
              <a:t>PROS</a:t>
            </a:r>
            <a:endParaRPr lang="en-US" sz="2800" dirty="0"/>
          </a:p>
        </p:txBody>
      </p:sp>
      <p:sp>
        <p:nvSpPr>
          <p:cNvPr id="5" name="Content Placeholder 4"/>
          <p:cNvSpPr>
            <a:spLocks noGrp="1"/>
          </p:cNvSpPr>
          <p:nvPr>
            <p:ph sz="half" idx="2"/>
          </p:nvPr>
        </p:nvSpPr>
        <p:spPr>
          <a:xfrm>
            <a:off x="289057" y="1610523"/>
            <a:ext cx="4900341" cy="2164160"/>
          </a:xfrm>
        </p:spPr>
        <p:txBody>
          <a:bodyPr>
            <a:noAutofit/>
          </a:bodyPr>
          <a:lstStyle/>
          <a:p>
            <a:pPr>
              <a:lnSpc>
                <a:spcPct val="100000"/>
              </a:lnSpc>
              <a:spcBef>
                <a:spcPts val="0"/>
              </a:spcBef>
            </a:pPr>
            <a:r>
              <a:rPr lang="en-US" sz="2400" dirty="0" smtClean="0"/>
              <a:t>Set your own prices; opportunity for higher net price/animal</a:t>
            </a:r>
          </a:p>
          <a:p>
            <a:pPr>
              <a:lnSpc>
                <a:spcPct val="100000"/>
              </a:lnSpc>
              <a:spcBef>
                <a:spcPts val="0"/>
              </a:spcBef>
            </a:pPr>
            <a:r>
              <a:rPr lang="en-US" sz="2400" dirty="0" smtClean="0"/>
              <a:t>No live animal/sale barn type fees</a:t>
            </a:r>
          </a:p>
          <a:p>
            <a:pPr>
              <a:lnSpc>
                <a:spcPct val="100000"/>
              </a:lnSpc>
              <a:spcBef>
                <a:spcPts val="0"/>
              </a:spcBef>
            </a:pPr>
            <a:r>
              <a:rPr lang="en-US" sz="2400" dirty="0" smtClean="0"/>
              <a:t>Can tell your farm story/interact directly with consumers</a:t>
            </a:r>
          </a:p>
          <a:p>
            <a:endParaRPr lang="en-US" sz="2400" dirty="0" smtClean="0"/>
          </a:p>
          <a:p>
            <a:pPr marL="0" indent="0">
              <a:buNone/>
            </a:pPr>
            <a:endParaRPr lang="en-US" sz="2400" dirty="0" smtClean="0"/>
          </a:p>
          <a:p>
            <a:pPr lvl="1"/>
            <a:endParaRPr lang="en-US" dirty="0"/>
          </a:p>
        </p:txBody>
      </p:sp>
      <p:sp>
        <p:nvSpPr>
          <p:cNvPr id="6" name="Text Placeholder 5"/>
          <p:cNvSpPr>
            <a:spLocks noGrp="1"/>
          </p:cNvSpPr>
          <p:nvPr>
            <p:ph type="body" sz="quarter" idx="3"/>
          </p:nvPr>
        </p:nvSpPr>
        <p:spPr>
          <a:xfrm>
            <a:off x="5618113" y="723900"/>
            <a:ext cx="5183188" cy="823912"/>
          </a:xfrm>
        </p:spPr>
        <p:txBody>
          <a:bodyPr>
            <a:normAutofit/>
          </a:bodyPr>
          <a:lstStyle/>
          <a:p>
            <a:r>
              <a:rPr lang="en-US" sz="2800" dirty="0" smtClean="0"/>
              <a:t>CONS</a:t>
            </a:r>
            <a:endParaRPr lang="en-US" sz="2800" dirty="0"/>
          </a:p>
        </p:txBody>
      </p:sp>
      <p:sp>
        <p:nvSpPr>
          <p:cNvPr id="7" name="Content Placeholder 6"/>
          <p:cNvSpPr>
            <a:spLocks noGrp="1"/>
          </p:cNvSpPr>
          <p:nvPr>
            <p:ph sz="quarter" idx="4"/>
          </p:nvPr>
        </p:nvSpPr>
        <p:spPr>
          <a:xfrm>
            <a:off x="5370673" y="1547812"/>
            <a:ext cx="6709710" cy="4040256"/>
          </a:xfrm>
        </p:spPr>
        <p:txBody>
          <a:bodyPr>
            <a:noAutofit/>
          </a:bodyPr>
          <a:lstStyle/>
          <a:p>
            <a:pPr>
              <a:lnSpc>
                <a:spcPct val="100000"/>
              </a:lnSpc>
              <a:spcBef>
                <a:spcPts val="0"/>
              </a:spcBef>
            </a:pPr>
            <a:r>
              <a:rPr lang="en-US" sz="2400" dirty="0" smtClean="0"/>
              <a:t>Finding abattoir/processor who will process small ruminants in the manner/cuts desired</a:t>
            </a:r>
          </a:p>
          <a:p>
            <a:pPr>
              <a:lnSpc>
                <a:spcPct val="100000"/>
              </a:lnSpc>
              <a:spcBef>
                <a:spcPts val="0"/>
              </a:spcBef>
            </a:pPr>
            <a:r>
              <a:rPr lang="en-US" sz="2400" dirty="0" smtClean="0"/>
              <a:t>Cost of processing</a:t>
            </a:r>
          </a:p>
          <a:p>
            <a:pPr>
              <a:lnSpc>
                <a:spcPct val="100000"/>
              </a:lnSpc>
              <a:spcBef>
                <a:spcPts val="0"/>
              </a:spcBef>
            </a:pPr>
            <a:r>
              <a:rPr lang="en-US" sz="2400" dirty="0" smtClean="0"/>
              <a:t>Transportation costs for animals and products</a:t>
            </a:r>
          </a:p>
          <a:p>
            <a:pPr>
              <a:lnSpc>
                <a:spcPct val="100000"/>
              </a:lnSpc>
              <a:spcBef>
                <a:spcPts val="0"/>
              </a:spcBef>
            </a:pPr>
            <a:r>
              <a:rPr lang="en-US" sz="2400" dirty="0" smtClean="0"/>
              <a:t>High labor</a:t>
            </a:r>
          </a:p>
          <a:p>
            <a:pPr>
              <a:lnSpc>
                <a:spcPct val="100000"/>
              </a:lnSpc>
              <a:spcBef>
                <a:spcPts val="0"/>
              </a:spcBef>
            </a:pPr>
            <a:r>
              <a:rPr lang="en-US" sz="2400" dirty="0" smtClean="0"/>
              <a:t>Requires a marketing personality to interact directly with consumers </a:t>
            </a:r>
          </a:p>
          <a:p>
            <a:pPr>
              <a:lnSpc>
                <a:spcPct val="100000"/>
              </a:lnSpc>
              <a:spcBef>
                <a:spcPts val="0"/>
              </a:spcBef>
            </a:pPr>
            <a:r>
              <a:rPr lang="en-US" sz="2400" dirty="0" smtClean="0"/>
              <a:t>Costs may be associated with sales:</a:t>
            </a:r>
          </a:p>
          <a:p>
            <a:pPr lvl="1">
              <a:lnSpc>
                <a:spcPct val="100000"/>
              </a:lnSpc>
              <a:spcBef>
                <a:spcPts val="0"/>
              </a:spcBef>
            </a:pPr>
            <a:r>
              <a:rPr lang="en-US" sz="2100" dirty="0" smtClean="0"/>
              <a:t>Farmer’s market fees</a:t>
            </a:r>
          </a:p>
          <a:p>
            <a:pPr lvl="1">
              <a:lnSpc>
                <a:spcPct val="100000"/>
              </a:lnSpc>
              <a:spcBef>
                <a:spcPts val="0"/>
              </a:spcBef>
            </a:pPr>
            <a:r>
              <a:rPr lang="en-US" sz="2100" dirty="0" smtClean="0"/>
              <a:t>Storage locker fees</a:t>
            </a:r>
          </a:p>
          <a:p>
            <a:pPr lvl="1">
              <a:lnSpc>
                <a:spcPct val="100000"/>
              </a:lnSpc>
              <a:spcBef>
                <a:spcPts val="0"/>
              </a:spcBef>
            </a:pPr>
            <a:r>
              <a:rPr lang="en-US" sz="2100" dirty="0" smtClean="0"/>
              <a:t>Labeling costs</a:t>
            </a:r>
          </a:p>
          <a:p>
            <a:pPr lvl="1">
              <a:lnSpc>
                <a:spcPct val="100000"/>
              </a:lnSpc>
              <a:spcBef>
                <a:spcPts val="0"/>
              </a:spcBef>
            </a:pPr>
            <a:r>
              <a:rPr lang="en-US" sz="2100" dirty="0" smtClean="0"/>
              <a:t>Audit fees for some certifications/labels</a:t>
            </a:r>
          </a:p>
          <a:p>
            <a:pPr lvl="1">
              <a:lnSpc>
                <a:spcPct val="100000"/>
              </a:lnSpc>
              <a:spcBef>
                <a:spcPts val="0"/>
              </a:spcBef>
            </a:pPr>
            <a:r>
              <a:rPr lang="en-US" sz="2100" dirty="0" smtClean="0"/>
              <a:t>Sales tax collection (?)</a:t>
            </a:r>
          </a:p>
          <a:p>
            <a:pPr lvl="1">
              <a:lnSpc>
                <a:spcPct val="100000"/>
              </a:lnSpc>
              <a:spcBef>
                <a:spcPts val="0"/>
              </a:spcBef>
            </a:pPr>
            <a:r>
              <a:rPr lang="en-US" sz="2100" dirty="0" smtClean="0"/>
              <a:t>Fees to take credit cards (?)</a:t>
            </a:r>
          </a:p>
        </p:txBody>
      </p:sp>
      <p:sp>
        <p:nvSpPr>
          <p:cNvPr id="10" name="Title 1"/>
          <p:cNvSpPr>
            <a:spLocks noGrp="1"/>
          </p:cNvSpPr>
          <p:nvPr>
            <p:ph type="title"/>
          </p:nvPr>
        </p:nvSpPr>
        <p:spPr>
          <a:xfrm>
            <a:off x="508000" y="152400"/>
            <a:ext cx="11277600" cy="1143000"/>
          </a:xfrm>
          <a:noFill/>
        </p:spPr>
        <p:txBody>
          <a:bodyPr>
            <a:normAutofit/>
          </a:bodyPr>
          <a:lstStyle/>
          <a:p>
            <a:r>
              <a:rPr lang="en-US" b="1" dirty="0" smtClean="0"/>
              <a:t>Sales of Meat/Products</a:t>
            </a:r>
            <a:endParaRPr lang="en-US" sz="31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24" y="4027095"/>
            <a:ext cx="2797510" cy="2683861"/>
          </a:xfrm>
          <a:prstGeom prst="rect">
            <a:avLst/>
          </a:prstGeom>
        </p:spPr>
      </p:pic>
    </p:spTree>
    <p:extLst>
      <p:ext uri="{BB962C8B-B14F-4D97-AF65-F5344CB8AC3E}">
        <p14:creationId xmlns:p14="http://schemas.microsoft.com/office/powerpoint/2010/main" val="3669386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20" y="141879"/>
            <a:ext cx="11379200" cy="1143000"/>
          </a:xfrm>
          <a:noFill/>
        </p:spPr>
        <p:txBody>
          <a:bodyPr>
            <a:normAutofit/>
          </a:bodyPr>
          <a:lstStyle/>
          <a:p>
            <a:r>
              <a:rPr lang="en-US" b="1" dirty="0" smtClean="0"/>
              <a:t>General Marketing Tips</a:t>
            </a:r>
            <a:endParaRPr lang="en-US" b="1" dirty="0"/>
          </a:p>
        </p:txBody>
      </p:sp>
      <p:sp>
        <p:nvSpPr>
          <p:cNvPr id="3" name="Content Placeholder 2"/>
          <p:cNvSpPr>
            <a:spLocks noGrp="1"/>
          </p:cNvSpPr>
          <p:nvPr>
            <p:ph sz="half" idx="1"/>
          </p:nvPr>
        </p:nvSpPr>
        <p:spPr>
          <a:xfrm>
            <a:off x="234822" y="1053060"/>
            <a:ext cx="10570551" cy="4651375"/>
          </a:xfrm>
        </p:spPr>
        <p:txBody>
          <a:bodyPr>
            <a:noAutofit/>
          </a:bodyPr>
          <a:lstStyle/>
          <a:p>
            <a:r>
              <a:rPr lang="en-US" sz="3200" dirty="0" smtClean="0"/>
              <a:t>Keep or sell the best (top 10-20%) </a:t>
            </a:r>
            <a:r>
              <a:rPr lang="en-US" sz="3200" dirty="0"/>
              <a:t>for breeding stock and </a:t>
            </a:r>
            <a:r>
              <a:rPr lang="en-US" sz="3200" dirty="0" smtClean="0"/>
              <a:t>sell the rest for consumption</a:t>
            </a:r>
          </a:p>
          <a:p>
            <a:r>
              <a:rPr lang="en-US" sz="3200" dirty="0" smtClean="0"/>
              <a:t>Sell animals/products for a profit – know your cost of production</a:t>
            </a:r>
          </a:p>
          <a:p>
            <a:pPr lvl="1"/>
            <a:r>
              <a:rPr lang="en-US" sz="2800" dirty="0"/>
              <a:t>If cost of production </a:t>
            </a:r>
            <a:r>
              <a:rPr lang="en-US" sz="2800" dirty="0" smtClean="0"/>
              <a:t>(and marketing) </a:t>
            </a:r>
            <a:r>
              <a:rPr lang="en-US" sz="2800" dirty="0"/>
              <a:t>is $125/female/year and your females provide only 1 marketable offspring per year, your break-even </a:t>
            </a:r>
            <a:r>
              <a:rPr lang="en-US" sz="2800" dirty="0" smtClean="0"/>
              <a:t>price, the minimum price you need to get, </a:t>
            </a:r>
            <a:r>
              <a:rPr lang="en-US" sz="2800" dirty="0"/>
              <a:t>is $125 for that kid or lamb.</a:t>
            </a:r>
          </a:p>
          <a:p>
            <a:pPr lvl="1"/>
            <a:r>
              <a:rPr lang="en-US" sz="2800" dirty="0"/>
              <a:t>Divide that price by two if they provide you with 2 marketable offspring per year ($</a:t>
            </a:r>
            <a:r>
              <a:rPr lang="en-US" sz="2800" dirty="0" smtClean="0"/>
              <a:t>75</a:t>
            </a:r>
            <a:r>
              <a:rPr lang="en-US" sz="2800" dirty="0"/>
              <a:t> </a:t>
            </a:r>
            <a:r>
              <a:rPr lang="en-US" sz="2800" dirty="0" smtClean="0"/>
              <a:t>per kid or lamb).</a:t>
            </a:r>
            <a:endParaRPr lang="en-US" sz="2800" dirty="0"/>
          </a:p>
          <a:p>
            <a:r>
              <a:rPr lang="en-US" sz="3200" dirty="0" smtClean="0"/>
              <a:t>Sell </a:t>
            </a:r>
            <a:r>
              <a:rPr lang="en-US" sz="3200" dirty="0"/>
              <a:t>for highest “net” price; consider all marketing </a:t>
            </a:r>
            <a:r>
              <a:rPr lang="en-US" sz="3200" dirty="0" smtClean="0"/>
              <a:t>costs (i.e. fees, transportation) </a:t>
            </a:r>
            <a:r>
              <a:rPr lang="en-US" sz="3200" dirty="0"/>
              <a:t>when choosing best option(s</a:t>
            </a:r>
            <a:r>
              <a:rPr lang="en-US" sz="3200" dirty="0" smtClean="0"/>
              <a:t>)</a:t>
            </a:r>
            <a:endParaRPr lang="en-US" sz="3200" dirty="0"/>
          </a:p>
        </p:txBody>
      </p:sp>
    </p:spTree>
    <p:extLst>
      <p:ext uri="{BB962C8B-B14F-4D97-AF65-F5344CB8AC3E}">
        <p14:creationId xmlns:p14="http://schemas.microsoft.com/office/powerpoint/2010/main" val="347862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20" y="373698"/>
            <a:ext cx="11379200" cy="1143000"/>
          </a:xfrm>
          <a:noFill/>
        </p:spPr>
        <p:txBody>
          <a:bodyPr>
            <a:normAutofit/>
          </a:bodyPr>
          <a:lstStyle/>
          <a:p>
            <a:r>
              <a:rPr lang="en-US" b="1" dirty="0" smtClean="0"/>
              <a:t>General Marketing Tips</a:t>
            </a:r>
            <a:endParaRPr lang="en-US" b="1" dirty="0"/>
          </a:p>
        </p:txBody>
      </p:sp>
      <p:sp>
        <p:nvSpPr>
          <p:cNvPr id="3" name="Content Placeholder 2"/>
          <p:cNvSpPr>
            <a:spLocks noGrp="1"/>
          </p:cNvSpPr>
          <p:nvPr>
            <p:ph sz="half" idx="1"/>
          </p:nvPr>
        </p:nvSpPr>
        <p:spPr>
          <a:xfrm>
            <a:off x="401878" y="1290192"/>
            <a:ext cx="7337068" cy="4651375"/>
          </a:xfrm>
        </p:spPr>
        <p:txBody>
          <a:bodyPr>
            <a:noAutofit/>
          </a:bodyPr>
          <a:lstStyle/>
          <a:p>
            <a:r>
              <a:rPr lang="en-US" dirty="0" smtClean="0"/>
              <a:t>Have a plan for marketing your animals (more than one market?) and schedule breeding for marketing opportunities</a:t>
            </a:r>
          </a:p>
          <a:p>
            <a:r>
              <a:rPr lang="en-US" dirty="0" smtClean="0"/>
              <a:t>Follow Scrapie Program requirements (free tags/tagger; keep </a:t>
            </a:r>
            <a:r>
              <a:rPr lang="en-US" dirty="0"/>
              <a:t>purchase/sales records): </a:t>
            </a:r>
            <a:r>
              <a:rPr lang="en-US" dirty="0" smtClean="0">
                <a:solidFill>
                  <a:srgbClr val="C00000"/>
                </a:solidFill>
              </a:rPr>
              <a:t>www.eradicatescrapie.org</a:t>
            </a:r>
          </a:p>
          <a:p>
            <a:r>
              <a:rPr lang="en-US" dirty="0" smtClean="0"/>
              <a:t>For sheep, follow rules for the </a:t>
            </a:r>
            <a:r>
              <a:rPr lang="en-US" dirty="0"/>
              <a:t>Lamb </a:t>
            </a:r>
            <a:r>
              <a:rPr lang="en-US" dirty="0" smtClean="0"/>
              <a:t>Checkoff (mandatory fees assessed to seller and first handler): </a:t>
            </a:r>
            <a:r>
              <a:rPr lang="en-US" dirty="0">
                <a:solidFill>
                  <a:srgbClr val="C00000"/>
                </a:solidFill>
              </a:rPr>
              <a:t>http://</a:t>
            </a:r>
            <a:r>
              <a:rPr lang="en-US" dirty="0" smtClean="0">
                <a:solidFill>
                  <a:srgbClr val="C00000"/>
                </a:solidFill>
              </a:rPr>
              <a:t>lambresourcecenter.com/lamb-checkoff/who-we-are </a:t>
            </a:r>
          </a:p>
          <a:p>
            <a:r>
              <a:rPr lang="en-US" b="1" dirty="0" smtClean="0"/>
              <a:t>If marketing meat/products, follow state/federal rules and regulations</a:t>
            </a: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38946" y="2085277"/>
            <a:ext cx="3782018" cy="2856726"/>
          </a:xfrm>
          <a:prstGeom prst="rect">
            <a:avLst/>
          </a:prstGeom>
        </p:spPr>
      </p:pic>
    </p:spTree>
    <p:extLst>
      <p:ext uri="{BB962C8B-B14F-4D97-AF65-F5344CB8AC3E}">
        <p14:creationId xmlns:p14="http://schemas.microsoft.com/office/powerpoint/2010/main" val="2561286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4940" y="1129983"/>
            <a:ext cx="9144000" cy="2387600"/>
          </a:xfrm>
        </p:spPr>
        <p:txBody>
          <a:bodyPr/>
          <a:lstStyle/>
          <a:p>
            <a:r>
              <a:rPr lang="en-US" dirty="0" smtClean="0"/>
              <a:t>Rules and Regulations for Selling Red Meat in GA</a:t>
            </a:r>
            <a:endParaRPr lang="en-US" dirty="0"/>
          </a:p>
        </p:txBody>
      </p:sp>
    </p:spTree>
    <p:extLst>
      <p:ext uri="{BB962C8B-B14F-4D97-AF65-F5344CB8AC3E}">
        <p14:creationId xmlns:p14="http://schemas.microsoft.com/office/powerpoint/2010/main" val="75570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49949"/>
            <a:ext cx="10515600" cy="1707881"/>
          </a:xfrm>
        </p:spPr>
        <p:txBody>
          <a:bodyPr/>
          <a:lstStyle/>
          <a:p>
            <a:r>
              <a:rPr lang="en-US" sz="6600" dirty="0" smtClean="0">
                <a:ea typeface="Verdana" panose="020B0604030504040204" pitchFamily="34" charset="0"/>
                <a:cs typeface="Verdana" panose="020B0604030504040204" pitchFamily="34" charset="0"/>
              </a:rPr>
              <a:t>Session </a:t>
            </a:r>
            <a:r>
              <a:rPr lang="en-US" sz="6600" dirty="0" smtClean="0">
                <a:ea typeface="Verdana" panose="020B0604030504040204" pitchFamily="34" charset="0"/>
                <a:cs typeface="Verdana" panose="020B0604030504040204" pitchFamily="34" charset="0"/>
              </a:rPr>
              <a:t>5</a:t>
            </a:r>
            <a:r>
              <a:rPr lang="en-US" dirty="0" smtClean="0">
                <a:ea typeface="Verdana" panose="020B0604030504040204" pitchFamily="34" charset="0"/>
                <a:cs typeface="Verdana" panose="020B0604030504040204" pitchFamily="34" charset="0"/>
              </a:rPr>
              <a:t/>
            </a:r>
            <a:br>
              <a:rPr lang="en-US" dirty="0" smtClean="0">
                <a:ea typeface="Verdana" panose="020B0604030504040204" pitchFamily="34" charset="0"/>
                <a:cs typeface="Verdana" panose="020B0604030504040204" pitchFamily="34" charset="0"/>
              </a:rPr>
            </a:br>
            <a:r>
              <a:rPr lang="en-US" sz="4800" dirty="0" smtClean="0">
                <a:ea typeface="Verdana" panose="020B0604030504040204" pitchFamily="34" charset="0"/>
                <a:cs typeface="Verdana" panose="020B0604030504040204" pitchFamily="34" charset="0"/>
              </a:rPr>
              <a:t>Marketing</a:t>
            </a:r>
            <a:endParaRPr lang="en-US" sz="4800"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831850" y="4243716"/>
            <a:ext cx="10515600" cy="1500187"/>
          </a:xfrm>
        </p:spPr>
        <p:txBody>
          <a:bodyPr>
            <a:normAutofit/>
          </a:bodyPr>
          <a:lstStyle/>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Alex Stelzleni, PhD</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University of Georgia </a:t>
            </a:r>
          </a:p>
          <a:p>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Meat Science Technology Center</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4883" y="6220495"/>
            <a:ext cx="1908480" cy="598868"/>
          </a:xfrm>
          <a:prstGeom prst="rect">
            <a:avLst/>
          </a:prstGeom>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56532" y="1503955"/>
            <a:ext cx="3742897" cy="348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1850" y="5989319"/>
            <a:ext cx="6484620" cy="646331"/>
          </a:xfrm>
          <a:prstGeom prst="rect">
            <a:avLst/>
          </a:prstGeom>
          <a:noFill/>
        </p:spPr>
        <p:txBody>
          <a:bodyPr wrap="square" rtlCol="0">
            <a:spAutoFit/>
          </a:bodyPr>
          <a:lstStyle/>
          <a:p>
            <a:r>
              <a:rPr lang="en-US" dirty="0" smtClean="0"/>
              <a:t>Most photos/some slides: Susan Schoenian, University of Maryland and </a:t>
            </a:r>
            <a:r>
              <a:rPr lang="en-US" dirty="0" err="1" smtClean="0"/>
              <a:t>Baalands</a:t>
            </a:r>
            <a:r>
              <a:rPr lang="en-US" dirty="0" smtClean="0"/>
              <a:t> Farm</a:t>
            </a:r>
            <a:endParaRPr lang="en-US" dirty="0"/>
          </a:p>
        </p:txBody>
      </p:sp>
    </p:spTree>
    <p:extLst>
      <p:ext uri="{BB962C8B-B14F-4D97-AF65-F5344CB8AC3E}">
        <p14:creationId xmlns:p14="http://schemas.microsoft.com/office/powerpoint/2010/main" val="309185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42" y="108372"/>
            <a:ext cx="10972800" cy="1143000"/>
          </a:xfrm>
        </p:spPr>
        <p:txBody>
          <a:bodyPr>
            <a:normAutofit/>
          </a:bodyPr>
          <a:lstStyle/>
          <a:p>
            <a:r>
              <a:rPr lang="en-US" sz="4800" dirty="0" smtClean="0"/>
              <a:t>Can I Sell Meat from My Animals?</a:t>
            </a:r>
            <a:endParaRPr lang="en-US" sz="4800" dirty="0"/>
          </a:p>
        </p:txBody>
      </p:sp>
      <p:sp>
        <p:nvSpPr>
          <p:cNvPr id="3" name="Content Placeholder 2"/>
          <p:cNvSpPr>
            <a:spLocks noGrp="1"/>
          </p:cNvSpPr>
          <p:nvPr>
            <p:ph idx="1"/>
          </p:nvPr>
        </p:nvSpPr>
        <p:spPr>
          <a:xfrm>
            <a:off x="455053" y="1251372"/>
            <a:ext cx="6652260" cy="5153179"/>
          </a:xfrm>
        </p:spPr>
        <p:txBody>
          <a:bodyPr>
            <a:noAutofit/>
          </a:bodyPr>
          <a:lstStyle/>
          <a:p>
            <a:r>
              <a:rPr lang="en-US" sz="3200" dirty="0" smtClean="0"/>
              <a:t>It Depends</a:t>
            </a:r>
          </a:p>
          <a:p>
            <a:pPr lvl="1"/>
            <a:r>
              <a:rPr lang="en-US" sz="2800" dirty="0" smtClean="0"/>
              <a:t>Farmers Exemption, Custom Processing, Inspected, Retail Exempt – Mobile </a:t>
            </a:r>
            <a:r>
              <a:rPr lang="en-US" sz="2800" dirty="0" err="1" smtClean="0"/>
              <a:t>vs</a:t>
            </a:r>
            <a:r>
              <a:rPr lang="en-US" sz="2800" dirty="0" smtClean="0"/>
              <a:t> Fixed</a:t>
            </a:r>
          </a:p>
          <a:p>
            <a:r>
              <a:rPr lang="en-US" sz="3200" dirty="0" smtClean="0"/>
              <a:t>Part of Federal MIA</a:t>
            </a:r>
          </a:p>
          <a:p>
            <a:pPr lvl="1"/>
            <a:r>
              <a:rPr lang="en-US" sz="2800" dirty="0" smtClean="0"/>
              <a:t>Enforced by USDA and GDA (local municipality)</a:t>
            </a:r>
          </a:p>
          <a:p>
            <a:r>
              <a:rPr lang="en-US" sz="3200" dirty="0" smtClean="0"/>
              <a:t>Laws as we understand them and told to us as a Processing Plant and discussions with inspectors</a:t>
            </a:r>
          </a:p>
          <a:p>
            <a:pPr lvl="1"/>
            <a:r>
              <a:rPr lang="en-US" sz="2800" dirty="0" smtClean="0">
                <a:solidFill>
                  <a:srgbClr val="C00000"/>
                </a:solidFill>
              </a:rPr>
              <a:t>Before doing anything questionable be sure to ask GDA!!!</a:t>
            </a:r>
            <a:endParaRPr lang="en-US" sz="2800" dirty="0">
              <a:solidFill>
                <a:srgbClr val="C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441" y="2316480"/>
            <a:ext cx="399511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86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1" y="249215"/>
            <a:ext cx="10515600" cy="1325563"/>
          </a:xfrm>
        </p:spPr>
        <p:txBody>
          <a:bodyPr>
            <a:normAutofit/>
          </a:bodyPr>
          <a:lstStyle/>
          <a:p>
            <a:r>
              <a:rPr lang="en-US" sz="4800" dirty="0" smtClean="0"/>
              <a:t>Types of Plants</a:t>
            </a:r>
            <a:endParaRPr lang="en-US" sz="4800" dirty="0"/>
          </a:p>
        </p:txBody>
      </p:sp>
      <p:sp>
        <p:nvSpPr>
          <p:cNvPr id="3" name="Content Placeholder 2"/>
          <p:cNvSpPr>
            <a:spLocks noGrp="1"/>
          </p:cNvSpPr>
          <p:nvPr>
            <p:ph idx="1"/>
          </p:nvPr>
        </p:nvSpPr>
        <p:spPr>
          <a:xfrm>
            <a:off x="462226" y="1471412"/>
            <a:ext cx="7973436" cy="4744843"/>
          </a:xfrm>
        </p:spPr>
        <p:txBody>
          <a:bodyPr>
            <a:noAutofit/>
          </a:bodyPr>
          <a:lstStyle/>
          <a:p>
            <a:r>
              <a:rPr lang="en-US" sz="3200" dirty="0" smtClean="0"/>
              <a:t>Custom Processor – “Cut and Wrap”</a:t>
            </a:r>
          </a:p>
          <a:p>
            <a:pPr lvl="1"/>
            <a:r>
              <a:rPr lang="en-US" sz="2800" dirty="0" smtClean="0"/>
              <a:t>Kill, cut, wrap for individual use</a:t>
            </a:r>
          </a:p>
          <a:p>
            <a:pPr lvl="1"/>
            <a:r>
              <a:rPr lang="en-US" sz="2800" dirty="0" smtClean="0"/>
              <a:t>MUST be marked NOT FOR SALE on each package</a:t>
            </a:r>
          </a:p>
          <a:p>
            <a:pPr lvl="1"/>
            <a:r>
              <a:rPr lang="en-US" sz="2800" dirty="0" smtClean="0"/>
              <a:t>Meat CAN NOT be sold, donated, traded, bartered </a:t>
            </a:r>
          </a:p>
          <a:p>
            <a:pPr lvl="1"/>
            <a:r>
              <a:rPr lang="en-US" sz="2800" dirty="0" smtClean="0"/>
              <a:t>Animal owner (end user) pays for kill, processing, storage</a:t>
            </a:r>
          </a:p>
          <a:p>
            <a:pPr lvl="1"/>
            <a:r>
              <a:rPr lang="en-US" sz="2800" dirty="0" smtClean="0"/>
              <a:t>Oversight from GDA and USDA for records and sanitation</a:t>
            </a:r>
          </a:p>
          <a:p>
            <a:pPr lvl="1"/>
            <a:r>
              <a:rPr lang="en-US" sz="2800" dirty="0" smtClean="0"/>
              <a:t>Keeps legal records (names, addresses, pounds)</a:t>
            </a:r>
          </a:p>
          <a:p>
            <a:pPr lvl="1"/>
            <a:endParaRPr lang="en-US" sz="28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917" y="1348740"/>
            <a:ext cx="25446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637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92"/>
            <a:ext cx="10972800" cy="1143000"/>
          </a:xfrm>
        </p:spPr>
        <p:txBody>
          <a:bodyPr>
            <a:normAutofit/>
          </a:bodyPr>
          <a:lstStyle/>
          <a:p>
            <a:r>
              <a:rPr lang="en-US" sz="4800" dirty="0" smtClean="0"/>
              <a:t>Types of Plants</a:t>
            </a:r>
            <a:endParaRPr lang="en-US" sz="4800" dirty="0"/>
          </a:p>
        </p:txBody>
      </p:sp>
      <p:sp>
        <p:nvSpPr>
          <p:cNvPr id="3" name="Content Placeholder 2"/>
          <p:cNvSpPr>
            <a:spLocks noGrp="1"/>
          </p:cNvSpPr>
          <p:nvPr>
            <p:ph idx="1"/>
          </p:nvPr>
        </p:nvSpPr>
        <p:spPr>
          <a:xfrm>
            <a:off x="502920" y="1166149"/>
            <a:ext cx="8069580" cy="5037738"/>
          </a:xfrm>
        </p:spPr>
        <p:txBody>
          <a:bodyPr>
            <a:noAutofit/>
          </a:bodyPr>
          <a:lstStyle/>
          <a:p>
            <a:r>
              <a:rPr lang="en-US" dirty="0" smtClean="0"/>
              <a:t>State Inspected – GDA, Meat can be sold within state lines </a:t>
            </a:r>
          </a:p>
          <a:p>
            <a:r>
              <a:rPr lang="en-US" dirty="0" smtClean="0"/>
              <a:t>Federally Inspected (TA) – By USDA or GDA on behalf of USDA, Meat can be sold in US</a:t>
            </a:r>
          </a:p>
          <a:p>
            <a:pPr lvl="1"/>
            <a:r>
              <a:rPr lang="en-US" dirty="0" smtClean="0"/>
              <a:t>But, need other permits, licenses, approvals to sell</a:t>
            </a:r>
          </a:p>
          <a:p>
            <a:pPr lvl="1"/>
            <a:r>
              <a:rPr lang="en-US" dirty="0" smtClean="0"/>
              <a:t>Under continuous inspection</a:t>
            </a:r>
          </a:p>
          <a:p>
            <a:pPr lvl="1"/>
            <a:r>
              <a:rPr lang="en-US" dirty="0" smtClean="0"/>
              <a:t>Owner pays for services and takes meat back for sale (see permits etc. above)</a:t>
            </a:r>
          </a:p>
          <a:p>
            <a:pPr lvl="1"/>
            <a:r>
              <a:rPr lang="en-US" dirty="0" smtClean="0"/>
              <a:t>Meat must be inspected for direct sale!!!!</a:t>
            </a:r>
          </a:p>
          <a:p>
            <a:pPr lvl="1"/>
            <a:r>
              <a:rPr lang="en-US" dirty="0" smtClean="0"/>
              <a:t>Plant has high risk potential</a:t>
            </a:r>
          </a:p>
          <a:p>
            <a:pPr lvl="1"/>
            <a:endParaRPr lang="en-US" dirty="0"/>
          </a:p>
        </p:txBody>
      </p:sp>
      <p:sp>
        <p:nvSpPr>
          <p:cNvPr id="4" name="Rectangle 3"/>
          <p:cNvSpPr/>
          <p:nvPr/>
        </p:nvSpPr>
        <p:spPr>
          <a:xfrm>
            <a:off x="9392358" y="3983474"/>
            <a:ext cx="1774909" cy="369332"/>
          </a:xfrm>
          <a:prstGeom prst="rect">
            <a:avLst/>
          </a:prstGeom>
        </p:spPr>
        <p:txBody>
          <a:bodyPr wrap="none">
            <a:spAutoFit/>
          </a:bodyPr>
          <a:lstStyle/>
          <a:p>
            <a:r>
              <a:rPr lang="en-US" dirty="0"/>
              <a:t>agr.georgia.gov</a:t>
            </a:r>
          </a:p>
        </p:txBody>
      </p:sp>
      <p:pic>
        <p:nvPicPr>
          <p:cNvPr id="5" name="Picture 2" descr="http://agr.georgia.gov/Data/Sites/1/media/ag_administration/DNR/images/GDA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4480" y="1719467"/>
            <a:ext cx="2210667" cy="22106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5042" y="5434885"/>
            <a:ext cx="8287458" cy="1261884"/>
          </a:xfrm>
          <a:prstGeom prst="rect">
            <a:avLst/>
          </a:prstGeom>
          <a:noFill/>
        </p:spPr>
        <p:txBody>
          <a:bodyPr wrap="square" rtlCol="0">
            <a:spAutoFit/>
          </a:bodyPr>
          <a:lstStyle/>
          <a:p>
            <a:r>
              <a:rPr lang="en-US" sz="1900" dirty="0" smtClean="0"/>
              <a:t>Georgia Department of Agriculture has a list with contact information for all inspected (Custom, State and Federal) facilities in Georgia available upon request. Also, there is a searchable Federally inspected facility directory at: www.fsis.usda.gov/wps/portal/fsis/topics/inspection/mpi-directory </a:t>
            </a:r>
            <a:endParaRPr lang="en-US" sz="1900" dirty="0"/>
          </a:p>
        </p:txBody>
      </p:sp>
    </p:spTree>
    <p:extLst>
      <p:ext uri="{BB962C8B-B14F-4D97-AF65-F5344CB8AC3E}">
        <p14:creationId xmlns:p14="http://schemas.microsoft.com/office/powerpoint/2010/main" val="213209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93"/>
            <a:ext cx="10972800" cy="1143000"/>
          </a:xfrm>
        </p:spPr>
        <p:txBody>
          <a:bodyPr>
            <a:normAutofit/>
          </a:bodyPr>
          <a:lstStyle/>
          <a:p>
            <a:r>
              <a:rPr lang="en-US" sz="4800" dirty="0" smtClean="0"/>
              <a:t>Farmer’s Exemption</a:t>
            </a:r>
            <a:endParaRPr lang="en-US" sz="4800" dirty="0"/>
          </a:p>
        </p:txBody>
      </p:sp>
      <p:sp>
        <p:nvSpPr>
          <p:cNvPr id="3" name="Content Placeholder 2"/>
          <p:cNvSpPr>
            <a:spLocks noGrp="1"/>
          </p:cNvSpPr>
          <p:nvPr>
            <p:ph idx="1"/>
          </p:nvPr>
        </p:nvSpPr>
        <p:spPr>
          <a:xfrm>
            <a:off x="609600" y="1157894"/>
            <a:ext cx="10972800" cy="4691409"/>
          </a:xfrm>
        </p:spPr>
        <p:txBody>
          <a:bodyPr>
            <a:noAutofit/>
          </a:bodyPr>
          <a:lstStyle/>
          <a:p>
            <a:r>
              <a:rPr lang="en-US" sz="3200" dirty="0" smtClean="0">
                <a:solidFill>
                  <a:srgbClr val="C00000"/>
                </a:solidFill>
              </a:rPr>
              <a:t>Part of Custom Exemption (Curtis Amendment)</a:t>
            </a:r>
          </a:p>
          <a:p>
            <a:r>
              <a:rPr lang="en-US" sz="3200" dirty="0" smtClean="0"/>
              <a:t>For the farmer, family, non-paying guests ONLY</a:t>
            </a:r>
          </a:p>
          <a:p>
            <a:r>
              <a:rPr lang="en-US" sz="3200" dirty="0" smtClean="0"/>
              <a:t>Farmer may kill and haul to Custom plant for processing</a:t>
            </a:r>
          </a:p>
          <a:p>
            <a:pPr lvl="1"/>
            <a:r>
              <a:rPr lang="en-US" sz="2800" dirty="0"/>
              <a:t>C</a:t>
            </a:r>
            <a:r>
              <a:rPr lang="en-US" sz="2800" dirty="0" smtClean="0"/>
              <a:t>an do alone if know how (not recommended)</a:t>
            </a:r>
          </a:p>
          <a:p>
            <a:pPr lvl="1"/>
            <a:r>
              <a:rPr lang="en-US" sz="2800" dirty="0" smtClean="0"/>
              <a:t>Must declare animal was ambulatory (Scrapie, TSE, BSE)</a:t>
            </a:r>
          </a:p>
          <a:p>
            <a:r>
              <a:rPr lang="en-US" sz="3200" dirty="0" smtClean="0"/>
              <a:t>May take live animal to Custom plant and have killed, processed</a:t>
            </a:r>
          </a:p>
          <a:p>
            <a:r>
              <a:rPr lang="en-US" sz="3200" dirty="0" smtClean="0"/>
              <a:t>Must be for personal use only</a:t>
            </a:r>
          </a:p>
          <a:p>
            <a:r>
              <a:rPr lang="en-US" sz="3200" dirty="0" smtClean="0"/>
              <a:t>Plant must keep records, who, how much, how often, animal age</a:t>
            </a:r>
            <a:endParaRPr lang="en-US" sz="3200" dirty="0"/>
          </a:p>
        </p:txBody>
      </p:sp>
    </p:spTree>
    <p:extLst>
      <p:ext uri="{BB962C8B-B14F-4D97-AF65-F5344CB8AC3E}">
        <p14:creationId xmlns:p14="http://schemas.microsoft.com/office/powerpoint/2010/main" val="2821163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753"/>
            <a:ext cx="10972800" cy="1143000"/>
          </a:xfrm>
        </p:spPr>
        <p:txBody>
          <a:bodyPr>
            <a:normAutofit/>
          </a:bodyPr>
          <a:lstStyle/>
          <a:p>
            <a:r>
              <a:rPr lang="en-US" sz="4800" dirty="0" smtClean="0"/>
              <a:t>Custom Exempt</a:t>
            </a:r>
            <a:endParaRPr lang="en-US" sz="4800" dirty="0"/>
          </a:p>
        </p:txBody>
      </p:sp>
      <p:sp>
        <p:nvSpPr>
          <p:cNvPr id="3" name="Content Placeholder 2"/>
          <p:cNvSpPr>
            <a:spLocks noGrp="1"/>
          </p:cNvSpPr>
          <p:nvPr>
            <p:ph idx="1"/>
          </p:nvPr>
        </p:nvSpPr>
        <p:spPr>
          <a:xfrm>
            <a:off x="223233" y="1024238"/>
            <a:ext cx="7954852" cy="4819720"/>
          </a:xfrm>
        </p:spPr>
        <p:txBody>
          <a:bodyPr>
            <a:noAutofit/>
          </a:bodyPr>
          <a:lstStyle/>
          <a:p>
            <a:r>
              <a:rPr lang="en-US" sz="3200" dirty="0" smtClean="0"/>
              <a:t>Producer sells LIVE animal to someone else</a:t>
            </a:r>
          </a:p>
          <a:p>
            <a:pPr lvl="1"/>
            <a:r>
              <a:rPr lang="en-US" sz="2800" dirty="0" smtClean="0"/>
              <a:t>May deliver to slaughter for new owner (no charge)</a:t>
            </a:r>
          </a:p>
          <a:p>
            <a:r>
              <a:rPr lang="en-US" sz="3200" dirty="0" smtClean="0"/>
              <a:t>New owner contacts plant </a:t>
            </a:r>
          </a:p>
          <a:p>
            <a:pPr lvl="1"/>
            <a:r>
              <a:rPr lang="en-US" sz="2800" dirty="0" smtClean="0"/>
              <a:t>Fills cut sheet, pays for kill, processing, picks up</a:t>
            </a:r>
          </a:p>
          <a:p>
            <a:pPr lvl="1"/>
            <a:r>
              <a:rPr lang="en-US" sz="2800" dirty="0" smtClean="0"/>
              <a:t>Old owner can deliver product as a favor, no charging</a:t>
            </a:r>
          </a:p>
          <a:p>
            <a:r>
              <a:rPr lang="en-US" sz="3200" dirty="0" smtClean="0"/>
              <a:t>Can’t kill then sell sides, quarters … Must sell live animal. Separate transaction for animal vs kill and </a:t>
            </a:r>
            <a:r>
              <a:rPr lang="en-US" sz="3200" dirty="0"/>
              <a:t>p</a:t>
            </a:r>
            <a:r>
              <a:rPr lang="en-US" sz="3200" dirty="0" smtClean="0"/>
              <a:t>rocessing</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227" y="1584101"/>
            <a:ext cx="3639588" cy="325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18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58733"/>
            <a:ext cx="10972800" cy="1143000"/>
          </a:xfrm>
        </p:spPr>
        <p:txBody>
          <a:bodyPr>
            <a:normAutofit/>
          </a:bodyPr>
          <a:lstStyle/>
          <a:p>
            <a:r>
              <a:rPr lang="en-US" sz="4800" dirty="0" smtClean="0"/>
              <a:t>Custom Exempt</a:t>
            </a:r>
            <a:endParaRPr lang="en-US" sz="4800" dirty="0"/>
          </a:p>
        </p:txBody>
      </p:sp>
      <p:sp>
        <p:nvSpPr>
          <p:cNvPr id="3" name="Content Placeholder 2"/>
          <p:cNvSpPr>
            <a:spLocks noGrp="1"/>
          </p:cNvSpPr>
          <p:nvPr>
            <p:ph idx="1"/>
          </p:nvPr>
        </p:nvSpPr>
        <p:spPr>
          <a:xfrm>
            <a:off x="594359" y="1346268"/>
            <a:ext cx="10507229" cy="5095458"/>
          </a:xfrm>
        </p:spPr>
        <p:txBody>
          <a:bodyPr>
            <a:noAutofit/>
          </a:bodyPr>
          <a:lstStyle/>
          <a:p>
            <a:r>
              <a:rPr lang="en-US" sz="3600" dirty="0"/>
              <a:t>Others</a:t>
            </a:r>
          </a:p>
          <a:p>
            <a:pPr lvl="1"/>
            <a:r>
              <a:rPr lang="en-US" sz="3200" dirty="0"/>
              <a:t>Producer can sell portions of </a:t>
            </a:r>
            <a:r>
              <a:rPr lang="en-US" sz="3200" dirty="0" smtClean="0"/>
              <a:t>LIVE ANIMAL</a:t>
            </a:r>
            <a:r>
              <a:rPr lang="en-US" sz="3200" dirty="0"/>
              <a:t>, issues with cuts and plant </a:t>
            </a:r>
            <a:r>
              <a:rPr lang="en-US" sz="3200" dirty="0" smtClean="0"/>
              <a:t>abilities, 2 </a:t>
            </a:r>
            <a:r>
              <a:rPr lang="en-US" sz="3200" dirty="0" err="1" smtClean="0"/>
              <a:t>vs</a:t>
            </a:r>
            <a:r>
              <a:rPr lang="en-US" sz="3200" dirty="0" smtClean="0"/>
              <a:t> 10 owners</a:t>
            </a:r>
            <a:endParaRPr lang="en-US" sz="3200" dirty="0"/>
          </a:p>
          <a:p>
            <a:pPr lvl="1"/>
            <a:r>
              <a:rPr lang="en-US" sz="3200" dirty="0"/>
              <a:t>Plant keeps records of old owner, new owner(s</a:t>
            </a:r>
            <a:r>
              <a:rPr lang="en-US" sz="3200" dirty="0" smtClean="0"/>
              <a:t>)</a:t>
            </a:r>
          </a:p>
          <a:p>
            <a:pPr lvl="2"/>
            <a:r>
              <a:rPr lang="en-US" sz="2800" dirty="0" smtClean="0"/>
              <a:t>If 1 person brings and takes 1 animal/week that is way above personal consumption levels</a:t>
            </a:r>
            <a:endParaRPr lang="en-US" sz="2800" dirty="0"/>
          </a:p>
          <a:p>
            <a:pPr lvl="1"/>
            <a:r>
              <a:rPr lang="en-US" sz="3200" dirty="0" smtClean="0"/>
              <a:t>Animal age (cattle, BSE), must be ambulatory</a:t>
            </a:r>
          </a:p>
          <a:p>
            <a:pPr lvl="1"/>
            <a:r>
              <a:rPr lang="en-US" sz="3200" dirty="0" smtClean="0"/>
              <a:t>Producer cannot sell animal, then kill and cut for another person…operating as processor</a:t>
            </a:r>
          </a:p>
          <a:p>
            <a:pPr lvl="2"/>
            <a:r>
              <a:rPr lang="en-US" sz="2800" dirty="0" err="1" smtClean="0">
                <a:solidFill>
                  <a:srgbClr val="C00000"/>
                </a:solidFill>
              </a:rPr>
              <a:t>Ga</a:t>
            </a:r>
            <a:r>
              <a:rPr lang="en-US" sz="2800" dirty="0" smtClean="0">
                <a:solidFill>
                  <a:srgbClr val="C00000"/>
                </a:solidFill>
              </a:rPr>
              <a:t> State Law 26.2.209 prohibits letting others (new owner) from killing and cutting on your land!!!</a:t>
            </a:r>
          </a:p>
        </p:txBody>
      </p:sp>
    </p:spTree>
    <p:extLst>
      <p:ext uri="{BB962C8B-B14F-4D97-AF65-F5344CB8AC3E}">
        <p14:creationId xmlns:p14="http://schemas.microsoft.com/office/powerpoint/2010/main" val="2292451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20633"/>
            <a:ext cx="10972800" cy="1143000"/>
          </a:xfrm>
        </p:spPr>
        <p:txBody>
          <a:bodyPr>
            <a:normAutofit/>
          </a:bodyPr>
          <a:lstStyle/>
          <a:p>
            <a:r>
              <a:rPr lang="en-US" sz="4800" dirty="0" smtClean="0"/>
              <a:t>Inspected</a:t>
            </a:r>
            <a:endParaRPr lang="en-US" sz="4800" dirty="0"/>
          </a:p>
        </p:txBody>
      </p:sp>
      <p:sp>
        <p:nvSpPr>
          <p:cNvPr id="3" name="Content Placeholder 2"/>
          <p:cNvSpPr>
            <a:spLocks noGrp="1"/>
          </p:cNvSpPr>
          <p:nvPr>
            <p:ph idx="1"/>
          </p:nvPr>
        </p:nvSpPr>
        <p:spPr>
          <a:xfrm>
            <a:off x="541019" y="1215108"/>
            <a:ext cx="7147667" cy="5066598"/>
          </a:xfrm>
        </p:spPr>
        <p:txBody>
          <a:bodyPr>
            <a:noAutofit/>
          </a:bodyPr>
          <a:lstStyle/>
          <a:p>
            <a:r>
              <a:rPr lang="en-US" sz="3200" dirty="0" smtClean="0"/>
              <a:t>As producer you can retain ownership</a:t>
            </a:r>
          </a:p>
          <a:p>
            <a:pPr lvl="1"/>
            <a:r>
              <a:rPr lang="en-US" sz="2800" dirty="0" smtClean="0"/>
              <a:t>Gives privilege of selling meat and cuts…If you meet other requirements</a:t>
            </a:r>
          </a:p>
          <a:p>
            <a:pPr lvl="2"/>
            <a:r>
              <a:rPr lang="en-US" sz="2400" dirty="0" smtClean="0"/>
              <a:t>Facilities, Licenses, Permits, Labels</a:t>
            </a:r>
          </a:p>
          <a:p>
            <a:pPr lvl="1"/>
            <a:r>
              <a:rPr lang="en-US" sz="2800" dirty="0" smtClean="0"/>
              <a:t>Must work with processor on cutting and packaging</a:t>
            </a:r>
          </a:p>
          <a:p>
            <a:pPr lvl="1"/>
            <a:r>
              <a:rPr lang="en-US" sz="2800" dirty="0" smtClean="0"/>
              <a:t>Must work with processor and USDA/GDA on Label</a:t>
            </a:r>
          </a:p>
          <a:p>
            <a:pPr lvl="1"/>
            <a:r>
              <a:rPr lang="en-US" sz="2800" dirty="0" smtClean="0"/>
              <a:t>Does </a:t>
            </a:r>
            <a:r>
              <a:rPr lang="en-US" sz="2800" u="sng" dirty="0" smtClean="0"/>
              <a:t>not</a:t>
            </a:r>
            <a:r>
              <a:rPr lang="en-US" sz="2800" dirty="0" smtClean="0"/>
              <a:t> mean you can:</a:t>
            </a:r>
          </a:p>
          <a:p>
            <a:pPr lvl="2"/>
            <a:r>
              <a:rPr lang="en-US" sz="2400" dirty="0" smtClean="0"/>
              <a:t>Put in trunk of car and sell in mall parking lot or sell out of barn, basement, garage</a:t>
            </a:r>
          </a:p>
          <a:p>
            <a:pPr lvl="1"/>
            <a:endParaRPr lang="en-US" sz="2800" dirty="0" smtClean="0"/>
          </a:p>
        </p:txBody>
      </p:sp>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88686" y="915471"/>
            <a:ext cx="4290060" cy="49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579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80" y="171942"/>
            <a:ext cx="10515600" cy="1325563"/>
          </a:xfrm>
        </p:spPr>
        <p:txBody>
          <a:bodyPr>
            <a:normAutofit/>
          </a:bodyPr>
          <a:lstStyle/>
          <a:p>
            <a:r>
              <a:rPr lang="en-US" sz="4800" dirty="0" smtClean="0"/>
              <a:t>How to have it cut?</a:t>
            </a:r>
            <a:endParaRPr lang="en-US" sz="4800" dirty="0"/>
          </a:p>
        </p:txBody>
      </p:sp>
      <p:sp>
        <p:nvSpPr>
          <p:cNvPr id="3" name="Content Placeholder 2"/>
          <p:cNvSpPr>
            <a:spLocks noGrp="1"/>
          </p:cNvSpPr>
          <p:nvPr>
            <p:ph idx="1"/>
          </p:nvPr>
        </p:nvSpPr>
        <p:spPr>
          <a:xfrm>
            <a:off x="728980" y="1330754"/>
            <a:ext cx="7193280" cy="4351338"/>
          </a:xfrm>
        </p:spPr>
        <p:txBody>
          <a:bodyPr>
            <a:noAutofit/>
          </a:bodyPr>
          <a:lstStyle/>
          <a:p>
            <a:r>
              <a:rPr lang="en-US" sz="3200" dirty="0" smtClean="0"/>
              <a:t>Farmers Exemption </a:t>
            </a:r>
          </a:p>
          <a:p>
            <a:pPr lvl="1"/>
            <a:r>
              <a:rPr lang="en-US" sz="2800" dirty="0" smtClean="0"/>
              <a:t>However you want, or however the Custom plant you use does it</a:t>
            </a:r>
          </a:p>
          <a:p>
            <a:r>
              <a:rPr lang="en-US" sz="3200" dirty="0" smtClean="0"/>
              <a:t>Custom Exempt</a:t>
            </a:r>
          </a:p>
          <a:p>
            <a:pPr lvl="1"/>
            <a:r>
              <a:rPr lang="en-US" sz="2800" dirty="0" smtClean="0"/>
              <a:t>As a producer it is out of your hands, you already sold the animal</a:t>
            </a:r>
          </a:p>
          <a:p>
            <a:r>
              <a:rPr lang="en-US" sz="3200" dirty="0" smtClean="0"/>
              <a:t>Inspected</a:t>
            </a:r>
          </a:p>
          <a:p>
            <a:pPr lvl="1"/>
            <a:r>
              <a:rPr lang="en-US" sz="2800" dirty="0" smtClean="0"/>
              <a:t>Will vary from plant to plant, must do homework</a:t>
            </a:r>
          </a:p>
          <a:p>
            <a:pPr lvl="1"/>
            <a:r>
              <a:rPr lang="en-US" sz="2800" dirty="0"/>
              <a:t>S</a:t>
            </a:r>
            <a:r>
              <a:rPr lang="en-US" sz="2800" dirty="0" smtClean="0"/>
              <a:t>pecialty and new cuts may be desired for ethnic markets, but odds of getting are slight</a:t>
            </a:r>
            <a:endParaRPr lang="en-US"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260" y="1915384"/>
            <a:ext cx="4114217" cy="334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548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 y="202882"/>
            <a:ext cx="10515600" cy="1325563"/>
          </a:xfrm>
        </p:spPr>
        <p:txBody>
          <a:bodyPr>
            <a:normAutofit/>
          </a:bodyPr>
          <a:lstStyle/>
          <a:p>
            <a:r>
              <a:rPr lang="en-US" sz="4800" dirty="0" smtClean="0"/>
              <a:t>Labeling</a:t>
            </a:r>
            <a:endParaRPr lang="en-US" sz="4800" dirty="0"/>
          </a:p>
        </p:txBody>
      </p:sp>
      <p:sp>
        <p:nvSpPr>
          <p:cNvPr id="3" name="Content Placeholder 2"/>
          <p:cNvSpPr>
            <a:spLocks noGrp="1"/>
          </p:cNvSpPr>
          <p:nvPr>
            <p:ph idx="1"/>
          </p:nvPr>
        </p:nvSpPr>
        <p:spPr>
          <a:xfrm>
            <a:off x="347730" y="1386777"/>
            <a:ext cx="8255250" cy="4351338"/>
          </a:xfrm>
        </p:spPr>
        <p:txBody>
          <a:bodyPr>
            <a:noAutofit/>
          </a:bodyPr>
          <a:lstStyle/>
          <a:p>
            <a:r>
              <a:rPr lang="en-US" sz="3200" dirty="0" smtClean="0"/>
              <a:t>Custom</a:t>
            </a:r>
          </a:p>
          <a:p>
            <a:pPr lvl="1"/>
            <a:r>
              <a:rPr lang="en-US" sz="2800" dirty="0" smtClean="0"/>
              <a:t>No Claims, Generic plant label, Not For Sale</a:t>
            </a:r>
          </a:p>
          <a:p>
            <a:r>
              <a:rPr lang="en-US" sz="3200" dirty="0" smtClean="0"/>
              <a:t>Inspected</a:t>
            </a:r>
          </a:p>
          <a:p>
            <a:pPr lvl="1"/>
            <a:r>
              <a:rPr lang="en-US" sz="2800" dirty="0" smtClean="0"/>
              <a:t>Must work with Plant, may not be willing to put special label on product</a:t>
            </a:r>
          </a:p>
          <a:p>
            <a:pPr lvl="1"/>
            <a:r>
              <a:rPr lang="en-US" sz="2800" dirty="0" smtClean="0"/>
              <a:t>Must be approved by USDA/GDA</a:t>
            </a:r>
          </a:p>
          <a:p>
            <a:pPr lvl="1"/>
            <a:r>
              <a:rPr lang="en-US" sz="2800" dirty="0" smtClean="0"/>
              <a:t>Must follow Federal Labeling Guidelines</a:t>
            </a:r>
          </a:p>
          <a:p>
            <a:pPr lvl="1"/>
            <a:r>
              <a:rPr lang="en-US" sz="2800" dirty="0" smtClean="0"/>
              <a:t>All claims must be verified process controlled</a:t>
            </a:r>
          </a:p>
          <a:p>
            <a:pPr lvl="1"/>
            <a:r>
              <a:rPr lang="en-US" sz="2800" dirty="0" smtClean="0"/>
              <a:t>Label still has plant address and inspection </a:t>
            </a:r>
            <a:r>
              <a:rPr lang="en-US" sz="2800" dirty="0"/>
              <a:t>n</a:t>
            </a:r>
            <a:r>
              <a:rPr lang="en-US" sz="2800" dirty="0" smtClean="0"/>
              <a:t>umber (why some are iffy about doing this)</a:t>
            </a:r>
          </a:p>
          <a:p>
            <a:pPr lvl="1"/>
            <a:r>
              <a:rPr lang="en-US" sz="2800" dirty="0" smtClean="0"/>
              <a:t>Label belongs to plant not you</a:t>
            </a:r>
            <a:endParaRPr lang="en-US" sz="2800" dirty="0"/>
          </a:p>
        </p:txBody>
      </p:sp>
      <p:sp>
        <p:nvSpPr>
          <p:cNvPr id="5" name="Rectangle 4"/>
          <p:cNvSpPr/>
          <p:nvPr/>
        </p:nvSpPr>
        <p:spPr>
          <a:xfrm>
            <a:off x="3827249" y="6488668"/>
            <a:ext cx="4775731" cy="369332"/>
          </a:xfrm>
          <a:prstGeom prst="rect">
            <a:avLst/>
          </a:prstGeom>
        </p:spPr>
        <p:txBody>
          <a:bodyPr wrap="none">
            <a:spAutoFit/>
          </a:bodyPr>
          <a:lstStyle/>
          <a:p>
            <a:r>
              <a:rPr lang="en-US" dirty="0" smtClean="0"/>
              <a:t>For labeling guidelines - www.fsis.usda.gov </a:t>
            </a:r>
            <a:endParaRPr lang="en-US" dirty="0"/>
          </a:p>
        </p:txBody>
      </p:sp>
      <p:sp>
        <p:nvSpPr>
          <p:cNvPr id="6" name="Rectangle 5"/>
          <p:cNvSpPr/>
          <p:nvPr/>
        </p:nvSpPr>
        <p:spPr>
          <a:xfrm>
            <a:off x="8976072" y="4425434"/>
            <a:ext cx="2019655" cy="276999"/>
          </a:xfrm>
          <a:prstGeom prst="rect">
            <a:avLst/>
          </a:prstGeom>
        </p:spPr>
        <p:txBody>
          <a:bodyPr wrap="none">
            <a:spAutoFit/>
          </a:bodyPr>
          <a:lstStyle/>
          <a:p>
            <a:r>
              <a:rPr lang="en-US" sz="1200" dirty="0">
                <a:solidFill>
                  <a:schemeClr val="tx2"/>
                </a:solidFill>
              </a:rPr>
              <a:t>www.tendercutmeats.co.uk</a:t>
            </a:r>
          </a:p>
        </p:txBody>
      </p:sp>
      <p:pic>
        <p:nvPicPr>
          <p:cNvPr id="18434" name="Picture 2" descr="http://www.tendercutmeats.co.uk/images/products/wholelambl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2980" y="2215015"/>
            <a:ext cx="2947226" cy="221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5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23"/>
            <a:ext cx="10972800" cy="1143000"/>
          </a:xfrm>
        </p:spPr>
        <p:txBody>
          <a:bodyPr>
            <a:normAutofit/>
          </a:bodyPr>
          <a:lstStyle/>
          <a:p>
            <a:r>
              <a:rPr lang="en-US" sz="4800" dirty="0" smtClean="0"/>
              <a:t>How to sell cuts?</a:t>
            </a:r>
            <a:endParaRPr lang="en-US" sz="4800" dirty="0"/>
          </a:p>
        </p:txBody>
      </p:sp>
      <p:sp>
        <p:nvSpPr>
          <p:cNvPr id="3" name="Content Placeholder 2"/>
          <p:cNvSpPr>
            <a:spLocks noGrp="1"/>
          </p:cNvSpPr>
          <p:nvPr>
            <p:ph idx="1"/>
          </p:nvPr>
        </p:nvSpPr>
        <p:spPr>
          <a:xfrm>
            <a:off x="739139" y="1209108"/>
            <a:ext cx="10452601" cy="5109888"/>
          </a:xfrm>
        </p:spPr>
        <p:txBody>
          <a:bodyPr>
            <a:noAutofit/>
          </a:bodyPr>
          <a:lstStyle/>
          <a:p>
            <a:r>
              <a:rPr lang="en-US" sz="3200" dirty="0" smtClean="0"/>
              <a:t>Mobile License (Delivery to end user)</a:t>
            </a:r>
          </a:p>
          <a:p>
            <a:pPr lvl="1"/>
            <a:r>
              <a:rPr lang="en-US" sz="2800" dirty="0" smtClean="0"/>
              <a:t>Farmers markets, parking lots, delivery to Hotel/Restaurant GDA annual basis, $100 GA </a:t>
            </a:r>
            <a:r>
              <a:rPr lang="en-US" sz="2800" dirty="0" smtClean="0">
                <a:solidFill>
                  <a:srgbClr val="C00000"/>
                </a:solidFill>
              </a:rPr>
              <a:t>40-7-5</a:t>
            </a:r>
          </a:p>
          <a:p>
            <a:r>
              <a:rPr lang="en-US" sz="3200" dirty="0" smtClean="0"/>
              <a:t>Fixed Location</a:t>
            </a:r>
          </a:p>
          <a:p>
            <a:pPr lvl="1"/>
            <a:r>
              <a:rPr lang="en-US" sz="2800" dirty="0" smtClean="0"/>
              <a:t>Georgia Food Safety Divisions Licensing GA </a:t>
            </a:r>
            <a:r>
              <a:rPr lang="en-US" sz="2800" dirty="0" smtClean="0">
                <a:solidFill>
                  <a:srgbClr val="C00000"/>
                </a:solidFill>
              </a:rPr>
              <a:t>40-7-1-19</a:t>
            </a:r>
            <a:r>
              <a:rPr lang="en-US" sz="2800" dirty="0" smtClean="0">
                <a:solidFill>
                  <a:srgbClr val="FFFF00"/>
                </a:solidFill>
              </a:rPr>
              <a:t> </a:t>
            </a:r>
          </a:p>
          <a:p>
            <a:r>
              <a:rPr lang="en-US" sz="3200" dirty="0" smtClean="0"/>
              <a:t>Further Processing – cutting, bacon, sausage</a:t>
            </a:r>
          </a:p>
          <a:p>
            <a:pPr lvl="1"/>
            <a:r>
              <a:rPr lang="en-US" sz="2800" dirty="0" smtClean="0"/>
              <a:t>If fixed location, inspected product, end user only</a:t>
            </a:r>
          </a:p>
          <a:p>
            <a:pPr lvl="2"/>
            <a:r>
              <a:rPr lang="en-US" sz="2400" dirty="0" smtClean="0"/>
              <a:t>$ Volume and % of total sales (</a:t>
            </a:r>
            <a:r>
              <a:rPr lang="en-US" sz="2400" dirty="0" smtClean="0">
                <a:solidFill>
                  <a:srgbClr val="C00000"/>
                </a:solidFill>
              </a:rPr>
              <a:t>cure/cook MUST be inspected if for use other than household consumer no matter what</a:t>
            </a:r>
            <a:r>
              <a:rPr lang="en-US" sz="2400" dirty="0" smtClean="0"/>
              <a:t>)</a:t>
            </a:r>
          </a:p>
          <a:p>
            <a:pPr lvl="3"/>
            <a:r>
              <a:rPr lang="en-US" sz="2000" dirty="0" smtClean="0"/>
              <a:t>75% end user, 25% or less wholesale &amp;/or less than $76,900</a:t>
            </a:r>
          </a:p>
          <a:p>
            <a:pPr lvl="1"/>
            <a:r>
              <a:rPr lang="en-US" sz="2800" dirty="0" smtClean="0"/>
              <a:t>If mobile – must be made at inspected facility</a:t>
            </a:r>
          </a:p>
        </p:txBody>
      </p:sp>
    </p:spTree>
    <p:extLst>
      <p:ext uri="{BB962C8B-B14F-4D97-AF65-F5344CB8AC3E}">
        <p14:creationId xmlns:p14="http://schemas.microsoft.com/office/powerpoint/2010/main" val="24184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5" name="Rectangle 3"/>
          <p:cNvSpPr>
            <a:spLocks noChangeArrowheads="1"/>
          </p:cNvSpPr>
          <p:nvPr/>
        </p:nvSpPr>
        <p:spPr bwMode="auto">
          <a:xfrm>
            <a:off x="838200" y="1690692"/>
            <a:ext cx="6870032" cy="4633908"/>
          </a:xfrm>
          <a:prstGeom prst="rect">
            <a:avLst/>
          </a:prstGeom>
          <a:noFill/>
          <a:ln w="9525">
            <a:noFill/>
            <a:miter lim="800000"/>
            <a:headEnd/>
            <a:tailEnd/>
          </a:ln>
        </p:spPr>
        <p:txBody>
          <a:bodyPr/>
          <a:lstStyle/>
          <a:p>
            <a:pPr>
              <a:spcBef>
                <a:spcPts val="0"/>
              </a:spcBef>
              <a:spcAft>
                <a:spcPts val="0"/>
              </a:spcAft>
            </a:pPr>
            <a:endParaRPr lang="en-US" sz="4000" dirty="0">
              <a:latin typeface="Tahoma" charset="0"/>
            </a:endParaRPr>
          </a:p>
          <a:p>
            <a:pPr marL="347663" indent="-347663">
              <a:spcBef>
                <a:spcPts val="0"/>
              </a:spcBef>
              <a:spcAft>
                <a:spcPts val="1800"/>
              </a:spcAft>
              <a:buFontTx/>
              <a:buChar char="•"/>
            </a:pPr>
            <a:endParaRPr lang="en-US" sz="4800" dirty="0">
              <a:latin typeface="Tahoma" charset="0"/>
            </a:endParaRPr>
          </a:p>
          <a:p>
            <a:pPr marL="347663" indent="-347663">
              <a:spcBef>
                <a:spcPts val="0"/>
              </a:spcBef>
              <a:spcAft>
                <a:spcPts val="1800"/>
              </a:spcAft>
              <a:buFontTx/>
              <a:buChar char="•"/>
            </a:pPr>
            <a:endParaRPr lang="en-US" sz="4800" dirty="0">
              <a:latin typeface="Tahoma" charset="0"/>
            </a:endParaRPr>
          </a:p>
        </p:txBody>
      </p:sp>
      <p:sp>
        <p:nvSpPr>
          <p:cNvPr id="3" name="Title 2"/>
          <p:cNvSpPr>
            <a:spLocks noGrp="1"/>
          </p:cNvSpPr>
          <p:nvPr>
            <p:ph type="title"/>
          </p:nvPr>
        </p:nvSpPr>
        <p:spPr/>
        <p:txBody>
          <a:bodyPr>
            <a:normAutofit/>
          </a:bodyPr>
          <a:lstStyle/>
          <a:p>
            <a:r>
              <a:rPr lang="en-US" dirty="0" smtClean="0"/>
              <a:t>Learning Objectives</a:t>
            </a:r>
            <a:endParaRPr lang="en-US" sz="4800" dirty="0"/>
          </a:p>
        </p:txBody>
      </p:sp>
      <p:sp>
        <p:nvSpPr>
          <p:cNvPr id="4" name="Content Placeholder 3"/>
          <p:cNvSpPr>
            <a:spLocks noGrp="1"/>
          </p:cNvSpPr>
          <p:nvPr>
            <p:ph idx="1"/>
          </p:nvPr>
        </p:nvSpPr>
        <p:spPr>
          <a:xfrm>
            <a:off x="838200" y="1825625"/>
            <a:ext cx="9822366" cy="4368200"/>
          </a:xfrm>
        </p:spPr>
        <p:txBody>
          <a:bodyPr vert="horz" lIns="91440" tIns="45720" rIns="91440" bIns="45720" rtlCol="0" anchor="t">
            <a:noAutofit/>
          </a:bodyPr>
          <a:lstStyle/>
          <a:p>
            <a:pPr lvl="0"/>
            <a:r>
              <a:rPr lang="en-US" sz="3600" dirty="0" smtClean="0"/>
              <a:t>Identify </a:t>
            </a:r>
            <a:r>
              <a:rPr lang="en-US" sz="3600" dirty="0"/>
              <a:t>different markets for live </a:t>
            </a:r>
            <a:r>
              <a:rPr lang="en-US" sz="3600" dirty="0" smtClean="0"/>
              <a:t>animals.</a:t>
            </a:r>
          </a:p>
          <a:p>
            <a:pPr lvl="0"/>
            <a:endParaRPr lang="en-US" sz="3600" dirty="0"/>
          </a:p>
          <a:p>
            <a:pPr lvl="0"/>
            <a:r>
              <a:rPr lang="en-US" sz="3600" dirty="0" smtClean="0"/>
              <a:t>Understand the </a:t>
            </a:r>
            <a:r>
              <a:rPr lang="en-US" sz="3600" dirty="0"/>
              <a:t>requirements for marketing meat products in Georgia.</a:t>
            </a:r>
          </a:p>
          <a:p>
            <a:endParaRPr lang="en-US" sz="3600" dirty="0"/>
          </a:p>
        </p:txBody>
      </p:sp>
    </p:spTree>
    <p:extLst>
      <p:ext uri="{BB962C8B-B14F-4D97-AF65-F5344CB8AC3E}">
        <p14:creationId xmlns:p14="http://schemas.microsoft.com/office/powerpoint/2010/main" val="1085870440"/>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067155"/>
            <a:ext cx="11704320" cy="5343977"/>
          </a:xfrm>
        </p:spPr>
        <p:txBody>
          <a:bodyPr>
            <a:normAutofit fontScale="85000" lnSpcReduction="20000"/>
          </a:bodyPr>
          <a:lstStyle/>
          <a:p>
            <a:r>
              <a:rPr lang="en-US" dirty="0"/>
              <a:t>FSIS' policy regarding whether the preparation of meat products for sale to other than household consumers by a retail store is exempt from inspection is based on what operation is employed in preparing the product, and where that operation falls under 9 CFR 303.1 (d) (2) (iii) (f). If the retail store engages in the operations of cutting up, slicing, and trimming of carcasses, halves, quarters, or wholesale cuts into retail cuts such as steaks, chops, and roasts, and freezing such cuts; grinding and freezing products made from meat; breaking bulk shipments of products; or wrapping or rewrapping such products in the preparation of retail products for sale to other household consumers, it would be exempt from inspection. 9 CFR 303.1 (d) (2) (iii) (f). The retail store would also have to make no more than 25% of its sales to other than household consumers, and its sales to other than household consumers could not exceed the dollar limits on such sales that FSIS establishes. 9 CFR 303.1 (d) (2) (iii) (b).</a:t>
            </a:r>
          </a:p>
          <a:p>
            <a:endParaRPr lang="en-US" dirty="0"/>
          </a:p>
          <a:p>
            <a:r>
              <a:rPr lang="en-US" dirty="0"/>
              <a:t>If a retail store cures, cooks, renders, refines livestock fat, or engages in other operations to prepare products for other than household consumers, then those operations are subject to inspection, regardless of the percent of its sales that are to other than household consumers or of the dollar amount of those sales. 9 CFR 303.1 (d) (2) (iii) (f).</a:t>
            </a:r>
          </a:p>
        </p:txBody>
      </p:sp>
      <p:sp>
        <p:nvSpPr>
          <p:cNvPr id="4" name="TextBox 3"/>
          <p:cNvSpPr txBox="1"/>
          <p:nvPr/>
        </p:nvSpPr>
        <p:spPr>
          <a:xfrm>
            <a:off x="1" y="225050"/>
            <a:ext cx="12191999" cy="646331"/>
          </a:xfrm>
          <a:prstGeom prst="rect">
            <a:avLst/>
          </a:prstGeom>
          <a:noFill/>
        </p:spPr>
        <p:txBody>
          <a:bodyPr wrap="square" rtlCol="0">
            <a:spAutoFit/>
          </a:bodyPr>
          <a:lstStyle/>
          <a:p>
            <a:pPr algn="ctr"/>
            <a:r>
              <a:rPr lang="en-US" sz="3600" dirty="0" smtClean="0">
                <a:solidFill>
                  <a:srgbClr val="C00000"/>
                </a:solidFill>
              </a:rPr>
              <a:t>Straight from USDA via our GDA Inspector</a:t>
            </a:r>
            <a:endParaRPr lang="en-US" sz="3600" dirty="0">
              <a:solidFill>
                <a:srgbClr val="C00000"/>
              </a:solidFill>
            </a:endParaRPr>
          </a:p>
        </p:txBody>
      </p:sp>
    </p:spTree>
    <p:extLst>
      <p:ext uri="{BB962C8B-B14F-4D97-AF65-F5344CB8AC3E}">
        <p14:creationId xmlns:p14="http://schemas.microsoft.com/office/powerpoint/2010/main" val="95715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213822"/>
            <a:ext cx="10972800" cy="1143000"/>
          </a:xfrm>
        </p:spPr>
        <p:txBody>
          <a:bodyPr>
            <a:normAutofit/>
          </a:bodyPr>
          <a:lstStyle/>
          <a:p>
            <a:r>
              <a:rPr lang="en-US" sz="4800" dirty="0" smtClean="0"/>
              <a:t>Final Considerations</a:t>
            </a:r>
            <a:endParaRPr lang="en-US" sz="4800" dirty="0"/>
          </a:p>
        </p:txBody>
      </p:sp>
      <p:sp>
        <p:nvSpPr>
          <p:cNvPr id="3" name="Content Placeholder 2"/>
          <p:cNvSpPr>
            <a:spLocks noGrp="1"/>
          </p:cNvSpPr>
          <p:nvPr>
            <p:ph idx="1"/>
          </p:nvPr>
        </p:nvSpPr>
        <p:spPr>
          <a:xfrm>
            <a:off x="299664" y="1254436"/>
            <a:ext cx="11724305" cy="5239762"/>
          </a:xfrm>
        </p:spPr>
        <p:txBody>
          <a:bodyPr>
            <a:noAutofit/>
          </a:bodyPr>
          <a:lstStyle/>
          <a:p>
            <a:r>
              <a:rPr lang="en-US" sz="3200" dirty="0" smtClean="0"/>
              <a:t>These are the laws as we understand them</a:t>
            </a:r>
          </a:p>
          <a:p>
            <a:r>
              <a:rPr lang="en-US" sz="3200" dirty="0" smtClean="0"/>
              <a:t>There are a ton of ‘grey areas’</a:t>
            </a:r>
          </a:p>
          <a:p>
            <a:r>
              <a:rPr lang="en-US" sz="3200" dirty="0" smtClean="0"/>
              <a:t>Be sure to follow due </a:t>
            </a:r>
            <a:r>
              <a:rPr lang="en-US" sz="3200" dirty="0"/>
              <a:t>d</a:t>
            </a:r>
            <a:r>
              <a:rPr lang="en-US" sz="3200" dirty="0" smtClean="0"/>
              <a:t>iligence before starting</a:t>
            </a:r>
          </a:p>
          <a:p>
            <a:r>
              <a:rPr lang="en-US" sz="3200" dirty="0" smtClean="0"/>
              <a:t>Contact GDA – Inspection and Food Safety - with any questions BEFORE doing anything</a:t>
            </a:r>
          </a:p>
          <a:p>
            <a:r>
              <a:rPr lang="en-US" sz="3200" dirty="0" smtClean="0"/>
              <a:t>Keep and handle as though your young child was eating it, consumer comes first; it only takes one outbreak to shut the system down</a:t>
            </a:r>
          </a:p>
          <a:p>
            <a:r>
              <a:rPr lang="en-US" sz="3200" dirty="0" smtClean="0"/>
              <a:t>Follow the laws at all times, the consequences are real</a:t>
            </a:r>
          </a:p>
          <a:p>
            <a:r>
              <a:rPr lang="en-US" sz="3200" dirty="0" smtClean="0"/>
              <a:t>Strongly consider liability insurance!</a:t>
            </a:r>
          </a:p>
        </p:txBody>
      </p:sp>
    </p:spTree>
    <p:extLst>
      <p:ext uri="{BB962C8B-B14F-4D97-AF65-F5344CB8AC3E}">
        <p14:creationId xmlns:p14="http://schemas.microsoft.com/office/powerpoint/2010/main" val="3143417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0" y="0"/>
            <a:ext cx="10515600" cy="1325563"/>
          </a:xfrm>
        </p:spPr>
        <p:txBody>
          <a:bodyPr/>
          <a:lstStyle/>
          <a:p>
            <a:r>
              <a:rPr lang="en-US" dirty="0" smtClean="0"/>
              <a:t>Additional Resources</a:t>
            </a:r>
            <a:endParaRPr lang="en-US" dirty="0"/>
          </a:p>
        </p:txBody>
      </p:sp>
      <p:sp>
        <p:nvSpPr>
          <p:cNvPr id="3" name="Content Placeholder 2"/>
          <p:cNvSpPr>
            <a:spLocks noGrp="1"/>
          </p:cNvSpPr>
          <p:nvPr>
            <p:ph idx="1"/>
          </p:nvPr>
        </p:nvSpPr>
        <p:spPr>
          <a:xfrm>
            <a:off x="451834" y="1220318"/>
            <a:ext cx="10515600" cy="4351338"/>
          </a:xfrm>
        </p:spPr>
        <p:txBody>
          <a:bodyPr>
            <a:noAutofit/>
          </a:bodyPr>
          <a:lstStyle/>
          <a:p>
            <a:pPr marL="0" indent="0">
              <a:buNone/>
            </a:pPr>
            <a:r>
              <a:rPr lang="en-US" sz="3400" dirty="0" smtClean="0"/>
              <a:t>GA </a:t>
            </a:r>
            <a:r>
              <a:rPr lang="en-US" sz="3400" dirty="0" err="1" smtClean="0"/>
              <a:t>Dept</a:t>
            </a:r>
            <a:r>
              <a:rPr lang="en-US" sz="3400" dirty="0" smtClean="0"/>
              <a:t> of Agriculture (GDA) </a:t>
            </a:r>
          </a:p>
          <a:p>
            <a:pPr lvl="1"/>
            <a:r>
              <a:rPr lang="en-US" sz="3200" dirty="0" smtClean="0"/>
              <a:t>www.agr.georgia.gov</a:t>
            </a:r>
          </a:p>
          <a:p>
            <a:pPr marL="0" indent="0">
              <a:buNone/>
            </a:pPr>
            <a:r>
              <a:rPr lang="en-US" sz="3400" dirty="0" smtClean="0"/>
              <a:t>USDA – Food Safety Inspection Service</a:t>
            </a:r>
          </a:p>
          <a:p>
            <a:pPr lvl="1"/>
            <a:r>
              <a:rPr lang="en-US" sz="3200" dirty="0" smtClean="0"/>
              <a:t>www.fsis.usda.gov</a:t>
            </a:r>
          </a:p>
          <a:p>
            <a:pPr marL="0" indent="0">
              <a:buNone/>
            </a:pPr>
            <a:r>
              <a:rPr lang="en-US" sz="3400" dirty="0" smtClean="0"/>
              <a:t>Inspection Law GDA </a:t>
            </a:r>
          </a:p>
          <a:p>
            <a:pPr lvl="1"/>
            <a:r>
              <a:rPr lang="en-US" sz="3400" dirty="0" smtClean="0"/>
              <a:t>www.agr.georgia.gov/meat-inspection.aspx</a:t>
            </a:r>
          </a:p>
          <a:p>
            <a:pPr marL="0" indent="0">
              <a:buNone/>
            </a:pPr>
            <a:r>
              <a:rPr lang="en-US" sz="3400" dirty="0" smtClean="0"/>
              <a:t>Food Safety (Licenses and laws for sales) GDA</a:t>
            </a:r>
          </a:p>
          <a:p>
            <a:pPr lvl="1"/>
            <a:r>
              <a:rPr lang="en-US" sz="3400" dirty="0" smtClean="0"/>
              <a:t>www.agr.georgia.gov/</a:t>
            </a:r>
            <a:r>
              <a:rPr lang="en-US" sz="3400" dirty="0" err="1" smtClean="0"/>
              <a:t>foodsafety.aspx</a:t>
            </a:r>
            <a:endParaRPr lang="en-US" sz="3400" dirty="0" smtClean="0"/>
          </a:p>
          <a:p>
            <a:pPr marL="0" indent="0">
              <a:buNone/>
            </a:pPr>
            <a:r>
              <a:rPr lang="en-US" sz="3400" dirty="0" smtClean="0"/>
              <a:t>Marketing webinars:</a:t>
            </a:r>
          </a:p>
          <a:p>
            <a:pPr lvl="1"/>
            <a:r>
              <a:rPr lang="en-US" sz="3400" dirty="0" smtClean="0"/>
              <a:t>www.sheepandgoat.com</a:t>
            </a:r>
            <a:r>
              <a:rPr lang="en-US" sz="3400" dirty="0"/>
              <a:t>/#!</a:t>
            </a:r>
            <a:r>
              <a:rPr lang="en-US" sz="3400" dirty="0" smtClean="0"/>
              <a:t>webinars/cu81 </a:t>
            </a:r>
            <a:endParaRPr lang="en-US" sz="3400" dirty="0"/>
          </a:p>
        </p:txBody>
      </p:sp>
    </p:spTree>
    <p:extLst>
      <p:ext uri="{BB962C8B-B14F-4D97-AF65-F5344CB8AC3E}">
        <p14:creationId xmlns:p14="http://schemas.microsoft.com/office/powerpoint/2010/main" val="2733341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98956" y="1761843"/>
            <a:ext cx="6594088" cy="774529"/>
          </a:xfrm>
        </p:spPr>
        <p:txBody>
          <a:bodyPr>
            <a:noAutofit/>
          </a:bodyPr>
          <a:lstStyle/>
          <a:p>
            <a:r>
              <a:rPr lang="en-US" sz="1800" dirty="0"/>
              <a:t>This material is based upon work that is supported by the National Institute of Food and Agriculture, U.S. Department of Agriculture, under award number </a:t>
            </a:r>
            <a:r>
              <a:rPr lang="en-US" sz="1800" dirty="0" smtClean="0"/>
              <a:t>2015-70017-22861. </a:t>
            </a:r>
            <a:endParaRPr lang="en-US" sz="1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53" y="319945"/>
            <a:ext cx="6349580" cy="1992454"/>
          </a:xfrm>
          <a:prstGeom prst="rect">
            <a:avLst/>
          </a:prstGeom>
        </p:spPr>
      </p:pic>
      <p:grpSp>
        <p:nvGrpSpPr>
          <p:cNvPr id="7" name="Group 6"/>
          <p:cNvGrpSpPr/>
          <p:nvPr/>
        </p:nvGrpSpPr>
        <p:grpSpPr>
          <a:xfrm>
            <a:off x="1910813" y="2762440"/>
            <a:ext cx="9836930" cy="2515001"/>
            <a:chOff x="2100930" y="2771185"/>
            <a:chExt cx="9836930" cy="2515001"/>
          </a:xfrm>
        </p:grpSpPr>
        <p:sp>
          <p:nvSpPr>
            <p:cNvPr id="5" name="Subtitle 2"/>
            <p:cNvSpPr txBox="1">
              <a:spLocks/>
            </p:cNvSpPr>
            <p:nvPr/>
          </p:nvSpPr>
          <p:spPr>
            <a:xfrm>
              <a:off x="2112240" y="2771185"/>
              <a:ext cx="9825620" cy="25150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ln w="0"/>
                  <a:effectLst>
                    <a:outerShdw blurRad="38100" dist="19050" dir="2700000" algn="tl" rotWithShape="0">
                      <a:schemeClr val="dk1">
                        <a:alpha val="40000"/>
                      </a:schemeClr>
                    </a:outerShdw>
                  </a:effectLst>
                </a:rPr>
                <a:t>Beginning Farmer and Rancher </a:t>
              </a:r>
            </a:p>
            <a:p>
              <a:r>
                <a:rPr lang="en-US" sz="4000" dirty="0" smtClean="0">
                  <a:ln w="0"/>
                  <a:effectLst>
                    <a:outerShdw blurRad="38100" dist="19050" dir="2700000" algn="tl" rotWithShape="0">
                      <a:schemeClr val="dk1">
                        <a:alpha val="40000"/>
                      </a:schemeClr>
                    </a:outerShdw>
                  </a:effectLst>
                </a:rPr>
                <a:t>Development Program</a:t>
              </a:r>
            </a:p>
            <a:p>
              <a:r>
                <a:rPr lang="en-US" dirty="0">
                  <a:ln w="0"/>
                  <a:effectLst>
                    <a:outerShdw blurRad="38100" dist="19050" dir="2700000" algn="tl" rotWithShape="0">
                      <a:schemeClr val="dk1">
                        <a:alpha val="40000"/>
                      </a:schemeClr>
                    </a:outerShdw>
                  </a:effectLst>
                </a:rPr>
                <a:t>Developing the Next Generation</a:t>
              </a:r>
            </a:p>
            <a:p>
              <a:r>
                <a:rPr lang="en-US" dirty="0">
                  <a:ln w="0"/>
                  <a:effectLst>
                    <a:outerShdw blurRad="38100" dist="19050" dir="2700000" algn="tl" rotWithShape="0">
                      <a:schemeClr val="dk1">
                        <a:alpha val="40000"/>
                      </a:schemeClr>
                    </a:outerShdw>
                  </a:effectLst>
                </a:rPr>
                <a:t> of Sustainable Farmers in </a:t>
              </a:r>
              <a:r>
                <a:rPr lang="en-US" dirty="0" smtClean="0">
                  <a:ln w="0"/>
                  <a:effectLst>
                    <a:outerShdw blurRad="38100" dist="19050" dir="2700000" algn="tl" rotWithShape="0">
                      <a:schemeClr val="dk1">
                        <a:alpha val="40000"/>
                      </a:schemeClr>
                    </a:outerShdw>
                  </a:effectLst>
                </a:rPr>
                <a:t>Georgia Grant</a:t>
              </a:r>
              <a:endParaRPr lang="en-US" sz="4000" dirty="0" smtClean="0">
                <a:ln w="0"/>
                <a:effectLst>
                  <a:outerShdw blurRad="38100" dist="19050" dir="2700000" algn="tl" rotWithShape="0">
                    <a:schemeClr val="dk1">
                      <a:alpha val="40000"/>
                    </a:schemeClr>
                  </a:outerShdw>
                </a:effectLst>
              </a:endParaRPr>
            </a:p>
            <a:p>
              <a:endParaRPr lang="en-US" sz="4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930" y="2889463"/>
              <a:ext cx="1265177" cy="2042016"/>
            </a:xfrm>
            <a:prstGeom prst="rect">
              <a:avLst/>
            </a:prstGeom>
            <a:effectLst>
              <a:glow>
                <a:schemeClr val="tx1">
                  <a:alpha val="20000"/>
                </a:schemeClr>
              </a:glow>
            </a:effectLst>
          </p:spPr>
        </p:pic>
      </p:grpSp>
      <p:sp>
        <p:nvSpPr>
          <p:cNvPr id="8" name="Subtitle 2"/>
          <p:cNvSpPr txBox="1">
            <a:spLocks/>
          </p:cNvSpPr>
          <p:nvPr/>
        </p:nvSpPr>
        <p:spPr>
          <a:xfrm>
            <a:off x="1441130" y="5847855"/>
            <a:ext cx="9785087" cy="506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w="0"/>
              <a:effectLst>
                <a:outerShdw blurRad="38100" dist="19050" dir="2700000" algn="tl" rotWithShape="0">
                  <a:schemeClr val="dk1">
                    <a:alpha val="40000"/>
                  </a:schemeClr>
                </a:outerShdw>
              </a:effectLst>
            </a:endParaRPr>
          </a:p>
        </p:txBody>
      </p:sp>
      <p:grpSp>
        <p:nvGrpSpPr>
          <p:cNvPr id="2" name="Group 1"/>
          <p:cNvGrpSpPr/>
          <p:nvPr/>
        </p:nvGrpSpPr>
        <p:grpSpPr>
          <a:xfrm>
            <a:off x="2543402" y="5503509"/>
            <a:ext cx="7105195" cy="862616"/>
            <a:chOff x="2090321" y="5397814"/>
            <a:chExt cx="7105195" cy="862616"/>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19148" y="5397814"/>
              <a:ext cx="976368" cy="862616"/>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0321" y="5473989"/>
              <a:ext cx="2107025" cy="740884"/>
            </a:xfrm>
            <a:prstGeom prst="rect">
              <a:avLst/>
            </a:prstGeom>
            <a:effectLst>
              <a:glow>
                <a:schemeClr val="tx1">
                  <a:alpha val="20000"/>
                </a:schemeClr>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8478" y="5428432"/>
              <a:ext cx="1899538" cy="831998"/>
            </a:xfrm>
            <a:prstGeom prst="rect">
              <a:avLst/>
            </a:prstGeom>
          </p:spPr>
        </p:pic>
      </p:grpSp>
    </p:spTree>
    <p:extLst>
      <p:ext uri="{BB962C8B-B14F-4D97-AF65-F5344CB8AC3E}">
        <p14:creationId xmlns:p14="http://schemas.microsoft.com/office/powerpoint/2010/main" val="298239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7" y="365125"/>
            <a:ext cx="11619811" cy="1325563"/>
          </a:xfrm>
        </p:spPr>
        <p:txBody>
          <a:bodyPr>
            <a:noAutofit/>
          </a:bodyPr>
          <a:lstStyle/>
          <a:p>
            <a:r>
              <a:rPr lang="en-US" sz="4800" dirty="0" smtClean="0"/>
              <a:t>Lamb(mutton) / Goat Meat Consumption </a:t>
            </a:r>
            <a:endParaRPr lang="en-US" sz="4800" dirty="0"/>
          </a:p>
        </p:txBody>
      </p:sp>
      <p:sp>
        <p:nvSpPr>
          <p:cNvPr id="3" name="Content Placeholder 2"/>
          <p:cNvSpPr>
            <a:spLocks noGrp="1"/>
          </p:cNvSpPr>
          <p:nvPr>
            <p:ph idx="1"/>
          </p:nvPr>
        </p:nvSpPr>
        <p:spPr>
          <a:xfrm>
            <a:off x="703616" y="1536295"/>
            <a:ext cx="5989320" cy="4351338"/>
          </a:xfrm>
        </p:spPr>
        <p:txBody>
          <a:bodyPr>
            <a:noAutofit/>
          </a:bodyPr>
          <a:lstStyle/>
          <a:p>
            <a:r>
              <a:rPr lang="en-US" sz="3200" dirty="0"/>
              <a:t>Purchasers are usually ethnic</a:t>
            </a:r>
          </a:p>
          <a:p>
            <a:pPr lvl="1">
              <a:buFont typeface="Arial" panose="020B0604020202020204" pitchFamily="34" charset="0"/>
              <a:buChar char="−"/>
            </a:pPr>
            <a:r>
              <a:rPr lang="en-US" sz="2800" dirty="0"/>
              <a:t>~60% Muslim, Latino/Hispanic, Asian, Caribbean, Italian, Greek, Eastern European  </a:t>
            </a:r>
          </a:p>
          <a:p>
            <a:r>
              <a:rPr lang="en-US" sz="3200" dirty="0"/>
              <a:t>Different ethnic groups have preference for different types of meat</a:t>
            </a:r>
          </a:p>
          <a:p>
            <a:pPr lvl="1">
              <a:buFont typeface="Arial" panose="020B0604020202020204" pitchFamily="34" charset="0"/>
              <a:buChar char="−"/>
            </a:pPr>
            <a:r>
              <a:rPr lang="en-US" sz="2800" dirty="0"/>
              <a:t>Age, Sex, Cut, </a:t>
            </a:r>
            <a:r>
              <a:rPr lang="en-US" sz="2800" dirty="0" smtClean="0"/>
              <a:t>Preparation</a:t>
            </a:r>
            <a:endParaRPr lang="en-US" sz="2800" dirty="0"/>
          </a:p>
          <a:p>
            <a:r>
              <a:rPr lang="en-US" sz="3200" dirty="0"/>
              <a:t>May </a:t>
            </a:r>
            <a:r>
              <a:rPr lang="en-US" sz="3200" dirty="0" smtClean="0"/>
              <a:t>desire </a:t>
            </a:r>
            <a:r>
              <a:rPr lang="en-US" sz="3200" dirty="0"/>
              <a:t>Halal or Kosher slaughter</a:t>
            </a:r>
          </a:p>
        </p:txBody>
      </p:sp>
      <p:sp>
        <p:nvSpPr>
          <p:cNvPr id="4" name="TextBox 3"/>
          <p:cNvSpPr txBox="1"/>
          <p:nvPr/>
        </p:nvSpPr>
        <p:spPr>
          <a:xfrm>
            <a:off x="164358" y="6406904"/>
            <a:ext cx="1672359" cy="261610"/>
          </a:xfrm>
          <a:prstGeom prst="rect">
            <a:avLst/>
          </a:prstGeom>
          <a:noFill/>
        </p:spPr>
        <p:txBody>
          <a:bodyPr wrap="square" rtlCol="0">
            <a:spAutoFit/>
          </a:bodyPr>
          <a:lstStyle/>
          <a:p>
            <a:r>
              <a:rPr lang="en-US" sz="1050" dirty="0" err="1" smtClean="0"/>
              <a:t>Runge</a:t>
            </a:r>
            <a:r>
              <a:rPr lang="en-US" sz="1050" dirty="0" smtClean="0"/>
              <a:t>, AU</a:t>
            </a:r>
            <a:endParaRPr lang="en-US" sz="105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99" y="1422344"/>
            <a:ext cx="2719149" cy="237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03" y="3711964"/>
            <a:ext cx="3456779" cy="230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6371659"/>
            <a:ext cx="3200400" cy="276999"/>
          </a:xfrm>
          <a:prstGeom prst="rect">
            <a:avLst/>
          </a:prstGeom>
          <a:noFill/>
        </p:spPr>
        <p:txBody>
          <a:bodyPr wrap="square" rtlCol="0">
            <a:spAutoFit/>
          </a:bodyPr>
          <a:lstStyle/>
          <a:p>
            <a:r>
              <a:rPr lang="en-US" sz="1200" dirty="0" smtClean="0"/>
              <a:t>Photos: Susan Schoenian, </a:t>
            </a:r>
            <a:r>
              <a:rPr lang="en-US" sz="1200" dirty="0" err="1" smtClean="0"/>
              <a:t>Baalands</a:t>
            </a:r>
            <a:r>
              <a:rPr lang="en-US" sz="1200" dirty="0" smtClean="0"/>
              <a:t> Farm</a:t>
            </a:r>
            <a:endParaRPr lang="en-US" sz="1200" dirty="0"/>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948" y="2692395"/>
            <a:ext cx="2774871" cy="186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62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190817"/>
            <a:ext cx="10515600" cy="1325563"/>
          </a:xfrm>
        </p:spPr>
        <p:txBody>
          <a:bodyPr/>
          <a:lstStyle/>
          <a:p>
            <a:r>
              <a:rPr lang="en-US" dirty="0" smtClean="0"/>
              <a:t>Major Goat Consumption Holidays </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231" b="3388"/>
          <a:stretch/>
        </p:blipFill>
        <p:spPr>
          <a:xfrm>
            <a:off x="84376" y="1516379"/>
            <a:ext cx="12038090" cy="3841231"/>
          </a:xfrm>
        </p:spPr>
      </p:pic>
      <p:sp>
        <p:nvSpPr>
          <p:cNvPr id="5" name="TextBox 4"/>
          <p:cNvSpPr txBox="1"/>
          <p:nvPr/>
        </p:nvSpPr>
        <p:spPr>
          <a:xfrm>
            <a:off x="601980" y="5658849"/>
            <a:ext cx="9738360" cy="830997"/>
          </a:xfrm>
          <a:prstGeom prst="rect">
            <a:avLst/>
          </a:prstGeom>
          <a:noFill/>
        </p:spPr>
        <p:txBody>
          <a:bodyPr wrap="square" rtlCol="0">
            <a:spAutoFit/>
          </a:bodyPr>
          <a:lstStyle/>
          <a:p>
            <a:r>
              <a:rPr lang="en-US" sz="2400" dirty="0" smtClean="0"/>
              <a:t>Many ethnicities traditionally consumed goat, but have switched to lamb due to availability, price, assimilation, and other factors</a:t>
            </a:r>
            <a:endParaRPr lang="en-US" sz="2400" dirty="0"/>
          </a:p>
        </p:txBody>
      </p:sp>
      <p:sp>
        <p:nvSpPr>
          <p:cNvPr id="6" name="TextBox 5"/>
          <p:cNvSpPr txBox="1"/>
          <p:nvPr/>
        </p:nvSpPr>
        <p:spPr>
          <a:xfrm>
            <a:off x="9969587" y="5520350"/>
            <a:ext cx="2222413" cy="307777"/>
          </a:xfrm>
          <a:prstGeom prst="rect">
            <a:avLst/>
          </a:prstGeom>
          <a:noFill/>
        </p:spPr>
        <p:txBody>
          <a:bodyPr wrap="square" rtlCol="0">
            <a:spAutoFit/>
          </a:bodyPr>
          <a:lstStyle/>
          <a:p>
            <a:r>
              <a:rPr lang="en-US" sz="1400" dirty="0" smtClean="0"/>
              <a:t>Jones and </a:t>
            </a:r>
            <a:r>
              <a:rPr lang="en-US" sz="1400" dirty="0" err="1" smtClean="0"/>
              <a:t>Raper</a:t>
            </a:r>
            <a:r>
              <a:rPr lang="en-US" sz="1400" dirty="0" smtClean="0"/>
              <a:t>, OSU</a:t>
            </a:r>
            <a:endParaRPr lang="en-US" sz="1400" dirty="0"/>
          </a:p>
        </p:txBody>
      </p:sp>
    </p:spTree>
    <p:extLst>
      <p:ext uri="{BB962C8B-B14F-4D97-AF65-F5344CB8AC3E}">
        <p14:creationId xmlns:p14="http://schemas.microsoft.com/office/powerpoint/2010/main" val="2409336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487333"/>
            <a:ext cx="10972800" cy="1143000"/>
          </a:xfrm>
        </p:spPr>
        <p:txBody>
          <a:bodyPr>
            <a:normAutofit/>
          </a:bodyPr>
          <a:lstStyle/>
          <a:p>
            <a:r>
              <a:rPr lang="en-US" sz="4800" dirty="0" smtClean="0"/>
              <a:t>Consumption</a:t>
            </a:r>
            <a:endParaRPr lang="en-US" sz="4800" dirty="0"/>
          </a:p>
        </p:txBody>
      </p:sp>
      <p:sp>
        <p:nvSpPr>
          <p:cNvPr id="3" name="Content Placeholder 2"/>
          <p:cNvSpPr>
            <a:spLocks noGrp="1"/>
          </p:cNvSpPr>
          <p:nvPr>
            <p:ph idx="1"/>
          </p:nvPr>
        </p:nvSpPr>
        <p:spPr>
          <a:xfrm>
            <a:off x="601980" y="1574868"/>
            <a:ext cx="10972800" cy="5153179"/>
          </a:xfrm>
        </p:spPr>
        <p:txBody>
          <a:bodyPr>
            <a:normAutofit/>
          </a:bodyPr>
          <a:lstStyle/>
          <a:p>
            <a:r>
              <a:rPr lang="en-US" sz="3200" dirty="0" smtClean="0"/>
              <a:t>Consumers of goat </a:t>
            </a:r>
            <a:r>
              <a:rPr lang="en-US" sz="3200" dirty="0"/>
              <a:t>(</a:t>
            </a:r>
            <a:r>
              <a:rPr lang="en-US" sz="3200" dirty="0" err="1"/>
              <a:t>chevon</a:t>
            </a:r>
            <a:r>
              <a:rPr lang="en-US" sz="3200" dirty="0"/>
              <a:t>/</a:t>
            </a:r>
            <a:r>
              <a:rPr lang="en-US" sz="3200" dirty="0" err="1"/>
              <a:t>cabrito</a:t>
            </a:r>
            <a:r>
              <a:rPr lang="en-US" sz="3200" dirty="0"/>
              <a:t>) or </a:t>
            </a:r>
            <a:r>
              <a:rPr lang="en-US" sz="3200" dirty="0" smtClean="0"/>
              <a:t>lamb also purchase it for many other celebrations:</a:t>
            </a:r>
            <a:endParaRPr lang="en-US" sz="3200" dirty="0"/>
          </a:p>
          <a:p>
            <a:pPr lvl="1"/>
            <a:r>
              <a:rPr lang="en-US" sz="2800" dirty="0"/>
              <a:t>Christmas</a:t>
            </a:r>
          </a:p>
          <a:p>
            <a:pPr lvl="1"/>
            <a:r>
              <a:rPr lang="en-US" sz="2800" dirty="0"/>
              <a:t>Thanksgiving</a:t>
            </a:r>
          </a:p>
          <a:p>
            <a:pPr lvl="1"/>
            <a:r>
              <a:rPr lang="en-US" sz="2800" dirty="0" smtClean="0"/>
              <a:t>Birthdays</a:t>
            </a:r>
          </a:p>
          <a:p>
            <a:pPr lvl="1"/>
            <a:r>
              <a:rPr lang="en-US" sz="2800" dirty="0" smtClean="0"/>
              <a:t>Weddings</a:t>
            </a:r>
          </a:p>
          <a:p>
            <a:pPr lvl="1"/>
            <a:r>
              <a:rPr lang="en-US" sz="2800" dirty="0" smtClean="0"/>
              <a:t>Family reunions</a:t>
            </a:r>
          </a:p>
          <a:p>
            <a:pPr lvl="1"/>
            <a:r>
              <a:rPr lang="en-US" sz="2800" dirty="0" smtClean="0"/>
              <a:t>Others</a:t>
            </a:r>
          </a:p>
          <a:p>
            <a:pPr lvl="2"/>
            <a:r>
              <a:rPr lang="en-US" sz="2400" dirty="0" err="1" smtClean="0"/>
              <a:t>Superbowl</a:t>
            </a:r>
            <a:r>
              <a:rPr lang="en-US" sz="2400" dirty="0" smtClean="0"/>
              <a:t>/Game day parties</a:t>
            </a:r>
          </a:p>
          <a:p>
            <a:pPr lvl="2"/>
            <a:r>
              <a:rPr lang="en-US" sz="2400" dirty="0"/>
              <a:t>Coming of age </a:t>
            </a:r>
            <a:r>
              <a:rPr lang="en-US" sz="2400" dirty="0" smtClean="0"/>
              <a:t>parties</a:t>
            </a:r>
          </a:p>
          <a:p>
            <a:pPr lvl="2"/>
            <a:r>
              <a:rPr lang="en-US" sz="2400" dirty="0" smtClean="0"/>
              <a:t>More</a:t>
            </a:r>
            <a:endParaRPr lang="en-US" sz="2400" dirty="0"/>
          </a:p>
          <a:p>
            <a:pPr lvl="2"/>
            <a:endParaRPr lang="en-US" sz="2400" dirty="0" smtClean="0"/>
          </a:p>
          <a:p>
            <a:pPr marL="457200" lvl="1" indent="0">
              <a:buNone/>
            </a:pPr>
            <a:endParaRPr lang="en-US" sz="2800" dirty="0" smtClean="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3802284"/>
            <a:ext cx="3197860" cy="22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527218"/>
            <a:ext cx="2705702" cy="226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80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42" y="266700"/>
            <a:ext cx="10972800" cy="1143000"/>
          </a:xfrm>
        </p:spPr>
        <p:txBody>
          <a:bodyPr>
            <a:normAutofit/>
          </a:bodyPr>
          <a:lstStyle/>
          <a:p>
            <a:r>
              <a:rPr lang="en-US" sz="4800" dirty="0" smtClean="0"/>
              <a:t>Marketing opportunities</a:t>
            </a:r>
            <a:endParaRPr lang="en-US" sz="4800" dirty="0"/>
          </a:p>
        </p:txBody>
      </p:sp>
      <p:sp>
        <p:nvSpPr>
          <p:cNvPr id="3" name="Content Placeholder 2"/>
          <p:cNvSpPr>
            <a:spLocks noGrp="1"/>
          </p:cNvSpPr>
          <p:nvPr>
            <p:ph idx="1"/>
          </p:nvPr>
        </p:nvSpPr>
        <p:spPr>
          <a:xfrm>
            <a:off x="428942" y="1237967"/>
            <a:ext cx="5654040" cy="4543992"/>
          </a:xfrm>
        </p:spPr>
        <p:txBody>
          <a:bodyPr>
            <a:noAutofit/>
          </a:bodyPr>
          <a:lstStyle/>
          <a:p>
            <a:r>
              <a:rPr lang="en-US" sz="3200" dirty="0" smtClean="0"/>
              <a:t>Can take advantage of these times of high consumer demand through marketing:</a:t>
            </a:r>
          </a:p>
          <a:p>
            <a:pPr lvl="1"/>
            <a:r>
              <a:rPr lang="en-US" sz="2800" dirty="0"/>
              <a:t>Sales at livestock auction/sale barns</a:t>
            </a:r>
          </a:p>
          <a:p>
            <a:pPr lvl="1"/>
            <a:r>
              <a:rPr lang="en-US" sz="2800" dirty="0" smtClean="0"/>
              <a:t>Sales to a harvest/processing facility or other middlemen</a:t>
            </a:r>
          </a:p>
          <a:p>
            <a:pPr lvl="1"/>
            <a:r>
              <a:rPr lang="en-US" sz="2800" dirty="0"/>
              <a:t>Farm gate (on-farm) sales of live animals directly to consumers</a:t>
            </a:r>
          </a:p>
          <a:p>
            <a:pPr lvl="1"/>
            <a:r>
              <a:rPr lang="en-US" sz="2800" dirty="0" smtClean="0"/>
              <a:t>Sales of meat or value added products</a:t>
            </a:r>
          </a:p>
          <a:p>
            <a:pPr marL="457200" lvl="1" indent="0">
              <a:buNone/>
            </a:pPr>
            <a:endParaRPr lang="en-US" sz="28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051" y="1409700"/>
            <a:ext cx="3575509"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885" y="3436620"/>
            <a:ext cx="3189857" cy="211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6327" y="1020768"/>
            <a:ext cx="1415415" cy="231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190864" y="3324083"/>
            <a:ext cx="2326583" cy="2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373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29260" y="343218"/>
            <a:ext cx="11176000" cy="1143000"/>
          </a:xfrm>
          <a:noFill/>
        </p:spPr>
        <p:txBody>
          <a:bodyPr>
            <a:noAutofit/>
          </a:bodyPr>
          <a:lstStyle/>
          <a:p>
            <a:r>
              <a:rPr lang="en-US" b="1" dirty="0" smtClean="0"/>
              <a:t>Marketing animals through a sale barn </a:t>
            </a:r>
            <a:r>
              <a:rPr lang="en-US" sz="3600" b="1" dirty="0" smtClean="0"/>
              <a:t>(also called auction or stockyard)</a:t>
            </a:r>
            <a:endParaRPr lang="en-US" sz="3600" b="1" dirty="0"/>
          </a:p>
        </p:txBody>
      </p:sp>
      <p:sp>
        <p:nvSpPr>
          <p:cNvPr id="3" name="Content Placeholder 2"/>
          <p:cNvSpPr>
            <a:spLocks noGrp="1"/>
          </p:cNvSpPr>
          <p:nvPr>
            <p:ph sz="half" idx="1"/>
          </p:nvPr>
        </p:nvSpPr>
        <p:spPr>
          <a:xfrm>
            <a:off x="609600" y="1752600"/>
            <a:ext cx="10261600" cy="4525963"/>
          </a:xfrm>
        </p:spPr>
        <p:txBody>
          <a:bodyPr>
            <a:normAutofit fontScale="85000" lnSpcReduction="20000"/>
          </a:bodyPr>
          <a:lstStyle/>
          <a:p>
            <a:r>
              <a:rPr lang="en-US" sz="4400" dirty="0" smtClean="0"/>
              <a:t>Not all auctions are equal - consider ones who are experienced with goats/sheep; graded sales usually better.</a:t>
            </a:r>
            <a:br>
              <a:rPr lang="en-US" sz="4400" dirty="0" smtClean="0"/>
            </a:br>
            <a:endParaRPr lang="en-US" sz="4400" dirty="0" smtClean="0"/>
          </a:p>
          <a:p>
            <a:pPr lvl="1">
              <a:buFont typeface="Arial" pitchFamily="34" charset="0"/>
              <a:buChar char="•"/>
            </a:pPr>
            <a:r>
              <a:rPr lang="en-US" sz="4000" dirty="0" smtClean="0"/>
              <a:t>Local</a:t>
            </a:r>
          </a:p>
          <a:p>
            <a:pPr lvl="1">
              <a:buFont typeface="Arial" pitchFamily="34" charset="0"/>
              <a:buChar char="•"/>
            </a:pPr>
            <a:r>
              <a:rPr lang="en-US" sz="4000" dirty="0" smtClean="0"/>
              <a:t>Terminal</a:t>
            </a:r>
          </a:p>
          <a:p>
            <a:pPr lvl="1">
              <a:buFont typeface="Arial" pitchFamily="34" charset="0"/>
              <a:buChar char="•"/>
            </a:pPr>
            <a:r>
              <a:rPr lang="en-US" sz="4000" dirty="0" smtClean="0"/>
              <a:t>Weekly</a:t>
            </a:r>
          </a:p>
          <a:p>
            <a:pPr lvl="1">
              <a:buFont typeface="Arial" pitchFamily="34" charset="0"/>
              <a:buChar char="•"/>
            </a:pPr>
            <a:r>
              <a:rPr lang="en-US" sz="4000" dirty="0" smtClean="0"/>
              <a:t>Special</a:t>
            </a:r>
          </a:p>
          <a:p>
            <a:pPr lvl="1">
              <a:buFont typeface="Arial" pitchFamily="34" charset="0"/>
              <a:buChar char="•"/>
            </a:pPr>
            <a:r>
              <a:rPr lang="en-US" sz="4000" dirty="0" smtClean="0"/>
              <a:t>Graded</a:t>
            </a:r>
          </a:p>
          <a:p>
            <a:pPr lvl="1">
              <a:buFont typeface="Arial" pitchFamily="34" charset="0"/>
              <a:buChar char="•"/>
            </a:pPr>
            <a:r>
              <a:rPr lang="en-US" sz="4000" dirty="0" smtClean="0"/>
              <a:t>Sponsored</a:t>
            </a:r>
            <a:endParaRPr lang="en-US" sz="4000" dirty="0"/>
          </a:p>
        </p:txBody>
      </p:sp>
      <p:pic>
        <p:nvPicPr>
          <p:cNvPr id="12" name="Picture 11" descr="DSCN792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384800" y="2735580"/>
            <a:ext cx="5647473" cy="3276600"/>
          </a:xfrm>
          <a:prstGeom prst="rect">
            <a:avLst/>
          </a:prstGeom>
          <a:ln>
            <a:solidFill>
              <a:schemeClr val="tx1"/>
            </a:solidFill>
          </a:ln>
        </p:spPr>
      </p:pic>
    </p:spTree>
    <p:extLst>
      <p:ext uri="{BB962C8B-B14F-4D97-AF65-F5344CB8AC3E}">
        <p14:creationId xmlns:p14="http://schemas.microsoft.com/office/powerpoint/2010/main" val="480015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1277600" cy="1219200"/>
          </a:xfrm>
          <a:noFill/>
        </p:spPr>
        <p:txBody>
          <a:bodyPr>
            <a:normAutofit/>
          </a:bodyPr>
          <a:lstStyle/>
          <a:p>
            <a:r>
              <a:rPr lang="en-US" sz="4800" b="1" dirty="0" smtClean="0"/>
              <a:t>Sale barn Pros/Cons</a:t>
            </a:r>
            <a:endParaRPr lang="en-US" sz="3200" dirty="0"/>
          </a:p>
        </p:txBody>
      </p:sp>
      <p:sp>
        <p:nvSpPr>
          <p:cNvPr id="4" name="Text Placeholder 3"/>
          <p:cNvSpPr>
            <a:spLocks noGrp="1"/>
          </p:cNvSpPr>
          <p:nvPr>
            <p:ph type="body" idx="1"/>
          </p:nvPr>
        </p:nvSpPr>
        <p:spPr>
          <a:xfrm>
            <a:off x="1014413" y="887721"/>
            <a:ext cx="5157787" cy="823912"/>
          </a:xfrm>
        </p:spPr>
        <p:txBody>
          <a:bodyPr>
            <a:normAutofit/>
          </a:bodyPr>
          <a:lstStyle/>
          <a:p>
            <a:r>
              <a:rPr lang="en-US" sz="3200" dirty="0" smtClean="0"/>
              <a:t>PROS</a:t>
            </a:r>
            <a:endParaRPr lang="en-US" sz="3200" dirty="0"/>
          </a:p>
        </p:txBody>
      </p:sp>
      <p:sp>
        <p:nvSpPr>
          <p:cNvPr id="5" name="Content Placeholder 4"/>
          <p:cNvSpPr>
            <a:spLocks noGrp="1"/>
          </p:cNvSpPr>
          <p:nvPr>
            <p:ph sz="half" idx="2"/>
          </p:nvPr>
        </p:nvSpPr>
        <p:spPr>
          <a:xfrm>
            <a:off x="681910" y="1724512"/>
            <a:ext cx="5157787" cy="3684588"/>
          </a:xfrm>
        </p:spPr>
        <p:txBody>
          <a:bodyPr>
            <a:noAutofit/>
          </a:bodyPr>
          <a:lstStyle/>
          <a:p>
            <a:r>
              <a:rPr lang="en-US" dirty="0" smtClean="0"/>
              <a:t>Place of price discovery</a:t>
            </a:r>
          </a:p>
          <a:p>
            <a:pPr>
              <a:spcBef>
                <a:spcPts val="600"/>
              </a:spcBef>
            </a:pPr>
            <a:r>
              <a:rPr lang="en-US" dirty="0" smtClean="0"/>
              <a:t>Price competition (usually)</a:t>
            </a:r>
          </a:p>
          <a:p>
            <a:r>
              <a:rPr lang="en-US" dirty="0" smtClean="0"/>
              <a:t>Prompt, guaranteed payment (P&amp;S Act)</a:t>
            </a:r>
          </a:p>
          <a:p>
            <a:r>
              <a:rPr lang="en-US" dirty="0" smtClean="0"/>
              <a:t>Unbiased grading (usually)</a:t>
            </a:r>
          </a:p>
          <a:p>
            <a:r>
              <a:rPr lang="en-US" dirty="0" smtClean="0"/>
              <a:t>Animals are weighed and weights are certified.</a:t>
            </a:r>
          </a:p>
          <a:p>
            <a:r>
              <a:rPr lang="en-US" dirty="0" smtClean="0"/>
              <a:t>Easy</a:t>
            </a:r>
          </a:p>
          <a:p>
            <a:r>
              <a:rPr lang="en-US" dirty="0" smtClean="0"/>
              <a:t>Convenient</a:t>
            </a:r>
          </a:p>
          <a:p>
            <a:r>
              <a:rPr lang="en-US" dirty="0" smtClean="0"/>
              <a:t>Low labor</a:t>
            </a:r>
            <a:endParaRPr lang="en-US" dirty="0"/>
          </a:p>
        </p:txBody>
      </p:sp>
      <p:sp>
        <p:nvSpPr>
          <p:cNvPr id="6" name="Text Placeholder 5"/>
          <p:cNvSpPr>
            <a:spLocks noGrp="1"/>
          </p:cNvSpPr>
          <p:nvPr>
            <p:ph type="body" sz="quarter" idx="3"/>
          </p:nvPr>
        </p:nvSpPr>
        <p:spPr>
          <a:xfrm>
            <a:off x="6346825" y="887721"/>
            <a:ext cx="5183188" cy="823912"/>
          </a:xfrm>
        </p:spPr>
        <p:txBody>
          <a:bodyPr>
            <a:normAutofit/>
          </a:bodyPr>
          <a:lstStyle/>
          <a:p>
            <a:r>
              <a:rPr lang="en-US" sz="3200" dirty="0" smtClean="0"/>
              <a:t>CONS</a:t>
            </a:r>
            <a:endParaRPr lang="en-US" sz="3200" dirty="0"/>
          </a:p>
        </p:txBody>
      </p:sp>
      <p:sp>
        <p:nvSpPr>
          <p:cNvPr id="7" name="Content Placeholder 6"/>
          <p:cNvSpPr>
            <a:spLocks noGrp="1"/>
          </p:cNvSpPr>
          <p:nvPr>
            <p:ph sz="quarter" idx="4"/>
          </p:nvPr>
        </p:nvSpPr>
        <p:spPr>
          <a:xfrm>
            <a:off x="6120684" y="1724512"/>
            <a:ext cx="5690316" cy="3684588"/>
          </a:xfrm>
        </p:spPr>
        <p:txBody>
          <a:bodyPr>
            <a:noAutofit/>
          </a:bodyPr>
          <a:lstStyle/>
          <a:p>
            <a:pPr>
              <a:spcBef>
                <a:spcPts val="600"/>
              </a:spcBef>
            </a:pPr>
            <a:r>
              <a:rPr lang="en-US" dirty="0" smtClean="0"/>
              <a:t>You are a price taker</a:t>
            </a:r>
          </a:p>
          <a:p>
            <a:pPr>
              <a:spcBef>
                <a:spcPts val="600"/>
              </a:spcBef>
            </a:pPr>
            <a:r>
              <a:rPr lang="en-US" dirty="0" smtClean="0"/>
              <a:t>Prices not known </a:t>
            </a:r>
            <a:br>
              <a:rPr lang="en-US" dirty="0" smtClean="0"/>
            </a:br>
            <a:r>
              <a:rPr lang="en-US" dirty="0" smtClean="0"/>
              <a:t>ahead of time</a:t>
            </a:r>
          </a:p>
          <a:p>
            <a:pPr>
              <a:spcBef>
                <a:spcPts val="600"/>
              </a:spcBef>
            </a:pPr>
            <a:r>
              <a:rPr lang="en-US" dirty="0" smtClean="0"/>
              <a:t>Price volatility</a:t>
            </a:r>
          </a:p>
          <a:p>
            <a:pPr>
              <a:spcBef>
                <a:spcPts val="600"/>
              </a:spcBef>
            </a:pPr>
            <a:r>
              <a:rPr lang="en-US" dirty="0" smtClean="0"/>
              <a:t>Selling fees can be substantial (commission, insurance, yardage, feed), especially </a:t>
            </a:r>
            <a:br>
              <a:rPr lang="en-US" dirty="0" smtClean="0"/>
            </a:br>
            <a:r>
              <a:rPr lang="en-US" dirty="0" smtClean="0"/>
              <a:t>for lighter lambs.</a:t>
            </a:r>
          </a:p>
          <a:p>
            <a:pPr>
              <a:spcBef>
                <a:spcPts val="600"/>
              </a:spcBef>
            </a:pPr>
            <a:r>
              <a:rPr lang="en-US" dirty="0" smtClean="0"/>
              <a:t>Stressful to livestock</a:t>
            </a:r>
          </a:p>
          <a:p>
            <a:pPr>
              <a:spcBef>
                <a:spcPts val="600"/>
              </a:spcBef>
            </a:pPr>
            <a:r>
              <a:rPr lang="en-US" dirty="0" smtClean="0"/>
              <a:t>Transportation costs</a:t>
            </a:r>
          </a:p>
          <a:p>
            <a:pPr>
              <a:spcBef>
                <a:spcPts val="600"/>
              </a:spcBef>
            </a:pPr>
            <a:r>
              <a:rPr lang="en-US" dirty="0" smtClean="0"/>
              <a:t>Shrink</a:t>
            </a:r>
          </a:p>
        </p:txBody>
      </p:sp>
    </p:spTree>
    <p:extLst>
      <p:ext uri="{BB962C8B-B14F-4D97-AF65-F5344CB8AC3E}">
        <p14:creationId xmlns:p14="http://schemas.microsoft.com/office/powerpoint/2010/main" val="621007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70AD47"/>
      </a:accent1>
      <a:accent2>
        <a:srgbClr val="5B9BD5"/>
      </a:accent2>
      <a:accent3>
        <a:srgbClr val="FFC000"/>
      </a:accent3>
      <a:accent4>
        <a:srgbClr val="ED7D31"/>
      </a:accent4>
      <a:accent5>
        <a:srgbClr val="954F72"/>
      </a:accent5>
      <a:accent6>
        <a:srgbClr val="70AD47"/>
      </a:accent6>
      <a:hlink>
        <a:srgbClr val="48A1F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2275</Words>
  <Application>Microsoft Office PowerPoint</Application>
  <PresentationFormat>Widescreen</PresentationFormat>
  <Paragraphs>298</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Tahoma</vt:lpstr>
      <vt:lpstr>Times New Roman</vt:lpstr>
      <vt:lpstr>Verdana</vt:lpstr>
      <vt:lpstr>Office Theme</vt:lpstr>
      <vt:lpstr>PowerPoint Presentation</vt:lpstr>
      <vt:lpstr>Session 5 Marketing</vt:lpstr>
      <vt:lpstr>Learning Objectives</vt:lpstr>
      <vt:lpstr>Lamb(mutton) / Goat Meat Consumption </vt:lpstr>
      <vt:lpstr>Major Goat Consumption Holidays </vt:lpstr>
      <vt:lpstr>Consumption</vt:lpstr>
      <vt:lpstr>Marketing opportunities</vt:lpstr>
      <vt:lpstr>Marketing animals through a sale barn (also called auction or stockyard)</vt:lpstr>
      <vt:lpstr>Sale barn Pros/Cons</vt:lpstr>
      <vt:lpstr>Tips for sale barn (ethnic) marketing</vt:lpstr>
      <vt:lpstr>Abattoir/processor or other middlemen</vt:lpstr>
      <vt:lpstr>Abattoir/middlemen Pros/Cons</vt:lpstr>
      <vt:lpstr>Farm Gate (direct marketing live animals)</vt:lpstr>
      <vt:lpstr>Farm Gate Pros/Cons</vt:lpstr>
      <vt:lpstr>Sales of Meat/Products</vt:lpstr>
      <vt:lpstr>Sales of Meat/Products</vt:lpstr>
      <vt:lpstr>General Marketing Tips</vt:lpstr>
      <vt:lpstr>General Marketing Tips</vt:lpstr>
      <vt:lpstr>Rules and Regulations for Selling Red Meat in GA</vt:lpstr>
      <vt:lpstr>Can I Sell Meat from My Animals?</vt:lpstr>
      <vt:lpstr>Types of Plants</vt:lpstr>
      <vt:lpstr>Types of Plants</vt:lpstr>
      <vt:lpstr>Farmer’s Exemption</vt:lpstr>
      <vt:lpstr>Custom Exempt</vt:lpstr>
      <vt:lpstr>Custom Exempt</vt:lpstr>
      <vt:lpstr>Inspected</vt:lpstr>
      <vt:lpstr>How to have it cut?</vt:lpstr>
      <vt:lpstr>Labeling</vt:lpstr>
      <vt:lpstr>How to sell cuts?</vt:lpstr>
      <vt:lpstr>PowerPoint Presentation</vt:lpstr>
      <vt:lpstr>Final Considerations</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Rebecca Chatham</dc:creator>
  <cp:lastModifiedBy>Windows User</cp:lastModifiedBy>
  <cp:revision>101</cp:revision>
  <cp:lastPrinted>2016-09-06T20:07:46Z</cp:lastPrinted>
  <dcterms:created xsi:type="dcterms:W3CDTF">2015-06-09T16:44:22Z</dcterms:created>
  <dcterms:modified xsi:type="dcterms:W3CDTF">2016-09-14T17:33:49Z</dcterms:modified>
</cp:coreProperties>
</file>