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1" r:id="rId2"/>
    <p:sldId id="258" r:id="rId3"/>
    <p:sldId id="298" r:id="rId4"/>
    <p:sldId id="317" r:id="rId5"/>
    <p:sldId id="320" r:id="rId6"/>
    <p:sldId id="300" r:id="rId7"/>
    <p:sldId id="301" r:id="rId8"/>
    <p:sldId id="303" r:id="rId9"/>
    <p:sldId id="304" r:id="rId10"/>
    <p:sldId id="306" r:id="rId11"/>
    <p:sldId id="307" r:id="rId12"/>
    <p:sldId id="309" r:id="rId13"/>
    <p:sldId id="310" r:id="rId14"/>
    <p:sldId id="312" r:id="rId15"/>
    <p:sldId id="313" r:id="rId16"/>
    <p:sldId id="315" r:id="rId17"/>
    <p:sldId id="316" r:id="rId18"/>
    <p:sldId id="261" r:id="rId19"/>
    <p:sldId id="322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52" d="100"/>
          <a:sy n="52" d="100"/>
        </p:scale>
        <p:origin x="252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66181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Journeyman Farmer Program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536F75-D957-4EDD-B4BC-FEF699D307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9291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Journeyman Farmer Program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Journeyman Farmer Program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Journeyman Farmer Program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Journeyman Farmer Program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Journeyman Farmer Program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98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88863"/>
            <a:ext cx="10515600" cy="1325563"/>
          </a:xfrm>
        </p:spPr>
        <p:txBody>
          <a:bodyPr/>
          <a:lstStyle/>
          <a:p>
            <a:r>
              <a:rPr lang="en-US" dirty="0" smtClean="0"/>
              <a:t>BCS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1"/>
            <a:ext cx="3962400" cy="233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1"/>
            <a:ext cx="39624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371601"/>
            <a:ext cx="39624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788230"/>
            <a:ext cx="39624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199" y="6416070"/>
            <a:ext cx="895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www2.luresext.edu/goats/research/BCS_factsheet.pdf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20177" y="1663701"/>
            <a:ext cx="2867023" cy="447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Sternal </a:t>
            </a:r>
            <a:r>
              <a:rPr lang="en-US" dirty="0">
                <a:latin typeface="Calibri" pitchFamily="34" charset="0"/>
              </a:rPr>
              <a:t>fat is wider and thicker but can still be grasped and lifted by the thumb and forefinger. The fat layer can still be moved slightly  from side to side.  </a:t>
            </a:r>
          </a:p>
        </p:txBody>
      </p:sp>
    </p:spTree>
    <p:extLst>
      <p:ext uri="{BB962C8B-B14F-4D97-AF65-F5344CB8AC3E}">
        <p14:creationId xmlns:p14="http://schemas.microsoft.com/office/powerpoint/2010/main" val="267512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421460"/>
            <a:ext cx="5905499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Backbone not </a:t>
            </a:r>
            <a:r>
              <a:rPr lang="en-US" dirty="0" smtClean="0">
                <a:latin typeface="Calibri" pitchFamily="34" charset="0"/>
              </a:rPr>
              <a:t>sticking up but can feel a slight dip between points; can barely see r</a:t>
            </a:r>
            <a:r>
              <a:rPr lang="en-US" sz="2800" dirty="0" smtClean="0">
                <a:latin typeface="Calibri" pitchFamily="34" charset="0"/>
              </a:rPr>
              <a:t>ibs and have even </a:t>
            </a:r>
            <a:r>
              <a:rPr lang="en-US" sz="2800" dirty="0">
                <a:latin typeface="Calibri" pitchFamily="34" charset="0"/>
              </a:rPr>
              <a:t>layer of fat </a:t>
            </a:r>
            <a:r>
              <a:rPr lang="en-US" sz="2800" dirty="0" smtClean="0">
                <a:latin typeface="Calibri" pitchFamily="34" charset="0"/>
              </a:rPr>
              <a:t>over then; space between the ribs felt with pressure</a:t>
            </a:r>
          </a:p>
          <a:p>
            <a:r>
              <a:rPr lang="en-US" sz="2800" dirty="0" smtClean="0">
                <a:latin typeface="Calibri" pitchFamily="34" charset="0"/>
              </a:rPr>
              <a:t>Side of backbone not easily grasped; smooth over th</a:t>
            </a:r>
            <a:r>
              <a:rPr lang="en-US" dirty="0" smtClean="0">
                <a:latin typeface="Calibri" pitchFamily="34" charset="0"/>
              </a:rPr>
              <a:t>e loin from the top to side of backbone; can barely see the outline of the side of the backbone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6650" y="5588132"/>
            <a:ext cx="453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</a:t>
            </a:r>
            <a:r>
              <a:rPr lang="en-US" dirty="0" err="1" smtClean="0"/>
              <a:t>Schoenian</a:t>
            </a:r>
            <a:r>
              <a:rPr lang="en-US" dirty="0" smtClean="0"/>
              <a:t>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8" name="Picture 1" descr="C:\Users\Joy Moten-Thomas\Downloads\5820030860_d23f55870d_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925" y="572864"/>
            <a:ext cx="4302522" cy="28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oy Moten-Thomas\Downloads\6212138650_ca2d86b94b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4198" y="2836460"/>
            <a:ext cx="3621978" cy="2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1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1"/>
            <a:ext cx="3962400" cy="233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371601"/>
            <a:ext cx="39624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810001"/>
            <a:ext cx="39624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1"/>
            <a:ext cx="39624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199" y="6416070"/>
            <a:ext cx="895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www2.luresext.edu/goats/research/BCS_factsheet.pdf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24950" y="1835151"/>
            <a:ext cx="2657475" cy="295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Sternal fat is wide and thick.  It can still be grasped but has very  little movement.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6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869934"/>
            <a:ext cx="5229225" cy="435133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Backbone and ribs </a:t>
            </a:r>
            <a:r>
              <a:rPr lang="en-US" sz="2800" dirty="0">
                <a:latin typeface="Calibri" pitchFamily="34" charset="0"/>
              </a:rPr>
              <a:t>cannot be </a:t>
            </a:r>
            <a:r>
              <a:rPr lang="en-US" sz="2800" dirty="0" smtClean="0">
                <a:latin typeface="Calibri" pitchFamily="34" charset="0"/>
              </a:rPr>
              <a:t>seen; cannot grasp the top of the backbone due to muscle and fat; loin is rounded; smooth sided </a:t>
            </a:r>
          </a:p>
          <a:p>
            <a:r>
              <a:rPr lang="en-US" dirty="0" smtClean="0">
                <a:latin typeface="Calibri" pitchFamily="34" charset="0"/>
              </a:rPr>
              <a:t>Cannot see </a:t>
            </a:r>
            <a:r>
              <a:rPr lang="en-US" dirty="0">
                <a:latin typeface="Calibri" pitchFamily="34" charset="0"/>
              </a:rPr>
              <a:t>outline of </a:t>
            </a:r>
            <a:r>
              <a:rPr lang="en-US" dirty="0" smtClean="0">
                <a:latin typeface="Calibri" pitchFamily="34" charset="0"/>
              </a:rPr>
              <a:t>the side of the backbone; points of the side are smooth and rounded – not individual points felt; muscle and fat thick over loin</a:t>
            </a:r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2754" y="5508240"/>
            <a:ext cx="499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7" name="Picture 3" descr="C:\Users\Joy Moten-Thomas\Downloads\990745587_4f8f0221a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30" y="627416"/>
            <a:ext cx="3840730" cy="28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oy Moten-Thomas\Downloads\967784474_1d744112c4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719106"/>
            <a:ext cx="3582102" cy="26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4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447801"/>
            <a:ext cx="3962400" cy="233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962401"/>
            <a:ext cx="39624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962400"/>
            <a:ext cx="39624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15" y="1447801"/>
            <a:ext cx="39624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199" y="6416070"/>
            <a:ext cx="895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www2.luresext.edu/goats/research/BCS_factsheet.pdf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5816" y="2071689"/>
            <a:ext cx="2808060" cy="3038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Sternal fat is difficult to grasp because of its width and depth. It cannot be moved  from side to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8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743076"/>
            <a:ext cx="6600825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Backbone </a:t>
            </a:r>
            <a:r>
              <a:rPr lang="en-US" sz="2800" dirty="0">
                <a:latin typeface="Calibri" pitchFamily="34" charset="0"/>
              </a:rPr>
              <a:t>is buried in </a:t>
            </a:r>
            <a:r>
              <a:rPr lang="en-US" sz="2800" dirty="0" smtClean="0">
                <a:latin typeface="Calibri" pitchFamily="34" charset="0"/>
              </a:rPr>
              <a:t>fat so cannot feel; ribs not visible </a:t>
            </a:r>
            <a:r>
              <a:rPr lang="en-US" dirty="0" smtClean="0">
                <a:latin typeface="Calibri" pitchFamily="34" charset="0"/>
              </a:rPr>
              <a:t>or felt and </a:t>
            </a:r>
            <a:r>
              <a:rPr lang="en-US" sz="2800" dirty="0" smtClean="0">
                <a:latin typeface="Calibri" pitchFamily="34" charset="0"/>
              </a:rPr>
              <a:t>covered </a:t>
            </a:r>
            <a:r>
              <a:rPr lang="en-US" sz="2800" dirty="0">
                <a:latin typeface="Calibri" pitchFamily="34" charset="0"/>
              </a:rPr>
              <a:t>with excessive </a:t>
            </a:r>
            <a:r>
              <a:rPr lang="en-US" sz="2800" dirty="0" smtClean="0">
                <a:latin typeface="Calibri" pitchFamily="34" charset="0"/>
              </a:rPr>
              <a:t>fat</a:t>
            </a: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Thick muscle </a:t>
            </a:r>
            <a:r>
              <a:rPr lang="en-US" sz="2800" dirty="0">
                <a:latin typeface="Calibri" pitchFamily="34" charset="0"/>
              </a:rPr>
              <a:t>and fat </a:t>
            </a:r>
            <a:r>
              <a:rPr lang="en-US" dirty="0" smtClean="0">
                <a:latin typeface="Calibri" pitchFamily="34" charset="0"/>
              </a:rPr>
              <a:t>over the loin, making a bulge so that there is a dip over the backbone; side of backbone cannot be found and is impossible to grasp</a:t>
            </a:r>
            <a:endParaRPr lang="en-US" dirty="0"/>
          </a:p>
        </p:txBody>
      </p:sp>
      <p:pic>
        <p:nvPicPr>
          <p:cNvPr id="6146" name="Picture 2" descr="Obese 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49" y="1743076"/>
            <a:ext cx="4086371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9120" y="5172075"/>
            <a:ext cx="426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Susan </a:t>
            </a:r>
            <a:r>
              <a:rPr lang="en-US" dirty="0" err="1" smtClean="0"/>
              <a:t>Shoenian</a:t>
            </a:r>
            <a:r>
              <a:rPr lang="en-US" dirty="0" smtClean="0"/>
              <a:t>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97" y="253510"/>
            <a:ext cx="10515600" cy="1325563"/>
          </a:xfrm>
        </p:spPr>
        <p:txBody>
          <a:bodyPr/>
          <a:lstStyle/>
          <a:p>
            <a:r>
              <a:rPr lang="en-US" dirty="0" smtClean="0"/>
              <a:t>BCS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447801"/>
            <a:ext cx="3962400" cy="233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447801"/>
            <a:ext cx="39624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962401"/>
            <a:ext cx="39624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962401"/>
            <a:ext cx="3962400" cy="2333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199" y="6416070"/>
            <a:ext cx="895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www2.luresext.edu/goats/research/BCS_factsheet.pdf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24950" y="2025651"/>
            <a:ext cx="2952750" cy="332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pitchFamily="34" charset="0"/>
              </a:rPr>
              <a:t> The sternal fat now extends and covers the sternum and cannot be grasped.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5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06837"/>
              </p:ext>
            </p:extLst>
          </p:nvPr>
        </p:nvGraphicFramePr>
        <p:xfrm>
          <a:off x="609600" y="990600"/>
          <a:ext cx="2717800" cy="4298535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586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/>
                          <a:latin typeface="Calibri" pitchFamily="34" charset="0"/>
                        </a:rPr>
                        <a:t>Score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7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BCS 1</a:t>
                      </a:r>
                    </a:p>
                    <a:p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Emaciated (Very thin)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7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BCS 2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Thin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BCS 3</a:t>
                      </a:r>
                      <a:b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Good Condition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59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BCS 4</a:t>
                      </a:r>
                      <a:b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Fat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773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BCS 5</a:t>
                      </a:r>
                      <a:br>
                        <a:rPr lang="en-US" sz="2000" dirty="0">
                          <a:effectLst/>
                          <a:latin typeface="Calibri" pitchFamily="34" charset="0"/>
                        </a:rPr>
                      </a:b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Obese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400" y="304801"/>
            <a:ext cx="110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Goat Body Condition Scoring Review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75" y="5504057"/>
            <a:ext cx="983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Goats fatten faster inside than outside where they are being scored, so some people feel that an extra half a score could be added; if dairy, some feel half to one score could be added (half for dairy sheep, one for dairy goats). Example: BCS 3 for a sheep may be a 3.5 for a goat or dairy sheep or a 4 for a dairy goat.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26344"/>
              </p:ext>
            </p:extLst>
          </p:nvPr>
        </p:nvGraphicFramePr>
        <p:xfrm>
          <a:off x="3686175" y="1339910"/>
          <a:ext cx="8128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Stage of Production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Target Body Condition</a:t>
                      </a:r>
                      <a:r>
                        <a:rPr lang="en-US" sz="2400" baseline="0" dirty="0" smtClean="0"/>
                        <a:t> Score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Maintenance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less than 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Breeding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 least 3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Early Gestation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</a:t>
                      </a:r>
                      <a:r>
                        <a:rPr lang="en-US" sz="2400" baseline="0" dirty="0" smtClean="0"/>
                        <a:t> least 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 Gestation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More</a:t>
                      </a:r>
                      <a:r>
                        <a:rPr lang="en-US" sz="2400" baseline="0" dirty="0" smtClean="0"/>
                        <a:t> than 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Lambing/Kidding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Weaning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less than 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01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2" y="220159"/>
            <a:ext cx="10963507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 and Additional Resources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2" y="1436688"/>
            <a:ext cx="10771187" cy="49926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Langston University: </a:t>
            </a:r>
          </a:p>
          <a:p>
            <a:pPr lvl="1"/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www2.luresext.edu/goats/research/BCS_factsheet.pdf</a:t>
            </a:r>
          </a:p>
          <a:p>
            <a:pPr lvl="1"/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www2.luresext.edu/goats/research/bcshowto.html</a:t>
            </a:r>
          </a:p>
          <a:p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University of Arkansas Pine Bluff:</a:t>
            </a:r>
          </a:p>
          <a:p>
            <a:pPr lvl="1"/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www.uaex.edu/publications/pdf/FSA-9610.pdf</a:t>
            </a:r>
            <a:endParaRPr lang="en-US" dirty="0">
              <a:latin typeface="Verdana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eXtension.org:</a:t>
            </a:r>
          </a:p>
          <a:p>
            <a:pPr lvl="1"/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www.extension.org/pages/19530/goat-body-condition-score</a:t>
            </a:r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#.VexiOBFVikp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BCS video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(sheep): www.agric.wa.gov.au/management-reproduction/condition-scoring-sheep</a:t>
            </a:r>
          </a:p>
          <a:p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Sheep 101:</a:t>
            </a:r>
          </a:p>
          <a:p>
            <a:pPr lvl="1"/>
            <a:r>
              <a:rPr lang="en-US" dirty="0" smtClean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www.sheep101.info/201/feedingewes.html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4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9723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</a:t>
            </a:r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Body Condition Scoring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5471"/>
            <a:ext cx="10515600" cy="1500187"/>
          </a:xfrm>
        </p:spPr>
        <p:txBody>
          <a:bodyPr/>
          <a:lstStyle/>
          <a:p>
            <a:r>
              <a:rPr lang="en-US" altLang="en-US" sz="2200" dirty="0">
                <a:solidFill>
                  <a:schemeClr val="tx1"/>
                </a:solidFill>
              </a:rPr>
              <a:t>Dr. </a:t>
            </a:r>
            <a:r>
              <a:rPr lang="en-US" altLang="en-US" sz="2200" dirty="0" err="1" smtClean="0">
                <a:solidFill>
                  <a:schemeClr val="tx1"/>
                </a:solidFill>
              </a:rPr>
              <a:t>Niki</a:t>
            </a:r>
            <a:r>
              <a:rPr lang="en-US" altLang="en-US" sz="2200" dirty="0" smtClean="0">
                <a:solidFill>
                  <a:schemeClr val="tx1"/>
                </a:solidFill>
              </a:rPr>
              <a:t> Whitley</a:t>
            </a: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Animal Science Extension Specialist</a:t>
            </a: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Fort Valley State University</a:t>
            </a:r>
            <a:endParaRPr lang="en-US" altLang="en-US" sz="2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52" y="769432"/>
            <a:ext cx="3859654" cy="25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924550" cy="2782001"/>
          </a:xfrm>
        </p:spPr>
        <p:txBody>
          <a:bodyPr/>
          <a:lstStyle/>
          <a:p>
            <a:pPr lvl="0"/>
            <a:r>
              <a:rPr lang="en-US" dirty="0" smtClean="0"/>
              <a:t>Be able to body condition score goats and sheep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3074" name="Picture 2" descr="C:\Users\Joy Moten-Thomas\Downloads\2289667611_9cd5da7df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34" y="904875"/>
            <a:ext cx="39290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176" y="5898118"/>
            <a:ext cx="706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courtesy of Susan Schoenian,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2790826"/>
            <a:ext cx="3735471" cy="29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4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3" y="31194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fat?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12290" name="Picture 2" descr="C:\Users\Joy Moten-Thomas\Downloads\1485071421_4e70668877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974725"/>
            <a:ext cx="3424555" cy="46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1975" y="1825625"/>
            <a:ext cx="3705225" cy="2782001"/>
          </a:xfrm>
        </p:spPr>
        <p:txBody>
          <a:bodyPr/>
          <a:lstStyle/>
          <a:p>
            <a:pPr lvl="0"/>
            <a:r>
              <a:rPr lang="en-US" sz="3200" dirty="0" smtClean="0"/>
              <a:t>Ultrasound</a:t>
            </a:r>
            <a:endParaRPr lang="en-US" sz="3200" dirty="0"/>
          </a:p>
          <a:p>
            <a:r>
              <a:rPr lang="en-US" sz="3200" dirty="0" smtClean="0"/>
              <a:t>Carcass tests</a:t>
            </a:r>
          </a:p>
          <a:p>
            <a:r>
              <a:rPr lang="en-US" sz="3200" b="1" dirty="0" smtClean="0">
                <a:solidFill>
                  <a:srgbClr val="0033CC"/>
                </a:solidFill>
              </a:rPr>
              <a:t>Body Condition Scoring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2291" name="Picture 3" descr="C:\Users\Joy Moten-Thomas\Downloads\2288935585_f3e8e48045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70" y="974725"/>
            <a:ext cx="3673881" cy="46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86224" y="5696480"/>
            <a:ext cx="754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Photos: Susan </a:t>
            </a:r>
            <a:r>
              <a:rPr lang="en-US" dirty="0" err="1" smtClean="0"/>
              <a:t>Schoenian</a:t>
            </a:r>
            <a:r>
              <a:rPr lang="en-US" dirty="0" smtClean="0"/>
              <a:t>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23" y="19188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Condition Scoring (BCS)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700" y="1654175"/>
            <a:ext cx="6896100" cy="16891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Must get your hands on them</a:t>
            </a:r>
          </a:p>
          <a:p>
            <a:pPr lvl="0"/>
            <a:r>
              <a:rPr lang="en-US" sz="3200" dirty="0" smtClean="0"/>
              <a:t>At least backbone and ribs</a:t>
            </a:r>
          </a:p>
          <a:p>
            <a:pPr lvl="0"/>
            <a:r>
              <a:rPr lang="en-US" sz="3200" dirty="0" smtClean="0"/>
              <a:t>Goats – sternal fat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5862" y="6237320"/>
            <a:ext cx="754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www2.luresext.edu/goats/library/field/bcs07.pdf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5862" y="3608183"/>
            <a:ext cx="4524375" cy="22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8022" y="2706279"/>
            <a:ext cx="5260839" cy="22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5370552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839075" y="4343400"/>
            <a:ext cx="0" cy="101548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79307"/>
              </p:ext>
            </p:extLst>
          </p:nvPr>
        </p:nvGraphicFramePr>
        <p:xfrm>
          <a:off x="609600" y="990600"/>
          <a:ext cx="10871200" cy="5074914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586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Score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Spinous process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 pitchFamily="34" charset="0"/>
                        </a:rPr>
                        <a:t>Rib Cage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/>
                          <a:latin typeface="Calibri" pitchFamily="34" charset="0"/>
                        </a:rPr>
                        <a:t>Loin</a:t>
                      </a:r>
                      <a:endParaRPr lang="en-US" sz="2400" b="1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BCS 1</a:t>
                      </a:r>
                    </a:p>
                    <a:p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Emaciated (Very thin)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Easy to see and feel, sharp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Easy to feel 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each</a:t>
                      </a:r>
                      <a:r>
                        <a:rPr lang="en-US" sz="2000" baseline="0" dirty="0" smtClean="0">
                          <a:effectLst/>
                          <a:latin typeface="Calibri" pitchFamily="34" charset="0"/>
                        </a:rPr>
                        <a:t> rib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Little</a:t>
                      </a:r>
                      <a:r>
                        <a:rPr lang="en-US" sz="2000" baseline="0" dirty="0" smtClean="0">
                          <a:effectLst/>
                          <a:latin typeface="Calibri" pitchFamily="34" charset="0"/>
                        </a:rPr>
                        <a:t> muscle, no fat covering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12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BCS 2</a:t>
                      </a: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Thin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Easy to feel, but smooth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Smooth, slightly rounded,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can feel ribs with slight pressure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Has muscle, thin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fat cover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31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BCS 3</a:t>
                      </a:r>
                      <a:br>
                        <a:rPr lang="en-US" sz="2000" b="1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2000" b="1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Good Condition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Smooth and rounded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Smooth, even feel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Muscle is full, moderate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fat cover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12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BCS 4</a:t>
                      </a:r>
                      <a:b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Fat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Can feel with firm pressure, no points </a:t>
                      </a:r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felt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Individual ribs </a:t>
                      </a:r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not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felt, </a:t>
                      </a:r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can feel indention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between ribs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</a:rPr>
                        <a:t>Muscle full, thick fat cover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122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itchFamily="34" charset="0"/>
                        </a:rPr>
                        <a:t>BCS 5</a:t>
                      </a:r>
                      <a:br>
                        <a:rPr lang="en-US" sz="2000">
                          <a:effectLst/>
                          <a:latin typeface="Calibri" pitchFamily="34" charset="0"/>
                        </a:rPr>
                      </a:br>
                      <a:r>
                        <a:rPr lang="en-US" sz="2000">
                          <a:effectLst/>
                          <a:latin typeface="Calibri" pitchFamily="34" charset="0"/>
                        </a:rPr>
                        <a:t>Obese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Smooth, no 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points, may slightly dip in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Individual ribs 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not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be felt. No separation of ribs felt</a:t>
                      </a: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Muscle</a:t>
                      </a:r>
                      <a:r>
                        <a:rPr lang="en-US" sz="2000" baseline="0" dirty="0" smtClean="0">
                          <a:effectLst/>
                          <a:latin typeface="Calibri" pitchFamily="34" charset="0"/>
                        </a:rPr>
                        <a:t> full, very t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hick </a:t>
                      </a:r>
                      <a:r>
                        <a:rPr lang="en-US" sz="2000" dirty="0">
                          <a:effectLst/>
                          <a:latin typeface="Calibri" pitchFamily="34" charset="0"/>
                        </a:rPr>
                        <a:t>fat </a:t>
                      </a:r>
                      <a:r>
                        <a:rPr lang="en-US" sz="2000" dirty="0" smtClean="0">
                          <a:effectLst/>
                          <a:latin typeface="Calibri" pitchFamily="34" charset="0"/>
                        </a:rPr>
                        <a:t>covering</a:t>
                      </a:r>
                      <a:endParaRPr lang="en-US" sz="2000" dirty="0">
                        <a:effectLst/>
                        <a:latin typeface="Calibri" pitchFamily="34" charset="0"/>
                      </a:endParaRPr>
                    </a:p>
                  </a:txBody>
                  <a:tcPr marL="98928" marR="98928" marT="37098" marB="3709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400" y="304801"/>
            <a:ext cx="1107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Body Condition Scoring Overview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324" y="6181725"/>
            <a:ext cx="75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a presentation by Scott Sell, Clemson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4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1 – Emaciated (very thin)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124450" cy="433445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Very thin, weak animal; individual backbone points and ribs easy to see and feel; fingers fall into spaces between the ribs easily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Can easily grasp the top and sides of the spine; saw-tooth appearance of backbone; very </a:t>
            </a:r>
            <a:r>
              <a:rPr lang="en-US" dirty="0">
                <a:latin typeface="Calibri" pitchFamily="34" charset="0"/>
              </a:rPr>
              <a:t>little muscle and no fat </a:t>
            </a:r>
            <a:r>
              <a:rPr lang="en-US" dirty="0" smtClean="0">
                <a:latin typeface="Calibri" pitchFamily="34" charset="0"/>
              </a:rPr>
              <a:t>felt along backbone, dip between top and side of backbone (over the loin)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2" descr="BCS 1.5 -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2" y="1433511"/>
            <a:ext cx="4962578" cy="43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3622" y="5790750"/>
            <a:ext cx="520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Susan </a:t>
            </a:r>
            <a:r>
              <a:rPr lang="en-US" dirty="0" err="1" smtClean="0"/>
              <a:t>Schoenian</a:t>
            </a:r>
            <a:r>
              <a:rPr lang="en-US" dirty="0" smtClean="0"/>
              <a:t>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371601"/>
            <a:ext cx="3962400" cy="233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371601"/>
            <a:ext cx="39624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810001"/>
            <a:ext cx="396240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810001"/>
            <a:ext cx="39624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199" y="6416070"/>
            <a:ext cx="895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Verdana" charset="0"/>
                <a:ea typeface="Verdana" panose="020B0604030504040204" pitchFamily="34" charset="0"/>
                <a:cs typeface="Verdana" panose="020B0604030504040204" pitchFamily="34" charset="0"/>
              </a:rPr>
              <a:t>www2.luresext.edu/goats/research/BCS_factsheet.pdf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63050" y="2193926"/>
            <a:ext cx="2943225" cy="302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Calibri" pitchFamily="34" charset="0"/>
              </a:rPr>
              <a:t>Sternal fat can be easily grasped between thumb and  fingers and moved from side to side.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 2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7" y="1835149"/>
            <a:ext cx="5810248" cy="44799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Backbone </a:t>
            </a:r>
            <a:r>
              <a:rPr lang="en-US" dirty="0">
                <a:latin typeface="Calibri" pitchFamily="34" charset="0"/>
              </a:rPr>
              <a:t>is </a:t>
            </a:r>
            <a:r>
              <a:rPr lang="en-US" dirty="0" smtClean="0">
                <a:latin typeface="Calibri" pitchFamily="34" charset="0"/>
              </a:rPr>
              <a:t>visible; some </a:t>
            </a:r>
            <a:r>
              <a:rPr lang="en-US" dirty="0">
                <a:latin typeface="Calibri" pitchFamily="34" charset="0"/>
              </a:rPr>
              <a:t>ribs can be </a:t>
            </a:r>
            <a:r>
              <a:rPr lang="en-US" dirty="0" smtClean="0">
                <a:latin typeface="Calibri" pitchFamily="34" charset="0"/>
              </a:rPr>
              <a:t>seen/all can be felt and fingers can still go between ribs 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Can grasp backbone  </a:t>
            </a:r>
            <a:r>
              <a:rPr lang="en-US" dirty="0">
                <a:latin typeface="Calibri" pitchFamily="34" charset="0"/>
              </a:rPr>
              <a:t>between the thumb and </a:t>
            </a:r>
            <a:r>
              <a:rPr lang="en-US" dirty="0" smtClean="0">
                <a:latin typeface="Calibri" pitchFamily="34" charset="0"/>
              </a:rPr>
              <a:t>forefinger and still grasp side of backbone but points on the side are harder to see; can feel some muscle, but still a depression over the loin (between top/side of backbone)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9020" y="5663684"/>
            <a:ext cx="453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Photo: Susan </a:t>
            </a:r>
            <a:r>
              <a:rPr lang="en-US" dirty="0" err="1" smtClean="0"/>
              <a:t>Schoenian</a:t>
            </a:r>
            <a:r>
              <a:rPr lang="en-US" dirty="0" smtClean="0"/>
              <a:t>, </a:t>
            </a:r>
            <a:r>
              <a:rPr lang="en-US" dirty="0" err="1" smtClean="0"/>
              <a:t>Baalands</a:t>
            </a:r>
            <a:r>
              <a:rPr lang="en-US" dirty="0" smtClean="0"/>
              <a:t> Farm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939800"/>
            <a:ext cx="3621087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30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7167</TotalTime>
  <Words>908</Words>
  <Application>Microsoft Office PowerPoint</Application>
  <PresentationFormat>Widescreen</PresentationFormat>
  <Paragraphs>130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5 Body Condition Scoring</vt:lpstr>
      <vt:lpstr>Learning Objectives </vt:lpstr>
      <vt:lpstr>How fat?</vt:lpstr>
      <vt:lpstr>Body Condition Scoring (BCS) </vt:lpstr>
      <vt:lpstr>PowerPoint Presentation</vt:lpstr>
      <vt:lpstr>BCS 1 – Emaciated (very thin)</vt:lpstr>
      <vt:lpstr>BCS 1</vt:lpstr>
      <vt:lpstr>BCS 2 Description</vt:lpstr>
      <vt:lpstr>BCS 2</vt:lpstr>
      <vt:lpstr>BCS 3</vt:lpstr>
      <vt:lpstr>BCS 3</vt:lpstr>
      <vt:lpstr>BCS 4</vt:lpstr>
      <vt:lpstr>BCS 4</vt:lpstr>
      <vt:lpstr>BCS 5</vt:lpstr>
      <vt:lpstr>BCS 5</vt:lpstr>
      <vt:lpstr>PowerPoint Presentation</vt:lpstr>
      <vt:lpstr>References and 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209</cp:revision>
  <cp:lastPrinted>2016-09-06T20:10:48Z</cp:lastPrinted>
  <dcterms:created xsi:type="dcterms:W3CDTF">2015-06-09T16:44:22Z</dcterms:created>
  <dcterms:modified xsi:type="dcterms:W3CDTF">2016-09-14T17:30:33Z</dcterms:modified>
</cp:coreProperties>
</file>