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4" r:id="rId2"/>
    <p:sldId id="258" r:id="rId3"/>
    <p:sldId id="302" r:id="rId4"/>
    <p:sldId id="30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5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F"/>
    <a:srgbClr val="A9D18E"/>
    <a:srgbClr val="EBF1E9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5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44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9A156E-8691-4B34-83F4-9340948C8A65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E8059-3D0A-4C3E-A67B-317794BDD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36F75-D957-4EDD-B4BC-FEF699D3078B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2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8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4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7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2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6">
                <a:lumMod val="75000"/>
                <a:alpha val="1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2218-4DD8-4592-9292-E00F030EE43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7F6D4-F957-4BA7-940B-28CC642E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672" y="602398"/>
            <a:ext cx="7430657" cy="23316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2224"/>
            <a:ext cx="12192000" cy="1171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Small Ruminant Production</a:t>
            </a:r>
            <a:endParaRPr lang="en-US" sz="6600" dirty="0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25370" y="4840305"/>
            <a:ext cx="7995936" cy="1629124"/>
            <a:chOff x="2522339" y="4956215"/>
            <a:chExt cx="7995936" cy="16291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8195" y="5305727"/>
              <a:ext cx="2570080" cy="905077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2339" y="4956215"/>
              <a:ext cx="1009360" cy="162912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90089" y="5305727"/>
              <a:ext cx="2066386" cy="905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1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2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42" y="871832"/>
            <a:ext cx="5820902" cy="4640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ontent Placeholder 5" descr="2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618" y="730025"/>
            <a:ext cx="5549791" cy="492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374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44" r="-19444"/>
          <a:stretch>
            <a:fillRect/>
          </a:stretch>
        </p:blipFill>
        <p:spPr>
          <a:xfrm>
            <a:off x="1142670" y="359229"/>
            <a:ext cx="10027356" cy="609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29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767" y="546266"/>
            <a:ext cx="5403273" cy="4108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549" y="1294409"/>
            <a:ext cx="4322620" cy="446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05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644" y="309748"/>
            <a:ext cx="914400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82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941" y="986559"/>
            <a:ext cx="5693666" cy="453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37314" y="986559"/>
            <a:ext cx="5498714" cy="453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01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016" y="466627"/>
            <a:ext cx="6222670" cy="471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6405" y="1954679"/>
            <a:ext cx="5723905" cy="4086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613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281" y="320065"/>
            <a:ext cx="8573984" cy="611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4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93" y="705585"/>
            <a:ext cx="5653236" cy="528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0040" y="705584"/>
            <a:ext cx="5859962" cy="528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37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713" y="1013865"/>
            <a:ext cx="6029618" cy="486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1013865"/>
            <a:ext cx="5906886" cy="4868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605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77" y="790163"/>
            <a:ext cx="5213754" cy="501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0647" y="774865"/>
            <a:ext cx="5077789" cy="504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2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33504"/>
            <a:ext cx="10515600" cy="28527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7300" dirty="0" smtClean="0">
                <a:ea typeface="Verdana" panose="020B0604030504040204" pitchFamily="34" charset="0"/>
                <a:cs typeface="Verdana" panose="020B0604030504040204" pitchFamily="34" charset="0"/>
              </a:rPr>
              <a:t>Session 3</a:t>
            </a:r>
            <a:r>
              <a:rPr lang="en-US" sz="27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300" dirty="0" smtClean="0">
                <a:ea typeface="Verdana" panose="020B0604030504040204" pitchFamily="34" charset="0"/>
                <a:cs typeface="Verdana" panose="020B0604030504040204" pitchFamily="34" charset="0"/>
              </a:rPr>
              <a:t>Sheep and Goat Lambing and Kidding Management</a:t>
            </a:r>
            <a:endParaRPr lang="en-US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56044"/>
            <a:ext cx="10515600" cy="15001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Kevin Pelzer, DVM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Professor, Production Management Medicine/Epidemiology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Virginia-Maryland College of Veterinary Medicine</a:t>
            </a:r>
            <a:endParaRPr lang="en-US" sz="2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883" y="6220495"/>
            <a:ext cx="1908480" cy="598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3086" y="352825"/>
            <a:ext cx="2923505" cy="19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www.vetmed.vt.edu/continuing-education/images/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855702"/>
            <a:ext cx="3573481" cy="7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7" y="562888"/>
            <a:ext cx="5404373" cy="5397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551" y="558139"/>
            <a:ext cx="5177642" cy="540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587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At </a:t>
            </a:r>
            <a:r>
              <a:rPr lang="en-US" sz="4800" dirty="0" smtClean="0"/>
              <a:t>Birth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646126"/>
            <a:ext cx="7212169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Remove </a:t>
            </a:r>
            <a:r>
              <a:rPr lang="en-US" sz="3600" dirty="0"/>
              <a:t>excess mucus from </a:t>
            </a:r>
            <a:r>
              <a:rPr lang="en-US" sz="3600" dirty="0" smtClean="0"/>
              <a:t>mouth and </a:t>
            </a:r>
            <a:r>
              <a:rPr lang="en-US" sz="3600" dirty="0"/>
              <a:t>nose</a:t>
            </a:r>
          </a:p>
          <a:p>
            <a:pPr>
              <a:defRPr/>
            </a:pPr>
            <a:r>
              <a:rPr lang="en-US" sz="3600" dirty="0" smtClean="0"/>
              <a:t>Rub </a:t>
            </a:r>
            <a:r>
              <a:rPr lang="en-US" sz="3600" dirty="0"/>
              <a:t>vigorously with towel and dry off</a:t>
            </a:r>
          </a:p>
          <a:p>
            <a:pPr>
              <a:defRPr/>
            </a:pPr>
            <a:r>
              <a:rPr lang="en-US" sz="3600" dirty="0" smtClean="0"/>
              <a:t>Do </a:t>
            </a:r>
            <a:r>
              <a:rPr lang="en-US" sz="3600" dirty="0"/>
              <a:t>not hang upside down</a:t>
            </a:r>
          </a:p>
          <a:p>
            <a:pPr>
              <a:defRPr/>
            </a:pPr>
            <a:r>
              <a:rPr lang="en-US" sz="3600" dirty="0" smtClean="0"/>
              <a:t>Dip </a:t>
            </a:r>
            <a:r>
              <a:rPr lang="en-US" sz="3600" dirty="0"/>
              <a:t>navel</a:t>
            </a:r>
          </a:p>
          <a:p>
            <a:pPr>
              <a:defRPr/>
            </a:pPr>
            <a:r>
              <a:rPr lang="en-US" sz="3600" dirty="0" smtClean="0"/>
              <a:t>Evaluate </a:t>
            </a:r>
            <a:r>
              <a:rPr lang="en-US" sz="3600" dirty="0"/>
              <a:t>vigor, look for defects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597" y="1460495"/>
            <a:ext cx="3719781" cy="4304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6077" y="5797409"/>
            <a:ext cx="3147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Photo: Susan </a:t>
            </a:r>
            <a:r>
              <a:rPr lang="en-US" sz="2000" dirty="0" err="1" smtClean="0"/>
              <a:t>Schoenian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371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30" y="8793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Third </a:t>
            </a:r>
            <a:r>
              <a:rPr lang="en-US" sz="4800" dirty="0" smtClean="0"/>
              <a:t>Stage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29" y="1413501"/>
            <a:ext cx="11124691" cy="4800806"/>
          </a:xfrm>
        </p:spPr>
        <p:txBody>
          <a:bodyPr>
            <a:noAutofit/>
          </a:bodyPr>
          <a:lstStyle/>
          <a:p>
            <a:r>
              <a:rPr lang="en-US" sz="3600" dirty="0"/>
              <a:t> Expulsion of the fetal membranes</a:t>
            </a:r>
          </a:p>
          <a:p>
            <a:pPr lvl="1"/>
            <a:r>
              <a:rPr lang="en-US" sz="3200" dirty="0" smtClean="0"/>
              <a:t>usually </a:t>
            </a:r>
            <a:r>
              <a:rPr lang="en-US" sz="3200" dirty="0"/>
              <a:t>expelled in 30 min. to 2 hours </a:t>
            </a:r>
          </a:p>
          <a:p>
            <a:pPr lvl="1"/>
            <a:r>
              <a:rPr lang="en-US" sz="3200" dirty="0"/>
              <a:t>retained if still attached 12 hours after lambing or </a:t>
            </a:r>
            <a:r>
              <a:rPr lang="en-US" sz="3200" dirty="0" smtClean="0"/>
              <a:t>kidding</a:t>
            </a:r>
          </a:p>
          <a:p>
            <a:r>
              <a:rPr lang="en-US" sz="3600" dirty="0" smtClean="0"/>
              <a:t>When </a:t>
            </a:r>
            <a:r>
              <a:rPr lang="en-US" sz="3600" dirty="0"/>
              <a:t>to worry?</a:t>
            </a:r>
          </a:p>
          <a:p>
            <a:pPr marL="688975" lvl="2" indent="-177800"/>
            <a:r>
              <a:rPr lang="en-US" sz="2800" dirty="0"/>
              <a:t> </a:t>
            </a:r>
            <a:r>
              <a:rPr lang="en-US" sz="3200" dirty="0" smtClean="0"/>
              <a:t>If </a:t>
            </a:r>
            <a:r>
              <a:rPr lang="en-US" sz="3200" dirty="0"/>
              <a:t>ewe/doe goes off feed</a:t>
            </a:r>
          </a:p>
          <a:p>
            <a:pPr marL="747713" lvl="2" indent="-236538"/>
            <a:r>
              <a:rPr lang="en-US" sz="3200" dirty="0" smtClean="0"/>
              <a:t>If </a:t>
            </a:r>
            <a:r>
              <a:rPr lang="en-US" sz="3200" dirty="0"/>
              <a:t>ewe/doe develops a fever </a:t>
            </a:r>
            <a:r>
              <a:rPr lang="en-US" sz="3200" dirty="0" smtClean="0"/>
              <a:t>(temp </a:t>
            </a:r>
            <a:r>
              <a:rPr lang="en-US" sz="3200" dirty="0"/>
              <a:t>&gt; </a:t>
            </a:r>
            <a:r>
              <a:rPr lang="en-US" sz="3200" dirty="0" smtClean="0"/>
              <a:t>103.3)</a:t>
            </a:r>
          </a:p>
          <a:p>
            <a:pPr marL="290513" lvl="1" indent="-236538"/>
            <a:r>
              <a:rPr lang="en-US" sz="3600" dirty="0" smtClean="0"/>
              <a:t>Treatment</a:t>
            </a:r>
            <a:endParaRPr lang="en-US" sz="3600" dirty="0"/>
          </a:p>
          <a:p>
            <a:pPr marL="747713" lvl="2" indent="-236538"/>
            <a:r>
              <a:rPr lang="en-US" sz="3200" dirty="0" smtClean="0"/>
              <a:t>Penicillin </a:t>
            </a:r>
            <a:r>
              <a:rPr lang="en-US" sz="3200" dirty="0"/>
              <a:t>3cc/100lbs twice a day for 4 days, </a:t>
            </a:r>
            <a:r>
              <a:rPr lang="en-US" sz="3200" dirty="0" smtClean="0"/>
              <a:t>withdrawal is </a:t>
            </a:r>
            <a:r>
              <a:rPr lang="en-US" sz="3200" dirty="0"/>
              <a:t>28 days</a:t>
            </a:r>
          </a:p>
          <a:p>
            <a:pPr marL="747713" lvl="2" indent="-236538"/>
            <a:r>
              <a:rPr lang="en-US" sz="3200" dirty="0" smtClean="0"/>
              <a:t>Gentle </a:t>
            </a:r>
            <a:r>
              <a:rPr lang="en-US" sz="3200" dirty="0"/>
              <a:t>pull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8746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at eating placent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701" y="350070"/>
            <a:ext cx="4347976" cy="556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retained plac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3299" y="672043"/>
            <a:ext cx="5332021" cy="505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32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Kid and Goa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531" y="629391"/>
            <a:ext cx="3966360" cy="547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ontent Placeholder 10" descr="doe nursing F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4705" y="1156792"/>
            <a:ext cx="5371282" cy="441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24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Colostrum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825625"/>
            <a:ext cx="7450511" cy="43513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4000" dirty="0" smtClean="0"/>
              <a:t>Nurse </a:t>
            </a:r>
            <a:endParaRPr lang="en-US" sz="4000" dirty="0"/>
          </a:p>
          <a:p>
            <a:pPr lvl="1">
              <a:defRPr/>
            </a:pPr>
            <a:r>
              <a:rPr lang="en-US" sz="4000" dirty="0"/>
              <a:t>S</a:t>
            </a:r>
            <a:r>
              <a:rPr lang="en-US" sz="4000" dirty="0" smtClean="0"/>
              <a:t>hould </a:t>
            </a:r>
            <a:r>
              <a:rPr lang="en-US" sz="4000" dirty="0"/>
              <a:t>nurse within an hour</a:t>
            </a:r>
          </a:p>
          <a:p>
            <a:pPr lvl="1">
              <a:defRPr/>
            </a:pPr>
            <a:r>
              <a:rPr lang="en-US" sz="4000" dirty="0"/>
              <a:t>C</a:t>
            </a:r>
            <a:r>
              <a:rPr lang="en-US" sz="4000" dirty="0" smtClean="0"/>
              <a:t>lean </a:t>
            </a:r>
            <a:r>
              <a:rPr lang="en-US" sz="4000" dirty="0"/>
              <a:t>and milk teats to ensure colostrum is present</a:t>
            </a:r>
          </a:p>
          <a:p>
            <a:pPr lvl="1">
              <a:defRPr/>
            </a:pPr>
            <a:r>
              <a:rPr lang="en-US" sz="4000" dirty="0"/>
              <a:t>W</a:t>
            </a:r>
            <a:r>
              <a:rPr lang="en-US" sz="4000" dirty="0" smtClean="0"/>
              <a:t>atch </a:t>
            </a:r>
            <a:r>
              <a:rPr lang="en-US" sz="4000" dirty="0"/>
              <a:t>to ensure lambs/kids can nurse the teats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2668" y="1915777"/>
            <a:ext cx="4286810" cy="340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7882" y="5795493"/>
            <a:ext cx="9684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Note: consider culling if teats are too big for kids to nurse on their own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7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17" y="320357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Kid/Lamb Care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" y="1645920"/>
            <a:ext cx="595122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Milk </a:t>
            </a:r>
            <a:r>
              <a:rPr lang="en-US" sz="4000" dirty="0"/>
              <a:t>out teat</a:t>
            </a:r>
          </a:p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Make sure baby </a:t>
            </a:r>
            <a:r>
              <a:rPr lang="en-US" sz="4000" dirty="0"/>
              <a:t>nurses within 2 hours </a:t>
            </a:r>
          </a:p>
          <a:p>
            <a:pPr>
              <a:lnSpc>
                <a:spcPct val="80000"/>
              </a:lnSpc>
              <a:defRPr/>
            </a:pPr>
            <a:r>
              <a:rPr lang="en-US" sz="4000" dirty="0" smtClean="0"/>
              <a:t>Colostrum</a:t>
            </a:r>
            <a:endParaRPr lang="en-US" sz="4000" dirty="0"/>
          </a:p>
          <a:p>
            <a:pPr lvl="1">
              <a:lnSpc>
                <a:spcPct val="80000"/>
              </a:lnSpc>
              <a:defRPr/>
            </a:pPr>
            <a:r>
              <a:rPr lang="en-US" sz="3600" dirty="0"/>
              <a:t>20ml/</a:t>
            </a:r>
            <a:r>
              <a:rPr lang="en-US" sz="3600" dirty="0" err="1"/>
              <a:t>lb</a:t>
            </a:r>
            <a:r>
              <a:rPr lang="en-US" sz="3600" dirty="0"/>
              <a:t> or 3/4 </a:t>
            </a:r>
            <a:r>
              <a:rPr lang="en-US" sz="3600" dirty="0" err="1"/>
              <a:t>oz</a:t>
            </a:r>
            <a:r>
              <a:rPr lang="en-US" sz="3600" dirty="0"/>
              <a:t>/</a:t>
            </a:r>
            <a:r>
              <a:rPr lang="en-US" sz="3600" dirty="0" err="1"/>
              <a:t>lb</a:t>
            </a:r>
            <a:r>
              <a:rPr lang="en-US" sz="3600" dirty="0"/>
              <a:t> first 2 hours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600" dirty="0"/>
              <a:t>100 -125 ml/</a:t>
            </a:r>
            <a:r>
              <a:rPr lang="en-US" sz="3600" dirty="0" err="1"/>
              <a:t>lb</a:t>
            </a:r>
            <a:r>
              <a:rPr lang="en-US" sz="3600" dirty="0"/>
              <a:t> or 3.5 </a:t>
            </a:r>
            <a:r>
              <a:rPr lang="en-US" sz="3600" dirty="0" err="1"/>
              <a:t>oz</a:t>
            </a:r>
            <a:r>
              <a:rPr lang="en-US" sz="3600" dirty="0"/>
              <a:t>/</a:t>
            </a:r>
            <a:r>
              <a:rPr lang="en-US" sz="3600" dirty="0" err="1"/>
              <a:t>lb</a:t>
            </a:r>
            <a:r>
              <a:rPr lang="en-US" sz="3600" dirty="0"/>
              <a:t> 24 hours</a:t>
            </a:r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514" y="1645920"/>
            <a:ext cx="5018156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81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268242"/>
            <a:ext cx="10515600" cy="1325563"/>
          </a:xfrm>
        </p:spPr>
        <p:txBody>
          <a:bodyPr/>
          <a:lstStyle/>
          <a:p>
            <a:r>
              <a:rPr lang="en-US" dirty="0"/>
              <a:t>Colostrum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1593805"/>
            <a:ext cx="6564704" cy="48327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Colostrum banking</a:t>
            </a:r>
          </a:p>
          <a:p>
            <a:pPr lvl="1">
              <a:defRPr/>
            </a:pPr>
            <a:r>
              <a:rPr lang="en-US" sz="2800" dirty="0" smtClean="0"/>
              <a:t>Should </a:t>
            </a:r>
            <a:r>
              <a:rPr lang="en-US" sz="2800" dirty="0"/>
              <a:t>be collected from dams within 12 hours of </a:t>
            </a:r>
            <a:r>
              <a:rPr lang="en-US" sz="2800" dirty="0" smtClean="0"/>
              <a:t>lambing/kidding</a:t>
            </a:r>
            <a:endParaRPr lang="en-US" sz="2800" dirty="0"/>
          </a:p>
          <a:p>
            <a:pPr lvl="1">
              <a:defRPr/>
            </a:pPr>
            <a:r>
              <a:rPr lang="en-US" sz="2800" dirty="0" smtClean="0"/>
              <a:t>Specific </a:t>
            </a:r>
            <a:r>
              <a:rPr lang="en-US" sz="2800" dirty="0"/>
              <a:t>gravity 1.029 or greater</a:t>
            </a:r>
          </a:p>
          <a:p>
            <a:pPr lvl="1">
              <a:defRPr/>
            </a:pPr>
            <a:r>
              <a:rPr lang="en-US" sz="2800" dirty="0" smtClean="0"/>
              <a:t>Cool </a:t>
            </a:r>
            <a:r>
              <a:rPr lang="en-US" sz="2800" dirty="0"/>
              <a:t>down and freeze </a:t>
            </a:r>
          </a:p>
          <a:p>
            <a:pPr lvl="1">
              <a:defRPr/>
            </a:pPr>
            <a:r>
              <a:rPr lang="en-US" sz="2800" dirty="0" smtClean="0"/>
              <a:t>Thaw </a:t>
            </a:r>
            <a:r>
              <a:rPr lang="en-US" sz="2800" dirty="0"/>
              <a:t>by placing in warm water</a:t>
            </a:r>
          </a:p>
          <a:p>
            <a:pPr>
              <a:defRPr/>
            </a:pPr>
            <a:r>
              <a:rPr lang="en-US" sz="3600" dirty="0" smtClean="0"/>
              <a:t>Colostrum alternatives </a:t>
            </a:r>
            <a:r>
              <a:rPr lang="en-US" sz="3200" dirty="0" smtClean="0"/>
              <a:t>(make sure has IgG/antibodies)</a:t>
            </a:r>
            <a:endParaRPr lang="en-US" sz="3200" dirty="0"/>
          </a:p>
          <a:p>
            <a:pPr lvl="1">
              <a:defRPr/>
            </a:pPr>
            <a:r>
              <a:rPr lang="en-US" sz="2800" dirty="0" smtClean="0"/>
              <a:t>Bovine</a:t>
            </a:r>
            <a:endParaRPr lang="en-US" sz="2800" dirty="0"/>
          </a:p>
          <a:p>
            <a:pPr lvl="1">
              <a:defRPr/>
            </a:pPr>
            <a:r>
              <a:rPr lang="en-US" sz="2800" dirty="0" smtClean="0"/>
              <a:t>Colostrum </a:t>
            </a:r>
            <a:r>
              <a:rPr lang="en-US" sz="2800" dirty="0"/>
              <a:t>substitutes</a:t>
            </a:r>
          </a:p>
          <a:p>
            <a:endParaRPr lang="en-US" sz="32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 t="-649" b="-1"/>
          <a:stretch/>
        </p:blipFill>
        <p:spPr>
          <a:xfrm>
            <a:off x="6689418" y="2634043"/>
            <a:ext cx="2506097" cy="3772494"/>
          </a:xfrm>
          <a:prstGeom prst="rect">
            <a:avLst/>
          </a:prstGeom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7063825" y="2584682"/>
            <a:ext cx="1608117" cy="929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Colostrum Replacer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" t="124" r="102"/>
          <a:stretch/>
        </p:blipFill>
        <p:spPr>
          <a:xfrm>
            <a:off x="9377656" y="1893194"/>
            <a:ext cx="2634361" cy="34591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0645" y="1377562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$7-12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71282" y="2007286"/>
            <a:ext cx="1847107" cy="656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/>
              <a:t> Colostrum Supplement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78466" y="2123017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$36 - 42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226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Supplements</a:t>
            </a: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9" r="5750"/>
          <a:stretch/>
        </p:blipFill>
        <p:spPr>
          <a:xfrm>
            <a:off x="7418231" y="342807"/>
            <a:ext cx="2498501" cy="5833451"/>
          </a:xfrm>
        </p:spPr>
      </p:pic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818099" y="2024645"/>
            <a:ext cx="500000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0" dirty="0" smtClean="0"/>
              <a:t>Nutri-Drench bottle says: “Delivers </a:t>
            </a:r>
            <a:r>
              <a:rPr lang="en-US" sz="3200" b="0" dirty="0"/>
              <a:t>high energy, vitamins, minerals, amino acids, electrolytes and antioxidants in minutes</a:t>
            </a:r>
            <a:r>
              <a:rPr lang="en-US" sz="3200" b="0" dirty="0" smtClean="0"/>
              <a:t>.”</a:t>
            </a:r>
            <a:endParaRPr lang="en-US" sz="32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576789" y="6218733"/>
            <a:ext cx="912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products, companies or manufacturers are being endorsed.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902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7" y="23163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Feeding </a:t>
            </a:r>
            <a:r>
              <a:rPr lang="en-US" sz="4800" dirty="0" smtClean="0"/>
              <a:t>Milk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7" y="1520712"/>
            <a:ext cx="6348211" cy="4819874"/>
          </a:xfrm>
        </p:spPr>
        <p:txBody>
          <a:bodyPr>
            <a:normAutofit/>
          </a:bodyPr>
          <a:lstStyle/>
          <a:p>
            <a:pPr marL="344488" indent="-344488">
              <a:defRPr/>
            </a:pPr>
            <a:r>
              <a:rPr lang="en-US" sz="3200" dirty="0"/>
              <a:t>Milk </a:t>
            </a:r>
            <a:r>
              <a:rPr lang="en-US" sz="3200" dirty="0" smtClean="0"/>
              <a:t>replacer (for your species, can follow directions on bag)</a:t>
            </a:r>
            <a:endParaRPr lang="en-US" sz="3200" dirty="0"/>
          </a:p>
          <a:p>
            <a:pPr marL="344488" indent="-344488">
              <a:defRPr/>
            </a:pPr>
            <a:r>
              <a:rPr lang="en-US" sz="3200" dirty="0" smtClean="0"/>
              <a:t>Feed </a:t>
            </a:r>
            <a:r>
              <a:rPr lang="en-US" sz="3200" dirty="0"/>
              <a:t>1 liter/day by 1 week and 1.5 - 2 by 3 weeks of age</a:t>
            </a:r>
          </a:p>
          <a:p>
            <a:pPr marL="344488" indent="-344488">
              <a:defRPr/>
            </a:pPr>
            <a:r>
              <a:rPr lang="en-US" sz="3200" dirty="0" smtClean="0"/>
              <a:t>20</a:t>
            </a:r>
            <a:r>
              <a:rPr lang="en-US" sz="3200" dirty="0"/>
              <a:t>% body weight into 3 </a:t>
            </a:r>
            <a:r>
              <a:rPr lang="en-US" sz="3200" dirty="0" smtClean="0"/>
              <a:t>feedings/day </a:t>
            </a:r>
            <a:r>
              <a:rPr lang="en-US" sz="3200" dirty="0"/>
              <a:t>for 1st 2 weeks</a:t>
            </a:r>
          </a:p>
          <a:p>
            <a:pPr marL="344488" indent="-344488">
              <a:defRPr/>
            </a:pPr>
            <a:r>
              <a:rPr lang="en-US" sz="3200" dirty="0" smtClean="0"/>
              <a:t>Can use self feeder (keep full if do) or bucket feeders</a:t>
            </a:r>
            <a:endParaRPr lang="en-US" sz="3200" dirty="0"/>
          </a:p>
          <a:p>
            <a:pPr marL="344488" indent="-344488">
              <a:defRPr/>
            </a:pPr>
            <a:r>
              <a:rPr lang="en-US" sz="3200" dirty="0" smtClean="0"/>
              <a:t>Feed </a:t>
            </a:r>
            <a:r>
              <a:rPr lang="en-US" sz="3200" dirty="0"/>
              <a:t>warm or </a:t>
            </a:r>
            <a:r>
              <a:rPr lang="en-US" sz="3200" dirty="0" smtClean="0"/>
              <a:t>cold 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528" y="592428"/>
            <a:ext cx="4083588" cy="2739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6193" y="6402696"/>
            <a:ext cx="3985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Photos: Susan </a:t>
            </a:r>
            <a:r>
              <a:rPr lang="en-US" sz="2000" dirty="0" err="1" smtClean="0"/>
              <a:t>Schoenian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0789" y="2859109"/>
            <a:ext cx="3322060" cy="310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Learning Objective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2229485"/>
            <a:ext cx="9273540" cy="104174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600" dirty="0" smtClean="0"/>
              <a:t>Understand best </a:t>
            </a:r>
            <a:r>
              <a:rPr lang="en-US" sz="3600" dirty="0"/>
              <a:t>management practices for </a:t>
            </a:r>
            <a:r>
              <a:rPr lang="en-US" sz="3600" dirty="0" smtClean="0"/>
              <a:t>lambing or kidding</a:t>
            </a:r>
          </a:p>
          <a:p>
            <a:pPr lvl="0">
              <a:lnSpc>
                <a:spcPct val="100000"/>
              </a:lnSpc>
            </a:pPr>
            <a:endParaRPr lang="en-US" sz="11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80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20% </a:t>
            </a:r>
            <a:r>
              <a:rPr lang="en-US" dirty="0" smtClean="0"/>
              <a:t>Body </a:t>
            </a:r>
            <a:r>
              <a:rPr lang="en-US" dirty="0"/>
              <a:t>W</a:t>
            </a:r>
            <a:r>
              <a:rPr lang="en-US" dirty="0" smtClean="0"/>
              <a:t>eight </a:t>
            </a:r>
            <a:r>
              <a:rPr lang="en-US" dirty="0"/>
              <a:t>into 3 </a:t>
            </a:r>
            <a:r>
              <a:rPr lang="en-US" dirty="0" smtClean="0"/>
              <a:t>Feedings </a:t>
            </a:r>
            <a:br>
              <a:rPr lang="en-US" dirty="0" smtClean="0"/>
            </a:br>
            <a:r>
              <a:rPr lang="en-US" dirty="0" smtClean="0"/>
              <a:t>for 1st </a:t>
            </a:r>
            <a:r>
              <a:rPr lang="en-US" dirty="0"/>
              <a:t>2 weeks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158" y="1894201"/>
            <a:ext cx="5181600" cy="220011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3500" dirty="0"/>
              <a:t>8 </a:t>
            </a:r>
            <a:r>
              <a:rPr lang="en-US" sz="3500" dirty="0" err="1"/>
              <a:t>lb</a:t>
            </a:r>
            <a:r>
              <a:rPr lang="en-US" sz="3500" dirty="0"/>
              <a:t> kid </a:t>
            </a:r>
            <a:r>
              <a:rPr lang="en-US" sz="3500" dirty="0" smtClean="0"/>
              <a:t>* 0.20 </a:t>
            </a:r>
            <a:r>
              <a:rPr lang="en-US" sz="3500" dirty="0"/>
              <a:t>= 1.6 </a:t>
            </a:r>
            <a:r>
              <a:rPr lang="en-US" sz="3500" dirty="0" err="1"/>
              <a:t>lbs</a:t>
            </a:r>
            <a:endParaRPr lang="en-US" sz="3500" dirty="0"/>
          </a:p>
          <a:p>
            <a:pPr marL="0" indent="0">
              <a:buNone/>
              <a:defRPr/>
            </a:pPr>
            <a:r>
              <a:rPr lang="en-US" sz="3500" dirty="0"/>
              <a:t>1.6 </a:t>
            </a:r>
            <a:r>
              <a:rPr lang="en-US" sz="3500" dirty="0" err="1"/>
              <a:t>lbs</a:t>
            </a:r>
            <a:r>
              <a:rPr lang="en-US" sz="3500" dirty="0"/>
              <a:t> </a:t>
            </a:r>
            <a:r>
              <a:rPr lang="en-US" sz="3500" dirty="0" smtClean="0"/>
              <a:t>* 16 </a:t>
            </a:r>
            <a:r>
              <a:rPr lang="en-US" sz="3500" dirty="0" err="1"/>
              <a:t>oz</a:t>
            </a:r>
            <a:r>
              <a:rPr lang="en-US" sz="3500" dirty="0"/>
              <a:t> = 25.6 </a:t>
            </a:r>
            <a:r>
              <a:rPr lang="en-US" sz="3500" dirty="0" err="1"/>
              <a:t>oz</a:t>
            </a:r>
            <a:endParaRPr lang="en-US" sz="3500" dirty="0"/>
          </a:p>
          <a:p>
            <a:pPr marL="0" indent="0">
              <a:buNone/>
              <a:defRPr/>
            </a:pPr>
            <a:r>
              <a:rPr lang="en-US" sz="3500" dirty="0"/>
              <a:t>25.6 </a:t>
            </a:r>
            <a:r>
              <a:rPr lang="en-US" sz="3500" dirty="0" err="1"/>
              <a:t>oz</a:t>
            </a:r>
            <a:r>
              <a:rPr lang="en-US" sz="3500" dirty="0"/>
              <a:t> / 3 feedings = 8.5 </a:t>
            </a:r>
            <a:r>
              <a:rPr lang="en-US" sz="3500" dirty="0" err="1"/>
              <a:t>oz</a:t>
            </a:r>
            <a:endParaRPr lang="en-US" sz="3500" dirty="0"/>
          </a:p>
          <a:p>
            <a:pPr marL="0" indent="0">
              <a:buNone/>
              <a:defRPr/>
            </a:pPr>
            <a:r>
              <a:rPr lang="en-US" sz="3500" dirty="0"/>
              <a:t>25.6 </a:t>
            </a:r>
            <a:r>
              <a:rPr lang="en-US" sz="3500" dirty="0" err="1"/>
              <a:t>oz</a:t>
            </a:r>
            <a:r>
              <a:rPr lang="en-US" sz="3500" dirty="0"/>
              <a:t> / 4 feedings = 6.4 </a:t>
            </a:r>
            <a:r>
              <a:rPr lang="en-US" sz="3500" dirty="0" err="1"/>
              <a:t>oz</a:t>
            </a:r>
            <a:endParaRPr lang="en-US" sz="35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158" y="4444218"/>
            <a:ext cx="5181600" cy="20457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dirty="0"/>
              <a:t>10 </a:t>
            </a:r>
            <a:r>
              <a:rPr lang="en-US" sz="3500" dirty="0" err="1"/>
              <a:t>lb</a:t>
            </a:r>
            <a:r>
              <a:rPr lang="en-US" sz="3500" dirty="0"/>
              <a:t> lamb * </a:t>
            </a:r>
            <a:r>
              <a:rPr lang="en-US" sz="3500" dirty="0" smtClean="0"/>
              <a:t>0.20 </a:t>
            </a:r>
            <a:r>
              <a:rPr lang="en-US" sz="3500" dirty="0"/>
              <a:t>= 2 </a:t>
            </a:r>
            <a:r>
              <a:rPr lang="en-US" sz="3500" dirty="0" err="1"/>
              <a:t>lbs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2 </a:t>
            </a:r>
            <a:r>
              <a:rPr lang="en-US" sz="3500" dirty="0" err="1"/>
              <a:t>lbs</a:t>
            </a:r>
            <a:r>
              <a:rPr lang="en-US" sz="3500" dirty="0"/>
              <a:t> * 16 = 32 </a:t>
            </a:r>
            <a:r>
              <a:rPr lang="en-US" sz="3500" dirty="0" err="1"/>
              <a:t>oz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32 </a:t>
            </a:r>
            <a:r>
              <a:rPr lang="en-US" sz="3500" dirty="0" err="1"/>
              <a:t>oz</a:t>
            </a:r>
            <a:r>
              <a:rPr lang="en-US" sz="3500" dirty="0"/>
              <a:t> / 3 feedings = 10.8 </a:t>
            </a:r>
            <a:r>
              <a:rPr lang="en-US" sz="3500" dirty="0" err="1"/>
              <a:t>oz</a:t>
            </a:r>
            <a:endParaRPr lang="en-US" sz="3500" dirty="0"/>
          </a:p>
          <a:p>
            <a:pPr marL="0" indent="0">
              <a:buNone/>
            </a:pPr>
            <a:r>
              <a:rPr lang="en-US" sz="3500" dirty="0"/>
              <a:t>32 </a:t>
            </a:r>
            <a:r>
              <a:rPr lang="en-US" sz="3500" dirty="0" err="1"/>
              <a:t>oz</a:t>
            </a:r>
            <a:r>
              <a:rPr lang="en-US" sz="3500" dirty="0"/>
              <a:t> / 4 feedings = 8 </a:t>
            </a:r>
            <a:r>
              <a:rPr lang="en-US" sz="3500" dirty="0" err="1"/>
              <a:t>oz</a:t>
            </a:r>
            <a:endParaRPr lang="en-US" sz="35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487" y="1991709"/>
            <a:ext cx="3253972" cy="39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2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Additional Resources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www.slideshare.net/schoenian/getting-ready-for-lambing-and-kidding</a:t>
            </a:r>
          </a:p>
          <a:p>
            <a:r>
              <a:rPr lang="en-US" sz="3600" dirty="0" smtClean="0"/>
              <a:t>www.infovets.com/books/smrm/C/C460.htm</a:t>
            </a:r>
          </a:p>
          <a:p>
            <a:r>
              <a:rPr lang="en-US" sz="3600" dirty="0"/>
              <a:t>http://</a:t>
            </a:r>
            <a:r>
              <a:rPr lang="en-US" sz="3600" dirty="0" smtClean="0"/>
              <a:t>articles.extension.org/pages/27126/kidding-management</a:t>
            </a:r>
          </a:p>
          <a:p>
            <a:r>
              <a:rPr lang="en-US" sz="3600" dirty="0" smtClean="0"/>
              <a:t>www.sheepandgoat.com (articles)</a:t>
            </a:r>
          </a:p>
          <a:p>
            <a:r>
              <a:rPr lang="en-US" sz="3600" dirty="0" smtClean="0"/>
              <a:t>www.sheep101.info/201/lambingprocess.html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856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56" y="1761843"/>
            <a:ext cx="6594088" cy="774529"/>
          </a:xfrm>
        </p:spPr>
        <p:txBody>
          <a:bodyPr>
            <a:noAutofit/>
          </a:bodyPr>
          <a:lstStyle/>
          <a:p>
            <a:r>
              <a:rPr lang="en-US" sz="1800" dirty="0"/>
              <a:t>This material is based upon work that is supported by the National Institute of Food and Agriculture, U.S. Department of Agriculture, under award number </a:t>
            </a:r>
            <a:r>
              <a:rPr lang="en-US" sz="1800" dirty="0" smtClean="0"/>
              <a:t>2015-70017-22861.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53" y="319945"/>
            <a:ext cx="6349580" cy="19924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0813" y="2762440"/>
            <a:ext cx="9836930" cy="2515001"/>
            <a:chOff x="2100930" y="2771185"/>
            <a:chExt cx="9836930" cy="2515001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112240" y="2771185"/>
              <a:ext cx="9825620" cy="251500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Beginning Farmer and Rancher </a:t>
              </a:r>
            </a:p>
            <a:p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Development Program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Developing the Next Generation</a:t>
              </a:r>
            </a:p>
            <a:p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of Sustainable Farmers in 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Georgia Grant</a:t>
              </a:r>
              <a:endPara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0930" y="2889463"/>
              <a:ext cx="1265177" cy="2042016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</p:grpSp>
      <p:sp>
        <p:nvSpPr>
          <p:cNvPr id="8" name="Subtitle 2"/>
          <p:cNvSpPr txBox="1">
            <a:spLocks/>
          </p:cNvSpPr>
          <p:nvPr/>
        </p:nvSpPr>
        <p:spPr>
          <a:xfrm>
            <a:off x="1441130" y="5847855"/>
            <a:ext cx="9785087" cy="5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43402" y="5503509"/>
            <a:ext cx="7105195" cy="862616"/>
            <a:chOff x="2090321" y="5397814"/>
            <a:chExt cx="7105195" cy="862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9148" y="5397814"/>
              <a:ext cx="976368" cy="86261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0321" y="5473989"/>
              <a:ext cx="2107025" cy="740884"/>
            </a:xfrm>
            <a:prstGeom prst="rect">
              <a:avLst/>
            </a:prstGeom>
            <a:effectLst>
              <a:glow>
                <a:schemeClr val="tx1">
                  <a:alpha val="20000"/>
                </a:schemeClr>
              </a:glo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478" y="5428432"/>
              <a:ext cx="1899538" cy="831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12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244532"/>
            <a:ext cx="10515600" cy="1325563"/>
          </a:xfrm>
        </p:spPr>
        <p:txBody>
          <a:bodyPr/>
          <a:lstStyle/>
          <a:p>
            <a:r>
              <a:rPr lang="en-US" dirty="0" err="1" smtClean="0"/>
              <a:t>Prepartum</a:t>
            </a:r>
            <a:r>
              <a:rPr lang="en-US" dirty="0" smtClean="0"/>
              <a:t> </a:t>
            </a:r>
            <a:r>
              <a:rPr lang="en-US" dirty="0"/>
              <a:t>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606"/>
            <a:ext cx="6797634" cy="3175375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Vaccinate </a:t>
            </a:r>
            <a:r>
              <a:rPr lang="en-US" sz="3200" dirty="0"/>
              <a:t>for Clostridium CD and T</a:t>
            </a:r>
          </a:p>
          <a:p>
            <a:pPr>
              <a:defRPr/>
            </a:pPr>
            <a:r>
              <a:rPr lang="en-US" sz="3200" dirty="0"/>
              <a:t> Vaccinate for E. </a:t>
            </a:r>
            <a:r>
              <a:rPr lang="en-US" sz="3200" dirty="0" smtClean="0"/>
              <a:t>coli?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 </a:t>
            </a:r>
            <a:r>
              <a:rPr lang="en-US" sz="3200" dirty="0" smtClean="0"/>
              <a:t>Deworm (if needed)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Supplement  ½ to 1 </a:t>
            </a:r>
            <a:r>
              <a:rPr lang="en-US" sz="3200" dirty="0" err="1"/>
              <a:t>lb</a:t>
            </a:r>
            <a:r>
              <a:rPr lang="en-US" sz="3200" dirty="0"/>
              <a:t> of grain per head per </a:t>
            </a:r>
            <a:r>
              <a:rPr lang="en-US" sz="3200" dirty="0" smtClean="0"/>
              <a:t>day above what already getting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158" y="2413606"/>
            <a:ext cx="4069465" cy="317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87348" y="1467371"/>
            <a:ext cx="8082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 smtClean="0"/>
              <a:t>Four </a:t>
            </a:r>
            <a:r>
              <a:rPr lang="en-US" sz="3200" b="1" u="sng" dirty="0"/>
              <a:t>weeks prior to lambing and kidding</a:t>
            </a:r>
          </a:p>
        </p:txBody>
      </p:sp>
    </p:spTree>
    <p:extLst>
      <p:ext uri="{BB962C8B-B14F-4D97-AF65-F5344CB8AC3E}">
        <p14:creationId xmlns:p14="http://schemas.microsoft.com/office/powerpoint/2010/main" val="9459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21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Be </a:t>
            </a:r>
            <a:r>
              <a:rPr lang="en-US" sz="4800" dirty="0" smtClean="0"/>
              <a:t>Prepared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4488" indent="-344488">
              <a:defRPr/>
            </a:pPr>
            <a:r>
              <a:rPr lang="en-US" sz="3200" dirty="0" smtClean="0"/>
              <a:t>Have </a:t>
            </a:r>
            <a:r>
              <a:rPr lang="en-US" sz="3200" dirty="0"/>
              <a:t>clean environment </a:t>
            </a:r>
            <a:r>
              <a:rPr lang="en-US" sz="3200" dirty="0" smtClean="0"/>
              <a:t>ready</a:t>
            </a:r>
          </a:p>
          <a:p>
            <a:pPr marL="344488" indent="-344488">
              <a:defRPr/>
            </a:pPr>
            <a:r>
              <a:rPr lang="en-US" sz="3200" dirty="0" smtClean="0"/>
              <a:t>Have </a:t>
            </a:r>
            <a:r>
              <a:rPr lang="en-US" sz="3200" dirty="0"/>
              <a:t>a </a:t>
            </a:r>
            <a:r>
              <a:rPr lang="ja-JP" altLang="en-US" sz="3200" dirty="0"/>
              <a:t>“</a:t>
            </a:r>
            <a:r>
              <a:rPr lang="en-US" sz="3200" dirty="0"/>
              <a:t>delivery kit</a:t>
            </a:r>
            <a:r>
              <a:rPr lang="ja-JP" altLang="en-US" sz="3200" dirty="0" smtClean="0"/>
              <a:t>”</a:t>
            </a:r>
            <a:endParaRPr lang="en-US" altLang="ja-JP" sz="3200" dirty="0" smtClean="0"/>
          </a:p>
          <a:p>
            <a:pPr marL="344488" indent="-344488">
              <a:defRPr/>
            </a:pPr>
            <a:r>
              <a:rPr lang="en-US" sz="3200" dirty="0" smtClean="0"/>
              <a:t>Umbilicus supplies</a:t>
            </a:r>
          </a:p>
          <a:p>
            <a:pPr marL="344488" indent="-344488">
              <a:defRPr/>
            </a:pPr>
            <a:r>
              <a:rPr lang="en-US" sz="3200" dirty="0" smtClean="0"/>
              <a:t>Colostrum </a:t>
            </a:r>
            <a:r>
              <a:rPr lang="en-US" sz="3200" dirty="0"/>
              <a:t>supplies</a:t>
            </a:r>
          </a:p>
          <a:p>
            <a:pPr lvl="1">
              <a:defRPr/>
            </a:pPr>
            <a:r>
              <a:rPr lang="en-US" sz="3200" dirty="0" smtClean="0"/>
              <a:t>14 </a:t>
            </a:r>
            <a:r>
              <a:rPr lang="en-US" sz="3200" dirty="0"/>
              <a:t>or 16 </a:t>
            </a:r>
            <a:r>
              <a:rPr lang="en-US" sz="3200" dirty="0" err="1"/>
              <a:t>f</a:t>
            </a:r>
            <a:r>
              <a:rPr lang="en-US" sz="3200" dirty="0" err="1" smtClean="0"/>
              <a:t>r</a:t>
            </a:r>
            <a:r>
              <a:rPr lang="en-US" sz="3200" dirty="0" smtClean="0"/>
              <a:t> </a:t>
            </a:r>
            <a:r>
              <a:rPr lang="en-US" sz="3200" dirty="0"/>
              <a:t>urinary </a:t>
            </a:r>
            <a:r>
              <a:rPr lang="en-US" sz="3200" dirty="0" smtClean="0"/>
              <a:t>catheter</a:t>
            </a:r>
          </a:p>
          <a:p>
            <a:pPr lvl="1">
              <a:defRPr/>
            </a:pPr>
            <a:r>
              <a:rPr lang="en-US" sz="3200" dirty="0" smtClean="0"/>
              <a:t>Can buy a kit for ‘tubing’ lambs and kids, syringe and tube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1124981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    </a:t>
            </a:r>
            <a:r>
              <a:rPr lang="en-US" sz="3200" b="1" u="sng" dirty="0" smtClean="0"/>
              <a:t>Delivery kit</a:t>
            </a:r>
          </a:p>
          <a:p>
            <a:pPr lvl="1"/>
            <a:r>
              <a:rPr lang="en-US" sz="3200" dirty="0"/>
              <a:t>Tool box</a:t>
            </a:r>
          </a:p>
          <a:p>
            <a:pPr lvl="1"/>
            <a:r>
              <a:rPr lang="en-US" sz="3200" dirty="0"/>
              <a:t>Obstetrical sleeves</a:t>
            </a:r>
          </a:p>
          <a:p>
            <a:pPr lvl="1"/>
            <a:r>
              <a:rPr lang="en-US" sz="3200" dirty="0"/>
              <a:t>Soap</a:t>
            </a:r>
          </a:p>
          <a:p>
            <a:pPr lvl="1"/>
            <a:r>
              <a:rPr lang="en-US" sz="3200" dirty="0"/>
              <a:t>Lubricant – KY jelly, OB lube</a:t>
            </a:r>
          </a:p>
          <a:p>
            <a:pPr lvl="1"/>
            <a:r>
              <a:rPr lang="en-US" sz="3200" dirty="0"/>
              <a:t>Iodine</a:t>
            </a:r>
          </a:p>
          <a:p>
            <a:pPr lvl="1"/>
            <a:r>
              <a:rPr lang="en-US" sz="3200" dirty="0"/>
              <a:t>Feeding tube – urinary </a:t>
            </a:r>
            <a:r>
              <a:rPr lang="en-US" sz="3200" dirty="0" smtClean="0"/>
              <a:t>catheter (or ‘tubing’ kit)</a:t>
            </a:r>
            <a:endParaRPr lang="en-US" sz="3200" dirty="0"/>
          </a:p>
          <a:p>
            <a:pPr lvl="1"/>
            <a:r>
              <a:rPr lang="en-US" sz="3200" dirty="0"/>
              <a:t>Paper or cloth towels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46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58" y="287684"/>
            <a:ext cx="5053958" cy="385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Grp="1" noChangeAspect="1" noChangeArrowheads="1"/>
          </p:cNvPicPr>
          <p:nvPr>
            <p:ph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026" y="596777"/>
            <a:ext cx="3953813" cy="28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829" y="3825024"/>
            <a:ext cx="3953813" cy="234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Grp="1" noChangeAspect="1" noChangeArrowheads="1"/>
          </p:cNvPicPr>
          <p:nvPr>
            <p:ph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958" y="4389776"/>
            <a:ext cx="5053958" cy="218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73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8" y="44547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Impending Parturition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8" y="1993051"/>
            <a:ext cx="6155028" cy="4351338"/>
          </a:xfrm>
        </p:spPr>
        <p:txBody>
          <a:bodyPr>
            <a:normAutofit/>
          </a:bodyPr>
          <a:lstStyle/>
          <a:p>
            <a:pPr marL="344488" indent="-344488"/>
            <a:r>
              <a:rPr lang="en-US" sz="4400" dirty="0"/>
              <a:t>Bagging </a:t>
            </a:r>
            <a:r>
              <a:rPr lang="en-US" sz="4400" dirty="0" smtClean="0"/>
              <a:t>up</a:t>
            </a:r>
          </a:p>
          <a:p>
            <a:pPr marL="344488" indent="-344488"/>
            <a:r>
              <a:rPr lang="en-US" sz="4400" dirty="0" smtClean="0"/>
              <a:t>Softening </a:t>
            </a:r>
            <a:r>
              <a:rPr lang="en-US" sz="4400" dirty="0"/>
              <a:t>of tail </a:t>
            </a:r>
            <a:r>
              <a:rPr lang="en-US" sz="4400" dirty="0" smtClean="0"/>
              <a:t>head</a:t>
            </a:r>
          </a:p>
          <a:p>
            <a:pPr marL="344488" indent="-344488"/>
            <a:r>
              <a:rPr lang="en-US" sz="4400" dirty="0" smtClean="0"/>
              <a:t>Enlargement </a:t>
            </a:r>
            <a:r>
              <a:rPr lang="en-US" sz="4400" dirty="0"/>
              <a:t>of the </a:t>
            </a:r>
            <a:r>
              <a:rPr lang="en-US" sz="4400" dirty="0" smtClean="0"/>
              <a:t>vulva</a:t>
            </a:r>
          </a:p>
          <a:p>
            <a:pPr marL="344488" indent="-344488"/>
            <a:r>
              <a:rPr lang="en-US" sz="4400" dirty="0" smtClean="0"/>
              <a:t>Mucus </a:t>
            </a:r>
            <a:r>
              <a:rPr lang="en-US" sz="4400" dirty="0"/>
              <a:t>discharge</a:t>
            </a:r>
          </a:p>
          <a:p>
            <a:endParaRPr lang="en-US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367" y="1771036"/>
            <a:ext cx="4673600" cy="3869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36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Stages of Parturition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834" y="1822450"/>
            <a:ext cx="57203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First </a:t>
            </a:r>
            <a:r>
              <a:rPr lang="en-US" sz="3600" dirty="0"/>
              <a:t>S</a:t>
            </a:r>
            <a:r>
              <a:rPr lang="en-US" sz="3600" dirty="0" smtClean="0"/>
              <a:t>tage</a:t>
            </a:r>
            <a:endParaRPr lang="en-US" sz="3600" dirty="0"/>
          </a:p>
          <a:p>
            <a:pPr lvl="1"/>
            <a:r>
              <a:rPr lang="en-US" sz="3600" dirty="0"/>
              <a:t> dilation of the cervix</a:t>
            </a:r>
          </a:p>
          <a:p>
            <a:pPr lvl="1"/>
            <a:r>
              <a:rPr lang="en-US" sz="3600" dirty="0"/>
              <a:t> takes 2 to 12 hours</a:t>
            </a:r>
          </a:p>
          <a:p>
            <a:pPr lvl="1"/>
            <a:r>
              <a:rPr lang="en-US" sz="3600" dirty="0"/>
              <a:t> </a:t>
            </a:r>
            <a:r>
              <a:rPr lang="en-US" sz="3600" dirty="0" smtClean="0"/>
              <a:t>don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no</a:t>
            </a:r>
            <a:r>
              <a:rPr lang="en-US" sz="3600" dirty="0" smtClean="0"/>
              <a:t>t observe </a:t>
            </a:r>
            <a:r>
              <a:rPr lang="en-US" sz="3600" dirty="0"/>
              <a:t>much</a:t>
            </a:r>
          </a:p>
          <a:p>
            <a:pPr lvl="2"/>
            <a:r>
              <a:rPr lang="en-US" sz="3600" dirty="0"/>
              <a:t> </a:t>
            </a:r>
            <a:r>
              <a:rPr lang="en-US" sz="3200" dirty="0"/>
              <a:t>separate themselves</a:t>
            </a:r>
          </a:p>
          <a:p>
            <a:pPr lvl="2"/>
            <a:r>
              <a:rPr lang="en-US" sz="3200" dirty="0"/>
              <a:t> paw at the ground</a:t>
            </a:r>
          </a:p>
          <a:p>
            <a:pPr lvl="2"/>
            <a:r>
              <a:rPr lang="en-US" sz="3200" dirty="0"/>
              <a:t> up and down, appear uncomfortable</a:t>
            </a:r>
          </a:p>
          <a:p>
            <a:pPr lvl="2"/>
            <a:r>
              <a:rPr lang="en-US" sz="3200" dirty="0"/>
              <a:t> have a </a:t>
            </a:r>
            <a:r>
              <a:rPr lang="en-US" sz="3200" dirty="0" smtClean="0"/>
              <a:t>far-off </a:t>
            </a:r>
            <a:r>
              <a:rPr lang="en-US" sz="3200" dirty="0"/>
              <a:t>stare</a:t>
            </a:r>
          </a:p>
          <a:p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078" y="182245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Second Stage</a:t>
            </a:r>
          </a:p>
          <a:p>
            <a:pPr lvl="1"/>
            <a:r>
              <a:rPr lang="en-US" sz="3600" dirty="0" smtClean="0"/>
              <a:t>Expulsion </a:t>
            </a:r>
            <a:r>
              <a:rPr lang="en-US" sz="3600" dirty="0"/>
              <a:t>of the fetus</a:t>
            </a:r>
          </a:p>
          <a:p>
            <a:pPr lvl="2"/>
            <a:r>
              <a:rPr lang="en-US" sz="3200" dirty="0"/>
              <a:t> 2 hours once ewe starts </a:t>
            </a:r>
            <a:r>
              <a:rPr lang="en-US" sz="3200" dirty="0" smtClean="0"/>
              <a:t>straining</a:t>
            </a:r>
          </a:p>
          <a:p>
            <a:pPr lvl="2"/>
            <a:r>
              <a:rPr lang="en-US" sz="3200" dirty="0" smtClean="0"/>
              <a:t>30 </a:t>
            </a:r>
            <a:r>
              <a:rPr lang="en-US" sz="3200" dirty="0"/>
              <a:t>- 45 minutes for twin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086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74" y="101339"/>
            <a:ext cx="4791075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1517" y="6342894"/>
            <a:ext cx="351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on left: Susan </a:t>
            </a:r>
            <a:r>
              <a:rPr lang="en-US" dirty="0" err="1" smtClean="0"/>
              <a:t>Schoenian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1426" y="0"/>
            <a:ext cx="5287617" cy="3867150"/>
          </a:xfrm>
          <a:prstGeom prst="rect">
            <a:avLst/>
          </a:prstGeom>
        </p:spPr>
      </p:pic>
      <p:pic>
        <p:nvPicPr>
          <p:cNvPr id="5" name="Content Placeholder 4" descr="ewe labor"/>
          <p:cNvPicPr>
            <a:picLocks noGrp="1" noChangeAspect="1" noChangeArrowheads="1"/>
          </p:cNvPicPr>
          <p:nvPr>
            <p:ph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878" y="1638445"/>
            <a:ext cx="3511825" cy="445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72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0AD47"/>
      </a:accent1>
      <a:accent2>
        <a:srgbClr val="5B9BD5"/>
      </a:accent2>
      <a:accent3>
        <a:srgbClr val="FFC000"/>
      </a:accent3>
      <a:accent4>
        <a:srgbClr val="ED7D31"/>
      </a:accent4>
      <a:accent5>
        <a:srgbClr val="954F72"/>
      </a:accent5>
      <a:accent6>
        <a:srgbClr val="70AD47"/>
      </a:accent6>
      <a:hlink>
        <a:srgbClr val="48A1FA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661</Words>
  <Application>Microsoft Office PowerPoint</Application>
  <PresentationFormat>Widescreen</PresentationFormat>
  <Paragraphs>121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Times New Roman</vt:lpstr>
      <vt:lpstr>Verdana</vt:lpstr>
      <vt:lpstr>Office Theme</vt:lpstr>
      <vt:lpstr>PowerPoint Presentation</vt:lpstr>
      <vt:lpstr>Session 3 Sheep and Goat Lambing and Kidding Management</vt:lpstr>
      <vt:lpstr>Learning Objective</vt:lpstr>
      <vt:lpstr>Prepartum Activities</vt:lpstr>
      <vt:lpstr>Be Prepared</vt:lpstr>
      <vt:lpstr>PowerPoint Presentation</vt:lpstr>
      <vt:lpstr>Impending Parturition</vt:lpstr>
      <vt:lpstr>Stages of Parturition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Birth</vt:lpstr>
      <vt:lpstr>Third Stage</vt:lpstr>
      <vt:lpstr>PowerPoint Presentation</vt:lpstr>
      <vt:lpstr>PowerPoint Presentation</vt:lpstr>
      <vt:lpstr>Colostrum Management</vt:lpstr>
      <vt:lpstr>Kid/Lamb Care</vt:lpstr>
      <vt:lpstr>Colostrum Management</vt:lpstr>
      <vt:lpstr>Supplements</vt:lpstr>
      <vt:lpstr>Feeding Milk</vt:lpstr>
      <vt:lpstr>20% Body Weight into 3 Feedings  for 1st 2 weeks</vt:lpstr>
      <vt:lpstr>Additional Resources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Rebecca Chatham</dc:creator>
  <cp:lastModifiedBy>Windows User</cp:lastModifiedBy>
  <cp:revision>74</cp:revision>
  <cp:lastPrinted>2016-09-06T19:23:13Z</cp:lastPrinted>
  <dcterms:created xsi:type="dcterms:W3CDTF">2015-06-09T16:44:22Z</dcterms:created>
  <dcterms:modified xsi:type="dcterms:W3CDTF">2016-09-06T19:23:20Z</dcterms:modified>
</cp:coreProperties>
</file>