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4" r:id="rId2"/>
    <p:sldId id="258" r:id="rId3"/>
    <p:sldId id="298" r:id="rId4"/>
    <p:sldId id="299" r:id="rId5"/>
    <p:sldId id="300" r:id="rId6"/>
    <p:sldId id="301" r:id="rId7"/>
    <p:sldId id="307" r:id="rId8"/>
    <p:sldId id="308" r:id="rId9"/>
    <p:sldId id="356" r:id="rId10"/>
    <p:sldId id="357" r:id="rId11"/>
    <p:sldId id="328" r:id="rId12"/>
    <p:sldId id="331" r:id="rId13"/>
    <p:sldId id="323" r:id="rId14"/>
    <p:sldId id="324" r:id="rId15"/>
    <p:sldId id="333" r:id="rId16"/>
    <p:sldId id="359" r:id="rId17"/>
    <p:sldId id="318" r:id="rId18"/>
    <p:sldId id="315" r:id="rId19"/>
    <p:sldId id="332" r:id="rId20"/>
    <p:sldId id="337" r:id="rId21"/>
    <p:sldId id="339" r:id="rId22"/>
    <p:sldId id="340" r:id="rId23"/>
    <p:sldId id="342" r:id="rId24"/>
    <p:sldId id="345" r:id="rId25"/>
    <p:sldId id="347" r:id="rId26"/>
    <p:sldId id="348" r:id="rId27"/>
    <p:sldId id="365" r:id="rId28"/>
    <p:sldId id="366" r:id="rId29"/>
    <p:sldId id="350" r:id="rId30"/>
    <p:sldId id="355" r:id="rId31"/>
    <p:sldId id="363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4" autoAdjust="0"/>
    <p:restoredTop sz="96187" autoAdjust="0"/>
  </p:normalViewPr>
  <p:slideViewPr>
    <p:cSldViewPr snapToGrid="0">
      <p:cViewPr varScale="1">
        <p:scale>
          <a:sx n="74" d="100"/>
          <a:sy n="74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915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536F75-D957-4EDD-B4BC-FEF699D3078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92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5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7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2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4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0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0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Prevention:  feed tetracycline crumbles under the direction of a veterinarian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5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28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3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7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E4B1-020F-4572-ABB8-111AD3F1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0391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C7FA-B9A3-4AB0-80B3-48C1F48F7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1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tan.crane@agr.Georgia.gov" TargetMode="External"/><Relationship Id="rId2" Type="http://schemas.openxmlformats.org/officeDocument/2006/relationships/hyperlink" Target="mailto:Robert.cobb@agr.Georgia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6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423" y="-224426"/>
            <a:ext cx="11467862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Soremouth</a:t>
            </a:r>
            <a:r>
              <a:rPr lang="en-US" dirty="0" smtClean="0"/>
              <a:t> </a:t>
            </a:r>
            <a:r>
              <a:rPr lang="en-US" sz="3300" dirty="0" smtClean="0"/>
              <a:t>(</a:t>
            </a:r>
            <a:r>
              <a:rPr lang="en-US" sz="3300" dirty="0" err="1" smtClean="0"/>
              <a:t>a.k.a.Orf</a:t>
            </a:r>
            <a:r>
              <a:rPr lang="en-US" sz="3300" dirty="0" smtClean="0"/>
              <a:t> or Contagious </a:t>
            </a:r>
            <a:r>
              <a:rPr lang="en-US" sz="3300" dirty="0" err="1" smtClean="0"/>
              <a:t>Ecthyma</a:t>
            </a:r>
            <a:r>
              <a:rPr lang="en-US" sz="2500" dirty="0" smtClean="0"/>
              <a:t>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82796" y="822495"/>
            <a:ext cx="6019354" cy="51955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000" dirty="0" smtClean="0"/>
              <a:t>A </a:t>
            </a:r>
            <a:r>
              <a:rPr lang="en-US" sz="3000" b="1" i="1" dirty="0" smtClean="0"/>
              <a:t>contagious/zoonotic</a:t>
            </a:r>
            <a:r>
              <a:rPr lang="en-US" sz="3000" dirty="0" smtClean="0"/>
              <a:t> disease - </a:t>
            </a:r>
            <a:r>
              <a:rPr lang="en-US" sz="3000" b="1" i="1" dirty="0" smtClean="0"/>
              <a:t>other animals/humans can get; reportable in GA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Isolate animals to prevent contamination  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Clean all feed and water buckets thoroughly (CHLOROX)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If you remove the scabs, </a:t>
            </a:r>
            <a:r>
              <a:rPr lang="en-US" sz="3000" b="1" u="sng" dirty="0" smtClean="0"/>
              <a:t>wear </a:t>
            </a:r>
            <a:r>
              <a:rPr lang="en-US" sz="3000" u="sng" dirty="0" smtClean="0"/>
              <a:t>gloves, s</a:t>
            </a:r>
            <a:r>
              <a:rPr lang="en-US" sz="3000" dirty="0" smtClean="0"/>
              <a:t>crape off scab until raw and treat with 7% iodine to control</a:t>
            </a:r>
          </a:p>
          <a:p>
            <a:r>
              <a:rPr lang="en-US" sz="3000" dirty="0" smtClean="0"/>
              <a:t>A vaccine is available for prevention if a problem on the  farm </a:t>
            </a:r>
          </a:p>
        </p:txBody>
      </p:sp>
      <p:pic>
        <p:nvPicPr>
          <p:cNvPr id="6" name="Content Placeholder 6" descr="P1030194.JPG"/>
          <p:cNvPicPr>
            <a:picLocks noChangeAspect="1"/>
          </p:cNvPicPr>
          <p:nvPr/>
        </p:nvPicPr>
        <p:blipFill rotWithShape="1">
          <a:blip r:embed="rId3" cstate="print"/>
          <a:srcRect r="13821"/>
          <a:stretch/>
        </p:blipFill>
        <p:spPr>
          <a:xfrm>
            <a:off x="1465974" y="1067356"/>
            <a:ext cx="3756513" cy="269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3" y="2766708"/>
            <a:ext cx="2317044" cy="302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1" y="5848769"/>
            <a:ext cx="2917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197204" y="3975829"/>
            <a:ext cx="348559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 above: </a:t>
            </a:r>
            <a:r>
              <a:rPr lang="en-US" sz="1600" dirty="0"/>
              <a:t>C. </a:t>
            </a:r>
            <a:r>
              <a:rPr lang="en-US" sz="1600" dirty="0" smtClean="0"/>
              <a:t>Clifford-Rathert</a:t>
            </a:r>
          </a:p>
          <a:p>
            <a:pPr algn="ctr"/>
            <a:r>
              <a:rPr lang="en-US" sz="1600" dirty="0" smtClean="0"/>
              <a:t>Photo below: N. Whitley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68" t="29272" r="29073" b="30031"/>
          <a:stretch/>
        </p:blipFill>
        <p:spPr bwMode="auto">
          <a:xfrm>
            <a:off x="2682700" y="4811503"/>
            <a:ext cx="2514601" cy="192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67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64" y="76251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err="1" smtClean="0"/>
              <a:t>Footrot</a:t>
            </a:r>
            <a:r>
              <a:rPr lang="en-US" dirty="0" smtClean="0"/>
              <a:t> and Foot Scald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3031" y="1145570"/>
            <a:ext cx="6417673" cy="4541283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dirty="0" smtClean="0"/>
              <a:t>From standing in muddy/wet areas</a:t>
            </a:r>
          </a:p>
          <a:p>
            <a:r>
              <a:rPr lang="en-US" sz="3000" dirty="0"/>
              <a:t>B</a:t>
            </a:r>
            <a:r>
              <a:rPr lang="en-US" sz="3000" dirty="0" smtClean="0"/>
              <a:t>acteria:  </a:t>
            </a:r>
            <a:r>
              <a:rPr lang="en-US" sz="3000" i="1" u="sng" dirty="0" smtClean="0"/>
              <a:t>Fusobacteria </a:t>
            </a:r>
            <a:r>
              <a:rPr lang="en-US" sz="3000" i="1" u="sng" dirty="0" err="1" smtClean="0"/>
              <a:t>necrophorum</a:t>
            </a:r>
            <a:r>
              <a:rPr lang="en-US" sz="3000" i="1" dirty="0" smtClean="0"/>
              <a:t> </a:t>
            </a:r>
            <a:r>
              <a:rPr lang="en-US" sz="3000" dirty="0" smtClean="0"/>
              <a:t>(common in soil) and </a:t>
            </a:r>
            <a:r>
              <a:rPr lang="en-US" sz="3000" i="1" u="sng" dirty="0" err="1" smtClean="0"/>
              <a:t>Dichelobactor</a:t>
            </a:r>
            <a:r>
              <a:rPr lang="en-US" sz="3000" i="1" u="sng" dirty="0" smtClean="0"/>
              <a:t> </a:t>
            </a:r>
            <a:r>
              <a:rPr lang="en-US" sz="3000" i="1" u="sng" dirty="0" err="1" smtClean="0"/>
              <a:t>nodosa</a:t>
            </a:r>
            <a:r>
              <a:rPr lang="en-US" sz="3000" dirty="0" smtClean="0"/>
              <a:t> (found on skin; survives 2 </a:t>
            </a:r>
            <a:r>
              <a:rPr lang="en-US" sz="3000" dirty="0" err="1" smtClean="0"/>
              <a:t>wks</a:t>
            </a:r>
            <a:r>
              <a:rPr lang="en-US" sz="3000" dirty="0" smtClean="0"/>
              <a:t> if not in hoof)</a:t>
            </a:r>
          </a:p>
          <a:p>
            <a:pPr lvl="0"/>
            <a:r>
              <a:rPr lang="en-US" sz="3000" dirty="0" smtClean="0"/>
              <a:t>Starts with lameness</a:t>
            </a:r>
          </a:p>
          <a:p>
            <a:pPr lvl="0"/>
            <a:r>
              <a:rPr lang="en-US" sz="3000" dirty="0" smtClean="0">
                <a:solidFill>
                  <a:srgbClr val="000000"/>
                </a:solidFill>
              </a:rPr>
              <a:t>May </a:t>
            </a:r>
            <a:r>
              <a:rPr lang="en-US" sz="3000" dirty="0">
                <a:solidFill>
                  <a:srgbClr val="000000"/>
                </a:solidFill>
              </a:rPr>
              <a:t>affect one foot or more, and may be periodic, the foot be swollen and red with a bad odor and painful to the touch</a:t>
            </a:r>
          </a:p>
          <a:p>
            <a:pPr lvl="0"/>
            <a:r>
              <a:rPr lang="en-US" sz="3000" dirty="0">
                <a:solidFill>
                  <a:srgbClr val="000000"/>
                </a:solidFill>
              </a:rPr>
              <a:t>Successful treatment requires early diagnosis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95" y="269146"/>
            <a:ext cx="3010619" cy="295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50533" y="3416212"/>
            <a:ext cx="463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Photos above: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  <p:pic>
        <p:nvPicPr>
          <p:cNvPr id="5122" name="Picture 2" descr="sca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/>
          <a:stretch/>
        </p:blipFill>
        <p:spPr bwMode="auto">
          <a:xfrm>
            <a:off x="6759795" y="3915635"/>
            <a:ext cx="3213664" cy="22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31121" y="6245993"/>
            <a:ext cx="3961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Foot scald photo: www.county-vets.co.uk</a:t>
            </a:r>
            <a:r>
              <a:rPr lang="en-US" sz="1600" dirty="0"/>
              <a:t>/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68" y="1700481"/>
            <a:ext cx="2337329" cy="161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15" y="183556"/>
            <a:ext cx="10515600" cy="1325563"/>
          </a:xfrm>
        </p:spPr>
        <p:txBody>
          <a:bodyPr/>
          <a:lstStyle/>
          <a:p>
            <a:pPr algn="l" eaLnBrk="1" hangingPunct="1"/>
            <a:r>
              <a:rPr lang="en-US" dirty="0" smtClean="0"/>
              <a:t>Treatment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38321" y="1280281"/>
            <a:ext cx="6355662" cy="48307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Isolate infected animals</a:t>
            </a:r>
          </a:p>
          <a:p>
            <a:pPr eaLnBrk="1" hangingPunct="1"/>
            <a:r>
              <a:rPr lang="en-US" sz="3600" dirty="0" smtClean="0"/>
              <a:t>Penicillin</a:t>
            </a:r>
          </a:p>
          <a:p>
            <a:pPr eaLnBrk="1" hangingPunct="1"/>
            <a:r>
              <a:rPr lang="en-US" sz="3600" dirty="0" smtClean="0"/>
              <a:t>Tetracycline</a:t>
            </a:r>
          </a:p>
          <a:p>
            <a:pPr lvl="2" eaLnBrk="1" hangingPunct="1"/>
            <a:r>
              <a:rPr lang="en-US" sz="3600" dirty="0" err="1" smtClean="0"/>
              <a:t>Intradigital</a:t>
            </a:r>
            <a:r>
              <a:rPr lang="en-US" sz="3600" dirty="0" smtClean="0"/>
              <a:t> (LA-200)</a:t>
            </a:r>
          </a:p>
          <a:p>
            <a:pPr lvl="2" eaLnBrk="1" hangingPunct="1"/>
            <a:r>
              <a:rPr lang="en-US" sz="3600" dirty="0" smtClean="0"/>
              <a:t>Crumbles on top of feed</a:t>
            </a:r>
          </a:p>
          <a:p>
            <a:pPr eaLnBrk="1" hangingPunct="1"/>
            <a:r>
              <a:rPr lang="en-US" sz="3600" dirty="0" smtClean="0"/>
              <a:t> 10% copper sulfate foot bath</a:t>
            </a:r>
          </a:p>
          <a:p>
            <a:pPr eaLnBrk="1" hangingPunct="1"/>
            <a:r>
              <a:rPr lang="en-US" sz="3600" dirty="0" smtClean="0"/>
              <a:t> 10% zinc sulfate foot bath</a:t>
            </a:r>
          </a:p>
          <a:p>
            <a:pPr eaLnBrk="1" hangingPunct="1"/>
            <a:r>
              <a:rPr lang="en-US" sz="3600" dirty="0" smtClean="0"/>
              <a:t>Hydrated Lime / </a:t>
            </a:r>
            <a:r>
              <a:rPr lang="en-US" sz="3600" dirty="0" err="1" smtClean="0"/>
              <a:t>drylot</a:t>
            </a:r>
            <a:endParaRPr lang="en-US" sz="3600" dirty="0" smtClean="0"/>
          </a:p>
          <a:p>
            <a:pPr eaLnBrk="1" hangingPunct="1"/>
            <a:r>
              <a:rPr lang="en-US" sz="3600" dirty="0" smtClean="0"/>
              <a:t>Therapeutic foot trimming</a:t>
            </a:r>
          </a:p>
          <a:p>
            <a:pPr eaLnBrk="1" hangingPunct="1"/>
            <a:endParaRPr lang="en-US" sz="3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765" y="1969478"/>
            <a:ext cx="2811235" cy="376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183556"/>
            <a:ext cx="3390375" cy="5069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57883" y="6213674"/>
            <a:ext cx="2665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Photos: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5540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2"/>
          <p:cNvSpPr>
            <a:spLocks noGrp="1" noChangeArrowheads="1"/>
          </p:cNvSpPr>
          <p:nvPr>
            <p:ph type="title"/>
          </p:nvPr>
        </p:nvSpPr>
        <p:spPr>
          <a:xfrm>
            <a:off x="835624" y="384533"/>
            <a:ext cx="10363200" cy="1143000"/>
          </a:xfrm>
          <a:noFill/>
        </p:spPr>
        <p:txBody>
          <a:bodyPr>
            <a:normAutofit/>
          </a:bodyPr>
          <a:lstStyle/>
          <a:p>
            <a:pPr marL="838200" indent="-838200" algn="l" eaLnBrk="1" hangingPunct="1"/>
            <a:r>
              <a:rPr lang="en-US" dirty="0" err="1" smtClean="0"/>
              <a:t>Caseous</a:t>
            </a:r>
            <a:r>
              <a:rPr lang="en-US" dirty="0" smtClean="0"/>
              <a:t> lymphadenitis </a:t>
            </a:r>
            <a:r>
              <a:rPr lang="en-US" sz="3600" dirty="0" smtClean="0"/>
              <a:t>(a.k.a. CL, CLA)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latin typeface="+mn-lt"/>
              </a:rPr>
              <a:t>(</a:t>
            </a:r>
            <a:r>
              <a:rPr lang="en-US" sz="2400" dirty="0" smtClean="0"/>
              <a:t>boils, abscesses, cheesy gland disorder)</a:t>
            </a:r>
          </a:p>
        </p:txBody>
      </p:sp>
      <p:pic>
        <p:nvPicPr>
          <p:cNvPr id="34820" name="Picture 4" descr="http://t1.gstatic.com/images?q=tbn:ANd9GcSdkxVhBsO_rcE6q15eZtwg5x5VEDyypr09MZQaDCQOonzmJJB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8260" y="1089660"/>
            <a:ext cx="265967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2731" y="1454785"/>
            <a:ext cx="8510270" cy="5196992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/>
            <a:r>
              <a:rPr lang="en-US" sz="2400" i="1" u="sng" dirty="0" err="1"/>
              <a:t>Corynebacterium</a:t>
            </a:r>
            <a:r>
              <a:rPr lang="en-US" sz="2400" i="1" u="sng" dirty="0"/>
              <a:t> </a:t>
            </a:r>
            <a:r>
              <a:rPr lang="en-US" sz="2400" i="1" u="sng" dirty="0" err="1"/>
              <a:t>pseudotuberculosis</a:t>
            </a:r>
            <a:endParaRPr lang="en-US" sz="2400" i="1" u="sng" dirty="0"/>
          </a:p>
          <a:p>
            <a:pPr eaLnBrk="1" hangingPunct="1"/>
            <a:r>
              <a:rPr lang="en-US" sz="2700" dirty="0"/>
              <a:t>Pale </a:t>
            </a:r>
            <a:r>
              <a:rPr lang="en-US" sz="2700" dirty="0" smtClean="0"/>
              <a:t>green then cream colored “cheesy</a:t>
            </a:r>
            <a:r>
              <a:rPr lang="en-US" sz="2700" dirty="0"/>
              <a:t>” </a:t>
            </a:r>
            <a:r>
              <a:rPr lang="en-US" sz="2700" dirty="0" smtClean="0"/>
              <a:t>pus</a:t>
            </a:r>
            <a:endParaRPr lang="en-US" sz="1100" dirty="0"/>
          </a:p>
          <a:p>
            <a:pPr eaLnBrk="1" hangingPunct="1"/>
            <a:r>
              <a:rPr lang="en-US" sz="2700" dirty="0"/>
              <a:t>Bacteria get </a:t>
            </a:r>
            <a:r>
              <a:rPr lang="en-US" sz="2700" dirty="0" smtClean="0"/>
              <a:t>in through a wound or breathing/eating it</a:t>
            </a:r>
            <a:endParaRPr lang="en-US" sz="2700" dirty="0"/>
          </a:p>
          <a:p>
            <a:pPr eaLnBrk="1" hangingPunct="1"/>
            <a:r>
              <a:rPr lang="en-US" sz="2700" dirty="0" smtClean="0"/>
              <a:t>External or internal abscesses</a:t>
            </a:r>
            <a:endParaRPr lang="en-US" sz="2700" dirty="0"/>
          </a:p>
          <a:p>
            <a:pPr eaLnBrk="1" hangingPunct="1"/>
            <a:r>
              <a:rPr lang="en-US" sz="2700" dirty="0" smtClean="0"/>
              <a:t>Treatment - isolate infected animals and: </a:t>
            </a:r>
            <a:endParaRPr lang="en-US" sz="2700" dirty="0"/>
          </a:p>
          <a:p>
            <a:pPr lvl="1"/>
            <a:r>
              <a:rPr lang="en-US" dirty="0"/>
              <a:t>Lance, drain and flush + </a:t>
            </a:r>
            <a:r>
              <a:rPr lang="en-US" dirty="0" smtClean="0"/>
              <a:t>antibiotics (Vet)</a:t>
            </a:r>
            <a:endParaRPr lang="en-US" dirty="0"/>
          </a:p>
          <a:p>
            <a:pPr lvl="1"/>
            <a:r>
              <a:rPr lang="en-US" sz="2400" dirty="0"/>
              <a:t>Infuse with saline flush + </a:t>
            </a:r>
            <a:r>
              <a:rPr lang="en-US" sz="2400" dirty="0" smtClean="0"/>
              <a:t>antibiotics (Vet)</a:t>
            </a:r>
            <a:endParaRPr lang="en-US" sz="2400" dirty="0"/>
          </a:p>
          <a:p>
            <a:pPr lvl="1"/>
            <a:r>
              <a:rPr lang="en-US" sz="2400" b="1" dirty="0"/>
              <a:t>NOT FORMALIN</a:t>
            </a:r>
          </a:p>
          <a:p>
            <a:r>
              <a:rPr lang="en-US" sz="2700" dirty="0" smtClean="0"/>
              <a:t>Prevent/control: </a:t>
            </a:r>
            <a:r>
              <a:rPr lang="en-US" sz="2400" dirty="0" smtClean="0"/>
              <a:t>do not buy, </a:t>
            </a:r>
            <a:r>
              <a:rPr lang="en-US" sz="2700" dirty="0" smtClean="0"/>
              <a:t>d</a:t>
            </a:r>
            <a:r>
              <a:rPr lang="en-US" sz="2400" dirty="0" smtClean="0"/>
              <a:t>isinfect </a:t>
            </a:r>
            <a:r>
              <a:rPr lang="en-US" sz="2400" dirty="0"/>
              <a:t>areas where abscesses have drained and all </a:t>
            </a:r>
            <a:r>
              <a:rPr lang="en-US" sz="2400" dirty="0" smtClean="0"/>
              <a:t>equipment, prevent spread at shearing time, vaccine (not goats), blood test, CULL</a:t>
            </a:r>
            <a:endParaRPr lang="en-US" sz="2400" dirty="0"/>
          </a:p>
          <a:p>
            <a:pPr eaLnBrk="1" hangingPunct="1"/>
            <a:r>
              <a:rPr lang="en-US" sz="2700" dirty="0" smtClean="0"/>
              <a:t>Reportable in GA</a:t>
            </a:r>
          </a:p>
          <a:p>
            <a:pPr marL="0" indent="0" eaLnBrk="1" hangingPunct="1">
              <a:buNone/>
            </a:pPr>
            <a:endParaRPr lang="en-US" sz="2700" dirty="0"/>
          </a:p>
        </p:txBody>
      </p:sp>
      <p:pic>
        <p:nvPicPr>
          <p:cNvPr id="34822" name="Picture 6" descr="CL in your flock 3"/>
          <p:cNvPicPr>
            <a:picLocks noChangeAspect="1" noChangeArrowheads="1"/>
          </p:cNvPicPr>
          <p:nvPr/>
        </p:nvPicPr>
        <p:blipFill rotWithShape="1">
          <a:blip r:embed="rId4" cstate="print"/>
          <a:srcRect l="1885" t="1849" r="1749" b="19998"/>
          <a:stretch/>
        </p:blipFill>
        <p:spPr bwMode="auto">
          <a:xfrm>
            <a:off x="9265920" y="2431081"/>
            <a:ext cx="2522220" cy="185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791261" y="2956615"/>
            <a:ext cx="1741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Photos: Alabama CES Publication UNP-85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658" y="3954780"/>
            <a:ext cx="3114859" cy="22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446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3" descr="gtmed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b="26375"/>
          <a:stretch>
            <a:fillRect/>
          </a:stretch>
        </p:blipFill>
        <p:spPr>
          <a:xfrm>
            <a:off x="4498148" y="2089106"/>
            <a:ext cx="2702461" cy="217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71253" y="1530455"/>
            <a:ext cx="4206314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One or more abscesses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Sheep – shoulder (near the neck), thigh (near the flank)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Goats – under the jaw or on the neck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Easily spreads to other animals if it bursts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Decreases pelt value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Transmissible to humans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10" name="Rectangle 1032"/>
          <p:cNvSpPr txBox="1">
            <a:spLocks noChangeArrowheads="1"/>
          </p:cNvSpPr>
          <p:nvPr/>
        </p:nvSpPr>
        <p:spPr>
          <a:xfrm>
            <a:off x="7376988" y="1461760"/>
            <a:ext cx="4392815" cy="407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Involves the lymph nodes and other organs (kidney and liver)</a:t>
            </a:r>
          </a:p>
          <a:p>
            <a:endParaRPr lang="en-US" sz="1000" dirty="0" smtClean="0"/>
          </a:p>
          <a:p>
            <a:r>
              <a:rPr lang="en-US" dirty="0" smtClean="0"/>
              <a:t>Causes weight loss, poor health, reduced wool and milk production</a:t>
            </a:r>
          </a:p>
          <a:p>
            <a:pPr lvl="1"/>
            <a:r>
              <a:rPr lang="en-US" dirty="0" smtClean="0"/>
              <a:t>“Thin ewe/doe syndrome”</a:t>
            </a:r>
          </a:p>
          <a:p>
            <a:pPr lvl="1">
              <a:buFont typeface="Arial" panose="020B0604020202020204" pitchFamily="34" charset="0"/>
              <a:buNone/>
            </a:pPr>
            <a:endParaRPr lang="en-US" sz="800" dirty="0" smtClean="0"/>
          </a:p>
          <a:p>
            <a:r>
              <a:rPr lang="en-US" dirty="0" smtClean="0"/>
              <a:t>Third most important cause of carcass condemnation</a:t>
            </a:r>
          </a:p>
          <a:p>
            <a:endParaRPr lang="en-US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031301" y="449960"/>
            <a:ext cx="4639331" cy="93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u="sng" dirty="0" smtClean="0"/>
              <a:t>Internal Abscesses</a:t>
            </a:r>
          </a:p>
          <a:p>
            <a:r>
              <a:rPr lang="en-US" sz="2900" dirty="0" smtClean="0"/>
              <a:t>More common in sheep</a:t>
            </a:r>
            <a:endParaRPr lang="en-US" sz="200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43188" y="449960"/>
            <a:ext cx="4895085" cy="1001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u="sng" dirty="0" smtClean="0"/>
              <a:t>External Abscesses</a:t>
            </a:r>
          </a:p>
          <a:p>
            <a:r>
              <a:rPr lang="en-US" sz="3100" dirty="0" smtClean="0"/>
              <a:t>More common in goats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47593" y="4322027"/>
            <a:ext cx="274320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dirty="0"/>
              <a:t>Goat Medicine by Dr. Mary Smith and David Sherman</a:t>
            </a:r>
          </a:p>
        </p:txBody>
      </p:sp>
    </p:spTree>
    <p:extLst>
      <p:ext uri="{BB962C8B-B14F-4D97-AF65-F5344CB8AC3E}">
        <p14:creationId xmlns:p14="http://schemas.microsoft.com/office/powerpoint/2010/main" val="18009527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297" y="187320"/>
            <a:ext cx="102616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Mastitis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086" y="1181404"/>
            <a:ext cx="8067049" cy="547206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Inflammation/swelling of the mammary gland or udder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Udder painful, hot, and hard; will not allow lambs/kids to nurse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Can lose milking ability in the udder (or part of the udder completely)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Control with good management </a:t>
            </a:r>
            <a:r>
              <a:rPr lang="en-US" sz="3200" dirty="0"/>
              <a:t>practices </a:t>
            </a:r>
            <a:r>
              <a:rPr lang="en-US" sz="3200" dirty="0" smtClean="0"/>
              <a:t>(clean, dry areas for lactating animals; start drying up does/ewes before weaning)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Isolate infected animals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Peppermint oil helps with swelling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 Antibiotics/pain meds</a:t>
            </a:r>
          </a:p>
        </p:txBody>
      </p:sp>
      <p:pic>
        <p:nvPicPr>
          <p:cNvPr id="7" name="Picture 2" descr="http://0.tqn.com/w/experts/Goats-3480/2009/06/mothers-teats.jpg"/>
          <p:cNvPicPr>
            <a:picLocks noChangeAspect="1" noChangeArrowheads="1"/>
          </p:cNvPicPr>
          <p:nvPr/>
        </p:nvPicPr>
        <p:blipFill rotWithShape="1">
          <a:blip r:embed="rId2" cstate="print"/>
          <a:srcRect l="10680" t="2138" r="14562" b="4201"/>
          <a:stretch/>
        </p:blipFill>
        <p:spPr bwMode="auto">
          <a:xfrm>
            <a:off x="8524135" y="1181404"/>
            <a:ext cx="2791328" cy="210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ts3.mm.bing.net/th?id=H.4897491937135386&amp;pid=1.7"/>
          <p:cNvPicPr>
            <a:picLocks noChangeAspect="1" noChangeArrowheads="1"/>
          </p:cNvPicPr>
          <p:nvPr/>
        </p:nvPicPr>
        <p:blipFill rotWithShape="1">
          <a:blip r:embed="rId3" cstate="print"/>
          <a:srcRect l="7632" r="13945"/>
          <a:stretch/>
        </p:blipFill>
        <p:spPr bwMode="auto">
          <a:xfrm>
            <a:off x="8524135" y="3289365"/>
            <a:ext cx="3585410" cy="253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03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015" y="121920"/>
            <a:ext cx="10261600" cy="1143000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Listeriosis</a:t>
            </a:r>
            <a:r>
              <a:rPr lang="en-US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217" y="1082040"/>
            <a:ext cx="7855083" cy="53426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Caused most commonly by </a:t>
            </a:r>
            <a:r>
              <a:rPr lang="en-US" sz="2600" i="1" dirty="0"/>
              <a:t>Listeria </a:t>
            </a:r>
            <a:r>
              <a:rPr lang="en-US" sz="2600" i="1" dirty="0" smtClean="0"/>
              <a:t>monocytogenes 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Three main forms: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Neurological (encephalitis/brain) – off feed, depressed, excessive salivation, leaning to one side, circling, stumbling, standing against wall, death within 24-48 </a:t>
            </a:r>
            <a:r>
              <a:rPr lang="en-US" sz="2300" dirty="0" err="1" smtClean="0"/>
              <a:t>hr</a:t>
            </a:r>
            <a:r>
              <a:rPr lang="en-US" sz="2300" dirty="0" smtClean="0"/>
              <a:t> (treated early 30% recover</a:t>
            </a:r>
            <a:r>
              <a:rPr lang="en-US" sz="2300" dirty="0"/>
              <a:t>); </a:t>
            </a:r>
            <a:r>
              <a:rPr lang="en-US" sz="2300" dirty="0" smtClean="0"/>
              <a:t>usually &lt;2% flock/herd infected 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Abortive – usually last trimester and with no signs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Septicemic/visceral – chronic diarrhea; not common but increasing in small ruminants (has been found in US)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Treatment (with vet) – very high doses penicillin or other effective antibiotic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Bad silage can host it; dogs, cats, wild rabbits and other small mammals can transmit it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55"/>
          <a:stretch/>
        </p:blipFill>
        <p:spPr bwMode="auto">
          <a:xfrm>
            <a:off x="8042910" y="526733"/>
            <a:ext cx="2628900" cy="240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"/>
          <a:stretch/>
        </p:blipFill>
        <p:spPr bwMode="auto">
          <a:xfrm>
            <a:off x="9086850" y="2781300"/>
            <a:ext cx="2628900" cy="239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12580" y="5309414"/>
            <a:ext cx="2141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Photos: www.nadis.org.uk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2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91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Ovine Progressive Pneumonia  (OPP)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91" y="972355"/>
            <a:ext cx="6851650" cy="52317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/>
              <a:t>Chronic progressive pneumonia of sheep; long incubation (2-4 years)</a:t>
            </a:r>
          </a:p>
          <a:p>
            <a:r>
              <a:rPr lang="en-US" sz="3000" dirty="0"/>
              <a:t>Clinical signs in older animals but can affect lambs</a:t>
            </a:r>
          </a:p>
          <a:p>
            <a:r>
              <a:rPr lang="en-US" sz="3000" dirty="0"/>
              <a:t>Mastitis (“hard bag”), pneumonia, arthritis, encephalitis, and rarely hind limb paralysis</a:t>
            </a:r>
          </a:p>
          <a:p>
            <a:r>
              <a:rPr lang="en-US" sz="3000" dirty="0"/>
              <a:t>Chronic wasting despite good appetite</a:t>
            </a:r>
          </a:p>
          <a:p>
            <a:r>
              <a:rPr lang="en-US" sz="3000" dirty="0"/>
              <a:t>Death within 1 year of symptoms</a:t>
            </a:r>
          </a:p>
          <a:p>
            <a:r>
              <a:rPr lang="en-US" sz="3000" dirty="0"/>
              <a:t>Can test for it</a:t>
            </a:r>
          </a:p>
          <a:p>
            <a:r>
              <a:rPr lang="en-US" sz="3000" dirty="0"/>
              <a:t>Reportable disease</a:t>
            </a:r>
          </a:p>
        </p:txBody>
      </p:sp>
      <p:pic>
        <p:nvPicPr>
          <p:cNvPr id="5" name="Picture 2" descr="BCS 1.5 - 2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54" y="1665515"/>
            <a:ext cx="3971046" cy="347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5154" y="5285122"/>
            <a:ext cx="258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779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8" y="-15398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Caprine Arthritis Encephalitis Virus (CAE)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009462"/>
            <a:ext cx="11498531" cy="51768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300" dirty="0"/>
              <a:t>Common dairy goat problem</a:t>
            </a:r>
          </a:p>
          <a:p>
            <a:r>
              <a:rPr lang="en-US" sz="3300" dirty="0"/>
              <a:t>Lifelong infection</a:t>
            </a:r>
          </a:p>
          <a:p>
            <a:r>
              <a:rPr lang="en-US" sz="3300" dirty="0"/>
              <a:t>Several forms: </a:t>
            </a:r>
          </a:p>
          <a:p>
            <a:pPr lvl="1"/>
            <a:r>
              <a:rPr lang="en-US" sz="2900" dirty="0"/>
              <a:t>Neurological (young kids 2-6 mo)</a:t>
            </a:r>
          </a:p>
          <a:p>
            <a:pPr lvl="1"/>
            <a:r>
              <a:rPr lang="en-US" sz="2900" dirty="0"/>
              <a:t>Decreased/no milk (young does)</a:t>
            </a:r>
          </a:p>
          <a:p>
            <a:pPr lvl="1"/>
            <a:r>
              <a:rPr lang="en-US" sz="2900" dirty="0"/>
              <a:t>Arthritis (2 yrs &amp; older) – front legs</a:t>
            </a:r>
          </a:p>
          <a:p>
            <a:pPr lvl="1"/>
            <a:r>
              <a:rPr lang="en-US" sz="2900" dirty="0"/>
              <a:t>Respiratory disease (adults any age) </a:t>
            </a:r>
          </a:p>
          <a:p>
            <a:pPr lvl="1"/>
            <a:r>
              <a:rPr lang="en-US" sz="2900" dirty="0"/>
              <a:t>Weight loss </a:t>
            </a:r>
          </a:p>
          <a:p>
            <a:r>
              <a:rPr lang="en-US" sz="3300" dirty="0"/>
              <a:t>Passed on through milk/colostrum not heat treated; can test animals for it; avoid getting it, if have it, work with vet to get rid of it</a:t>
            </a:r>
          </a:p>
        </p:txBody>
      </p:sp>
      <p:sp>
        <p:nvSpPr>
          <p:cNvPr id="32770" name="AutoShape 2" descr="data:image/jpeg;base64,/9j/4AAQSkZJRgABAQAAAQABAAD/2wBDAAkGBwgHBgkIBwgKCgkLDRYPDQwMDRsUFRAWIB0iIiAdHx8kKDQsJCYxJx8fLT0tMTU3Ojo6Iys/RD84QzQ5Ojf/2wBDAQoKCg0MDRoPDxo3JR8lNzc3Nzc3Nzc3Nzc3Nzc3Nzc3Nzc3Nzc3Nzc3Nzc3Nzc3Nzc3Nzc3Nzc3Nzc3Nzc3Nzf/wAARCADDAQIDASIAAhEBAxEB/8QAHAAAAAcBAQAAAAAAAAAAAAAAAAECAwQFBgcI/8QATRAAAQMCBAEGCQcJBgUFAAAAAQACEQMEBRIhMUEGE1FhcdEHFBUiMoGRk7FCVHOSobLBIyQzNFJTVXThFzZEYmNyFjVkg6IlQ0WC8f/EABkBAAMBAQEAAAAAAAAAAAAAAAABAgMEBf/EACMRAQEAAgICAgEFAAAAAAAAAAABAhEDIRIxBEEiExQyUWH/2gAMAwEAAhEDEQA/AN5ys5V4hg2KG2tKFu+kKTXZqgJMmegqhd4SMVaP1Wz+q7vXQLvC7LEKlYXduyoZADtiNOlZzFOQFtWaTY1Sx3BtTUe1Ly/w9SqD+0vFeNpZ/Vd3ov7TsT28Vs5/2u71XYpyQxGxDnPoOyD5bNQs5WtX0z5wTllO4tn/AGnYn80s/qu70seEzEyP1W09ju9YTm40KN1PSWz60+i03Q8JmJfNLP2O70Y8JeJH/CWnsd3rBEOG6Wwa7pdDTrWC8qMQxNtI8zbtLzrla7QdO6vGX9ao/wAypS5sENc80zudo1WP5JtHiNJji6HN9FvyzOy1BYabGh4zUs4BY0ej1hcWfLlMtRtMJpcNFc71Kf1D3pQbW/eM+p/VCk4EDLtwTkrp48/LHbGzVIy1f22fV/qiit+2z6p706gtCQb6rdW9B1SmabsomCw96yVxy1vqJLTbW5cD0O71tLwA21Sf2SuW4kwVL0kDSY261lcrM9NcMfKNjhvKC8u6POVKdBnSA096nUMSuKzoHND/AOh71UYZainZNndwBA6FZ2ds7O08Fx5c+e+q68uLimKxbUuT8ql9Q96U19yXQH0/qHvRtaWiE4xkGVWGfJlfbjuhBtxxfT+oe9Ky1p9Nn1D3p1Bd0nTM1lrfts+qe9M3hvKdu99tzT6rRIa5pg/apaIphz+65d4jbOc11lbgt3BzD8VDPhJvh/grb2uT/hFtKTbptWm2Hub5+m/WsBUYGu848FON21uMbdvhJviY8StR63KZR5e31QNJtrYAz+13rnDXt/a06VPt7gloacug82EUvGN7/wAb32n5tbwep3em63Ly+YYba2xPD0u9ZGk7nWhzZ7XBIqmlTaS45nDoS2Uw67al3hFv2GH2dtPa7vS7Pwg3txd0aPidtFSo1hILpEmOlc2uK9StVOUQ3rVvycpB97QJcRkqtMn/AHBWVju8oIIISbpfpq3aPgE4m6f6ar2j4JxSBOAIIIBB6VlOUvJKjdsdcWLAysNXM4O7OtayEWqnI5dOG3WHGm8h1Mgg6jaFG8UdPV1rsmKcnLHEHOqOYadV2728fUoNvyNw+mQazn1er0R9iPKxe45UbNxHFN+LFrtV2d3JrCHMy+KNHWHGfis/jfI1lOk+tYvJygk037+oouep2Jqq7k1X5q2pOES0ELXWdZtVrW8BosLhDubc62dIJK19q7mmUwN5Erh5prJ04TeLQUWBggJ5M0XAhpncJ5dPx9XFyZewCNEjXSkmo0OaWkSCue4rbAYjUYBu7MuhlZDlI2nRxBj9i7dc/NPVdPxrPLVWmGta6kzTUAaK0psDRACqcIILRrrGhVxTB4rhxm8tHz9ZaLDUpGgvUxwmM1HKCCCCoAiKNBAZbl7asr4O6qIFSi4a8YK4/c0nEukntXYOWrLkWxNEF1KozJUESBrIK58zD6r5/JiBuXOgLHHKze2n0oLK3FR4DiDwgq4t7UwPyYDgdzoE54o+0eS59MO4ZXgonPYKk1LqlB45wrt36LZbqYf5vDplIqWYcNwY3EJt13aUh59zbyd3B0mE55VwtjhnvXOadHOazUpbqdma1lb/AJMy5zzOYRACnYexjbmhkbA51vxCh3WMYOMvMVrh+nnZ6aXh+L2D7qiynTrl7qzA1xgAahVNldu2oI0FRaNs/S1e0fBOJDP0lT1fBLS0Y0SNBKzYJQJhGUhZ55ePRjQcMzdUEYKWPfVDE8osNZZ3QuKLYBObRWFo5takyqOICs8foCrYvJGoVDglTzX25+QZb2Lk5cdTX9OviyaG3qOLWOAgBTg7QKLYj8lEcVK0hVxSyblYcmvItGkt2Sl3Y+mQLGctZZdUXcC1bNZblvRLqVCqBIBLSp5MdrwuqYwC8a5gknRam3cKjA4HRc8wSrluck7rfWFN1OkASNdVx+PjyR0ctmWEy+0xBEEa9ByAggggAilGiOyV39BFvX0RQqCuRzcHNPQuH4tUeKhyvdknQSuicuH3Fu0MY883UE/audXVM1A4Od7Fz8MytuWTWySdKiqc3pO+1RqjW9IUypRa2oWHUdKadQGWGwNOOpXVEIVQsHouk8QkMEg67JVah58CRGpKDaYMSYPAQmQN14KywX/mFp9Mz7wUFtNojMDPVsVY4S0Nv7bf9Mz7wQT0agjQUhXXGJUbS8dSrEglrXA+3uUulc0qrZY9pHUVluVDoxT/ALTfiVWsuKjB5riPWuXPLPHLqtJJY34cDsUcrD08Uu2ejWf7VOt8euW6Pa13bonOfL7g8GpOyIBVNnjdOs7LVYaZ6ZkK1a4OAIOhS85nU2WFpPFKQWtm9UkbEGZ7WoP8pWLp1Ra3rHzDZh3YttduAt3k7QVgryHucubPVzrbC6ja2LwKRd1qWDJlVmBv522GmgaN+xWbAQNQowl9fSeT+RwBGiGyNehPTIFDxS3Zc2VVlSmXiJAG/qUxEUWbgl05i0eLXoLCYDtNF0DDXl9o0ncLOcosP5m+NWIZU1BHStLhbMtpT6wCuXObyje38EwbI0QRrqk1GAIIIJgEiqctNzugSlonAOaQdiISs3NBzLlZiJvrwifMpjKIWXrAEjf1K/x+28VvK1E65XRKzl3VyyBoVGGPjNNLUGq2X9EGE0Q3WBqm6rnTx3lM1K7480anqWqR1AILiW/io2cZ9I0GiBZVfoGuTZovmMhCZHw/OBJJhWGFn88tvpW/EKrpUqh0AKssLY9l7bZv3rfvBBPRyCCCkMbyrI8rCf3Lfi5VQiNCk+ELFDYcoGMLMzTasPX6TlSUOUFq/wBNzqf+4LDPC27XKvgEtp13VfRxGhUAyVWO7CpDbhnSsbjVbTadYtIIWkwjEaddgovIa8DTrWPFVuuqNtctggx1gqbh9nvfTojqjWNlzgB0kqsv8Zp2xhkPd26LJG8rPb51V5HW4lMPqvJ1JTvll9lMZGgucddXoPplgbI3BVEyqM8nWE2XnLoU3SJza7J44SG2vJyoKlo5/S6FcFwAWPwPEfFW8270S6Vc+U21HvpTrwUeVwtkPwuV2uA4QjBVS29lwk6AaqX402WwdCFWPyLPZZcWUTUEwyq12xTocujDmxyZWWI9/asu7Z9J43Gh6ClWzebpMafktAT8pmq8UzJ2Knm+soeO70eCNNUXFwngnVrhl5TZWaBBBBWQIIIIDFcuLINrMuWjSoIdpxCwN7TbBLo9i7Dygs/HcLrMaJe0Zm9oXJr8ZCc3wUz2qelDVZGzZCg1nZdgQrOvU3GUA9Srq7STI9iuBH8Ycx08Emrcc50DqHFIqHqTJB6k4mpFKqW8YKtMKqzd2/myOcb6tQqRsmOlW2EOIu6Ebc60a9oTLb0igiQUDbkvhXgco6U/NGfeesKX9a3HhZ/vHSH/AEjPvPWEdqJT+jSLSqedjNlnipdWtVpecyo4GeBVTJBmdVJFyKjMj9OtGjidSxW7bEXDj1FWtHFn6S8ErJkkHSYOydZUIEyQlcZT22TcUIAzN3MJ1t+1x1BCyVvcPBnPI6yralUzNBCzuEPa8F5S4uQF3SBPnKkNSHJNWtDeCXhBtpqVyCwFjgddwVLFyWlr8xMwsvhVeaT2zqHAq054Fu5kQVnlh20xrQ2d1LjmcPO0Mqey9aH5BMgRPWspQrOkuB2MlWHjBEOJ1hZZcc21nJdNRb31MujMJU6ndsiFhvHC1zSHDrU2hiLi5rZUXCzuFJjn7bEXDTEHdJvdaId0FU1vcSRrorR9UOsnGCYgQOOqUyvqlnxeFliZb/om9idTVD9G2YmE6u7iv4xzZewQQQWhAggggAdlyrlXZCyxOtTAhkyOwrqqxXhBtW5aFwPSdLT6kqrFzG5yknXWVCqaAu0Uu6Lqbzpoq+rVJJaRKoGKjQ8S0ZQmIh34KQ+Y80+oplwcmkgNO8QVZYVpeW4/1G/EKC0yRGysMM/XaBH71vxTJ6OQQQUk5L4WTHKOl/KM+89YJ5gTEdS3fhc/vHR/lGfeesE4nUBE9KNvOu6bJ4gozGxSCdJTAxUO0pbH6GUwSTtCGvAyg0znGNgAz2KUzEsrQGN2VXkfOoTgaZCRrMXz3anVx26kTrhx3MnoURhytiRKUxzdvikFthlctrEE+kIVzQuQ6ATpsVmKFWHh06ghWJqFrjB0OoU2Ki7FR1KqY2I9oUxlxLIB3Gx6Vn33BqUm6kEaDVOULmSBMfgpuJyrjODrMKRSq+cN1Htbc1y7McstkHpQogteBsoumkaKxq6sndXdSuWYdUc3cuaB16rN2xhzA07KzxC6bRtqFCRnc/OR2Lkym8nTl3hGnoPApsEiYCkNMqjtrguptc0kjip9G5B0J4p8fLcL25c+Kz0noKOazR8oIGs2PSC6P3WLHwqQilRDcsaAZkIeNMeQGuEqf3WOj/TyTFm+XNMVMFz8WVAQtA1+ip+VlM1cAuQIloDvYVp+tjdFjO3F78+cSdRKrapYdWk9cqZfuh5EKtqgESCt4KQ9zdp1SDU2DRIRGEMzTvwCoimu02VhhWt5Qn9434hVtMx2KxwvS8oH/Ub8Qgq9IoIIJJci8Lv94aJ4G0aP/JywPHh7V0jwsUucxRjgNW27D/5OXM377pxQj9nYmXkdadGre1IPQUA2SPajGhBROAB3RnqP2INYshzQY9iRUA0jQcYTNGsGsDTJAR1SC0EO0nZIxaF0dSMEM307U3nj0SkEniUwlU6oEydvtVlb1RWtxGrm6H8FU0WZhOsBSLGqaNwHGMh0d2JURPa5zDpoCn6TnBweNYPZKmWlkK/OBwJbAJI6OlFStXUqlSk8ec06T0KNq0tKF64UmtjVoQtzUq1wBMk6BQhTc0tLTELUckaFIXvO1mzElo61lnZjLWuO6sLLD3UnsNTfLmd1LNXGJG7xh7gfMbIb2BajlHeG2wq7rMOV7zkb6/6LnWG1CbySdwSsuGeUuVacuWtYuh4RcPyuJ/RtaST0KTb3ocZmNYCoG3bqdjlD4buW/iUxb30uJnY6rO8e9qxza590NSXJqlehxdLoB6VStu5py0zrqo770gR1QonE08sWkr3gY08SBMKvtsUaars5jSdFWG7JYHl3pAtIlUz7iCTOpkBXjw7Tlya9N23HWUzkLpkzKax/F6dTAb1zXbtDR6zCxtO7GRrnaiNlXY/ibm4WKQJHOP17N1WPBrJjncf6Z6+qEVdYjpUCpUEwdAifWc9pa6DOyjF5b5rjIK75HNTwdGu6Jrg4kERKaY0vBg6hJdJjXX4pkktIHWrLDDN1Q+kb8QqmmTpGytcJH51QP+o34hBPSaCNBSWnNvCMwOxlgOxtmj7XLlNw0se5uxBXWfCIP/V2H/p2/Fy5hjFKKgqN2dunDQWHSEmoDIISGaHdOESzcymDFSRPUmi46TKefIOvrTDxqdSJ1CDOseYjVONMHpHR0qM1wHaelLDpIEhAOSc20HgjBMcSmyREhHmluuiDSGVHsZuQDv1o2vJcNTHWmGv4CUsEEpUNZyfunHKRq6kQO0FaC9ose1j2y1wEA9I4LFYDXLb1rdg/QrfvAuMMYQPPZxHwWHJ1ZWuHaEbYkNcYMjgr3AqRbWBAgRqq2zY8ANewkExr9i0uG24ptBHwXPy5dab8WP2zfhArFlG3otOhJcVi7Grzd2xxOkwtR4Q3RfUmdFP8Vh31i12/FdHDPwjLmv5tdcV3tpaAnRV9K9cysAJT9nV8awxrplzdCoNYZKnmt1CqSei/1c0b8U2vDuKYfd5q4aXQDKqq1SWwDB33UOteHzDPnDiiYQeS98ac8GDo0xPCEhlWXNBdrmVOLwtolojzoEpqhdONQhxMj7FXiVyW1Su5tVzS4RPBUuPXzK9cNaSAwH2lHcXrRT1cJAJnp6lRVKuZ5LjqdVUxRlRuJImUg1XxB1TRfPTCMEzxVILbmGrQQnWkk6xKZa4nQpxo1nqTI+w6K1wonxqh9I34qpptHTsrXCh+dUPpG/FBPSsoIIKQ59y/E4u3+XZ8XLA4nbipQcANRqF0Dl8JxVv0Dfi5Yw6mCp32pjHHXUJQd7E5iVDxe6e3LAOoUMPOysFVQZOvHdMv03gHtTrjomqgBMk+1AJa7Xp7EoOlMjR2h1Ss22qAdzA6wI7URcD2dqSIO8I4gD4SgzjXA9Y6JS2kjsTeWQDp0pxkDc8EqEyyq5K7HcQ4FdSwD8pBjMyRI6iuUUiM+hXTORlyeZoyQcwyOBXPzS+Lbis8m2p2Fs5oytE9CXQpwXMIghIti5zhGzXa9SmW7C6qSeG5XnW37dGV8duZ+EjTEmT+6C5/Wq6rovhQo5cSpumAaf4rm9UAPXpcP8I5uS7u2m5MVc9lWYTs78E7e04aSo3JMDmK8ftBXVWgKlIye1PeqrGbjK1q+QEqtrVy6p1cNVa4zbtohwbJJ2hZ1ztRM6LWM70kuu3NdEyBwlGL2QWDY8VCqc38mT1FLrU+YpNLvSfqB0BNOwr1Q52XZo36ymc4nh7UgkGSfUk7wEyOB2yPNqOlNwHbnVKEAdOqElh2p0Cda4cAmRrpunG7jgehOA+wq2wojxmj9I34qppgDfdWuFD86o/SN+KZPSw2QQCCgMDy8E4q0f6DPi5YxwIqa9K2XL0nyu0Dbxdv3nLHvEukbKFRS8obcmk2s0asOvYs26Q7Rbe7pCtSex2zhCxFww0ar6ZGoMK8aKXOYEfamyIGs6ImOjiI4Sn6kFmY8UwhOILiYRAgOBhCoRJgJAdqgHs+2sT1JQ4fFMgwOEdmydZU0kxKDONJ9XWlMPCBqmc5/olNdI4JUJVM6rZ8kLh3Mua06teDCxLHGROy03JOsG1arQdwD7FnyTeKsfbr9rVzjnGbPifYrq1ZFOeJWbwyoXWrXN01Gi0ts8GkI4Bebj4+fbp5+p0wPhTt58Wq/wCUhcouacP/AKLtXhNo85g9KrGrHx7QuNV/SMEaL0OKSY6jnt3IvuS1IMs3u11f+Cui2WObsVXYCzLh9P8AzS5W9GmC1wGpJ2UZXtthOmfxe3aLYuf6Q2WRNu+rWcAI3Oq6FjFsXxSEQImFnLuydnDGCCTuN1rhluM88e2foUBTrnxiA1mrvUoV1XdXrPqO47DoHALS8qqNPDaNGyYG8+9oqVTx6gso50k7aq5dzbPKa6FPCdEoH1pE8AZKPr0VILbrqN04D1BMz1BLaZO4QDrHDTUexOMI3gJkRw1TgM8AqCRTcrXCv1qh9I34qopQrjCv1qh9I34hBV6VQRoLMOf8vjGLt/l2/ecskdIEeta3l83NizP5dv3nLKFhJBSsUay6nTgs1yhtMjhXYNDo6Fqg3hIUW5thXY6m8DKUsdwMBPnT+Cda4yMuyk32HPt7ipSJmNiTwTNO2eOI9q0BmqydNO1MZYB2VgbZ8DUdZlNus3SDIhARI1A/BLBnsnoTptnzoft2S6dm8THxQaOf/wBRtB6U+bV5G+qMWj4GqQJpgk9ICv8Ako+MTa06hzSFSNtXzHBXXJukWYrQJPFRl6VPbq2B1YtnUz8krRWTyWwCs1hlJwDhHyVe4W4vjQjdeXyY3y9O7KS8ezXLOh41ycuRxYA72Lhd2CKuUdK9D3lubi1rUHDSowt+xcKvcPezFTReILahaZ6iur42V1ZXJZ00GEUSLekzoaFfNtGsptqdI4qDhdu6BorqvQc22AggxOyXJbt08cmlFcsAaXH5IMkqtt6VI1fGKhllH8o71KdiOdtKZIa4GQelVGJ0q1jyZqgyX3DxTDurc/YtcZdM8vbEY1fPxC/rXVR0uqPJ7BwCrZgEganiplSzqOKDcMrOM6BdE66c17qCDptKPiNdFZnBLgNBABnrShgdcNlzmt7SmWqqx2bpTesetSqmHVWGCPWDugLF41TLRgdW6cG+qcbZ1Bx1TrbGoe9MaJo6AQ2QrfCf1mhp/wC434hQaVk8DUgQrTDLd4uaOmmdu/aEbLT0iNkEQ2CCgjT6FGqZq0abyNJc0FJ8StPmtD3YQQQYeJWnzWh7sIvErT5rQ92O5BBAA2Fkd7O3P/ab3IvJ1j8ytvdN7kEEARw6x+ZW3um9yHk2wP8Agrb3Le5BBAA4Zh8fqNr7lvci8mYf8xtfct7kEEAPJeH/ADC19y3uQ8l4d8wtfct7kEEAPJeH/MLX3Le5AYZYAgixtQeqi3uQQQCxY2gOlrQ92EBZ2oOltRHZTCCCBsrxW3/cUvqBNnDrEuzGytiTx5ls/BBBEBQsbMbWlAdlJvcjNnaka21H3YQQQN0k4fYu9Kztj20m9yJ2HWL2hrrK2c0bA0mkfBBBAI8k4b/D7T3De5H5Kw3+H2nuG9yCCAHkrDv4fae5b3IeSsOP/wAfae4b3IIIAjhOGnfDrT3De5DyRhn8Os/cN7kEEyF5Iwyf+XWfuG9yV5Iwz+HWnuG9yCCALyPhn8OtPcN7kYwnDQZGH2gPVRb3IIINMQQQSD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BDAAkGBwgHBgkIBwgKCgkLDRYPDQwMDRsUFRAWIB0iIiAdHx8kKDQsJCYxJx8fLT0tMTU3Ojo6Iys/RD84QzQ5Ojf/2wBDAQoKCg0MDRoPDxo3JR8lNzc3Nzc3Nzc3Nzc3Nzc3Nzc3Nzc3Nzc3Nzc3Nzc3Nzc3Nzc3Nzc3Nzc3Nzc3Nzc3Nzf/wAARCADDAQIDASIAAhEBAxEB/8QAHAAAAAcBAQAAAAAAAAAAAAAAAAECAwQFBgcI/8QATRAAAQMCBAEGCQcJBgUFAAAAAQACEQMEBRIhMUEGE1FhcdEHFBUiMoGRk7FCVHOSobLBIyQzNFJTVXThFzZEYmNyFjVkg6IlQ0WC8f/EABkBAAMBAQEAAAAAAAAAAAAAAAABAgMEBf/EACMRAQEAAgICAgEFAAAAAAAAAAABAhEDIRIxBEEiExQyUWH/2gAMAwEAAhEDEQA/AN5ys5V4hg2KG2tKFu+kKTXZqgJMmegqhd4SMVaP1Wz+q7vXQLvC7LEKlYXduyoZADtiNOlZzFOQFtWaTY1Sx3BtTUe1Ly/w9SqD+0vFeNpZ/Vd3ov7TsT28Vs5/2u71XYpyQxGxDnPoOyD5bNQs5WtX0z5wTllO4tn/AGnYn80s/qu70seEzEyP1W09ju9YTm40KN1PSWz60+i03Q8JmJfNLP2O70Y8JeJH/CWnsd3rBEOG6Wwa7pdDTrWC8qMQxNtI8zbtLzrla7QdO6vGX9ao/wAypS5sENc80zudo1WP5JtHiNJji6HN9FvyzOy1BYabGh4zUs4BY0ej1hcWfLlMtRtMJpcNFc71Kf1D3pQbW/eM+p/VCk4EDLtwTkrp48/LHbGzVIy1f22fV/qiit+2z6p706gtCQb6rdW9B1SmabsomCw96yVxy1vqJLTbW5cD0O71tLwA21Sf2SuW4kwVL0kDSY261lcrM9NcMfKNjhvKC8u6POVKdBnSA096nUMSuKzoHND/AOh71UYZainZNndwBA6FZ2ds7O08Fx5c+e+q68uLimKxbUuT8ql9Q96U19yXQH0/qHvRtaWiE4xkGVWGfJlfbjuhBtxxfT+oe9Ky1p9Nn1D3p1Bd0nTM1lrfts+qe9M3hvKdu99tzT6rRIa5pg/apaIphz+65d4jbOc11lbgt3BzD8VDPhJvh/grb2uT/hFtKTbptWm2Hub5+m/WsBUYGu848FON21uMbdvhJviY8StR63KZR5e31QNJtrYAz+13rnDXt/a06VPt7gloacug82EUvGN7/wAb32n5tbwep3em63Ly+YYba2xPD0u9ZGk7nWhzZ7XBIqmlTaS45nDoS2Uw67al3hFv2GH2dtPa7vS7Pwg3txd0aPidtFSo1hILpEmOlc2uK9StVOUQ3rVvycpB97QJcRkqtMn/AHBWVju8oIIISbpfpq3aPgE4m6f6ar2j4JxSBOAIIIBB6VlOUvJKjdsdcWLAysNXM4O7OtayEWqnI5dOG3WHGm8h1Mgg6jaFG8UdPV1rsmKcnLHEHOqOYadV2728fUoNvyNw+mQazn1er0R9iPKxe45UbNxHFN+LFrtV2d3JrCHMy+KNHWHGfis/jfI1lOk+tYvJygk037+oouep2Jqq7k1X5q2pOES0ELXWdZtVrW8BosLhDubc62dIJK19q7mmUwN5Erh5prJ04TeLQUWBggJ5M0XAhpncJ5dPx9XFyZewCNEjXSkmo0OaWkSCue4rbAYjUYBu7MuhlZDlI2nRxBj9i7dc/NPVdPxrPLVWmGta6kzTUAaK0psDRACqcIILRrrGhVxTB4rhxm8tHz9ZaLDUpGgvUxwmM1HKCCCCoAiKNBAZbl7asr4O6qIFSi4a8YK4/c0nEukntXYOWrLkWxNEF1KozJUESBrIK58zD6r5/JiBuXOgLHHKze2n0oLK3FR4DiDwgq4t7UwPyYDgdzoE54o+0eS59MO4ZXgonPYKk1LqlB45wrt36LZbqYf5vDplIqWYcNwY3EJt13aUh59zbyd3B0mE55VwtjhnvXOadHOazUpbqdma1lb/AJMy5zzOYRACnYexjbmhkbA51vxCh3WMYOMvMVrh+nnZ6aXh+L2D7qiynTrl7qzA1xgAahVNldu2oI0FRaNs/S1e0fBOJDP0lT1fBLS0Y0SNBKzYJQJhGUhZ55ePRjQcMzdUEYKWPfVDE8osNZZ3QuKLYBObRWFo5takyqOICs8foCrYvJGoVDglTzX25+QZb2Lk5cdTX9OviyaG3qOLWOAgBTg7QKLYj8lEcVK0hVxSyblYcmvItGkt2Sl3Y+mQLGctZZdUXcC1bNZblvRLqVCqBIBLSp5MdrwuqYwC8a5gknRam3cKjA4HRc8wSrluck7rfWFN1OkASNdVx+PjyR0ctmWEy+0xBEEa9ByAggggAilGiOyV39BFvX0RQqCuRzcHNPQuH4tUeKhyvdknQSuicuH3Fu0MY883UE/audXVM1A4Od7Fz8MytuWTWySdKiqc3pO+1RqjW9IUypRa2oWHUdKadQGWGwNOOpXVEIVQsHouk8QkMEg67JVah58CRGpKDaYMSYPAQmQN14KywX/mFp9Mz7wUFtNojMDPVsVY4S0Nv7bf9Mz7wQT0agjQUhXXGJUbS8dSrEglrXA+3uUulc0qrZY9pHUVluVDoxT/ALTfiVWsuKjB5riPWuXPLPHLqtJJY34cDsUcrD08Uu2ejWf7VOt8euW6Pa13bonOfL7g8GpOyIBVNnjdOs7LVYaZ6ZkK1a4OAIOhS85nU2WFpPFKQWtm9UkbEGZ7WoP8pWLp1Ra3rHzDZh3YttduAt3k7QVgryHucubPVzrbC6ja2LwKRd1qWDJlVmBv522GmgaN+xWbAQNQowl9fSeT+RwBGiGyNehPTIFDxS3Zc2VVlSmXiJAG/qUxEUWbgl05i0eLXoLCYDtNF0DDXl9o0ncLOcosP5m+NWIZU1BHStLhbMtpT6wCuXObyje38EwbI0QRrqk1GAIIIJgEiqctNzugSlonAOaQdiISs3NBzLlZiJvrwifMpjKIWXrAEjf1K/x+28VvK1E65XRKzl3VyyBoVGGPjNNLUGq2X9EGE0Q3WBqm6rnTx3lM1K7480anqWqR1AILiW/io2cZ9I0GiBZVfoGuTZovmMhCZHw/OBJJhWGFn88tvpW/EKrpUqh0AKssLY9l7bZv3rfvBBPRyCCCkMbyrI8rCf3Lfi5VQiNCk+ELFDYcoGMLMzTasPX6TlSUOUFq/wBNzqf+4LDPC27XKvgEtp13VfRxGhUAyVWO7CpDbhnSsbjVbTadYtIIWkwjEaddgovIa8DTrWPFVuuqNtctggx1gqbh9nvfTojqjWNlzgB0kqsv8Zp2xhkPd26LJG8rPb51V5HW4lMPqvJ1JTvll9lMZGgucddXoPplgbI3BVEyqM8nWE2XnLoU3SJza7J44SG2vJyoKlo5/S6FcFwAWPwPEfFW8270S6Vc+U21HvpTrwUeVwtkPwuV2uA4QjBVS29lwk6AaqX402WwdCFWPyLPZZcWUTUEwyq12xTocujDmxyZWWI9/asu7Z9J43Gh6ClWzebpMafktAT8pmq8UzJ2Knm+soeO70eCNNUXFwngnVrhl5TZWaBBBBWQIIIIDFcuLINrMuWjSoIdpxCwN7TbBLo9i7Dygs/HcLrMaJe0Zm9oXJr8ZCc3wUz2qelDVZGzZCg1nZdgQrOvU3GUA9Srq7STI9iuBH8Ycx08Emrcc50DqHFIqHqTJB6k4mpFKqW8YKtMKqzd2/myOcb6tQqRsmOlW2EOIu6Ebc60a9oTLb0igiQUDbkvhXgco6U/NGfeesKX9a3HhZ/vHSH/AEjPvPWEdqJT+jSLSqedjNlnipdWtVpecyo4GeBVTJBmdVJFyKjMj9OtGjidSxW7bEXDj1FWtHFn6S8ErJkkHSYOydZUIEyQlcZT22TcUIAzN3MJ1t+1x1BCyVvcPBnPI6yralUzNBCzuEPa8F5S4uQF3SBPnKkNSHJNWtDeCXhBtpqVyCwFjgddwVLFyWlr8xMwsvhVeaT2zqHAq054Fu5kQVnlh20xrQ2d1LjmcPO0Mqey9aH5BMgRPWspQrOkuB2MlWHjBEOJ1hZZcc21nJdNRb31MujMJU6ndsiFhvHC1zSHDrU2hiLi5rZUXCzuFJjn7bEXDTEHdJvdaId0FU1vcSRrorR9UOsnGCYgQOOqUyvqlnxeFliZb/om9idTVD9G2YmE6u7iv4xzZewQQQWhAggggAdlyrlXZCyxOtTAhkyOwrqqxXhBtW5aFwPSdLT6kqrFzG5yknXWVCqaAu0Uu6Lqbzpoq+rVJJaRKoGKjQ8S0ZQmIh34KQ+Y80+oplwcmkgNO8QVZYVpeW4/1G/EKC0yRGysMM/XaBH71vxTJ6OQQQUk5L4WTHKOl/KM+89YJ5gTEdS3fhc/vHR/lGfeesE4nUBE9KNvOu6bJ4gozGxSCdJTAxUO0pbH6GUwSTtCGvAyg0znGNgAz2KUzEsrQGN2VXkfOoTgaZCRrMXz3anVx26kTrhx3MnoURhytiRKUxzdvikFthlctrEE+kIVzQuQ6ATpsVmKFWHh06ghWJqFrjB0OoU2Ki7FR1KqY2I9oUxlxLIB3Gx6Vn33BqUm6kEaDVOULmSBMfgpuJyrjODrMKRSq+cN1Htbc1y7McstkHpQogteBsoumkaKxq6sndXdSuWYdUc3cuaB16rN2xhzA07KzxC6bRtqFCRnc/OR2Lkym8nTl3hGnoPApsEiYCkNMqjtrguptc0kjip9G5B0J4p8fLcL25c+Kz0noKOazR8oIGs2PSC6P3WLHwqQilRDcsaAZkIeNMeQGuEqf3WOj/TyTFm+XNMVMFz8WVAQtA1+ip+VlM1cAuQIloDvYVp+tjdFjO3F78+cSdRKrapYdWk9cqZfuh5EKtqgESCt4KQ9zdp1SDU2DRIRGEMzTvwCoimu02VhhWt5Qn9434hVtMx2KxwvS8oH/Ub8Qgq9IoIIJJci8Lv94aJ4G0aP/JywPHh7V0jwsUucxRjgNW27D/5OXM377pxQj9nYmXkdadGre1IPQUA2SPajGhBROAB3RnqP2INYshzQY9iRUA0jQcYTNGsGsDTJAR1SC0EO0nZIxaF0dSMEM307U3nj0SkEniUwlU6oEydvtVlb1RWtxGrm6H8FU0WZhOsBSLGqaNwHGMh0d2JURPa5zDpoCn6TnBweNYPZKmWlkK/OBwJbAJI6OlFStXUqlSk8ec06T0KNq0tKF64UmtjVoQtzUq1wBMk6BQhTc0tLTELUckaFIXvO1mzElo61lnZjLWuO6sLLD3UnsNTfLmd1LNXGJG7xh7gfMbIb2BajlHeG2wq7rMOV7zkb6/6LnWG1CbySdwSsuGeUuVacuWtYuh4RcPyuJ/RtaST0KTb3ocZmNYCoG3bqdjlD4buW/iUxb30uJnY6rO8e9qxza590NSXJqlehxdLoB6VStu5py0zrqo770gR1QonE08sWkr3gY08SBMKvtsUaars5jSdFWG7JYHl3pAtIlUz7iCTOpkBXjw7Tlya9N23HWUzkLpkzKax/F6dTAb1zXbtDR6zCxtO7GRrnaiNlXY/ibm4WKQJHOP17N1WPBrJjncf6Z6+qEVdYjpUCpUEwdAifWc9pa6DOyjF5b5rjIK75HNTwdGu6Jrg4kERKaY0vBg6hJdJjXX4pkktIHWrLDDN1Q+kb8QqmmTpGytcJH51QP+o34hBPSaCNBSWnNvCMwOxlgOxtmj7XLlNw0se5uxBXWfCIP/V2H/p2/Fy5hjFKKgqN2dunDQWHSEmoDIISGaHdOESzcymDFSRPUmi46TKefIOvrTDxqdSJ1CDOseYjVONMHpHR0qM1wHaelLDpIEhAOSc20HgjBMcSmyREhHmluuiDSGVHsZuQDv1o2vJcNTHWmGv4CUsEEpUNZyfunHKRq6kQO0FaC9ose1j2y1wEA9I4LFYDXLb1rdg/QrfvAuMMYQPPZxHwWHJ1ZWuHaEbYkNcYMjgr3AqRbWBAgRqq2zY8ANewkExr9i0uG24ptBHwXPy5dab8WP2zfhArFlG3otOhJcVi7Grzd2xxOkwtR4Q3RfUmdFP8Vh31i12/FdHDPwjLmv5tdcV3tpaAnRV9K9cysAJT9nV8awxrplzdCoNYZKnmt1CqSei/1c0b8U2vDuKYfd5q4aXQDKqq1SWwDB33UOteHzDPnDiiYQeS98ac8GDo0xPCEhlWXNBdrmVOLwtolojzoEpqhdONQhxMj7FXiVyW1Su5tVzS4RPBUuPXzK9cNaSAwH2lHcXrRT1cJAJnp6lRVKuZ5LjqdVUxRlRuJImUg1XxB1TRfPTCMEzxVILbmGrQQnWkk6xKZa4nQpxo1nqTI+w6K1wonxqh9I34qpptHTsrXCh+dUPpG/FBPSsoIIKQ59y/E4u3+XZ8XLA4nbipQcANRqF0Dl8JxVv0Dfi5Yw6mCp32pjHHXUJQd7E5iVDxe6e3LAOoUMPOysFVQZOvHdMv03gHtTrjomqgBMk+1AJa7Xp7EoOlMjR2h1Ss22qAdzA6wI7URcD2dqSIO8I4gD4SgzjXA9Y6JS2kjsTeWQDp0pxkDc8EqEyyq5K7HcQ4FdSwD8pBjMyRI6iuUUiM+hXTORlyeZoyQcwyOBXPzS+Lbis8m2p2Fs5oytE9CXQpwXMIghIti5zhGzXa9SmW7C6qSeG5XnW37dGV8duZ+EjTEmT+6C5/Wq6rovhQo5cSpumAaf4rm9UAPXpcP8I5uS7u2m5MVc9lWYTs78E7e04aSo3JMDmK8ftBXVWgKlIye1PeqrGbjK1q+QEqtrVy6p1cNVa4zbtohwbJJ2hZ1ztRM6LWM70kuu3NdEyBwlGL2QWDY8VCqc38mT1FLrU+YpNLvSfqB0BNOwr1Q52XZo36ymc4nh7UgkGSfUk7wEyOB2yPNqOlNwHbnVKEAdOqElh2p0Cda4cAmRrpunG7jgehOA+wq2wojxmj9I34qppgDfdWuFD86o/SN+KZPSw2QQCCgMDy8E4q0f6DPi5YxwIqa9K2XL0nyu0Dbxdv3nLHvEukbKFRS8obcmk2s0asOvYs26Q7Rbe7pCtSex2zhCxFww0ar6ZGoMK8aKXOYEfamyIGs6ImOjiI4Sn6kFmY8UwhOILiYRAgOBhCoRJgJAdqgHs+2sT1JQ4fFMgwOEdmydZU0kxKDONJ9XWlMPCBqmc5/olNdI4JUJVM6rZ8kLh3Mua06teDCxLHGROy03JOsG1arQdwD7FnyTeKsfbr9rVzjnGbPifYrq1ZFOeJWbwyoXWrXN01Gi0ts8GkI4Bebj4+fbp5+p0wPhTt58Wq/wCUhcouacP/AKLtXhNo85g9KrGrHx7QuNV/SMEaL0OKSY6jnt3IvuS1IMs3u11f+Cui2WObsVXYCzLh9P8AzS5W9GmC1wGpJ2UZXtthOmfxe3aLYuf6Q2WRNu+rWcAI3Oq6FjFsXxSEQImFnLuydnDGCCTuN1rhluM88e2foUBTrnxiA1mrvUoV1XdXrPqO47DoHALS8qqNPDaNGyYG8+9oqVTx6gso50k7aq5dzbPKa6FPCdEoH1pE8AZKPr0VILbrqN04D1BMz1BLaZO4QDrHDTUexOMI3gJkRw1TgM8AqCRTcrXCv1qh9I34qopQrjCv1qh9I34hBV6VQRoLMOf8vjGLt/l2/ecskdIEeta3l83NizP5dv3nLKFhJBSsUay6nTgs1yhtMjhXYNDo6Fqg3hIUW5thXY6m8DKUsdwMBPnT+Cda4yMuyk32HPt7ipSJmNiTwTNO2eOI9q0BmqydNO1MZYB2VgbZ8DUdZlNus3SDIhARI1A/BLBnsnoTptnzoft2S6dm8THxQaOf/wBRtB6U+bV5G+qMWj4GqQJpgk9ICv8Ako+MTa06hzSFSNtXzHBXXJukWYrQJPFRl6VPbq2B1YtnUz8krRWTyWwCs1hlJwDhHyVe4W4vjQjdeXyY3y9O7KS8ezXLOh41ycuRxYA72Lhd2CKuUdK9D3lubi1rUHDSowt+xcKvcPezFTReILahaZ6iur42V1ZXJZ00GEUSLekzoaFfNtGsptqdI4qDhdu6BorqvQc22AggxOyXJbt08cmlFcsAaXH5IMkqtt6VI1fGKhllH8o71KdiOdtKZIa4GQelVGJ0q1jyZqgyX3DxTDurc/YtcZdM8vbEY1fPxC/rXVR0uqPJ7BwCrZgEganiplSzqOKDcMrOM6BdE66c17qCDptKPiNdFZnBLgNBABnrShgdcNlzmt7SmWqqx2bpTesetSqmHVWGCPWDugLF41TLRgdW6cG+qcbZ1Bx1TrbGoe9MaJo6AQ2QrfCf1mhp/wC434hQaVk8DUgQrTDLd4uaOmmdu/aEbLT0iNkEQ2CCgjT6FGqZq0abyNJc0FJ8StPmtD3YQQQYeJWnzWh7sIvErT5rQ92O5BBAA2Fkd7O3P/ab3IvJ1j8ytvdN7kEEARw6x+ZW3um9yHk2wP8Agrb3Le5BBAA4Zh8fqNr7lvci8mYf8xtfct7kEEAPJeH/ADC19y3uQ8l4d8wtfct7kEEAPJeH/MLX3Le5AYZYAgixtQeqi3uQQQCxY2gOlrQ92EBZ2oOltRHZTCCCBsrxW3/cUvqBNnDrEuzGytiTx5ls/BBBEBQsbMbWlAdlJvcjNnaka21H3YQQQN0k4fYu9Kztj20m9yJ2HWL2hrrK2c0bA0mkfBBBAI8k4b/D7T3De5H5Kw3+H2nuG9yCCAHkrDv4fae5b3IeSsOP/wAfae4b3IIIAjhOGnfDrT3De5DyRhn8Os/cN7kEEyF5Iwyf+XWfuG9yV5Iwz+HWnuG9yCCALyPhn8OtPcN7kYwnDQZGH2gPVRb3IIINMQQQSD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hISERQUEhIUFBQUFRUWFRAVFBAUFBQUFBUVFBcUFBQXGyYeFxkjGRQUHy8gIycpLCwsFR4xNTAqNSYrLSkBCQoKDgwOFw8PGCkcHB0sKSkpKSkpKSkpKSkpKSkpKSkpKSkpKSkpKSkpKSkpKSkpKSkpKSkpKSksKSksLCksKf/AABEIALUBFgMBIgACEQEDEQH/xAAcAAABBQEBAQAAAAAAAAAAAAAAAQIDBAUGBwj/xAA+EAABAwIEBAIHBQcDBQAAAAABAAIDBBEFEiExBkFRYRNxIjKBkZKx0RRCUqHwFSMzYpPB8Qdy4RYkQ1Oi/8QAGQEAAwEBAQAAAAAAAAAAAAAAAAECAwQF/8QAIBEBAQACAwADAQEBAAAAAAAAAAECEQMhMRITUUEiMv/aAAwDAQACEQMRAD8A9xSIQkDXxggggEHcFcdxHwoBeSIac2dPLsuzKaRdRVS6ePTUNjsoRRr02u4Uifq30D7x7lHT8HQj1iXdtgjdV083ND2UTqOy9aPDlPa3hjzuVkYlwW0gmI2P4Xf2KPlr0SxzPDrrXHkuwpKv9eWy5CmjMUlnC3IhdPhzefUhcvN+t+P8bsLQQrTVQoJLhXmFVwesOSapyVIhdcZlTXBOSIocVi1P+9I66rYwsDKAoOIWAPB6qXDDsuDk/HoTVw212NUrWqNqnar4cZle3FlQAlQhdqAhCEAIQhAZHEcAfTyA7gX9y8jqodSvV+JXPazM3XRzXDcWIXn4onE6NJKylu7tpPHPRwa2PyWxT022gIPn+ZVh+FvGpbYW6hOcx1t9ByuFVy34RRFYa27AaJBCDr8tUmX+ZtuYLgkZVRA6ysb2BvftoltOyOpB3t1UbqeMPJaCRpvveysR4jTbOnAttlbdV5sWpg4hspcOuTVObCwBohV24zT2++TzNhbtohUl7ChCEGCkTklkrARBKCkUZZaMXSlIlCU/A5riLBwfTHtUOEvuy3NpXS1cOZpC5Wl9Ca3I6Lnzx1vF0ceX9blKbK7A9UYB6QWi1gWfHLb0OXW0gKVNsnBduFt9c9KhCRak5nizQtUGDVKvcWx3Y09yudw6Wz1y54dV1cWf8dxA+/NWQszDifYtII4GXJNXRyEIXUyCEIQAkSpClaEUoBBB2K8t4imcyV4Y42DiBY8l2/EOJOiB7g2K86rXlxN9zzXPx7yytrXWoy5al5+873lU336n3lTzQkb7KF9ObnX2LpiFfJ3VeTT63U88G/IdSqrWHXoqJKWpQUnhu57fJSMhPVMlmDZCfA3RCA+gg5C5amxd7edx3V9nEA5j3LknNZ7F/D8baRZseORne481bjrGHZw96ucuNL41M5JZGZKldW7IWSJySydn4A7ZcjicVnnzXXFcxjXrlZcv/UaYL9DLmDT1WsCuYwKU3cDsCCF0YCxn+ark70kanhNanrr450xoQhC1JSxWj8WMt2O4PcLh5ISx9juCvQ3C64/G8PyP01B2+izy9XjW9g8+Zo8lpNKxOHR6I8iFttCx4t7Vy+nIQhdTIIQhACa4pya8aFK+ByXGFcCGsFidSfauKnB5LaxfMXuzb3+SxpVnhNTtpWdVN/Lkq+QqapnF1B4oIC2kJHM3Sx96qmId7KeWpF9NVUmqCSmRzLeafbXQaKp4h2/NTMl9qaV9gQmwvSJh6OClumNkTw4LgrWFBUrHKJKCoPbToa1zeenQroWSXC41si08OxfLo71evRKbl3BZt0QKC5Z8mNRAaOv2WbW41cejotby/wAiJi33SLlcVnu8qAVjup96rTS3KjvK7q50v4az0r335Lqw1cfh0p8RnS4XXtejqXssvIenKEyapwkWmPJIixKhMa5OzLeZypKqGLUHiN09Yaj6K8EJ3s5dMrA2WZrvcrVChbEBe3MkqQOWGF+Nsqsrs9CELoQEIQgBCEIDh+K6MiVxA0dr9VyVXEeq9L4oo88WYDVvyK8/qmKV/wAc9LEVWfD+rLVmhPMWWfUNtzVkpmEdVIKRpGhKheFAXkJlUr2NHUqaFjf8qlnv2UjJE07asMPT3IUdMCRoUqY21I8flbvYjur0PE7fvNI7jVc3K7VRFyzuEqtu4ixphF7281YZibDs4e8LjKN4Le6bO6xWf1xW3dCpH6KUSrhYaqxGpC1YsT7qbxjbphImuPdYwxJw7qVuIHop+FPbUDlG4aqqK8JTXNR8ae2hC6xHYrZgxI5SOYXMR17SRqrkMutlGWO1Y10UdfcAnkpoavY9SubZUb+S0KWpG1/Z10WVwbSy9Vuio1U7JrrCjrb35f2srUFeEpuIuEvjZa5LmVGOsUgqgVrjy6ZXjqxIdFDFIXFSA3Cho+fZFvyspSdVbCVCF2MwhCEAIQhARzxBzS07EEe9eZ4tSlj3N5gkL1BcZxpR2eHgesNfMKaqODqCR9FRl21WlVOF9lnvCqBnzxkKq9uq0JX62VaSNUVVTGns3TrJWsTTV2n2QkgQmR0m6icFLKdVA4qVHRSlp0U8k4cNVQJTC5AWbkKZr1SEpT2PSU0oJjyP5rVgluAudzAc1bhxMNFh70rA23yJPE0WR+0i7y6JPthPYJaDRFR6QPcLcjl1/Ncg2ZbtNVei09lNipWsZfzVinlOndZrZMwToKk7d7+SixW20Z7X7pn2ogixVMz6dQPkoge6j4qbUdedFpRVC5lkuy06WVZ5Yt+PL+OmpJeSdRuvfS2p33PdU6F+oUuGTZg4/wAxCzxumPJjq1ppVG1ykXdhlMo5whCFZBCEiAVY3FNMHQE82kEe3QrZVPFY80Mg/lP1Spz15DiDNVlTTla+JbrHkt1VQ6gcbqFzSnvURcEyplrJ8Z1TDLdPDkyW4UiWnQnCMe5QSFSylRvSNC4JhUhCickCX6BLmKanNOqFC6eArgjBTZIwPokDYh1Umb/CheSOfTukIPMo0FtpC0KWT0SOmqyA7/KuUk1nC/PQpWHGrBV2N1LLUa3B05+1Z0micye+++3n/wApaNrw1N1dhgLr25arBppbEX2XRw1YAFumqzy68XEUZN1qQnRZDZ/SWvSxEgFZZtsPW1STWa5x5NPySYXP6Kx8dr/Da2MHU2JT8Nq7WWPx/wA7VlZcnURTq0yVYz6kCx6i6mZU6KJlcfGeXFvxq+IkdIso1ZHNDaq43Vfbkn6K0zN3Q6XosmapsL3UMFfc6FL7Mj+h0DXqOcXa4dQfkqTMRGt1P9rBWn3XpneOyvIcXdZxvvdYkputfHqkGR/dx+aw3vXbj4nJC4FNACHOSEj2qkgj/CkjN1D5KSNUldgKEQ7IThI59Cq5eVo4xFlf56rMLtQkYeonNU7goS5AR2Tk10iQz6pG0aeS4HVErzZUo5e6lbUG1vzQZxPPb5odL/lRPcRojxAgHAk9VLc8yoY3aqzJK3S1+iQalLL4jL8xofqpzSOy5gPPyWZhtVlf2OhXXYc1rmkW1Gv+5vMKLdKnbJgjuAe+3dXGyWOuxUrqTw3Fv3eR7HZPdCp2rS5g9B4sgbyvv2XXOgawgDZgv/dYGBjK4LSxmr8OGR3Miw9q5c7vLToxmptxWNYl4k7ncr6eXJbmFvFxm2G/0C4yWb0vaunoqmwuOn9l0ZY9aYy9tepr7u6dB0CmirT1XN1NX6W6nirtLgrG8fTXHLTemqe6aK7LttdZ0tRpfqFSdWDVKce1fNtzVdw78lltrSCSDyKhlxDl2tdUjLe3mrx405ZbbH24usbqUYsWNeSb5Wn5FYIqg3S+x/5VPF6nLEerrD36qvriLkxqqtzEgrMfLrY6jqmyzaqIzA+a6ZNOe090lu90hfyUDn22113UpnB7FMjmy8lKxygH+FMxMmjT7IS0ztEJk0cdiuAei55z9V11dFe45EFcnPBYkdCphla9Mfa6GFPc2++iYVZBfRQOeOqsPUTx+fnoeyD0IzrzU+ZVgSnfVIJXe1OaUzOmtPNBpo3C/NOv3soGuPZSNcgLELrFdfgE+YNPMafRcYxdDw1NYkdQD7lnlOjjra5hba+1tPLf6obEHAEfoKy+IyMFtx+ilp6Bzbea5t9OjS3hlPqFX4yltBbqf7LZpYbDZYHHjrRs8z8lnhd5xrl1NODeVt4XPnZa+oXOVD1c4eqbShvUH6rtvjknq/Vg62uinkICs1ke9lnZ8vP2JTtd6XTXfduoRW2Lh5fNUZ5efNUZKn0t09FtuiazQSdv7qOOtGnQLJdUaDXn1TKeQtueXXqnoba1ROL5hsdFh4tiRc619B8ylmxKw7A7bXNljSSkn26qpEWnmTXXdQueCmvJJQGlUg5je6eAFGWlSN7oJI0qeMqFisRoC/TbJUU40QnEuqqW6rmscgyuDtgd/NXJ+L6W+j3f03/RUMS4kpnsIDnX39R/0WcWzWvT8w2WW7G4up+F30SDG4vxH4XKgvSN/WihlPc/koHY1F+I/C5RPxaG/rH4XICw1/RSZis0YpFfc/CU79rx9T8LkBol/mgPVBuLxfiPwuTv2vF1Pwu+iDXQ79WUgd+rLPZjEX4j8JTm4vF+I/C5INJpWtgU9pW9L/PRc43G4fxH4XKxS8QQtIOY/C5TVSvaMEabA8tiuhZlNuvzXnGC/wCoNI0ayP1Gv7uQ6j2LZh/1HodP3j9D/wCqX6Lgzxy346JZcfXWRMs6y5X/AFAFmM83f2U0f+pNBf8AiP8A6Mv0XPcccb0UzG5JHkgn/wAUg5dwjjxvynRXOVxtVLqU/B5iJmf7llVWOwk6OPwuT8Px+BsjSS6wI+676LurHb0Odt1i17LFSf8AWVJf13f03/RVaviejd9939N/0UxpdM6pqbWVATa7jqoMSx2En0SbD+VwVEYxFfc+VnLSMqvmrIThXE+SzH4vFyv7QfonzYpE1oAcbnU+i7TsqJZnqLnlYbKF036sqf7Vj6n4Sm/tOPqfhKErpehsipftKLqfhKc3Eoup+EoJcB0UrXrPGKR9T8JTxi0fX/5cmGi16njcstuLRdT8JU7Mah6n4XJk36d2iFmwY/AB6x+ByEExJAmWT3JqyUoTMsSoQrlWzS6pKgeU1K0pzkBEUl0EpLoM66EiUFAKEqS6LoDQwTC3VM7IWkNzk3e6+VjGtL3vdbk1rXH2K7V0VGYnOp6iUvY5o8KeJjDM1xtnhyOdqDa7Ha2N7nZVOHcW+zVEcpbnaMzXsvYujkY6ORoPIlr3WPWyvv8A2fGx3hunqHuczLnjFOIYw8Ofq2R2eRzRkH3RmJ3tZBfZwtVxiPPCQXSNiAzRkiR/qxvAcTG49HWWhLw1VMcxroXAyv8ADaLsN5PwGx9F+o9F1jqtnDOJqR8kcMGmevpJWAUsUDWsbKfQkeJHPleA8Xe697crlEOOU1PKMjpZB9ubUSlzGtLBEZBkaA853HxHXdpew0WeUVGczhqawaI3mV0jmBoMTmnLEJSA4OJzgEki21ueio4pw1U3ZH4RL3guaA6NzS0XzOzh2UAWNyTpbWy2sBx+KGNjXZ7tmqHmwB0lpfBbz3z79ktDxJFFDExwNhBURSO8KKUM8aVkjXNjkOWQDILtNtz2RJC3289xbCpYH5JWZSQHDVrmuadnMe0lrm6HUEjQrTl4Y8Ominz3ecjpYbfwo5/E8B9+eYREnpnZ1UvEWKxTywNMj3QxANc9tPTwWa6Qvk8GCKwAsSRmdcuudLrRbxu2aaobLDEynmjfGDHBGJmMYB9mu8WL8hjh0J2b5KyJQcD1MgcXNDAIHTNzPhu8BrXNAbnBaHZh6R03UGMcJTRRtla0uiMEEzn+gC0TRscTkvmLA52XNa11ebj8D6iRzi9rJKFtNmyBxa8U8cZdlzC7czDz2KbNj0bvF0f6eGxUo0H8VjIWm+vqXjdr5aJKY9XwhOwP8SJ7XCMOa0OgPrSRxgy3kBjYfFbY21uOVyExXgOaKWSFrXyyNqRA1zRF4b7xukv65c11mk2IsGgkkbLSxbiCKSXEHAPtVQRRx3aL3Y6ncc+ugtE7ryV6q4tpzUSPjfUNEtd9qzsjia9jX08kTm5XlzXkOeAQdHtuNLqicPX4PLTOAnZlJbnaQ5j2vaSQHMewlrhcEaHcFbOI8P0kIZ4j65z3wQzExU8Doh40TZMoc6QGwzWvbkouNsQp5HRCBrczWu8aVkLaZkji67S2BrnBlhe5Frk7aa6NbxPDMyMDE6+na2nghdTRwvdFeOFsb7Wq2AhxBPqjdBOdi4Tq3Q+O2EmLw3Sh2aO7o2Eh72sLszg2xvYG3OyaeF6rwPtHgu8LKH5rszeGTlEnh3z+Hm0z5cvdatNxPC00pIfaHD6mmd6Lf4kzasNLdfV/fsufPTTV0uO0jjHUkz/aI4KeIUoa1sRkp2xsD3TZrmItjuY8l7nfmmTMqOD6yPJngcDJIyIDNGSJZPUjkAdeJ55B+U6HorlFwNUfaaaKojdCyombD4noPLHki7XBrjleAb5HWNuS6eHi6GariEMjv+5r6V7ovsdFThjRUtltNPHd85DiLEZeZO9lRh4lpKSoHhunlBxJlVM58bGmNsBlAjZZ58R5Mrrv9EWaNNTYDnZ+EKxkkcZgeXTFwjDSx2Yx+uCWkhpaNXB1i3nZTw8ISh8jZx4eWknqWOaYpWSCBpNmvY4tIuCCQTZWcCx+lZHBHUMc4MqKuV3oB7R49PDHG5zM7fEDXxkuZcAjS+tlp4hxnSuYxjM5yUdfT3bTQU7C+p1jc2KN1msuSDz0ubkoCgeBZMhlAkDGz00JjIgE5+0RteXNb4uXdzQ0X1DwTazrZ8nClSGPlELvCZ4huTEH5InljnmMOLi1pBBcAWgg6rfk4wpXvc4mVtqrDqho8NpzClgbBK0+n6J9Yg63tbS+if8AVNI+GRsueW4qckElPCXNdLJK+N0NW1wfCwGRrnMIfqHWuHaAce1CGITJfckKEKDMe24WY8WKEJwGhPuhCZmOCaAhCAEoQhAKkQhAKCngoQkF6gO62IDolQs8l4p2FLMLtPkhCiFfXNTbp9HzSoWxf1da1PI0QhRVoHhNhFiT0BKVComPM+5ueaiQhUgiCUITBUoQhBFslBQhAKpAEITCZiEIQT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CEAAkGBhISERQUEhIUFBQUFRUWFRAVFBAUFBQUFBUVFBcUFBQXGyYeFxkjGRQUHy8gIycpLCwsFR4xNTAqNSYrLSkBCQoKDgwOFw8PGCkcHB0sKSkpKSkpKSkpKSkpKSkpKSkpKSkpKSkpKSkpKSkpKSkpKSkpKSkpKSksKSksLCksKf/AABEIALUBFgMBIgACEQEDEQH/xAAcAAABBQEBAQAAAAAAAAAAAAAAAQIDBAUGBwj/xAA+EAABAwIEBAIHBQcDBQAAAAABAAIDBBEFEiExBkFRYRNxIjKBkZKx0RRCUqHwFSMzYpPB8Qdy4RYkQ1Oi/8QAGQEAAwEBAQAAAAAAAAAAAAAAAAECAwQF/8QAIBEBAQACAwADAQEBAAAAAAAAAAECEQMhMRITUUEiMv/aAAwDAQACEQMRAD8A9xSIQkDXxggggEHcFcdxHwoBeSIac2dPLsuzKaRdRVS6ePTUNjsoRRr02u4Uifq30D7x7lHT8HQj1iXdtgjdV083ND2UTqOy9aPDlPa3hjzuVkYlwW0gmI2P4Xf2KPlr0SxzPDrrXHkuwpKv9eWy5CmjMUlnC3IhdPhzefUhcvN+t+P8bsLQQrTVQoJLhXmFVwesOSapyVIhdcZlTXBOSIocVi1P+9I66rYwsDKAoOIWAPB6qXDDsuDk/HoTVw212NUrWqNqnar4cZle3FlQAlQhdqAhCEAIQhAZHEcAfTyA7gX9y8jqodSvV+JXPazM3XRzXDcWIXn4onE6NJKylu7tpPHPRwa2PyWxT022gIPn+ZVh+FvGpbYW6hOcx1t9ByuFVy34RRFYa27AaJBCDr8tUmX+ZtuYLgkZVRA6ysb2BvftoltOyOpB3t1UbqeMPJaCRpvveysR4jTbOnAttlbdV5sWpg4hspcOuTVObCwBohV24zT2++TzNhbtohUl7ChCEGCkTklkrARBKCkUZZaMXSlIlCU/A5riLBwfTHtUOEvuy3NpXS1cOZpC5Wl9Ca3I6Lnzx1vF0ceX9blKbK7A9UYB6QWi1gWfHLb0OXW0gKVNsnBduFt9c9KhCRak5nizQtUGDVKvcWx3Y09yudw6Wz1y54dV1cWf8dxA+/NWQszDifYtII4GXJNXRyEIXUyCEIQAkSpClaEUoBBB2K8t4imcyV4Y42DiBY8l2/EOJOiB7g2K86rXlxN9zzXPx7yytrXWoy5al5+873lU336n3lTzQkb7KF9ObnX2LpiFfJ3VeTT63U88G/IdSqrWHXoqJKWpQUnhu57fJSMhPVMlmDZCfA3RCA+gg5C5amxd7edx3V9nEA5j3LknNZ7F/D8baRZseORne481bjrGHZw96ucuNL41M5JZGZKldW7IWSJySydn4A7ZcjicVnnzXXFcxjXrlZcv/UaYL9DLmDT1WsCuYwKU3cDsCCF0YCxn+ark70kanhNanrr450xoQhC1JSxWj8WMt2O4PcLh5ISx9juCvQ3C64/G8PyP01B2+izy9XjW9g8+Zo8lpNKxOHR6I8iFttCx4t7Vy+nIQhdTIIQhACa4pya8aFK+ByXGFcCGsFidSfauKnB5LaxfMXuzb3+SxpVnhNTtpWdVN/Lkq+QqapnF1B4oIC2kJHM3Sx96qmId7KeWpF9NVUmqCSmRzLeafbXQaKp4h2/NTMl9qaV9gQmwvSJh6OClumNkTw4LgrWFBUrHKJKCoPbToa1zeenQroWSXC41si08OxfLo71evRKbl3BZt0QKC5Z8mNRAaOv2WbW41cejotby/wAiJi33SLlcVnu8qAVjup96rTS3KjvK7q50v4az0r335Lqw1cfh0p8RnS4XXtejqXssvIenKEyapwkWmPJIixKhMa5OzLeZypKqGLUHiN09Yaj6K8EJ3s5dMrA2WZrvcrVChbEBe3MkqQOWGF+Nsqsrs9CELoQEIQgBCEIDh+K6MiVxA0dr9VyVXEeq9L4oo88WYDVvyK8/qmKV/wAc9LEVWfD+rLVmhPMWWfUNtzVkpmEdVIKRpGhKheFAXkJlUr2NHUqaFjf8qlnv2UjJE07asMPT3IUdMCRoUqY21I8flbvYjur0PE7fvNI7jVc3K7VRFyzuEqtu4ixphF7281YZibDs4e8LjKN4Le6bO6xWf1xW3dCpH6KUSrhYaqxGpC1YsT7qbxjbphImuPdYwxJw7qVuIHop+FPbUDlG4aqqK8JTXNR8ae2hC6xHYrZgxI5SOYXMR17SRqrkMutlGWO1Y10UdfcAnkpoavY9SubZUb+S0KWpG1/Z10WVwbSy9Vuio1U7JrrCjrb35f2srUFeEpuIuEvjZa5LmVGOsUgqgVrjy6ZXjqxIdFDFIXFSA3Cho+fZFvyspSdVbCVCF2MwhCEAIQhARzxBzS07EEe9eZ4tSlj3N5gkL1BcZxpR2eHgesNfMKaqODqCR9FRl21WlVOF9lnvCqBnzxkKq9uq0JX62VaSNUVVTGns3TrJWsTTV2n2QkgQmR0m6icFLKdVA4qVHRSlp0U8k4cNVQJTC5AWbkKZr1SEpT2PSU0oJjyP5rVgluAudzAc1bhxMNFh70rA23yJPE0WR+0i7y6JPthPYJaDRFR6QPcLcjl1/Ncg2ZbtNVei09lNipWsZfzVinlOndZrZMwToKk7d7+SixW20Z7X7pn2ogixVMz6dQPkoge6j4qbUdedFpRVC5lkuy06WVZ5Yt+PL+OmpJeSdRuvfS2p33PdU6F+oUuGTZg4/wAxCzxumPJjq1ppVG1ykXdhlMo5whCFZBCEiAVY3FNMHQE82kEe3QrZVPFY80Mg/lP1Spz15DiDNVlTTla+JbrHkt1VQ6gcbqFzSnvURcEyplrJ8Z1TDLdPDkyW4UiWnQnCMe5QSFSylRvSNC4JhUhCickCX6BLmKanNOqFC6eArgjBTZIwPokDYh1Umb/CheSOfTukIPMo0FtpC0KWT0SOmqyA7/KuUk1nC/PQpWHGrBV2N1LLUa3B05+1Z0micye+++3n/wApaNrw1N1dhgLr25arBppbEX2XRw1YAFumqzy68XEUZN1qQnRZDZ/SWvSxEgFZZtsPW1STWa5x5NPySYXP6Kx8dr/Da2MHU2JT8Nq7WWPx/wA7VlZcnURTq0yVYz6kCx6i6mZU6KJlcfGeXFvxq+IkdIso1ZHNDaq43Vfbkn6K0zN3Q6XosmapsL3UMFfc6FL7Mj+h0DXqOcXa4dQfkqTMRGt1P9rBWn3XpneOyvIcXdZxvvdYkputfHqkGR/dx+aw3vXbj4nJC4FNACHOSEj2qkgj/CkjN1D5KSNUldgKEQ7IThI59Cq5eVo4xFlf56rMLtQkYeonNU7goS5AR2Tk10iQz6pG0aeS4HVErzZUo5e6lbUG1vzQZxPPb5odL/lRPcRojxAgHAk9VLc8yoY3aqzJK3S1+iQalLL4jL8xofqpzSOy5gPPyWZhtVlf2OhXXYc1rmkW1Gv+5vMKLdKnbJgjuAe+3dXGyWOuxUrqTw3Fv3eR7HZPdCp2rS5g9B4sgbyvv2XXOgawgDZgv/dYGBjK4LSxmr8OGR3Miw9q5c7vLToxmptxWNYl4k7ncr6eXJbmFvFxm2G/0C4yWb0vaunoqmwuOn9l0ZY9aYy9tepr7u6dB0CmirT1XN1NX6W6nirtLgrG8fTXHLTemqe6aK7LttdZ0tRpfqFSdWDVKce1fNtzVdw78lltrSCSDyKhlxDl2tdUjLe3mrx405ZbbH24usbqUYsWNeSb5Wn5FYIqg3S+x/5VPF6nLEerrD36qvriLkxqqtzEgrMfLrY6jqmyzaqIzA+a6ZNOe090lu90hfyUDn22113UpnB7FMjmy8lKxygH+FMxMmjT7IS0ztEJk0cdiuAei55z9V11dFe45EFcnPBYkdCphla9Mfa6GFPc2++iYVZBfRQOeOqsPUTx+fnoeyD0IzrzU+ZVgSnfVIJXe1OaUzOmtPNBpo3C/NOv3soGuPZSNcgLELrFdfgE+YNPMafRcYxdDw1NYkdQD7lnlOjjra5hba+1tPLf6obEHAEfoKy+IyMFtx+ilp6Bzbea5t9OjS3hlPqFX4yltBbqf7LZpYbDZYHHjrRs8z8lnhd5xrl1NODeVt4XPnZa+oXOVD1c4eqbShvUH6rtvjknq/Vg62uinkICs1ke9lnZ8vP2JTtd6XTXfduoRW2Lh5fNUZ5efNUZKn0t09FtuiazQSdv7qOOtGnQLJdUaDXn1TKeQtueXXqnoba1ROL5hsdFh4tiRc619B8ylmxKw7A7bXNljSSkn26qpEWnmTXXdQueCmvJJQGlUg5je6eAFGWlSN7oJI0qeMqFisRoC/TbJUU40QnEuqqW6rmscgyuDtgd/NXJ+L6W+j3f03/RUMS4kpnsIDnX39R/0WcWzWvT8w2WW7G4up+F30SDG4vxH4XKgvSN/WihlPc/koHY1F+I/C5RPxaG/rH4XICw1/RSZis0YpFfc/CU79rx9T8LkBol/mgPVBuLxfiPwuTv2vF1Pwu+iDXQ79WUgd+rLPZjEX4j8JTm4vF+I/C5INJpWtgU9pW9L/PRc43G4fxH4XKxS8QQtIOY/C5TVSvaMEabA8tiuhZlNuvzXnGC/wCoNI0ayP1Gv7uQ6j2LZh/1HodP3j9D/wCqX6Lgzxy346JZcfXWRMs6y5X/AFAFmM83f2U0f+pNBf8AiP8A6Mv0XPcccb0UzG5JHkgn/wAUg5dwjjxvynRXOVxtVLqU/B5iJmf7llVWOwk6OPwuT8Px+BsjSS6wI+676LurHb0Odt1i17LFSf8AWVJf13f03/RVaviejd9939N/0UxpdM6pqbWVATa7jqoMSx2En0SbD+VwVEYxFfc+VnLSMqvmrIThXE+SzH4vFyv7QfonzYpE1oAcbnU+i7TsqJZnqLnlYbKF036sqf7Vj6n4Sm/tOPqfhKErpehsipftKLqfhKc3Eoup+EoJcB0UrXrPGKR9T8JTxi0fX/5cmGi16njcstuLRdT8JU7Mah6n4XJk36d2iFmwY/AB6x+ByEExJAmWT3JqyUoTMsSoQrlWzS6pKgeU1K0pzkBEUl0EpLoM66EiUFAKEqS6LoDQwTC3VM7IWkNzk3e6+VjGtL3vdbk1rXH2K7V0VGYnOp6iUvY5o8KeJjDM1xtnhyOdqDa7Ha2N7nZVOHcW+zVEcpbnaMzXsvYujkY6ORoPIlr3WPWyvv8A2fGx3hunqHuczLnjFOIYw8Ofq2R2eRzRkH3RmJ3tZBfZwtVxiPPCQXSNiAzRkiR/qxvAcTG49HWWhLw1VMcxroXAyv8ADaLsN5PwGx9F+o9F1jqtnDOJqR8kcMGmevpJWAUsUDWsbKfQkeJHPleA8Xe697crlEOOU1PKMjpZB9ubUSlzGtLBEZBkaA853HxHXdpew0WeUVGczhqawaI3mV0jmBoMTmnLEJSA4OJzgEki21ueio4pw1U3ZH4RL3guaA6NzS0XzOzh2UAWNyTpbWy2sBx+KGNjXZ7tmqHmwB0lpfBbz3z79ktDxJFFDExwNhBURSO8KKUM8aVkjXNjkOWQDILtNtz2RJC3289xbCpYH5JWZSQHDVrmuadnMe0lrm6HUEjQrTl4Y8Ominz3ecjpYbfwo5/E8B9+eYREnpnZ1UvEWKxTywNMj3QxANc9tPTwWa6Qvk8GCKwAsSRmdcuudLrRbxu2aaobLDEynmjfGDHBGJmMYB9mu8WL8hjh0J2b5KyJQcD1MgcXNDAIHTNzPhu8BrXNAbnBaHZh6R03UGMcJTRRtla0uiMEEzn+gC0TRscTkvmLA52XNa11ebj8D6iRzi9rJKFtNmyBxa8U8cZdlzC7czDz2KbNj0bvF0f6eGxUo0H8VjIWm+vqXjdr5aJKY9XwhOwP8SJ7XCMOa0OgPrSRxgy3kBjYfFbY21uOVyExXgOaKWSFrXyyNqRA1zRF4b7xukv65c11mk2IsGgkkbLSxbiCKSXEHAPtVQRRx3aL3Y6ncc+ugtE7ryV6q4tpzUSPjfUNEtd9qzsjia9jX08kTm5XlzXkOeAQdHtuNLqicPX4PLTOAnZlJbnaQ5j2vaSQHMewlrhcEaHcFbOI8P0kIZ4j65z3wQzExU8Doh40TZMoc6QGwzWvbkouNsQp5HRCBrczWu8aVkLaZkji67S2BrnBlhe5Frk7aa6NbxPDMyMDE6+na2nghdTRwvdFeOFsb7Wq2AhxBPqjdBOdi4Tq3Q+O2EmLw3Sh2aO7o2Eh72sLszg2xvYG3OyaeF6rwPtHgu8LKH5rszeGTlEnh3z+Hm0z5cvdatNxPC00pIfaHD6mmd6Lf4kzasNLdfV/fsufPTTV0uO0jjHUkz/aI4KeIUoa1sRkp2xsD3TZrmItjuY8l7nfmmTMqOD6yPJngcDJIyIDNGSJZPUjkAdeJ55B+U6HorlFwNUfaaaKojdCyombD4noPLHki7XBrjleAb5HWNuS6eHi6GariEMjv+5r6V7ovsdFThjRUtltNPHd85DiLEZeZO9lRh4lpKSoHhunlBxJlVM58bGmNsBlAjZZ58R5Mrrv9EWaNNTYDnZ+EKxkkcZgeXTFwjDSx2Yx+uCWkhpaNXB1i3nZTw8ISh8jZx4eWknqWOaYpWSCBpNmvY4tIuCCQTZWcCx+lZHBHUMc4MqKuV3oB7R49PDHG5zM7fEDXxkuZcAjS+tlp4hxnSuYxjM5yUdfT3bTQU7C+p1jc2KN1msuSDz0ubkoCgeBZMhlAkDGz00JjIgE5+0RteXNb4uXdzQ0X1DwTazrZ8nClSGPlELvCZ4huTEH5InljnmMOLi1pBBcAWgg6rfk4wpXvc4mVtqrDqho8NpzClgbBK0+n6J9Yg63tbS+if8AVNI+GRsueW4qckElPCXNdLJK+N0NW1wfCwGRrnMIfqHWuHaAce1CGITJfckKEKDMe24WY8WKEJwGhPuhCZmOCaAhCAEoQhAKkQhAKCngoQkF6gO62IDolQs8l4p2FLMLtPkhCiFfXNTbp9HzSoWxf1da1PI0QhRVoHhNhFiT0BKVComPM+5ueaiQhUgiCUITBUoQhBFslBQhAKpAEITCZiEIQT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data:image/jpeg;base64,/9j/4AAQSkZJRgABAQAAAQABAAD/2wCEAAkGBhISERQUEhIUFBQUFRUWFRAVFBAUFBQUFBUVFBcUFBQXGyYeFxkjGRQUHy8gIycpLCwsFR4xNTAqNSYrLSkBCQoKDgwOFw8PGCkcHB0sKSkpKSkpKSkpKSkpKSkpKSkpKSkpKSkpKSkpKSkpKSkpKSkpKSkpKSksKSksLCksKf/AABEIALUBFgMBIgACEQEDEQH/xAAcAAABBQEBAQAAAAAAAAAAAAAAAQIDBAUGBwj/xAA+EAABAwIEBAIHBQcDBQAAAAABAAIDBBEFEiExBkFRYRNxIjKBkZKx0RRCUqHwFSMzYpPB8Qdy4RYkQ1Oi/8QAGQEAAwEBAQAAAAAAAAAAAAAAAAECAwQF/8QAIBEBAQACAwADAQEBAAAAAAAAAAECEQMhMRITUUEiMv/aAAwDAQACEQMRAD8A9xSIQkDXxggggEHcFcdxHwoBeSIac2dPLsuzKaRdRVS6ePTUNjsoRRr02u4Uifq30D7x7lHT8HQj1iXdtgjdV083ND2UTqOy9aPDlPa3hjzuVkYlwW0gmI2P4Xf2KPlr0SxzPDrrXHkuwpKv9eWy5CmjMUlnC3IhdPhzefUhcvN+t+P8bsLQQrTVQoJLhXmFVwesOSapyVIhdcZlTXBOSIocVi1P+9I66rYwsDKAoOIWAPB6qXDDsuDk/HoTVw212NUrWqNqnar4cZle3FlQAlQhdqAhCEAIQhAZHEcAfTyA7gX9y8jqodSvV+JXPazM3XRzXDcWIXn4onE6NJKylu7tpPHPRwa2PyWxT022gIPn+ZVh+FvGpbYW6hOcx1t9ByuFVy34RRFYa27AaJBCDr8tUmX+ZtuYLgkZVRA6ysb2BvftoltOyOpB3t1UbqeMPJaCRpvveysR4jTbOnAttlbdV5sWpg4hspcOuTVObCwBohV24zT2++TzNhbtohUl7ChCEGCkTklkrARBKCkUZZaMXSlIlCU/A5riLBwfTHtUOEvuy3NpXS1cOZpC5Wl9Ca3I6Lnzx1vF0ceX9blKbK7A9UYB6QWi1gWfHLb0OXW0gKVNsnBduFt9c9KhCRak5nizQtUGDVKvcWx3Y09yudw6Wz1y54dV1cWf8dxA+/NWQszDifYtII4GXJNXRyEIXUyCEIQAkSpClaEUoBBB2K8t4imcyV4Y42DiBY8l2/EOJOiB7g2K86rXlxN9zzXPx7yytrXWoy5al5+873lU336n3lTzQkb7KF9ObnX2LpiFfJ3VeTT63U88G/IdSqrWHXoqJKWpQUnhu57fJSMhPVMlmDZCfA3RCA+gg5C5amxd7edx3V9nEA5j3LknNZ7F/D8baRZseORne481bjrGHZw96ucuNL41M5JZGZKldW7IWSJySydn4A7ZcjicVnnzXXFcxjXrlZcv/UaYL9DLmDT1WsCuYwKU3cDsCCF0YCxn+ark70kanhNanrr450xoQhC1JSxWj8WMt2O4PcLh5ISx9juCvQ3C64/G8PyP01B2+izy9XjW9g8+Zo8lpNKxOHR6I8iFttCx4t7Vy+nIQhdTIIQhACa4pya8aFK+ByXGFcCGsFidSfauKnB5LaxfMXuzb3+SxpVnhNTtpWdVN/Lkq+QqapnF1B4oIC2kJHM3Sx96qmId7KeWpF9NVUmqCSmRzLeafbXQaKp4h2/NTMl9qaV9gQmwvSJh6OClumNkTw4LgrWFBUrHKJKCoPbToa1zeenQroWSXC41si08OxfLo71evRKbl3BZt0QKC5Z8mNRAaOv2WbW41cejotby/wAiJi33SLlcVnu8qAVjup96rTS3KjvK7q50v4az0r335Lqw1cfh0p8RnS4XXtejqXssvIenKEyapwkWmPJIixKhMa5OzLeZypKqGLUHiN09Yaj6K8EJ3s5dMrA2WZrvcrVChbEBe3MkqQOWGF+Nsqsrs9CELoQEIQgBCEIDh+K6MiVxA0dr9VyVXEeq9L4oo88WYDVvyK8/qmKV/wAc9LEVWfD+rLVmhPMWWfUNtzVkpmEdVIKRpGhKheFAXkJlUr2NHUqaFjf8qlnv2UjJE07asMPT3IUdMCRoUqY21I8flbvYjur0PE7fvNI7jVc3K7VRFyzuEqtu4ixphF7281YZibDs4e8LjKN4Le6bO6xWf1xW3dCpH6KUSrhYaqxGpC1YsT7qbxjbphImuPdYwxJw7qVuIHop+FPbUDlG4aqqK8JTXNR8ae2hC6xHYrZgxI5SOYXMR17SRqrkMutlGWO1Y10UdfcAnkpoavY9SubZUb+S0KWpG1/Z10WVwbSy9Vuio1U7JrrCjrb35f2srUFeEpuIuEvjZa5LmVGOsUgqgVrjy6ZXjqxIdFDFIXFSA3Cho+fZFvyspSdVbCVCF2MwhCEAIQhARzxBzS07EEe9eZ4tSlj3N5gkL1BcZxpR2eHgesNfMKaqODqCR9FRl21WlVOF9lnvCqBnzxkKq9uq0JX62VaSNUVVTGns3TrJWsTTV2n2QkgQmR0m6icFLKdVA4qVHRSlp0U8k4cNVQJTC5AWbkKZr1SEpT2PSU0oJjyP5rVgluAudzAc1bhxMNFh70rA23yJPE0WR+0i7y6JPthPYJaDRFR6QPcLcjl1/Ncg2ZbtNVei09lNipWsZfzVinlOndZrZMwToKk7d7+SixW20Z7X7pn2ogixVMz6dQPkoge6j4qbUdedFpRVC5lkuy06WVZ5Yt+PL+OmpJeSdRuvfS2p33PdU6F+oUuGTZg4/wAxCzxumPJjq1ppVG1ykXdhlMo5whCFZBCEiAVY3FNMHQE82kEe3QrZVPFY80Mg/lP1Spz15DiDNVlTTla+JbrHkt1VQ6gcbqFzSnvURcEyplrJ8Z1TDLdPDkyW4UiWnQnCMe5QSFSylRvSNC4JhUhCickCX6BLmKanNOqFC6eArgjBTZIwPokDYh1Umb/CheSOfTukIPMo0FtpC0KWT0SOmqyA7/KuUk1nC/PQpWHGrBV2N1LLUa3B05+1Z0micye+++3n/wApaNrw1N1dhgLr25arBppbEX2XRw1YAFumqzy68XEUZN1qQnRZDZ/SWvSxEgFZZtsPW1STWa5x5NPySYXP6Kx8dr/Da2MHU2JT8Nq7WWPx/wA7VlZcnURTq0yVYz6kCx6i6mZU6KJlcfGeXFvxq+IkdIso1ZHNDaq43Vfbkn6K0zN3Q6XosmapsL3UMFfc6FL7Mj+h0DXqOcXa4dQfkqTMRGt1P9rBWn3XpneOyvIcXdZxvvdYkputfHqkGR/dx+aw3vXbj4nJC4FNACHOSEj2qkgj/CkjN1D5KSNUldgKEQ7IThI59Cq5eVo4xFlf56rMLtQkYeonNU7goS5AR2Tk10iQz6pG0aeS4HVErzZUo5e6lbUG1vzQZxPPb5odL/lRPcRojxAgHAk9VLc8yoY3aqzJK3S1+iQalLL4jL8xofqpzSOy5gPPyWZhtVlf2OhXXYc1rmkW1Gv+5vMKLdKnbJgjuAe+3dXGyWOuxUrqTw3Fv3eR7HZPdCp2rS5g9B4sgbyvv2XXOgawgDZgv/dYGBjK4LSxmr8OGR3Miw9q5c7vLToxmptxWNYl4k7ncr6eXJbmFvFxm2G/0C4yWb0vaunoqmwuOn9l0ZY9aYy9tepr7u6dB0CmirT1XN1NX6W6nirtLgrG8fTXHLTemqe6aK7LttdZ0tRpfqFSdWDVKce1fNtzVdw78lltrSCSDyKhlxDl2tdUjLe3mrx405ZbbH24usbqUYsWNeSb5Wn5FYIqg3S+x/5VPF6nLEerrD36qvriLkxqqtzEgrMfLrY6jqmyzaqIzA+a6ZNOe090lu90hfyUDn22113UpnB7FMjmy8lKxygH+FMxMmjT7IS0ztEJk0cdiuAei55z9V11dFe45EFcnPBYkdCphla9Mfa6GFPc2++iYVZBfRQOeOqsPUTx+fnoeyD0IzrzU+ZVgSnfVIJXe1OaUzOmtPNBpo3C/NOv3soGuPZSNcgLELrFdfgE+YNPMafRcYxdDw1NYkdQD7lnlOjjra5hba+1tPLf6obEHAEfoKy+IyMFtx+ilp6Bzbea5t9OjS3hlPqFX4yltBbqf7LZpYbDZYHHjrRs8z8lnhd5xrl1NODeVt4XPnZa+oXOVD1c4eqbShvUH6rtvjknq/Vg62uinkICs1ke9lnZ8vP2JTtd6XTXfduoRW2Lh5fNUZ5efNUZKn0t09FtuiazQSdv7qOOtGnQLJdUaDXn1TKeQtueXXqnoba1ROL5hsdFh4tiRc619B8ylmxKw7A7bXNljSSkn26qpEWnmTXXdQueCmvJJQGlUg5je6eAFGWlSN7oJI0qeMqFisRoC/TbJUU40QnEuqqW6rmscgyuDtgd/NXJ+L6W+j3f03/RUMS4kpnsIDnX39R/0WcWzWvT8w2WW7G4up+F30SDG4vxH4XKgvSN/WihlPc/koHY1F+I/C5RPxaG/rH4XICw1/RSZis0YpFfc/CU79rx9T8LkBol/mgPVBuLxfiPwuTv2vF1Pwu+iDXQ79WUgd+rLPZjEX4j8JTm4vF+I/C5INJpWtgU9pW9L/PRc43G4fxH4XKxS8QQtIOY/C5TVSvaMEabA8tiuhZlNuvzXnGC/wCoNI0ayP1Gv7uQ6j2LZh/1HodP3j9D/wCqX6Lgzxy346JZcfXWRMs6y5X/AFAFmM83f2U0f+pNBf8AiP8A6Mv0XPcccb0UzG5JHkgn/wAUg5dwjjxvynRXOVxtVLqU/B5iJmf7llVWOwk6OPwuT8Px+BsjSS6wI+676LurHb0Odt1i17LFSf8AWVJf13f03/RVaviejd9939N/0UxpdM6pqbWVATa7jqoMSx2En0SbD+VwVEYxFfc+VnLSMqvmrIThXE+SzH4vFyv7QfonzYpE1oAcbnU+i7TsqJZnqLnlYbKF036sqf7Vj6n4Sm/tOPqfhKErpehsipftKLqfhKc3Eoup+EoJcB0UrXrPGKR9T8JTxi0fX/5cmGi16njcstuLRdT8JU7Mah6n4XJk36d2iFmwY/AB6x+ByEExJAmWT3JqyUoTMsSoQrlWzS6pKgeU1K0pzkBEUl0EpLoM66EiUFAKEqS6LoDQwTC3VM7IWkNzk3e6+VjGtL3vdbk1rXH2K7V0VGYnOp6iUvY5o8KeJjDM1xtnhyOdqDa7Ha2N7nZVOHcW+zVEcpbnaMzXsvYujkY6ORoPIlr3WPWyvv8A2fGx3hunqHuczLnjFOIYw8Ofq2R2eRzRkH3RmJ3tZBfZwtVxiPPCQXSNiAzRkiR/qxvAcTG49HWWhLw1VMcxroXAyv8ADaLsN5PwGx9F+o9F1jqtnDOJqR8kcMGmevpJWAUsUDWsbKfQkeJHPleA8Xe697crlEOOU1PKMjpZB9ubUSlzGtLBEZBkaA853HxHXdpew0WeUVGczhqawaI3mV0jmBoMTmnLEJSA4OJzgEki21ueio4pw1U3ZH4RL3guaA6NzS0XzOzh2UAWNyTpbWy2sBx+KGNjXZ7tmqHmwB0lpfBbz3z79ktDxJFFDExwNhBURSO8KKUM8aVkjXNjkOWQDILtNtz2RJC3289xbCpYH5JWZSQHDVrmuadnMe0lrm6HUEjQrTl4Y8Ominz3ecjpYbfwo5/E8B9+eYREnpnZ1UvEWKxTywNMj3QxANc9tPTwWa6Qvk8GCKwAsSRmdcuudLrRbxu2aaobLDEynmjfGDHBGJmMYB9mu8WL8hjh0J2b5KyJQcD1MgcXNDAIHTNzPhu8BrXNAbnBaHZh6R03UGMcJTRRtla0uiMEEzn+gC0TRscTkvmLA52XNa11ebj8D6iRzi9rJKFtNmyBxa8U8cZdlzC7czDz2KbNj0bvF0f6eGxUo0H8VjIWm+vqXjdr5aJKY9XwhOwP8SJ7XCMOa0OgPrSRxgy3kBjYfFbY21uOVyExXgOaKWSFrXyyNqRA1zRF4b7xukv65c11mk2IsGgkkbLSxbiCKSXEHAPtVQRRx3aL3Y6ncc+ugtE7ryV6q4tpzUSPjfUNEtd9qzsjia9jX08kTm5XlzXkOeAQdHtuNLqicPX4PLTOAnZlJbnaQ5j2vaSQHMewlrhcEaHcFbOI8P0kIZ4j65z3wQzExU8Doh40TZMoc6QGwzWvbkouNsQp5HRCBrczWu8aVkLaZkji67S2BrnBlhe5Frk7aa6NbxPDMyMDE6+na2nghdTRwvdFeOFsb7Wq2AhxBPqjdBOdi4Tq3Q+O2EmLw3Sh2aO7o2Eh72sLszg2xvYG3OyaeF6rwPtHgu8LKH5rszeGTlEnh3z+Hm0z5cvdatNxPC00pIfaHD6mmd6Lf4kzasNLdfV/fsufPTTV0uO0jjHUkz/aI4KeIUoa1sRkp2xsD3TZrmItjuY8l7nfmmTMqOD6yPJngcDJIyIDNGSJZPUjkAdeJ55B+U6HorlFwNUfaaaKojdCyombD4noPLHki7XBrjleAb5HWNuS6eHi6GariEMjv+5r6V7ovsdFThjRUtltNPHd85DiLEZeZO9lRh4lpKSoHhunlBxJlVM58bGmNsBlAjZZ58R5Mrrv9EWaNNTYDnZ+EKxkkcZgeXTFwjDSx2Yx+uCWkhpaNXB1i3nZTw8ISh8jZx4eWknqWOaYpWSCBpNmvY4tIuCCQTZWcCx+lZHBHUMc4MqKuV3oB7R49PDHG5zM7fEDXxkuZcAjS+tlp4hxnSuYxjM5yUdfT3bTQU7C+p1jc2KN1msuSDz0ubkoCgeBZMhlAkDGz00JjIgE5+0RteXNb4uXdzQ0X1DwTazrZ8nClSGPlELvCZ4huTEH5InljnmMOLi1pBBcAWgg6rfk4wpXvc4mVtqrDqho8NpzClgbBK0+n6J9Yg63tbS+if8AVNI+GRsueW4qckElPCXNdLJK+N0NW1wfCwGRrnMIfqHWuHaAce1CGITJfckKEKDMe24WY8WKEJwGhPuhCZmOCaAhCAEoQhAKkQhAKCngoQkF6gO62IDolQs8l4p2FLMLtPkhCiFfXNTbp9HzSoWxf1da1PI0QhRVoHhNhFiT0BKVComPM+5ueaiQhUgiCUITBUoQhBFslBQhAKpAEITCZiEIQT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AutoShape 12" descr="data:image/jpeg;base64,/9j/4AAQSkZJRgABAQAAAQABAAD/2wCEAAkGBhISERQUEhIUFBQUFRUWFRAVFBAUFBQUFBUVFBcUFBQXGyYeFxkjGRQUHy8gIycpLCwsFR4xNTAqNSYrLSkBCQoKDgwOFw8PGCkcHB0sKSkpKSkpKSkpKSkpKSkpKSkpKSkpKSkpKSkpKSkpKSkpKSkpKSkpKSksKSksLCksKf/AABEIALUBFgMBIgACEQEDEQH/xAAcAAABBQEBAQAAAAAAAAAAAAAAAQIDBAUGBwj/xAA+EAABAwIEBAIHBQcDBQAAAAABAAIDBBEFEiExBkFRYRNxIjKBkZKx0RRCUqHwFSMzYpPB8Qdy4RYkQ1Oi/8QAGQEAAwEBAQAAAAAAAAAAAAAAAAECAwQF/8QAIBEBAQACAwADAQEBAAAAAAAAAAECEQMhMRITUUEiMv/aAAwDAQACEQMRAD8A9xSIQkDXxggggEHcFcdxHwoBeSIac2dPLsuzKaRdRVS6ePTUNjsoRRr02u4Uifq30D7x7lHT8HQj1iXdtgjdV083ND2UTqOy9aPDlPa3hjzuVkYlwW0gmI2P4Xf2KPlr0SxzPDrrXHkuwpKv9eWy5CmjMUlnC3IhdPhzefUhcvN+t+P8bsLQQrTVQoJLhXmFVwesOSapyVIhdcZlTXBOSIocVi1P+9I66rYwsDKAoOIWAPB6qXDDsuDk/HoTVw212NUrWqNqnar4cZle3FlQAlQhdqAhCEAIQhAZHEcAfTyA7gX9y8jqodSvV+JXPazM3XRzXDcWIXn4onE6NJKylu7tpPHPRwa2PyWxT022gIPn+ZVh+FvGpbYW6hOcx1t9ByuFVy34RRFYa27AaJBCDr8tUmX+ZtuYLgkZVRA6ysb2BvftoltOyOpB3t1UbqeMPJaCRpvveysR4jTbOnAttlbdV5sWpg4hspcOuTVObCwBohV24zT2++TzNhbtohUl7ChCEGCkTklkrARBKCkUZZaMXSlIlCU/A5riLBwfTHtUOEvuy3NpXS1cOZpC5Wl9Ca3I6Lnzx1vF0ceX9blKbK7A9UYB6QWi1gWfHLb0OXW0gKVNsnBduFt9c9KhCRak5nizQtUGDVKvcWx3Y09yudw6Wz1y54dV1cWf8dxA+/NWQszDifYtII4GXJNXRyEIXUyCEIQAkSpClaEUoBBB2K8t4imcyV4Y42DiBY8l2/EOJOiB7g2K86rXlxN9zzXPx7yytrXWoy5al5+873lU336n3lTzQkb7KF9ObnX2LpiFfJ3VeTT63U88G/IdSqrWHXoqJKWpQUnhu57fJSMhPVMlmDZCfA3RCA+gg5C5amxd7edx3V9nEA5j3LknNZ7F/D8baRZseORne481bjrGHZw96ucuNL41M5JZGZKldW7IWSJySydn4A7ZcjicVnnzXXFcxjXrlZcv/UaYL9DLmDT1WsCuYwKU3cDsCCF0YCxn+ark70kanhNanrr450xoQhC1JSxWj8WMt2O4PcLh5ISx9juCvQ3C64/G8PyP01B2+izy9XjW9g8+Zo8lpNKxOHR6I8iFttCx4t7Vy+nIQhdTIIQhACa4pya8aFK+ByXGFcCGsFidSfauKnB5LaxfMXuzb3+SxpVnhNTtpWdVN/Lkq+QqapnF1B4oIC2kJHM3Sx96qmId7KeWpF9NVUmqCSmRzLeafbXQaKp4h2/NTMl9qaV9gQmwvSJh6OClumNkTw4LgrWFBUrHKJKCoPbToa1zeenQroWSXC41si08OxfLo71evRKbl3BZt0QKC5Z8mNRAaOv2WbW41cejotby/wAiJi33SLlcVnu8qAVjup96rTS3KjvK7q50v4az0r335Lqw1cfh0p8RnS4XXtejqXssvIenKEyapwkWmPJIixKhMa5OzLeZypKqGLUHiN09Yaj6K8EJ3s5dMrA2WZrvcrVChbEBe3MkqQOWGF+Nsqsrs9CELoQEIQgBCEIDh+K6MiVxA0dr9VyVXEeq9L4oo88WYDVvyK8/qmKV/wAc9LEVWfD+rLVmhPMWWfUNtzVkpmEdVIKRpGhKheFAXkJlUr2NHUqaFjf8qlnv2UjJE07asMPT3IUdMCRoUqY21I8flbvYjur0PE7fvNI7jVc3K7VRFyzuEqtu4ixphF7281YZibDs4e8LjKN4Le6bO6xWf1xW3dCpH6KUSrhYaqxGpC1YsT7qbxjbphImuPdYwxJw7qVuIHop+FPbUDlG4aqqK8JTXNR8ae2hC6xHYrZgxI5SOYXMR17SRqrkMutlGWO1Y10UdfcAnkpoavY9SubZUb+S0KWpG1/Z10WVwbSy9Vuio1U7JrrCjrb35f2srUFeEpuIuEvjZa5LmVGOsUgqgVrjy6ZXjqxIdFDFIXFSA3Cho+fZFvyspSdVbCVCF2MwhCEAIQhARzxBzS07EEe9eZ4tSlj3N5gkL1BcZxpR2eHgesNfMKaqODqCR9FRl21WlVOF9lnvCqBnzxkKq9uq0JX62VaSNUVVTGns3TrJWsTTV2n2QkgQmR0m6icFLKdVA4qVHRSlp0U8k4cNVQJTC5AWbkKZr1SEpT2PSU0oJjyP5rVgluAudzAc1bhxMNFh70rA23yJPE0WR+0i7y6JPthPYJaDRFR6QPcLcjl1/Ncg2ZbtNVei09lNipWsZfzVinlOndZrZMwToKk7d7+SixW20Z7X7pn2ogixVMz6dQPkoge6j4qbUdedFpRVC5lkuy06WVZ5Yt+PL+OmpJeSdRuvfS2p33PdU6F+oUuGTZg4/wAxCzxumPJjq1ppVG1ykXdhlMo5whCFZBCEiAVY3FNMHQE82kEe3QrZVPFY80Mg/lP1Spz15DiDNVlTTla+JbrHkt1VQ6gcbqFzSnvURcEyplrJ8Z1TDLdPDkyW4UiWnQnCMe5QSFSylRvSNC4JhUhCickCX6BLmKanNOqFC6eArgjBTZIwPokDYh1Umb/CheSOfTukIPMo0FtpC0KWT0SOmqyA7/KuUk1nC/PQpWHGrBV2N1LLUa3B05+1Z0micye+++3n/wApaNrw1N1dhgLr25arBppbEX2XRw1YAFumqzy68XEUZN1qQnRZDZ/SWvSxEgFZZtsPW1STWa5x5NPySYXP6Kx8dr/Da2MHU2JT8Nq7WWPx/wA7VlZcnURTq0yVYz6kCx6i6mZU6KJlcfGeXFvxq+IkdIso1ZHNDaq43Vfbkn6K0zN3Q6XosmapsL3UMFfc6FL7Mj+h0DXqOcXa4dQfkqTMRGt1P9rBWn3XpneOyvIcXdZxvvdYkputfHqkGR/dx+aw3vXbj4nJC4FNACHOSEj2qkgj/CkjN1D5KSNUldgKEQ7IThI59Cq5eVo4xFlf56rMLtQkYeonNU7goS5AR2Tk10iQz6pG0aeS4HVErzZUo5e6lbUG1vzQZxPPb5odL/lRPcRojxAgHAk9VLc8yoY3aqzJK3S1+iQalLL4jL8xofqpzSOy5gPPyWZhtVlf2OhXXYc1rmkW1Gv+5vMKLdKnbJgjuAe+3dXGyWOuxUrqTw3Fv3eR7HZPdCp2rS5g9B4sgbyvv2XXOgawgDZgv/dYGBjK4LSxmr8OGR3Miw9q5c7vLToxmptxWNYl4k7ncr6eXJbmFvFxm2G/0C4yWb0vaunoqmwuOn9l0ZY9aYy9tepr7u6dB0CmirT1XN1NX6W6nirtLgrG8fTXHLTemqe6aK7LttdZ0tRpfqFSdWDVKce1fNtzVdw78lltrSCSDyKhlxDl2tdUjLe3mrx405ZbbH24usbqUYsWNeSb5Wn5FYIqg3S+x/5VPF6nLEerrD36qvriLkxqqtzEgrMfLrY6jqmyzaqIzA+a6ZNOe090lu90hfyUDn22113UpnB7FMjmy8lKxygH+FMxMmjT7IS0ztEJk0cdiuAei55z9V11dFe45EFcnPBYkdCphla9Mfa6GFPc2++iYVZBfRQOeOqsPUTx+fnoeyD0IzrzU+ZVgSnfVIJXe1OaUzOmtPNBpo3C/NOv3soGuPZSNcgLELrFdfgE+YNPMafRcYxdDw1NYkdQD7lnlOjjra5hba+1tPLf6obEHAEfoKy+IyMFtx+ilp6Bzbea5t9OjS3hlPqFX4yltBbqf7LZpYbDZYHHjrRs8z8lnhd5xrl1NODeVt4XPnZa+oXOVD1c4eqbShvUH6rtvjknq/Vg62uinkICs1ke9lnZ8vP2JTtd6XTXfduoRW2Lh5fNUZ5efNUZKn0t09FtuiazQSdv7qOOtGnQLJdUaDXn1TKeQtueXXqnoba1ROL5hsdFh4tiRc619B8ylmxKw7A7bXNljSSkn26qpEWnmTXXdQueCmvJJQGlUg5je6eAFGWlSN7oJI0qeMqFisRoC/TbJUU40QnEuqqW6rmscgyuDtgd/NXJ+L6W+j3f03/RUMS4kpnsIDnX39R/0WcWzWvT8w2WW7G4up+F30SDG4vxH4XKgvSN/WihlPc/koHY1F+I/C5RPxaG/rH4XICw1/RSZis0YpFfc/CU79rx9T8LkBol/mgPVBuLxfiPwuTv2vF1Pwu+iDXQ79WUgd+rLPZjEX4j8JTm4vF+I/C5INJpWtgU9pW9L/PRc43G4fxH4XKxS8QQtIOY/C5TVSvaMEabA8tiuhZlNuvzXnGC/wCoNI0ayP1Gv7uQ6j2LZh/1HodP3j9D/wCqX6Lgzxy346JZcfXWRMs6y5X/AFAFmM83f2U0f+pNBf8AiP8A6Mv0XPcccb0UzG5JHkgn/wAUg5dwjjxvynRXOVxtVLqU/B5iJmf7llVWOwk6OPwuT8Px+BsjSS6wI+676LurHb0Odt1i17LFSf8AWVJf13f03/RVaviejd9939N/0UxpdM6pqbWVATa7jqoMSx2En0SbD+VwVEYxFfc+VnLSMqvmrIThXE+SzH4vFyv7QfonzYpE1oAcbnU+i7TsqJZnqLnlYbKF036sqf7Vj6n4Sm/tOPqfhKErpehsipftKLqfhKc3Eoup+EoJcB0UrXrPGKR9T8JTxi0fX/5cmGi16njcstuLRdT8JU7Mah6n4XJk36d2iFmwY/AB6x+ByEExJAmWT3JqyUoTMsSoQrlWzS6pKgeU1K0pzkBEUl0EpLoM66EiUFAKEqS6LoDQwTC3VM7IWkNzk3e6+VjGtL3vdbk1rXH2K7V0VGYnOp6iUvY5o8KeJjDM1xtnhyOdqDa7Ha2N7nZVOHcW+zVEcpbnaMzXsvYujkY6ORoPIlr3WPWyvv8A2fGx3hunqHuczLnjFOIYw8Ofq2R2eRzRkH3RmJ3tZBfZwtVxiPPCQXSNiAzRkiR/qxvAcTG49HWWhLw1VMcxroXAyv8ADaLsN5PwGx9F+o9F1jqtnDOJqR8kcMGmevpJWAUsUDWsbKfQkeJHPleA8Xe697crlEOOU1PKMjpZB9ubUSlzGtLBEZBkaA853HxHXdpew0WeUVGczhqawaI3mV0jmBoMTmnLEJSA4OJzgEki21ueio4pw1U3ZH4RL3guaA6NzS0XzOzh2UAWNyTpbWy2sBx+KGNjXZ7tmqHmwB0lpfBbz3z79ktDxJFFDExwNhBURSO8KKUM8aVkjXNjkOWQDILtNtz2RJC3289xbCpYH5JWZSQHDVrmuadnMe0lrm6HUEjQrTl4Y8Ominz3ecjpYbfwo5/E8B9+eYREnpnZ1UvEWKxTywNMj3QxANc9tPTwWa6Qvk8GCKwAsSRmdcuudLrRbxu2aaobLDEynmjfGDHBGJmMYB9mu8WL8hjh0J2b5KyJQcD1MgcXNDAIHTNzPhu8BrXNAbnBaHZh6R03UGMcJTRRtla0uiMEEzn+gC0TRscTkvmLA52XNa11ebj8D6iRzi9rJKFtNmyBxa8U8cZdlzC7czDz2KbNj0bvF0f6eGxUo0H8VjIWm+vqXjdr5aJKY9XwhOwP8SJ7XCMOa0OgPrSRxgy3kBjYfFbY21uOVyExXgOaKWSFrXyyNqRA1zRF4b7xukv65c11mk2IsGgkkbLSxbiCKSXEHAPtVQRRx3aL3Y6ncc+ugtE7ryV6q4tpzUSPjfUNEtd9qzsjia9jX08kTm5XlzXkOeAQdHtuNLqicPX4PLTOAnZlJbnaQ5j2vaSQHMewlrhcEaHcFbOI8P0kIZ4j65z3wQzExU8Doh40TZMoc6QGwzWvbkouNsQp5HRCBrczWu8aVkLaZkji67S2BrnBlhe5Frk7aa6NbxPDMyMDE6+na2nghdTRwvdFeOFsb7Wq2AhxBPqjdBOdi4Tq3Q+O2EmLw3Sh2aO7o2Eh72sLszg2xvYG3OyaeF6rwPtHgu8LKH5rszeGTlEnh3z+Hm0z5cvdatNxPC00pIfaHD6mmd6Lf4kzasNLdfV/fsufPTTV0uO0jjHUkz/aI4KeIUoa1sRkp2xsD3TZrmItjuY8l7nfmmTMqOD6yPJngcDJIyIDNGSJZPUjkAdeJ55B+U6HorlFwNUfaaaKojdCyombD4noPLHki7XBrjleAb5HWNuS6eHi6GariEMjv+5r6V7ovsdFThjRUtltNPHd85DiLEZeZO9lRh4lpKSoHhunlBxJlVM58bGmNsBlAjZZ58R5Mrrv9EWaNNTYDnZ+EKxkkcZgeXTFwjDSx2Yx+uCWkhpaNXB1i3nZTw8ISh8jZx4eWknqWOaYpWSCBpNmvY4tIuCCQTZWcCx+lZHBHUMc4MqKuV3oB7R49PDHG5zM7fEDXxkuZcAjS+tlp4hxnSuYxjM5yUdfT3bTQU7C+p1jc2KN1msuSDz0ubkoCgeBZMhlAkDGz00JjIgE5+0RteXNb4uXdzQ0X1DwTazrZ8nClSGPlELvCZ4huTEH5InljnmMOLi1pBBcAWgg6rfk4wpXvc4mVtqrDqho8NpzClgbBK0+n6J9Yg63tbS+if8AVNI+GRsueW4qckElPCXNdLJK+N0NW1wfCwGRrnMIfqHWuHaAce1CGITJfckKEKDMe24WY8WKEJwGhPuhCZmOCaAhCAEoQhAKkQhAKCngoQkF6gO62IDolQs8l4p2FLMLtPkhCiFfXNTbp9HzSoWxf1da1PI0QhRVoHhNhFiT0BKVComPM+5ueaiQhUgiCUITBUoQhBFslBQhAKpAEITCZiEIQT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4" descr="data:image/jpeg;base64,/9j/4AAQSkZJRgABAQAAAQABAAD/2wCEAAkGBhISERQUEhIUFBQUFRUWFRAVFBAUFBQUFBUVFBcUFBQXGyYeFxkjGRQUHy8gIycpLCwsFR4xNTAqNSYrLSkBCQoKDgwOFw8PGCkcHB0sKSkpKSkpKSkpKSkpKSkpKSkpKSkpKSkpKSkpKSkpKSkpKSkpKSkpKSksKSksLCksKf/AABEIALUBFgMBIgACEQEDEQH/xAAcAAABBQEBAQAAAAAAAAAAAAAAAQIDBAUGBwj/xAA+EAABAwIEBAIHBQcDBQAAAAABAAIDBBEFEiExBkFRYRNxIjKBkZKx0RRCUqHwFSMzYpPB8Qdy4RYkQ1Oi/8QAGQEAAwEBAQAAAAAAAAAAAAAAAAECAwQF/8QAIBEBAQACAwADAQEBAAAAAAAAAAECEQMhMRITUUEiMv/aAAwDAQACEQMRAD8A9xSIQkDXxggggEHcFcdxHwoBeSIac2dPLsuzKaRdRVS6ePTUNjsoRRr02u4Uifq30D7x7lHT8HQj1iXdtgjdV083ND2UTqOy9aPDlPa3hjzuVkYlwW0gmI2P4Xf2KPlr0SxzPDrrXHkuwpKv9eWy5CmjMUlnC3IhdPhzefUhcvN+t+P8bsLQQrTVQoJLhXmFVwesOSapyVIhdcZlTXBOSIocVi1P+9I66rYwsDKAoOIWAPB6qXDDsuDk/HoTVw212NUrWqNqnar4cZle3FlQAlQhdqAhCEAIQhAZHEcAfTyA7gX9y8jqodSvV+JXPazM3XRzXDcWIXn4onE6NJKylu7tpPHPRwa2PyWxT022gIPn+ZVh+FvGpbYW6hOcx1t9ByuFVy34RRFYa27AaJBCDr8tUmX+ZtuYLgkZVRA6ysb2BvftoltOyOpB3t1UbqeMPJaCRpvveysR4jTbOnAttlbdV5sWpg4hspcOuTVObCwBohV24zT2++TzNhbtohUl7ChCEGCkTklkrARBKCkUZZaMXSlIlCU/A5riLBwfTHtUOEvuy3NpXS1cOZpC5Wl9Ca3I6Lnzx1vF0ceX9blKbK7A9UYB6QWi1gWfHLb0OXW0gKVNsnBduFt9c9KhCRak5nizQtUGDVKvcWx3Y09yudw6Wz1y54dV1cWf8dxA+/NWQszDifYtII4GXJNXRyEIXUyCEIQAkSpClaEUoBBB2K8t4imcyV4Y42DiBY8l2/EOJOiB7g2K86rXlxN9zzXPx7yytrXWoy5al5+873lU336n3lTzQkb7KF9ObnX2LpiFfJ3VeTT63U88G/IdSqrWHXoqJKWpQUnhu57fJSMhPVMlmDZCfA3RCA+gg5C5amxd7edx3V9nEA5j3LknNZ7F/D8baRZseORne481bjrGHZw96ucuNL41M5JZGZKldW7IWSJySydn4A7ZcjicVnnzXXFcxjXrlZcv/UaYL9DLmDT1WsCuYwKU3cDsCCF0YCxn+ark70kanhNanrr450xoQhC1JSxWj8WMt2O4PcLh5ISx9juCvQ3C64/G8PyP01B2+izy9XjW9g8+Zo8lpNKxOHR6I8iFttCx4t7Vy+nIQhdTIIQhACa4pya8aFK+ByXGFcCGsFidSfauKnB5LaxfMXuzb3+SxpVnhNTtpWdVN/Lkq+QqapnF1B4oIC2kJHM3Sx96qmId7KeWpF9NVUmqCSmRzLeafbXQaKp4h2/NTMl9qaV9gQmwvSJh6OClumNkTw4LgrWFBUrHKJKCoPbToa1zeenQroWSXC41si08OxfLo71evRKbl3BZt0QKC5Z8mNRAaOv2WbW41cejotby/wAiJi33SLlcVnu8qAVjup96rTS3KjvK7q50v4az0r335Lqw1cfh0p8RnS4XXtejqXssvIenKEyapwkWmPJIixKhMa5OzLeZypKqGLUHiN09Yaj6K8EJ3s5dMrA2WZrvcrVChbEBe3MkqQOWGF+Nsqsrs9CELoQEIQgBCEIDh+K6MiVxA0dr9VyVXEeq9L4oo88WYDVvyK8/qmKV/wAc9LEVWfD+rLVmhPMWWfUNtzVkpmEdVIKRpGhKheFAXkJlUr2NHUqaFjf8qlnv2UjJE07asMPT3IUdMCRoUqY21I8flbvYjur0PE7fvNI7jVc3K7VRFyzuEqtu4ixphF7281YZibDs4e8LjKN4Le6bO6xWf1xW3dCpH6KUSrhYaqxGpC1YsT7qbxjbphImuPdYwxJw7qVuIHop+FPbUDlG4aqqK8JTXNR8ae2hC6xHYrZgxI5SOYXMR17SRqrkMutlGWO1Y10UdfcAnkpoavY9SubZUb+S0KWpG1/Z10WVwbSy9Vuio1U7JrrCjrb35f2srUFeEpuIuEvjZa5LmVGOsUgqgVrjy6ZXjqxIdFDFIXFSA3Cho+fZFvyspSdVbCVCF2MwhCEAIQhARzxBzS07EEe9eZ4tSlj3N5gkL1BcZxpR2eHgesNfMKaqODqCR9FRl21WlVOF9lnvCqBnzxkKq9uq0JX62VaSNUVVTGns3TrJWsTTV2n2QkgQmR0m6icFLKdVA4qVHRSlp0U8k4cNVQJTC5AWbkKZr1SEpT2PSU0oJjyP5rVgluAudzAc1bhxMNFh70rA23yJPE0WR+0i7y6JPthPYJaDRFR6QPcLcjl1/Ncg2ZbtNVei09lNipWsZfzVinlOndZrZMwToKk7d7+SixW20Z7X7pn2ogixVMz6dQPkoge6j4qbUdedFpRVC5lkuy06WVZ5Yt+PL+OmpJeSdRuvfS2p33PdU6F+oUuGTZg4/wAxCzxumPJjq1ppVG1ykXdhlMo5whCFZBCEiAVY3FNMHQE82kEe3QrZVPFY80Mg/lP1Spz15DiDNVlTTla+JbrHkt1VQ6gcbqFzSnvURcEyplrJ8Z1TDLdPDkyW4UiWnQnCMe5QSFSylRvSNC4JhUhCickCX6BLmKanNOqFC6eArgjBTZIwPokDYh1Umb/CheSOfTukIPMo0FtpC0KWT0SOmqyA7/KuUk1nC/PQpWHGrBV2N1LLUa3B05+1Z0micye+++3n/wApaNrw1N1dhgLr25arBppbEX2XRw1YAFumqzy68XEUZN1qQnRZDZ/SWvSxEgFZZtsPW1STWa5x5NPySYXP6Kx8dr/Da2MHU2JT8Nq7WWPx/wA7VlZcnURTq0yVYz6kCx6i6mZU6KJlcfGeXFvxq+IkdIso1ZHNDaq43Vfbkn6K0zN3Q6XosmapsL3UMFfc6FL7Mj+h0DXqOcXa4dQfkqTMRGt1P9rBWn3XpneOyvIcXdZxvvdYkputfHqkGR/dx+aw3vXbj4nJC4FNACHOSEj2qkgj/CkjN1D5KSNUldgKEQ7IThI59Cq5eVo4xFlf56rMLtQkYeonNU7goS5AR2Tk10iQz6pG0aeS4HVErzZUo5e6lbUG1vzQZxPPb5odL/lRPcRojxAgHAk9VLc8yoY3aqzJK3S1+iQalLL4jL8xofqpzSOy5gPPyWZhtVlf2OhXXYc1rmkW1Gv+5vMKLdKnbJgjuAe+3dXGyWOuxUrqTw3Fv3eR7HZPdCp2rS5g9B4sgbyvv2XXOgawgDZgv/dYGBjK4LSxmr8OGR3Miw9q5c7vLToxmptxWNYl4k7ncr6eXJbmFvFxm2G/0C4yWb0vaunoqmwuOn9l0ZY9aYy9tepr7u6dB0CmirT1XN1NX6W6nirtLgrG8fTXHLTemqe6aK7LttdZ0tRpfqFSdWDVKce1fNtzVdw78lltrSCSDyKhlxDl2tdUjLe3mrx405ZbbH24usbqUYsWNeSb5Wn5FYIqg3S+x/5VPF6nLEerrD36qvriLkxqqtzEgrMfLrY6jqmyzaqIzA+a6ZNOe090lu90hfyUDn22113UpnB7FMjmy8lKxygH+FMxMmjT7IS0ztEJk0cdiuAei55z9V11dFe45EFcnPBYkdCphla9Mfa6GFPc2++iYVZBfRQOeOqsPUTx+fnoeyD0IzrzU+ZVgSnfVIJXe1OaUzOmtPNBpo3C/NOv3soGuPZSNcgLELrFdfgE+YNPMafRcYxdDw1NYkdQD7lnlOjjra5hba+1tPLf6obEHAEfoKy+IyMFtx+ilp6Bzbea5t9OjS3hlPqFX4yltBbqf7LZpYbDZYHHjrRs8z8lnhd5xrl1NODeVt4XPnZa+oXOVD1c4eqbShvUH6rtvjknq/Vg62uinkICs1ke9lnZ8vP2JTtd6XTXfduoRW2Lh5fNUZ5efNUZKn0t09FtuiazQSdv7qOOtGnQLJdUaDXn1TKeQtueXXqnoba1ROL5hsdFh4tiRc619B8ylmxKw7A7bXNljSSkn26qpEWnmTXXdQueCmvJJQGlUg5je6eAFGWlSN7oJI0qeMqFisRoC/TbJUU40QnEuqqW6rmscgyuDtgd/NXJ+L6W+j3f03/RUMS4kpnsIDnX39R/0WcWzWvT8w2WW7G4up+F30SDG4vxH4XKgvSN/WihlPc/koHY1F+I/C5RPxaG/rH4XICw1/RSZis0YpFfc/CU79rx9T8LkBol/mgPVBuLxfiPwuTv2vF1Pwu+iDXQ79WUgd+rLPZjEX4j8JTm4vF+I/C5INJpWtgU9pW9L/PRc43G4fxH4XKxS8QQtIOY/C5TVSvaMEabA8tiuhZlNuvzXnGC/wCoNI0ayP1Gv7uQ6j2LZh/1HodP3j9D/wCqX6Lgzxy346JZcfXWRMs6y5X/AFAFmM83f2U0f+pNBf8AiP8A6Mv0XPcccb0UzG5JHkgn/wAUg5dwjjxvynRXOVxtVLqU/B5iJmf7llVWOwk6OPwuT8Px+BsjSS6wI+676LurHb0Odt1i17LFSf8AWVJf13f03/RVaviejd9939N/0UxpdM6pqbWVATa7jqoMSx2En0SbD+VwVEYxFfc+VnLSMqvmrIThXE+SzH4vFyv7QfonzYpE1oAcbnU+i7TsqJZnqLnlYbKF036sqf7Vj6n4Sm/tOPqfhKErpehsipftKLqfhKc3Eoup+EoJcB0UrXrPGKR9T8JTxi0fX/5cmGi16njcstuLRdT8JU7Mah6n4XJk36d2iFmwY/AB6x+ByEExJAmWT3JqyUoTMsSoQrlWzS6pKgeU1K0pzkBEUl0EpLoM66EiUFAKEqS6LoDQwTC3VM7IWkNzk3e6+VjGtL3vdbk1rXH2K7V0VGYnOp6iUvY5o8KeJjDM1xtnhyOdqDa7Ha2N7nZVOHcW+zVEcpbnaMzXsvYujkY6ORoPIlr3WPWyvv8A2fGx3hunqHuczLnjFOIYw8Ofq2R2eRzRkH3RmJ3tZBfZwtVxiPPCQXSNiAzRkiR/qxvAcTG49HWWhLw1VMcxroXAyv8ADaLsN5PwGx9F+o9F1jqtnDOJqR8kcMGmevpJWAUsUDWsbKfQkeJHPleA8Xe697crlEOOU1PKMjpZB9ubUSlzGtLBEZBkaA853HxHXdpew0WeUVGczhqawaI3mV0jmBoMTmnLEJSA4OJzgEki21ueio4pw1U3ZH4RL3guaA6NzS0XzOzh2UAWNyTpbWy2sBx+KGNjXZ7tmqHmwB0lpfBbz3z79ktDxJFFDExwNhBURSO8KKUM8aVkjXNjkOWQDILtNtz2RJC3289xbCpYH5JWZSQHDVrmuadnMe0lrm6HUEjQrTl4Y8Ominz3ecjpYbfwo5/E8B9+eYREnpnZ1UvEWKxTywNMj3QxANc9tPTwWa6Qvk8GCKwAsSRmdcuudLrRbxu2aaobLDEynmjfGDHBGJmMYB9mu8WL8hjh0J2b5KyJQcD1MgcXNDAIHTNzPhu8BrXNAbnBaHZh6R03UGMcJTRRtla0uiMEEzn+gC0TRscTkvmLA52XNa11ebj8D6iRzi9rJKFtNmyBxa8U8cZdlzC7czDz2KbNj0bvF0f6eGxUo0H8VjIWm+vqXjdr5aJKY9XwhOwP8SJ7XCMOa0OgPrSRxgy3kBjYfFbY21uOVyExXgOaKWSFrXyyNqRA1zRF4b7xukv65c11mk2IsGgkkbLSxbiCKSXEHAPtVQRRx3aL3Y6ncc+ugtE7ryV6q4tpzUSPjfUNEtd9qzsjia9jX08kTm5XlzXkOeAQdHtuNLqicPX4PLTOAnZlJbnaQ5j2vaSQHMewlrhcEaHcFbOI8P0kIZ4j65z3wQzExU8Doh40TZMoc6QGwzWvbkouNsQp5HRCBrczWu8aVkLaZkji67S2BrnBlhe5Frk7aa6NbxPDMyMDE6+na2nghdTRwvdFeOFsb7Wq2AhxBPqjdBOdi4Tq3Q+O2EmLw3Sh2aO7o2Eh72sLszg2xvYG3OyaeF6rwPtHgu8LKH5rszeGTlEnh3z+Hm0z5cvdatNxPC00pIfaHD6mmd6Lf4kzasNLdfV/fsufPTTV0uO0jjHUkz/aI4KeIUoa1sRkp2xsD3TZrmItjuY8l7nfmmTMqOD6yPJngcDJIyIDNGSJZPUjkAdeJ55B+U6HorlFwNUfaaaKojdCyombD4noPLHki7XBrjleAb5HWNuS6eHi6GariEMjv+5r6V7ovsdFThjRUtltNPHd85DiLEZeZO9lRh4lpKSoHhunlBxJlVM58bGmNsBlAjZZ58R5Mrrv9EWaNNTYDnZ+EKxkkcZgeXTFwjDSx2Yx+uCWkhpaNXB1i3nZTw8ISh8jZx4eWknqWOaYpWSCBpNmvY4tIuCCQTZWcCx+lZHBHUMc4MqKuV3oB7R49PDHG5zM7fEDXxkuZcAjS+tlp4hxnSuYxjM5yUdfT3bTQU7C+p1jc2KN1msuSDz0ubkoCgeBZMhlAkDGz00JjIgE5+0RteXNb4uXdzQ0X1DwTazrZ8nClSGPlELvCZ4huTEH5InljnmMOLi1pBBcAWgg6rfk4wpXvc4mVtqrDqho8NpzClgbBK0+n6J9Yg63tbS+if8AVNI+GRsueW4qckElPCXNdLJK+N0NW1wfCwGRrnMIfqHWuHaAce1CGITJfckKEKDMe24WY8WKEJwGhPuhCZmOCaAhCAEoQhAKkQhAKCngoQkF6gO62IDolQs8l4p2FLMLtPkhCiFfXNTbp9HzSoWxf1da1PI0QhRVoHhNhFiT0BKVComPM+5ueaiQhUgiCUITBUoQhBFslBQhAKpAEITCZiEIQT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AutoShape 16" descr="data:image/jpeg;base64,/9j/4AAQSkZJRgABAQAAAQABAAD/2wCEAAkGBxQTEhUUExQVFhUXGBoYGBgYGR4aHRwdHCAcHR8eGB8eHSggHCEnHRwcIjEiJSkrLi4uHB8zODMsNygtLiwBCgoKDg0OGxAQGywkICQsLCw0LywsLCw0LCwsLCwsLCwsLCwsLCwsLCwsLCwsLCwsLCwsLCwsLCwsLCwsLCwsLP/AABEIAPoAyQMBIgACEQEDEQH/xAAbAAADAQEBAQEAAAAAAAAAAAAEBQYDAgEHAP/EAD8QAAIBAgQEBAMGBQMDBQEBAAECEQMhAAQSMSJBUWEFE3GBMpGhBkJSscHwFCNi0eFykvEVM1MHQ4Ki4mMk/8QAGAEAAwEBAAAAAAAAAAAAAAAAAQIDAAT/xAAiEQACAgIDAAMBAQEAAAAAAAAAAQIRITEDEkEiUWEycRP/2gAMAwEAAhEDEQA/AEo8lF1Cm0wIJbhtv8P6nHtPPEwFpiWI027bxyHPrhfn6v8AL1Q2peIkG89bdu2OVzCkHiKk/Cw3mBZo5Rz3xwdXR2dlZ3Vz5FOojU1LMdOoyCv+kAxy5jnidKzc/vlhjmK0iCTqBFyOW/uO+BXpyDF7z8+WOjjVIjN3I5WsVawmBJxxVGqWPxb48VpZp5D0xmjYdCsc+G5kOgJAkG/K+GdI6TZuKI7evviRy2Z8pp+61j68jh3RzYa23fbBYFIoP4uBFiRv03GOqFQEkE77xywnFUiCBcg2/XG3htW7X3AB/SPmMAex1USxHtb5/wCMK8yumfUGMGvmwIBeZ6flhL4vWmQDeMYzNP4vWxAPc4x5m0ibT0xh4fSi+7HHTOSbWtb+/wA8YBsWgySYBtFvljrM15Prv098Bq943vt+mPcy8A9Iv+mAMB5jNSd/3bfBCVZ4otptNo2GFVRrzPTHuYzNgBBP5YJOwvxHPALpUCTuf7YlcxW1H93wdnq3Dc3NvQDGXhWQWq2k1ETu3PDaVsXYd4HmHogujlSenTB+R8cqvXTzHLLJF4m4I3wv8VoCjUA1qwjdCCP8Y/eGU5IcxANpwslFqwptMsfD8+2rSQWUyt4nr6R2x3Syd7MWEG+0f6hzOBcrTZo02J3Jtt0m04IGTfVvNuZF8cWns6/D9W0bEljyAt7dMWfnf/zGIg0iNzpJEjmP7jF1HfFIV6JJkMuUZCS+mQIEdOYI+u+AUpgNNyCdQiP9JF+YO+GGaZmEsTAmD0JB+Zxy6hkCRC2nkZP5yIkY0f0z/AXxai2lHKwGJAPWBeOwnAuWp8o/thp494h5goqo0pTGkKD1Fz6nAmXWbmfT0/tivGviJJ/IW+JCBaP3fACPI3wd4tSM2+uE5UgHFEicme5iva8YZ+EmR1ttOJ2pc4ZeFZgo4Uc7f84ZiorsrSiJEzjlwoIiw7/pgZfEAsFxxi/SQe31nGeWHmuW1Heynb2wo5pmM0Ykz/xgYVx0F7XwyqooEkCLjticdwTOwOCB4GgaxbYYyXxCCIG1v37YGObqIu3DPr/xgdM3qOojbGN2GmYkcYgjY9fXHFWp87/LAdNzcyQMbJV0kjebg9sKNdmFTkek4ECyd9sMcxF42JnGVGlcdpj9+uGQjQq8US4PbGOTp3kX7c8GeLrptc4L+ytNKlRqdSQrKbi0QLH998FulYErdA2dywMXueRtHrht4VT0Iq/1ap9ufbGo8NHCn3wdG0yZ4T7i3y74KShp1AiwEFuvI39dsR5J2ikI5GdHNpWp+UZU/dYcj0bs3XH7K+IaAi3VlRg2mZaRsSZi/TAuRZabeYsqdmW09o+fqDGGXjVJSPPTi1BQ87TFiCPXEaS0V2A10YCAqnhBMkn8sW/mt+EfM/2xD084NO2o3AnkTzJG5scW+t/xD54aCQJWyKZhJBJ3IAW+1h+++NRSAGqBpLATNyd7dLYaUIZZrBaZViAU+8SfvKO25GChlgz0/MWlpEyV+EKAWB23gHeN8TvwYmfG6cqWAAhgtusX9rj5HAORInvG+HniCsaRQgDUeEAXMm0nluPXE9kljfkTOOiDwSew7OqCRIBt9MKM5kteorthuN9rAHCvNk3vY/u+KIWQoNEKbXPPA1E8Yk/eEntOClIEzzvjHw9yKykGOIX7YLERa57LqVuTqsBw7BQLnpjGt4Oopak1KySZmQwOx/T5Ye+D5cN5jyQqai5iwFyY72nAvhdCEMMpDEys/DdjF45GJHTHJ2aWGdVJsnMz4fUMAPYE8umPy/Z+oQz2OmTEEbbxioznhnlnzCNRBELrFwRHL8+cDHmRdPMkppvMCSWWwPrBIw3/AFkJ0TZK1/CGYKA0hpPQWjf54w8Q8FegquRKGxIuAe/T3xUtlQKY0gSpUG9pAKyO0kY8GXdlZGKlSIZQQQcFcju7M4IlA4jH6mmuDzB+mF9SVdkn4SRhl4VVg7Da2Oh6IrYbVo+3LGBW5uCBAg/PBT0pg8v3vgf+G6b+nTfCxHkKfGbm5kA4K+y9dPMKtwyLELN52N9sD+LoIsZwd9iMkalUxPIGN7zEe4+uDP8AkWP9Fd5WhgGYFju4sFU/kSJv0J53x+zOQokDUhUKpgq5Osg7mbD0GPanhNVeIqwp/cY/DzmP8dMDVK4aUkAAEW2mDfHJnw6VXpzqEkwCLAwLgctvz7Y1TLuUZLgbTeLbHAeVrRG2wn0ja2G2SVajWZkaCdO46W7e2M1SMn4LqmTZBqLSp2Zep6jcYu/NH4j9P74m61MojPV01FEgAC/boRfril8xf/EPmf7YaFCzwTGdyzU6hC6iovETwmJ7WN/bBVNSFPmaPiiFABMXhuQsMGeMZeqlby2Ntiyj4lklfUQfn1xm1bKJSIqGq1ddlHwaZBBawJ1LBMcxhFozbYE1KNNakJJEFTcqRaI2IB2MYkcwAlZh/UTfvi1p5ijTKlKOyMpJbUSxbcWEG0e+J37UUodKhABOqY2nUTHsCBhuJ/IE18QVTNuRt7YWeICJPK8T2wZQq6oJ9P8AjAXi6223OOlbJPQuq0/yxt9mMl5tdYjhMkcyNjHWJuOmN83SEW3wZ9hLVXgkMwUKRv8AFcD1i/bGm/iwRWSoztZqWXKUiIclYABJC6WqkexVB68sZDLqPhhiYJg2WZJ1Nta23XBuZQ1teswyfBAgnbVPIhiZ9I6YW1stqWxKgN8MG87EDebwfnjmw8Fk6Dq6sKIdRrABRlEmVB6b8N4PoccqtIBlUsvDO95bYq2wiDPK98D5bNeUpSZhuU2N5J6c8e1MqzlqO7OQabD4VGoQSJubkzMbYEU9DS+wetR06kJ4SvCw2YciIuBIx1RoqUYLZpG/1GC6JNQBmH8oFwBNwCQST8gbWse2B/EabAMytAiLHkBMx6HGAmfP6lPVUYjmThpkBpIDbm04S5epBww8Ocs0dMdr0cy2USKAQNx053xmacBr97X3/f0wV5UyRyI/fywLWYEQCRHLr+74RFZE943aPXBv2Zy3A7AnUZAA6DeeV+mFni9aakC45e+Knw/LLTXTq0kqSjeu8x94csaTwJHdjvw3MgrpaVAIIYSx21RptJ78sbZ/PyoDRUY2BhSzSLAc5wpquQSCQTqtBgjf67Yz87iEiT92N+Zt3PTHO4llI0CUwAplWgA9JFj9cF+HtobUTpF4vJv++cYC06riepJvHc4N8Py0sFe0SCT3nYc8K8DqzTOBhfVM3BWdu+LLz26j/wCuIDNZtw5gDSdQUmBZdNz8xi28x+uHjESTsWnNny/5rMWprppvpnf7hk/DG3S4wKmYepUBcs7sm+kHUU1QD3iAPbB1Lwsik7NBVGgybnmCBEG0fXGfhlUAg6dIDgST1g+1hGJJ4HqmKs4nwwGjdjM6o3FrWvfrHTCz7QtKrpB0JEzcydp9t+5w7TTRpSEJciCZ4QeoE/nvhTnMu5pvaZX9dRPrP64pCkxZZQjpVSFtyg+sdMeeJDedwZwNTqbR1/Tl9cF1BqAnpJP5xjoIAeYYxPaY9sUP2DUrQr1AygsVQA72kkrz5xiczJ5dvp3w3+xbQrf1T7ACLj1aZwvIviNCrKaiddYAS1TTBJaxJWBbnuPrgg5ijwzIYvoYMTC7nWD0sTB2wLkMo5IamrNzkA/dke5x74lkXNZ9NNgkqQRMGUBJ7XtHriFWPgZZSlQKcRdWEgsHkEzeyk/UYBzWTqMw8sq2kQTwghbxO0i87dN8B0/DKgF5uPh25zJm5O3zONsxliylRI1AqbibkWPODyAPQdcCg3+GfhNIox1A2ZoVpBgmLztI3J/FjLxOiyLWU07rTYtBBgbAyCZvF+xx2uacKp1HQpKmdwRI4zvGodthjbO5SoVqPSY6nonVz1cLBpm0Rt6YO3kbSwfMWXYxGD/DKbCoO4O/64yWlI9vywwyQ7wY/Y/LHWzlSHdKoYhtgYGAsxsT0AxvTJA2n9Zwp8SzGlWjaPrgDsVZdfMr3MDV3O3pipzSEgESJjc7WtfvF47YS/ZzKrBdptO15WCGxRZalphSocjYkkGOUCRfCckgwSP2Sps9MCRaYkQZ352/vODnyQCgNYgAzYn5Yy8OzCSeI6WbblAsYPbBWRy7FjrYjQ2nUI0xuIHdSDiN7sen4DHKFlYBpB2UCL9Pe+9sHVMwyJxKFOnQVABm0Qb2J5j32x0c0AX8oc7EGQTf4ugjeDNvbCg5kMQFvpNhA57luUmZHywasCtH6tTve5VVHuRJJ/8AkTfsMXUp1b6YiaNDzYYtAZjy2F4n5/TH0H+Ab8S/7MMpIXqxLmPFabUF0aiwEMJNhGwvv3HbAaLBSo08TBVp9OZJgXta43jAdTJFUXS0szAW2gXJ9SAB/wA4N84ltU2A0AGDO0kfLccycc+PDp8OvGsktSnSemSAyXDNxa4iO43YHbYeibK5dmpvTsmkktedSxvI34uXbBWblV1u2lhA0+gBJJ5b/Q44yOZ1MW1HYqw56SBPtJnthhNEWhvIGDNRI+nyjArJDD9MMquV4Buee3yx2nMKcwdW2/72w9+x+p8u6AGFJDQFkzFuo53vhHXpxJvbDj7CVJaqkSJBmYtB+ewws/5CtlPl8k1ZGCaU0IJ1EAkcW0kTJsfTGxYUiCHZnhRIGkBoA0m52tf3xzTpXmBI2JZT8XITE/W4x1UpFAzmNLgFTFpEAmRuevPECmwfPmoGiTpbig/d2BvyifcQcY5zSKYWo0BRciRDC47mbx/nDGVcsCzGYYAR1EQRHWIP6YDXKq86gVRWJYtdrkmFHMnkOU4Fh60d0qhcgtoIKzUYyFUtuWJiQQGnvjPPrTNItTNStwFVkkKLH4JGpgLQDGMcwHqaBSspqKEVGgKtyOcAyFudzPLDut4atNXJcFQgdkRZg32gxB6A7+2B6M3g+ZURwt6fTBeTEie1/wDGBcuYUj9+2ChUkGekW7xjqZBG+owTOxEf3vhN4tU1QPxN+eGIa3phSQGr0lIldQkdZP8AbBQGyio5UU/5StfYGN7CY6AkE/PBK02ZIBNpDRfQOi9fXlfBvimWHlVNTRVWFUqIPQCoOgBvF+vZZRrmUJAAYxAsJHLlHY89uWIf0Po3rPqXWwnSOkFoMCe8c+nW2PVqF0g3EAWuAJtbp/bGr1NaC4Bj4Y57Sb+97b9MaZhjQRSvExEmBwrDBQBa5NzPbCsP6EZpVC6WfiMMVT4oHU/dHK3WAMBUzxeZ5QEm1tJI6i9j2xjmqeoa1kNcgGeLbVE89j6jBFaXgC4uYAm+28dh+zjVgZ0MqVRKNZlJYG5UtBWbEFT6Xgjnviy/iav/AJV+S/3xD54M2WS41pFOop580J6feXqJHTFboT8Df7j/AHwyRNv8E+craTSRlOrQS2kRuRYj0F8cZmutMFBTU6/hZiW06hdZtBJuLfe7TgHz2ZSSwFgJ/uOd8ECEK1IHwoun8TwBceoB+XXEEjqZt4/QpF1kGQGk33EXj5jE7mh5StMKSurvfnEbEW+uH32gpMY5htTb7RB9zvhP42f/APMxYEsFUKemplEf7SbdsHjYsyXySl2CiJPUxijqwoK7bD6Xjrfn3xK5SmRUCmVMiO2x/XFStMlBJkr1m1v8C+O9HHYizI4z0M2wV9jsz5dZ6f4hI9twcfvFMrADbGYvvf8A5wB4YZzlIatMmJAnkeWEksDI+h50HhIQrMXJ1AjacCpUIAIU6W+NYsYgcJ5EahcdD7GUqjgaAS2k7NuARNuR7j9d/wBn6JJprT+EB787lW4o53j2GOZPGSzWTfKICDIOxUE/FIOzDra3XAHiiyFUGCCSoFyGj73W2P1FCBqZZkkCTAaLcjcTbG1F6ZvAR1jSpXVqKHiDMWtuYtzxqNYFkqQCq5B1Tqefvp8JJWdwdJ36+uO86qoKlR445VhOwQNotMHiH0bDWrQbW9VmAVVGldidW0EW9R2HTEv9oHCo4DWYDhN9isGe0T7nBWxSfyyQsnGoUbHmf39McZaW7H8sb1EtNrfTFxAbMKAMcfZpFNZ6jEgAaRAm5I3PLHmachSe2DfAxpyqsQSNc+7ECPkJjvgS0ZbHNHLEL1gwZHXc7/rsec48oZUaRDApJW8xNjc8ptHcd8c1WbcyRoMA777+t49seeHamHkfiDMDtxcMHtYAfPE8jUEqPLYqRpgEXA1ab3HIL2+eMwzIuoLF0QL90rBPpFot1xvmVD6TDAj75sQBaD1IvBxt4dRpqjKNlbiDGdxEi44eIH/jAtGp2ZvnVFJHqLqJJJHNRqA/3b+wHXHuUVBUIpk6SICm7CBIIneN4EH5Y5plGMxszhYgxfnyO2CsplCh1hUcAOwa+oGDYCRckxzwTLYKmbCoabK2ny9VyCNQMiT7COsnFVwf+RsSWYhpI1gkGBvOq8+1xyscVn/Tu3/1/wD1gwDJE5mlQBhZmmN7L682OBKtdoHCSQ0C3KARHywwyXhlNSwaoAzjhFS0iRxQJ35TtzjGpDAlAhAVlm/Lmwm145Y57Ogb+B5JK5vrGlCQI329+nsMTHiVBm/h0cQDVOoXMwGifpbFD4KhpVUrTpUGATMEGbCOq/nhf4tmP54qAAKKk9gSI/MgexODx7yJP6Pcz9nkd1qQAwN/37DAniuSamgAaObHt+t74qqAEW53v3E4nftRXAdVI1M23PltHrzx1xkQkiQ8d+HckmL/AC298Lvsu7fxlNhNpYkTaAb29ca+N1mLEtAI5dN7T7Yb/wDp5kX/AIq3CRpD3AOlrwOQsL88NyOosWKyVf8AEEqNZMkzI6x37wMF+HIHJ1cGoQv+sGW+YAtzg4z8QjUwqUwApA1KSDfikQYIgD5YGr/A3l6jbhHwtPIgxptEzb6Y5Y0VnZlXFRP5RgEOSG7MAeHqp0mQL+kY8qixdFIvpcxcRN+cTB53kYMqZxapQVBxCCCRpE7SD90wx2sROCDT0qxWCfgfVI1QZUnoI1L34e0UJ2xbmGqQh1QLFpIubxIj+0RhF9qNLUhpgHWvCDO/5fDsMOsxTLszKwjTpIPxAcW/UNIuMS/2izQJUKIgS0fiuPe36Y0VkN4P2QpCdrD9x9Ma+I0jpEiDAmMe+HpChTuT+dsE+L0SKe83E/vpMYukKS/iBhD6Yf8A2b8OfyaUgldysxZjv6wRHviZ8TnQb/ucfQfCMy1IUfjmmgZ5hbFY0wDvcbc4xLkbSGgrZw/hwUS1VmZb6FWJubEkyLyT6YFVJmQ5B1MIEchEGO4EYd52sWtrqqWFxM6ZsVtubjbeRgajlpqIA4bQJYvaY5b7zB9jiCl9l+oN4m8lSDcp/Mj8QsD7jcdcCMImFOoppM85E/v0ww8VyzipLKVBlhG942jv+uM8nRYtuJ3Em23X5D3we2AOIBkToDCDeZttJke23fDerS/kgLEk6muAZBtY8on542o5UPTRyNJMg23jc9RB6YCOcNMxogk3Ywx58S/dnG7WJ1ezl62qKUjXBEk79FI+mKnzD/42xF1EQl6sFiCQt4JKRuefETP+MfQddD+r/f8A4xSIrr0jczTUFTGqDCkmZmxknfB1HxEK8OutCoB9DuPadsaJpUaGubMWPXoO3M88ZIvEQCBaZiwncj22xzNHVdHfitYoRpnQqgAsYVRtHQHljysxNGOFwykAAQYFm5TMzve2Py0zVDgAiJgm5aIM+8H6Y18JzwXiP3d1beI4R3k7m0EnAs1EjlvtHmKLNQkGoLKWib3/ACI3xnmfEatN1zFZeKIS45dv3vhb9unnNlrcSpsI2A/49sIDJiSfnjvjlWccsOgyu75ippUSzEwB8/7nH0TIUhRzFaop2qcTRI2HLqJAtiG+ydEnN09PxLLC8XG2PolIT51M/C1VirDfpv8A/EjEua9IfipZYdn08wLqe9oFryLRv+9sL/4l5gEuAQYK2Aj7oiSZMY3zCGmVBUTYCZIBiIP5esYZ5DPEFgHKySWCxFgAJI32xLVDLNimorAr5lPha+jaJIIM9ZB/LHSZkrw1YVW1AHnC3tPQ8jzFsE5uoxktVcsx+6ZCwed+c/TGfii63gn+WoJcHkZ3X+qbD3nDC4ujrxGpTbQtJQH4tTKSQwMRvYQJ2P5Y+csTVzDf6mPaxxcVarUgDqApwTIEbDUA0mRPa1sRfg6WLfixXjFkMqDFmty/f64J+0JZE3j1Mz++mN8imkFiAAP84z8by61aQIYn8r2t8sWEZB5ppU4u6ZIy9GWksitY7CZEneWMmTuExIeOeHGjaZBAOLnw52WnTEaYpqW1AbKDpEe+kdgcR5dD8ewjMVmCpLQ0yQNyRvflfTf+jAhUOT5gPxehG4j6z1vjZ2O82YWMRYhvzON8llfjEwFVTqPIsbx6AEe2OdukdKWTkZh9WkD+kGdufP5+k4Kyx8xgGMqosYAnsIvHKf74A8QzAFQIqyixMdTHzsRgxa4ZkFlIkyv3ugI5H/Bwj0FPIbQypqUwwLCJYJsbW0z93kfY4XeIqQHchY+EBSLmPjH+nqO+HzXZWkmm0FpgcQYEydzIn5YC8RHneYXjXSYgFSQIBty2tjRf2ZolKOVlIBZReBMjueoP98XML1H+0YkBlgp4diTpHI9QOkWIHQ9sXP8ABVOq/wC3FoyZGSROZ3Kh/wAYkiBM9uH+wx7TZCgpMWGm0crEzB/Ib4EDsKvQXi8ncfX1xlULm4W8kxvBmZMc++Ocv7gbeEIqsOKAJBLGGJuJHvjTKUvPVkgB0DMzA7kQOIn4ZF774ypeIU2aGRtR3Jgz12IHvgPNIwEBwPhCEiwgbN1lfrGMo5M3RHfbqgVq051Aw3xDvNvniba+Lb7Q+DpUVG89lRCQVqISyM0EDccLRwnncb4mTkqIMHMgRa9Jx88d/G11o457sJ+x7H+LQgCQDE8jG+Po9fKsbxxaqoCjc6ot76fzxEfYzw9P4ymRXRguosArA6QJO4jH0EU2DBqjiGIqAq0GxBMagPumxOJcn9DwrqKBUZ9QeVZSTBBvaAPePnGGKV1Dk6EUkKIv6knkTEWPY9MMHzFWoGZl1aii3WbrIVmIENAMmN4jHgyhOkik0mNeq4ZibsDHPn2wrDaYNn8pCS0KtQa1KxMAj4j6TI3mBjA0lanDED4VImASJJFuV+XO+DM7SqFalNUXiEa6nDpMyQhJG95gWnfABykmG1OQuoimLCwBJYg9OQOMKLc7lWqUiWKzUQjQLwTdflAj1xOeCAaVNwB3vbFRULgNVJICESINkNpk7MJvyjkMR7VPLrurfC0kHlpaTt9MV42Kyr8BzHmkoV5EgdoO/qRhz/01DSAI7gA2H7/TCj7G1qcSGBJ36xinrV1VJ2Aw0phSPnv27yQRLRYYbZMGpZlgrSpjiJmyxPz5dzhH9o8yc1mEoJJ1Mq+xIknDbzNLOBAIJUxtMGGF5iOWJ8l0PDYTWp6SiNupB2iYmbdIvPpjTKwxam11BmedpgW5HeOsHHOTVmBZpuBpUiYFxHYR9MFeF5bj1HY6jAPJbAk7C8b98SvwoYZtwXcAWJsfQwR8+ffGuUqqEClZg784Bt9MbitSpAi1Vz97ZA2x0/iPTlgRTctz3v3NwR0/vidDDNM3o8ymDAN15w1rA7jljCnVLEF13szqLx/VG/Llyxhm8voQadpVp7yJJ+eNlpuxIQai52FiTy+kWGNQdgniPBKJcNBW83BnUDytqmeuLHyf6j8ziVzdGoliYm1xbVsVblbacVvlj+n/AG4eDEmStHKt5kQNTCJ2kj1E35Rg+llX+G6kk6jy4iRv1jrjmtnwoUFS0TcsRtFiBcHvtjVM7K7AGLECYPRp3wgV+HWe8MQooqAo8mCFBtfo3PvjFMmlWULFdImDpAERzEzzxsKyMkM6LEEHSbzZhInbcc/ljHN5MZai2YWpCupMMLkH+nuYE22GMmYifGvtZFapSCLUy+ny2RufWGAtftywt/6LTr09dB3fT8VNgPNQdbWqJ6XGJxAdzO+GGUqOpDU2KERxi2nn+xz2x29K1g5e32dUQ2XBfk0KGGzLPGOosIIN74+iZVw7Bg2rWo35Ag7x+7Yk6/jdKreqoCn47WbuQPhPWJ7Ril+zy8H8tz5RWFtqKgfh0g6p2vcYlyXtlI6dB9ZzJ0xpXhA2kXDE+p/TGK5kXsTyEEzA9N+fzxhnqepDxbnSdJ+Hn6ztNvbBGSpUmRSxOpFmooMMDMX2gd+hwLA7NKOXLcyEWDJgAX6jcxY9Zxm+a0hkpAkAEs3M8z6enSMdZ7POyKLJxqwHLTe295sZ322GNNE3P3pNrz6xyvjAr7PEzKhRTqksrhkgEQA25tv/AMRGJLxqgTllYAa8u3lvEcOkRfsw0sOlx0xXNSo6eIAE2tFr8h+zjLM5SmoZ3Y6KmhW0KGDHVA1cxMwf8Y0ZUFo+ZUfEStTUh0TuOQ+XvhpnPtI5XSr6ydzGke03wD454fTpqlSkWam5dQXENKEBpAtF/wA8LFNsdGGTsqvsVTOqpW3cFFWepaW/LD96UNJJAtqYczey/Mz64A+zGWNPLBtBLN/MHUGYHD0sLm18Maqn77aj94TziTERpjhsOpxzzdstFYCKtdVRps5MBLzEdhyiIxt4aSATcaYVQR1BLT7Y6yvhtT+W9iCCZIEgggC33j6bYMrOECqtwHMubyT+IcuWJukUUrFr5QggDSSLXMe/y/LBNagZXTdlG5ELzsJ36XxmKAepBBHESfnt2t05Y0bjzVOmL6ioIXlxAW9j9cSbyVSxYTU8O4NJgNoV4OwkXBPI7GO+PKWf8sCnQ467rxVDYA/CRT6GPvWJ5YZ+IZehVrvTDMVTZg03gb+mE+f8JqrOjS3IEdoIJjngPkp0wqKawfs7XmiRcsNBAO4EkEGN9o7wMUXkP+BvpiUqZs01l0bXEk72HOecDaeeK7yl6N/uOKceSfIqJmiaOgFqqmWqapBlYMAfI784748zPh2xptqBEkjhW3Wfh9xhHQyseW1OX0whWY1zt+sT03w0reMhGAIIGqSthyszHnBj5YLjTwIpWEZZoLByvlzAY2K7QpEQBJJ1QeW2PPEcqhR+JxKMbSbgXvyAI3wP4fT1eYWiNTbjU14gkcx/nGtbM+QlQuKoD0tJAGqVunCOmqY6wMZXZqwfLqefqqPj1DrOofXHNbPFo1mQOWwv2FsNR4ECBUypqVaezAiHU7Q6jl3E42z32SqAI3lsC9tKwT3MDYY6+8Tn6sWUsnUqKdCjQu7Ewq+pNsfQPsxkzQoabk6ZLAxexABItcG/0wg/6HUd0p1S5Wm0U6FIagBNi5HACYubkz6Yrq2XzFKnrq0xSUwF1NBN7zNxyG3XEuSaeB4qjzLqM0warNCpqim4nTUFwA43vaGHUYxyORcVq2pJK6lZJ4mDRczFhciJxk70yWi5KwXY3JPDYkWEzAHTGrV2agj1r5imq65EyNpBsGm8rO8N1xO6Y1NoYUaQnS/3ZkhbsBEW+Rxg9YKVZwVVpiRZbwA0fljjJ+NioATUKggst9Rtz0qI+eNqCKyVLgnlp/lk/wCsWB+c4a6FZrlQGUAuskwoA+h1b9v84U+JnhEgBfNpTFv/AHF+IDnjrL0qQqlSHR4IAj87XBx34mhZqYc0yBUpuzHhIVWDkkbHhU4KMS3/AKhZIUVytLmqVWPSXqNf5LiOewxQfbTxb+JrqQZWmi0wRz0ySQeksflhDpkj1GOhYRN7PpWUPl5dFA41RRM84BMn15dMEZLMguBpDVGEaj9JGxO9++C6nhhANKndiRYcgIv36D0xtW8OWlRkmXeACPu7SBF5PUbY5r9Lp1gA8R8QJqKo1CmkIpFvhhibdz9MFZOgaiumk/DIOwmOuCcpk6Y8ouQtO6wBcbb8/fD98kr0l/m0aZYcMfEVkjgUSTzF+c4m6kUS6k94RkyBUd5gDhYnfljnJZRRWpuWIktfbSSARf2/LDTOroKUTcCAQFIte8bm454Cz4UKVAMwTaREdxsbcsR3JlfBU1UEBAsPp16ry0dQeZkHf8sFvWamA6sZA4hBjlMSd/0wE7cQYlgGXZjLATYDrYgTgqtlRB3AEg3kmfvH0+mKteMT9QZmq6sQXA4ZkrubSPUfPFB5af14jaQ0q2rVBAIaN9MwB6kj2xW+eeifLGhCtCymz5yiQpRVN7RMToMi/S3S84zNI1KfGQFT7x5nmOrGd/fbBH8G3CdUloAvvEAgfn74bVPDVC+Y5VQwBINyACZgbi5OLSdEo5EOXbSpRfhidTbgnfT0FtzhlVR6ypSdKlQKqqoAJIC8USOXr1x29alRZitIsFgnzDz3EDHp8QrZjh8zTSZZ4eFdP9QF5AtpPPCW2M6G2S8qmdVWF0AFlUgtHLWRZSTyJnfHeZ8fQPKUBK3YMwkqNywiZHQE4Q+dT1LTVYQGdJ4YNhqqfickyPwjHNKjQYipE6hDAtciekfiE2N4vjLjissDk3oanxnzvhqNRi5plVSxHaCRN5scZDIrrqE1SbTpdGkfiGnn17emAcrnqJBVZ0ggameTNyQE02/zgxX8wK7qaZ11FDMbqAKek++ozG0DfDNJaFeTnIJQYgqxswXhSRA30lzw3nbrjoZlKa8NN0UM0NWedUnkFUT9eWNNICF5UQQ0tC6uQg9J+9sbYCqVEHFpZGnTca9J6MD19xgNWZDRmWEimtjpLKsATuYBlpi49Tyws8PKmppqmQS5ouTKMJkyREGOXbGVfNO1TUyyUpkSBINRtI7bA9t+xx7VyoQaAZosYMXCMPuqfu3MrHSOWNVDJ2Ocs6uIGjSxLcwQDJEGeEx6YUfaaXVkcMzlGgkCUABFz1eCPYi0jHeRQUl45ID6TG7ajMwNgR+uJ/J12zHibVCZANQAj8Khv+cPHORJYRO5ykVGk7qeXe84FMgT0xQeL0g6JVsCyqCB1XhkdNhhJniIt6Y6CZ9X8P8AGfMoo9KZZVFSrs0xBVByAv64NydAkrLBjpXa4WxMTsL74lfsDNXKFQBC1IJ7fFf3P54tK+Q8mCHXTBLAWAtYzaekd8ck90XjlWC0KdWo2mm3GAWULM7jaNhBFzhFQk1dZtoMBjeCeQ6c9vnh/kMxTplaitpYgKWNlM7nsfW1sdN4RrzGsGkacEySuok7mPn88JXg7l9nFXxQ1SihiokAtEk2iJ9MYZEsqOzmSSaazyAMSY788b5moNlKJpIJ1QSw6CLA9vrhVUeNmB1sSYnqe2B1oNn7xaiwemuniVWFuZ4YI5wRy9cdO7U3CuCrQO5IAMD54xnymQ8WkgzqMzOnr3x1/wBPZjrVXiJ4gSQZHP7wPa+DQU0aNVYA0WhWQ6lO4H/5/wA4sf4it/5F/wBwxIZysfLusPETG2/W8c8Pf4Ruo/3f4w8ScyVyzUzpSw1XDEkwy9fuzcbd+mChSXU5JUqoLFyvwSIPDsW5Ac2jAWXy38vUkQrTPMcyV2PXkd++GQo0fLSi5cioVq1TYMQDppA2gC2oj/TPXGTNSs5zy0Hph1WrUM6QGheKADtP/IOOBnk8silSVY06llgdS8pmRBt3x34RTCJdmBYsLwLgn+Ys7sO3P6e/wlELpZlapYg7SoYTe8ieX5YFoNN4PKNKlURQVZDGqSdQE/dZt795wBWpT/JqoqO7cL0z8JBkQNiLnb0wXWNRRpV0YEzpseu8jcD88D1MzoqACWRpLCxv22Bta0bXHPBTFaQGfDTScuw4i2ymzRvy4bmTsdsOEaVdGOoipIJ+IMUUqRy2EEf1YEqV2oLqUeZTmZJJZJP3lO4HI8ufXHqs71CpE7FQZAsBuRs0jnhm7B1NXyuhPKqTVV2J0KR8FyCDNpqFfZDjdsnTZChfS/FFQ79tQ2jeLbbc8DtmlTVYCpMAEiFFwJOw/EYk3wN/EBd2D1mLBrWI+619o5e2FAd0146tPSACurUCTMEFSl4PF+7nH5K+tmpt/wBuoloIlSTKuZPxBh8PqMc+NajTUr/7AuQfikEMCOgO2GHh/h61U88nTLfDvpYc4G3SducG+M3gK/Bfm6oTyqnmLGvy21htLKV2cRYkjlt1wD4b4bToO9elVXyWSqE1kqQWRlCkkD7xiTywZ41kP5dUVJAp+XULDs24HWxt64G8WoiTlidKVEYrbhJZjUJn7rAzbpGND6TBJ+k74gKjUadNdLlA3wMGmWJI4TyBU/PE67WIO4xReG5JRUqU1LSh+8ACGiGjT8Ske4sbwcE+PeDEU6Ick5kq0sRAa50oTzbRfV7d8XUurpiVaCP/AEwzbKawBAWAzEiYjb3O2LnNh3BBiIOqBYD52xLf+nTJRy9V2SXNQie0ARHO/LD+llmZyzhkt/2ySFAv8XUn6YjyP5MrBYRu3hxnyyCwIWSRYEenK/fGRyf8yagn7wAU6Rpt7wPzx63iYQK5aEZwNG7HUYAEd9/pjDM+KFSqKeJ7ALaxtJ6DriRT/WCZ3xJmIopoZ9QlgJ8tfn8XMDDHJeEimFGygm53M3Nuu/zww8LyCJTNMheMz5kXFQc2tMHp0MYDzFQ8UnSVMQOu0i/vblHXG7GpgGZIqPDHhA0pzhrNJHSYE9sZZOo5IsRpg32EdDz/AMYaUqP8sE6QJb59Z7xhP5ca1HE4dhwt8Ia+kggW7XxkrD2SO6xViWBBOx1AgH/SfbFf5XcY+f1ajAEM2oAHhUQZ5C+2+K/zV6P9f7YpCL+xJtMW5WqBTfzApKSGYiDpaQNI2BBANtp74Eo5dC7u5IWEEz8S6BCgTvA5c8D1aTqragGl4IuQT1EX2Uj2GGq5wUkqUk01HYcMIP5SjhN+rAE+h98KjULa+swQogyKSnZI5XHKCZ5nbBOSoqiLTbRuSsEk6t3IKzBiZFpvvhVXbUTJlWVdLHcPtA7fCY9cEZYKuh40gliBIBnmQIiTPbfBbwZJ3k2OSp3H8wQZ2VgY3AuCJEdPzx5potxA1BBCwV4gfnJBkdseVAoqKwqSCxJEEMIH5TgnMIpVnRgGGxPSxg8+nuMInVWM4m1LI6TCOrwNhMxNmVYvv+7jAueydZToFQJMcM6VMTeV4lN/vSMD5fMa3qopZAjQdJIJDEm5B2g40y1Bw1dRDVAF0ybsULal9DtipN4CKeSTh1V6RYbF7mQdiYgxcT2xjnq/kh3dkqSYU04LS0QxHIQPfAmQylKsoRVIBfWB+Bje3QTePXBmZy1OiAKio1QMNDajG/xtAiJmBH5YDkkBRBsiVC6i+kDSWdiRMiI7mW9MMPCiMu9WnHmF+IDlAgFibzIicDUNI82nUYF3QiGXcm5AG1o9YOPyeIUxUBBLnRCwIBWpI0tfbUsHpbCt4HDM7mtSPqUONLKQLRMRPa3LovbAH2QyZIqfxHHrYsLyNf6TAEGPrjjw3PEnQBLOKgfVfhB2PTn3EjBHh7sjgcIUXcExMkhe5axvjJ1gFWYZaiaNIVGALoURzAMpqhah7iQZONPHsu9RqqByxpsoOptU8tc+pvGHXg2Spw/wmnUcAqBMAkiO+8e2FNQNQq1UuUK1IIEhltYncMpPPkDgxadmfxo6y+RdSeHSoiBIAEk6nPrG+9iDgzO1NSlZBUAElWJgeo3tFu+F1Tw+qFpvmGDVHaIRjsshWvYSdwMeatLO1UBTTChDERIJuOc3+Q64FZG8MjWUsnnDVSYkjTdlgjSVIvw726RgzwbKmm7K7TWeSWgaWQfCUJsFjlvhZnLNSqqIAjTewJPEjdMNvPFZeS1EBhT+9jG+DJ2hUqYVXzXHIctw3gSGG+lVHK2A85n3rkeWjagsfzDHCOWkfeiN8C1cwoNJUupbVN7Hp6H4d/vY/eIZpldakLdFPETtLXPUgFflhetjaN8rUOrSxcNbSYBWPvAabKfkcC1csS1RyCQzEzpkSYADctNr9ySMMc4pKCpTTUrDS0GGAMgkfiMx+mF/8MUUnz6lNTpAJk6phBMc5gGf1wUK39nOYEcIBdi4CC54SL6TEjS088W3/T36v8x/bEtmVZdPlFlanZtPDNMxItvBE2jDz+LbqfmMViSbElIFQrFiYfVIPCIA36T8XPAWXruhZibFeNvxaraee178hiu8Uyyaaw0LGo2gdWH5EjAOayyeS/Au9PkMSWS4izBZ9CtA0jaxWJA0gdwTc3kDH7IUg0hlIlRUWwIKnm0nfb6YdJQUa+FbIpFh1OHGQyqEDgW2oDhFh2xmqQO2SIq0gayoQ8ahJG8Qo2HLG+ayI4lBcrYjUIJt1+G1z8sNcxQWXOlZ1NeBNj1xtk8smlhoWCYIgdDhupmJq9EAlqWxGkahw8IMeoHUYHpZzVUkH+ZOrf0met943HPFDmKS+WggRr6d2wv8VyqLWpkIoPmASFAsYwYoWQPl6woP5salqSKK3GkkFni1vhJB6ntgPMZtZRmklmHEOckghulueK3x6koJAAAFJIAG3GRb2wmp5Sn5I4E2f7o/q7YyV5A3WBarFRLGSTKmLEXvPXlgTNUtJBHEssEKiSswWHqDJAOKPJUFiiNKxoNoEfCMZZOkoo2Uf90cv6gPyxuobAshmSrEi5YRcS29th637DHHieai4A1OJBJ6WkHc7jl3xTtQUVRCqLHYAYHoZVDSpyiniT7o64HW8hk6dCjL5oLTlW01Gchla2soxIPb12wLTZylemSRUVy6htr8RAvNxuRhg+XQs0qpuvIfhGGVWgvmZY6Vk0nBMCSI2OD0oSUsE5TKKoq7arEeoBCkbSDse+DPEcuXqIlNNRVhqU8MwNIF/wCkk4KOXT+HocK79B1OGPkr/ETpHx9Bg0ZusCvO0fKHlHywYB4QDABkQDv0j3xxRzBlxdigmQIImLkbbm/rgjMUFIkqs+Z0HXD6hQUZp4VRIAMACR0OBQbJryG0gIw1Aki24ZpjawCmMeebV16HLHUQqkRYySOfQge2KRqK34VsYFh0xhWpLoWw+FuX+nBBoX5dgas1DKou5uGtcLyF4k9bYxyrhqWpyHAEMgIM2kQeXv0GGnjOXQU0hVG2wHTHHgOVQCsAigQLBQOTYDjgPa2JnyitpSnUAYgP/Nm4m8MLT2sMfQf4Ufh+g/viVFBSnwr/ANxeQ/Fh1oHQYZRElI//2Q=="/>
          <p:cNvSpPr>
            <a:spLocks noChangeAspect="1" noChangeArrowheads="1"/>
          </p:cNvSpPr>
          <p:nvPr/>
        </p:nvSpPr>
        <p:spPr bwMode="auto">
          <a:xfrm>
            <a:off x="84667" y="-153988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03" y="1790700"/>
            <a:ext cx="2977052" cy="223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7088" y="4195649"/>
            <a:ext cx="2917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Dairy goat - photo by: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12942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92"/>
            <a:ext cx="109728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dirty="0" err="1" smtClean="0"/>
              <a:t>Johnes</a:t>
            </a:r>
            <a:r>
              <a:rPr lang="en-US" dirty="0" smtClean="0"/>
              <a:t> Disease (</a:t>
            </a:r>
            <a:r>
              <a:rPr lang="en-US" dirty="0" err="1" smtClean="0"/>
              <a:t>Paratuberculosis</a:t>
            </a:r>
            <a:r>
              <a:rPr lang="en-US" dirty="0" smtClean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6112" y="1019765"/>
            <a:ext cx="8967537" cy="5638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i="1" u="sng" dirty="0" smtClean="0"/>
              <a:t>Mycobacterium </a:t>
            </a:r>
            <a:r>
              <a:rPr lang="en-US" sz="3600" i="1" u="sng" dirty="0" err="1" smtClean="0"/>
              <a:t>avium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paratuberculosis</a:t>
            </a:r>
            <a:endParaRPr lang="en-US" sz="3600" i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i="1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Chronic wasting disease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Goats do not get diarrhea like cattle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Transmission is fecal-oral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Clinical signs: progressive weight loss without diarrhea, appetite remains intact initially but decreases later on, leading to severe emaciation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Goats 2-3 years of age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No known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More prevalent in dairy goats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17413" name="Picture 5" descr="JD_dairy_with_kid"/>
          <p:cNvPicPr>
            <a:picLocks noChangeAspect="1" noChangeArrowheads="1"/>
          </p:cNvPicPr>
          <p:nvPr/>
        </p:nvPicPr>
        <p:blipFill rotWithShape="1">
          <a:blip r:embed="rId2" cstate="print"/>
          <a:srcRect l="7253" t="5886" r="11179" b="4628"/>
          <a:stretch/>
        </p:blipFill>
        <p:spPr bwMode="auto">
          <a:xfrm>
            <a:off x="8494294" y="2015958"/>
            <a:ext cx="3453063" cy="209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59523"/>
            <a:ext cx="10515600" cy="2852737"/>
          </a:xfrm>
        </p:spPr>
        <p:txBody>
          <a:bodyPr/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3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Verdana" panose="020B0604030504040204" pitchFamily="34" charset="0"/>
              </a:rPr>
              <a:t>Health and Diseases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87062"/>
            <a:ext cx="10515600" cy="1283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</a:rPr>
              <a:t>Charlotte Clifford-Rathert, DVM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State Extension Specialist - Small Ruminants</a:t>
            </a:r>
          </a:p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Lincoln University</a:t>
            </a:r>
            <a:endParaRPr lang="en-US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801" y="1395451"/>
            <a:ext cx="4168140" cy="3126105"/>
          </a:xfrm>
          <a:prstGeom prst="rect">
            <a:avLst/>
          </a:prstGeom>
        </p:spPr>
      </p:pic>
      <p:pic>
        <p:nvPicPr>
          <p:cNvPr id="1028" name="Picture 4" descr="http://bluetigercommons.lincolnu.edu/assets/md5images/628b14f4b75ab6e2cb888c456d2db4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2" y="5550012"/>
            <a:ext cx="1937555" cy="7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6692"/>
            <a:ext cx="11785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Overeating  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a.k.a</a:t>
            </a:r>
            <a:r>
              <a:rPr lang="en-US" sz="3200" dirty="0" smtClean="0"/>
              <a:t> </a:t>
            </a:r>
            <a:r>
              <a:rPr lang="en-US" sz="3200" dirty="0" err="1" smtClean="0"/>
              <a:t>Enterotoxemia</a:t>
            </a:r>
            <a:r>
              <a:rPr lang="en-US" sz="3200" dirty="0" smtClean="0"/>
              <a:t>, Acidosis, Grain </a:t>
            </a:r>
            <a:r>
              <a:rPr lang="en-US" sz="3200" dirty="0"/>
              <a:t>Overload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1871" y="1428481"/>
            <a:ext cx="8376822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Caused sudden change in diet – i.e. grain eaten by animals not used to it or a lot eaten by very hungry animals 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 smtClean="0"/>
              <a:t>Can </a:t>
            </a:r>
            <a:r>
              <a:rPr lang="en-US" sz="3600" dirty="0"/>
              <a:t>occur 6-12 hours after </a:t>
            </a:r>
            <a:r>
              <a:rPr lang="en-US" sz="3600" dirty="0" smtClean="0"/>
              <a:t>ingestion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“Feed-bunk Disease”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Signs: off-feed</a:t>
            </a:r>
            <a:r>
              <a:rPr lang="en-US" sz="3600" dirty="0"/>
              <a:t>, </a:t>
            </a:r>
            <a:r>
              <a:rPr lang="en-US" sz="3600" dirty="0" smtClean="0"/>
              <a:t>dull, irritable, swollen belly, severe diarrhea, dehydration</a:t>
            </a:r>
            <a:r>
              <a:rPr lang="en-US" sz="3600" dirty="0"/>
              <a:t>, </a:t>
            </a:r>
            <a:r>
              <a:rPr lang="en-US" sz="3600" dirty="0" smtClean="0"/>
              <a:t>sunken </a:t>
            </a:r>
            <a:r>
              <a:rPr lang="en-US" sz="3600" dirty="0"/>
              <a:t>eyes</a:t>
            </a:r>
            <a:r>
              <a:rPr lang="en-US" sz="3600" dirty="0" smtClean="0"/>
              <a:t>, staggering, collapse</a:t>
            </a:r>
            <a:r>
              <a:rPr lang="en-US" sz="3600" dirty="0"/>
              <a:t>, </a:t>
            </a:r>
            <a:r>
              <a:rPr lang="en-US" sz="3600" dirty="0" smtClean="0"/>
              <a:t>coma and </a:t>
            </a:r>
            <a:r>
              <a:rPr lang="en-US" sz="3600" dirty="0"/>
              <a:t>death. </a:t>
            </a:r>
          </a:p>
          <a:p>
            <a:endParaRPr lang="en-US" sz="3600" dirty="0"/>
          </a:p>
          <a:p>
            <a:pPr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02" y="2402445"/>
            <a:ext cx="3775390" cy="25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97378" y="5060598"/>
            <a:ext cx="2525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44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069" y="134465"/>
            <a:ext cx="10972800" cy="1143000"/>
          </a:xfrm>
        </p:spPr>
        <p:txBody>
          <a:bodyPr/>
          <a:lstStyle/>
          <a:p>
            <a:pPr algn="l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49691"/>
            <a:ext cx="9122516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Best </a:t>
            </a:r>
            <a:r>
              <a:rPr lang="en-US" sz="3200" dirty="0" smtClean="0"/>
              <a:t>to </a:t>
            </a:r>
            <a:r>
              <a:rPr lang="en-US" sz="3200" b="1" dirty="0" smtClean="0"/>
              <a:t>PREVENT</a:t>
            </a:r>
            <a:r>
              <a:rPr lang="en-US" sz="3200" dirty="0" smtClean="0"/>
              <a:t>!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Remove cause (feed properly)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Do not feed grain free choice to animals 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sz="3200" dirty="0"/>
              <a:t>n</a:t>
            </a:r>
            <a:r>
              <a:rPr lang="en-US" sz="3200" dirty="0" smtClean="0"/>
              <a:t>ot used to it or starving animals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Vaccinate properly </a:t>
            </a:r>
            <a:r>
              <a:rPr lang="en-US" sz="3200" dirty="0"/>
              <a:t>with </a:t>
            </a:r>
            <a:r>
              <a:rPr lang="en-US" sz="3200" dirty="0" smtClean="0"/>
              <a:t>CD </a:t>
            </a:r>
            <a:r>
              <a:rPr lang="en-US" sz="3200" dirty="0"/>
              <a:t>&amp;T </a:t>
            </a:r>
            <a:r>
              <a:rPr lang="en-US" sz="3200" dirty="0" smtClean="0"/>
              <a:t>(combination </a:t>
            </a:r>
            <a:r>
              <a:rPr lang="en-US" sz="3200" dirty="0" err="1"/>
              <a:t>enterotoxemia</a:t>
            </a:r>
            <a:r>
              <a:rPr lang="en-US" sz="3200" dirty="0"/>
              <a:t> and tetanus toxoid</a:t>
            </a:r>
            <a:r>
              <a:rPr lang="en-US" sz="32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If putting in feedlot, changing diets or stressing them, give a booster 3-4 weeks beforehand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Feedlot: one </a:t>
            </a:r>
            <a:r>
              <a:rPr lang="en-US" sz="3200" dirty="0"/>
              <a:t>injection as </a:t>
            </a:r>
            <a:r>
              <a:rPr lang="en-US" sz="3200" dirty="0" smtClean="0"/>
              <a:t>brought </a:t>
            </a:r>
            <a:r>
              <a:rPr lang="en-US" sz="3200" dirty="0"/>
              <a:t>in (at </a:t>
            </a:r>
            <a:r>
              <a:rPr lang="en-US" sz="3200" dirty="0" smtClean="0"/>
              <a:t>weaning), </a:t>
            </a:r>
            <a:r>
              <a:rPr lang="en-US" sz="3200" dirty="0"/>
              <a:t>booster 3-4 weeks </a:t>
            </a:r>
            <a:r>
              <a:rPr lang="en-US" sz="3200" dirty="0" smtClean="0"/>
              <a:t>later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335" r="4399" b="9837"/>
          <a:stretch/>
        </p:blipFill>
        <p:spPr bwMode="auto">
          <a:xfrm>
            <a:off x="8757634" y="2069641"/>
            <a:ext cx="3355328" cy="266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22516" y="4974147"/>
            <a:ext cx="220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Susan </a:t>
            </a:r>
            <a:r>
              <a:rPr lang="en-US" sz="1400" dirty="0" err="1" smtClean="0"/>
              <a:t>Schoenian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01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58" y="179213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Pregnancy </a:t>
            </a:r>
            <a:r>
              <a:rPr lang="en-US" dirty="0"/>
              <a:t>Disease </a:t>
            </a:r>
            <a:r>
              <a:rPr lang="en-US" dirty="0" smtClean="0"/>
              <a:t>(</a:t>
            </a:r>
            <a:r>
              <a:rPr lang="en-US" dirty="0"/>
              <a:t>Ketosis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2867" y="1322213"/>
            <a:ext cx="10778691" cy="4396740"/>
          </a:xfrm>
        </p:spPr>
        <p:txBody>
          <a:bodyPr>
            <a:noAutofit/>
          </a:bodyPr>
          <a:lstStyle/>
          <a:p>
            <a:r>
              <a:rPr lang="en-US" sz="3200" dirty="0"/>
              <a:t>A nutritionally based disease </a:t>
            </a:r>
          </a:p>
          <a:p>
            <a:r>
              <a:rPr lang="en-US" sz="3200" dirty="0" smtClean="0"/>
              <a:t>Common </a:t>
            </a:r>
            <a:r>
              <a:rPr lang="en-US" sz="3200" dirty="0"/>
              <a:t>in overweight does/ewes carrying twins </a:t>
            </a:r>
            <a:r>
              <a:rPr lang="en-US" sz="3200" dirty="0" smtClean="0"/>
              <a:t>or triplets; also seen in poor condition animals</a:t>
            </a:r>
            <a:endParaRPr lang="en-US" sz="3200" dirty="0"/>
          </a:p>
          <a:p>
            <a:r>
              <a:rPr lang="en-US" sz="3200" dirty="0" smtClean="0"/>
              <a:t>Brought </a:t>
            </a:r>
            <a:r>
              <a:rPr lang="en-US" sz="3200" dirty="0"/>
              <a:t>on by </a:t>
            </a:r>
            <a:r>
              <a:rPr lang="en-US" sz="3200" dirty="0" smtClean="0"/>
              <a:t>stress including </a:t>
            </a:r>
            <a:r>
              <a:rPr lang="en-US" sz="3200" dirty="0"/>
              <a:t>storms, transport, fasting, excessive heat, and poor nutrition </a:t>
            </a:r>
          </a:p>
          <a:p>
            <a:r>
              <a:rPr lang="en-US" sz="3200" dirty="0" smtClean="0"/>
              <a:t>Causes low blood sugar </a:t>
            </a:r>
            <a:r>
              <a:rPr lang="en-US" sz="3200" dirty="0"/>
              <a:t>leading to </a:t>
            </a:r>
            <a:r>
              <a:rPr lang="en-US" sz="3200" dirty="0" smtClean="0"/>
              <a:t>ketosis and death</a:t>
            </a:r>
          </a:p>
          <a:p>
            <a:r>
              <a:rPr lang="en-US" sz="3200" dirty="0" smtClean="0"/>
              <a:t>Signs: stumbling, no energy, no appetite, wandering, leaning on things, twitching ears, eyes, tail; teeth grinding, urine ketones, blindness, loss of reflexes, paralysis, lying on chest, coma, death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8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0" y="136513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Treatment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07250" y="1279513"/>
            <a:ext cx="11078935" cy="4830763"/>
          </a:xfrm>
        </p:spPr>
        <p:txBody>
          <a:bodyPr>
            <a:noAutofit/>
          </a:bodyPr>
          <a:lstStyle/>
          <a:p>
            <a:r>
              <a:rPr lang="en-US" sz="3200" dirty="0" smtClean="0"/>
              <a:t>Need a vet!  </a:t>
            </a:r>
          </a:p>
          <a:p>
            <a:r>
              <a:rPr lang="en-US" sz="3200" dirty="0" smtClean="0"/>
              <a:t>Not </a:t>
            </a:r>
            <a:r>
              <a:rPr lang="en-US" sz="3200" dirty="0"/>
              <a:t>always successful </a:t>
            </a:r>
          </a:p>
          <a:p>
            <a:r>
              <a:rPr lang="en-US" sz="3200" dirty="0" smtClean="0"/>
              <a:t>Treat with glucose-producing </a:t>
            </a:r>
            <a:r>
              <a:rPr lang="en-US" sz="3200" dirty="0"/>
              <a:t>substances </a:t>
            </a:r>
            <a:endParaRPr lang="en-US" sz="3200" dirty="0" smtClean="0"/>
          </a:p>
          <a:p>
            <a:pPr indent="0">
              <a:buNone/>
            </a:pPr>
            <a:r>
              <a:rPr lang="en-US" sz="3200" dirty="0" smtClean="0"/>
              <a:t>such </a:t>
            </a:r>
            <a:r>
              <a:rPr lang="en-US" sz="3200" dirty="0"/>
              <a:t>as </a:t>
            </a:r>
            <a:r>
              <a:rPr lang="en-US" sz="3200" dirty="0" smtClean="0"/>
              <a:t>propylene glycol, maple syrup</a:t>
            </a:r>
            <a:endParaRPr lang="en-US" sz="3200" dirty="0"/>
          </a:p>
          <a:p>
            <a:r>
              <a:rPr lang="en-US" sz="3200" dirty="0" smtClean="0"/>
              <a:t>Give intravenous (</a:t>
            </a:r>
            <a:r>
              <a:rPr lang="en-US" sz="3200" dirty="0" err="1" smtClean="0"/>
              <a:t>i.v.</a:t>
            </a:r>
            <a:r>
              <a:rPr lang="en-US" sz="3200" dirty="0" smtClean="0"/>
              <a:t>) </a:t>
            </a:r>
            <a:r>
              <a:rPr lang="en-US" sz="3200" dirty="0"/>
              <a:t>fluids with </a:t>
            </a:r>
            <a:r>
              <a:rPr lang="en-US" sz="3200" dirty="0" smtClean="0"/>
              <a:t>dextrose (Vet) </a:t>
            </a:r>
            <a:endParaRPr lang="en-US" sz="3200" dirty="0"/>
          </a:p>
          <a:p>
            <a:r>
              <a:rPr lang="en-US" sz="3200" dirty="0" smtClean="0"/>
              <a:t>Remove </a:t>
            </a:r>
            <a:r>
              <a:rPr lang="en-US" sz="3200" dirty="0"/>
              <a:t>of kids/lambs by c-section or </a:t>
            </a:r>
            <a:r>
              <a:rPr lang="en-US" sz="3200" dirty="0" smtClean="0"/>
              <a:t>by inducing labor </a:t>
            </a:r>
            <a:endParaRPr lang="en-US" sz="3200" dirty="0"/>
          </a:p>
          <a:p>
            <a:r>
              <a:rPr lang="en-US" sz="3200" dirty="0" smtClean="0"/>
              <a:t>Give steroids per veterinary recommendation</a:t>
            </a:r>
          </a:p>
          <a:p>
            <a:r>
              <a:rPr lang="en-US" sz="3200" dirty="0" smtClean="0"/>
              <a:t>Best to prevent: proper weight/body condition during pregnancy; feed adequate energy in late pregnancy; reduce stress</a:t>
            </a:r>
            <a:endParaRPr lang="en-US" sz="3200" dirty="0"/>
          </a:p>
        </p:txBody>
      </p:sp>
      <p:pic>
        <p:nvPicPr>
          <p:cNvPr id="6" name="Picture 4" descr="DSCN6954"/>
          <p:cNvPicPr>
            <a:picLocks noChangeAspect="1" noChangeArrowheads="1"/>
          </p:cNvPicPr>
          <p:nvPr/>
        </p:nvPicPr>
        <p:blipFill rotWithShape="1">
          <a:blip r:embed="rId2" cstate="print"/>
          <a:srcRect l="5162" t="9591" r="4411" b="14300"/>
          <a:stretch/>
        </p:blipFill>
        <p:spPr bwMode="auto">
          <a:xfrm>
            <a:off x="7930667" y="404377"/>
            <a:ext cx="3830426" cy="20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71653" y="2587821"/>
            <a:ext cx="3817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5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3736" y="26721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Chlamydia </a:t>
            </a:r>
            <a:r>
              <a:rPr lang="en-US" sz="3600" dirty="0" smtClean="0"/>
              <a:t>(</a:t>
            </a:r>
            <a:r>
              <a:rPr lang="en-US" sz="3600" i="1" dirty="0" err="1" smtClean="0"/>
              <a:t>Chlamydophola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abortus</a:t>
            </a:r>
            <a:r>
              <a:rPr lang="en-US" sz="36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Ovine Enzootic Abortion - OEA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3736" y="1592773"/>
            <a:ext cx="9487344" cy="4712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Most common cause in North America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Zoonotic potential- placenta, uterine fluids,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feces and lungs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Usually late term abortions; recovered females are immune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Diagnosis:  placenta cotyledons are gray-brown and leathery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Isolate affected ewes/does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Can prevent future/additional abortions with antibiotics (usually </a:t>
            </a:r>
            <a:r>
              <a:rPr lang="en-US" sz="3200" dirty="0" err="1" smtClean="0"/>
              <a:t>tetracyclines</a:t>
            </a:r>
            <a:r>
              <a:rPr lang="en-US" sz="3200" dirty="0" smtClean="0"/>
              <a:t>; consult vet)</a:t>
            </a:r>
          </a:p>
          <a:p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4216" r="9087"/>
          <a:stretch/>
        </p:blipFill>
        <p:spPr bwMode="auto">
          <a:xfrm>
            <a:off x="9168105" y="1401549"/>
            <a:ext cx="2719094" cy="239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93105" y="3878433"/>
            <a:ext cx="1412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8041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33" y="62875"/>
            <a:ext cx="10515600" cy="1325563"/>
          </a:xfrm>
        </p:spPr>
        <p:txBody>
          <a:bodyPr/>
          <a:lstStyle/>
          <a:p>
            <a:r>
              <a:rPr lang="en-US" dirty="0" smtClean="0"/>
              <a:t>Campylobacter- </a:t>
            </a:r>
            <a:r>
              <a:rPr lang="en-US" dirty="0" err="1" smtClean="0"/>
              <a:t>Vibrio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33" y="1370620"/>
            <a:ext cx="11414302" cy="5181600"/>
          </a:xfrm>
        </p:spPr>
        <p:txBody>
          <a:bodyPr>
            <a:noAutofit/>
          </a:bodyPr>
          <a:lstStyle/>
          <a:p>
            <a:r>
              <a:rPr lang="en-US" sz="3300" i="1" dirty="0" smtClean="0"/>
              <a:t>Campylobacter fetus </a:t>
            </a:r>
            <a:r>
              <a:rPr lang="en-US" sz="3300" dirty="0" smtClean="0"/>
              <a:t>and</a:t>
            </a:r>
            <a:r>
              <a:rPr lang="en-US" sz="3300" i="1" dirty="0" smtClean="0"/>
              <a:t> </a:t>
            </a:r>
            <a:r>
              <a:rPr lang="en-US" sz="3300" i="1" dirty="0" err="1" smtClean="0"/>
              <a:t>jejuni</a:t>
            </a:r>
            <a:r>
              <a:rPr lang="en-US" sz="3300" i="1" dirty="0" smtClean="0"/>
              <a:t>*</a:t>
            </a:r>
          </a:p>
          <a:p>
            <a:r>
              <a:rPr lang="en-US" sz="3300" dirty="0" smtClean="0"/>
              <a:t>Not sexually transmitted in sheep</a:t>
            </a:r>
          </a:p>
          <a:p>
            <a:r>
              <a:rPr lang="en-US" sz="3300" dirty="0" smtClean="0"/>
              <a:t>Ingestion of organisms</a:t>
            </a:r>
          </a:p>
          <a:p>
            <a:pPr lvl="1"/>
            <a:r>
              <a:rPr lang="en-US" sz="3300" dirty="0" smtClean="0"/>
              <a:t>Can have carrier state 20-70%</a:t>
            </a:r>
          </a:p>
          <a:p>
            <a:r>
              <a:rPr lang="en-US" sz="3300" dirty="0" smtClean="0"/>
              <a:t>Abort late gestation, last 6-8 weeks</a:t>
            </a:r>
          </a:p>
          <a:p>
            <a:r>
              <a:rPr lang="en-US" sz="3300" dirty="0" smtClean="0"/>
              <a:t>Lambs born weak or dead</a:t>
            </a:r>
          </a:p>
          <a:p>
            <a:r>
              <a:rPr lang="en-US" sz="3300" dirty="0" smtClean="0"/>
              <a:t>Ewes are sick and can die, but will recover and be immune next year but become carriers</a:t>
            </a:r>
          </a:p>
          <a:p>
            <a:r>
              <a:rPr lang="en-US" sz="3300" dirty="0" smtClean="0"/>
              <a:t>Diagnosis – need placenta and fetus (for stomach fluid and liver); Fetus is edematous (“Water belly babies”)</a:t>
            </a:r>
          </a:p>
          <a:p>
            <a:endParaRPr lang="en-US" sz="3300" dirty="0" smtClean="0"/>
          </a:p>
        </p:txBody>
      </p:sp>
      <p:sp>
        <p:nvSpPr>
          <p:cNvPr id="1026" name="AutoShape 2" descr="data:image/jpeg;base64,/9j/4AAQSkZJRgABAQAAAQABAAD/2wCEAAkGBhISERUTExQWFRUWGBsaGRgXFyAeHBwfHB8eISAfHhsfGygfIRojHhsfHy8gJCcpLCwsGB8xNTAqNSYtLSkBCQoKDgwOGg8PGjAkHyQqLC8sLCwsLCwsLCwqLCwsLC0sLCwsLCwsLCwsLCwsLCwsLCwsLC8sLCwvLCwqLCwsLP/AABEIAKQA2wMBIgACEQEDEQH/xAAbAAACAgMBAAAAAAAAAAAAAAAEBQMGAAIHAf/EAEAQAAIBAwMDAwIEAwUFCAMAAAECEQMSIQAEMQUiQRMyUQZhFEJxgSNSkQdiobHwM3LR4fEVFiRDU2OiwYKD4v/EABkBAAMBAQEAAAAAAAAAAAAAAAECAwQABf/EAC4RAAICAQQABAQGAwEAAAAAAAABAhEhAxIxQSJRYfAEMnHBE0KBkaGxI1LhFP/aAAwDAQACEQMRAD8A3qpRp1FpPnbsWVXA70tJh18mFhWU4b02POvavSDStDWuCL1qJ7aimLWU/wAvdleQYnBBI/WNjWqAhKc0oZwtIEjDKGYPd2KCHheCGiIbEvT+olaKU3uemKYcrMFWGbkObXMgR7TMEROl0ZJo10+UA19k5eoRyEvGJMIAxAxyyyBjnW2+Ube0Kxmqt6EZYGARkHzIMnyPtqLqNZqG6psj3WhCGiLpkRGSCR2x4JMTgnSsg9SpcwmioWmSMCkZZAI+FNsZMhv3smsh7M+odgatYVUhUq00qBR7QzXCoAPgVFcR4AGllbblO23kSf8AHj/WJGrDuWT8GJIupG9ASBelSLwP7yuqPH94/fQ3TxeoDNBAicD7/wDH/Q0FTQEmv0Frj0kU8O5EfYEgZ/z1FVqMgEQfVm0+CVMHjgwQY5hl+Rpq9JBfKiqCosZbionwxI5n9cg86BSx6iUQSnqLC4mKgMIxzAySpzw5yIwkqxRSKayertmtH6yLRkwP88/46s3QtiQAzeSAe6Daf2zxIE50F07Zn3KxYFZIaZUfmBUgfvEx+gnVm6N06lTlyA5MQOIBz7eP+uqxWbE1JeFoNXZ0QQSyq0ZJxEHwP0/QfrpjtaiCWCF3J5AOTyT/ALo5/X9dD7ZFZoYC2Jg4BzgHPP8AXnjRW6qSokiA0/t585gT+uNUowNm22aWKU1t9PBmOABBDTEeOJEa33O9gfwzJ5b4j4n7/I0Lt9uYBVhBg+3gj5PHOIGia1GIZyBJgwI584/z+/21yQGaepdBIwPHHI5H/HUq14Vs3EjAg88jnzxxP7RqLdFy5QEBQB8YB5Efb/715TIXCQAFJJZsXEnHyTAGBnOixUDbmiHMsQjH4GBGY+Y/150Xt6q0wq3eZBmQuPk+JxA4zpV6onuJBDWqzZ92JPEEEkc8a2o7wWjkNhJKkFiDggcZ+ZnjRwAk39ZHSBTJN0lW7eOc/AMZOJ/XW2zoWiPiTcT/AE/oP+mktHqF25egbWWTaImI8/Hk5jzqSv1B3JRVaSAJnBukC1Y9x4knE8SJAbUUdTbJq1ZWL1JlVAxwo8yftBB/T7HSUIzPVrVXCBLQpaMsxAFo4ODjIAJ+xhxXpPY0JCKvfYpY+CQEEszEGAvmRMCda0KdoVRTskr/AAzF623PBYTL3HMSIEAZzn1tRVtjyV049sk2FBarNTAdaNM07CpkKyNOXgm+4CW5+IFpJj76s1d2hTSAUKIErBFxZrrizQWz2iFEmZ1F07bVAoCsVZ5T1ILW22rCA9qmSYOFmTn26m3QvAtksIAqHBcAck47j77hGGXk6wzi9tl8WeVqIp1WCgBHXsAEZIMjicOpJ+LlnTfpxUBmgksSJECFBIgHwSfA+320i2dNFTblWLxWCNbwbwxaSYJWQAWgTgxmdTUd2zvVphbqavODmTaxK/lChWA7sXSOQdLHm+zmMKtKlTms9JP4Yi41O1Jg9pifgHGcZgDSp69CnCncUKJAH8NyFZZAPtJkDMgGMEYHGjt6taskUwgZXuUv3KpHDQPcy5IUQJtuIAzLS2VACLVbJlvTDEknJLFSSSZJJOTOnfpkCrsVb3pq1KDkVGapE94+wxEYJ8HzEapNRWp1FQnuVChB/vSsduYkR+3ny5qSCm4VWD1aFJ/SAIIcKwOJ8lFNsEiSfOgm3Y3FYuFJuAxwe4BmMzAKwO3+eoBgaK1XB5NUUwLdbBh/FqNKotxM5LMAgUCPLQymDHpsDkiVrkin6ZEAIyraZhbicmJksZM+fgY1bupUEfY7iqoLK700UZkLfecczAX+n76XbjpAIRnKEkWqqEEsoWVZhfIBWO7MBhzGHbuW5BQKmw9WlRVQDUHeEBBLEqJJJgBQou55jR5YEUxWVZpQAi2m0r2lmqFYJqXN22yoVTnnXtPbMpV2U2rUBLjjtAhSI9odxgFTKjmMFdJ2Iaa1QAqlUyCJDd8sSOWAiAODB5gROereekNjsU/UPXKtVkVVuaLQACZI4BgEsRkgSInA51XHaoShNMqSgAMRdEgsGOG/5gfbV+2XS0pU0DLPpPUJDRhyB22nBW2DMiWtNqzir9d6CUU1VqCoR2WqbvTAjkryBJMkL5M/Noaq3beDlPGEM6W7DhKg/OJPIIbM+eZIb9HX+bVu2nUKKqQihWZTEjAnAHyQDjGY41zL6fqn06isTYrDz3KxBggASUjn4xzEavnQVWkqljLRkgc8Z/XgR41oi6wQ1EqHFZisduCQAJxM4/15jUt8r3Ay2YPgjxHxmP30NvNwWYYFqkTJifOJ+MHP21LSLNbAmRnwQRx4M/11W0Y6YQrsI7Qf3iJ+Cf8AXOpK9fOfcRMn2iMY+4iSdDVGKMsBmIJMwczzP9NeDb1HLO3agg5DcfaAZ/bXOcVmxdrNhuARL5OYPz/j4+PGgt51QTACB2/MQcfuePHGot3vtstz1KziIELSOTBGA0TwcRGNAbzebampCUtyKjZFSpaFPnBWc/AjkjQepFBUGwjc11SkxpmLPcziRkiRGZJzjmT/AEEqbwq6hEsMFoSRfdMKqGVubyywQRESCRpX3RFOmvaBUrQrNySoMAD2kiJHEE5GjU2FCqPRZC1O696YcKOD3PwWDNJLHkxGBAxy1fHuRdQqNMiUtYWVFhVtq+kpJU47TUEyAMMVJzPOmXRtiqU1KoVpiILtcfOfuxBksDx5EAaK2m2dFsoYVQCKVOCCDzaZBHuEsp7ZBjga13tZqyEKPTJGUggiWgFiRAmDyktg5E6Dm34mdtXAB0zqMt2Wo6hkQVJAdCRLJ/EyCVj1TyMCBoXpf1Cx3T7SvSqJWMsCyl1JOAwZTcqkYuGJ/XQ+96KN0C1EtTrUFqXQTddPtcTK3ZhpabuSJOq9ti9OrT3PfUakAroSV7TKFBB4AyBETiDGb6WjHUg2uRHafodQobVaPpM2PSWool+fUKsbhxgDiMTiNA711NNwlVVHxEFQeYA+xgNwLZAkDWidYNaqU9H06lEBiWe5VDccQTPkTAtNwMANFX6ejKDcwINyw1xJBZpH8wyQYnxB86z6jrwjR8wSnIRlSHV7Cnpuovde5bXghQ0EE+AwjidNNzUWT6IFSoCWdSV9QStoK0yQM58jLMc8aW9P2K09u+LH9WtSplTKzn024gKoVhEYEjJOik2wLdoY1SHUme4i2QWYRAuh8ZBIE4OotVSHYRtdzRJKjNVyCb2IBPALIpU5CtAeDhsYwwPUqgwFSB/eX/6pkf46rdStTvHqFDWaaTbgKDJb2oyhhcxg44tB5g623f0VXdrkdypCwUtZTCgEgllOTJiBHAwNMpSawDahJ1Ck3o7cBnNjIBAIZ5BLETk21Lh8qGgxovabVg+QLxUaobRIe4CQvkEED7EqDg4Pm73RoMF3V70ywQtEgg4DPauKsXLAENm6RkNnoVqZpVHChULJUJmHyCliplnwUtjtvqSODqEoyn9C6nSoVbXZtS2/4Q1UesNx6ir5CIoYqzz3NbUXPALjkAwLR21OmtRnk8KmCByxKiMqzAta3FyjEzLzd9FAqpuKKgEdpUwJ8qJAgkyUaTllAnt1rsenAVGQk+nJSorTDAlWRxiSpgowmQ3cD3d2pSQFJgtfaMKTU+xXZliO1DJJDzxBtDXZjEfeOitRaRpWs/puxEiJpMWAUgDLWsgOMWkznRAB27UlemIVmDB2DSFBELjuUAkjAMEECcae7jbI6fwnORBJkEIMQ2OYaA/93JlY1CK5ihm+Cu1d5U9RKBYVyUD1PUUNUZXqBL6ZukW06YcxyGJIwdMOkU3Z3pPUWp2oiKVHaEBuqdsABmzx/SMihq1PdJKtSavTC2rGBT5XE5b3iOQWAyshZ1zd1xWO32pQB2VwTyQqrJEm1VDCScnuPMxqnz0I8Cr6q2FOhuiKVoUorMBxMmQIxHaOJHOpen9VKG15Y/ytDCI5jIMc/wDPW/UejoXD1Kjq/pljTYRyyghWChrQxPbaSJJmOJBvU7WFJSKUI708sBJF0tVYWBkI9wHPOBrYtSOxeYmeB/6ndVX1AgRgAVAEtGRbAyJAkcx95E9Go10lmYfBbHE8/Mn4/wApKWnXDrfTR6iuxKlCHDFjzlQQxJI4AGBMZ0buyQg9W9FlQVdbTA8e8SfmCcDjGkTj2DazWr1R2qsi3FoOJNoxMkTBEkec/J0Vt6PphXq1WVzBCliDJH8oPP2HxrbbbmnFq4RQintcOLmhMFO2SOCGmBiDoXa7SS11Q1WYsadVwJpmJRXAMBfF6YtbhJnRlqRXCsCiwqptNy4Wx2teCGqkERmIDT7vnwBJxnW9DeoKZUpTRQxQioiEs4w04tBmTB/x1lDYTSU0pAuIHpntABJzHkBoPABtjxqTpexIqesVu3EAG2VJmCSR7eIMsZIVcMQQYPPVDYSFh37Bwy0aIp01vUuncrOWAsW6PUKp4EgsI5I1YFuSixrx7oSld2s0yL2xwcnhV+8SyvbdDa9jWKLTQDsYgvVeZDtBlKS+0JBLBnJ92m233d5YtADFvSYRbYImwme3+YsFJOCAAuoxbirf7f8AAyp8C2svoUm3LqXqhkCBzgO9qyB2haKyIURMmTnRz0ym3qCrgljFUAPUu5uJi1iTiyPbiIwNur1tutP0QFc1Pys5A8GXaDaJAGJM8fOvPUrGXDDyUZf5I9sXG37vk5JjAGmz2KadP6cbatWo1jbmoD7iTbce1QPElVjEwTOdUb62rCluAySC6FjOBBJX28gECSDOTj7dGXbMCTbdBawGD8REjCg38yeSOQNc/wD7T6NGiduQl4IqKZZxFpU2+CDLEwZ5++tXw+JRYknySfQG5O4fcXGXNNCsglJN8XAc5gQT8nkasg2FelVpsgDGsSrMzt2lLXAN3cVbuUqOAoIxjVW/s021Jt5W7nVForcpYFSGaBICgGOJIkFsZ46T6iglUEuwLooJDEIAASzZE4QFvJA/Lo66/wAjbFg8GlUIJmESlMOzT7puJUYu4Anm4xOl/Vd+3oQt1IstSXgFgqFVLkKPlrgo8AfsRR2yOhqglkNO5QAVgWyAwJMQRJjlpnIGgd8pJdVMv6FRBTIm64woC/77QW4GOQMZ5Pw4HXIo27DbqEpoUVpBp9rG6JJdlY2wGuMEQWVZkgi39K6KtWhTdipYooJZATIEGTjyPgaWKlBJUUTUqgSUVmYC05C/lGSTHMk5JnWf943ozTrNtxUUm4K2MmR7mk4Iz5586WG2Lyc76B9o/quA83g2kDEgrIdcyUZYNpMiByVxJ1baVkSaFR6bBrgVNxIg4IYj+GSRdzGDzpdWVw6m9SQe1jymSMGIID4yOKjgnAOmf/afqLTVjBP5+3m3nkAYBzg/rpaSfBR3yaHd/iKNajU9E+qr/wCzZw04tlWnJmcOYj54H6Ktamgl6tWnIVfVAuRXEkF/IGDnPaOfJ/UKqC5riO0XcgHI9xH5gSBEcY+NVXq/W/SKtTamS79oBORzBMCMGYPBZROZ1Sm2Kif6t6maZVUUFvSYAsJAykGMhvYQPA5+2qur1EKtua1f1C0CtTPetxJErNrp8iQSB2tGCZ9Tb5zstnuAVL3VkYoYHaSwPggixjHIIzpBtOsvuKlMwXdSXOYJIWAAT5BkzOcedejo6Ontqsgtl22deq9J6e4YE0qlJ6O4A7VN3PjBUTyCMggEQSq9BlqOHM1GLzJkm4WwFJkXgLhYygyIyk+l96htLN2uzOwYwWAsT/diQhAjuHqfGrlu9isKwUsrKLQQbv4fcEPmQrMQZzAGfPna6Sm1Eam/Qov1X1Vjutuyh1cJXg3AFmZVtUQggyvBBEuBJzImwrU326kVCiVC9Q2qSw9OLlwSWjOeYIgd2jfrHZVq+929KiwmjT9UlwAtElgXZ3HKhqVxJzmBpbTq00FNttJoU65pJVP/ALgLGJOHLd0FeAM+0tohC4xjeWLdWWj6V2vqUlqbeFpEmfUaWaB3OQDnEi4tMHJA06/DbWpeTSIUC16iVGRSoJEyPcOMwS1wiZ1Xfozq/r1vw9dA1lNVpU1gKzIYJaT7vbaMgZiCJ1Yj15HrlWNQLTY2HDU2ZIDOMBjaxYKSAAEZviM009KTTX3GT3ErdPo3VGFOrdUIVkeILGWGYOeTLLi8RB1ElD05VzkO5Us4Y1JMntsXuwJAEqBERBM9eo9ZWNMCqwJbtYgSVLAMGtYSopoYyt5PjUe06WBVVLL1ZWP8SRjNt0ybgKgB/wB1uYjS/Ngbgi22/b1nAVVYKkVLe80nBliWzKNClYJByTmANU3dQQHZ3pq6qzGbWYEwIWAiCwsZwSQokAjRXU9qlPhABSRmpwBarBpUyeIDcDJ5A7I0NT6OtSmai9jMG26scpUZg6qIBuZVZyzCDJEj26XLDSWRJ07qJqVSjlkAusAp8oGJJWJloUSWXxgsJGntCuPS7m/EU6gWUIjLt/DcwxZcqSsLczFQoEYrqfTO5o1RHpSi5daqgiZ7mD2sMErJUYA0n33QENQlN9Rolyb+5neIi2aYKvOSe4AmOI16X/nhV6btmdzd54LnRQbkqqM5T1WiUsKoCbqfaIJBUIWB+7Z5b0/psohpJBpsQQrMIpsuVI+QWLAqojNwHjVX6f8AW6bSnZUrbvdERbUXb0aVuI5Zyxbxk692/wDamlX1n9PcK1Okz5qKoNvbTuCjJL1API7pMwNQ/BlHlB3p8FsovUlqlN1pi4CWZThQAcSCOTjByz5LBRRf7ZN4Wqbanc7QKplkK5uRe3EkY/1OrR9M/W/T9waSIbHCwtOotrJGTLDFRBEzziTxK0r+0vctueosiTUG2W1iBwbpYD9CQD9wfjVNGL3pUK6yb/Rm7QbgimGFYgUKgU8m8GnWE8AwabjwbT+bXQeh1zUq169OVBanSpzi5KYY+oRMwWckCB22nM65h9KbcGtutwBNRKVqeJNU2XGMZML9i2ulUKlZk9JyCwaxQBaLFAtWRi6QWY5gDHMajrtR1ZDRXhQTTP8AEqKqxNOo9O/AUVSDY0e03iY8o390jUvUOoUqbU2MVHq11VjSECbSVE3QPykuSAZDfbXlUENaik81KjxhmgBTBzHaYI9toMcSJularEVHoJTaC0IzEmZgu8KJYqGF0kkYgjUrrARlv6lQIFpUiiPyyG4j5lvHjif10sY1ZMeqok4RgB+sHMnk/cnU9bc03kMRYSQBTgz4ttza4IOBIMY4YAar+GQ2zUEeFEgfoRA/pj41Ocd3GAxE/T0ZlKVEqGuEYEC0hlPuYAsV9NwRDyoJEgTADfabLcCw1SlbsEspKksMEwV9xESWQXfvpdVUlFaxtwAXcLKCoty5sbJlgSRICsTafgWBlqbZLVqF61YkI5UWqoBcEIrReRjt9xF1pCnVYxsZyFdTrNGnSqvUJinUKuVQEqEgktZIEsVGeSpjnXMt91Jt9uRJKoBaiEgWUxzk4DtFxJ/NAJgasH9q3UgKG1o0lKgl2tYCQEt5JF1zM9zGe6ATqkfTPveoVJsHIFxUm7NkEOIBEfcEca3/AA8IrL5Jt288F2p03p9KanWQGpQrKxCEdy1FIkN+RpvyMhgJnKlN9PdO/wDFUaSVaiVHgI/pApYRcpBuIBBDkggWkQCQNONnuSdvvpFrUdvRqKCBcLW7mEflYQ3Oqx0nqV9J1VrDFpObhSqEio0gfzvaYyFqN9tNGW2TS5srKMXlPA06H1Ja3VGVJXbvTFBD8IpUoSRgXFS3x3nXTBUdQ09yrUVkR3lh3wou59s//Uwdcl+nq6He0a3qQq1FFMjCs6gEsw4CjtLfJqIJgkjpvVKKvSemjMXsqo3cWJNRGClpjIY2zAIDW8aw68VGeGcnaKV9bVVG5YBpFdFLVYgOiQAqqOKchTn3EA4UDVTrJUpCzPpl1cx8gEAj9mz+g+BrrVT6Wob5GQ06oEB6NZSJAI4gkmJU3LwJXkiRWNl9HLs2fc7x1qbSkoIUYNWoSbaRB4IiWgkdwyZMatLUhsSfJKaalg36ZtxSpHchgtSus0oIupUmhHrAHNxZvTT/APJoIGDtrvVSogov61lPupgFXVFJ7TyjWp+YADPAkao/Vy+6qNXYrc3AWAFAACqF8IowB9jpfRq1RHcTHE+I+DrtXRc8y5DCW3g6xst76aEmnUBZVIZYKOwAzxdSYxBI7SMGNF7X6qAQLPrVDACQTcWjA7ScZiAePnVI6L9WOik1b2YsJeRdA/KZEfocH5J0Y31btkZqil7zgg07SyHBAKNEmZgOp7YkDGsk/h5fmVotGcWXGtVWoZ9KsHAKsLpAyCwuAa3KjjIzxOsXeI9Sl3WmmOynYAigjkLdJnIkzgfc6rW/+uAu3R6INSK1gv7U7KdxITnN6jlftgaqXUvqfcVrsqodPTZVQQVyckkmZJ/TGcapp6eNu3HqycpLmzse261QqVRTuDVlGFDXKfmycXRyvK51B1HoG0YA19pSZCc1MqRInuKAlgOJ/wCGeGiq6MGQ2kR7ZHHH3n7zp7t/7Rt4ohrXWZtaT/8AI5P6tJycnTT0nG3AnuvDLd1r6H2hP/h2ekWdV7WLIMwR3jJBtMAj4++q39U9HrdPpvRco5ruACoiUpwe5OQSzLiSB6bZONOdp/antBQUPSqBkkhIDKTwsMWxC/KgZOl/19WLfhKpF07Sm1pMEeozsYMCSMR8Z+dV0JaspbZPHqCSislUp0adF6VRqnpvIYCwtA5BI8qcgjyJwQdNOsp+FVau2Dfht2JUTFpGTSJjIWZEgSsH50o3VAgetXYyywqA5YAARPhAuJHjA+1z6N9NuaLUKgLFwtRwTAR6ZBp00ntBsLKzni+PAGr/ABOrHSafD+wIRb9TT6BkUNx2gsaVOoC6iDFRWcZIERbkkAFRwJ1a+s9cpD+HVJPqfwyXNl1MmHaQAFaoIUAm4qxOBax22PRTRlWEFkcLIlYtIVQBgU1Bi3IIRiSSTJO2ryorLJLWxMSxIktfhiv5gSDj2+deTN73u4LLAN0+ocQzDkJM2gLA9Q28qIwWEOzrkAHTjcVPTphKRaUkKwZnInPJDMVIBMEEkRAyAFK74hqaOFFMgEyGV17SxIABUoSrLDiQynMFde9P3y1aV4d1d0APqLctF3kklgBdSuBybgJ5TOmzEXsY1+ru1MMyBpeFsJyqgkm6QAMqQSSe6MnGgTsaZyzLcQJ/guf2n8SOOONTb2gPcrKnpE0xlgsjucEqVlb0CEEHFERE6kbqG4p9rjaq2CQFYDuzxYeZn99Tm32FPyF1TrlCjWvZhTC4DlW9O6SxDMFNpZiYwZI47s+7TcrWZ+8uKjBqYBDIQIJNMiGRWtmJBRgGW3zjbCjuqdUXU2osLZpsCoAIcyq9yHifvJxOC6e0WhTqBkvqO3aXFy0goCqBjxBPiAIMxDFKVWhrRVvr7qCUDTqvs13RC2/iKzYnBipTpqs1BEXMRNvnVMp/V+53LLSDimAZWnQogL9hYgmRH6NMH79Zq7tXp1qNVHYcZZiIIUCojYZe4wFByVHHil9d6DW2zmHK7d2T2ValJlDkAsyCKZUGZa39Y1o0pq0pcg23gY/RXRqp3u4apTdU3NF0iooXFyFQaZgkW9shQM8CY1SDVXZVUWgvqVLoqUzYyem4sNNnKd7NPeQQqSFEmStw2P1hS2b00VSpaolSq0hrA0RT9o7VQ3MefcJJyBv+yKdPq5p+lcfxN19STZTMVHNNbRTindBLFitwIA51Vyi5trvj1A4NJJif6l6ctPcehetGmgNFKjNK3XF3JNtxYVJB7Ziz5Gnu2+sU26oiVNxuZ99Uj0qIVYJsUyzFQDBkZgk4jVEqbw16z1Xe/wBRjUIq904kcnkSFgHwRkAaNXdfw3exFER2zBMqHUCYBIicTE8gjVnoprxB03bosf1fXq0Nw3o7oCk6yiKJIpmZCpbYVD+oVyDPkcgX656k1lDYiVG2QNUWZPqP4Y/mZFIk476j4GNO/pjbruqe03JAept2ZLScVHIPpIxg2i9A0nAFx86rlLaUq1N6lW41izeqbTIcsSbjwJk4+0aHw2mtTHaE1ZbRbtepCEDojBP1BMRyR+4/b9NMKXUhkimq3AgRnGRAnj9T8HQKdKHqWSGU5DA/6/Q/89FjpKg2ioAMCDJB+ZK8Bck/YfsfQSkkRwyClRJDepAYuTE8DP8AnxoSugBwOfHxqwP0ykz3qTZBJLm20FjAW4ScDkiZzryn01HCjFjdxYe4H+UlsYEnGIEnSx05NUwykuhagP4ZgcCnUFT9nUIf8Vp/46J6n0X0CiZ9QU1aqI9jPJC/qFKz/eu1aPpjpiHcC6mGoKhdgx5tZbAeQWLRj75jS3rlV3qvUdwKgZsAe64/PgAQYk86MdKm0I52Vfd0bcRoF2YkwAPHyf21b9x0M1ENXcVV26YALSzMJyVRR7QZFxIEriYOo9t9L0atJ6lGtUYJE30QnPj/AGrGcE5AwNTq5UmG6VsqtDa5z8cRqzfX/Wh6lJVk2bTb0zwQTZdkEf3oIHxrXddONkMoNotBHn/+vkfror63ayqaCKFY0aKVWKAMbaayoaOJHc3JgLgKbjqQcGlH1+wIyUrbKii3EOxDZWRiLR+XnA8Rx99dl2/1AhpB6JuBZMRPc1VBDjHfDMZPBMz5PGq1NhBmZ4/66a9G+on2zFqbGGWGGJjIODIDWlgPHcfnWL4n4ff4u0aNOSOx12SKDlStSo3ANxPvMGSTi+2ZhS8eNJqtCk9Ckm8LvSZO+opazti0ERKoAouke4DMCTZdnRFZAyslwZWYxKlSDaAARbkXRkc/II5j9WPU3G8ZaDeuQLVChSgtbuEjmmjGS8ZNx+5ywgr9PMN2N/o6kzbSoGvCLUNGnBNw9RAxBVRm0MCFjDPgDgWZqUUw2aRZYUngEgEGIywiYxwZu8h7Ppy0BttuYcpTqPWVDPqgi0zgBgfUqEKYm0x7dSdP21QFwxLsga0ye5rSabQ2AHpmnPm9jPjSSkptuJxJtq4qBad0MojBEkKJuBOS9vaTyCwJjyl6j1tVquK1Fr5ntBKwcrBD8Wkfpo1EULBliRTBYGe9pJZbsE/wpxi1WAm7Jz9Y2qmKoJqcsVYgGczHiQZjwTpTqE/0n0antqjMzEAkMokuKJYBYDEgsgBYKTBBIkEiTZtyaSIX9emqgXG8Ec/zA/mPEkzg+Rqv/TdYCi0qSfQLkHJYk1Co+WZwFJgHkADnRNetQr7cGqGVakqVJh1I7rXtMKYhjJEW6qlyBsZGpTaSFvjBNPuXMGfusEHkg4xI0v8Aq7qJp7RSzWj16IVkYgqGqAutwEW2DKzGPMa3+mqNAXbaj61P02LlasqyknMSZsxOMZMHnXn1/wDT9XdbT00ALXXKb4BKzK93BKyM+QOPK0ryNFrcrOW0eq09yxpbmggJ9QGrRNjgLcTcCGSpAnJUMf5hq39a2Yt2u+q1SyjaVdubQQ7rVU2GIIFQUqhZgSZKiC06M+lPph4B3e129OqAQjAMHYxku61CgYjPGZ/qy6h0AUdlu6BRvQp2VKdxuIEkMo+wkQJIg+IjS7/9eistrwcP33RN3snCbik9JyO0OuD82nKmPscfbTjo3TDUoMzstGkWUmtUMqShaVRR3O0FRCz8ErGuj0dgtegKeHpq0O1QNUUFVENRpmTOVNrEqpZoB4Gn0p9OBalR6hXcJUoAE1V7lKmVVB/6LK0gALBt7RBGtEde1gkk4nnQH2u33FLp1IVfUJ9ao1QL/tIWoqEAmHVVVfIEmSc6F+qNhsaW9dvxNXa1qgFQ3076LXggwV7l7gQZnuBMarP1FQq7XfDeU3NRKlU1adU4lw0ujj8rqZVkMdv2mJvrPrR3+2TeFFWpTrvRcKThHUPSJkzyricSS2qwi09yfJNu8MZVPp8mnNBadeBIO2qipkwM05DgefaTPjS/Z7Nu6nUDISLmS21yFEkS0QIkEZJ1S1qfb+vj9NXL6d+rHZqdGu/r7c+9a3cywJPp1JvE8DMYiNbVrTWXn+BNieEMemVWqswrC5pCoA3sgYkRbbFsH7at1PpFQKhGEUSwjEWke4iTJzn5jzqtdd6fVobv0UcsCGK1CJuR1IGRkkgMM8shI+AcOt1KFFBUDiEANORbUMhiBAJ7RIJ/460xmpRTiScGPtn0opTWmoQNWe8iPav/AJYP2Zizfuo0NX6SKNW5wKjTcKSkC9uBjkLkAnHsgcjRY6wTUD1BY7EBaf5lBAI7eZEYB8Cfgak6l1ClVVDTi+608EhQ4DMSTz+/MfvCU5P6d+/4DCNPJQ990rc7ioHIZnqQsQAATJChQSFQIijmAPnyfttkiA7Wh3iSalT+ZyLQE/8AbVTaGzJLHiDqx9SDhLE7WJhn4m20+M2DAIOWBg8wKn1vavTrGojQEQEEvJMYgfmMExn+XTRrcvJcHNOUWKUXcbYtVRmuUMFuBlWW0SQcEpcCORNvjU318D+NZFwop0QM+PSTGrDs93TavSo1Uvd7FuBIg1SsggCDypM/yaH671XZV9xVZ0M3lblbPb2hh4ggDH21229S/Ri7nXBRWqki1h3c/wCv9fGhjRJeAJlf8eP8zovqdZbpUyPk841P9K0lauHY4UT9oJgk4JgSBgcnSakldNlIJrJY06pXrU6OypgktC+krwargCTUMYohRAXHamSeNP8A6X+mE2hLuUqbmXypMIsgWoCBEMuW8qzfEDb6R6XUo7qrUrghmUFXnAAJ7bszIgiPAA8Zaf8AaNWrKMruV9NL2pkJyS5WY7eyJ+SmCMv5XxGpFxcNPj+zQlm2bbGmv4Y7ioCWqAN2t3HINNAAQbiLYjySTiTr3cbf+MGgFiEuqBYEgKRB5AlEEGPYJwRqervagqBpYwIChTbM9zsTy7HCKfYguOXA0j6dXq1arFWPpMWBKm20iZJzOT9oMAKIFzY3XyIbKyFb2ihc0zelpNsMQpIt+O6QSCB8lvvomjt2cXIHtJPtJVcEgwowBIPGNaoVp1CHMtMAqsY49n8xIyYH6QNE0WWmoQPYB+WGMeeVET5xqCaUmnJ16e2M+MC+htw21r1BDK1Gp2r8ilFuMwSSBB4bB+E/0PuGoUqlODRXDqGtkYyth8EZVj2sQP01eOnUVNFkFPsteVDD8uIBCjJ/znSnb9J2lNXtoNLr+ZlLMpnu44IkSeZMkkzr0YtRyQZB0nrHruyNRtVVGQlpEwCGUYFwOFHNvJGQ12JKFkRnqUxkmSACAcXTbMhQM/fxoajvUpqKO3oKVBFxcm1ZMtOApPugTHnI5KG9d8EsxwwIdQAFJIAgY8cfy+BqUpqSbX3HoK29GotNSzgmbmtkqYBMcyRIEkAEzHmdJOs9QpUKFSKKs24q01KJw7YWTxyoEECZg+NG7LdirTqLyoDgic4DT22xmD40t670Rwo3VH/aU5MVCHAw0mCIDxgWiPM6k5u/COkuyDYrWoVTSrVGam+FqWgg/r8VlyZUd6IBkiCy2q96uGRwzBwVJhqZKSVI5A5ng9oIhlbUNf6mpmoKXpFqL2ozn85qCQQSPYoUjwVKzEka12Oy9CqUpkGmz3Jee4XAqyljAdBIYD3QREmdMnt5O5BN90ZKvq03vIqwrwOZXBErDMh4dciHBnMUr/uNVppVT1AyMoELMM69yNHAjiSwgOx4BbXSnFSvTUUnhlSoDVe4BpPaWURKM0v9gTHxpPtFcClSVA9arJb1GwtME+RhWLEquIJQxHmn4ktOVLsFblk47u+numSDbOT8H4YHKt9jonYbWQHItQMbnEk4AIHOD4GRJP2kdb6v0sZcU0dOGb0ySDEElmUFlx5xMZ+K1/3UJxQtRyQQhEK8eE8MTmFJOA0fmA1R+Ki3TVP37+4n4bqxrutklWnRrNNFqbEOqxVK3BQUBB5utfMEevHJ0sP1SadSjR249OmIW5x/HOYKsxWEmBIXOeTqTpXS6yGpTlKlOotlaksIVLAkMpYwKigFgWAEKAcRpP1Do2+RVamfxCCwqU96zkSh7hyDAkT5ME6MJpXG010P9S07UVgWevVb1O5iFMtaQbQRNqxEjBJI012++KVDc/abLQV9rm/OMtLWgnxjga59RStR9Z9xRCdoCs8e6pI7ZlXa28hRMfYZ056p9RSpogMCRlvzS8G0AZBAA/o2POrwabyw0mhr9V9TqCwPLXU6oZvkipT4zgEKQf8Anpb9Yb5qe8qA00ZFqtEiCFKC5CRwIfB8a33W4G4Pod02UXE+GrVHFQRE4Xc0z/8AqHxoP67z1DcSVChjHcAxwJmfj7aaM1uSfV/2iG19A/ROpRuvxTEEoK1cr4lVNoOOL2QD7RqvVd0ZYzk8/f8A686cfg/TowAb9xlACJFFCGZs5Id7FXmbGj51PsvoqtVN9QlVtkYDuV4BAuAOSABM5440Za8U/wCP2OWnQn6GlL8VQFcXUTUAcCZhu2cZMMQT9lOrp0LpVfbVK6erWY0qzU3QXKhWDY/awiQ6sbQPtEAkvpfQNrt4H+0qN2X1FBVHkAKsOACSZOCYH7aeLPqeoqAsy2VKIaJNMEB6ckKz22rYYJW34k+dqzc72llS5EVPcM6uKdguuCVMqQWMqR/MAVy0qIkCcjTrptRYJsFWVQ0HKhTDUwxLPMgZqcnADZJywXVuhn03VblVihJb/wAuD32rEuWHYFtMD1DJBWWPUdwEpsAtoglpAtVEp4U5gKfT7jIHic6zQhNfMPOUXwQP0++oEX2iHrMqyIJPEkmajgwJNiqSThQdU28U0dPVquYalTJm9nFwF2MKGuJuxxEY0wobdSqyjrLnJI7Dn2NkMCbiGk2yZxAE9KltlpqgJTsCKGqWkqSSAHJENUgEgkFu2dUUVwTchKKDUaFOqi0ywDvAwlS6JAKjJDhWnmQ0LE6W0uj7tgGaotx57n588YjVirbO/btt69MpmoyqRMzIksO04Y8fofjVP6x/ailKvUpKaUI1vcWBxg4Ajnj7Rod4VsHK5OiUN7atSoRgIMKIJksTAnEkn/DS2jVRy0IsrKqo9txOM5BAnP658aIRBWRqlG1om4HJlcMVyA3kEYBkHBwYE2zqgDEU2vNrKl0RkEgk5JIBIg/p4NWqB2GbnpahYUMpj3FpMy2RE9xn/roIbWlSosql5KuQSMkmZ8cDx+g+x0Ym3NT3gNmV8REQSeQTBn7G2TnUtPbJWUwYdWifNtTBH/xH6FB8aZxTVICYEjUy/rL64Ba4oUi4uFF9pGQwMjMZYY8ZX3Uu9NFDKILgTLH8qETOBksDiAMeJK1NwFpp7m90nCLIuPMTntB/U8HXm32iIAkWi2VbmQxyZj3H3E/K/rpJRd4GTVEdeohfKU7ibSSBOIXngrgC7xgQI0DtervU3NWgaUJToF3eCYeRCqYtJCHPJuBEQpmTdhrwXHfEAjmAPJmDEk/efMzoV9oyCsabj1Gp1mJLSVYJbSUDwgLAs38x83GJqS3ZQ1YCugu1QLTqNFanTUvbADLWSSkjAUOe0kxDfrrXpu8QqzqaIrSi1aVUlWWoAVsJLwe4AKDEgNBY6nTZlEYJYYqJTgEywwo9S03XWhWFMWLlPAOlf1bWFMbjc06Qr1lpoaqCIIVzZVdbZlYPtI9s8rh2sIKy2WfebipTpqg9GnIItDZuMQFHJGTIAMzj5Ne+oaO4qJdaP4UG4OgNw4IW8wfdEZ+xOt+hbqm9Ba1cWubw+4VjbKn3AM1tstjBUkGBxojfbYpQaoQa5NO5bFK1HIMiQBEKMj3EkY+Cs9Tw3YYqnwC0ttXqUk9WifVmmVqioskJlTU+G92eM8c6iOzZKNhFlOSbRZmeBAt4WFGQAFTEqNe09yyX0ySBTLZRLEtwEIgFbhKFTMAMCQDaSR9P1KsLLmTJtuFpUZwskAAQshsmTByAVVUFvPHv9z16JW0MFKIhkswgFiRjsMkJTbER8kATpbs+h0KlRESnRbktUNNWDg96OKmZDLe3zIA8AFxuqzVqFb06dE21LIrAOjmO5YHt/VwQbj4yV/Tts3ogvRoUrTYtKkYNhlmRvgywcAAqDVAMgmXUUkqEsiqdJpL1Ck6oQTRW5oNjQVQqkZZgs3EiBKYkair9A26bzcbrcIK9apXd9vQD+5QFVXqeFpBlPc3bEzPAb77eIE/E2s1OilRu4CCoCOFGTj1LBP5WX7Ahf9MbU2NuK+Ge03flJOSFmSYUooP7DkgMpO+QdBex2jU653FUrV3FQMWq5C4iKaTlaCqzZ8mSZnQ+3qNFQoXKlmmwiT+U5ODUCpE4AJEBzJJu421NyFJ7VGFKnvbBJJm4oD3EQZaJJCkHbb9MqFWpx6bP76ilr3JkCy7OBktCjIgRJKPxDcA2/wBht5NNhTLuoDkAkTc2IzcRLdoBJYiY9wNo7AUwwMVayi4JM1DiYYlwGbI+/dmQQdQNu/RpkU2WjSQBQVy9SAIUNFqDPmXIIICg3Gs7LqpqxRYAE1IBk3Bma2QSCf5hElTe0wckpJ5YB/0o2BiTJ9Q4UEGoqLkWnC938NVAWLTgFidZ0io7DdJVKsBWYBJmKaGzuzmTL9xBNs8KCCdvu3sNUrLp6kuTBhC4uJM3J2gAEzGQREaTfT2zpDbJVpOO/wBKs7XFpcGWWwkZYwP5vaJMRo9YAx303d5WkQYuZSWPLpC/Ki+6FtGeSfnWzdWou7UdxRS4ObWWnj7EkiAxBjkZ+ZGlpqItdKhM1GRKVRTyTePSYYIUh3giQD97e4/qW8NKKiqrbusW/C0y0QWAL1GlsopzH2AxyD6oALvNgGf8HtoKUmX1gzcXSUpopwzG2SCYgRM3aC3X9nhquXDBAfymn7YwQIEWgiBHiNZsekfh1sZne81KrtWNtSf5whMKTVMQefUT7aP2/TqqqA5qFh5p0yqn4hRSa3EStxgyJ0I5ujm6GfStqTO4pr6bOZamrq1NyAe9IJipGGWQGg/rqTfqQq+moEgTJn3GArJzBBMNnK8cjStOj1qFOKVdaVGkGFtcq1MKXLEsFYkEDiYwF9pBktvqFTXSmBVMtajBSxV7ipDJE4EEnwCGJPIfUinyJF+RtRpspN1GohnlCAuP1gR9zzGtulFSzd9xF02uvyCCLSe3Bz98cGdes9OoVWanV7WqpBIgSIK2qSpGZIJ/WM50D0b6TobValSmXpWqymWYiH9MlpJJJVaYEAxJJAHGuUMch3FlIRiRgEk2nj3iP3YERkzxoHcbSDSYgXUsL2xExM5zKwuR4H3nNlUdjXFX/YpVNhGTxBReZaZn9ftorcoYFoOQSB4A+SD4j/P+pbaQBLu9vUd3cstMWwO2bJM4ycn7fAHk6j/EMoCIri4wt+C9zCRnMceePgkQz3+6IimHsdivjuywExE54nx/hoB9ydtNR7fWMikGLHzmcHCqQTwCbQTkazZv0Ko99cpVVBmmlQgme01rSXYD8wW5UAxlajfkM6dNYK7Gmj1Gq0i01QFDxUY2WLIytViGIMqVnOTvudku32FV0mowpFKciTdUMcchmdgxOSTMk6Ho1bmQDDUHC04HipTIafywAPaphRYJJ1R4ycQbpfw9ayovrIzIdreQAMhChxAdCywYlgcZIOt+r9ServdvQpOVcX1nIECFwoaPykgyODIGmn1B0t61GtTrVA1Ouq+lC91KoItiMsWJunHEfc1t+q01axA9Z6ti4tQWqWAd4YtZkwSLSSDaeNRlFp0+ORllBvUqdOnv1p2lqtelTqop9i1FuRnA4QGmgk5ELAVjAM+03i7UNW3ACqs55gQ1xXzkAGP1gASNe9S3bCts6aVUBrbe4Mqg1SqlTatRxMMhYgkAsy5icLt/tKf4i/1BUAp1Kaq1xdgHArOhYkclKfiO4+RPSTuzlxQ16F30aXrA06jNlVNy+owmCphg45H6gzHEjbSk1T16lQ2qFokGnAqFlErBm+SAZEWhYmAYU9NW3+GoVGpWtVqKs2KMrERNVlwqmbQtxn2k7pO+es170yvaq0Ri4CooNizibYZ3x7mHC6rGaA4hy7ctTN/bSMswJlm/uljCkDBhQFwAARJ1B1GqrszO6qqWwpK8SDdUuAiSB4IADDHcQdu+op6wosAAWK3DJLBQzMAVOF9snknIMiQOt7NqtBqQiwAAOozaSnaZyCwgMsZDAjXbe2Ax6hp0yqfxHCku7e9mCkCVMKO8KGBb2wCY5F6tUNHbJTO4L7mF9SqeWV3YEGAGHqBXCqokCniSM60jNKj6sgisvrIuC5YlEpwfDN6Zn+ViQTE6333TqdQ7cQyI25LeO40kPpAZwrkGoAZPcePAysPgOOTXebMtRYstqkDsIKCaSzcbeFAgz7VsA8xqHom2Z6pqMi+irqTUqhVC2qrMysHBJM3AiVGJ8w63bvUT0kClapt7GViwBg+LQmbSASRJPaZn2t02nt6dOgqioSTUJlhNQL2wRkZVVkyYgm7Oq3ixPQF+p+oUjt6qhyKLBVqv7VFImaigkTc6yCQJMqqwWWFdDbruKBZ6Rp0DX9FaNsG0QGqOoBhpUi0yqLMySza86tuDVPpql1DbNTVksUhqjz2EsCpsvpzAGajGZAlwNuajqydwqGULD3ACcPdcApOQQPafIGl3ZydXkaUd7UUPV3LA0Vi1VxN0LTRJgCoxhCs4k5MhgH02nUqslYkLUrofUIEPSiP4NP8AlCwykQMm4wcanZE3jvTuBpUbbHI5rf8AqMx57RaFgyCSTMaE2W8rVVqZtqoYhGNodkB9O78yWi6clQyESca6TwcO9kSD6Vs0gSIqG/zxLHjxdMeIkGBtrvKbrKpXUAssJuCFlGKmATMSvnSaj9QUkqmjRpEHBD3ZquA0fwiCxpo2bSy5Kj8wBaoyS111OHcBUNULAYhTCkCWUBjA5Y6nDGL9/qCWMlf3qCgm8qoBda0/lnuVgZS0yCMGfzH50f0TcsNnSCm0ujFmAFxtZ1C/ZYprIHPnWazVk3tYA40xV3dai3tJdp8gqIEePGREH+kMaNEVCEIhBTDFQSbjUqEG4kkmADGfzHnEeazTPn35ARJUp+rVudmhTCKDCpGZUfJPJM/01nWJpUhVRmV/JmZtMAEGQcfadZrNM/IKIPp1y22avxUrBSzDmWtBImfDQPiBovY9Op3VGIu9qqGyFWme1VHAFwv+S0GcLGazSx5C+WTdXYiilhKS8GPIIIIMz8z+oH3BR1Noh3HpBQqUlpqgHj1Gqhnk5NSKKgMZiTH2zWajNuxo8DHpKAgKRIN7QST/ACtaATAS5ibRjjwBqudQX0qzU0kK25FM9xmPwwqgkzJYMAJM4UTPOs1mjHMMhXP6E/1HWK7im4PdT6exU+QWtBP+E6063QU7qrRiEdKlYgfzq6hWHwRcT9ycyMazWaneJfX7DLr32aVtotQgHtUpeQuO6qUp3TzKI7Kme2Z5zq2dP2Ko6FcX2iPABUkgD4NoH2ExEmc1mmjyvfYsmeVaCtUV2VWZWqhSyg2xDArIwZAz5AE8CAWWErMDBFNgIAHtXEwMmRMnWazT6jAhb9ckJt6dVAFdalJ1jgFiSccRk4PEkiDnTTptX1VoqwA9SkasrIKsgplSucQXP7YMiZzWa6Sz78jvyhH0vLWOxLM1MEk/PapIxgtJJ+/wMaG+quoNQRHSLqlRaZJ8KScD/Hmef0j3WaMV4UD8xS+p7xk3e3QQU3NanQqqcqVWtaCBwKgURdzGjfqHdNR2e5rUoR3qbelIHAqrTqMR/euqkZkBQoiBrNZroZijn8wc9FaO4NBFBp0yyANmVVKeGzkGcg8wDzqDc7xlrLTXAO9skTMIVYZnkwqn7Io+ZzWaR8P6hX2FHR9mjbmxhdNcUriTdaAi48BonuiRJIznVy2eypimgK3EKBJJk48wQP8ADWazUNZeH9Tryf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ISERUTExQWFRUWGBsaGRgXFyAeHBwfHB8eISAfHhsfGygfIRojHhsfHy8gJCcpLCwsGB8xNTAqNSYtLSkBCQoKDgwOGg8PGjAkHyQqLC8sLCwsLCwsLCwqLCwsLC0sLCwsLCwsLCwsLCwsLCwsLCwsLC8sLCwvLCwqLCwsLP/AABEIAKQA2wMBIgACEQEDEQH/xAAbAAACAgMBAAAAAAAAAAAAAAAEBQMGAAIHAf/EAEAQAAIBAwMDAwIEAwUFCAMAAAECEQMSIQAEMQUiQRMyUQZhFEJxgSNSkQdiobHwM3LR4fEVFiRDU2OiwYKD4v/EABkBAAMBAQEAAAAAAAAAAAAAAAECAwQABf/EAC4RAAICAQQABAQGAwEAAAAAAAABAhEhAxIxQSJRYfAEMnHBE0KBkaGxI1LhFP/aAAwDAQACEQMRAD8A3qpRp1FpPnbsWVXA70tJh18mFhWU4b02POvavSDStDWuCL1qJ7aimLWU/wAvdleQYnBBI/WNjWqAhKc0oZwtIEjDKGYPd2KCHheCGiIbEvT+olaKU3uemKYcrMFWGbkObXMgR7TMEROl0ZJo10+UA19k5eoRyEvGJMIAxAxyyyBjnW2+Ube0Kxmqt6EZYGARkHzIMnyPtqLqNZqG6psj3WhCGiLpkRGSCR2x4JMTgnSsg9SpcwmioWmSMCkZZAI+FNsZMhv3smsh7M+odgatYVUhUq00qBR7QzXCoAPgVFcR4AGllbblO23kSf8AHj/WJGrDuWT8GJIupG9ASBelSLwP7yuqPH94/fQ3TxeoDNBAicD7/wDH/Q0FTQEmv0Frj0kU8O5EfYEgZ/z1FVqMgEQfVm0+CVMHjgwQY5hl+Rpq9JBfKiqCosZbionwxI5n9cg86BSx6iUQSnqLC4mKgMIxzAySpzw5yIwkqxRSKayertmtH6yLRkwP88/46s3QtiQAzeSAe6Daf2zxIE50F07Zn3KxYFZIaZUfmBUgfvEx+gnVm6N06lTlyA5MQOIBz7eP+uqxWbE1JeFoNXZ0QQSyq0ZJxEHwP0/QfrpjtaiCWCF3J5AOTyT/ALo5/X9dD7ZFZoYC2Jg4BzgHPP8AXnjRW6qSokiA0/t585gT+uNUowNm22aWKU1t9PBmOABBDTEeOJEa33O9gfwzJ5b4j4n7/I0Lt9uYBVhBg+3gj5PHOIGia1GIZyBJgwI584/z+/21yQGaepdBIwPHHI5H/HUq14Vs3EjAg88jnzxxP7RqLdFy5QEBQB8YB5Efb/715TIXCQAFJJZsXEnHyTAGBnOixUDbmiHMsQjH4GBGY+Y/150Xt6q0wq3eZBmQuPk+JxA4zpV6onuJBDWqzZ92JPEEEkc8a2o7wWjkNhJKkFiDggcZ+ZnjRwAk39ZHSBTJN0lW7eOc/AMZOJ/XW2zoWiPiTcT/AE/oP+mktHqF25egbWWTaImI8/Hk5jzqSv1B3JRVaSAJnBukC1Y9x4knE8SJAbUUdTbJq1ZWL1JlVAxwo8yftBB/T7HSUIzPVrVXCBLQpaMsxAFo4ODjIAJ+xhxXpPY0JCKvfYpY+CQEEszEGAvmRMCda0KdoVRTskr/AAzF623PBYTL3HMSIEAZzn1tRVtjyV049sk2FBarNTAdaNM07CpkKyNOXgm+4CW5+IFpJj76s1d2hTSAUKIErBFxZrrizQWz2iFEmZ1F07bVAoCsVZ5T1ILW22rCA9qmSYOFmTn26m3QvAtksIAqHBcAck47j77hGGXk6wzi9tl8WeVqIp1WCgBHXsAEZIMjicOpJ+LlnTfpxUBmgksSJECFBIgHwSfA+320i2dNFTblWLxWCNbwbwxaSYJWQAWgTgxmdTUd2zvVphbqavODmTaxK/lChWA7sXSOQdLHm+zmMKtKlTms9JP4Yi41O1Jg9pifgHGcZgDSp69CnCncUKJAH8NyFZZAPtJkDMgGMEYHGjt6taskUwgZXuUv3KpHDQPcy5IUQJtuIAzLS2VACLVbJlvTDEknJLFSSSZJJOTOnfpkCrsVb3pq1KDkVGapE94+wxEYJ8HzEapNRWp1FQnuVChB/vSsduYkR+3ny5qSCm4VWD1aFJ/SAIIcKwOJ8lFNsEiSfOgm3Y3FYuFJuAxwe4BmMzAKwO3+eoBgaK1XB5NUUwLdbBh/FqNKotxM5LMAgUCPLQymDHpsDkiVrkin6ZEAIyraZhbicmJksZM+fgY1bupUEfY7iqoLK700UZkLfecczAX+n76XbjpAIRnKEkWqqEEsoWVZhfIBWO7MBhzGHbuW5BQKmw9WlRVQDUHeEBBLEqJJJgBQou55jR5YEUxWVZpQAi2m0r2lmqFYJqXN22yoVTnnXtPbMpV2U2rUBLjjtAhSI9odxgFTKjmMFdJ2Iaa1QAqlUyCJDd8sSOWAiAODB5gROereekNjsU/UPXKtVkVVuaLQACZI4BgEsRkgSInA51XHaoShNMqSgAMRdEgsGOG/5gfbV+2XS0pU0DLPpPUJDRhyB22nBW2DMiWtNqzir9d6CUU1VqCoR2WqbvTAjkryBJMkL5M/Noaq3beDlPGEM6W7DhKg/OJPIIbM+eZIb9HX+bVu2nUKKqQihWZTEjAnAHyQDjGY41zL6fqn06isTYrDz3KxBggASUjn4xzEavnQVWkqljLRkgc8Z/XgR41oi6wQ1EqHFZisduCQAJxM4/15jUt8r3Ay2YPgjxHxmP30NvNwWYYFqkTJifOJ+MHP21LSLNbAmRnwQRx4M/11W0Y6YQrsI7Qf3iJ+Cf8AXOpK9fOfcRMn2iMY+4iSdDVGKMsBmIJMwczzP9NeDb1HLO3agg5DcfaAZ/bXOcVmxdrNhuARL5OYPz/j4+PGgt51QTACB2/MQcfuePHGot3vtstz1KziIELSOTBGA0TwcRGNAbzebampCUtyKjZFSpaFPnBWc/AjkjQepFBUGwjc11SkxpmLPcziRkiRGZJzjmT/AEEqbwq6hEsMFoSRfdMKqGVubyywQRESCRpX3RFOmvaBUrQrNySoMAD2kiJHEE5GjU2FCqPRZC1O696YcKOD3PwWDNJLHkxGBAxy1fHuRdQqNMiUtYWVFhVtq+kpJU47TUEyAMMVJzPOmXRtiqU1KoVpiILtcfOfuxBksDx5EAaK2m2dFsoYVQCKVOCCDzaZBHuEsp7ZBjga13tZqyEKPTJGUggiWgFiRAmDyktg5E6Dm34mdtXAB0zqMt2Wo6hkQVJAdCRLJ/EyCVj1TyMCBoXpf1Cx3T7SvSqJWMsCyl1JOAwZTcqkYuGJ/XQ+96KN0C1EtTrUFqXQTddPtcTK3ZhpabuSJOq9ti9OrT3PfUakAroSV7TKFBB4AyBETiDGb6WjHUg2uRHafodQobVaPpM2PSWool+fUKsbhxgDiMTiNA711NNwlVVHxEFQeYA+xgNwLZAkDWidYNaqU9H06lEBiWe5VDccQTPkTAtNwMANFX6ejKDcwINyw1xJBZpH8wyQYnxB86z6jrwjR8wSnIRlSHV7Cnpuovde5bXghQ0EE+AwjidNNzUWT6IFSoCWdSV9QStoK0yQM58jLMc8aW9P2K09u+LH9WtSplTKzn024gKoVhEYEjJOik2wLdoY1SHUme4i2QWYRAuh8ZBIE4OotVSHYRtdzRJKjNVyCb2IBPALIpU5CtAeDhsYwwPUqgwFSB/eX/6pkf46rdStTvHqFDWaaTbgKDJb2oyhhcxg44tB5g623f0VXdrkdypCwUtZTCgEgllOTJiBHAwNMpSawDahJ1Ck3o7cBnNjIBAIZ5BLETk21Lh8qGgxovabVg+QLxUaobRIe4CQvkEED7EqDg4Pm73RoMF3V70ywQtEgg4DPauKsXLAENm6RkNnoVqZpVHChULJUJmHyCliplnwUtjtvqSODqEoyn9C6nSoVbXZtS2/4Q1UesNx6ir5CIoYqzz3NbUXPALjkAwLR21OmtRnk8KmCByxKiMqzAta3FyjEzLzd9FAqpuKKgEdpUwJ8qJAgkyUaTllAnt1rsenAVGQk+nJSorTDAlWRxiSpgowmQ3cD3d2pSQFJgtfaMKTU+xXZliO1DJJDzxBtDXZjEfeOitRaRpWs/puxEiJpMWAUgDLWsgOMWkznRAB27UlemIVmDB2DSFBELjuUAkjAMEECcae7jbI6fwnORBJkEIMQ2OYaA/93JlY1CK5ihm+Cu1d5U9RKBYVyUD1PUUNUZXqBL6ZukW06YcxyGJIwdMOkU3Z3pPUWp2oiKVHaEBuqdsABmzx/SMihq1PdJKtSavTC2rGBT5XE5b3iOQWAyshZ1zd1xWO32pQB2VwTyQqrJEm1VDCScnuPMxqnz0I8Cr6q2FOhuiKVoUorMBxMmQIxHaOJHOpen9VKG15Y/ytDCI5jIMc/wDPW/UejoXD1Kjq/pljTYRyyghWChrQxPbaSJJmOJBvU7WFJSKUI708sBJF0tVYWBkI9wHPOBrYtSOxeYmeB/6ndVX1AgRgAVAEtGRbAyJAkcx95E9Go10lmYfBbHE8/Mn4/wApKWnXDrfTR6iuxKlCHDFjzlQQxJI4AGBMZ0buyQg9W9FlQVdbTA8e8SfmCcDjGkTj2DazWr1R2qsi3FoOJNoxMkTBEkec/J0Vt6PphXq1WVzBCliDJH8oPP2HxrbbbmnFq4RQintcOLmhMFO2SOCGmBiDoXa7SS11Q1WYsadVwJpmJRXAMBfF6YtbhJnRlqRXCsCiwqptNy4Wx2teCGqkERmIDT7vnwBJxnW9DeoKZUpTRQxQioiEs4w04tBmTB/x1lDYTSU0pAuIHpntABJzHkBoPABtjxqTpexIqesVu3EAG2VJmCSR7eIMsZIVcMQQYPPVDYSFh37Bwy0aIp01vUuncrOWAsW6PUKp4EgsI5I1YFuSixrx7oSld2s0yL2xwcnhV+8SyvbdDa9jWKLTQDsYgvVeZDtBlKS+0JBLBnJ92m233d5YtADFvSYRbYImwme3+YsFJOCAAuoxbirf7f8AAyp8C2svoUm3LqXqhkCBzgO9qyB2haKyIURMmTnRz0ym3qCrgljFUAPUu5uJi1iTiyPbiIwNur1tutP0QFc1Pys5A8GXaDaJAGJM8fOvPUrGXDDyUZf5I9sXG37vk5JjAGmz2KadP6cbatWo1jbmoD7iTbce1QPElVjEwTOdUb62rCluAySC6FjOBBJX28gECSDOTj7dGXbMCTbdBawGD8REjCg38yeSOQNc/wD7T6NGiduQl4IqKZZxFpU2+CDLEwZ5++tXw+JRYknySfQG5O4fcXGXNNCsglJN8XAc5gQT8nkasg2FelVpsgDGsSrMzt2lLXAN3cVbuUqOAoIxjVW/s021Jt5W7nVForcpYFSGaBICgGOJIkFsZ46T6iglUEuwLooJDEIAASzZE4QFvJA/Lo66/wAjbFg8GlUIJmESlMOzT7puJUYu4Anm4xOl/Vd+3oQt1IstSXgFgqFVLkKPlrgo8AfsRR2yOhqglkNO5QAVgWyAwJMQRJjlpnIGgd8pJdVMv6FRBTIm64woC/77QW4GOQMZ5Pw4HXIo27DbqEpoUVpBp9rG6JJdlY2wGuMEQWVZkgi39K6KtWhTdipYooJZATIEGTjyPgaWKlBJUUTUqgSUVmYC05C/lGSTHMk5JnWf943ozTrNtxUUm4K2MmR7mk4Iz5586WG2Lyc76B9o/quA83g2kDEgrIdcyUZYNpMiByVxJ1baVkSaFR6bBrgVNxIg4IYj+GSRdzGDzpdWVw6m9SQe1jymSMGIID4yOKjgnAOmf/afqLTVjBP5+3m3nkAYBzg/rpaSfBR3yaHd/iKNajU9E+qr/wCzZw04tlWnJmcOYj54H6Ktamgl6tWnIVfVAuRXEkF/IGDnPaOfJ/UKqC5riO0XcgHI9xH5gSBEcY+NVXq/W/SKtTamS79oBORzBMCMGYPBZROZ1Sm2Kif6t6maZVUUFvSYAsJAykGMhvYQPA5+2qur1EKtua1f1C0CtTPetxJErNrp8iQSB2tGCZ9Tb5zstnuAVL3VkYoYHaSwPggixjHIIzpBtOsvuKlMwXdSXOYJIWAAT5BkzOcedejo6Ontqsgtl22deq9J6e4YE0qlJ6O4A7VN3PjBUTyCMggEQSq9BlqOHM1GLzJkm4WwFJkXgLhYygyIyk+l96htLN2uzOwYwWAsT/diQhAjuHqfGrlu9isKwUsrKLQQbv4fcEPmQrMQZzAGfPna6Sm1Eam/Qov1X1Vjutuyh1cJXg3AFmZVtUQggyvBBEuBJzImwrU326kVCiVC9Q2qSw9OLlwSWjOeYIgd2jfrHZVq+929KiwmjT9UlwAtElgXZ3HKhqVxJzmBpbTq00FNttJoU65pJVP/ALgLGJOHLd0FeAM+0tohC4xjeWLdWWj6V2vqUlqbeFpEmfUaWaB3OQDnEi4tMHJA06/DbWpeTSIUC16iVGRSoJEyPcOMwS1wiZ1Xfozq/r1vw9dA1lNVpU1gKzIYJaT7vbaMgZiCJ1Yj15HrlWNQLTY2HDU2ZIDOMBjaxYKSAAEZviM009KTTX3GT3ErdPo3VGFOrdUIVkeILGWGYOeTLLi8RB1ElD05VzkO5Us4Y1JMntsXuwJAEqBERBM9eo9ZWNMCqwJbtYgSVLAMGtYSopoYyt5PjUe06WBVVLL1ZWP8SRjNt0ybgKgB/wB1uYjS/Ngbgi22/b1nAVVYKkVLe80nBliWzKNClYJByTmANU3dQQHZ3pq6qzGbWYEwIWAiCwsZwSQokAjRXU9qlPhABSRmpwBarBpUyeIDcDJ5A7I0NT6OtSmai9jMG26scpUZg6qIBuZVZyzCDJEj26XLDSWRJ07qJqVSjlkAusAp8oGJJWJloUSWXxgsJGntCuPS7m/EU6gWUIjLt/DcwxZcqSsLczFQoEYrqfTO5o1RHpSi5daqgiZ7mD2sMErJUYA0n33QENQlN9Rolyb+5neIi2aYKvOSe4AmOI16X/nhV6btmdzd54LnRQbkqqM5T1WiUsKoCbqfaIJBUIWB+7Z5b0/psohpJBpsQQrMIpsuVI+QWLAqojNwHjVX6f8AW6bSnZUrbvdERbUXb0aVuI5Zyxbxk692/wDamlX1n9PcK1Okz5qKoNvbTuCjJL1API7pMwNQ/BlHlB3p8FsovUlqlN1pi4CWZThQAcSCOTjByz5LBRRf7ZN4Wqbanc7QKplkK5uRe3EkY/1OrR9M/W/T9waSIbHCwtOotrJGTLDFRBEzziTxK0r+0vctueosiTUG2W1iBwbpYD9CQD9wfjVNGL3pUK6yb/Rm7QbgimGFYgUKgU8m8GnWE8AwabjwbT+bXQeh1zUq169OVBanSpzi5KYY+oRMwWckCB22nM65h9KbcGtutwBNRKVqeJNU2XGMZML9i2ulUKlZk9JyCwaxQBaLFAtWRi6QWY5gDHMajrtR1ZDRXhQTTP8AEqKqxNOo9O/AUVSDY0e03iY8o390jUvUOoUqbU2MVHq11VjSECbSVE3QPykuSAZDfbXlUENaik81KjxhmgBTBzHaYI9toMcSJularEVHoJTaC0IzEmZgu8KJYqGF0kkYgjUrrARlv6lQIFpUiiPyyG4j5lvHjif10sY1ZMeqok4RgB+sHMnk/cnU9bc03kMRYSQBTgz4ttza4IOBIMY4YAar+GQ2zUEeFEgfoRA/pj41Ocd3GAxE/T0ZlKVEqGuEYEC0hlPuYAsV9NwRDyoJEgTADfabLcCw1SlbsEspKksMEwV9xESWQXfvpdVUlFaxtwAXcLKCoty5sbJlgSRICsTafgWBlqbZLVqF61YkI5UWqoBcEIrReRjt9xF1pCnVYxsZyFdTrNGnSqvUJinUKuVQEqEgktZIEsVGeSpjnXMt91Jt9uRJKoBaiEgWUxzk4DtFxJ/NAJgasH9q3UgKG1o0lKgl2tYCQEt5JF1zM9zGe6ATqkfTPveoVJsHIFxUm7NkEOIBEfcEca3/AA8IrL5Jt288F2p03p9KanWQGpQrKxCEdy1FIkN+RpvyMhgJnKlN9PdO/wDFUaSVaiVHgI/pApYRcpBuIBBDkggWkQCQNONnuSdvvpFrUdvRqKCBcLW7mEflYQ3Oqx0nqV9J1VrDFpObhSqEio0gfzvaYyFqN9tNGW2TS5srKMXlPA06H1Ja3VGVJXbvTFBD8IpUoSRgXFS3x3nXTBUdQ09yrUVkR3lh3wou59s//Uwdcl+nq6He0a3qQq1FFMjCs6gEsw4CjtLfJqIJgkjpvVKKvSemjMXsqo3cWJNRGClpjIY2zAIDW8aw68VGeGcnaKV9bVVG5YBpFdFLVYgOiQAqqOKchTn3EA4UDVTrJUpCzPpl1cx8gEAj9mz+g+BrrVT6Wob5GQ06oEB6NZSJAI4gkmJU3LwJXkiRWNl9HLs2fc7x1qbSkoIUYNWoSbaRB4IiWgkdwyZMatLUhsSfJKaalg36ZtxSpHchgtSus0oIupUmhHrAHNxZvTT/APJoIGDtrvVSogov61lPupgFXVFJ7TyjWp+YADPAkao/Vy+6qNXYrc3AWAFAACqF8IowB9jpfRq1RHcTHE+I+DrtXRc8y5DCW3g6xst76aEmnUBZVIZYKOwAzxdSYxBI7SMGNF7X6qAQLPrVDACQTcWjA7ScZiAePnVI6L9WOik1b2YsJeRdA/KZEfocH5J0Y31btkZqil7zgg07SyHBAKNEmZgOp7YkDGsk/h5fmVotGcWXGtVWoZ9KsHAKsLpAyCwuAa3KjjIzxOsXeI9Sl3WmmOynYAigjkLdJnIkzgfc6rW/+uAu3R6INSK1gv7U7KdxITnN6jlftgaqXUvqfcVrsqodPTZVQQVyckkmZJ/TGcapp6eNu3HqycpLmzse261QqVRTuDVlGFDXKfmycXRyvK51B1HoG0YA19pSZCc1MqRInuKAlgOJ/wCGeGiq6MGQ2kR7ZHHH3n7zp7t/7Rt4ohrXWZtaT/8AI5P6tJycnTT0nG3AnuvDLd1r6H2hP/h2ekWdV7WLIMwR3jJBtMAj4++q39U9HrdPpvRco5ruACoiUpwe5OQSzLiSB6bZONOdp/antBQUPSqBkkhIDKTwsMWxC/KgZOl/19WLfhKpF07Sm1pMEeozsYMCSMR8Z+dV0JaspbZPHqCSislUp0adF6VRqnpvIYCwtA5BI8qcgjyJwQdNOsp+FVau2Dfht2JUTFpGTSJjIWZEgSsH50o3VAgetXYyywqA5YAARPhAuJHjA+1z6N9NuaLUKgLFwtRwTAR6ZBp00ntBsLKzni+PAGr/ABOrHSafD+wIRb9TT6BkUNx2gsaVOoC6iDFRWcZIERbkkAFRwJ1a+s9cpD+HVJPqfwyXNl1MmHaQAFaoIUAm4qxOBax22PRTRlWEFkcLIlYtIVQBgU1Bi3IIRiSSTJO2ryorLJLWxMSxIktfhiv5gSDj2+deTN73u4LLAN0+ocQzDkJM2gLA9Q28qIwWEOzrkAHTjcVPTphKRaUkKwZnInPJDMVIBMEEkRAyAFK74hqaOFFMgEyGV17SxIABUoSrLDiQynMFde9P3y1aV4d1d0APqLctF3kklgBdSuBybgJ5TOmzEXsY1+ru1MMyBpeFsJyqgkm6QAMqQSSe6MnGgTsaZyzLcQJ/guf2n8SOOONTb2gPcrKnpE0xlgsjucEqVlb0CEEHFERE6kbqG4p9rjaq2CQFYDuzxYeZn99Tm32FPyF1TrlCjWvZhTC4DlW9O6SxDMFNpZiYwZI47s+7TcrWZ+8uKjBqYBDIQIJNMiGRWtmJBRgGW3zjbCjuqdUXU2osLZpsCoAIcyq9yHifvJxOC6e0WhTqBkvqO3aXFy0goCqBjxBPiAIMxDFKVWhrRVvr7qCUDTqvs13RC2/iKzYnBipTpqs1BEXMRNvnVMp/V+53LLSDimAZWnQogL9hYgmRH6NMH79Zq7tXp1qNVHYcZZiIIUCojYZe4wFByVHHil9d6DW2zmHK7d2T2ValJlDkAsyCKZUGZa39Y1o0pq0pcg23gY/RXRqp3u4apTdU3NF0iooXFyFQaZgkW9shQM8CY1SDVXZVUWgvqVLoqUzYyem4sNNnKd7NPeQQqSFEmStw2P1hS2b00VSpaolSq0hrA0RT9o7VQ3MefcJJyBv+yKdPq5p+lcfxN19STZTMVHNNbRTindBLFitwIA51Vyi5trvj1A4NJJif6l6ctPcehetGmgNFKjNK3XF3JNtxYVJB7Ziz5Gnu2+sU26oiVNxuZ99Uj0qIVYJsUyzFQDBkZgk4jVEqbw16z1Xe/wBRjUIq904kcnkSFgHwRkAaNXdfw3exFER2zBMqHUCYBIicTE8gjVnoprxB03bosf1fXq0Nw3o7oCk6yiKJIpmZCpbYVD+oVyDPkcgX656k1lDYiVG2QNUWZPqP4Y/mZFIk476j4GNO/pjbruqe03JAept2ZLScVHIPpIxg2i9A0nAFx86rlLaUq1N6lW41izeqbTIcsSbjwJk4+0aHw2mtTHaE1ZbRbtepCEDojBP1BMRyR+4/b9NMKXUhkimq3AgRnGRAnj9T8HQKdKHqWSGU5DA/6/Q/89FjpKg2ioAMCDJB+ZK8Bck/YfsfQSkkRwyClRJDepAYuTE8DP8AnxoSugBwOfHxqwP0ykz3qTZBJLm20FjAW4ScDkiZzryn01HCjFjdxYe4H+UlsYEnGIEnSx05NUwykuhagP4ZgcCnUFT9nUIf8Vp/46J6n0X0CiZ9QU1aqI9jPJC/qFKz/eu1aPpjpiHcC6mGoKhdgx5tZbAeQWLRj75jS3rlV3qvUdwKgZsAe64/PgAQYk86MdKm0I52Vfd0bcRoF2YkwAPHyf21b9x0M1ENXcVV26YALSzMJyVRR7QZFxIEriYOo9t9L0atJ6lGtUYJE30QnPj/AGrGcE5AwNTq5UmG6VsqtDa5z8cRqzfX/Wh6lJVk2bTb0zwQTZdkEf3oIHxrXddONkMoNotBHn/+vkfror63ayqaCKFY0aKVWKAMbaayoaOJHc3JgLgKbjqQcGlH1+wIyUrbKii3EOxDZWRiLR+XnA8Rx99dl2/1AhpB6JuBZMRPc1VBDjHfDMZPBMz5PGq1NhBmZ4/66a9G+on2zFqbGGWGGJjIODIDWlgPHcfnWL4n4ff4u0aNOSOx12SKDlStSo3ANxPvMGSTi+2ZhS8eNJqtCk9Ckm8LvSZO+opazti0ERKoAouke4DMCTZdnRFZAyslwZWYxKlSDaAARbkXRkc/II5j9WPU3G8ZaDeuQLVChSgtbuEjmmjGS8ZNx+5ywgr9PMN2N/o6kzbSoGvCLUNGnBNw9RAxBVRm0MCFjDPgDgWZqUUw2aRZYUngEgEGIywiYxwZu8h7Ppy0BttuYcpTqPWVDPqgi0zgBgfUqEKYm0x7dSdP21QFwxLsga0ye5rSabQ2AHpmnPm9jPjSSkptuJxJtq4qBad0MojBEkKJuBOS9vaTyCwJjyl6j1tVquK1Fr5ntBKwcrBD8Wkfpo1EULBliRTBYGe9pJZbsE/wpxi1WAm7Jz9Y2qmKoJqcsVYgGczHiQZjwTpTqE/0n0antqjMzEAkMokuKJYBYDEgsgBYKTBBIkEiTZtyaSIX9emqgXG8Ec/zA/mPEkzg+Rqv/TdYCi0qSfQLkHJYk1Co+WZwFJgHkADnRNetQr7cGqGVakqVJh1I7rXtMKYhjJEW6qlyBsZGpTaSFvjBNPuXMGfusEHkg4xI0v8Aq7qJp7RSzWj16IVkYgqGqAutwEW2DKzGPMa3+mqNAXbaj61P02LlasqyknMSZsxOMZMHnXn1/wDT9XdbT00ALXXKb4BKzK93BKyM+QOPK0ryNFrcrOW0eq09yxpbmggJ9QGrRNjgLcTcCGSpAnJUMf5hq39a2Yt2u+q1SyjaVdubQQ7rVU2GIIFQUqhZgSZKiC06M+lPph4B3e129OqAQjAMHYxku61CgYjPGZ/qy6h0AUdlu6BRvQp2VKdxuIEkMo+wkQJIg+IjS7/9eistrwcP33RN3snCbik9JyO0OuD82nKmPscfbTjo3TDUoMzstGkWUmtUMqShaVRR3O0FRCz8ErGuj0dgtegKeHpq0O1QNUUFVENRpmTOVNrEqpZoB4Gn0p9OBalR6hXcJUoAE1V7lKmVVB/6LK0gALBt7RBGtEde1gkk4nnQH2u33FLp1IVfUJ9ao1QL/tIWoqEAmHVVVfIEmSc6F+qNhsaW9dvxNXa1qgFQ3076LXggwV7l7gQZnuBMarP1FQq7XfDeU3NRKlU1adU4lw0ujj8rqZVkMdv2mJvrPrR3+2TeFFWpTrvRcKThHUPSJkzyricSS2qwi09yfJNu8MZVPp8mnNBadeBIO2qipkwM05DgefaTPjS/Z7Nu6nUDISLmS21yFEkS0QIkEZJ1S1qfb+vj9NXL6d+rHZqdGu/r7c+9a3cywJPp1JvE8DMYiNbVrTWXn+BNieEMemVWqswrC5pCoA3sgYkRbbFsH7at1PpFQKhGEUSwjEWke4iTJzn5jzqtdd6fVobv0UcsCGK1CJuR1IGRkkgMM8shI+AcOt1KFFBUDiEANORbUMhiBAJ7RIJ/460xmpRTiScGPtn0opTWmoQNWe8iPav/AJYP2Zizfuo0NX6SKNW5wKjTcKSkC9uBjkLkAnHsgcjRY6wTUD1BY7EBaf5lBAI7eZEYB8Cfgak6l1ClVVDTi+608EhQ4DMSTz+/MfvCU5P6d+/4DCNPJQ990rc7ioHIZnqQsQAATJChQSFQIijmAPnyfttkiA7Wh3iSalT+ZyLQE/8AbVTaGzJLHiDqx9SDhLE7WJhn4m20+M2DAIOWBg8wKn1vavTrGojQEQEEvJMYgfmMExn+XTRrcvJcHNOUWKUXcbYtVRmuUMFuBlWW0SQcEpcCORNvjU318D+NZFwop0QM+PSTGrDs93TavSo1Uvd7FuBIg1SsggCDypM/yaH671XZV9xVZ0M3lblbPb2hh4ggDH21229S/Ri7nXBRWqki1h3c/wCv9fGhjRJeAJlf8eP8zovqdZbpUyPk841P9K0lauHY4UT9oJgk4JgSBgcnSakldNlIJrJY06pXrU6OypgktC+krwargCTUMYohRAXHamSeNP8A6X+mE2hLuUqbmXypMIsgWoCBEMuW8qzfEDb6R6XUo7qrUrghmUFXnAAJ7bszIgiPAA8Zaf8AaNWrKMruV9NL2pkJyS5WY7eyJ+SmCMv5XxGpFxcNPj+zQlm2bbGmv4Y7ioCWqAN2t3HINNAAQbiLYjySTiTr3cbf+MGgFiEuqBYEgKRB5AlEEGPYJwRqervagqBpYwIChTbM9zsTy7HCKfYguOXA0j6dXq1arFWPpMWBKm20iZJzOT9oMAKIFzY3XyIbKyFb2ihc0zelpNsMQpIt+O6QSCB8lvvomjt2cXIHtJPtJVcEgwowBIPGNaoVp1CHMtMAqsY49n8xIyYH6QNE0WWmoQPYB+WGMeeVET5xqCaUmnJ16e2M+MC+htw21r1BDK1Gp2r8ilFuMwSSBB4bB+E/0PuGoUqlODRXDqGtkYyth8EZVj2sQP01eOnUVNFkFPsteVDD8uIBCjJ/znSnb9J2lNXtoNLr+ZlLMpnu44IkSeZMkkzr0YtRyQZB0nrHruyNRtVVGQlpEwCGUYFwOFHNvJGQ12JKFkRnqUxkmSACAcXTbMhQM/fxoajvUpqKO3oKVBFxcm1ZMtOApPugTHnI5KG9d8EsxwwIdQAFJIAgY8cfy+BqUpqSbX3HoK29GotNSzgmbmtkqYBMcyRIEkAEzHmdJOs9QpUKFSKKs24q01KJw7YWTxyoEECZg+NG7LdirTqLyoDgic4DT22xmD40t670Rwo3VH/aU5MVCHAw0mCIDxgWiPM6k5u/COkuyDYrWoVTSrVGam+FqWgg/r8VlyZUd6IBkiCy2q96uGRwzBwVJhqZKSVI5A5ng9oIhlbUNf6mpmoKXpFqL2ozn85qCQQSPYoUjwVKzEka12Oy9CqUpkGmz3Jee4XAqyljAdBIYD3QREmdMnt5O5BN90ZKvq03vIqwrwOZXBErDMh4dciHBnMUr/uNVppVT1AyMoELMM69yNHAjiSwgOx4BbXSnFSvTUUnhlSoDVe4BpPaWURKM0v9gTHxpPtFcClSVA9arJb1GwtME+RhWLEquIJQxHmn4ktOVLsFblk47u+numSDbOT8H4YHKt9jonYbWQHItQMbnEk4AIHOD4GRJP2kdb6v0sZcU0dOGb0ySDEElmUFlx5xMZ+K1/3UJxQtRyQQhEK8eE8MTmFJOA0fmA1R+Ki3TVP37+4n4bqxrutklWnRrNNFqbEOqxVK3BQUBB5utfMEevHJ0sP1SadSjR249OmIW5x/HOYKsxWEmBIXOeTqTpXS6yGpTlKlOotlaksIVLAkMpYwKigFgWAEKAcRpP1Do2+RVamfxCCwqU96zkSh7hyDAkT5ME6MJpXG010P9S07UVgWevVb1O5iFMtaQbQRNqxEjBJI012++KVDc/abLQV9rm/OMtLWgnxjga59RStR9Z9xRCdoCs8e6pI7ZlXa28hRMfYZ056p9RSpogMCRlvzS8G0AZBAA/o2POrwabyw0mhr9V9TqCwPLXU6oZvkipT4zgEKQf8Anpb9Yb5qe8qA00ZFqtEiCFKC5CRwIfB8a33W4G4Pod02UXE+GrVHFQRE4Xc0z/8AqHxoP67z1DcSVChjHcAxwJmfj7aaM1uSfV/2iG19A/ROpRuvxTEEoK1cr4lVNoOOL2QD7RqvVd0ZYzk8/f8A686cfg/TowAb9xlACJFFCGZs5Id7FXmbGj51PsvoqtVN9QlVtkYDuV4BAuAOSABM5440Za8U/wCP2OWnQn6GlL8VQFcXUTUAcCZhu2cZMMQT9lOrp0LpVfbVK6erWY0qzU3QXKhWDY/awiQ6sbQPtEAkvpfQNrt4H+0qN2X1FBVHkAKsOACSZOCYH7aeLPqeoqAsy2VKIaJNMEB6ckKz22rYYJW34k+dqzc72llS5EVPcM6uKdguuCVMqQWMqR/MAVy0qIkCcjTrptRYJsFWVQ0HKhTDUwxLPMgZqcnADZJywXVuhn03VblVihJb/wAuD32rEuWHYFtMD1DJBWWPUdwEpsAtoglpAtVEp4U5gKfT7jIHic6zQhNfMPOUXwQP0++oEX2iHrMqyIJPEkmajgwJNiqSThQdU28U0dPVquYalTJm9nFwF2MKGuJuxxEY0wobdSqyjrLnJI7Dn2NkMCbiGk2yZxAE9KltlpqgJTsCKGqWkqSSAHJENUgEgkFu2dUUVwTchKKDUaFOqi0ywDvAwlS6JAKjJDhWnmQ0LE6W0uj7tgGaotx57n588YjVirbO/btt69MpmoyqRMzIksO04Y8fofjVP6x/ailKvUpKaUI1vcWBxg4Ajnj7Rod4VsHK5OiUN7atSoRgIMKIJksTAnEkn/DS2jVRy0IsrKqo9txOM5BAnP658aIRBWRqlG1om4HJlcMVyA3kEYBkHBwYE2zqgDEU2vNrKl0RkEgk5JIBIg/p4NWqB2GbnpahYUMpj3FpMy2RE9xn/roIbWlSosql5KuQSMkmZ8cDx+g+x0Ym3NT3gNmV8REQSeQTBn7G2TnUtPbJWUwYdWifNtTBH/xH6FB8aZxTVICYEjUy/rL64Ba4oUi4uFF9pGQwMjMZYY8ZX3Uu9NFDKILgTLH8qETOBksDiAMeJK1NwFpp7m90nCLIuPMTntB/U8HXm32iIAkWi2VbmQxyZj3H3E/K/rpJRd4GTVEdeohfKU7ibSSBOIXngrgC7xgQI0DtervU3NWgaUJToF3eCYeRCqYtJCHPJuBEQpmTdhrwXHfEAjmAPJmDEk/efMzoV9oyCsabj1Gp1mJLSVYJbSUDwgLAs38x83GJqS3ZQ1YCugu1QLTqNFanTUvbADLWSSkjAUOe0kxDfrrXpu8QqzqaIrSi1aVUlWWoAVsJLwe4AKDEgNBY6nTZlEYJYYqJTgEywwo9S03XWhWFMWLlPAOlf1bWFMbjc06Qr1lpoaqCIIVzZVdbZlYPtI9s8rh2sIKy2WfebipTpqg9GnIItDZuMQFHJGTIAMzj5Ne+oaO4qJdaP4UG4OgNw4IW8wfdEZ+xOt+hbqm9Ba1cWubw+4VjbKn3AM1tstjBUkGBxojfbYpQaoQa5NO5bFK1HIMiQBEKMj3EkY+Cs9Tw3YYqnwC0ttXqUk9WifVmmVqioskJlTU+G92eM8c6iOzZKNhFlOSbRZmeBAt4WFGQAFTEqNe09yyX0ySBTLZRLEtwEIgFbhKFTMAMCQDaSR9P1KsLLmTJtuFpUZwskAAQshsmTByAVVUFvPHv9z16JW0MFKIhkswgFiRjsMkJTbER8kATpbs+h0KlRESnRbktUNNWDg96OKmZDLe3zIA8AFxuqzVqFb06dE21LIrAOjmO5YHt/VwQbj4yV/Tts3ogvRoUrTYtKkYNhlmRvgywcAAqDVAMgmXUUkqEsiqdJpL1Ck6oQTRW5oNjQVQqkZZgs3EiBKYkair9A26bzcbrcIK9apXd9vQD+5QFVXqeFpBlPc3bEzPAb77eIE/E2s1OilRu4CCoCOFGTj1LBP5WX7Ahf9MbU2NuK+Ge03flJOSFmSYUooP7DkgMpO+QdBex2jU653FUrV3FQMWq5C4iKaTlaCqzZ8mSZnQ+3qNFQoXKlmmwiT+U5ODUCpE4AJEBzJJu421NyFJ7VGFKnvbBJJm4oD3EQZaJJCkHbb9MqFWpx6bP76ilr3JkCy7OBktCjIgRJKPxDcA2/wBht5NNhTLuoDkAkTc2IzcRLdoBJYiY9wNo7AUwwMVayi4JM1DiYYlwGbI+/dmQQdQNu/RpkU2WjSQBQVy9SAIUNFqDPmXIIICg3Gs7LqpqxRYAE1IBk3Bma2QSCf5hElTe0wckpJ5YB/0o2BiTJ9Q4UEGoqLkWnC938NVAWLTgFidZ0io7DdJVKsBWYBJmKaGzuzmTL9xBNs8KCCdvu3sNUrLp6kuTBhC4uJM3J2gAEzGQREaTfT2zpDbJVpOO/wBKs7XFpcGWWwkZYwP5vaJMRo9YAx303d5WkQYuZSWPLpC/Ki+6FtGeSfnWzdWou7UdxRS4ObWWnj7EkiAxBjkZ+ZGlpqItdKhM1GRKVRTyTePSYYIUh3giQD97e4/qW8NKKiqrbusW/C0y0QWAL1GlsopzH2AxyD6oALvNgGf8HtoKUmX1gzcXSUpopwzG2SCYgRM3aC3X9nhquXDBAfymn7YwQIEWgiBHiNZsekfh1sZne81KrtWNtSf5whMKTVMQefUT7aP2/TqqqA5qFh5p0yqn4hRSa3EStxgyJ0I5ujm6GfStqTO4pr6bOZamrq1NyAe9IJipGGWQGg/rqTfqQq+moEgTJn3GArJzBBMNnK8cjStOj1qFOKVdaVGkGFtcq1MKXLEsFYkEDiYwF9pBktvqFTXSmBVMtajBSxV7ipDJE4EEnwCGJPIfUinyJF+RtRpspN1GohnlCAuP1gR9zzGtulFSzd9xF02uvyCCLSe3Bz98cGdes9OoVWanV7WqpBIgSIK2qSpGZIJ/WM50D0b6TobValSmXpWqymWYiH9MlpJJJVaYEAxJJAHGuUMch3FlIRiRgEk2nj3iP3YERkzxoHcbSDSYgXUsL2xExM5zKwuR4H3nNlUdjXFX/YpVNhGTxBReZaZn9ftorcoYFoOQSB4A+SD4j/P+pbaQBLu9vUd3cstMWwO2bJM4ycn7fAHk6j/EMoCIri4wt+C9zCRnMceePgkQz3+6IimHsdivjuywExE54nx/hoB9ydtNR7fWMikGLHzmcHCqQTwCbQTkazZv0Ko99cpVVBmmlQgme01rSXYD8wW5UAxlajfkM6dNYK7Gmj1Gq0i01QFDxUY2WLIytViGIMqVnOTvudku32FV0mowpFKciTdUMcchmdgxOSTMk6Ho1bmQDDUHC04HipTIafywAPaphRYJJ1R4ycQbpfw9ayovrIzIdreQAMhChxAdCywYlgcZIOt+r9ServdvQpOVcX1nIECFwoaPykgyODIGmn1B0t61GtTrVA1Ouq+lC91KoItiMsWJunHEfc1t+q01axA9Z6ti4tQWqWAd4YtZkwSLSSDaeNRlFp0+ORllBvUqdOnv1p2lqtelTqop9i1FuRnA4QGmgk5ELAVjAM+03i7UNW3ACqs55gQ1xXzkAGP1gASNe9S3bCts6aVUBrbe4Mqg1SqlTatRxMMhYgkAsy5icLt/tKf4i/1BUAp1Kaq1xdgHArOhYkclKfiO4+RPSTuzlxQ16F30aXrA06jNlVNy+owmCphg45H6gzHEjbSk1T16lQ2qFokGnAqFlErBm+SAZEWhYmAYU9NW3+GoVGpWtVqKs2KMrERNVlwqmbQtxn2k7pO+es170yvaq0Ri4CooNizibYZ3x7mHC6rGaA4hy7ctTN/bSMswJlm/uljCkDBhQFwAARJ1B1GqrszO6qqWwpK8SDdUuAiSB4IADDHcQdu+op6wosAAWK3DJLBQzMAVOF9snknIMiQOt7NqtBqQiwAAOozaSnaZyCwgMsZDAjXbe2Ax6hp0yqfxHCku7e9mCkCVMKO8KGBb2wCY5F6tUNHbJTO4L7mF9SqeWV3YEGAGHqBXCqokCniSM60jNKj6sgisvrIuC5YlEpwfDN6Zn+ViQTE6333TqdQ7cQyI25LeO40kPpAZwrkGoAZPcePAysPgOOTXebMtRYstqkDsIKCaSzcbeFAgz7VsA8xqHom2Z6pqMi+irqTUqhVC2qrMysHBJM3AiVGJ8w63bvUT0kClapt7GViwBg+LQmbSASRJPaZn2t02nt6dOgqioSTUJlhNQL2wRkZVVkyYgm7Oq3ixPQF+p+oUjt6qhyKLBVqv7VFImaigkTc6yCQJMqqwWWFdDbruKBZ6Rp0DX9FaNsG0QGqOoBhpUi0yqLMySza86tuDVPpql1DbNTVksUhqjz2EsCpsvpzAGajGZAlwNuajqydwqGULD3ACcPdcApOQQPafIGl3ZydXkaUd7UUPV3LA0Vi1VxN0LTRJgCoxhCs4k5MhgH02nUqslYkLUrofUIEPSiP4NP8AlCwykQMm4wcanZE3jvTuBpUbbHI5rf8AqMx57RaFgyCSTMaE2W8rVVqZtqoYhGNodkB9O78yWi6clQyESca6TwcO9kSD6Vs0gSIqG/zxLHjxdMeIkGBtrvKbrKpXUAssJuCFlGKmATMSvnSaj9QUkqmjRpEHBD3ZquA0fwiCxpo2bSy5Kj8wBaoyS111OHcBUNULAYhTCkCWUBjA5Y6nDGL9/qCWMlf3qCgm8qoBda0/lnuVgZS0yCMGfzH50f0TcsNnSCm0ujFmAFxtZ1C/ZYprIHPnWazVk3tYA40xV3dai3tJdp8gqIEePGREH+kMaNEVCEIhBTDFQSbjUqEG4kkmADGfzHnEeazTPn35ARJUp+rVudmhTCKDCpGZUfJPJM/01nWJpUhVRmV/JmZtMAEGQcfadZrNM/IKIPp1y22avxUrBSzDmWtBImfDQPiBovY9Op3VGIu9qqGyFWme1VHAFwv+S0GcLGazSx5C+WTdXYiilhKS8GPIIIIMz8z+oH3BR1Noh3HpBQqUlpqgHj1Gqhnk5NSKKgMZiTH2zWajNuxo8DHpKAgKRIN7QST/ACtaATAS5ibRjjwBqudQX0qzU0kK25FM9xmPwwqgkzJYMAJM4UTPOs1mjHMMhXP6E/1HWK7im4PdT6exU+QWtBP+E6063QU7qrRiEdKlYgfzq6hWHwRcT9ycyMazWaneJfX7DLr32aVtotQgHtUpeQuO6qUp3TzKI7Kme2Z5zq2dP2Ko6FcX2iPABUkgD4NoH2ExEmc1mmjyvfYsmeVaCtUV2VWZWqhSyg2xDArIwZAz5AE8CAWWErMDBFNgIAHtXEwMmRMnWazT6jAhb9ckJt6dVAFdalJ1jgFiSccRk4PEkiDnTTptX1VoqwA9SkasrIKsgplSucQXP7YMiZzWa6Sz78jvyhH0vLWOxLM1MEk/PapIxgtJJ+/wMaG+quoNQRHSLqlRaZJ8KScD/Hmef0j3WaMV4UD8xS+p7xk3e3QQU3NanQqqcqVWtaCBwKgURdzGjfqHdNR2e5rUoR3qbelIHAqrTqMR/euqkZkBQoiBrNZroZijn8wc9FaO4NBFBp0yyANmVVKeGzkGcg8wDzqDc7xlrLTXAO9skTMIVYZnkwqn7Io+ZzWaR8P6hX2FHR9mjbmxhdNcUriTdaAi48BonuiRJIznVy2eypimgK3EKBJJk48wQP8ADWazUNZeH9Tryf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08" y="501492"/>
            <a:ext cx="3645227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98480" y="3071988"/>
            <a:ext cx="4493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Susan </a:t>
            </a:r>
            <a:r>
              <a:rPr lang="en-US" sz="1400" dirty="0" err="1" smtClean="0"/>
              <a:t>Schoenian</a:t>
            </a:r>
            <a:r>
              <a:rPr lang="en-US" sz="1400" dirty="0" smtClean="0"/>
              <a:t>, </a:t>
            </a:r>
            <a:r>
              <a:rPr lang="en-US" sz="1400" dirty="0" err="1" smtClean="0"/>
              <a:t>Baalands</a:t>
            </a:r>
            <a:r>
              <a:rPr lang="en-US" sz="1400" dirty="0" smtClean="0"/>
              <a:t> Farm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064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7" y="-161006"/>
            <a:ext cx="10515600" cy="1325563"/>
          </a:xfrm>
        </p:spPr>
        <p:txBody>
          <a:bodyPr/>
          <a:lstStyle/>
          <a:p>
            <a:r>
              <a:rPr lang="en-US" dirty="0" smtClean="0"/>
              <a:t>Toxoplasmosis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61" y="877120"/>
            <a:ext cx="11265568" cy="5105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Cats shed </a:t>
            </a:r>
            <a:r>
              <a:rPr lang="en-US" sz="3200" dirty="0" err="1" smtClean="0"/>
              <a:t>oocysts</a:t>
            </a:r>
            <a:r>
              <a:rPr lang="en-US" sz="3200" dirty="0" smtClean="0"/>
              <a:t> in feces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err="1" smtClean="0"/>
              <a:t>Oocysts</a:t>
            </a:r>
            <a:r>
              <a:rPr lang="en-US" sz="2800" dirty="0" smtClean="0"/>
              <a:t> survive a long time in the environment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Zoonotic potential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Placenta is infected 14 days after ingestion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Infection: &lt;50 d gestation = fetal death/ reabsorption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		    </a:t>
            </a:r>
            <a:r>
              <a:rPr lang="en-US" sz="2800" dirty="0" smtClean="0"/>
              <a:t>60-100 d gestation = fetal death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/>
              <a:t>		   120 d gestation= no affect on fetus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Abortion late pregnancy = 15-20%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Diagnosis - need placenta and fetus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Feeding </a:t>
            </a:r>
            <a:r>
              <a:rPr lang="en-US" sz="3200" dirty="0" err="1" smtClean="0"/>
              <a:t>monensin</a:t>
            </a:r>
            <a:r>
              <a:rPr lang="en-US" sz="3200" dirty="0" smtClean="0"/>
              <a:t> in mineral suppresses infection (Vet Rx)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 smtClean="0"/>
              <a:t>Prevent: control cat population, store feed in container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7919" r="9467" b="9381"/>
          <a:stretch/>
        </p:blipFill>
        <p:spPr bwMode="auto">
          <a:xfrm>
            <a:off x="8783730" y="213162"/>
            <a:ext cx="3258864" cy="261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77208" y="2898031"/>
            <a:ext cx="2270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Susan </a:t>
            </a:r>
            <a:r>
              <a:rPr lang="en-US" sz="1400" dirty="0" err="1" smtClean="0"/>
              <a:t>Schoenian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8196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8" y="-261768"/>
            <a:ext cx="10515600" cy="1325563"/>
          </a:xfrm>
        </p:spPr>
        <p:txBody>
          <a:bodyPr/>
          <a:lstStyle/>
          <a:p>
            <a:r>
              <a:rPr lang="en-US" dirty="0" smtClean="0"/>
              <a:t>Scrapie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7428"/>
            <a:ext cx="12192000" cy="618057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dirty="0" smtClean="0"/>
              <a:t>A fatal degenerative disease (TSE) that affects the central nervous system of goats and sheep. Incubation period is 2-5 years</a:t>
            </a:r>
          </a:p>
          <a:p>
            <a:r>
              <a:rPr lang="en-US" dirty="0" smtClean="0"/>
              <a:t>Clinical signs develop slowly: behavioral changes, tremors, scratching and rubbing against objects, incoordination (high stepping, hopping like a rabbit, swaying in the back end)</a:t>
            </a:r>
          </a:p>
          <a:p>
            <a:r>
              <a:rPr lang="en-US" dirty="0" smtClean="0"/>
              <a:t>An infected animal may appear normal if left undisturbed at rest. However, when stimulated by a sudden noise, excessive movement, or the stress of handling, the animal may tremble or fall down in a convulsive state</a:t>
            </a:r>
          </a:p>
          <a:p>
            <a:r>
              <a:rPr lang="en-US" dirty="0" smtClean="0"/>
              <a:t>Reportable Disease in all states</a:t>
            </a:r>
          </a:p>
          <a:p>
            <a:r>
              <a:rPr lang="en-US" dirty="0" smtClean="0"/>
              <a:t>Tag and keep records of all goat and sheep sales and purchase. Save and maintain records for five years.</a:t>
            </a:r>
          </a:p>
          <a:p>
            <a:r>
              <a:rPr lang="en-US" dirty="0" smtClean="0"/>
              <a:t>All goats or sheep leaving farm premises should be tagged</a:t>
            </a:r>
          </a:p>
          <a:p>
            <a:r>
              <a:rPr lang="en-US" dirty="0" smtClean="0"/>
              <a:t>Prevention: testing and genetic selection, maintain closed herds/flocks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1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7" y="-193924"/>
            <a:ext cx="10515600" cy="1325563"/>
          </a:xfrm>
        </p:spPr>
        <p:txBody>
          <a:bodyPr/>
          <a:lstStyle/>
          <a:p>
            <a:r>
              <a:rPr lang="en-US" dirty="0" smtClean="0"/>
              <a:t>State ID Requirements: 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901522"/>
            <a:ext cx="11625330" cy="575041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In addition to Federal requirements, Georgia requires official individual identification of all high-risk goats (those in contact with sheep) as well as official ear tags on all sheep going to a livestock </a:t>
            </a:r>
            <a:r>
              <a:rPr lang="en-US" sz="3200" dirty="0" smtClean="0"/>
              <a:t>market; new proposed protocol will likely include ALL goats</a:t>
            </a:r>
            <a:endParaRPr lang="en-US" sz="3200" dirty="0" smtClean="0"/>
          </a:p>
          <a:p>
            <a:pPr lvl="1"/>
            <a:r>
              <a:rPr lang="en-US" sz="2800" dirty="0" smtClean="0"/>
              <a:t>Complete information is available by contacting:</a:t>
            </a:r>
          </a:p>
          <a:p>
            <a:pPr lvl="1"/>
            <a:r>
              <a:rPr lang="en-US" sz="2800" dirty="0" smtClean="0"/>
              <a:t>Dr</a:t>
            </a:r>
            <a:r>
              <a:rPr lang="en-US" sz="2800" dirty="0"/>
              <a:t>. Robert Cobb Jr, SV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Ph</a:t>
            </a:r>
            <a:r>
              <a:rPr lang="en-US" sz="2800" dirty="0"/>
              <a:t>: 404-656-3671</a:t>
            </a:r>
          </a:p>
          <a:p>
            <a:pPr marL="457200" lvl="1" indent="0">
              <a:buNone/>
            </a:pPr>
            <a:r>
              <a:rPr lang="en-US" sz="2800" dirty="0"/>
              <a:t>	Email: </a:t>
            </a:r>
            <a:r>
              <a:rPr lang="en-US" sz="2800" dirty="0" smtClean="0">
                <a:hlinkClick r:id="rId2"/>
              </a:rPr>
              <a:t>Robert.cobb@agr.Georgia.gov</a:t>
            </a:r>
            <a:endParaRPr lang="en-US" sz="2800" dirty="0"/>
          </a:p>
          <a:p>
            <a:pPr lvl="1"/>
            <a:r>
              <a:rPr lang="en-US" sz="2800" dirty="0"/>
              <a:t>Dr. Stan Crane</a:t>
            </a:r>
          </a:p>
          <a:p>
            <a:pPr marL="914400" lvl="2" indent="0">
              <a:buNone/>
            </a:pPr>
            <a:r>
              <a:rPr lang="en-US" sz="2400" dirty="0"/>
              <a:t>Designated Scrapie Epidemiologist</a:t>
            </a:r>
          </a:p>
          <a:p>
            <a:pPr marL="914400" lvl="2" indent="0">
              <a:buNone/>
            </a:pPr>
            <a:r>
              <a:rPr lang="en-US" sz="2400" dirty="0" err="1"/>
              <a:t>Ph</a:t>
            </a:r>
            <a:r>
              <a:rPr lang="en-US" sz="2400" dirty="0"/>
              <a:t>: 404-656-3667</a:t>
            </a:r>
          </a:p>
          <a:p>
            <a:pPr marL="914400" lvl="2" indent="0">
              <a:buNone/>
            </a:pPr>
            <a:r>
              <a:rPr lang="en-US" sz="2400" dirty="0"/>
              <a:t>Email: </a:t>
            </a:r>
            <a:r>
              <a:rPr lang="en-US" sz="2400" dirty="0" smtClean="0">
                <a:hlinkClick r:id="rId3"/>
              </a:rPr>
              <a:t>stan.crane@agr.Georgia.gov</a:t>
            </a:r>
            <a:endParaRPr lang="en-US" sz="2400" dirty="0" smtClean="0"/>
          </a:p>
          <a:p>
            <a:r>
              <a:rPr lang="en-US" sz="3200" dirty="0" smtClean="0"/>
              <a:t>If in doubt, tag them!!!</a:t>
            </a:r>
            <a:endParaRPr lang="en-US" sz="3200" dirty="0" smtClean="0"/>
          </a:p>
          <a:p>
            <a:r>
              <a:rPr lang="en-US" sz="3200" dirty="0" smtClean="0"/>
              <a:t>Scrapie </a:t>
            </a:r>
            <a:r>
              <a:rPr lang="en-US" sz="3200" dirty="0" smtClean="0"/>
              <a:t>tags are FREE and available by contacting the USDA</a:t>
            </a:r>
          </a:p>
          <a:p>
            <a:pPr lvl="1"/>
            <a:r>
              <a:rPr lang="en-US" sz="2800" dirty="0" smtClean="0"/>
              <a:t>1-866-USDA-TAG (1-866-873-2824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16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49" y="211880"/>
            <a:ext cx="10363200" cy="1143000"/>
          </a:xfrm>
        </p:spPr>
        <p:txBody>
          <a:bodyPr/>
          <a:lstStyle/>
          <a:p>
            <a:r>
              <a:rPr lang="en-US" dirty="0" smtClean="0"/>
              <a:t>Basic Rules to Remember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91449" y="1187455"/>
            <a:ext cx="10363200" cy="5029200"/>
          </a:xfrm>
          <a:ln/>
        </p:spPr>
        <p:txBody>
          <a:bodyPr>
            <a:noAutofit/>
          </a:bodyPr>
          <a:lstStyle/>
          <a:p>
            <a:r>
              <a:rPr lang="en-US" sz="3600" b="1" u="sng" dirty="0"/>
              <a:t>Don’t buy sick </a:t>
            </a:r>
            <a:r>
              <a:rPr lang="en-US" sz="3600" b="1" u="sng" dirty="0" smtClean="0"/>
              <a:t>animals</a:t>
            </a:r>
            <a:r>
              <a:rPr lang="en-US" sz="3600" b="1" dirty="0" smtClean="0"/>
              <a:t>.</a:t>
            </a:r>
            <a:endParaRPr lang="en-US" sz="3600" b="1" u="sng" dirty="0"/>
          </a:p>
          <a:p>
            <a:r>
              <a:rPr lang="en-US" sz="3600" dirty="0" smtClean="0"/>
              <a:t>Select for healthy genetic lines.</a:t>
            </a:r>
            <a:endParaRPr lang="en-US" sz="3600" dirty="0"/>
          </a:p>
          <a:p>
            <a:r>
              <a:rPr lang="en-US" sz="3600" dirty="0"/>
              <a:t>Don’t believe everything you </a:t>
            </a:r>
            <a:r>
              <a:rPr lang="en-US" sz="3600" dirty="0" smtClean="0"/>
              <a:t>hear </a:t>
            </a:r>
            <a:r>
              <a:rPr lang="en-US" sz="3600" dirty="0"/>
              <a:t>from someone trying to sell you </a:t>
            </a:r>
            <a:r>
              <a:rPr lang="en-US" sz="3600" dirty="0" smtClean="0"/>
              <a:t>an animal. </a:t>
            </a:r>
            <a:endParaRPr lang="en-US" sz="3600" dirty="0"/>
          </a:p>
          <a:p>
            <a:r>
              <a:rPr lang="en-US" sz="3600" dirty="0" smtClean="0"/>
              <a:t>BEWARE of sale barn buys.</a:t>
            </a:r>
          </a:p>
          <a:p>
            <a:r>
              <a:rPr lang="en-US" sz="3600" dirty="0" smtClean="0"/>
              <a:t>Keep </a:t>
            </a:r>
            <a:r>
              <a:rPr lang="en-US" sz="3600" dirty="0"/>
              <a:t>in mind…there is as much bad </a:t>
            </a:r>
            <a:r>
              <a:rPr lang="en-US" sz="3600" dirty="0" smtClean="0"/>
              <a:t>info </a:t>
            </a:r>
            <a:r>
              <a:rPr lang="en-US" sz="3600" dirty="0"/>
              <a:t>as there </a:t>
            </a:r>
            <a:r>
              <a:rPr lang="en-US" sz="3600" dirty="0" smtClean="0"/>
              <a:t>is </a:t>
            </a:r>
            <a:r>
              <a:rPr lang="en-US" sz="3600" dirty="0"/>
              <a:t>good info…be selective </a:t>
            </a:r>
            <a:r>
              <a:rPr lang="en-US" sz="3600" dirty="0" smtClean="0"/>
              <a:t>learners.</a:t>
            </a:r>
          </a:p>
          <a:p>
            <a:r>
              <a:rPr lang="en-US" sz="3600" dirty="0" smtClean="0"/>
              <a:t>KEEP GOOD RECORDS!</a:t>
            </a:r>
          </a:p>
          <a:p>
            <a:r>
              <a:rPr lang="en-US" sz="3600" dirty="0" smtClean="0"/>
              <a:t>Practice good </a:t>
            </a:r>
            <a:r>
              <a:rPr lang="en-US" sz="3600" dirty="0"/>
              <a:t>b</a:t>
            </a:r>
            <a:r>
              <a:rPr lang="en-US" sz="3600" dirty="0" smtClean="0"/>
              <a:t>iosecurity on the Farm!!!!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20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580" y="601345"/>
            <a:ext cx="10515600" cy="1325563"/>
          </a:xfrm>
        </p:spPr>
        <p:txBody>
          <a:bodyPr/>
          <a:lstStyle/>
          <a:p>
            <a:r>
              <a:rPr lang="en-US" dirty="0" smtClean="0"/>
              <a:t>Learning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59" y="2069465"/>
            <a:ext cx="8952641" cy="2782001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List some of the most common </a:t>
            </a:r>
            <a:r>
              <a:rPr lang="en-US" sz="3600" dirty="0"/>
              <a:t>diseases </a:t>
            </a:r>
            <a:r>
              <a:rPr lang="en-US" sz="3600" dirty="0" smtClean="0"/>
              <a:t>of goats and sheep </a:t>
            </a:r>
            <a:r>
              <a:rPr lang="en-US" sz="3600" dirty="0"/>
              <a:t>and </a:t>
            </a:r>
            <a:r>
              <a:rPr lang="en-US" sz="3600" dirty="0" smtClean="0"/>
              <a:t>understand how </a:t>
            </a:r>
            <a:r>
              <a:rPr lang="en-US" sz="3600" dirty="0"/>
              <a:t>to </a:t>
            </a:r>
            <a:r>
              <a:rPr lang="en-US" sz="3600" dirty="0" smtClean="0"/>
              <a:t>prevent or treat them</a:t>
            </a:r>
            <a:endParaRPr lang="en-US" sz="3600" dirty="0"/>
          </a:p>
          <a:p>
            <a:pPr marL="0" lvl="0" indent="0">
              <a:buNone/>
            </a:pPr>
            <a:r>
              <a:rPr lang="en-US" sz="3200" dirty="0"/>
              <a:t>	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94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184821"/>
            <a:ext cx="10515600" cy="1325563"/>
          </a:xfrm>
        </p:spPr>
        <p:txBody>
          <a:bodyPr/>
          <a:lstStyle/>
          <a:p>
            <a:r>
              <a:rPr lang="en-US" dirty="0" smtClean="0"/>
              <a:t>Additional Resources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82" y="165205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Goat Medicine</a:t>
            </a:r>
            <a:r>
              <a:rPr lang="en-US" sz="3600" dirty="0" smtClean="0"/>
              <a:t>, </a:t>
            </a:r>
            <a:r>
              <a:rPr lang="en-US" sz="3200" dirty="0" smtClean="0"/>
              <a:t>Dr. Mary Smith &amp; Dr. David Sherman</a:t>
            </a:r>
          </a:p>
          <a:p>
            <a:r>
              <a:rPr lang="en-US" sz="3600" u="sng" dirty="0" smtClean="0"/>
              <a:t>Sheep and Goat Medicine</a:t>
            </a:r>
            <a:r>
              <a:rPr lang="en-US" sz="3600" dirty="0" smtClean="0"/>
              <a:t>, </a:t>
            </a:r>
            <a:r>
              <a:rPr lang="en-US" sz="3200" dirty="0" smtClean="0"/>
              <a:t>Dr. David Pugh</a:t>
            </a:r>
          </a:p>
          <a:p>
            <a:r>
              <a:rPr lang="en-US" sz="3600" dirty="0" smtClean="0"/>
              <a:t>Dr. Margaret Masterson, Ohio State University, College of Veterinary Medicine</a:t>
            </a:r>
          </a:p>
          <a:p>
            <a:r>
              <a:rPr lang="en-US" sz="3600" dirty="0" smtClean="0"/>
              <a:t>www.extension.org/goat</a:t>
            </a:r>
          </a:p>
          <a:p>
            <a:r>
              <a:rPr lang="en-US" sz="3600" dirty="0" smtClean="0"/>
              <a:t>www.extension.org/sheep </a:t>
            </a:r>
          </a:p>
          <a:p>
            <a:r>
              <a:rPr lang="en-US" sz="3600" dirty="0" smtClean="0"/>
              <a:t>www.sheepandgoat.com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122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2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Know What ‘healthy’ Looks </a:t>
            </a:r>
            <a:r>
              <a:rPr lang="en-US" dirty="0"/>
              <a:t>L</a:t>
            </a:r>
            <a:r>
              <a:rPr lang="en-US" dirty="0" smtClean="0"/>
              <a:t>ike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66953" y="1450462"/>
            <a:ext cx="6098890" cy="435133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600" dirty="0" smtClean="0"/>
              <a:t>Runs to feed                                                                                           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Bouncy, springy step                                                                                                                                                                     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Bright eyes 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Carries head upright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Flashy tail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Healthy coat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Playful</a:t>
            </a:r>
          </a:p>
          <a:p>
            <a:pPr>
              <a:buClr>
                <a:schemeClr val="tx1"/>
              </a:buClr>
            </a:pPr>
            <a:r>
              <a:rPr lang="en-US" sz="3600" dirty="0" smtClean="0"/>
              <a:t>Round solid pellets (stool)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848" y="1363287"/>
            <a:ext cx="4148395" cy="273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3"/>
          <a:stretch/>
        </p:blipFill>
        <p:spPr bwMode="auto">
          <a:xfrm>
            <a:off x="5748554" y="2926079"/>
            <a:ext cx="2415123" cy="273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62858" y="4306957"/>
            <a:ext cx="3153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Photos: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211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267" y="138097"/>
            <a:ext cx="10515600" cy="1325563"/>
          </a:xfrm>
        </p:spPr>
        <p:txBody>
          <a:bodyPr/>
          <a:lstStyle/>
          <a:p>
            <a:pPr eaLnBrk="1" hangingPunct="1"/>
            <a:r>
              <a:rPr lang="en-US" dirty="0" smtClean="0"/>
              <a:t>Signs of Problems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48640" y="1231900"/>
            <a:ext cx="10534227" cy="53975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Depressed, not getting up and moving around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Standing hunched with head and tail down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Coughing, wheezing, and/or breathing hard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Not interested in others and playing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Off feed/not eating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Grinding teeth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Dull eyes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Diarrhea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Runny nose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Lameness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600" dirty="0" smtClean="0"/>
              <a:t>Poor body condition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929631"/>
            <a:ext cx="3316513" cy="2409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53" y="3465424"/>
            <a:ext cx="2778162" cy="187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13" y="3662600"/>
            <a:ext cx="3098800" cy="227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4066" y="6190944"/>
            <a:ext cx="4472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Photos: Susan </a:t>
            </a:r>
            <a:r>
              <a:rPr lang="en-US" sz="1600" dirty="0" err="1" smtClean="0"/>
              <a:t>Schoenian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139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39" y="5635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Good Management = Good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706" y="1009374"/>
            <a:ext cx="5401733" cy="4746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Adequate Facilities</a:t>
            </a:r>
          </a:p>
          <a:p>
            <a:r>
              <a:rPr lang="en-US" sz="3200" dirty="0" smtClean="0"/>
              <a:t>Quarantine / Isolate</a:t>
            </a:r>
          </a:p>
          <a:p>
            <a:pPr lvl="1"/>
            <a:r>
              <a:rPr lang="en-US" sz="2800" dirty="0" smtClean="0"/>
              <a:t>Prevent introduction of disease and parasites to animals on farm</a:t>
            </a:r>
          </a:p>
          <a:p>
            <a:r>
              <a:rPr lang="en-US" sz="3200" b="1" dirty="0" smtClean="0"/>
              <a:t>KEEP RECORDS</a:t>
            </a:r>
            <a:r>
              <a:rPr lang="en-US" sz="3200" dirty="0" smtClean="0"/>
              <a:t>!</a:t>
            </a:r>
          </a:p>
          <a:p>
            <a:r>
              <a:rPr lang="en-US" sz="3200" dirty="0" smtClean="0"/>
              <a:t>Adequate forage &amp; water </a:t>
            </a:r>
            <a:r>
              <a:rPr lang="en-US" dirty="0" smtClean="0"/>
              <a:t>(1-4 gallons head/day; warm in winter, cool summer)</a:t>
            </a:r>
          </a:p>
          <a:p>
            <a:r>
              <a:rPr lang="en-US" sz="3200" dirty="0" smtClean="0"/>
              <a:t>Good NUTRITION supports the immune system; learn to body condition score</a:t>
            </a:r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8847" y="1168400"/>
            <a:ext cx="31496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047" y="4561774"/>
            <a:ext cx="33528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38" name="Picture 2" descr="http://ts4.mm.bing.net/th?id=H.4863003343586835&amp;pid=1.7&amp;w=241&amp;h=153&amp;c=7&amp;r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648" y="3037774"/>
            <a:ext cx="30607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0" name="Picture 4" descr="http://www.john.geek.nz/wp-content/uploads/2011/10/IMG_4958-Medi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7210" y="1473200"/>
            <a:ext cx="2780207" cy="156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542" name="Picture 6" descr="http://upload.wikimedia.org/wikipedia/commons/9/9f/Pygmy_Goat_Drink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0447" y="2921000"/>
            <a:ext cx="311573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1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96" y="379651"/>
            <a:ext cx="10980821" cy="5635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 Vaccination Program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120972"/>
            <a:ext cx="7866972" cy="573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Vary from farm to farm, vaccinate production animals annually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Lambs and kids: 5-6 weeks of age, booster at 8-9 weeks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CD&amp;T vaccine, prevent “over-eating disease”/ bloody scours; especially important when: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Feeding high concentrate diets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</a:t>
            </a:r>
            <a:r>
              <a:rPr lang="en-US" sz="2800" dirty="0" smtClean="0"/>
              <a:t>ehorning and castrating, to prevent tetanus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7 or 8-way (contains 7-8 Clostridium </a:t>
            </a:r>
            <a:r>
              <a:rPr lang="en-US" dirty="0" err="1" smtClean="0"/>
              <a:t>serovars</a:t>
            </a:r>
            <a:r>
              <a:rPr lang="en-US" dirty="0" smtClean="0"/>
              <a:t> -   (Blackleg, Malignant edema, Red Water); if not an existing problem, may be added expense</a:t>
            </a:r>
          </a:p>
          <a:p>
            <a:pPr lvl="1"/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702" y="1735427"/>
            <a:ext cx="3865491" cy="257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69331" y="4507617"/>
            <a:ext cx="3268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Photo: Susan </a:t>
            </a:r>
            <a:r>
              <a:rPr lang="en-US" sz="1600" dirty="0" err="1" smtClean="0"/>
              <a:t>Schoenian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3401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6763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Watch for Signs of Parasites*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10972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u="sng" dirty="0" smtClean="0"/>
              <a:t>Pale gums and eyelids</a:t>
            </a:r>
            <a:r>
              <a:rPr lang="en-US" sz="3000" dirty="0" smtClean="0"/>
              <a:t> </a:t>
            </a:r>
          </a:p>
          <a:p>
            <a:pPr eaLnBrk="1" hangingPunct="1"/>
            <a:r>
              <a:rPr lang="en-US" sz="3000" dirty="0" smtClean="0"/>
              <a:t>Poor weight gain </a:t>
            </a:r>
          </a:p>
          <a:p>
            <a:pPr eaLnBrk="1" hangingPunct="1"/>
            <a:r>
              <a:rPr lang="en-US" sz="3000" dirty="0" smtClean="0"/>
              <a:t>Weight loss</a:t>
            </a:r>
          </a:p>
          <a:p>
            <a:pPr eaLnBrk="1" hangingPunct="1"/>
            <a:r>
              <a:rPr lang="en-US" sz="3000" dirty="0" smtClean="0"/>
              <a:t>Bottle Jaw </a:t>
            </a:r>
          </a:p>
          <a:p>
            <a:pPr eaLnBrk="1" hangingPunct="1"/>
            <a:r>
              <a:rPr lang="en-US" sz="3000" u="sng" dirty="0" smtClean="0"/>
              <a:t>Diarrhea</a:t>
            </a:r>
            <a:r>
              <a:rPr lang="en-US" sz="3000" dirty="0" smtClean="0"/>
              <a:t> </a:t>
            </a:r>
          </a:p>
          <a:p>
            <a:pPr eaLnBrk="1" hangingPunct="1"/>
            <a:r>
              <a:rPr lang="en-US" sz="3000" dirty="0" smtClean="0"/>
              <a:t>Decreased milk production </a:t>
            </a:r>
          </a:p>
          <a:p>
            <a:pPr eaLnBrk="1" hangingPunct="1"/>
            <a:r>
              <a:rPr lang="en-US" sz="3000" dirty="0" smtClean="0"/>
              <a:t>Poor hair coat </a:t>
            </a:r>
          </a:p>
          <a:p>
            <a:pPr eaLnBrk="1" hangingPunct="1"/>
            <a:r>
              <a:rPr lang="en-US" sz="3000" dirty="0" smtClean="0"/>
              <a:t>Parasites are worse when it is hot and humid </a:t>
            </a:r>
          </a:p>
        </p:txBody>
      </p:sp>
      <p:pic>
        <p:nvPicPr>
          <p:cNvPr id="56322" name="Picture 2" descr="http://goat-link.com/Articles/artimages/codie-08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665" y="2223391"/>
            <a:ext cx="4368800" cy="273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t3.gstatic.com/images?q=tbn:ANd9GcRfdKWGHvfIJJ_Qwvt8nIhR1ZQ1-6qUKTvCj-5-nTKRL8D13Vxn"/>
          <p:cNvPicPr>
            <a:picLocks noChangeAspect="1" noChangeArrowheads="1"/>
          </p:cNvPicPr>
          <p:nvPr/>
        </p:nvPicPr>
        <p:blipFill rotWithShape="1">
          <a:blip r:embed="rId4" cstate="print"/>
          <a:srcRect l="3259" t="3572" r="2519" b="4365"/>
          <a:stretch/>
        </p:blipFill>
        <p:spPr bwMode="auto">
          <a:xfrm>
            <a:off x="5013960" y="1625084"/>
            <a:ext cx="2692400" cy="196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6042660"/>
            <a:ext cx="865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*More information will be provided in another session on parasite control.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3837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lif044\Desktop\Picture\May 09\May 09 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1657" y="2557818"/>
            <a:ext cx="2911743" cy="172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" y="650862"/>
            <a:ext cx="7421880" cy="792162"/>
          </a:xfrm>
        </p:spPr>
        <p:txBody>
          <a:bodyPr>
            <a:noAutofit/>
          </a:bodyPr>
          <a:lstStyle/>
          <a:p>
            <a:r>
              <a:rPr lang="en-US" dirty="0"/>
              <a:t>Pinkeye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(a.k.a. infectious </a:t>
            </a:r>
            <a:r>
              <a:rPr lang="en-US" sz="2800" dirty="0" err="1" smtClean="0"/>
              <a:t>keratoconjunctivitis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05635" y="1664163"/>
            <a:ext cx="8983980" cy="4363502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Highly contagious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Many different infective agents: Chlamydia, certain viruses, and mycoplasma  (different from cattle)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Usually completes its course in three weeks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Eye medications containing antibiotics may be helpful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/>
              <a:t>No effective vaccines available </a:t>
            </a:r>
          </a:p>
        </p:txBody>
      </p:sp>
      <p:pic>
        <p:nvPicPr>
          <p:cNvPr id="4" name="Picture 7" descr="pinkeye_clip_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9021" y="787863"/>
            <a:ext cx="34544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89615" y="4436972"/>
            <a:ext cx="2583711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600" dirty="0" smtClean="0"/>
              <a:t>Photos: </a:t>
            </a:r>
            <a:r>
              <a:rPr lang="en-US" sz="1600" dirty="0"/>
              <a:t>C. Clifford-Rathert</a:t>
            </a:r>
          </a:p>
        </p:txBody>
      </p:sp>
    </p:spTree>
    <p:extLst>
      <p:ext uri="{BB962C8B-B14F-4D97-AF65-F5344CB8AC3E}">
        <p14:creationId xmlns:p14="http://schemas.microsoft.com/office/powerpoint/2010/main" val="14829525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954F72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1983</Words>
  <Application>Microsoft Office PowerPoint</Application>
  <PresentationFormat>Widescreen</PresentationFormat>
  <Paragraphs>272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3 Health and Diseases</vt:lpstr>
      <vt:lpstr>Learning Objective </vt:lpstr>
      <vt:lpstr>Know What ‘healthy’ Looks Like</vt:lpstr>
      <vt:lpstr>Signs of Problems </vt:lpstr>
      <vt:lpstr>Good Management = Good Health </vt:lpstr>
      <vt:lpstr>  Basic Vaccination Program   </vt:lpstr>
      <vt:lpstr>Watch for Signs of Parasites*</vt:lpstr>
      <vt:lpstr>Pinkeye  (a.k.a. infectious keratoconjunctivitis)</vt:lpstr>
      <vt:lpstr>PowerPoint Presentation</vt:lpstr>
      <vt:lpstr>Footrot and Foot Scald</vt:lpstr>
      <vt:lpstr>Treatment</vt:lpstr>
      <vt:lpstr>Caseous lymphadenitis (a.k.a. CL, CLA) (boils, abscesses, cheesy gland disorder)</vt:lpstr>
      <vt:lpstr>PowerPoint Presentation</vt:lpstr>
      <vt:lpstr>Mastitis</vt:lpstr>
      <vt:lpstr>Listeriosis </vt:lpstr>
      <vt:lpstr>Ovine Progressive Pneumonia  (OPP)</vt:lpstr>
      <vt:lpstr>Caprine Arthritis Encephalitis Virus (CAE)</vt:lpstr>
      <vt:lpstr>Johnes Disease (Paratuberculosis)</vt:lpstr>
      <vt:lpstr>Overeating   (a.k.a Enterotoxemia, Acidosis, Grain Overload)</vt:lpstr>
      <vt:lpstr>Treatment</vt:lpstr>
      <vt:lpstr>Pregnancy Disease (Ketosis)</vt:lpstr>
      <vt:lpstr>Treatment </vt:lpstr>
      <vt:lpstr>Chlamydia (Chlamydophola abortus) Ovine Enzootic Abortion - OEA</vt:lpstr>
      <vt:lpstr>Campylobacter- Vibrio</vt:lpstr>
      <vt:lpstr>Toxoplasmosis</vt:lpstr>
      <vt:lpstr>Scrapie</vt:lpstr>
      <vt:lpstr>State ID Requirements: Georgia</vt:lpstr>
      <vt:lpstr>Basic Rules to Remember</vt:lpstr>
      <vt:lpstr>Additional Resources and 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FVSU-AG</cp:lastModifiedBy>
  <cp:revision>248</cp:revision>
  <cp:lastPrinted>2016-09-11T22:18:48Z</cp:lastPrinted>
  <dcterms:created xsi:type="dcterms:W3CDTF">2015-06-09T16:44:22Z</dcterms:created>
  <dcterms:modified xsi:type="dcterms:W3CDTF">2016-09-11T22:20:43Z</dcterms:modified>
</cp:coreProperties>
</file>