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4" r:id="rId2"/>
    <p:sldId id="258" r:id="rId3"/>
    <p:sldId id="302" r:id="rId4"/>
    <p:sldId id="262" r:id="rId5"/>
    <p:sldId id="265" r:id="rId6"/>
    <p:sldId id="260" r:id="rId7"/>
    <p:sldId id="267" r:id="rId8"/>
    <p:sldId id="303" r:id="rId9"/>
    <p:sldId id="270" r:id="rId10"/>
    <p:sldId id="271" r:id="rId11"/>
    <p:sldId id="306" r:id="rId12"/>
    <p:sldId id="272" r:id="rId13"/>
    <p:sldId id="301" r:id="rId14"/>
    <p:sldId id="305"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CF"/>
    <a:srgbClr val="A9D18E"/>
    <a:srgbClr val="EBF1E9"/>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9" autoAdjust="0"/>
    <p:restoredTop sz="94660"/>
  </p:normalViewPr>
  <p:slideViewPr>
    <p:cSldViewPr snapToGrid="0">
      <p:cViewPr varScale="1">
        <p:scale>
          <a:sx n="69" d="100"/>
          <a:sy n="69" d="100"/>
        </p:scale>
        <p:origin x="96" y="186"/>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82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43622248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C374CE7-AEE7-4427-BFF4-8CDE28D99F05}" type="slidenum">
              <a:rPr lang="en-US" smtClean="0"/>
              <a:t>‹#›</a:t>
            </a:fld>
            <a:endParaRPr lang="en-US"/>
          </a:p>
        </p:txBody>
      </p:sp>
    </p:spTree>
    <p:extLst>
      <p:ext uri="{BB962C8B-B14F-4D97-AF65-F5344CB8AC3E}">
        <p14:creationId xmlns:p14="http://schemas.microsoft.com/office/powerpoint/2010/main" val="139222961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7346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7209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9802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4401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8400091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931483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040523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D2218-4DD8-4592-9292-E00F030EE43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793749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D2218-4DD8-4592-9292-E00F030EE430}"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78827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D2218-4DD8-4592-9292-E00F030EE430}"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7F6D4-F957-4BA7-940B-28CC642EE0E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163115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D2218-4DD8-4592-9292-E00F030EE430}"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7F6D4-F957-4BA7-940B-28CC642EE0E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4182428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2218-4DD8-4592-9292-E00F030EE430}"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7F6D4-F957-4BA7-940B-28CC642EE0E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40213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040589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30470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6">
                <a:lumMod val="75000"/>
                <a:alpha val="15000"/>
              </a:schemeClr>
            </a:gs>
            <a:gs pos="100000">
              <a:schemeClr val="accent6">
                <a:lumMod val="40000"/>
                <a:lumOff val="6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D2218-4DD8-4592-9292-E00F030EE430}"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7F6D4-F957-4BA7-940B-28CC642EE0E4}" type="slidenum">
              <a:rPr lang="en-US" smtClean="0"/>
              <a:t>‹#›</a:t>
            </a:fld>
            <a:endParaRPr lang="en-US"/>
          </a:p>
        </p:txBody>
      </p:sp>
    </p:spTree>
    <p:extLst>
      <p:ext uri="{BB962C8B-B14F-4D97-AF65-F5344CB8AC3E}">
        <p14:creationId xmlns:p14="http://schemas.microsoft.com/office/powerpoint/2010/main" val="208235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0672" y="602398"/>
            <a:ext cx="7430657" cy="2331689"/>
          </a:xfrm>
          <a:prstGeom prst="rect">
            <a:avLst/>
          </a:prstGeom>
        </p:spPr>
      </p:pic>
      <p:sp>
        <p:nvSpPr>
          <p:cNvPr id="5" name="Title 1"/>
          <p:cNvSpPr txBox="1">
            <a:spLocks/>
          </p:cNvSpPr>
          <p:nvPr/>
        </p:nvSpPr>
        <p:spPr>
          <a:xfrm>
            <a:off x="0" y="3052224"/>
            <a:ext cx="12192000" cy="11716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smtClean="0">
                <a:ea typeface="Verdana" panose="020B0604030504040204" pitchFamily="34" charset="0"/>
                <a:cs typeface="Times New Roman" panose="02020603050405020304" pitchFamily="18" charset="0"/>
              </a:rPr>
              <a:t>Small Ruminant Production</a:t>
            </a:r>
            <a:endParaRPr lang="en-US" sz="6600" dirty="0">
              <a:ea typeface="Verdana" panose="020B0604030504040204" pitchFamily="34" charset="0"/>
              <a:cs typeface="Times New Roman" panose="02020603050405020304" pitchFamily="18" charset="0"/>
            </a:endParaRPr>
          </a:p>
        </p:txBody>
      </p:sp>
      <p:grpSp>
        <p:nvGrpSpPr>
          <p:cNvPr id="8" name="Group 7"/>
          <p:cNvGrpSpPr/>
          <p:nvPr/>
        </p:nvGrpSpPr>
        <p:grpSpPr>
          <a:xfrm>
            <a:off x="2625370" y="4840305"/>
            <a:ext cx="7995936" cy="1629124"/>
            <a:chOff x="2522339" y="4956215"/>
            <a:chExt cx="7995936" cy="1629124"/>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8195" y="5305727"/>
              <a:ext cx="2570080" cy="905077"/>
            </a:xfrm>
            <a:prstGeom prst="rect">
              <a:avLst/>
            </a:prstGeom>
            <a:effectLst>
              <a:glow>
                <a:schemeClr val="tx1">
                  <a:alpha val="20000"/>
                </a:schemeClr>
              </a:glo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2339" y="4956215"/>
              <a:ext cx="1009360" cy="1629124"/>
            </a:xfrm>
            <a:prstGeom prst="rect">
              <a:avLst/>
            </a:prstGeom>
            <a:effectLst>
              <a:glow>
                <a:schemeClr val="tx1">
                  <a:alpha val="20000"/>
                </a:schemeClr>
              </a:glow>
            </a:effec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90089" y="5305727"/>
              <a:ext cx="2066386" cy="905077"/>
            </a:xfrm>
            <a:prstGeom prst="rect">
              <a:avLst/>
            </a:prstGeom>
          </p:spPr>
        </p:pic>
      </p:grpSp>
    </p:spTree>
    <p:extLst>
      <p:ext uri="{BB962C8B-B14F-4D97-AF65-F5344CB8AC3E}">
        <p14:creationId xmlns:p14="http://schemas.microsoft.com/office/powerpoint/2010/main" val="763415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22" y="152590"/>
            <a:ext cx="10515600" cy="1325563"/>
          </a:xfrm>
        </p:spPr>
        <p:txBody>
          <a:bodyPr/>
          <a:lstStyle/>
          <a:p>
            <a:r>
              <a:rPr lang="en-US" dirty="0"/>
              <a:t>Breeding Season</a:t>
            </a:r>
          </a:p>
        </p:txBody>
      </p:sp>
      <p:sp>
        <p:nvSpPr>
          <p:cNvPr id="3" name="Content Placeholder 2"/>
          <p:cNvSpPr>
            <a:spLocks noGrp="1"/>
          </p:cNvSpPr>
          <p:nvPr>
            <p:ph idx="1"/>
          </p:nvPr>
        </p:nvSpPr>
        <p:spPr>
          <a:xfrm>
            <a:off x="423822" y="1365739"/>
            <a:ext cx="6271260" cy="4927356"/>
          </a:xfrm>
        </p:spPr>
        <p:txBody>
          <a:bodyPr>
            <a:noAutofit/>
          </a:bodyPr>
          <a:lstStyle/>
          <a:p>
            <a:r>
              <a:rPr lang="en-US" sz="3200" dirty="0"/>
              <a:t>Sheep </a:t>
            </a:r>
            <a:r>
              <a:rPr lang="en-US" sz="3200" dirty="0" smtClean="0"/>
              <a:t>minimum 28 </a:t>
            </a:r>
            <a:r>
              <a:rPr lang="en-US" sz="3200" dirty="0"/>
              <a:t>days, Goats </a:t>
            </a:r>
            <a:r>
              <a:rPr lang="en-US" sz="3200" dirty="0" smtClean="0"/>
              <a:t>minimum 32 days; controlled season usually around two heat </a:t>
            </a:r>
            <a:r>
              <a:rPr lang="en-US" sz="3200" dirty="0" smtClean="0"/>
              <a:t>cycles plus a couple of days</a:t>
            </a:r>
          </a:p>
          <a:p>
            <a:r>
              <a:rPr lang="en-US" sz="3200" dirty="0" smtClean="0"/>
              <a:t>Watch </a:t>
            </a:r>
            <a:r>
              <a:rPr lang="en-US" sz="3200" dirty="0"/>
              <a:t>for weight loss in males</a:t>
            </a:r>
          </a:p>
          <a:p>
            <a:pPr marL="228600" lvl="1">
              <a:spcBef>
                <a:spcPts val="1000"/>
              </a:spcBef>
            </a:pPr>
            <a:r>
              <a:rPr lang="en-US" sz="3200" dirty="0"/>
              <a:t>Marking harness can help determine females bred (mounted</a:t>
            </a:r>
            <a:r>
              <a:rPr lang="en-US" sz="3200" dirty="0" smtClean="0"/>
              <a:t>)/which male bred which female </a:t>
            </a:r>
          </a:p>
          <a:p>
            <a:pPr marL="228600" lvl="1">
              <a:spcBef>
                <a:spcPts val="1000"/>
              </a:spcBef>
            </a:pPr>
            <a:r>
              <a:rPr lang="en-US" sz="3200" dirty="0" smtClean="0"/>
              <a:t>Can breed one female at time (hand-mating)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540" y="806958"/>
            <a:ext cx="3495040" cy="26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480" y="3868485"/>
            <a:ext cx="3155649" cy="2435717"/>
          </a:xfrm>
          <a:prstGeom prst="rect">
            <a:avLst/>
          </a:prstGeom>
        </p:spPr>
      </p:pic>
      <p:sp>
        <p:nvSpPr>
          <p:cNvPr id="6" name="TextBox 5"/>
          <p:cNvSpPr txBox="1"/>
          <p:nvPr/>
        </p:nvSpPr>
        <p:spPr>
          <a:xfrm>
            <a:off x="8229600" y="3490863"/>
            <a:ext cx="4518660" cy="338554"/>
          </a:xfrm>
          <a:prstGeom prst="rect">
            <a:avLst/>
          </a:prstGeom>
          <a:noFill/>
        </p:spPr>
        <p:txBody>
          <a:bodyPr wrap="square" rtlCol="0">
            <a:spAutoFit/>
          </a:bodyPr>
          <a:lstStyle/>
          <a:p>
            <a:r>
              <a:rPr lang="en-US" sz="1600" dirty="0" smtClean="0"/>
              <a:t>Photo: Susan Schoenian</a:t>
            </a:r>
            <a:endParaRPr lang="en-US" sz="1600" dirty="0"/>
          </a:p>
        </p:txBody>
      </p:sp>
      <p:sp>
        <p:nvSpPr>
          <p:cNvPr id="7" name="TextBox 6"/>
          <p:cNvSpPr txBox="1"/>
          <p:nvPr/>
        </p:nvSpPr>
        <p:spPr>
          <a:xfrm>
            <a:off x="6804660" y="6434411"/>
            <a:ext cx="4518660" cy="338554"/>
          </a:xfrm>
          <a:prstGeom prst="rect">
            <a:avLst/>
          </a:prstGeom>
          <a:noFill/>
        </p:spPr>
        <p:txBody>
          <a:bodyPr wrap="square" rtlCol="0">
            <a:spAutoFit/>
          </a:bodyPr>
          <a:lstStyle/>
          <a:p>
            <a:r>
              <a:rPr lang="en-US" sz="1600" dirty="0" smtClean="0"/>
              <a:t>Photo: Niki Whitley</a:t>
            </a:r>
            <a:endParaRPr lang="en-US" sz="1600" dirty="0"/>
          </a:p>
        </p:txBody>
      </p:sp>
    </p:spTree>
    <p:extLst>
      <p:ext uri="{BB962C8B-B14F-4D97-AF65-F5344CB8AC3E}">
        <p14:creationId xmlns:p14="http://schemas.microsoft.com/office/powerpoint/2010/main" val="102510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60" y="-119575"/>
            <a:ext cx="10515600" cy="1325563"/>
          </a:xfrm>
        </p:spPr>
        <p:txBody>
          <a:bodyPr/>
          <a:lstStyle/>
          <a:p>
            <a:r>
              <a:rPr lang="en-US" dirty="0"/>
              <a:t>Breeding Season</a:t>
            </a:r>
          </a:p>
        </p:txBody>
      </p:sp>
      <p:sp>
        <p:nvSpPr>
          <p:cNvPr id="3" name="Content Placeholder 2"/>
          <p:cNvSpPr>
            <a:spLocks noGrp="1"/>
          </p:cNvSpPr>
          <p:nvPr>
            <p:ph idx="1"/>
          </p:nvPr>
        </p:nvSpPr>
        <p:spPr>
          <a:xfrm>
            <a:off x="407558" y="964757"/>
            <a:ext cx="7471522" cy="4351338"/>
          </a:xfrm>
        </p:spPr>
        <p:txBody>
          <a:bodyPr>
            <a:noAutofit/>
          </a:bodyPr>
          <a:lstStyle/>
          <a:p>
            <a:r>
              <a:rPr lang="en-US" sz="4000" dirty="0" smtClean="0"/>
              <a:t>Artificial insemination (AI)</a:t>
            </a:r>
          </a:p>
          <a:p>
            <a:pPr lvl="1"/>
            <a:r>
              <a:rPr lang="en-US" sz="3200" dirty="0" smtClean="0"/>
              <a:t>Easy with goats (can learn yourself); common with dairy goats</a:t>
            </a:r>
          </a:p>
          <a:p>
            <a:pPr lvl="1"/>
            <a:r>
              <a:rPr lang="en-US" sz="3200" dirty="0" smtClean="0"/>
              <a:t>Can use expensive/rare breed male (frozen semen) </a:t>
            </a:r>
          </a:p>
          <a:p>
            <a:pPr lvl="1"/>
            <a:r>
              <a:rPr lang="en-US" sz="3200" dirty="0" smtClean="0"/>
              <a:t>Sheep usually surgical AI (laparoscopic), not as good pregnancy rates</a:t>
            </a:r>
          </a:p>
          <a:p>
            <a:pPr lvl="1"/>
            <a:r>
              <a:rPr lang="en-US" sz="3200" dirty="0" smtClean="0"/>
              <a:t>VSU doing research into fresh semen and vaginal AI in sheep with pretty good results; teaching producers in their area</a:t>
            </a:r>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080" y="2971899"/>
            <a:ext cx="3451860" cy="258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992" y="765640"/>
            <a:ext cx="3124835" cy="225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879080" y="5786120"/>
            <a:ext cx="4518660" cy="338554"/>
          </a:xfrm>
          <a:prstGeom prst="rect">
            <a:avLst/>
          </a:prstGeom>
          <a:noFill/>
        </p:spPr>
        <p:txBody>
          <a:bodyPr wrap="square" rtlCol="0">
            <a:spAutoFit/>
          </a:bodyPr>
          <a:lstStyle/>
          <a:p>
            <a:r>
              <a:rPr lang="en-US" sz="1600" dirty="0" smtClean="0"/>
              <a:t>Photos: Susan Schoenian</a:t>
            </a:r>
            <a:endParaRPr lang="en-US" sz="1600" dirty="0"/>
          </a:p>
        </p:txBody>
      </p:sp>
    </p:spTree>
    <p:extLst>
      <p:ext uri="{BB962C8B-B14F-4D97-AF65-F5344CB8AC3E}">
        <p14:creationId xmlns:p14="http://schemas.microsoft.com/office/powerpoint/2010/main" val="404267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0"/>
            <a:ext cx="10515600" cy="1325563"/>
          </a:xfrm>
        </p:spPr>
        <p:txBody>
          <a:bodyPr/>
          <a:lstStyle/>
          <a:p>
            <a:r>
              <a:rPr lang="en-US" dirty="0"/>
              <a:t>Pregnancy Diagnosis </a:t>
            </a:r>
          </a:p>
        </p:txBody>
      </p:sp>
      <p:sp>
        <p:nvSpPr>
          <p:cNvPr id="3" name="Content Placeholder 2"/>
          <p:cNvSpPr>
            <a:spLocks noGrp="1"/>
          </p:cNvSpPr>
          <p:nvPr>
            <p:ph idx="1"/>
          </p:nvPr>
        </p:nvSpPr>
        <p:spPr>
          <a:xfrm>
            <a:off x="438955" y="1325563"/>
            <a:ext cx="5835732" cy="4351338"/>
          </a:xfrm>
        </p:spPr>
        <p:txBody>
          <a:bodyPr>
            <a:noAutofit/>
          </a:bodyPr>
          <a:lstStyle/>
          <a:p>
            <a:pPr>
              <a:spcBef>
                <a:spcPct val="50000"/>
              </a:spcBef>
            </a:pPr>
            <a:r>
              <a:rPr lang="en-US" sz="3200" dirty="0" smtClean="0"/>
              <a:t>Did they come back in heat?</a:t>
            </a:r>
            <a:endParaRPr lang="en-US" sz="3200" dirty="0"/>
          </a:p>
          <a:p>
            <a:pPr>
              <a:spcBef>
                <a:spcPct val="50000"/>
              </a:spcBef>
              <a:buFontTx/>
              <a:buChar char="•"/>
            </a:pPr>
            <a:r>
              <a:rPr lang="en-US" sz="3200" dirty="0" smtClean="0"/>
              <a:t>Trans-rectal/Transabdominal; ultrasound; if experienced can tell at 24 days after male removal (easier the farther along they are) </a:t>
            </a:r>
            <a:endParaRPr lang="en-US" sz="3200" dirty="0"/>
          </a:p>
          <a:p>
            <a:pPr>
              <a:spcBef>
                <a:spcPct val="50000"/>
              </a:spcBef>
              <a:buFontTx/>
              <a:buChar char="•"/>
            </a:pPr>
            <a:r>
              <a:rPr lang="en-US" sz="3200" dirty="0" smtClean="0"/>
              <a:t>Blood test (</a:t>
            </a:r>
            <a:r>
              <a:rPr lang="en-US" sz="3200" dirty="0" err="1" smtClean="0"/>
              <a:t>Biopryn</a:t>
            </a:r>
            <a:r>
              <a:rPr lang="en-US" sz="3200" dirty="0"/>
              <a:t>: </a:t>
            </a:r>
            <a:r>
              <a:rPr lang="en-US" sz="3200" dirty="0" smtClean="0"/>
              <a:t>www.biotracking.com); no earlier than 30 days after male removal</a:t>
            </a:r>
            <a:endParaRPr lang="en-US" sz="3200" dirty="0"/>
          </a:p>
          <a:p>
            <a:endParaRPr lang="en-US" dirty="0"/>
          </a:p>
        </p:txBody>
      </p:sp>
      <p:pic>
        <p:nvPicPr>
          <p:cNvPr id="6" name="Picture 2" descr="D:\Goat HEalth\US Go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841" y="1942244"/>
            <a:ext cx="4652097" cy="3072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935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8" y="-118124"/>
            <a:ext cx="10515600" cy="1325563"/>
          </a:xfrm>
        </p:spPr>
        <p:txBody>
          <a:bodyPr/>
          <a:lstStyle/>
          <a:p>
            <a:r>
              <a:rPr lang="en-US" dirty="0" smtClean="0"/>
              <a:t>Additional Resources </a:t>
            </a:r>
            <a:endParaRPr lang="en-US" dirty="0"/>
          </a:p>
        </p:txBody>
      </p:sp>
      <p:sp>
        <p:nvSpPr>
          <p:cNvPr id="3" name="Content Placeholder 2"/>
          <p:cNvSpPr>
            <a:spLocks noGrp="1"/>
          </p:cNvSpPr>
          <p:nvPr>
            <p:ph idx="1"/>
          </p:nvPr>
        </p:nvSpPr>
        <p:spPr>
          <a:xfrm>
            <a:off x="97128" y="1104408"/>
            <a:ext cx="12094872" cy="4351338"/>
          </a:xfrm>
        </p:spPr>
        <p:txBody>
          <a:bodyPr>
            <a:noAutofit/>
          </a:bodyPr>
          <a:lstStyle/>
          <a:p>
            <a:pPr marL="0" indent="0">
              <a:buNone/>
            </a:pPr>
            <a:r>
              <a:rPr lang="en-US" sz="3200" dirty="0" smtClean="0"/>
              <a:t>Goats:</a:t>
            </a:r>
          </a:p>
          <a:p>
            <a:r>
              <a:rPr lang="en-US" sz="3200" dirty="0"/>
              <a:t>http://</a:t>
            </a:r>
            <a:r>
              <a:rPr lang="en-US" sz="3200" dirty="0" smtClean="0"/>
              <a:t>articles.extension.org/pages/19720/goat-reproduction-puberty-and-sexual-maturity</a:t>
            </a:r>
          </a:p>
          <a:p>
            <a:r>
              <a:rPr lang="en-US" sz="3200" dirty="0"/>
              <a:t>http://</a:t>
            </a:r>
            <a:r>
              <a:rPr lang="en-US" sz="3200" dirty="0" smtClean="0"/>
              <a:t>www2.luresext.edu/goats/training/reproduction.html</a:t>
            </a:r>
          </a:p>
          <a:p>
            <a:r>
              <a:rPr lang="en-US" sz="3200" dirty="0"/>
              <a:t>http://aces.nmsu.edu/pubs/_d/D704.pdf</a:t>
            </a:r>
            <a:endParaRPr lang="en-US" sz="3200" dirty="0" smtClean="0"/>
          </a:p>
          <a:p>
            <a:pPr marL="0" indent="0">
              <a:buNone/>
            </a:pPr>
            <a:endParaRPr lang="en-US" sz="1400" dirty="0" smtClean="0"/>
          </a:p>
          <a:p>
            <a:pPr marL="0" indent="0">
              <a:buNone/>
            </a:pPr>
            <a:r>
              <a:rPr lang="en-US" sz="3200" dirty="0" smtClean="0"/>
              <a:t>Sheep:</a:t>
            </a:r>
          </a:p>
          <a:p>
            <a:r>
              <a:rPr lang="en-US" sz="3200" dirty="0" smtClean="0"/>
              <a:t>http</a:t>
            </a:r>
            <a:r>
              <a:rPr lang="en-US" sz="3200" dirty="0"/>
              <a:t>://aces.nmsu.edu/sheep/sheep_reproduction/breeding_habits.html</a:t>
            </a:r>
            <a:endParaRPr lang="en-US" sz="3200" dirty="0" smtClean="0"/>
          </a:p>
          <a:p>
            <a:r>
              <a:rPr lang="en-US" sz="3200" dirty="0"/>
              <a:t>http://</a:t>
            </a:r>
            <a:r>
              <a:rPr lang="en-US" sz="3200" dirty="0" smtClean="0"/>
              <a:t>ag.ansc.purdue.edu/sheep/articles/repromgt.html</a:t>
            </a:r>
          </a:p>
          <a:p>
            <a:r>
              <a:rPr lang="en-US" sz="3200" dirty="0" smtClean="0"/>
              <a:t>www.sheep101.info/201/ewerepro.html</a:t>
            </a:r>
          </a:p>
          <a:p>
            <a:endParaRPr lang="en-US" sz="3200" dirty="0"/>
          </a:p>
        </p:txBody>
      </p:sp>
    </p:spTree>
    <p:extLst>
      <p:ext uri="{BB962C8B-B14F-4D97-AF65-F5344CB8AC3E}">
        <p14:creationId xmlns:p14="http://schemas.microsoft.com/office/powerpoint/2010/main" val="3668562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98956" y="1761843"/>
            <a:ext cx="6594088" cy="774529"/>
          </a:xfrm>
        </p:spPr>
        <p:txBody>
          <a:bodyPr>
            <a:noAutofit/>
          </a:bodyPr>
          <a:lstStyle/>
          <a:p>
            <a:r>
              <a:rPr lang="en-US" sz="1800" dirty="0"/>
              <a:t>This material is based upon work that is supported by the National Institute of Food and Agriculture, U.S. Department of Agriculture, under award number </a:t>
            </a:r>
            <a:r>
              <a:rPr lang="en-US" sz="1800" dirty="0" smtClean="0"/>
              <a:t>2015-70017-22861. </a:t>
            </a:r>
            <a:endParaRPr lang="en-US" sz="1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353" y="319945"/>
            <a:ext cx="6349580" cy="1992454"/>
          </a:xfrm>
          <a:prstGeom prst="rect">
            <a:avLst/>
          </a:prstGeom>
        </p:spPr>
      </p:pic>
      <p:grpSp>
        <p:nvGrpSpPr>
          <p:cNvPr id="7" name="Group 6"/>
          <p:cNvGrpSpPr/>
          <p:nvPr/>
        </p:nvGrpSpPr>
        <p:grpSpPr>
          <a:xfrm>
            <a:off x="1910813" y="2762440"/>
            <a:ext cx="9836930" cy="2515001"/>
            <a:chOff x="2100930" y="2771185"/>
            <a:chExt cx="9836930" cy="2515001"/>
          </a:xfrm>
        </p:grpSpPr>
        <p:sp>
          <p:nvSpPr>
            <p:cNvPr id="5" name="Subtitle 2"/>
            <p:cNvSpPr txBox="1">
              <a:spLocks/>
            </p:cNvSpPr>
            <p:nvPr/>
          </p:nvSpPr>
          <p:spPr>
            <a:xfrm>
              <a:off x="2112240" y="2771185"/>
              <a:ext cx="9825620" cy="2515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ln w="0"/>
                  <a:effectLst>
                    <a:outerShdw blurRad="38100" dist="19050" dir="2700000" algn="tl" rotWithShape="0">
                      <a:schemeClr val="dk1">
                        <a:alpha val="40000"/>
                      </a:schemeClr>
                    </a:outerShdw>
                  </a:effectLst>
                </a:rPr>
                <a:t>Beginning Farmer and Rancher </a:t>
              </a:r>
            </a:p>
            <a:p>
              <a:r>
                <a:rPr lang="en-US" sz="4000" dirty="0" smtClean="0">
                  <a:ln w="0"/>
                  <a:effectLst>
                    <a:outerShdw blurRad="38100" dist="19050" dir="2700000" algn="tl" rotWithShape="0">
                      <a:schemeClr val="dk1">
                        <a:alpha val="40000"/>
                      </a:schemeClr>
                    </a:outerShdw>
                  </a:effectLst>
                </a:rPr>
                <a:t>Development Program</a:t>
              </a:r>
            </a:p>
            <a:p>
              <a:r>
                <a:rPr lang="en-US" dirty="0">
                  <a:ln w="0"/>
                  <a:effectLst>
                    <a:outerShdw blurRad="38100" dist="19050" dir="2700000" algn="tl" rotWithShape="0">
                      <a:schemeClr val="dk1">
                        <a:alpha val="40000"/>
                      </a:schemeClr>
                    </a:outerShdw>
                  </a:effectLst>
                </a:rPr>
                <a:t>Developing the Next Generation</a:t>
              </a:r>
            </a:p>
            <a:p>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0930" y="2889463"/>
              <a:ext cx="1265177" cy="2042016"/>
            </a:xfrm>
            <a:prstGeom prst="rect">
              <a:avLst/>
            </a:prstGeom>
            <a:effectLst>
              <a:glow>
                <a:schemeClr val="tx1">
                  <a:alpha val="20000"/>
                </a:schemeClr>
              </a:glow>
            </a:effectLst>
          </p:spPr>
        </p:pic>
      </p:grpSp>
      <p:sp>
        <p:nvSpPr>
          <p:cNvPr id="8" name="Subtitle 2"/>
          <p:cNvSpPr txBox="1">
            <a:spLocks/>
          </p:cNvSpPr>
          <p:nvPr/>
        </p:nvSpPr>
        <p:spPr>
          <a:xfrm>
            <a:off x="1441130" y="5847855"/>
            <a:ext cx="9785087" cy="506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n w="0"/>
              <a:effectLst>
                <a:outerShdw blurRad="38100" dist="19050" dir="2700000" algn="tl" rotWithShape="0">
                  <a:schemeClr val="dk1">
                    <a:alpha val="40000"/>
                  </a:schemeClr>
                </a:outerShdw>
              </a:effectLst>
            </a:endParaRPr>
          </a:p>
        </p:txBody>
      </p:sp>
      <p:grpSp>
        <p:nvGrpSpPr>
          <p:cNvPr id="2" name="Group 1"/>
          <p:cNvGrpSpPr/>
          <p:nvPr/>
        </p:nvGrpSpPr>
        <p:grpSpPr>
          <a:xfrm>
            <a:off x="2543402" y="5503509"/>
            <a:ext cx="7105195" cy="862616"/>
            <a:chOff x="2090321" y="5397814"/>
            <a:chExt cx="7105195" cy="862616"/>
          </a:xfrm>
        </p:grpSpPr>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19148" y="5397814"/>
              <a:ext cx="976368" cy="862616"/>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0321" y="5473989"/>
              <a:ext cx="2107025" cy="740884"/>
            </a:xfrm>
            <a:prstGeom prst="rect">
              <a:avLst/>
            </a:prstGeom>
            <a:effectLst>
              <a:glow>
                <a:schemeClr val="tx1">
                  <a:alpha val="20000"/>
                </a:schemeClr>
              </a:glow>
            </a:effectLst>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8478" y="5428432"/>
              <a:ext cx="1899538" cy="831998"/>
            </a:xfrm>
            <a:prstGeom prst="rect">
              <a:avLst/>
            </a:prstGeom>
          </p:spPr>
        </p:pic>
      </p:grpSp>
    </p:spTree>
    <p:extLst>
      <p:ext uri="{BB962C8B-B14F-4D97-AF65-F5344CB8AC3E}">
        <p14:creationId xmlns:p14="http://schemas.microsoft.com/office/powerpoint/2010/main" val="325931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1547837"/>
            <a:ext cx="10515600" cy="2852737"/>
          </a:xfrm>
        </p:spPr>
        <p:txBody>
          <a:bodyPr>
            <a:normAutofit/>
          </a:bodyPr>
          <a:lstStyle/>
          <a:p>
            <a:r>
              <a:rPr lang="en-US" sz="7300" dirty="0" smtClean="0">
                <a:ea typeface="Verdana" panose="020B0604030504040204" pitchFamily="34" charset="0"/>
                <a:cs typeface="Verdana" panose="020B0604030504040204" pitchFamily="34" charset="0"/>
              </a:rPr>
              <a:t>Session 3</a:t>
            </a:r>
            <a:r>
              <a:rPr lang="en-US" dirty="0" smtClean="0">
                <a:ea typeface="Verdana" panose="020B0604030504040204" pitchFamily="34" charset="0"/>
                <a:cs typeface="Verdana" panose="020B0604030504040204" pitchFamily="34" charset="0"/>
              </a:rPr>
              <a:t/>
            </a:r>
            <a:br>
              <a:rPr lang="en-US" dirty="0" smtClean="0">
                <a:ea typeface="Verdana" panose="020B0604030504040204" pitchFamily="34" charset="0"/>
                <a:cs typeface="Verdana" panose="020B0604030504040204" pitchFamily="34" charset="0"/>
              </a:rPr>
            </a:br>
            <a:r>
              <a:rPr lang="en-US" sz="5300" dirty="0" smtClean="0">
                <a:ea typeface="Verdana" panose="020B0604030504040204" pitchFamily="34" charset="0"/>
                <a:cs typeface="Verdana" panose="020B0604030504040204" pitchFamily="34" charset="0"/>
              </a:rPr>
              <a:t>Sheep and Goat Breeding </a:t>
            </a:r>
            <a:br>
              <a:rPr lang="en-US" sz="5300" dirty="0" smtClean="0">
                <a:ea typeface="Verdana" panose="020B0604030504040204" pitchFamily="34" charset="0"/>
                <a:cs typeface="Verdana" panose="020B0604030504040204" pitchFamily="34" charset="0"/>
              </a:rPr>
            </a:br>
            <a:endParaRPr lang="en-US" dirty="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755650" y="4368483"/>
            <a:ext cx="10515600" cy="1500187"/>
          </a:xfrm>
        </p:spPr>
        <p:txBody>
          <a:bodyPr>
            <a:normAutofi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Dr. Niki Whitley</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Extension Animal Science Specialist</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Fort Valley State University</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8204200" y="633770"/>
            <a:ext cx="3136900" cy="212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5650" y="5875020"/>
            <a:ext cx="6515100" cy="646331"/>
          </a:xfrm>
          <a:prstGeom prst="rect">
            <a:avLst/>
          </a:prstGeom>
          <a:noFill/>
        </p:spPr>
        <p:txBody>
          <a:bodyPr wrap="square" rtlCol="0">
            <a:spAutoFit/>
          </a:bodyPr>
          <a:lstStyle/>
          <a:p>
            <a:r>
              <a:rPr lang="en-US" dirty="0" smtClean="0"/>
              <a:t>Slides/pictures from Dr. Kevin Pelzer, Virginia-Maryland CVM and Susan Schoenian, University of Maryland Extension)</a:t>
            </a:r>
            <a:endParaRPr lang="en-US" dirty="0"/>
          </a:p>
        </p:txBody>
      </p:sp>
    </p:spTree>
    <p:extLst>
      <p:ext uri="{BB962C8B-B14F-4D97-AF65-F5344CB8AC3E}">
        <p14:creationId xmlns:p14="http://schemas.microsoft.com/office/powerpoint/2010/main" val="3091855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5"/>
            <a:ext cx="10515600" cy="1325563"/>
          </a:xfrm>
        </p:spPr>
        <p:txBody>
          <a:bodyPr/>
          <a:lstStyle/>
          <a:p>
            <a:r>
              <a:rPr lang="en-US" dirty="0" smtClean="0"/>
              <a:t>Learning Objective</a:t>
            </a:r>
            <a:endParaRPr lang="en-US" dirty="0"/>
          </a:p>
        </p:txBody>
      </p:sp>
      <p:sp>
        <p:nvSpPr>
          <p:cNvPr id="3" name="Content Placeholder 2"/>
          <p:cNvSpPr>
            <a:spLocks noGrp="1"/>
          </p:cNvSpPr>
          <p:nvPr>
            <p:ph idx="1"/>
          </p:nvPr>
        </p:nvSpPr>
        <p:spPr>
          <a:xfrm>
            <a:off x="919309" y="1799181"/>
            <a:ext cx="9273540" cy="4351338"/>
          </a:xfrm>
        </p:spPr>
        <p:txBody>
          <a:bodyPr>
            <a:normAutofit/>
          </a:bodyPr>
          <a:lstStyle/>
          <a:p>
            <a:pPr lvl="0">
              <a:lnSpc>
                <a:spcPct val="100000"/>
              </a:lnSpc>
            </a:pPr>
            <a:r>
              <a:rPr lang="en-US" sz="3600" dirty="0" smtClean="0"/>
              <a:t>Understand best </a:t>
            </a:r>
            <a:r>
              <a:rPr lang="en-US" sz="3600" dirty="0"/>
              <a:t>management practices for </a:t>
            </a:r>
            <a:r>
              <a:rPr lang="en-US" sz="3600" dirty="0" smtClean="0"/>
              <a:t>breeding</a:t>
            </a:r>
            <a:endParaRPr lang="en-US" sz="1100" dirty="0"/>
          </a:p>
          <a:p>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38" y="3193959"/>
            <a:ext cx="4473282" cy="295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05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8" y="232780"/>
            <a:ext cx="10515600" cy="1325563"/>
          </a:xfrm>
        </p:spPr>
        <p:txBody>
          <a:bodyPr/>
          <a:lstStyle/>
          <a:p>
            <a:r>
              <a:rPr lang="en-US" dirty="0" smtClean="0"/>
              <a:t>Reproductive Characteristics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graphicFrame>
        <p:nvGraphicFramePr>
          <p:cNvPr id="5" name="Group 226"/>
          <p:cNvGraphicFramePr>
            <a:graphicFrameLocks noGrp="1"/>
          </p:cNvGraphicFramePr>
          <p:nvPr>
            <p:extLst>
              <p:ext uri="{D42A27DB-BD31-4B8C-83A1-F6EECF244321}">
                <p14:modId xmlns:p14="http://schemas.microsoft.com/office/powerpoint/2010/main" val="1350289190"/>
              </p:ext>
            </p:extLst>
          </p:nvPr>
        </p:nvGraphicFramePr>
        <p:xfrm>
          <a:off x="373488" y="1558343"/>
          <a:ext cx="11140332" cy="4045405"/>
        </p:xfrm>
        <a:graphic>
          <a:graphicData uri="http://schemas.openxmlformats.org/drawingml/2006/table">
            <a:tbl>
              <a:tblPr>
                <a:tableStyleId>{93296810-A885-4BE3-A3E7-6D5BEEA58F35}</a:tableStyleId>
              </a:tblPr>
              <a:tblGrid>
                <a:gridCol w="5908729">
                  <a:extLst>
                    <a:ext uri="{9D8B030D-6E8A-4147-A177-3AD203B41FA5}">
                      <a16:colId xmlns:a16="http://schemas.microsoft.com/office/drawing/2014/main" xmlns="" val="20000"/>
                    </a:ext>
                  </a:extLst>
                </a:gridCol>
                <a:gridCol w="2571466">
                  <a:extLst>
                    <a:ext uri="{9D8B030D-6E8A-4147-A177-3AD203B41FA5}">
                      <a16:colId xmlns:a16="http://schemas.microsoft.com/office/drawing/2014/main" xmlns="" val="20001"/>
                    </a:ext>
                  </a:extLst>
                </a:gridCol>
                <a:gridCol w="2660137">
                  <a:extLst>
                    <a:ext uri="{9D8B030D-6E8A-4147-A177-3AD203B41FA5}">
                      <a16:colId xmlns:a16="http://schemas.microsoft.com/office/drawing/2014/main" xmlns="" val="20002"/>
                    </a:ext>
                  </a:extLst>
                </a:gridCol>
              </a:tblGrid>
              <a:tr h="6243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1" u="none" strike="noStrike" cap="none" normalizeH="0" baseline="0" dirty="0" smtClean="0">
                          <a:ln>
                            <a:noFill/>
                          </a:ln>
                          <a:effectLst/>
                        </a:rPr>
                        <a:t>Characteristics</a:t>
                      </a:r>
                      <a:endParaRPr kumimoji="0" lang="en-CA" sz="32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b="1" u="none" strike="noStrike" cap="none" normalizeH="0" baseline="0" dirty="0" smtClean="0">
                          <a:ln>
                            <a:noFill/>
                          </a:ln>
                          <a:effectLst/>
                        </a:rPr>
                        <a:t>Sheep</a:t>
                      </a:r>
                      <a:endParaRPr kumimoji="0" lang="en-CA" sz="32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3200" b="1" u="none" strike="noStrike" cap="none" normalizeH="0" baseline="0" dirty="0" smtClean="0">
                          <a:ln>
                            <a:noFill/>
                          </a:ln>
                          <a:effectLst/>
                        </a:rPr>
                        <a:t>Goats</a:t>
                      </a:r>
                      <a:endParaRPr kumimoji="0" lang="en-CA" sz="3200" b="1" i="0" u="sng"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6243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Age at puberty</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5-7 months </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u="none" strike="noStrike" cap="none" normalizeH="0" baseline="0" dirty="0" smtClean="0">
                          <a:ln>
                            <a:noFill/>
                          </a:ln>
                          <a:effectLst/>
                        </a:rPr>
                        <a:t>5-7 months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4973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u="none" strike="noStrike" cap="none" normalizeH="0" baseline="0" dirty="0" smtClean="0">
                          <a:ln>
                            <a:noFill/>
                          </a:ln>
                          <a:effectLst/>
                        </a:rPr>
                        <a:t>Length of estrus (heat) cycle</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dk1"/>
                          </a:solidFill>
                          <a:effectLst/>
                          <a:latin typeface="+mn-lt"/>
                        </a:rPr>
                        <a:t>17 days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u="none" strike="noStrike" cap="none" normalizeH="0" baseline="0" dirty="0" smtClean="0">
                          <a:ln>
                            <a:noFill/>
                          </a:ln>
                          <a:effectLst/>
                        </a:rPr>
                        <a:t>21 days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24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u="none" strike="noStrike" cap="none" normalizeH="0" baseline="0" dirty="0" smtClean="0">
                          <a:ln>
                            <a:noFill/>
                          </a:ln>
                          <a:effectLst/>
                        </a:rPr>
                        <a:t>Duration of estrus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36 hours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u="none" strike="noStrike" cap="none" normalizeH="0" baseline="0" dirty="0" smtClean="0">
                          <a:ln>
                            <a:noFill/>
                          </a:ln>
                          <a:effectLst/>
                        </a:rPr>
                        <a:t>30-40 hours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32262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u="none" strike="noStrike" cap="none" normalizeH="0" baseline="0" dirty="0" smtClean="0">
                          <a:ln>
                            <a:noFill/>
                          </a:ln>
                          <a:effectLst/>
                        </a:rPr>
                        <a:t>Gestation length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u="none" strike="noStrike" cap="none" normalizeH="0" baseline="0" dirty="0" smtClean="0">
                          <a:ln>
                            <a:noFill/>
                          </a:ln>
                          <a:effectLst/>
                        </a:rPr>
                        <a:t>(around 5 months)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dk1"/>
                          </a:solidFill>
                          <a:effectLst/>
                          <a:latin typeface="+mn-lt"/>
                        </a:rPr>
                        <a:t>144-151 days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u="none" strike="noStrike" cap="none" normalizeH="0" baseline="0" dirty="0" smtClean="0">
                          <a:ln>
                            <a:noFill/>
                          </a:ln>
                          <a:effectLst/>
                        </a:rPr>
                        <a:t>147-155 days</a:t>
                      </a:r>
                      <a:endParaRPr kumimoji="0" lang="en-CA" sz="3200" b="0" i="0" u="none" strike="noStrike" cap="none" normalizeH="0" baseline="0" dirty="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2596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4" y="223457"/>
            <a:ext cx="10515600" cy="1325563"/>
          </a:xfrm>
        </p:spPr>
        <p:txBody>
          <a:bodyPr/>
          <a:lstStyle/>
          <a:p>
            <a:r>
              <a:rPr lang="en-US" dirty="0" smtClean="0"/>
              <a:t>Basic breeding information</a:t>
            </a:r>
            <a:endParaRPr lang="en-US" dirty="0"/>
          </a:p>
        </p:txBody>
      </p:sp>
      <p:sp>
        <p:nvSpPr>
          <p:cNvPr id="3" name="Content Placeholder 2"/>
          <p:cNvSpPr>
            <a:spLocks noGrp="1"/>
          </p:cNvSpPr>
          <p:nvPr>
            <p:ph idx="1"/>
          </p:nvPr>
        </p:nvSpPr>
        <p:spPr>
          <a:xfrm>
            <a:off x="321971" y="1390918"/>
            <a:ext cx="11526591" cy="4626025"/>
          </a:xfrm>
        </p:spPr>
        <p:txBody>
          <a:bodyPr>
            <a:noAutofit/>
          </a:bodyPr>
          <a:lstStyle/>
          <a:p>
            <a:r>
              <a:rPr lang="en-US" sz="3600" dirty="0" smtClean="0"/>
              <a:t>Seasonal breeders (mostly Fall/Winter)</a:t>
            </a:r>
          </a:p>
          <a:p>
            <a:pPr lvl="1"/>
            <a:r>
              <a:rPr lang="en-US" sz="3200" dirty="0" smtClean="0"/>
              <a:t>Some can </a:t>
            </a:r>
            <a:r>
              <a:rPr lang="en-US" sz="3200" dirty="0" smtClean="0"/>
              <a:t>breed </a:t>
            </a:r>
            <a:r>
              <a:rPr lang="en-US" sz="3200" dirty="0" smtClean="0"/>
              <a:t>before or after that time but usually fewer get pregnant and they have fewer babies (mostly singles)</a:t>
            </a:r>
          </a:p>
          <a:p>
            <a:pPr lvl="1"/>
            <a:r>
              <a:rPr lang="en-US" sz="3200" dirty="0" smtClean="0"/>
              <a:t>Can use hormones to breed out of season (i.e. CIDRs</a:t>
            </a:r>
            <a:r>
              <a:rPr lang="en-US" sz="3200" dirty="0"/>
              <a:t> </a:t>
            </a:r>
            <a:r>
              <a:rPr lang="en-US" sz="3200" dirty="0" smtClean="0"/>
              <a:t>- approved  for sheep only)</a:t>
            </a:r>
          </a:p>
          <a:p>
            <a:r>
              <a:rPr lang="en-US" sz="3600" dirty="0"/>
              <a:t>F</a:t>
            </a:r>
            <a:r>
              <a:rPr lang="en-US" sz="3600" dirty="0" smtClean="0"/>
              <a:t>emales: Breed first time at 75% of mature body weight and 8-10 months of age</a:t>
            </a:r>
          </a:p>
          <a:p>
            <a:r>
              <a:rPr lang="en-US" sz="3600" dirty="0" smtClean="0"/>
              <a:t>Males: Usually a minimum of 8-10 months of age (only a few non-aggressive females); preferably at least 1 year; can breed as early as 4 months of age </a:t>
            </a:r>
            <a:endParaRPr lang="en-US" sz="3600" dirty="0"/>
          </a:p>
          <a:p>
            <a:endParaRPr lang="en-US" sz="3200" dirty="0"/>
          </a:p>
        </p:txBody>
      </p:sp>
    </p:spTree>
    <p:extLst>
      <p:ext uri="{BB962C8B-B14F-4D97-AF65-F5344CB8AC3E}">
        <p14:creationId xmlns:p14="http://schemas.microsoft.com/office/powerpoint/2010/main" val="1777964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Estrus (Heat) Behavior</a:t>
            </a:r>
            <a:endParaRPr lang="en-US" dirty="0">
              <a:ea typeface="Verdana" panose="020B0604030504040204" pitchFamily="34" charset="0"/>
              <a:cs typeface="Verdana" panose="020B0604030504040204" pitchFamily="34" charset="0"/>
            </a:endParaRPr>
          </a:p>
        </p:txBody>
      </p:sp>
      <p:sp>
        <p:nvSpPr>
          <p:cNvPr id="3" name="Content Placeholder 2"/>
          <p:cNvSpPr>
            <a:spLocks noGrp="1"/>
          </p:cNvSpPr>
          <p:nvPr>
            <p:ph sz="half" idx="1"/>
          </p:nvPr>
        </p:nvSpPr>
        <p:spPr>
          <a:xfrm>
            <a:off x="1325880" y="1606868"/>
            <a:ext cx="3615047" cy="1890712"/>
          </a:xfrm>
        </p:spPr>
        <p:txBody>
          <a:bodyPr>
            <a:normAutofit/>
          </a:bodyPr>
          <a:lstStyle/>
          <a:p>
            <a:pPr marL="0" indent="0">
              <a:buNone/>
            </a:pPr>
            <a:r>
              <a:rPr lang="en-US" sz="3600" u="sng" dirty="0" smtClean="0"/>
              <a:t>Ewe</a:t>
            </a:r>
            <a:endParaRPr lang="en-US" sz="3600" u="sng" dirty="0"/>
          </a:p>
          <a:p>
            <a:r>
              <a:rPr lang="en-US" sz="3600" dirty="0"/>
              <a:t>Seeks  ram</a:t>
            </a:r>
          </a:p>
          <a:p>
            <a:r>
              <a:rPr lang="en-US" sz="3600" dirty="0"/>
              <a:t>Swollen vulva</a:t>
            </a:r>
          </a:p>
          <a:p>
            <a:endParaRPr lang="en-US" sz="3200" dirty="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
        <p:nvSpPr>
          <p:cNvPr id="9" name="Content Placeholder 8"/>
          <p:cNvSpPr>
            <a:spLocks noGrp="1"/>
          </p:cNvSpPr>
          <p:nvPr>
            <p:ph sz="half" idx="2"/>
          </p:nvPr>
        </p:nvSpPr>
        <p:spPr>
          <a:xfrm>
            <a:off x="5897880" y="1728970"/>
            <a:ext cx="5181600" cy="4351338"/>
          </a:xfrm>
        </p:spPr>
        <p:txBody>
          <a:bodyPr>
            <a:normAutofit/>
          </a:bodyPr>
          <a:lstStyle/>
          <a:p>
            <a:pPr marL="0" indent="0">
              <a:buNone/>
            </a:pPr>
            <a:r>
              <a:rPr lang="en-US" sz="3600" u="sng" dirty="0" smtClean="0"/>
              <a:t>Doe</a:t>
            </a:r>
          </a:p>
          <a:p>
            <a:r>
              <a:rPr lang="en-US" sz="3600" dirty="0" smtClean="0"/>
              <a:t>Seeks male</a:t>
            </a:r>
          </a:p>
          <a:p>
            <a:r>
              <a:rPr lang="en-US" sz="3600" dirty="0" smtClean="0"/>
              <a:t>Wags </a:t>
            </a:r>
            <a:r>
              <a:rPr lang="en-US" sz="3600" dirty="0"/>
              <a:t>tail</a:t>
            </a:r>
          </a:p>
          <a:p>
            <a:r>
              <a:rPr lang="en-US" sz="3600" dirty="0" smtClean="0"/>
              <a:t>Vocalizes </a:t>
            </a:r>
            <a:endParaRPr lang="en-US" sz="3600" dirty="0"/>
          </a:p>
          <a:p>
            <a:r>
              <a:rPr lang="en-US" sz="3600" dirty="0" smtClean="0"/>
              <a:t>Swollen </a:t>
            </a:r>
            <a:r>
              <a:rPr lang="en-US" sz="3600" dirty="0"/>
              <a:t>vulva</a:t>
            </a:r>
          </a:p>
          <a:p>
            <a:r>
              <a:rPr lang="en-US" sz="3600" dirty="0" smtClean="0"/>
              <a:t>Clear-cloudy-milky </a:t>
            </a:r>
            <a:r>
              <a:rPr lang="en-US" sz="3600" dirty="0"/>
              <a:t>white mucus</a:t>
            </a:r>
          </a:p>
          <a:p>
            <a:pPr marL="0" indent="0">
              <a:buNone/>
            </a:pP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880" y="3497580"/>
            <a:ext cx="3251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7300" y="6220495"/>
            <a:ext cx="4518660" cy="338554"/>
          </a:xfrm>
          <a:prstGeom prst="rect">
            <a:avLst/>
          </a:prstGeom>
          <a:noFill/>
        </p:spPr>
        <p:txBody>
          <a:bodyPr wrap="square" rtlCol="0">
            <a:spAutoFit/>
          </a:bodyPr>
          <a:lstStyle/>
          <a:p>
            <a:r>
              <a:rPr lang="en-US" sz="1600" dirty="0" smtClean="0"/>
              <a:t>Photos: Susan Schoenian</a:t>
            </a:r>
            <a:endParaRPr lang="en-US" sz="1600"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81458" y="667409"/>
            <a:ext cx="3160022" cy="198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339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71" y="0"/>
            <a:ext cx="10515600" cy="1325563"/>
          </a:xfrm>
        </p:spPr>
        <p:txBody>
          <a:bodyPr/>
          <a:lstStyle/>
          <a:p>
            <a:r>
              <a:rPr lang="en-US" dirty="0"/>
              <a:t>Breeding Management </a:t>
            </a:r>
          </a:p>
        </p:txBody>
      </p:sp>
      <p:sp>
        <p:nvSpPr>
          <p:cNvPr id="3" name="Content Placeholder 2"/>
          <p:cNvSpPr>
            <a:spLocks noGrp="1"/>
          </p:cNvSpPr>
          <p:nvPr>
            <p:ph idx="1"/>
          </p:nvPr>
        </p:nvSpPr>
        <p:spPr>
          <a:xfrm>
            <a:off x="186071" y="1050592"/>
            <a:ext cx="9112475" cy="5031334"/>
          </a:xfrm>
        </p:spPr>
        <p:txBody>
          <a:bodyPr>
            <a:noAutofit/>
          </a:bodyPr>
          <a:lstStyle/>
          <a:p>
            <a:pPr marL="228600" lvl="1">
              <a:spcBef>
                <a:spcPts val="1000"/>
              </a:spcBef>
            </a:pPr>
            <a:r>
              <a:rPr lang="en-US" sz="3200" dirty="0" smtClean="0"/>
              <a:t>Goat females seem to come into heat at the same time when exposed to buck</a:t>
            </a:r>
          </a:p>
          <a:p>
            <a:pPr marL="228600" lvl="1">
              <a:spcBef>
                <a:spcPts val="1000"/>
              </a:spcBef>
            </a:pPr>
            <a:r>
              <a:rPr lang="en-US" sz="3200" dirty="0" smtClean="0"/>
              <a:t>If during the breeding season, can use hormones to get the does (or ewes) into heat at the same time for birthing at same time (so can schedule labor) and for marketing </a:t>
            </a:r>
          </a:p>
          <a:p>
            <a:pPr marL="228600" lvl="1">
              <a:spcBef>
                <a:spcPts val="1000"/>
              </a:spcBef>
            </a:pPr>
            <a:r>
              <a:rPr lang="en-US" sz="2800" dirty="0" smtClean="0"/>
              <a:t>Prostaglandins, </a:t>
            </a:r>
            <a:r>
              <a:rPr lang="en-US" sz="2800" dirty="0" err="1" smtClean="0"/>
              <a:t>i.m</a:t>
            </a:r>
            <a:r>
              <a:rPr lang="en-US" sz="2800" dirty="0" smtClean="0"/>
              <a:t>., two shots, 9-11days apart or single shot (60-70%); do not use if previously exposed to males – may abort </a:t>
            </a:r>
            <a:r>
              <a:rPr lang="en-US" sz="2800" dirty="0" smtClean="0"/>
              <a:t>them; use with veterinarian input</a:t>
            </a:r>
            <a:endParaRPr lang="en-US" sz="2800" dirty="0" smtClean="0"/>
          </a:p>
          <a:p>
            <a:pPr marL="685800" lvl="2">
              <a:spcBef>
                <a:spcPts val="1000"/>
              </a:spcBef>
            </a:pPr>
            <a:r>
              <a:rPr lang="en-US" sz="2800" dirty="0" smtClean="0"/>
              <a:t>CIDRs (use as directed; approved/sold for sheep)</a:t>
            </a:r>
          </a:p>
          <a:p>
            <a:pPr marL="0" indent="0">
              <a:buNone/>
            </a:pPr>
            <a:endParaRPr lang="en-US" sz="3200" dirty="0"/>
          </a:p>
        </p:txBody>
      </p:sp>
      <p:sp>
        <p:nvSpPr>
          <p:cNvPr id="8" name="Rectangle 7"/>
          <p:cNvSpPr/>
          <p:nvPr/>
        </p:nvSpPr>
        <p:spPr>
          <a:xfrm>
            <a:off x="9819320" y="4736781"/>
            <a:ext cx="2082686" cy="369332"/>
          </a:xfrm>
          <a:prstGeom prst="rect">
            <a:avLst/>
          </a:prstGeom>
        </p:spPr>
        <p:txBody>
          <a:bodyPr wrap="none">
            <a:spAutoFit/>
          </a:bodyPr>
          <a:lstStyle/>
          <a:p>
            <a:r>
              <a:rPr lang="en-US" dirty="0"/>
              <a:t>www.zoetisus.com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403" y="2477340"/>
            <a:ext cx="2020537" cy="2020537"/>
          </a:xfrm>
          <a:prstGeom prst="rect">
            <a:avLst/>
          </a:prstGeom>
          <a:ln>
            <a:noFill/>
          </a:ln>
          <a:effectLst>
            <a:outerShdw blurRad="292100" dist="139700" dir="2700000" algn="tl" rotWithShape="0">
              <a:srgbClr val="333333">
                <a:alpha val="65000"/>
              </a:srgbClr>
            </a:outerShdw>
          </a:effectLst>
        </p:spPr>
      </p:pic>
      <p:pic>
        <p:nvPicPr>
          <p:cNvPr id="2052" name="Picture 4" descr="https://www.zoetisus.com/_locale-assets/mcm-portal-assets/products/publishingimages/dairy_lutalyse_product_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8546" y="806906"/>
            <a:ext cx="1311201" cy="18277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2707" y="6211669"/>
            <a:ext cx="6916132" cy="369332"/>
          </a:xfrm>
          <a:prstGeom prst="rect">
            <a:avLst/>
          </a:prstGeom>
          <a:noFill/>
        </p:spPr>
        <p:txBody>
          <a:bodyPr wrap="square" rtlCol="0">
            <a:spAutoFit/>
          </a:bodyPr>
          <a:lstStyle/>
          <a:p>
            <a:r>
              <a:rPr lang="en-US" dirty="0" smtClean="0"/>
              <a:t>No products, companies or manufacturers are being endorsed</a:t>
            </a:r>
            <a:endParaRPr lang="en-US" dirty="0"/>
          </a:p>
        </p:txBody>
      </p:sp>
    </p:spTree>
    <p:extLst>
      <p:ext uri="{BB962C8B-B14F-4D97-AF65-F5344CB8AC3E}">
        <p14:creationId xmlns:p14="http://schemas.microsoft.com/office/powerpoint/2010/main" val="188643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48" y="3875"/>
            <a:ext cx="10515600" cy="1325563"/>
          </a:xfrm>
        </p:spPr>
        <p:txBody>
          <a:bodyPr/>
          <a:lstStyle/>
          <a:p>
            <a:r>
              <a:rPr lang="en-US" dirty="0"/>
              <a:t>Breeding Management </a:t>
            </a:r>
          </a:p>
        </p:txBody>
      </p:sp>
      <p:sp>
        <p:nvSpPr>
          <p:cNvPr id="3" name="Content Placeholder 2"/>
          <p:cNvSpPr>
            <a:spLocks noGrp="1"/>
          </p:cNvSpPr>
          <p:nvPr>
            <p:ph idx="1"/>
          </p:nvPr>
        </p:nvSpPr>
        <p:spPr>
          <a:xfrm>
            <a:off x="0" y="1230269"/>
            <a:ext cx="7627620" cy="4892992"/>
          </a:xfrm>
        </p:spPr>
        <p:txBody>
          <a:bodyPr>
            <a:noAutofit/>
          </a:bodyPr>
          <a:lstStyle/>
          <a:p>
            <a:pPr marL="228600" lvl="1">
              <a:spcBef>
                <a:spcPts val="1000"/>
              </a:spcBef>
            </a:pPr>
            <a:r>
              <a:rPr lang="en-US" sz="3600" dirty="0"/>
              <a:t>Fewer females per male if synchronized </a:t>
            </a:r>
            <a:r>
              <a:rPr lang="en-US" sz="3600" dirty="0" smtClean="0"/>
              <a:t>to be </a:t>
            </a:r>
            <a:r>
              <a:rPr lang="en-US" sz="3600" dirty="0"/>
              <a:t>in heat at the same time</a:t>
            </a:r>
          </a:p>
          <a:p>
            <a:pPr marL="685800" lvl="2">
              <a:spcBef>
                <a:spcPts val="1000"/>
              </a:spcBef>
            </a:pPr>
            <a:r>
              <a:rPr lang="en-US" sz="3200" dirty="0"/>
              <a:t>1 mature, proven male per 30-40 females not synchronized</a:t>
            </a:r>
          </a:p>
          <a:p>
            <a:pPr marL="685800" lvl="2">
              <a:spcBef>
                <a:spcPts val="1000"/>
              </a:spcBef>
            </a:pPr>
            <a:r>
              <a:rPr lang="en-US" sz="3200" dirty="0"/>
              <a:t>1 mature, proven male per 15-20 females synchronized </a:t>
            </a:r>
          </a:p>
          <a:p>
            <a:pPr marL="685800" lvl="2">
              <a:spcBef>
                <a:spcPts val="1000"/>
              </a:spcBef>
            </a:pPr>
            <a:r>
              <a:rPr lang="en-US" sz="3200" dirty="0"/>
              <a:t>Depends on age, breed and time of </a:t>
            </a:r>
            <a:r>
              <a:rPr lang="en-US" sz="3200" dirty="0" smtClean="0"/>
              <a:t>year (younger males – 1 per 15-20)</a:t>
            </a:r>
            <a:endParaRPr lang="en-US" sz="3200" dirty="0"/>
          </a:p>
          <a:p>
            <a:pPr marL="685800" lvl="2">
              <a:spcBef>
                <a:spcPts val="1000"/>
              </a:spcBef>
            </a:pPr>
            <a:r>
              <a:rPr lang="en-US" sz="3200" dirty="0" smtClean="0"/>
              <a:t>Large </a:t>
            </a:r>
            <a:r>
              <a:rPr lang="en-US" sz="3200" dirty="0"/>
              <a:t>groups: 3-5 males/100 females</a:t>
            </a:r>
          </a:p>
          <a:p>
            <a:pPr marL="457200" lvl="2" indent="0">
              <a:spcBef>
                <a:spcPts val="1000"/>
              </a:spcBef>
              <a:buNone/>
            </a:pPr>
            <a:endParaRPr lang="en-US" sz="3200" dirty="0"/>
          </a:p>
          <a:p>
            <a:pPr marL="228600" lvl="1">
              <a:spcBef>
                <a:spcPts val="1000"/>
              </a:spcBef>
            </a:pPr>
            <a:endParaRPr lang="en-US" sz="2800" dirty="0"/>
          </a:p>
          <a:p>
            <a:pPr marL="0" indent="0">
              <a:buNone/>
            </a:pPr>
            <a:endParaRPr lang="en-US" sz="3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620" y="1786190"/>
            <a:ext cx="4206240"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907628" y="4936253"/>
            <a:ext cx="4518660" cy="338554"/>
          </a:xfrm>
          <a:prstGeom prst="rect">
            <a:avLst/>
          </a:prstGeom>
          <a:noFill/>
        </p:spPr>
        <p:txBody>
          <a:bodyPr wrap="square" rtlCol="0">
            <a:spAutoFit/>
          </a:bodyPr>
          <a:lstStyle/>
          <a:p>
            <a:r>
              <a:rPr lang="en-US" sz="1600" dirty="0" smtClean="0"/>
              <a:t>Photo: Susan Schoenian</a:t>
            </a:r>
            <a:endParaRPr lang="en-US" sz="1600" dirty="0"/>
          </a:p>
        </p:txBody>
      </p:sp>
    </p:spTree>
    <p:extLst>
      <p:ext uri="{BB962C8B-B14F-4D97-AF65-F5344CB8AC3E}">
        <p14:creationId xmlns:p14="http://schemas.microsoft.com/office/powerpoint/2010/main" val="27452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1" y="-181729"/>
            <a:ext cx="10515600" cy="1325563"/>
          </a:xfrm>
        </p:spPr>
        <p:txBody>
          <a:bodyPr/>
          <a:lstStyle/>
          <a:p>
            <a:r>
              <a:rPr lang="en-US" dirty="0"/>
              <a:t>Breeding Management </a:t>
            </a:r>
          </a:p>
        </p:txBody>
      </p:sp>
      <p:sp>
        <p:nvSpPr>
          <p:cNvPr id="3" name="Content Placeholder 2"/>
          <p:cNvSpPr>
            <a:spLocks noGrp="1"/>
          </p:cNvSpPr>
          <p:nvPr>
            <p:ph sz="half" idx="1"/>
          </p:nvPr>
        </p:nvSpPr>
        <p:spPr>
          <a:xfrm>
            <a:off x="129862" y="1457652"/>
            <a:ext cx="5691390" cy="3766272"/>
          </a:xfrm>
        </p:spPr>
        <p:txBody>
          <a:bodyPr>
            <a:noAutofit/>
          </a:bodyPr>
          <a:lstStyle/>
          <a:p>
            <a:r>
              <a:rPr lang="en-US" sz="3600" dirty="0" smtClean="0"/>
              <a:t>Feed extra to </a:t>
            </a:r>
            <a:r>
              <a:rPr lang="en-US" sz="3600" dirty="0"/>
              <a:t>ewe/does </a:t>
            </a:r>
            <a:r>
              <a:rPr lang="en-US" sz="3600" dirty="0" smtClean="0"/>
              <a:t>to increase twinning</a:t>
            </a:r>
            <a:endParaRPr lang="en-US" sz="3600" dirty="0"/>
          </a:p>
          <a:p>
            <a:pPr lvl="1"/>
            <a:r>
              <a:rPr lang="en-US" sz="3200" dirty="0" smtClean="0"/>
              <a:t>At least </a:t>
            </a:r>
            <a:r>
              <a:rPr lang="en-US" sz="3200" dirty="0"/>
              <a:t>2 weeks prior to introducing breeding males</a:t>
            </a:r>
          </a:p>
          <a:p>
            <a:pPr lvl="1"/>
            <a:r>
              <a:rPr lang="en-US" sz="3200" dirty="0"/>
              <a:t>Feed ½ </a:t>
            </a:r>
            <a:r>
              <a:rPr lang="en-US" sz="3200" dirty="0" err="1"/>
              <a:t>lb</a:t>
            </a:r>
            <a:r>
              <a:rPr lang="en-US" sz="3200" dirty="0"/>
              <a:t> of grain per head per </a:t>
            </a:r>
            <a:r>
              <a:rPr lang="en-US" sz="3200" dirty="0" smtClean="0"/>
              <a:t>day above normal</a:t>
            </a:r>
            <a:endParaRPr lang="en-US" sz="3200" dirty="0"/>
          </a:p>
          <a:p>
            <a:pPr lvl="1"/>
            <a:r>
              <a:rPr lang="en-US" sz="3200" dirty="0"/>
              <a:t>Place on lush/new pasture</a:t>
            </a:r>
          </a:p>
          <a:p>
            <a:r>
              <a:rPr lang="en-US" sz="3600" dirty="0"/>
              <a:t>Trim </a:t>
            </a:r>
            <a:r>
              <a:rPr lang="en-US" sz="3600" dirty="0" smtClean="0"/>
              <a:t>feet and deworm </a:t>
            </a:r>
            <a:r>
              <a:rPr lang="en-US" sz="3600" dirty="0"/>
              <a:t>if needed</a:t>
            </a:r>
          </a:p>
          <a:p>
            <a:pPr marL="0" indent="0">
              <a:buNone/>
            </a:pPr>
            <a:endParaRPr lang="en-US" sz="3200" dirty="0"/>
          </a:p>
        </p:txBody>
      </p:sp>
      <p:sp>
        <p:nvSpPr>
          <p:cNvPr id="7" name="Content Placeholder 6"/>
          <p:cNvSpPr>
            <a:spLocks noGrp="1"/>
          </p:cNvSpPr>
          <p:nvPr>
            <p:ph sz="half" idx="2"/>
          </p:nvPr>
        </p:nvSpPr>
        <p:spPr>
          <a:xfrm>
            <a:off x="6127277" y="1372194"/>
            <a:ext cx="5473368" cy="3766272"/>
          </a:xfrm>
        </p:spPr>
        <p:txBody>
          <a:bodyPr>
            <a:noAutofit/>
          </a:bodyPr>
          <a:lstStyle/>
          <a:p>
            <a:r>
              <a:rPr lang="en-US" sz="3600" dirty="0" smtClean="0"/>
              <a:t>Vaccinate </a:t>
            </a:r>
            <a:r>
              <a:rPr lang="en-US" sz="3600" dirty="0"/>
              <a:t>for Chlamydia and </a:t>
            </a:r>
            <a:r>
              <a:rPr lang="en-US" sz="3600" dirty="0" smtClean="0"/>
              <a:t>Campylobacter if needed</a:t>
            </a:r>
            <a:endParaRPr lang="en-US" sz="3600" dirty="0"/>
          </a:p>
          <a:p>
            <a:r>
              <a:rPr lang="en-US" sz="3600" dirty="0"/>
              <a:t>Breeding Soundness </a:t>
            </a:r>
            <a:r>
              <a:rPr lang="en-US" sz="3600" dirty="0" smtClean="0"/>
              <a:t>exam </a:t>
            </a:r>
            <a:r>
              <a:rPr lang="en-US" sz="3600" dirty="0"/>
              <a:t>for </a:t>
            </a:r>
            <a:r>
              <a:rPr lang="en-US" sz="3600" dirty="0" smtClean="0"/>
              <a:t>males if possible</a:t>
            </a:r>
            <a:endParaRPr lang="en-US" sz="3600" dirty="0"/>
          </a:p>
          <a:p>
            <a:r>
              <a:rPr lang="en-US" sz="3600" dirty="0"/>
              <a:t>Check </a:t>
            </a:r>
            <a:r>
              <a:rPr lang="en-US" sz="3600" dirty="0" smtClean="0"/>
              <a:t>udders</a:t>
            </a:r>
          </a:p>
          <a:p>
            <a:r>
              <a:rPr lang="en-US" sz="3600" dirty="0" smtClean="0"/>
              <a:t>Move into breeding groups? </a:t>
            </a:r>
            <a:endParaRPr lang="en-US" sz="3600" dirty="0" smtClean="0"/>
          </a:p>
          <a:p>
            <a:r>
              <a:rPr lang="en-US" sz="3600" dirty="0" smtClean="0"/>
              <a:t>Male lease?</a:t>
            </a:r>
            <a:endParaRPr lang="en-US" sz="3600" dirty="0"/>
          </a:p>
          <a:p>
            <a:endParaRPr lang="en-US" sz="3200" dirty="0"/>
          </a:p>
        </p:txBody>
      </p:sp>
      <p:sp>
        <p:nvSpPr>
          <p:cNvPr id="8" name="Content Placeholder 2"/>
          <p:cNvSpPr txBox="1">
            <a:spLocks/>
          </p:cNvSpPr>
          <p:nvPr/>
        </p:nvSpPr>
        <p:spPr>
          <a:xfrm>
            <a:off x="607453" y="812443"/>
            <a:ext cx="10515600" cy="662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u="sng" dirty="0" smtClean="0"/>
              <a:t>Two-four </a:t>
            </a:r>
            <a:r>
              <a:rPr lang="en-US" sz="3600" b="1" u="sng" dirty="0"/>
              <a:t>weeks prior to breeding</a:t>
            </a:r>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3207239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70AD47"/>
      </a:accent1>
      <a:accent2>
        <a:srgbClr val="5B9BD5"/>
      </a:accent2>
      <a:accent3>
        <a:srgbClr val="FFC000"/>
      </a:accent3>
      <a:accent4>
        <a:srgbClr val="ED7D31"/>
      </a:accent4>
      <a:accent5>
        <a:srgbClr val="954F72"/>
      </a:accent5>
      <a:accent6>
        <a:srgbClr val="70AD47"/>
      </a:accent6>
      <a:hlink>
        <a:srgbClr val="48A1F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TotalTime>
  <Words>686</Words>
  <Application>Microsoft Office PowerPoint</Application>
  <PresentationFormat>Widescreen</PresentationFormat>
  <Paragraphs>102</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Verdana</vt:lpstr>
      <vt:lpstr>Office Theme</vt:lpstr>
      <vt:lpstr>PowerPoint Presentation</vt:lpstr>
      <vt:lpstr>Session 3 Sheep and Goat Breeding  </vt:lpstr>
      <vt:lpstr>Learning Objective</vt:lpstr>
      <vt:lpstr>Reproductive Characteristics</vt:lpstr>
      <vt:lpstr>Basic breeding information</vt:lpstr>
      <vt:lpstr>Estrus (Heat) Behavior</vt:lpstr>
      <vt:lpstr>Breeding Management </vt:lpstr>
      <vt:lpstr>Breeding Management </vt:lpstr>
      <vt:lpstr>Breeding Management </vt:lpstr>
      <vt:lpstr>Breeding Season</vt:lpstr>
      <vt:lpstr>Breeding Season</vt:lpstr>
      <vt:lpstr>Pregnancy Diagnosis </vt:lpstr>
      <vt:lpstr>Additional Resources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Rebecca Chatham</dc:creator>
  <cp:lastModifiedBy>FVSU-AG</cp:lastModifiedBy>
  <cp:revision>70</cp:revision>
  <cp:lastPrinted>2016-09-11T21:59:02Z</cp:lastPrinted>
  <dcterms:created xsi:type="dcterms:W3CDTF">2015-06-09T16:44:22Z</dcterms:created>
  <dcterms:modified xsi:type="dcterms:W3CDTF">2016-09-11T21:59:25Z</dcterms:modified>
</cp:coreProperties>
</file>