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9" r:id="rId2"/>
    <p:sldId id="258" r:id="rId3"/>
    <p:sldId id="298" r:id="rId4"/>
    <p:sldId id="262" r:id="rId5"/>
    <p:sldId id="260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9" r:id="rId26"/>
    <p:sldId id="290" r:id="rId27"/>
    <p:sldId id="291" r:id="rId28"/>
    <p:sldId id="294" r:id="rId29"/>
    <p:sldId id="261" r:id="rId30"/>
    <p:sldId id="300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55" d="100"/>
          <a:sy n="55" d="100"/>
        </p:scale>
        <p:origin x="25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5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E25833-383F-4A69-897E-9FFDA7BF99B6}" type="datetimeFigureOut">
              <a:rPr lang="en-US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536F75-D957-4EDD-B4BC-FEF699D307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This fencing is high-tensile woven wire 'goat' fencing, 4" x 4" squares with gates that have 2" x  4" wire fill.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0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9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6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7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8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6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2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1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4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8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9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Picture of yearling Katahdin ewe lambs that survived an attack by a couple of Chesapeake Bay Retrievers that had gotten out of their fenced yard overnight. They killed one of the ewe lambs, injured many others, then  moved to a pasture of adult bred does, killing two of them and injuring others.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4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wildlife.com/node/34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wildlife.com/hunting/regulation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z7FFlFy8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0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Adjust Management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1102" y="1663521"/>
            <a:ext cx="7421070" cy="493046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/>
              <a:t>Avoid attacks</a:t>
            </a:r>
          </a:p>
          <a:p>
            <a:pPr lvl="1"/>
            <a:r>
              <a:rPr lang="en-US" altLang="en-US" sz="3200" dirty="0" smtClean="0"/>
              <a:t>If high losses are expect, it may be worthwhile to initiate trapping or other control means before turning animals out.</a:t>
            </a:r>
          </a:p>
          <a:p>
            <a:pPr lvl="1"/>
            <a:r>
              <a:rPr lang="en-US" altLang="en-US" sz="3200" dirty="0" smtClean="0"/>
              <a:t>Sometimes removing coyote pups will stop attacks.</a:t>
            </a:r>
          </a:p>
          <a:p>
            <a:pPr lvl="1"/>
            <a:r>
              <a:rPr lang="en-US" altLang="en-US" sz="3200" dirty="0" smtClean="0"/>
              <a:t>Weaning can sometimes stop attacks.</a:t>
            </a:r>
          </a:p>
        </p:txBody>
      </p:sp>
      <p:pic>
        <p:nvPicPr>
          <p:cNvPr id="4" name="Picture 3" descr="Flickr coyote pup in trap commercial use allow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719" y="2003302"/>
            <a:ext cx="3657770" cy="273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58200" y="4985457"/>
            <a:ext cx="3048000" cy="61555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200" dirty="0"/>
              <a:t>Photo: Chris </a:t>
            </a:r>
            <a:r>
              <a:rPr lang="en-US" sz="1200" dirty="0" err="1"/>
              <a:t>Sasenbach</a:t>
            </a:r>
            <a:r>
              <a:rPr lang="en-US" sz="1200" dirty="0"/>
              <a:t> </a:t>
            </a:r>
            <a:r>
              <a:rPr lang="en-US" sz="1050" dirty="0"/>
              <a:t>(</a:t>
            </a:r>
            <a:r>
              <a:rPr lang="en-US" sz="1050" dirty="0">
                <a:latin typeface="Arial" charset="0"/>
              </a:rPr>
              <a:t>https://www.flickr.com/photos/kurisu/5742418582/) </a:t>
            </a:r>
            <a:r>
              <a:rPr lang="en-US" sz="1050" dirty="0"/>
              <a:t>via freeforcommercialuse.com</a:t>
            </a:r>
          </a:p>
        </p:txBody>
      </p:sp>
    </p:spTree>
    <p:extLst>
      <p:ext uri="{BB962C8B-B14F-4D97-AF65-F5344CB8AC3E}">
        <p14:creationId xmlns:p14="http://schemas.microsoft.com/office/powerpoint/2010/main" val="14304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Fencing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6772" y="1813420"/>
            <a:ext cx="7350315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Must prevent crawling under/jumping over</a:t>
            </a:r>
          </a:p>
          <a:p>
            <a:r>
              <a:rPr lang="en-US" altLang="en-US" sz="3200" dirty="0"/>
              <a:t>Electric fence must be no further than the distance from the tip of the nose to the top of the poll apart.</a:t>
            </a:r>
          </a:p>
          <a:p>
            <a:r>
              <a:rPr lang="en-US" altLang="en-US" sz="3200" dirty="0"/>
              <a:t>Net-wire openings less than 6” high and 4”wide</a:t>
            </a:r>
          </a:p>
          <a:p>
            <a:r>
              <a:rPr lang="en-US" altLang="en-US" sz="3200" dirty="0"/>
              <a:t>Effective deterrent; not 100% preventive</a:t>
            </a:r>
          </a:p>
          <a:p>
            <a:endParaRPr lang="en-US" altLang="en-US" dirty="0"/>
          </a:p>
        </p:txBody>
      </p:sp>
      <p:pic>
        <p:nvPicPr>
          <p:cNvPr id="5" name="Picture 4" descr="8 before anima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087" y="2135392"/>
            <a:ext cx="3892627" cy="29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31800" y="5287571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 dirty="0" smtClean="0"/>
              <a:t>Photo: </a:t>
            </a:r>
            <a:r>
              <a:rPr lang="en-US" sz="1400" dirty="0"/>
              <a:t>Niki Whitley</a:t>
            </a:r>
          </a:p>
        </p:txBody>
      </p:sp>
    </p:spTree>
    <p:extLst>
      <p:ext uri="{BB962C8B-B14F-4D97-AF65-F5344CB8AC3E}">
        <p14:creationId xmlns:p14="http://schemas.microsoft.com/office/powerpoint/2010/main" val="7969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35532" y="1143000"/>
            <a:ext cx="2514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latin typeface="Arial" panose="020B0604020202020204" pitchFamily="34" charset="0"/>
              </a:rPr>
              <a:t>Predator Exclusion Electric Fence</a:t>
            </a:r>
          </a:p>
        </p:txBody>
      </p:sp>
      <p:pic>
        <p:nvPicPr>
          <p:cNvPr id="4098" name="Picture 2" descr="C:\Users\Joy Moten-Thomas\Downloads\18544794565_47a65c4d9d_z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4"/>
          <a:stretch/>
        </p:blipFill>
        <p:spPr bwMode="auto">
          <a:xfrm>
            <a:off x="3787162" y="3966429"/>
            <a:ext cx="3411340" cy="250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2529" y="6507473"/>
            <a:ext cx="512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Susan </a:t>
            </a:r>
            <a:r>
              <a:rPr lang="en-US" sz="1200" dirty="0" err="1" smtClean="0"/>
              <a:t>Schoenian</a:t>
            </a:r>
            <a:r>
              <a:rPr lang="en-US" sz="1200" dirty="0" smtClean="0"/>
              <a:t>, </a:t>
            </a:r>
            <a:r>
              <a:rPr lang="en-US" sz="1200" dirty="0" err="1" smtClean="0"/>
              <a:t>Baalands</a:t>
            </a:r>
            <a:r>
              <a:rPr lang="en-US" sz="1200" dirty="0" smtClean="0"/>
              <a:t> Farm</a:t>
            </a:r>
            <a:endParaRPr lang="en-US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651061" y="571248"/>
            <a:ext cx="2372169" cy="5912526"/>
            <a:chOff x="7651061" y="571248"/>
            <a:chExt cx="2372169" cy="5912526"/>
          </a:xfrm>
        </p:grpSpPr>
        <p:sp>
          <p:nvSpPr>
            <p:cNvPr id="5" name="Rectangle 4"/>
            <p:cNvSpPr/>
            <p:nvPr/>
          </p:nvSpPr>
          <p:spPr>
            <a:xfrm>
              <a:off x="7659855" y="571248"/>
              <a:ext cx="2363375" cy="5900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09657" y="950483"/>
              <a:ext cx="263769" cy="5521569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651061" y="3276791"/>
              <a:ext cx="2356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/>
            <p:cNvSpPr/>
            <p:nvPr/>
          </p:nvSpPr>
          <p:spPr>
            <a:xfrm>
              <a:off x="8776475" y="3224038"/>
              <a:ext cx="130132" cy="10550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666892" y="2280134"/>
              <a:ext cx="2356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/>
            <p:cNvSpPr/>
            <p:nvPr/>
          </p:nvSpPr>
          <p:spPr>
            <a:xfrm>
              <a:off x="8780814" y="2227381"/>
              <a:ext cx="130132" cy="10550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666892" y="1090246"/>
              <a:ext cx="2356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Connector 13"/>
            <p:cNvSpPr/>
            <p:nvPr/>
          </p:nvSpPr>
          <p:spPr>
            <a:xfrm>
              <a:off x="8776475" y="1037493"/>
              <a:ext cx="130132" cy="10550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666892" y="4069012"/>
              <a:ext cx="2356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8776475" y="4016259"/>
              <a:ext cx="130132" cy="10550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666892" y="4887610"/>
              <a:ext cx="2356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Connector 9"/>
            <p:cNvSpPr/>
            <p:nvPr/>
          </p:nvSpPr>
          <p:spPr>
            <a:xfrm>
              <a:off x="8764163" y="4834857"/>
              <a:ext cx="130132" cy="10550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666892" y="5665177"/>
              <a:ext cx="2356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8776475" y="5600701"/>
              <a:ext cx="130132" cy="10550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8080131" y="1090246"/>
              <a:ext cx="26377" cy="539352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9434779" y="1090246"/>
              <a:ext cx="1" cy="117816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9420642" y="2286000"/>
              <a:ext cx="14137" cy="95543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9420642" y="3282460"/>
              <a:ext cx="1" cy="78655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9413601" y="4085035"/>
              <a:ext cx="1" cy="78655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9413600" y="4887609"/>
              <a:ext cx="1" cy="78655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9427709" y="5693511"/>
              <a:ext cx="1" cy="78655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360249" y="147326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10”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70793" y="2552364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8”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70793" y="349107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6”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67994" y="4309667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6”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54543" y="5085866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6”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407894" y="5892932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6”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50840" y="3489092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42”</a:t>
              </a:r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763186" y="254977"/>
            <a:ext cx="2363375" cy="6431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812988" y="360485"/>
            <a:ext cx="263769" cy="6325889"/>
          </a:xfrm>
          <a:prstGeom prst="rect">
            <a:avLst/>
          </a:prstGeom>
          <a:solidFill>
            <a:schemeClr val="bg1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763186" y="2685949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1888600" y="2633196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779017" y="1689292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>
            <a:off x="1892939" y="1636539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779017" y="499404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Connector 52"/>
          <p:cNvSpPr/>
          <p:nvPr/>
        </p:nvSpPr>
        <p:spPr>
          <a:xfrm>
            <a:off x="1888600" y="446651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779017" y="3478170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1888600" y="3425417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779017" y="4296768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1876288" y="4244015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79017" y="5074335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Connector 58"/>
          <p:cNvSpPr/>
          <p:nvPr/>
        </p:nvSpPr>
        <p:spPr>
          <a:xfrm>
            <a:off x="1888600" y="5009859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192256" y="499404"/>
            <a:ext cx="47459" cy="618697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546904" y="499404"/>
            <a:ext cx="1" cy="117816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2532767" y="1695158"/>
            <a:ext cx="14137" cy="95543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532767" y="2691618"/>
            <a:ext cx="1" cy="7865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525726" y="3494193"/>
            <a:ext cx="1" cy="7865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525725" y="4296767"/>
            <a:ext cx="1" cy="7865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539834" y="5102669"/>
            <a:ext cx="1" cy="7865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472374" y="88241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10”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82918" y="196152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8”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482918" y="290022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480119" y="371882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466668" y="449502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520019" y="530209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162965" y="28982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48”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531039" y="5899823"/>
            <a:ext cx="1" cy="7865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63186" y="5889221"/>
            <a:ext cx="23563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Connector 78"/>
          <p:cNvSpPr/>
          <p:nvPr/>
        </p:nvSpPr>
        <p:spPr>
          <a:xfrm>
            <a:off x="1882696" y="5851902"/>
            <a:ext cx="130132" cy="1055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540780" y="608747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190" y="616330"/>
            <a:ext cx="9610106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Repellants and Frightening Devices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1" y="1981200"/>
            <a:ext cx="6629400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Lighted corrals or pens</a:t>
            </a:r>
          </a:p>
          <a:p>
            <a:r>
              <a:rPr lang="en-US" altLang="en-US" sz="3200" dirty="0"/>
              <a:t>Vehicles parked near where losses occur</a:t>
            </a:r>
          </a:p>
          <a:p>
            <a:r>
              <a:rPr lang="en-US" altLang="en-US" sz="3200" dirty="0"/>
              <a:t>Change repellants periodically</a:t>
            </a:r>
          </a:p>
          <a:p>
            <a:r>
              <a:rPr lang="en-US" altLang="en-US" sz="3200" dirty="0"/>
              <a:t>Other devices include propane cannons, horns, sirens, bells, radios with amplifiers, flashing strobe lights</a:t>
            </a:r>
          </a:p>
        </p:txBody>
      </p:sp>
      <p:pic>
        <p:nvPicPr>
          <p:cNvPr id="5" name="Picture 4" descr="Flickr goat with bell commercial use allow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227" y="1981200"/>
            <a:ext cx="3706764" cy="360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91227" y="5702317"/>
            <a:ext cx="3204678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Photo: Jeff P </a:t>
            </a:r>
            <a:r>
              <a:rPr lang="en-US" sz="1050" dirty="0"/>
              <a:t>(</a:t>
            </a:r>
            <a:r>
              <a:rPr lang="en-US" sz="1050" dirty="0">
                <a:latin typeface="Arial" charset="0"/>
              </a:rPr>
              <a:t>www.flickr.com/photos/jeffpang/3686267667/) </a:t>
            </a:r>
            <a:r>
              <a:rPr lang="en-US" sz="1050" dirty="0"/>
              <a:t>via freeforcommercialuse.com</a:t>
            </a:r>
          </a:p>
        </p:txBody>
      </p:sp>
    </p:spTree>
    <p:extLst>
      <p:ext uri="{BB962C8B-B14F-4D97-AF65-F5344CB8AC3E}">
        <p14:creationId xmlns:p14="http://schemas.microsoft.com/office/powerpoint/2010/main" val="5630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502722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Traps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8993" y="1855365"/>
            <a:ext cx="7898249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Learn/follow regulations</a:t>
            </a:r>
          </a:p>
          <a:p>
            <a:r>
              <a:rPr lang="en-US" altLang="en-US" sz="3600" dirty="0">
                <a:latin typeface="Arial" charset="0"/>
              </a:rPr>
              <a:t>Limited effectiveness</a:t>
            </a:r>
          </a:p>
          <a:p>
            <a:r>
              <a:rPr lang="en-US" altLang="en-US" sz="3600" dirty="0">
                <a:latin typeface="Arial" charset="0"/>
              </a:rPr>
              <a:t>Georgia </a:t>
            </a:r>
            <a:r>
              <a:rPr lang="en-US" altLang="en-US" sz="3600" dirty="0"/>
              <a:t>trapping regulations:</a:t>
            </a:r>
          </a:p>
          <a:p>
            <a:pPr lvl="1"/>
            <a:r>
              <a:rPr lang="en-US" altLang="en-US" sz="2800" dirty="0">
                <a:hlinkClick r:id="rId3"/>
              </a:rPr>
              <a:t>http://www.georgiawildlife.com/node/342</a:t>
            </a:r>
            <a:r>
              <a:rPr lang="en-US" altLang="en-US" sz="3200" dirty="0"/>
              <a:t> </a:t>
            </a:r>
          </a:p>
          <a:p>
            <a:endParaRPr lang="en-US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268029" y="6339128"/>
            <a:ext cx="3120704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1200" dirty="0"/>
              <a:t>Photo: </a:t>
            </a:r>
            <a:r>
              <a:rPr lang="en-US" sz="1200" dirty="0" smtClean="0"/>
              <a:t>Jay Daniel</a:t>
            </a:r>
            <a:endParaRPr lang="en-US" sz="105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/>
          <a:stretch/>
        </p:blipFill>
        <p:spPr>
          <a:xfrm>
            <a:off x="8239171" y="2073499"/>
            <a:ext cx="3178419" cy="3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799" y="443345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Poisoning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49301" y="1498600"/>
            <a:ext cx="8304548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Non-selective</a:t>
            </a:r>
          </a:p>
          <a:p>
            <a:r>
              <a:rPr lang="en-US" altLang="en-US" sz="3600" dirty="0"/>
              <a:t>M-44 device (“Coyote Getter)  </a:t>
            </a:r>
          </a:p>
          <a:p>
            <a:pPr lvl="1"/>
            <a:r>
              <a:rPr lang="en-US" altLang="en-US" sz="3200" dirty="0"/>
              <a:t>Sodium cyanide the poison.</a:t>
            </a:r>
          </a:p>
          <a:p>
            <a:pPr lvl="1"/>
            <a:r>
              <a:rPr lang="en-US" altLang="en-US" sz="3200" dirty="0"/>
              <a:t>Limited to trained personnel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Compound 1080 livestock protection collar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Not widely used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Used </a:t>
            </a:r>
            <a:r>
              <a:rPr lang="en-US" altLang="en-US" sz="3200" dirty="0" err="1"/>
              <a:t>carbofuran</a:t>
            </a:r>
            <a:r>
              <a:rPr lang="en-US" altLang="en-US" sz="3200" dirty="0"/>
              <a:t> as the </a:t>
            </a:r>
            <a:r>
              <a:rPr lang="en-US" altLang="en-US" sz="3200" dirty="0" smtClean="0"/>
              <a:t>poison; </a:t>
            </a:r>
            <a:r>
              <a:rPr lang="en-US" altLang="en-US" sz="3200" dirty="0"/>
              <a:t>leaking a </a:t>
            </a:r>
            <a:r>
              <a:rPr lang="en-US" altLang="en-US" sz="3200" dirty="0" smtClean="0"/>
              <a:t>problem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smtClean="0"/>
              <a:t>One on all animals?</a:t>
            </a:r>
            <a:endParaRPr lang="en-US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17351" y="4881877"/>
            <a:ext cx="2880843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</a:rPr>
              <a:t>Photo: Jitze Couperus </a:t>
            </a:r>
            <a:r>
              <a:rPr lang="en-US" sz="1050" dirty="0">
                <a:latin typeface="Arial" charset="0"/>
              </a:rPr>
              <a:t>(www.flickr.com/photos/jitze1942/1751241022/) via freeforcommercialuse.com</a:t>
            </a:r>
          </a:p>
        </p:txBody>
      </p:sp>
      <p:pic>
        <p:nvPicPr>
          <p:cNvPr id="5" name="Picture 4" descr="flicker coyote commercial u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562" y="2371435"/>
            <a:ext cx="2956187" cy="236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7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67096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Hunting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6438" y="1708150"/>
            <a:ext cx="10659348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Learn the regulations and follow them.</a:t>
            </a:r>
          </a:p>
          <a:p>
            <a:pPr lvl="1"/>
            <a:r>
              <a:rPr lang="en-US" altLang="en-US" sz="3200" dirty="0">
                <a:hlinkClick r:id="rId3"/>
              </a:rPr>
              <a:t>http://www.georgiawildlife.com/hunting/regulations</a:t>
            </a:r>
            <a:r>
              <a:rPr lang="en-US" altLang="en-US" sz="3200" dirty="0"/>
              <a:t> </a:t>
            </a:r>
          </a:p>
          <a:p>
            <a:r>
              <a:rPr lang="en-US" altLang="en-US" sz="3600" dirty="0"/>
              <a:t>Calling should be used sparingly.</a:t>
            </a:r>
          </a:p>
          <a:p>
            <a:r>
              <a:rPr lang="en-US" altLang="en-US" sz="3600" dirty="0"/>
              <a:t>A coyote population can be maintained with annual kill rates up to 70%.</a:t>
            </a:r>
          </a:p>
          <a:p>
            <a:r>
              <a:rPr lang="en-US" altLang="en-US" sz="3600" dirty="0"/>
              <a:t>An annual kill rate of 75% would take 50 years to eradicate coyotes. </a:t>
            </a:r>
          </a:p>
        </p:txBody>
      </p:sp>
    </p:spTree>
    <p:extLst>
      <p:ext uri="{BB962C8B-B14F-4D97-AF65-F5344CB8AC3E}">
        <p14:creationId xmlns:p14="http://schemas.microsoft.com/office/powerpoint/2010/main" val="29758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0802" y="478972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1273" y="1834160"/>
            <a:ext cx="7399061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45% sheep operations use guard animals (alpacas, dogs, donkeys or llamas)</a:t>
            </a:r>
          </a:p>
          <a:p>
            <a:r>
              <a:rPr lang="en-US" altLang="en-US" sz="3600" dirty="0"/>
              <a:t>82% herded/open range flocks use guard animals</a:t>
            </a:r>
          </a:p>
          <a:p>
            <a:r>
              <a:rPr lang="en-US" altLang="en-US" sz="3600" dirty="0"/>
              <a:t>Dogs most common (30% of sheep operations)</a:t>
            </a:r>
          </a:p>
        </p:txBody>
      </p:sp>
      <p:pic>
        <p:nvPicPr>
          <p:cNvPr id="4" name="Picture 3" descr="llama guarding sheep 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215" y="1739323"/>
            <a:ext cx="2521707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g and lamb S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456" y="4674844"/>
            <a:ext cx="2512503" cy="169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onkeys with goats S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959" y="3283931"/>
            <a:ext cx="2394169" cy="172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01011" y="6504632"/>
            <a:ext cx="5092117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200" dirty="0"/>
              <a:t>Photos: Susan </a:t>
            </a:r>
            <a:r>
              <a:rPr lang="en-US" sz="1200" dirty="0" err="1"/>
              <a:t>Schoenian</a:t>
            </a:r>
            <a:r>
              <a:rPr lang="en-US" sz="1200" dirty="0"/>
              <a:t>, </a:t>
            </a:r>
            <a:r>
              <a:rPr lang="en-US" sz="1200" dirty="0" err="1"/>
              <a:t>Baalands</a:t>
            </a:r>
            <a:r>
              <a:rPr lang="en-US" sz="1200" dirty="0"/>
              <a:t> Farm</a:t>
            </a:r>
          </a:p>
        </p:txBody>
      </p:sp>
    </p:spTree>
    <p:extLst>
      <p:ext uri="{BB962C8B-B14F-4D97-AF65-F5344CB8AC3E}">
        <p14:creationId xmlns:p14="http://schemas.microsoft.com/office/powerpoint/2010/main" val="2010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05" y="3840267"/>
            <a:ext cx="3461737" cy="246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Dogs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4" t="5009" r="4044" b="6626"/>
          <a:stretch/>
        </p:blipFill>
        <p:spPr bwMode="auto">
          <a:xfrm>
            <a:off x="585578" y="1338173"/>
            <a:ext cx="3372593" cy="230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85578" y="1418591"/>
            <a:ext cx="225337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Great Pyrenees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6"/>
          <a:stretch/>
        </p:blipFill>
        <p:spPr bwMode="auto">
          <a:xfrm>
            <a:off x="4250028" y="2415676"/>
            <a:ext cx="2922797" cy="260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360652" y="4560475"/>
            <a:ext cx="150987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Anatolian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85578" y="5707990"/>
            <a:ext cx="150987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Maremma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Joy Moten-Thomas\Downloads\4886626420_2ab77e39b7_z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1" t="5678" b="6681"/>
          <a:stretch/>
        </p:blipFill>
        <p:spPr bwMode="auto">
          <a:xfrm>
            <a:off x="7494846" y="3641986"/>
            <a:ext cx="1812658" cy="23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806082" y="3518718"/>
            <a:ext cx="150987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Komondor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0615" y="6455353"/>
            <a:ext cx="589904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Photos left and middle: Susan </a:t>
            </a:r>
            <a:r>
              <a:rPr lang="en-US" sz="1200" dirty="0" err="1"/>
              <a:t>Schoenian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591146" y="6095629"/>
            <a:ext cx="23370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Photo: </a:t>
            </a:r>
            <a:r>
              <a:rPr lang="en-US" sz="1200" dirty="0" err="1" smtClean="0"/>
              <a:t>Schmeegan</a:t>
            </a:r>
            <a:endParaRPr lang="en-US" sz="1200" dirty="0" smtClean="0"/>
          </a:p>
          <a:p>
            <a:r>
              <a:rPr lang="en-US" sz="1050" dirty="0" smtClean="0"/>
              <a:t>www.flickr.com/photos/45699481) via </a:t>
            </a:r>
            <a:r>
              <a:rPr lang="en-US" sz="1050" dirty="0"/>
              <a:t>creativecommons.org</a:t>
            </a:r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475635" y="3459393"/>
            <a:ext cx="2378587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Jerry </a:t>
            </a:r>
            <a:r>
              <a:rPr lang="en-US" sz="1200" dirty="0" err="1" smtClean="0"/>
              <a:t>Kirkhart</a:t>
            </a:r>
            <a:endParaRPr lang="en-US" sz="1200" dirty="0" smtClean="0"/>
          </a:p>
          <a:p>
            <a:r>
              <a:rPr lang="en-US" sz="1050" dirty="0" smtClean="0"/>
              <a:t>(www.flickr.com/photos/jkirkhart35/ 2888698653/in/photolist-5pgktc-5pkARy) via creativecommons.org</a:t>
            </a:r>
            <a:endParaRPr lang="en-US" sz="1050" dirty="0"/>
          </a:p>
        </p:txBody>
      </p:sp>
      <p:pic>
        <p:nvPicPr>
          <p:cNvPr id="10" name="Picture 3" descr="C:\Users\Joy Moten-Thomas\Downloads\2888698653_f9980b9890_z (1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0969" y="1190524"/>
            <a:ext cx="2474905" cy="21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494846" y="2828930"/>
            <a:ext cx="12025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Akbash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y Moten-Thomas\Downloads\7665280990_c855f36e46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4" y="3081561"/>
            <a:ext cx="3629028" cy="241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Guard Dogs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02924" y="5036758"/>
            <a:ext cx="107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Kangal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729" y="5579554"/>
            <a:ext cx="40478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Photo: Christ </a:t>
            </a:r>
            <a:r>
              <a:rPr lang="en-US" sz="1200" dirty="0" err="1" smtClean="0"/>
              <a:t>vT</a:t>
            </a:r>
            <a:r>
              <a:rPr lang="en-US" sz="1200" dirty="0" smtClean="0"/>
              <a:t> </a:t>
            </a:r>
          </a:p>
          <a:p>
            <a:r>
              <a:rPr lang="en-US" sz="1050" dirty="0" smtClean="0"/>
              <a:t>(www.flickr.com/photos /chrisvt/7665280990/in/photolist-cFmyZ5) via creativecommons.org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7374336" y="4508102"/>
            <a:ext cx="49716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Photo: www.sheepmagazine.com/31-2/karakachan_livestock_guardian_dogs</a:t>
            </a:r>
            <a:r>
              <a:rPr lang="en-US" sz="1050" dirty="0"/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6797" y="4835781"/>
            <a:ext cx="37337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Photo: caodegadotransmontano.net/machos.html</a:t>
            </a:r>
            <a:endParaRPr lang="en-US" sz="105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95784" y="4286830"/>
            <a:ext cx="396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2"/>
                </a:solidFill>
              </a:rPr>
              <a:t>Cão</a:t>
            </a:r>
            <a:r>
              <a:rPr lang="en-US" altLang="en-US" sz="2400" dirty="0">
                <a:solidFill>
                  <a:schemeClr val="bg2"/>
                </a:solidFill>
              </a:rPr>
              <a:t> de </a:t>
            </a:r>
            <a:r>
              <a:rPr lang="en-US" altLang="en-US" sz="2400" dirty="0" err="1">
                <a:solidFill>
                  <a:schemeClr val="bg2"/>
                </a:solidFill>
              </a:rPr>
              <a:t>Gado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</a:rPr>
              <a:t>Transmontano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4"/>
          <a:stretch/>
        </p:blipFill>
        <p:spPr bwMode="auto">
          <a:xfrm>
            <a:off x="7365611" y="1583925"/>
            <a:ext cx="3956323" cy="289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534955" y="4125185"/>
            <a:ext cx="5657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chemeClr val="bg2"/>
                </a:solidFill>
              </a:rPr>
              <a:t>Karakachan</a:t>
            </a:r>
            <a:r>
              <a:rPr lang="en-US" altLang="en-US" sz="2000" dirty="0" smtClean="0">
                <a:solidFill>
                  <a:schemeClr val="bg2"/>
                </a:solidFill>
              </a:rPr>
              <a:t> or Bulgarian </a:t>
            </a:r>
            <a:r>
              <a:rPr lang="en-US" altLang="en-US" sz="2000" dirty="0">
                <a:solidFill>
                  <a:schemeClr val="bg2"/>
                </a:solidFill>
              </a:rPr>
              <a:t>Shepherd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8504" y="5317944"/>
            <a:ext cx="37337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Photo: caodegadotransmontano.net/machos.html</a:t>
            </a:r>
            <a:endParaRPr lang="en-US" sz="1050" dirty="0"/>
          </a:p>
        </p:txBody>
      </p:sp>
      <p:pic>
        <p:nvPicPr>
          <p:cNvPr id="13" name="Picture 5" descr="http://caodegadotransmontano.net/images/caodegadotransmontanomachoen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876" y="2234763"/>
            <a:ext cx="3953489" cy="296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307491" y="4768993"/>
            <a:ext cx="396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2"/>
                </a:solidFill>
              </a:rPr>
              <a:t>Cão</a:t>
            </a:r>
            <a:r>
              <a:rPr lang="en-US" altLang="en-US" sz="2400" dirty="0">
                <a:solidFill>
                  <a:schemeClr val="bg2"/>
                </a:solidFill>
              </a:rPr>
              <a:t> de </a:t>
            </a:r>
            <a:r>
              <a:rPr lang="en-US" altLang="en-US" sz="2400" dirty="0" err="1">
                <a:solidFill>
                  <a:schemeClr val="bg2"/>
                </a:solidFill>
              </a:rPr>
              <a:t>Gado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</a:rPr>
              <a:t>Transmontano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9723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2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Predator Control 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5471"/>
            <a:ext cx="10515600" cy="150018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</a:rPr>
              <a:t>Dr. Jay Daniel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</a:rPr>
              <a:t>Associate Professor of Animal Science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</a:rPr>
              <a:t>Berry College</a:t>
            </a:r>
          </a:p>
          <a:p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916" y="1139723"/>
            <a:ext cx="3036601" cy="426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25658"/>
            <a:ext cx="2726191" cy="5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799" y="502722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- Dogs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799" y="1981200"/>
            <a:ext cx="7404565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Match breed with environment</a:t>
            </a:r>
          </a:p>
          <a:p>
            <a:r>
              <a:rPr lang="en-US" altLang="en-US" sz="3600" dirty="0"/>
              <a:t>Availability</a:t>
            </a:r>
          </a:p>
          <a:p>
            <a:r>
              <a:rPr lang="en-US" altLang="en-US" sz="3600" dirty="0"/>
              <a:t>Adequate number for job </a:t>
            </a:r>
          </a:p>
          <a:p>
            <a:r>
              <a:rPr lang="en-US" altLang="en-US" sz="3600" dirty="0"/>
              <a:t>Adequate fencing</a:t>
            </a:r>
          </a:p>
          <a:p>
            <a:r>
              <a:rPr lang="en-US" altLang="en-US" sz="3600" dirty="0"/>
              <a:t>Proper care (do not let the dog run out of food)</a:t>
            </a:r>
          </a:p>
        </p:txBody>
      </p:sp>
      <p:pic>
        <p:nvPicPr>
          <p:cNvPr id="4" name="Picture 3" descr="guard dog goats 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5" y="2379215"/>
            <a:ext cx="3475186" cy="247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80069" y="5022715"/>
            <a:ext cx="317623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/>
              <a:t>Photo: Susan </a:t>
            </a:r>
            <a:r>
              <a:rPr lang="en-US" sz="1600" dirty="0" err="1"/>
              <a:t>Schoenian</a:t>
            </a:r>
            <a:r>
              <a:rPr lang="en-US" sz="1600" dirty="0"/>
              <a:t>, </a:t>
            </a:r>
            <a:r>
              <a:rPr lang="en-US" sz="1600" dirty="0" err="1"/>
              <a:t>Baalands</a:t>
            </a:r>
            <a:r>
              <a:rPr lang="en-US" sz="1600" dirty="0"/>
              <a:t> Farm</a:t>
            </a:r>
          </a:p>
        </p:txBody>
      </p:sp>
    </p:spTree>
    <p:extLst>
      <p:ext uri="{BB962C8B-B14F-4D97-AF65-F5344CB8AC3E}">
        <p14:creationId xmlns:p14="http://schemas.microsoft.com/office/powerpoint/2010/main" val="1606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538348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– Dog Training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4827" y="1561750"/>
            <a:ext cx="7659775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/>
              <a:t>Guarding is instinctive.</a:t>
            </a:r>
          </a:p>
          <a:p>
            <a:r>
              <a:rPr lang="en-US" altLang="en-US" sz="3000" dirty="0"/>
              <a:t>At 7-8 weeks of age, place in a small pen with sheep or goats, preferably lambs or kids.</a:t>
            </a:r>
          </a:p>
          <a:p>
            <a:r>
              <a:rPr lang="en-US" altLang="en-US" sz="3000" dirty="0"/>
              <a:t>At about 16 weeks of age, can release them into larger pasture.</a:t>
            </a:r>
          </a:p>
          <a:p>
            <a:r>
              <a:rPr lang="en-US" altLang="en-US" sz="3000" dirty="0"/>
              <a:t>Correct any undesirable behavior (ear chewing, roaming).</a:t>
            </a:r>
          </a:p>
          <a:p>
            <a:r>
              <a:rPr lang="en-US" altLang="en-US" sz="3000" dirty="0"/>
              <a:t>You should be able to catch and handle the dog, but a good guard dog is not a pet.</a:t>
            </a:r>
          </a:p>
          <a:p>
            <a:endParaRPr lang="en-US" altLang="en-US" sz="3600" dirty="0"/>
          </a:p>
        </p:txBody>
      </p:sp>
      <p:pic>
        <p:nvPicPr>
          <p:cNvPr id="4" name="Picture 3" descr="puppy training 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722" y="2651862"/>
            <a:ext cx="3742594" cy="256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22722" y="5399551"/>
            <a:ext cx="374259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/>
              <a:t>Photo: Susan </a:t>
            </a:r>
            <a:r>
              <a:rPr lang="en-US" sz="1400" dirty="0" err="1"/>
              <a:t>Schoenian</a:t>
            </a:r>
            <a:r>
              <a:rPr lang="en-US" sz="1400" dirty="0"/>
              <a:t>, </a:t>
            </a:r>
            <a:r>
              <a:rPr lang="en-US" sz="1400" dirty="0" err="1"/>
              <a:t>Baalands</a:t>
            </a:r>
            <a:r>
              <a:rPr lang="en-US" sz="1400" dirty="0"/>
              <a:t> Farm</a:t>
            </a:r>
          </a:p>
        </p:txBody>
      </p:sp>
    </p:spTree>
    <p:extLst>
      <p:ext uri="{BB962C8B-B14F-4D97-AF65-F5344CB8AC3E}">
        <p14:creationId xmlns:p14="http://schemas.microsoft.com/office/powerpoint/2010/main" val="7230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2617" y="567116"/>
            <a:ext cx="8850086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– Dog Behavior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6654"/>
            <a:ext cx="9621982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/>
              <a:t>Scent marking boundaries</a:t>
            </a:r>
          </a:p>
          <a:p>
            <a:r>
              <a:rPr lang="en-US" altLang="en-US" sz="4000" dirty="0"/>
              <a:t>Warning barks occasionally – should not bark constantly </a:t>
            </a:r>
          </a:p>
          <a:p>
            <a:r>
              <a:rPr lang="en-US" altLang="en-US" sz="4000" dirty="0"/>
              <a:t>Circle animals into a small group</a:t>
            </a:r>
          </a:p>
          <a:p>
            <a:r>
              <a:rPr lang="en-US" altLang="en-US" sz="4000" dirty="0"/>
              <a:t>Run at threat, may run into or roll</a:t>
            </a:r>
          </a:p>
          <a:p>
            <a:r>
              <a:rPr lang="en-US" altLang="en-US" sz="4000" dirty="0"/>
              <a:t>Fight/attack threat</a:t>
            </a:r>
          </a:p>
        </p:txBody>
      </p:sp>
    </p:spTree>
    <p:extLst>
      <p:ext uri="{BB962C8B-B14F-4D97-AF65-F5344CB8AC3E}">
        <p14:creationId xmlns:p14="http://schemas.microsoft.com/office/powerpoint/2010/main" val="12617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- Donkeys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6367" y="1702158"/>
            <a:ext cx="7190090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Inherent dislike for dogs, coyotes, foxes</a:t>
            </a:r>
          </a:p>
          <a:p>
            <a:r>
              <a:rPr lang="en-US" altLang="en-US" sz="3600" dirty="0"/>
              <a:t>Success highly variable</a:t>
            </a:r>
          </a:p>
          <a:p>
            <a:r>
              <a:rPr lang="en-US" altLang="en-US" sz="3600" dirty="0"/>
              <a:t>Test response to a dog before use</a:t>
            </a:r>
          </a:p>
          <a:p>
            <a:r>
              <a:rPr lang="en-US" altLang="en-US" sz="3600" dirty="0"/>
              <a:t>Respond to dogs/canid predators with braying, bared teeth, running attack, kicking and biting.</a:t>
            </a:r>
          </a:p>
          <a:p>
            <a:endParaRPr lang="en-US" altLang="en-US" sz="3200" dirty="0"/>
          </a:p>
        </p:txBody>
      </p:sp>
      <p:pic>
        <p:nvPicPr>
          <p:cNvPr id="2" name="Picture 1" descr="guardian donkey susan 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94"/>
          <a:stretch/>
        </p:blipFill>
        <p:spPr>
          <a:xfrm>
            <a:off x="7576457" y="1947553"/>
            <a:ext cx="4036499" cy="2960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72967" y="4949133"/>
            <a:ext cx="364347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Photo: Susan </a:t>
            </a:r>
            <a:r>
              <a:rPr lang="en-US" sz="1400" dirty="0" err="1"/>
              <a:t>Schoenian</a:t>
            </a:r>
            <a:r>
              <a:rPr lang="en-US" sz="1400" dirty="0"/>
              <a:t>, </a:t>
            </a:r>
            <a:r>
              <a:rPr lang="en-US" sz="1400" dirty="0" err="1"/>
              <a:t>Baalands</a:t>
            </a:r>
            <a:r>
              <a:rPr lang="en-US" sz="1400" dirty="0"/>
              <a:t> farm</a:t>
            </a:r>
          </a:p>
        </p:txBody>
      </p:sp>
    </p:spTree>
    <p:extLst>
      <p:ext uri="{BB962C8B-B14F-4D97-AF65-F5344CB8AC3E}">
        <p14:creationId xmlns:p14="http://schemas.microsoft.com/office/powerpoint/2010/main" val="36240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683" y="801051"/>
            <a:ext cx="6305421" cy="384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487786" y="4877484"/>
            <a:ext cx="4758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https</a:t>
            </a:r>
            <a:r>
              <a:rPr lang="en-US" sz="1400" dirty="0"/>
              <a:t>://www.youtube.com/watch?v=YnCA-aDYbPA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7334" y="2171511"/>
            <a:ext cx="3878036" cy="315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7334" y="5447464"/>
            <a:ext cx="5012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Photo: Georgia Outdoor News: http</a:t>
            </a:r>
            <a:r>
              <a:rPr lang="en-US" sz="1400" dirty="0"/>
              <a:t>://www.gon.com/article.php?id=3915</a:t>
            </a:r>
          </a:p>
        </p:txBody>
      </p:sp>
    </p:spTree>
    <p:extLst>
      <p:ext uri="{BB962C8B-B14F-4D97-AF65-F5344CB8AC3E}">
        <p14:creationId xmlns:p14="http://schemas.microsoft.com/office/powerpoint/2010/main" val="2861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46075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- Donkeys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4818" y="1489075"/>
            <a:ext cx="6404457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Use only a jenny or gelded jack.</a:t>
            </a:r>
          </a:p>
          <a:p>
            <a:r>
              <a:rPr lang="en-US" altLang="en-US" sz="3200" dirty="0"/>
              <a:t>Use only one donkey for each group of sheep or goats (300 head or less).</a:t>
            </a:r>
          </a:p>
          <a:p>
            <a:r>
              <a:rPr lang="en-US" altLang="en-US" sz="3200" dirty="0"/>
              <a:t>Allow 4-6 weeks for the donkey to bond with sheep or goats.</a:t>
            </a:r>
          </a:p>
          <a:p>
            <a:endParaRPr lang="en-US" alt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4818" y="4549804"/>
            <a:ext cx="9653734" cy="250825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Remove the donkey during lambing or kidding.</a:t>
            </a:r>
          </a:p>
          <a:p>
            <a:r>
              <a:rPr lang="en-US" altLang="en-US" sz="3200" dirty="0"/>
              <a:t>Use donkeys in small, open pastures.</a:t>
            </a:r>
          </a:p>
          <a:p>
            <a:r>
              <a:rPr lang="en-US" altLang="en-US" sz="3200" dirty="0"/>
              <a:t>Avoid feeds with </a:t>
            </a:r>
            <a:r>
              <a:rPr lang="en-US" altLang="en-US" sz="3200" dirty="0" err="1"/>
              <a:t>monensin</a:t>
            </a:r>
            <a:r>
              <a:rPr lang="en-US" altLang="en-US" sz="3200" dirty="0"/>
              <a:t> or </a:t>
            </a:r>
            <a:r>
              <a:rPr lang="en-US" altLang="en-US" sz="3200" dirty="0" err="1"/>
              <a:t>lasalocid</a:t>
            </a:r>
            <a:r>
              <a:rPr lang="en-US" altLang="en-US" sz="3200" dirty="0"/>
              <a:t>, which are poisonous to donkeys.</a:t>
            </a:r>
          </a:p>
          <a:p>
            <a:endParaRPr lang="en-US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089659" y="4675454"/>
            <a:ext cx="2973388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600" dirty="0" smtClean="0"/>
              <a:t>Photo: Jay Daniel</a:t>
            </a:r>
            <a:endParaRPr lang="en-US" sz="16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27" y="917575"/>
            <a:ext cx="4573720" cy="34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1687" y="609600"/>
            <a:ext cx="908759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– Llamas (Alpacas?)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799" y="1981200"/>
            <a:ext cx="6023759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Inherent dislike for dogs, coyotes, foxes</a:t>
            </a:r>
          </a:p>
          <a:p>
            <a:r>
              <a:rPr lang="en-US" altLang="en-US" sz="3600" dirty="0"/>
              <a:t>Use similar to donkeys</a:t>
            </a:r>
          </a:p>
          <a:p>
            <a:r>
              <a:rPr lang="en-US" altLang="en-US" sz="3600" dirty="0"/>
              <a:t>Wool production, but not to mix with sheep wool</a:t>
            </a:r>
          </a:p>
          <a:p>
            <a:r>
              <a:rPr lang="en-US" altLang="en-US" sz="3600" dirty="0"/>
              <a:t>Do not distinguish between predators and herding dogs</a:t>
            </a:r>
          </a:p>
        </p:txBody>
      </p:sp>
      <p:pic>
        <p:nvPicPr>
          <p:cNvPr id="8" name="Picture 7" descr="llama guardian susan 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695" y="1752600"/>
            <a:ext cx="44697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27756" y="5209880"/>
            <a:ext cx="329357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/>
              <a:t>Photo: Susan </a:t>
            </a:r>
            <a:r>
              <a:rPr lang="en-US" sz="1600" dirty="0" err="1"/>
              <a:t>Schoenian</a:t>
            </a:r>
            <a:r>
              <a:rPr lang="en-US" sz="1600" dirty="0"/>
              <a:t>, </a:t>
            </a:r>
            <a:r>
              <a:rPr lang="en-US" sz="1600" dirty="0" err="1"/>
              <a:t>Baalands</a:t>
            </a:r>
            <a:r>
              <a:rPr lang="en-US" sz="1600" dirty="0"/>
              <a:t> Farm</a:t>
            </a:r>
          </a:p>
        </p:txBody>
      </p:sp>
    </p:spTree>
    <p:extLst>
      <p:ext uri="{BB962C8B-B14F-4D97-AF65-F5344CB8AC3E}">
        <p14:creationId xmlns:p14="http://schemas.microsoft.com/office/powerpoint/2010/main" val="20946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8071" y="331595"/>
            <a:ext cx="8933354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Guard Animals – Llamas (Alpacas?)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8071" y="1620719"/>
            <a:ext cx="6945923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Use a gelded male.</a:t>
            </a:r>
          </a:p>
          <a:p>
            <a:r>
              <a:rPr lang="en-US" altLang="en-US" sz="3200" dirty="0"/>
              <a:t>Llamas are browsers and grazers and can be easily managed with sheep or goats; winter supplementation can be one square bale/week.  </a:t>
            </a:r>
          </a:p>
          <a:p>
            <a:r>
              <a:rPr lang="en-US" altLang="en-US" sz="3200" dirty="0"/>
              <a:t>Train by exposing to sheep or goats in a small pen for 5-7 days, moving to a larger paddock for 5-7 days, and finally to pasture.</a:t>
            </a:r>
          </a:p>
          <a:p>
            <a:endParaRPr lang="en-US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994" y="1620719"/>
            <a:ext cx="4529568" cy="339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08401" y="5099707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Jay Daniel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04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0431" y="609600"/>
            <a:ext cx="509773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Heifer kills a coyote</a:t>
            </a:r>
          </a:p>
        </p:txBody>
      </p:sp>
      <p:pic>
        <p:nvPicPr>
          <p:cNvPr id="5" name="Picture 4" descr="heifer kills coy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833" y="1379111"/>
            <a:ext cx="7143384" cy="475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9282" y="6257120"/>
            <a:ext cx="826346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Photo: Trey Gafnea, University of Georgia Cooperative Extension</a:t>
            </a:r>
          </a:p>
        </p:txBody>
      </p:sp>
    </p:spTree>
    <p:extLst>
      <p:ext uri="{BB962C8B-B14F-4D97-AF65-F5344CB8AC3E}">
        <p14:creationId xmlns:p14="http://schemas.microsoft.com/office/powerpoint/2010/main" val="37195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3" y="45527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63" y="1874904"/>
            <a:ext cx="11456852" cy="4645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Meat goat production handbook (Langston University): </a:t>
            </a:r>
            <a:r>
              <a:rPr lang="en-US" sz="25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www2.luresext.edu/goats/extension/handbookorderform.pdf</a:t>
            </a:r>
          </a:p>
          <a:p>
            <a:endParaRPr lang="en-US" sz="3200" dirty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eXtension.org -        </a:t>
            </a:r>
            <a:endParaRPr lang="en-US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www.extension.org/pages/27119/goat-predator-control</a:t>
            </a:r>
          </a:p>
          <a:p>
            <a:endParaRPr lang="en-US" sz="2400" dirty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Sheep 101 </a:t>
            </a:r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://www.sheep101.info/201/predatorcontrol.html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645203" cy="2782001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R</a:t>
            </a:r>
            <a:r>
              <a:rPr lang="en-US" sz="3200" dirty="0" smtClean="0"/>
              <a:t>isks </a:t>
            </a:r>
            <a:r>
              <a:rPr lang="en-US" sz="3200" dirty="0"/>
              <a:t>that determine the need for predator </a:t>
            </a:r>
            <a:r>
              <a:rPr lang="en-US" sz="3200" dirty="0" smtClean="0"/>
              <a:t>control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Types </a:t>
            </a:r>
            <a:r>
              <a:rPr lang="en-US" sz="3200" dirty="0"/>
              <a:t>of predator control 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r>
              <a:rPr lang="en-US" sz="3200" dirty="0"/>
              <a:t>R</a:t>
            </a:r>
            <a:r>
              <a:rPr lang="en-US" sz="3200" dirty="0" smtClean="0"/>
              <a:t>esources </a:t>
            </a:r>
            <a:r>
              <a:rPr lang="en-US" sz="3200" dirty="0"/>
              <a:t>needed for </a:t>
            </a:r>
            <a:r>
              <a:rPr lang="en-US" sz="3200" dirty="0" smtClean="0"/>
              <a:t>each </a:t>
            </a:r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Picture 143" descr="C:\Users\Joy Moten-Thomas\Downloads\15344106598_44025475a5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894" y="4605202"/>
            <a:ext cx="3265978" cy="153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0" descr="C:\Users\Joy Moten-Thomas\Downloads\1413305571_e7eca9ad66_z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0" t="8046" r="10720" b="14778"/>
          <a:stretch/>
        </p:blipFill>
        <p:spPr bwMode="auto">
          <a:xfrm>
            <a:off x="9345122" y="1725769"/>
            <a:ext cx="2538023" cy="162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" name="Picture 133" descr="C:\Users\Joy Moten-Thomas\Downloads\3834268822_4eebc61826_z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16" t="11044" r="9325" b="14291"/>
          <a:stretch/>
        </p:blipFill>
        <p:spPr bwMode="auto">
          <a:xfrm>
            <a:off x="154530" y="4525031"/>
            <a:ext cx="2363190" cy="148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 descr="C:\Users\Joy Moten-Thomas\Downloads\4129414111_0e7d0e5162_z (1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28" t="7343" r="20226"/>
          <a:stretch/>
        </p:blipFill>
        <p:spPr bwMode="auto">
          <a:xfrm>
            <a:off x="282373" y="2042497"/>
            <a:ext cx="1793174" cy="20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42296" y="21089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Predators</a:t>
            </a:r>
          </a:p>
        </p:txBody>
      </p:sp>
      <p:pic>
        <p:nvPicPr>
          <p:cNvPr id="1156" name="Picture 132" descr="C:\Users\Joy Moten-Thomas\Downloads\4460799132_d62647452f_z (1)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92" t="7817" r="19519"/>
          <a:stretch/>
        </p:blipFill>
        <p:spPr bwMode="auto">
          <a:xfrm>
            <a:off x="1220705" y="941948"/>
            <a:ext cx="2256312" cy="167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38" descr="C:\Users\Joy Moten-Thomas\Downloads\4190619497_ea07e1bc63_z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7" t="2379" r="7060" b="1"/>
          <a:stretch/>
        </p:blipFill>
        <p:spPr bwMode="auto">
          <a:xfrm>
            <a:off x="2022088" y="2322418"/>
            <a:ext cx="2113808" cy="182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3" name="Picture 139" descr="C:\Users\Joy Moten-Thomas\Downloads\4642789548_dc43caf408_z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9" t="5041" r="7372"/>
          <a:stretch/>
        </p:blipFill>
        <p:spPr bwMode="auto">
          <a:xfrm>
            <a:off x="3661263" y="4982518"/>
            <a:ext cx="1876301" cy="168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1795" y="6208907"/>
            <a:ext cx="80876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Photos left: Flickr – Pat Gaines, </a:t>
            </a:r>
          </a:p>
          <a:p>
            <a:r>
              <a:rPr lang="en-US" sz="1400" dirty="0"/>
              <a:t>creative commons license</a:t>
            </a:r>
          </a:p>
        </p:txBody>
      </p:sp>
      <p:pic>
        <p:nvPicPr>
          <p:cNvPr id="1165" name="Picture 141" descr="C:\Users\Joy Moten-Thomas\Downloads\20143532224_ded955ac86_z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0" t="18984" r="8126" b="15421"/>
          <a:stretch/>
        </p:blipFill>
        <p:spPr bwMode="auto">
          <a:xfrm>
            <a:off x="9398320" y="3514995"/>
            <a:ext cx="2541320" cy="124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03002" y="6296143"/>
            <a:ext cx="326597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Photos right: Flickr –Tony </a:t>
            </a:r>
            <a:r>
              <a:rPr lang="en-US" sz="1400" dirty="0" err="1"/>
              <a:t>Hisgett</a:t>
            </a:r>
            <a:r>
              <a:rPr lang="en-US" sz="1400" dirty="0"/>
              <a:t>, </a:t>
            </a:r>
          </a:p>
          <a:p>
            <a:r>
              <a:rPr lang="en-US" sz="1400" dirty="0"/>
              <a:t>commercial license</a:t>
            </a:r>
          </a:p>
        </p:txBody>
      </p:sp>
      <p:pic>
        <p:nvPicPr>
          <p:cNvPr id="1161" name="Picture 137" descr="C:\Users\Joy Moten-Thomas\Downloads\3605892682_fbd23c6c2a_z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84" t="6632" r="7370" b="20982"/>
          <a:stretch/>
        </p:blipFill>
        <p:spPr bwMode="auto">
          <a:xfrm>
            <a:off x="1922762" y="4482137"/>
            <a:ext cx="1816925" cy="130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jddaniel\Pictures\fall2008\fall2008 0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81" y="1321799"/>
            <a:ext cx="6143019" cy="41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67914" y="4920963"/>
            <a:ext cx="2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Photo: Jay Daniel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6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716"/>
            <a:ext cx="10515600" cy="1325563"/>
          </a:xfrm>
        </p:spPr>
        <p:txBody>
          <a:bodyPr anchor="ctr"/>
          <a:lstStyle/>
          <a:p>
            <a:r>
              <a:rPr lang="en-US" altLang="en-US" dirty="0"/>
              <a:t>Predators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5610" y="1707343"/>
            <a:ext cx="49450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Coyote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Dogs (wild and neighbor’s)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Fox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Bobcat</a:t>
            </a:r>
          </a:p>
          <a:p>
            <a:endParaRPr lang="en-US" sz="3200" dirty="0"/>
          </a:p>
        </p:txBody>
      </p:sp>
      <p:sp>
        <p:nvSpPr>
          <p:cNvPr id="6" name="Content Placeholder 8"/>
          <p:cNvSpPr>
            <a:spLocks noGrp="1"/>
          </p:cNvSpPr>
          <p:nvPr>
            <p:ph sz="half" idx="2"/>
          </p:nvPr>
        </p:nvSpPr>
        <p:spPr>
          <a:xfrm>
            <a:off x="4508035" y="1707343"/>
            <a:ext cx="43889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Wolf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Bear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Cougar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Eagle</a:t>
            </a:r>
          </a:p>
          <a:p>
            <a:pPr>
              <a:lnSpc>
                <a:spcPct val="110000"/>
              </a:lnSpc>
            </a:pPr>
            <a:endParaRPr lang="en-US" altLang="en-US" sz="3600" dirty="0"/>
          </a:p>
        </p:txBody>
      </p:sp>
      <p:pic>
        <p:nvPicPr>
          <p:cNvPr id="8" name="Picture 7" descr="in sick p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381" y="1380442"/>
            <a:ext cx="4922892" cy="369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77227" y="5231072"/>
            <a:ext cx="27432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600" dirty="0"/>
              <a:t>Photo by: Niki Whitley</a:t>
            </a:r>
          </a:p>
        </p:txBody>
      </p:sp>
    </p:spTree>
    <p:extLst>
      <p:ext uri="{BB962C8B-B14F-4D97-AF65-F5344CB8AC3E}">
        <p14:creationId xmlns:p14="http://schemas.microsoft.com/office/powerpoint/2010/main" val="21133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34164" y="5715248"/>
            <a:ext cx="8244445" cy="105886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>
                <a:hlinkClick r:id="rId3"/>
              </a:rPr>
              <a:t>http://www.youtube.com/watch?v=Yz7FFlFy8eM</a:t>
            </a:r>
            <a:r>
              <a:rPr lang="en-US" altLang="en-US" sz="2000" dirty="0" smtClean="0"/>
              <a:t> </a:t>
            </a:r>
          </a:p>
        </p:txBody>
      </p:sp>
      <p:pic>
        <p:nvPicPr>
          <p:cNvPr id="8" name="Picture 4" descr="Golden eagle capturing a de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901" y="1542535"/>
            <a:ext cx="5534311" cy="387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0187" y="35759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Golden Eagle capturing a deer</a:t>
            </a:r>
          </a:p>
        </p:txBody>
      </p:sp>
    </p:spTree>
    <p:extLst>
      <p:ext uri="{BB962C8B-B14F-4D97-AF65-F5344CB8AC3E}">
        <p14:creationId xmlns:p14="http://schemas.microsoft.com/office/powerpoint/2010/main" val="839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56209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Predators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1" y="1705098"/>
            <a:ext cx="7508174" cy="41148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Vultures </a:t>
            </a:r>
          </a:p>
          <a:p>
            <a:pPr lvl="1"/>
            <a:r>
              <a:rPr lang="en-US" altLang="en-US" sz="2800" dirty="0"/>
              <a:t>In addition to eating the dead, they have been known to kill live animals (especially newborn/those lambing or kidding). </a:t>
            </a:r>
          </a:p>
          <a:p>
            <a:r>
              <a:rPr lang="en-US" altLang="en-US" sz="3200" dirty="0"/>
              <a:t>Crows</a:t>
            </a:r>
          </a:p>
          <a:p>
            <a:pPr lvl="1"/>
            <a:r>
              <a:rPr lang="en-US" altLang="en-US" sz="2800" dirty="0"/>
              <a:t>A flock of crows killed 17 sheep in </a:t>
            </a:r>
            <a:r>
              <a:rPr lang="en-US" altLang="en-US" sz="2800" dirty="0" err="1"/>
              <a:t>Loerrach</a:t>
            </a:r>
            <a:r>
              <a:rPr lang="en-US" altLang="en-US" sz="2800" dirty="0"/>
              <a:t>, Germany (February 7, 2003).</a:t>
            </a:r>
          </a:p>
          <a:p>
            <a:r>
              <a:rPr lang="en-US" altLang="en-US" sz="3200" dirty="0"/>
              <a:t>Mustangs</a:t>
            </a:r>
          </a:p>
          <a:p>
            <a:pPr lvl="1"/>
            <a:r>
              <a:rPr lang="en-US" altLang="en-US" sz="2800" dirty="0"/>
              <a:t>Running herds have been reported to trample entire flocks.</a:t>
            </a:r>
          </a:p>
          <a:p>
            <a:pPr lvl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07448" y="5041074"/>
            <a:ext cx="3048000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200" dirty="0"/>
              <a:t>Photo: </a:t>
            </a:r>
            <a:r>
              <a:rPr lang="en-US" sz="1200" dirty="0" smtClean="0"/>
              <a:t>George Gallagher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277" y="2446318"/>
            <a:ext cx="3682342" cy="243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6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51262"/>
            <a:ext cx="7772400" cy="109253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Control Means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771476"/>
            <a:ext cx="10204450" cy="4324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/>
              <a:t>Adjust management</a:t>
            </a:r>
          </a:p>
          <a:p>
            <a:r>
              <a:rPr lang="en-US" altLang="en-US" sz="3600" dirty="0" smtClean="0"/>
              <a:t>Fencing</a:t>
            </a:r>
          </a:p>
          <a:p>
            <a:r>
              <a:rPr lang="en-US" altLang="en-US" sz="3600" dirty="0" smtClean="0"/>
              <a:t>Repellants and Frightening Devices</a:t>
            </a:r>
          </a:p>
          <a:p>
            <a:r>
              <a:rPr lang="en-US" altLang="en-US" sz="3600" dirty="0" smtClean="0"/>
              <a:t>Trapping/Poisoning/Hunting</a:t>
            </a:r>
          </a:p>
          <a:p>
            <a:r>
              <a:rPr lang="en-US" altLang="en-US" sz="3600" dirty="0" smtClean="0"/>
              <a:t>Guard Animals</a:t>
            </a:r>
          </a:p>
          <a:p>
            <a:pPr lvl="1"/>
            <a:r>
              <a:rPr lang="en-US" altLang="en-US" sz="3200" dirty="0" smtClean="0"/>
              <a:t>Dogs</a:t>
            </a:r>
          </a:p>
          <a:p>
            <a:pPr lvl="1"/>
            <a:r>
              <a:rPr lang="en-US" altLang="en-US" sz="3200" dirty="0" smtClean="0"/>
              <a:t>Donkeys</a:t>
            </a:r>
          </a:p>
          <a:p>
            <a:pPr lvl="1"/>
            <a:r>
              <a:rPr lang="en-US" altLang="en-US" sz="3200" dirty="0" smtClean="0"/>
              <a:t>Alpacas/Llamas</a:t>
            </a:r>
          </a:p>
          <a:p>
            <a:endParaRPr lang="en-US" altLang="en-US" sz="3200" dirty="0" smtClean="0"/>
          </a:p>
        </p:txBody>
      </p:sp>
      <p:pic>
        <p:nvPicPr>
          <p:cNvPr id="10" name="Picture 9" descr="guard dog chain link Susan 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81" y="3603277"/>
            <a:ext cx="3728906" cy="252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73620" y="6323684"/>
            <a:ext cx="2829230" cy="52322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 smtClean="0"/>
              <a:t>Photos: </a:t>
            </a:r>
            <a:r>
              <a:rPr lang="en-US" sz="1400" dirty="0"/>
              <a:t>Susan </a:t>
            </a:r>
            <a:r>
              <a:rPr lang="en-US" sz="1400" dirty="0" err="1"/>
              <a:t>Schoenian</a:t>
            </a:r>
            <a:r>
              <a:rPr lang="en-US" sz="1400" dirty="0"/>
              <a:t>, </a:t>
            </a:r>
            <a:r>
              <a:rPr lang="en-US" sz="1400" dirty="0" err="1"/>
              <a:t>Baalands</a:t>
            </a:r>
            <a:r>
              <a:rPr lang="en-US" sz="1400" dirty="0"/>
              <a:t> Farm</a:t>
            </a:r>
          </a:p>
        </p:txBody>
      </p:sp>
      <p:pic>
        <p:nvPicPr>
          <p:cNvPr id="4" name="Picture 3" descr="donkeys with goats S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389" y="997527"/>
            <a:ext cx="3120552" cy="183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1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9890" y="362804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Adjust Management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505804"/>
            <a:ext cx="10271299" cy="449230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/>
              <a:t>Avoid attacks</a:t>
            </a:r>
          </a:p>
          <a:p>
            <a:pPr lvl="1"/>
            <a:r>
              <a:rPr lang="en-US" altLang="en-US" sz="3600" dirty="0"/>
              <a:t>Keep animals healthy (sick and weak animals make easier prey).</a:t>
            </a:r>
          </a:p>
          <a:p>
            <a:pPr lvl="1"/>
            <a:r>
              <a:rPr lang="en-US" altLang="en-US" sz="3600" dirty="0"/>
              <a:t>Pen animals at night.</a:t>
            </a:r>
          </a:p>
          <a:p>
            <a:pPr lvl="1"/>
            <a:r>
              <a:rPr lang="en-US" altLang="en-US" sz="3600" dirty="0"/>
              <a:t>Adjust kidding/lambing season (highest coyote losses from late spring to September).</a:t>
            </a:r>
          </a:p>
          <a:p>
            <a:pPr lvl="1"/>
            <a:r>
              <a:rPr lang="en-US" altLang="en-US" sz="3600" dirty="0"/>
              <a:t>Remove and properly dispose of dead animals.</a:t>
            </a:r>
          </a:p>
          <a:p>
            <a:pPr lvl="1"/>
            <a:r>
              <a:rPr lang="en-US" altLang="en-US" sz="3600" dirty="0"/>
              <a:t>Select safer pastures.</a:t>
            </a:r>
          </a:p>
        </p:txBody>
      </p:sp>
    </p:spTree>
    <p:extLst>
      <p:ext uri="{BB962C8B-B14F-4D97-AF65-F5344CB8AC3E}">
        <p14:creationId xmlns:p14="http://schemas.microsoft.com/office/powerpoint/2010/main" val="38397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1153</Words>
  <Application>Microsoft Office PowerPoint</Application>
  <PresentationFormat>Widescreen</PresentationFormat>
  <Paragraphs>230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2 Predator Control </vt:lpstr>
      <vt:lpstr>Learning Objectives </vt:lpstr>
      <vt:lpstr>PowerPoint Presentation</vt:lpstr>
      <vt:lpstr>Predators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186</cp:revision>
  <cp:lastPrinted>2016-09-06T18:53:14Z</cp:lastPrinted>
  <dcterms:created xsi:type="dcterms:W3CDTF">2015-06-09T16:44:22Z</dcterms:created>
  <dcterms:modified xsi:type="dcterms:W3CDTF">2016-09-06T18:53:37Z</dcterms:modified>
</cp:coreProperties>
</file>