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6"/>
  </p:notesMasterIdLst>
  <p:handoutMasterIdLst>
    <p:handoutMasterId r:id="rId47"/>
  </p:handoutMasterIdLst>
  <p:sldIdLst>
    <p:sldId id="550" r:id="rId2"/>
    <p:sldId id="525" r:id="rId3"/>
    <p:sldId id="452" r:id="rId4"/>
    <p:sldId id="539" r:id="rId5"/>
    <p:sldId id="526" r:id="rId6"/>
    <p:sldId id="531" r:id="rId7"/>
    <p:sldId id="547" r:id="rId8"/>
    <p:sldId id="546" r:id="rId9"/>
    <p:sldId id="548" r:id="rId10"/>
    <p:sldId id="549" r:id="rId11"/>
    <p:sldId id="382" r:id="rId12"/>
    <p:sldId id="430" r:id="rId13"/>
    <p:sldId id="540" r:id="rId14"/>
    <p:sldId id="523" r:id="rId15"/>
    <p:sldId id="442" r:id="rId16"/>
    <p:sldId id="494" r:id="rId17"/>
    <p:sldId id="519" r:id="rId18"/>
    <p:sldId id="443" r:id="rId19"/>
    <p:sldId id="444" r:id="rId20"/>
    <p:sldId id="495" r:id="rId21"/>
    <p:sldId id="496" r:id="rId22"/>
    <p:sldId id="425" r:id="rId23"/>
    <p:sldId id="448" r:id="rId24"/>
    <p:sldId id="449" r:id="rId25"/>
    <p:sldId id="497" r:id="rId26"/>
    <p:sldId id="498" r:id="rId27"/>
    <p:sldId id="450" r:id="rId28"/>
    <p:sldId id="517" r:id="rId29"/>
    <p:sldId id="518" r:id="rId30"/>
    <p:sldId id="507" r:id="rId31"/>
    <p:sldId id="445" r:id="rId32"/>
    <p:sldId id="417" r:id="rId33"/>
    <p:sldId id="409" r:id="rId34"/>
    <p:sldId id="411" r:id="rId35"/>
    <p:sldId id="468" r:id="rId36"/>
    <p:sldId id="543" r:id="rId37"/>
    <p:sldId id="544" r:id="rId38"/>
    <p:sldId id="545" r:id="rId39"/>
    <p:sldId id="398" r:id="rId40"/>
    <p:sldId id="541" r:id="rId41"/>
    <p:sldId id="482" r:id="rId42"/>
    <p:sldId id="357" r:id="rId43"/>
    <p:sldId id="538" r:id="rId44"/>
    <p:sldId id="551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BF1E9"/>
    <a:srgbClr val="D5E3CF"/>
    <a:srgbClr val="00FFFF"/>
    <a:srgbClr val="FFFFCC"/>
    <a:srgbClr val="000000"/>
    <a:srgbClr val="FFFF00"/>
    <a:srgbClr val="00CCFF"/>
    <a:srgbClr val="FF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9906" autoAdjust="0"/>
  </p:normalViewPr>
  <p:slideViewPr>
    <p:cSldViewPr>
      <p:cViewPr varScale="1">
        <p:scale>
          <a:sx n="61" d="100"/>
          <a:sy n="61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040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97530864197896E-2"/>
          <c:y val="2.0979020979021001E-2"/>
          <c:w val="0.91975308641975395"/>
          <c:h val="0.79895104895104896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Warm-season</c:v>
                </c:pt>
              </c:strCache>
            </c:strRef>
          </c:tx>
          <c:spPr>
            <a:ln w="28250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>
                  <c:v>0</c:v>
                </c:pt>
                <c:pt idx="3">
                  <c:v>5</c:v>
                </c:pt>
                <c:pt idx="4">
                  <c:v>20</c:v>
                </c:pt>
                <c:pt idx="5">
                  <c:v>45</c:v>
                </c:pt>
                <c:pt idx="6">
                  <c:v>47.5</c:v>
                </c:pt>
                <c:pt idx="7">
                  <c:v>40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E3-4981-AFFE-FED917EE5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34936"/>
        <c:axId val="243230096"/>
      </c:lineChart>
      <c:catAx>
        <c:axId val="15303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148148148148201"/>
              <c:y val="0.91083916083915994"/>
            </c:manualLayout>
          </c:layout>
          <c:overlay val="0"/>
          <c:spPr>
            <a:noFill/>
            <a:ln w="251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243230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230096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crossAx val="153034936"/>
        <c:crosses val="autoZero"/>
        <c:crossBetween val="between"/>
        <c:majorUnit val="5"/>
      </c:valAx>
      <c:spPr>
        <a:noFill/>
        <a:ln w="251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rgbClr val="FFFF99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97530864197896E-2"/>
          <c:y val="2.0979020979021001E-2"/>
          <c:w val="0.91975308641975395"/>
          <c:h val="0.79895104895104896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Warm-season</c:v>
                </c:pt>
              </c:strCache>
            </c:strRef>
          </c:tx>
          <c:spPr>
            <a:ln w="28250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>
                  <c:v>0</c:v>
                </c:pt>
                <c:pt idx="3">
                  <c:v>5</c:v>
                </c:pt>
                <c:pt idx="4">
                  <c:v>20</c:v>
                </c:pt>
                <c:pt idx="5">
                  <c:v>45</c:v>
                </c:pt>
                <c:pt idx="6">
                  <c:v>47.5</c:v>
                </c:pt>
                <c:pt idx="7">
                  <c:v>40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A-4D20-81CF-B9331F09D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811720"/>
        <c:axId val="243812112"/>
      </c:lineChart>
      <c:catAx>
        <c:axId val="243811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148148148148201"/>
              <c:y val="0.91083916083915994"/>
            </c:manualLayout>
          </c:layout>
          <c:overlay val="0"/>
          <c:spPr>
            <a:noFill/>
            <a:ln w="251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81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812112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555">
            <a:solidFill>
              <a:schemeClr val="tx1"/>
            </a:solidFill>
            <a:prstDash val="solid"/>
          </a:ln>
        </c:spPr>
        <c:crossAx val="243811720"/>
        <c:crosses val="autoZero"/>
        <c:crossBetween val="between"/>
        <c:majorUnit val="5"/>
      </c:valAx>
      <c:spPr>
        <a:noFill/>
        <a:ln w="251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6" b="1" i="0" u="none" strike="noStrike" baseline="0">
          <a:solidFill>
            <a:srgbClr val="FFFF99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97530864197896E-2"/>
          <c:y val="2.0979020979021001E-2"/>
          <c:w val="0.91975308641975395"/>
          <c:h val="0.79895104895104896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Warm-season</c:v>
                </c:pt>
              </c:strCache>
            </c:strRef>
          </c:tx>
          <c:spPr>
            <a:ln w="28250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>
                  <c:v>0</c:v>
                </c:pt>
                <c:pt idx="3">
                  <c:v>5</c:v>
                </c:pt>
                <c:pt idx="4">
                  <c:v>20</c:v>
                </c:pt>
                <c:pt idx="5">
                  <c:v>45</c:v>
                </c:pt>
                <c:pt idx="6">
                  <c:v>47.5</c:v>
                </c:pt>
                <c:pt idx="7">
                  <c:v>40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1B-44B4-B5F6-20B87EAC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813288"/>
        <c:axId val="243813680"/>
      </c:lineChart>
      <c:catAx>
        <c:axId val="243813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148148148148201"/>
              <c:y val="0.91083916083915994"/>
            </c:manualLayout>
          </c:layout>
          <c:overlay val="0"/>
          <c:spPr>
            <a:noFill/>
            <a:ln w="251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81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813680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555">
            <a:solidFill>
              <a:schemeClr val="tx1"/>
            </a:solidFill>
            <a:prstDash val="solid"/>
          </a:ln>
        </c:spPr>
        <c:crossAx val="243813288"/>
        <c:crosses val="autoZero"/>
        <c:crossBetween val="between"/>
        <c:majorUnit val="5"/>
      </c:valAx>
      <c:spPr>
        <a:noFill/>
        <a:ln w="251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6" b="1" i="0" u="none" strike="noStrike" baseline="0">
          <a:solidFill>
            <a:srgbClr val="FFFF99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4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E34180E0-036B-418D-B75C-7B214816E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31506-61B6-46FD-9132-FB3C569F9D41}" type="slidenum">
              <a:rPr lang="en-US"/>
              <a:pPr/>
              <a:t>12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7646-E189-4491-BBAC-8225AFEDF255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1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6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7646-E189-4491-BBAC-8225AFEDF25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7646-E189-4491-BBAC-8225AFEDF25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3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B41B7-6F3D-4B8B-83F7-ABBF8DA7C19C}" type="slidenum">
              <a:rPr lang="en-US"/>
              <a:pPr/>
              <a:t>22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2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A6A2-4E60-4107-ACB3-710714A20C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9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A6A2-4E60-4107-ACB3-710714A20C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1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D3171-3B13-4F04-9FA6-94D2676BCF02}" type="slidenum">
              <a:rPr lang="en-US"/>
              <a:pPr/>
              <a:t>25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3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E5B10-C719-4BA0-857F-91A59F339A66}" type="slidenum">
              <a:rPr lang="en-US"/>
              <a:pPr/>
              <a:t>26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93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A6A2-4E60-4107-ACB3-710714A20C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9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F242-4309-474C-9A40-35BF8D82A6D3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5827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F242-4309-474C-9A40-35BF8D82A6D3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1357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E6027-B0A6-4DCB-9430-D3257DD6C287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91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7646-E189-4491-BBAC-8225AFEDF25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B2EB-0801-41A2-8B2B-42E9E595B3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803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EAC96-346E-4F33-B628-CA6799CFE20E}" type="slidenum">
              <a:rPr lang="en-US"/>
              <a:pPr/>
              <a:t>32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8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2C217-DC80-4321-B33B-743F77A7023B}" type="slidenum">
              <a:rPr lang="en-US"/>
              <a:pPr/>
              <a:t>33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9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1373F-06C9-441C-9F03-A076C2F44C46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3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B602A-1368-4962-93D9-DDA395AE09A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0096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50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B602A-1368-4962-93D9-DDA395AE09A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193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E6027-B0A6-4DCB-9430-D3257DD6C287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96686-20D3-429C-BD40-000E6D81C12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89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96686-20D3-429C-BD40-000E6D81C12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00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D5A52-EB83-4909-B7C6-7740797DB5D1}" type="slidenum">
              <a:rPr lang="en-US"/>
              <a:pPr/>
              <a:t>41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B2EB-0801-41A2-8B2B-42E9E595B3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237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10CE0-9238-4AAA-881A-6C0835CAFB7B}" type="slidenum">
              <a:rPr lang="en-US"/>
              <a:pPr/>
              <a:t>42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7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4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B2EB-0801-41A2-8B2B-42E9E595B3E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  <a:ln/>
        </p:spPr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grows best on your farm will depend on your soil type and health.  Soil maps (Soil &amp; Water/NRCS) or soil sampling (?) can tell you want kind/texture of soil you have; soil testing can tell you more about your soil health.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93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9F794-26CA-4CA9-8D04-5E87C1C2B1E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6310-E196-45B4-B156-029AAE46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forages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ytuff.com/PDF/Stay-Tuff%20Installation%20Guide%20final%20Oct%2013.pdf" TargetMode="External"/><Relationship Id="rId3" Type="http://schemas.openxmlformats.org/officeDocument/2006/relationships/hyperlink" Target="http://www.georgiaforages.com/" TargetMode="External"/><Relationship Id="rId7" Type="http://schemas.openxmlformats.org/officeDocument/2006/relationships/hyperlink" Target="http://www.premier1supplies.com/instructions.php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eep101.info/201/fencing.html" TargetMode="External"/><Relationship Id="rId5" Type="http://schemas.openxmlformats.org/officeDocument/2006/relationships/hyperlink" Target="http://www.sheepandgoat.com/#!webinars/cu81" TargetMode="External"/><Relationship Id="rId4" Type="http://schemas.openxmlformats.org/officeDocument/2006/relationships/hyperlink" Target="http://www.sheep101.info/201/pasturemgt.html" TargetMode="External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ga.edu/agriculture/soi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extension.uga.edu/about/county/index.cf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9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37995"/>
              </p:ext>
            </p:extLst>
          </p:nvPr>
        </p:nvGraphicFramePr>
        <p:xfrm>
          <a:off x="647700" y="685800"/>
          <a:ext cx="10058399" cy="4876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4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Protein (CP)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Energy (TDN)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*Rams (220 lb,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maintenance)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*Dry ewe (132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7%</a:t>
                      </a:r>
                      <a:endParaRPr lang="en-US" sz="2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Late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gestation (twins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2.75% BW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66%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Early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lactation (twins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3% BW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67%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</a:rPr>
                        <a:t>Weanling (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</a:rPr>
                        <a:t>4 mon, 66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</a:rPr>
                        <a:t>lb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</a:rPr>
                        <a:t>, max ADG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 Early maturing -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5% BW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Late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maturing -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3% BW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*Yearling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ewes (88 lb)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92200" y="514350"/>
            <a:ext cx="409363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000" dirty="0"/>
              <a:t>SHEEP Needs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95400" y="5734048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*Based on dry matter intake of </a:t>
            </a:r>
            <a:r>
              <a:rPr lang="en-US" altLang="en-US" sz="1800" i="1" dirty="0"/>
              <a:t>around</a:t>
            </a:r>
            <a:r>
              <a:rPr lang="en-US" altLang="en-US" sz="1800" dirty="0"/>
              <a:t> 2% of body </a:t>
            </a:r>
            <a:r>
              <a:rPr lang="en-US" altLang="en-US" sz="1800" dirty="0" smtClean="0"/>
              <a:t>weight, or BW, unless otherwise noted (NRC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2007); </a:t>
            </a:r>
            <a:r>
              <a:rPr lang="en-US" altLang="en-US" sz="1800" dirty="0"/>
              <a:t>from Dr. </a:t>
            </a:r>
            <a:r>
              <a:rPr lang="en-US" altLang="en-US" sz="1800" dirty="0" err="1"/>
              <a:t>Niki</a:t>
            </a:r>
            <a:r>
              <a:rPr lang="en-US" altLang="en-US" sz="1800" dirty="0"/>
              <a:t> Whitley, Fort Valley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533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838200" y="1005925"/>
            <a:ext cx="3290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Grazing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>
                <a:latin typeface="+mj-lt"/>
              </a:rPr>
              <a:t>Habits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019800" y="4572000"/>
            <a:ext cx="495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n-US" sz="2800" dirty="0">
                <a:latin typeface="+mn-lt"/>
              </a:rPr>
              <a:t>Goats prefer to graze above the shoulder.  Sheep usually prefer to graze, though they will also eat forbs.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7555"/>
            <a:ext cx="4863476" cy="324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5" descr="DSCN11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389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11049000" cy="1752600"/>
          </a:xfrm>
        </p:spPr>
        <p:txBody>
          <a:bodyPr>
            <a:noAutofit/>
          </a:bodyPr>
          <a:lstStyle/>
          <a:p>
            <a:r>
              <a:rPr lang="en-US" sz="4000" dirty="0">
                <a:cs typeface="Tahoma" pitchFamily="34" charset="0"/>
              </a:rPr>
              <a:t>Approximate Diet Selection of Grazing Animals when Given Choice</a:t>
            </a:r>
          </a:p>
        </p:txBody>
      </p:sp>
      <p:graphicFrame>
        <p:nvGraphicFramePr>
          <p:cNvPr id="39936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54291"/>
              </p:ext>
            </p:extLst>
          </p:nvPr>
        </p:nvGraphicFramePr>
        <p:xfrm>
          <a:off x="1143000" y="1690688"/>
          <a:ext cx="9906000" cy="421240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1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of Diet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Animal Species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Grasses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Legumes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Browse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Cattle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65-75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20-30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5-10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Horses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70-80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15-25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0-5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Sheep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45-55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30-40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10-20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Goats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20-30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10-30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30-50</a:t>
                      </a: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White-tailed deer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30-60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40-50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10-30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11173" y="206858"/>
            <a:ext cx="88392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Graphical Description of Diet Choice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220453"/>
            <a:ext cx="7848600" cy="3657600"/>
            <a:chOff x="762000" y="2819400"/>
            <a:chExt cx="7848600" cy="3810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3505200"/>
              <a:ext cx="5715000" cy="2438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895600" y="2819400"/>
              <a:ext cx="5715000" cy="2438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62000" y="4191000"/>
              <a:ext cx="5715000" cy="2438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963571" y="1858003"/>
            <a:ext cx="4663440" cy="30796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2100000" lon="1878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911160">
            <a:off x="4819933" y="3133915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</a:rPr>
              <a:t>Grass</a:t>
            </a:r>
          </a:p>
        </p:txBody>
      </p:sp>
      <p:sp>
        <p:nvSpPr>
          <p:cNvPr id="9" name="TextBox 8"/>
          <p:cNvSpPr txBox="1"/>
          <p:nvPr/>
        </p:nvSpPr>
        <p:spPr>
          <a:xfrm rot="584479">
            <a:off x="6847463" y="3498814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Legume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593069">
            <a:off x="8958517" y="3790708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Browse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499277">
            <a:off x="6174999" y="599776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Flat</a:t>
            </a:r>
          </a:p>
        </p:txBody>
      </p:sp>
      <p:sp>
        <p:nvSpPr>
          <p:cNvPr id="12" name="TextBox 11"/>
          <p:cNvSpPr txBox="1"/>
          <p:nvPr/>
        </p:nvSpPr>
        <p:spPr>
          <a:xfrm rot="461715">
            <a:off x="8595048" y="4230247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Steep</a:t>
            </a:r>
          </a:p>
        </p:txBody>
      </p:sp>
      <p:sp>
        <p:nvSpPr>
          <p:cNvPr id="13" name="TextBox 12"/>
          <p:cNvSpPr txBox="1"/>
          <p:nvPr/>
        </p:nvSpPr>
        <p:spPr>
          <a:xfrm rot="19669460">
            <a:off x="2984679" y="4188943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Low</a:t>
            </a:r>
          </a:p>
        </p:txBody>
      </p:sp>
      <p:sp>
        <p:nvSpPr>
          <p:cNvPr id="14" name="TextBox 13"/>
          <p:cNvSpPr txBox="1"/>
          <p:nvPr/>
        </p:nvSpPr>
        <p:spPr>
          <a:xfrm rot="19669460">
            <a:off x="2925712" y="206972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High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240171" y="4067803"/>
            <a:ext cx="3048000" cy="1981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60000" flipV="1">
            <a:off x="1818828" y="3686803"/>
            <a:ext cx="3048000" cy="1981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60000" flipV="1">
            <a:off x="6926772" y="4445212"/>
            <a:ext cx="3048000" cy="1981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1801771" y="4982203"/>
            <a:ext cx="2334238" cy="795528"/>
            <a:chOff x="838200" y="4953000"/>
            <a:chExt cx="2334238" cy="795528"/>
          </a:xfrm>
        </p:grpSpPr>
        <p:grpSp>
          <p:nvGrpSpPr>
            <p:cNvPr id="19" name="Group 18"/>
            <p:cNvGrpSpPr/>
            <p:nvPr/>
          </p:nvGrpSpPr>
          <p:grpSpPr>
            <a:xfrm>
              <a:off x="838200" y="5181600"/>
              <a:ext cx="1066800" cy="566928"/>
              <a:chOff x="838200" y="5181600"/>
              <a:chExt cx="1066800" cy="566928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1676400" y="5486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838200" y="5181600"/>
                <a:ext cx="9906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1752600" y="5257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rot="5400000" flipH="1" flipV="1">
                <a:off x="1697736" y="5617464"/>
                <a:ext cx="109728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oval" w="med" len="med"/>
              </a:ln>
              <a:effectLst/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1828800" y="4953000"/>
              <a:ext cx="1343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93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CATTLE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01771" y="4186675"/>
            <a:ext cx="533400" cy="1530096"/>
            <a:chOff x="1371600" y="4191000"/>
            <a:chExt cx="533400" cy="1530096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1143000" y="4953000"/>
              <a:ext cx="1371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71600" y="4191000"/>
              <a:ext cx="457200" cy="76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17526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5400000" flipH="1" flipV="1">
              <a:off x="1711452" y="5603748"/>
              <a:ext cx="8229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2182771" y="376300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93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HORSE</a:t>
            </a:r>
          </a:p>
        </p:txBody>
      </p:sp>
      <p:sp>
        <p:nvSpPr>
          <p:cNvPr id="31" name="TextBox 30"/>
          <p:cNvSpPr txBox="1"/>
          <p:nvPr/>
        </p:nvSpPr>
        <p:spPr>
          <a:xfrm rot="21218338">
            <a:off x="6452642" y="1138570"/>
            <a:ext cx="247574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</a:rPr>
              <a:t>Forage Type</a:t>
            </a:r>
          </a:p>
        </p:txBody>
      </p:sp>
      <p:sp>
        <p:nvSpPr>
          <p:cNvPr id="32" name="TextBox 31"/>
          <p:cNvSpPr txBox="1"/>
          <p:nvPr/>
        </p:nvSpPr>
        <p:spPr>
          <a:xfrm rot="19560418">
            <a:off x="6887572" y="5378525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Slope Preference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5971" y="3429582"/>
            <a:ext cx="677108" cy="19395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dirty="0">
                <a:latin typeface="+mj-lt"/>
              </a:rPr>
              <a:t>Selectivity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782971" y="2543803"/>
            <a:ext cx="3429000" cy="3657600"/>
            <a:chOff x="-1524000" y="3429000"/>
            <a:chExt cx="3429000" cy="3657600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914400" y="4724400"/>
              <a:ext cx="1828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-1524000" y="3429000"/>
              <a:ext cx="33528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1752600" y="3733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-76200" y="5638800"/>
              <a:ext cx="1905000" cy="1447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916574" y="2924806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93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SHEEP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68771" y="1858003"/>
            <a:ext cx="3505200" cy="4419600"/>
            <a:chOff x="-1600200" y="2895600"/>
            <a:chExt cx="3505200" cy="4419600"/>
          </a:xfrm>
        </p:grpSpPr>
        <p:cxnSp>
          <p:nvCxnSpPr>
            <p:cNvPr id="41" name="Straight Connector 40"/>
            <p:cNvCxnSpPr/>
            <p:nvPr/>
          </p:nvCxnSpPr>
          <p:spPr bwMode="auto">
            <a:xfrm rot="5400000" flipH="1" flipV="1">
              <a:off x="647700" y="4457700"/>
              <a:ext cx="2362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-1600200" y="2895600"/>
              <a:ext cx="34290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1752600" y="3200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V="1">
              <a:off x="-457200" y="5638800"/>
              <a:ext cx="228600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7897771" y="185800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93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GOATS</a:t>
            </a:r>
          </a:p>
        </p:txBody>
      </p:sp>
    </p:spTree>
    <p:extLst>
      <p:ext uri="{BB962C8B-B14F-4D97-AF65-F5344CB8AC3E}">
        <p14:creationId xmlns:p14="http://schemas.microsoft.com/office/powerpoint/2010/main" val="42759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30" grpId="0"/>
      <p:bldP spid="30" grpId="1"/>
      <p:bldP spid="31" grpId="0"/>
      <p:bldP spid="32" grpId="0"/>
      <p:bldP spid="33" grpId="0"/>
      <p:bldP spid="39" grpId="0"/>
      <p:bldP spid="39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491" y="533400"/>
            <a:ext cx="3918470" cy="305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64434"/>
              </p:ext>
            </p:extLst>
          </p:nvPr>
        </p:nvGraphicFramePr>
        <p:xfrm>
          <a:off x="519638" y="1605984"/>
          <a:ext cx="8763000" cy="4297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Pasture Type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Cows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Sheep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Goats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Cows</a:t>
                      </a: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+ Goats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Excellent Pasture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5-6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+ 1-2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Brushy Pasture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6-7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9-11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0.75 + 2-4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Silvopasture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0.5-0.75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 + 2-4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*Brush Eradication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9-15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 + 6-8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Stocking Rates on 2-2 ½ </a:t>
            </a:r>
            <a:r>
              <a:rPr lang="en-US" sz="4000" dirty="0" smtClean="0"/>
              <a:t>Acres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027003"/>
            <a:ext cx="891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*Sheep can also be used for brush clearing though it often takes longer than for goats.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593" y="1447800"/>
            <a:ext cx="8008372" cy="487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677400" y="292116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Photo Credit: Angela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Boudro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Oregon St. Univ.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94580" y="639570"/>
            <a:ext cx="4182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</a:rPr>
              <a:t>Goat Browsing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94580" y="639570"/>
            <a:ext cx="8003243" cy="5989830"/>
            <a:chOff x="1486" y="1224"/>
            <a:chExt cx="3568" cy="2664"/>
          </a:xfrm>
        </p:grpSpPr>
        <p:pic>
          <p:nvPicPr>
            <p:cNvPr id="8" name="Picture 34" descr="pic47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550"/>
              <a:ext cx="3130" cy="2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1486" y="1224"/>
              <a:ext cx="87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+mj-lt"/>
                </a:rPr>
                <a:t>Kudzu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677400" y="3735913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/>
                <a:latin typeface="+mj-lt"/>
              </a:rPr>
              <a:t>Photo credit: D. </a:t>
            </a:r>
            <a:r>
              <a:rPr lang="en-US" sz="2000" dirty="0" err="1">
                <a:solidFill>
                  <a:schemeClr val="tx2"/>
                </a:solidFill>
                <a:effectLst/>
                <a:latin typeface="+mj-lt"/>
              </a:rPr>
              <a:t>Ditsch</a:t>
            </a:r>
            <a:r>
              <a:rPr lang="en-US" sz="2000" dirty="0">
                <a:solidFill>
                  <a:schemeClr val="tx2"/>
                </a:solidFill>
                <a:effectLst/>
                <a:latin typeface="+mj-lt"/>
              </a:rPr>
              <a:t> and B. Sears, UKCES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77401" y="17526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/>
                <a:latin typeface="+mj-lt"/>
              </a:rPr>
              <a:t>55-60% TDN; 12-18% 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Tahoma" pitchFamily="34" charset="0"/>
              </a:rPr>
              <a:t>Also known to like…</a:t>
            </a:r>
            <a:endParaRPr lang="en-US" sz="4000" dirty="0"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67736"/>
            <a:ext cx="5638800" cy="4724400"/>
          </a:xfrm>
          <a:noFill/>
          <a:effectLst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>
                <a:latin typeface="+mj-lt"/>
                <a:cs typeface="Tahoma" pitchFamily="34" charset="0"/>
              </a:rPr>
              <a:t>Many browse/weed species: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Chinese privet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Pigweeds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Thistles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Stinging nettle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Blackberry/dewberry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Plantain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Curly dock</a:t>
            </a:r>
          </a:p>
          <a:p>
            <a:pPr>
              <a:spcBef>
                <a:spcPts val="0"/>
              </a:spcBef>
            </a:pPr>
            <a:r>
              <a:rPr lang="en-US" sz="3200" dirty="0" err="1" smtClean="0">
                <a:latin typeface="+mj-lt"/>
                <a:cs typeface="Tahoma" pitchFamily="34" charset="0"/>
              </a:rPr>
              <a:t>Multiflora</a:t>
            </a:r>
            <a:r>
              <a:rPr lang="en-US" sz="3200" dirty="0" smtClean="0">
                <a:latin typeface="+mj-lt"/>
                <a:cs typeface="Tahoma" pitchFamily="34" charset="0"/>
              </a:rPr>
              <a:t> rose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+mj-lt"/>
                <a:cs typeface="Tahoma" pitchFamily="34" charset="0"/>
              </a:rPr>
              <a:t>Sweet gum </a:t>
            </a:r>
            <a:endParaRPr lang="en-US" sz="3200" dirty="0">
              <a:latin typeface="+mj-lt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01" y="2971800"/>
            <a:ext cx="3901440" cy="313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64" y="427764"/>
            <a:ext cx="3744281" cy="2954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490900"/>
            <a:ext cx="4039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Photos: </a:t>
            </a:r>
            <a:r>
              <a:rPr lang="en-US" sz="1600" dirty="0">
                <a:latin typeface="+mn-lt"/>
              </a:rPr>
              <a:t>Susan </a:t>
            </a:r>
            <a:r>
              <a:rPr lang="en-US" sz="1600" dirty="0" err="1">
                <a:latin typeface="+mn-lt"/>
              </a:rPr>
              <a:t>Schoenian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Baalands</a:t>
            </a:r>
            <a:r>
              <a:rPr lang="en-US" sz="1600" dirty="0">
                <a:latin typeface="+mn-lt"/>
              </a:rPr>
              <a:t>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151"/>
            <a:ext cx="8026709" cy="602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448800" y="342423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Photo Credit: Angela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Boudro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Oregon St. Univ.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99"/>
            <a:ext cx="7921080" cy="592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25000" y="2910743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Photo Credit: Angela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Boudro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, Oregon St. Univ.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56" y="1828800"/>
            <a:ext cx="7886700" cy="2139553"/>
          </a:xfrm>
        </p:spPr>
        <p:txBody>
          <a:bodyPr>
            <a:normAutofit/>
          </a:bodyPr>
          <a:lstStyle/>
          <a:p>
            <a:r>
              <a:rPr lang="en-US" sz="6600" dirty="0">
                <a:ea typeface="Verdana" panose="020B0604030504040204" pitchFamily="34" charset="0"/>
                <a:cs typeface="Verdana" panose="020B0604030504040204" pitchFamily="34" charset="0"/>
              </a:rPr>
              <a:t>Session 2</a:t>
            </a:r>
            <a: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>
                <a:ea typeface="Verdana" panose="020B0604030504040204" pitchFamily="34" charset="0"/>
                <a:cs typeface="Verdana" panose="020B0604030504040204" pitchFamily="34" charset="0"/>
              </a:rPr>
              <a:t>Pasture Management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756" y="4495800"/>
            <a:ext cx="10515600" cy="150018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Dr. Dennis Hancock </a:t>
            </a:r>
          </a:p>
          <a:p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Extension Forage Specialist</a:t>
            </a:r>
          </a:p>
          <a:p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Crop &amp;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Soil 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Sciences </a:t>
            </a:r>
            <a:r>
              <a:rPr lang="en-US" sz="2400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Dept</a:t>
            </a:r>
            <a:endParaRPr lang="en-US" sz="24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of Georgia </a:t>
            </a:r>
            <a:endParaRPr lang="en-US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 descr="DSCN115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6376"/>
            <a:ext cx="4514546" cy="343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1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SCN11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89" y="1295400"/>
            <a:ext cx="7002621" cy="525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Sustainable Forage System?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0" y="2971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/>
                <a:latin typeface="+mj-lt"/>
              </a:rPr>
              <a:t>Photo credit: D. </a:t>
            </a:r>
            <a:r>
              <a:rPr lang="en-US" sz="2000" dirty="0" err="1">
                <a:solidFill>
                  <a:schemeClr val="tx2"/>
                </a:solidFill>
                <a:effectLst/>
                <a:latin typeface="+mj-lt"/>
              </a:rPr>
              <a:t>Ditsch</a:t>
            </a:r>
            <a:r>
              <a:rPr lang="en-US" sz="2000" dirty="0">
                <a:solidFill>
                  <a:schemeClr val="tx2"/>
                </a:solidFill>
                <a:effectLst/>
                <a:latin typeface="+mj-lt"/>
              </a:rPr>
              <a:t> and B. Sears, UKCES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9829803" cy="1143000"/>
          </a:xfrm>
        </p:spPr>
        <p:txBody>
          <a:bodyPr>
            <a:noAutofit/>
          </a:bodyPr>
          <a:lstStyle/>
          <a:p>
            <a:r>
              <a:rPr lang="en-US" sz="4000" dirty="0">
                <a:cs typeface="Tahoma" pitchFamily="34" charset="0"/>
              </a:rPr>
              <a:t>What</a:t>
            </a:r>
            <a:r>
              <a:rPr lang="en-US" sz="4000" dirty="0" smtClean="0">
                <a:solidFill>
                  <a:schemeClr val="tx2"/>
                </a:solidFill>
              </a:rPr>
              <a:t> else do we know about goat grazing behavior?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752600"/>
            <a:ext cx="4953000" cy="419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2"/>
                </a:solidFill>
                <a:latin typeface="+mn-lt"/>
              </a:rPr>
              <a:t>Diverse diet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</a:rPr>
              <a:t>But, browse alone may not be sustainable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2"/>
                </a:solidFill>
                <a:latin typeface="+mn-lt"/>
              </a:rPr>
              <a:t>Consume undesirable plants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2"/>
                </a:solidFill>
                <a:latin typeface="+mn-lt"/>
              </a:rPr>
              <a:t>Co-grazing ability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</a:rPr>
              <a:t>Cattle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</a:rPr>
              <a:t>Horses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</a:rPr>
              <a:t>Sheep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0" y="17526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7013" indent="-2270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Preferential consumption of seedling stems</a:t>
            </a:r>
          </a:p>
          <a:p>
            <a:pPr marL="227013" indent="-2270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+mn-lt"/>
              </a:rPr>
              <a:t>Resistant to some plant toxins/anti-quality factors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87" y="3733800"/>
            <a:ext cx="343480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Tahoma" pitchFamily="34" charset="0"/>
              </a:rPr>
              <a:t>How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do we get enough energy in the animal?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524000"/>
            <a:ext cx="9220200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Tahoma" pitchFamily="34" charset="0"/>
                <a:cs typeface="Tahoma" pitchFamily="34" charset="0"/>
              </a:rPr>
              <a:t>The animal eats more forage.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What is the physical limit?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Can a doe or ewe eat enough straw to meet her energy needs?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itchFamily="34" charset="0"/>
                <a:cs typeface="Tahoma" pitchFamily="34" charset="0"/>
              </a:rPr>
              <a:t>What forage the animal eats must be high in energy.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High digestibility -&gt; High energy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latin typeface="Tahoma" pitchFamily="34" charset="0"/>
                <a:cs typeface="Tahoma" pitchFamily="34" charset="0"/>
              </a:rPr>
              <a:t>Bottomline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: Every bite has to count!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Pre-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hensile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lips make selective grazing/browsing easy!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532855"/>
              </p:ext>
            </p:extLst>
          </p:nvPr>
        </p:nvGraphicFramePr>
        <p:xfrm>
          <a:off x="1676400" y="1371600"/>
          <a:ext cx="7721600" cy="555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169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ahoma" pitchFamily="34" charset="0"/>
              </a:rPr>
              <a:t>Forage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Distribution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2209800" y="3116262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214684" y="2735262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Ideal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 rot="16200000">
            <a:off x="108595" y="2969569"/>
            <a:ext cx="344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Calibri" pitchFamily="34" charset="0"/>
              </a:rPr>
              <a:t>Relative Forage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97377"/>
              </p:ext>
            </p:extLst>
          </p:nvPr>
        </p:nvGraphicFramePr>
        <p:xfrm>
          <a:off x="1498600" y="1447800"/>
          <a:ext cx="7721600" cy="555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49" y="154964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ahoma" pitchFamily="34" charset="0"/>
              </a:rPr>
              <a:t>Forage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Distribution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3529013" y="2481098"/>
            <a:ext cx="4267200" cy="3489492"/>
            <a:chOff x="2563813" y="3133725"/>
            <a:chExt cx="4267200" cy="2692400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2563813" y="3133725"/>
              <a:ext cx="4267200" cy="2692400"/>
            </a:xfrm>
            <a:custGeom>
              <a:avLst/>
              <a:gdLst/>
              <a:ahLst/>
              <a:cxnLst>
                <a:cxn ang="0">
                  <a:pos x="0" y="1696"/>
                </a:cxn>
                <a:cxn ang="0">
                  <a:pos x="384" y="1504"/>
                </a:cxn>
                <a:cxn ang="0">
                  <a:pos x="672" y="1120"/>
                </a:cxn>
                <a:cxn ang="0">
                  <a:pos x="1008" y="400"/>
                </a:cxn>
                <a:cxn ang="0">
                  <a:pos x="1152" y="112"/>
                </a:cxn>
                <a:cxn ang="0">
                  <a:pos x="1344" y="16"/>
                </a:cxn>
                <a:cxn ang="0">
                  <a:pos x="1584" y="16"/>
                </a:cxn>
                <a:cxn ang="0">
                  <a:pos x="1728" y="64"/>
                </a:cxn>
                <a:cxn ang="0">
                  <a:pos x="1872" y="208"/>
                </a:cxn>
                <a:cxn ang="0">
                  <a:pos x="2016" y="640"/>
                </a:cxn>
                <a:cxn ang="0">
                  <a:pos x="2256" y="1408"/>
                </a:cxn>
                <a:cxn ang="0">
                  <a:pos x="2688" y="1696"/>
                </a:cxn>
              </a:cxnLst>
              <a:rect l="0" t="0" r="r" b="b"/>
              <a:pathLst>
                <a:path w="2688" h="1696">
                  <a:moveTo>
                    <a:pt x="0" y="1696"/>
                  </a:moveTo>
                  <a:cubicBezTo>
                    <a:pt x="136" y="1648"/>
                    <a:pt x="272" y="1600"/>
                    <a:pt x="384" y="1504"/>
                  </a:cubicBezTo>
                  <a:cubicBezTo>
                    <a:pt x="496" y="1408"/>
                    <a:pt x="568" y="1304"/>
                    <a:pt x="672" y="1120"/>
                  </a:cubicBezTo>
                  <a:cubicBezTo>
                    <a:pt x="776" y="936"/>
                    <a:pt x="928" y="568"/>
                    <a:pt x="1008" y="400"/>
                  </a:cubicBezTo>
                  <a:cubicBezTo>
                    <a:pt x="1088" y="232"/>
                    <a:pt x="1096" y="176"/>
                    <a:pt x="1152" y="112"/>
                  </a:cubicBezTo>
                  <a:cubicBezTo>
                    <a:pt x="1208" y="48"/>
                    <a:pt x="1272" y="32"/>
                    <a:pt x="1344" y="16"/>
                  </a:cubicBezTo>
                  <a:cubicBezTo>
                    <a:pt x="1416" y="0"/>
                    <a:pt x="1520" y="8"/>
                    <a:pt x="1584" y="16"/>
                  </a:cubicBezTo>
                  <a:cubicBezTo>
                    <a:pt x="1648" y="24"/>
                    <a:pt x="1680" y="32"/>
                    <a:pt x="1728" y="64"/>
                  </a:cubicBezTo>
                  <a:cubicBezTo>
                    <a:pt x="1776" y="96"/>
                    <a:pt x="1824" y="112"/>
                    <a:pt x="1872" y="208"/>
                  </a:cubicBezTo>
                  <a:cubicBezTo>
                    <a:pt x="1920" y="304"/>
                    <a:pt x="1952" y="440"/>
                    <a:pt x="2016" y="640"/>
                  </a:cubicBezTo>
                  <a:cubicBezTo>
                    <a:pt x="2080" y="840"/>
                    <a:pt x="2144" y="1232"/>
                    <a:pt x="2256" y="1408"/>
                  </a:cubicBezTo>
                  <a:cubicBezTo>
                    <a:pt x="2368" y="1584"/>
                    <a:pt x="2528" y="1640"/>
                    <a:pt x="2688" y="1696"/>
                  </a:cubicBezTo>
                </a:path>
              </a:pathLst>
            </a:custGeom>
            <a:noFill/>
            <a:ln w="38100" cmpd="sng">
              <a:solidFill>
                <a:schemeClr val="accent3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H="1">
              <a:off x="5688013" y="3133725"/>
              <a:ext cx="304800" cy="38100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latin typeface="Calibri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081216" y="2552860"/>
            <a:ext cx="6858000" cy="3417731"/>
            <a:chOff x="1116013" y="3133725"/>
            <a:chExt cx="6858000" cy="2692400"/>
          </a:xfrm>
        </p:grpSpPr>
        <p:grpSp>
          <p:nvGrpSpPr>
            <p:cNvPr id="12" name="Group 17"/>
            <p:cNvGrpSpPr/>
            <p:nvPr/>
          </p:nvGrpSpPr>
          <p:grpSpPr>
            <a:xfrm>
              <a:off x="1116013" y="3133725"/>
              <a:ext cx="2971800" cy="2692400"/>
              <a:chOff x="1116013" y="3133725"/>
              <a:chExt cx="2971800" cy="2692400"/>
            </a:xfrm>
          </p:grpSpPr>
          <p:sp>
            <p:nvSpPr>
              <p:cNvPr id="5" name="Freeform 23"/>
              <p:cNvSpPr>
                <a:spLocks/>
              </p:cNvSpPr>
              <p:nvPr/>
            </p:nvSpPr>
            <p:spPr bwMode="auto">
              <a:xfrm>
                <a:off x="1116013" y="3298825"/>
                <a:ext cx="2971800" cy="2527300"/>
              </a:xfrm>
              <a:custGeom>
                <a:avLst/>
                <a:gdLst/>
                <a:ahLst/>
                <a:cxnLst>
                  <a:cxn ang="0">
                    <a:pos x="0" y="1304"/>
                  </a:cxn>
                  <a:cxn ang="0">
                    <a:pos x="240" y="1208"/>
                  </a:cxn>
                  <a:cxn ang="0">
                    <a:pos x="432" y="872"/>
                  </a:cxn>
                  <a:cxn ang="0">
                    <a:pos x="528" y="632"/>
                  </a:cxn>
                  <a:cxn ang="0">
                    <a:pos x="720" y="248"/>
                  </a:cxn>
                  <a:cxn ang="0">
                    <a:pos x="816" y="56"/>
                  </a:cxn>
                  <a:cxn ang="0">
                    <a:pos x="1056" y="8"/>
                  </a:cxn>
                  <a:cxn ang="0">
                    <a:pos x="1200" y="8"/>
                  </a:cxn>
                  <a:cxn ang="0">
                    <a:pos x="1296" y="56"/>
                  </a:cxn>
                  <a:cxn ang="0">
                    <a:pos x="1392" y="296"/>
                  </a:cxn>
                  <a:cxn ang="0">
                    <a:pos x="1536" y="776"/>
                  </a:cxn>
                  <a:cxn ang="0">
                    <a:pos x="1872" y="1592"/>
                  </a:cxn>
                </a:cxnLst>
                <a:rect l="0" t="0" r="r" b="b"/>
                <a:pathLst>
                  <a:path w="1872" h="1592">
                    <a:moveTo>
                      <a:pt x="0" y="1304"/>
                    </a:moveTo>
                    <a:cubicBezTo>
                      <a:pt x="84" y="1292"/>
                      <a:pt x="168" y="1280"/>
                      <a:pt x="240" y="1208"/>
                    </a:cubicBezTo>
                    <a:cubicBezTo>
                      <a:pt x="312" y="1136"/>
                      <a:pt x="384" y="968"/>
                      <a:pt x="432" y="872"/>
                    </a:cubicBezTo>
                    <a:cubicBezTo>
                      <a:pt x="480" y="776"/>
                      <a:pt x="480" y="736"/>
                      <a:pt x="528" y="632"/>
                    </a:cubicBezTo>
                    <a:cubicBezTo>
                      <a:pt x="576" y="528"/>
                      <a:pt x="672" y="344"/>
                      <a:pt x="720" y="248"/>
                    </a:cubicBezTo>
                    <a:cubicBezTo>
                      <a:pt x="768" y="152"/>
                      <a:pt x="760" y="96"/>
                      <a:pt x="816" y="56"/>
                    </a:cubicBezTo>
                    <a:cubicBezTo>
                      <a:pt x="872" y="16"/>
                      <a:pt x="992" y="16"/>
                      <a:pt x="1056" y="8"/>
                    </a:cubicBezTo>
                    <a:cubicBezTo>
                      <a:pt x="1120" y="0"/>
                      <a:pt x="1160" y="0"/>
                      <a:pt x="1200" y="8"/>
                    </a:cubicBezTo>
                    <a:cubicBezTo>
                      <a:pt x="1240" y="16"/>
                      <a:pt x="1264" y="8"/>
                      <a:pt x="1296" y="56"/>
                    </a:cubicBezTo>
                    <a:cubicBezTo>
                      <a:pt x="1328" y="104"/>
                      <a:pt x="1352" y="176"/>
                      <a:pt x="1392" y="296"/>
                    </a:cubicBezTo>
                    <a:cubicBezTo>
                      <a:pt x="1432" y="416"/>
                      <a:pt x="1456" y="560"/>
                      <a:pt x="1536" y="776"/>
                    </a:cubicBezTo>
                    <a:cubicBezTo>
                      <a:pt x="1616" y="992"/>
                      <a:pt x="1744" y="1292"/>
                      <a:pt x="1872" y="1592"/>
                    </a:cubicBezTo>
                  </a:path>
                </a:pathLst>
              </a:custGeom>
              <a:noFill/>
              <a:ln w="381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>
                <a:off x="1420813" y="3133725"/>
                <a:ext cx="609600" cy="762000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Calibri" pitchFamily="34" charset="0"/>
                </a:endParaRPr>
              </a:p>
            </p:txBody>
          </p:sp>
        </p:grpSp>
        <p:sp>
          <p:nvSpPr>
            <p:cNvPr id="6" name="Freeform 24"/>
            <p:cNvSpPr>
              <a:spLocks/>
            </p:cNvSpPr>
            <p:nvPr/>
          </p:nvSpPr>
          <p:spPr bwMode="auto">
            <a:xfrm>
              <a:off x="6831013" y="5368925"/>
              <a:ext cx="1143000" cy="457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88" y="144"/>
                </a:cxn>
                <a:cxn ang="0">
                  <a:pos x="624" y="48"/>
                </a:cxn>
                <a:cxn ang="0">
                  <a:pos x="720" y="0"/>
                </a:cxn>
              </a:cxnLst>
              <a:rect l="0" t="0" r="r" b="b"/>
              <a:pathLst>
                <a:path w="720" h="288">
                  <a:moveTo>
                    <a:pt x="0" y="288"/>
                  </a:moveTo>
                  <a:cubicBezTo>
                    <a:pt x="92" y="236"/>
                    <a:pt x="184" y="184"/>
                    <a:pt x="288" y="144"/>
                  </a:cubicBezTo>
                  <a:cubicBezTo>
                    <a:pt x="392" y="104"/>
                    <a:pt x="552" y="72"/>
                    <a:pt x="624" y="48"/>
                  </a:cubicBezTo>
                  <a:cubicBezTo>
                    <a:pt x="696" y="24"/>
                    <a:pt x="704" y="8"/>
                    <a:pt x="720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latin typeface="Calibri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2843213" y="2239245"/>
            <a:ext cx="6096000" cy="3731346"/>
            <a:chOff x="1878013" y="2903538"/>
            <a:chExt cx="6096000" cy="2922587"/>
          </a:xfrm>
        </p:grpSpPr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1878013" y="3578225"/>
              <a:ext cx="6096000" cy="2247900"/>
            </a:xfrm>
            <a:custGeom>
              <a:avLst/>
              <a:gdLst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3024 w 3840"/>
                <a:gd name="connsiteY11" fmla="*/ 1080 h 1416"/>
                <a:gd name="connsiteX12" fmla="*/ 3264 w 3840"/>
                <a:gd name="connsiteY12" fmla="*/ 984 h 1416"/>
                <a:gd name="connsiteX13" fmla="*/ 3408 w 3840"/>
                <a:gd name="connsiteY13" fmla="*/ 598 h 1416"/>
                <a:gd name="connsiteX14" fmla="*/ 3552 w 3840"/>
                <a:gd name="connsiteY14" fmla="*/ 984 h 1416"/>
                <a:gd name="connsiteX15" fmla="*/ 3696 w 3840"/>
                <a:gd name="connsiteY15" fmla="*/ 1176 h 1416"/>
                <a:gd name="connsiteX16" fmla="*/ 3840 w 3840"/>
                <a:gd name="connsiteY16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3024 w 3840"/>
                <a:gd name="connsiteY11" fmla="*/ 1080 h 1416"/>
                <a:gd name="connsiteX12" fmla="*/ 3168 w 3840"/>
                <a:gd name="connsiteY12" fmla="*/ 796 h 1416"/>
                <a:gd name="connsiteX13" fmla="*/ 3408 w 3840"/>
                <a:gd name="connsiteY13" fmla="*/ 598 h 1416"/>
                <a:gd name="connsiteX14" fmla="*/ 3552 w 3840"/>
                <a:gd name="connsiteY14" fmla="*/ 984 h 1416"/>
                <a:gd name="connsiteX15" fmla="*/ 3696 w 3840"/>
                <a:gd name="connsiteY15" fmla="*/ 1176 h 1416"/>
                <a:gd name="connsiteX16" fmla="*/ 3840 w 3840"/>
                <a:gd name="connsiteY16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3024 w 3840"/>
                <a:gd name="connsiteY11" fmla="*/ 1080 h 1416"/>
                <a:gd name="connsiteX12" fmla="*/ 2948 w 3840"/>
                <a:gd name="connsiteY12" fmla="*/ 970 h 1416"/>
                <a:gd name="connsiteX13" fmla="*/ 3168 w 3840"/>
                <a:gd name="connsiteY13" fmla="*/ 796 h 1416"/>
                <a:gd name="connsiteX14" fmla="*/ 3408 w 3840"/>
                <a:gd name="connsiteY14" fmla="*/ 598 h 1416"/>
                <a:gd name="connsiteX15" fmla="*/ 3552 w 3840"/>
                <a:gd name="connsiteY15" fmla="*/ 984 h 1416"/>
                <a:gd name="connsiteX16" fmla="*/ 3696 w 3840"/>
                <a:gd name="connsiteY16" fmla="*/ 1176 h 1416"/>
                <a:gd name="connsiteX17" fmla="*/ 3840 w 3840"/>
                <a:gd name="connsiteY17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948 w 3840"/>
                <a:gd name="connsiteY11" fmla="*/ 970 h 1416"/>
                <a:gd name="connsiteX12" fmla="*/ 3168 w 3840"/>
                <a:gd name="connsiteY12" fmla="*/ 796 h 1416"/>
                <a:gd name="connsiteX13" fmla="*/ 3408 w 3840"/>
                <a:gd name="connsiteY13" fmla="*/ 598 h 1416"/>
                <a:gd name="connsiteX14" fmla="*/ 3552 w 3840"/>
                <a:gd name="connsiteY14" fmla="*/ 984 h 1416"/>
                <a:gd name="connsiteX15" fmla="*/ 3696 w 3840"/>
                <a:gd name="connsiteY15" fmla="*/ 1176 h 1416"/>
                <a:gd name="connsiteX16" fmla="*/ 3840 w 3840"/>
                <a:gd name="connsiteY16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948 w 3840"/>
                <a:gd name="connsiteY11" fmla="*/ 970 h 1416"/>
                <a:gd name="connsiteX12" fmla="*/ 3168 w 3840"/>
                <a:gd name="connsiteY12" fmla="*/ 796 h 1416"/>
                <a:gd name="connsiteX13" fmla="*/ 3408 w 3840"/>
                <a:gd name="connsiteY13" fmla="*/ 598 h 1416"/>
                <a:gd name="connsiteX14" fmla="*/ 3648 w 3840"/>
                <a:gd name="connsiteY14" fmla="*/ 909 h 1416"/>
                <a:gd name="connsiteX15" fmla="*/ 3696 w 3840"/>
                <a:gd name="connsiteY15" fmla="*/ 1176 h 1416"/>
                <a:gd name="connsiteX16" fmla="*/ 3840 w 3840"/>
                <a:gd name="connsiteY16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948 w 3840"/>
                <a:gd name="connsiteY11" fmla="*/ 970 h 1416"/>
                <a:gd name="connsiteX12" fmla="*/ 3168 w 3840"/>
                <a:gd name="connsiteY12" fmla="*/ 796 h 1416"/>
                <a:gd name="connsiteX13" fmla="*/ 3408 w 3840"/>
                <a:gd name="connsiteY13" fmla="*/ 598 h 1416"/>
                <a:gd name="connsiteX14" fmla="*/ 3648 w 3840"/>
                <a:gd name="connsiteY14" fmla="*/ 909 h 1416"/>
                <a:gd name="connsiteX15" fmla="*/ 3840 w 3840"/>
                <a:gd name="connsiteY15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852 w 3840"/>
                <a:gd name="connsiteY11" fmla="*/ 1158 h 1416"/>
                <a:gd name="connsiteX12" fmla="*/ 3168 w 3840"/>
                <a:gd name="connsiteY12" fmla="*/ 796 h 1416"/>
                <a:gd name="connsiteX13" fmla="*/ 3408 w 3840"/>
                <a:gd name="connsiteY13" fmla="*/ 598 h 1416"/>
                <a:gd name="connsiteX14" fmla="*/ 3648 w 3840"/>
                <a:gd name="connsiteY14" fmla="*/ 909 h 1416"/>
                <a:gd name="connsiteX15" fmla="*/ 3840 w 3840"/>
                <a:gd name="connsiteY15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852 w 3840"/>
                <a:gd name="connsiteY11" fmla="*/ 1158 h 1416"/>
                <a:gd name="connsiteX12" fmla="*/ 3072 w 3840"/>
                <a:gd name="connsiteY12" fmla="*/ 796 h 1416"/>
                <a:gd name="connsiteX13" fmla="*/ 3408 w 3840"/>
                <a:gd name="connsiteY13" fmla="*/ 598 h 1416"/>
                <a:gd name="connsiteX14" fmla="*/ 3648 w 3840"/>
                <a:gd name="connsiteY14" fmla="*/ 909 h 1416"/>
                <a:gd name="connsiteX15" fmla="*/ 3840 w 3840"/>
                <a:gd name="connsiteY15" fmla="*/ 1416 h 1416"/>
                <a:gd name="connsiteX0" fmla="*/ 0 w 3840"/>
                <a:gd name="connsiteY0" fmla="*/ 1416 h 1416"/>
                <a:gd name="connsiteX1" fmla="*/ 240 w 3840"/>
                <a:gd name="connsiteY1" fmla="*/ 888 h 1416"/>
                <a:gd name="connsiteX2" fmla="*/ 384 w 3840"/>
                <a:gd name="connsiteY2" fmla="*/ 408 h 1416"/>
                <a:gd name="connsiteX3" fmla="*/ 528 w 3840"/>
                <a:gd name="connsiteY3" fmla="*/ 168 h 1416"/>
                <a:gd name="connsiteX4" fmla="*/ 672 w 3840"/>
                <a:gd name="connsiteY4" fmla="*/ 24 h 1416"/>
                <a:gd name="connsiteX5" fmla="*/ 960 w 3840"/>
                <a:gd name="connsiteY5" fmla="*/ 24 h 1416"/>
                <a:gd name="connsiteX6" fmla="*/ 1152 w 3840"/>
                <a:gd name="connsiteY6" fmla="*/ 72 h 1416"/>
                <a:gd name="connsiteX7" fmla="*/ 1248 w 3840"/>
                <a:gd name="connsiteY7" fmla="*/ 216 h 1416"/>
                <a:gd name="connsiteX8" fmla="*/ 1344 w 3840"/>
                <a:gd name="connsiteY8" fmla="*/ 504 h 1416"/>
                <a:gd name="connsiteX9" fmla="*/ 1536 w 3840"/>
                <a:gd name="connsiteY9" fmla="*/ 1080 h 1416"/>
                <a:gd name="connsiteX10" fmla="*/ 2256 w 3840"/>
                <a:gd name="connsiteY10" fmla="*/ 1224 h 1416"/>
                <a:gd name="connsiteX11" fmla="*/ 2612 w 3840"/>
                <a:gd name="connsiteY11" fmla="*/ 1158 h 1416"/>
                <a:gd name="connsiteX12" fmla="*/ 3072 w 3840"/>
                <a:gd name="connsiteY12" fmla="*/ 796 h 1416"/>
                <a:gd name="connsiteX13" fmla="*/ 3408 w 3840"/>
                <a:gd name="connsiteY13" fmla="*/ 598 h 1416"/>
                <a:gd name="connsiteX14" fmla="*/ 3648 w 3840"/>
                <a:gd name="connsiteY14" fmla="*/ 909 h 1416"/>
                <a:gd name="connsiteX15" fmla="*/ 3840 w 3840"/>
                <a:gd name="connsiteY15" fmla="*/ 1416 h 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40" h="1416">
                  <a:moveTo>
                    <a:pt x="0" y="1416"/>
                  </a:moveTo>
                  <a:cubicBezTo>
                    <a:pt x="88" y="1236"/>
                    <a:pt x="176" y="1056"/>
                    <a:pt x="240" y="888"/>
                  </a:cubicBezTo>
                  <a:cubicBezTo>
                    <a:pt x="304" y="720"/>
                    <a:pt x="336" y="528"/>
                    <a:pt x="384" y="408"/>
                  </a:cubicBezTo>
                  <a:cubicBezTo>
                    <a:pt x="432" y="288"/>
                    <a:pt x="480" y="232"/>
                    <a:pt x="528" y="168"/>
                  </a:cubicBezTo>
                  <a:cubicBezTo>
                    <a:pt x="576" y="104"/>
                    <a:pt x="600" y="48"/>
                    <a:pt x="672" y="24"/>
                  </a:cubicBezTo>
                  <a:cubicBezTo>
                    <a:pt x="744" y="0"/>
                    <a:pt x="880" y="16"/>
                    <a:pt x="960" y="24"/>
                  </a:cubicBezTo>
                  <a:cubicBezTo>
                    <a:pt x="1040" y="32"/>
                    <a:pt x="1104" y="40"/>
                    <a:pt x="1152" y="72"/>
                  </a:cubicBezTo>
                  <a:cubicBezTo>
                    <a:pt x="1200" y="104"/>
                    <a:pt x="1216" y="144"/>
                    <a:pt x="1248" y="216"/>
                  </a:cubicBezTo>
                  <a:cubicBezTo>
                    <a:pt x="1280" y="288"/>
                    <a:pt x="1296" y="360"/>
                    <a:pt x="1344" y="504"/>
                  </a:cubicBezTo>
                  <a:cubicBezTo>
                    <a:pt x="1392" y="648"/>
                    <a:pt x="1384" y="960"/>
                    <a:pt x="1536" y="1080"/>
                  </a:cubicBezTo>
                  <a:cubicBezTo>
                    <a:pt x="1688" y="1200"/>
                    <a:pt x="2077" y="1211"/>
                    <a:pt x="2256" y="1224"/>
                  </a:cubicBezTo>
                  <a:cubicBezTo>
                    <a:pt x="2435" y="1237"/>
                    <a:pt x="2476" y="1229"/>
                    <a:pt x="2612" y="1158"/>
                  </a:cubicBezTo>
                  <a:cubicBezTo>
                    <a:pt x="2748" y="1087"/>
                    <a:pt x="2939" y="889"/>
                    <a:pt x="3072" y="796"/>
                  </a:cubicBezTo>
                  <a:cubicBezTo>
                    <a:pt x="3205" y="703"/>
                    <a:pt x="3312" y="579"/>
                    <a:pt x="3408" y="598"/>
                  </a:cubicBezTo>
                  <a:cubicBezTo>
                    <a:pt x="3504" y="617"/>
                    <a:pt x="3576" y="773"/>
                    <a:pt x="3648" y="909"/>
                  </a:cubicBezTo>
                  <a:cubicBezTo>
                    <a:pt x="3720" y="1045"/>
                    <a:pt x="3800" y="1311"/>
                    <a:pt x="3840" y="1416"/>
                  </a:cubicBezTo>
                </a:path>
              </a:pathLst>
            </a:custGeom>
            <a:noFill/>
            <a:ln w="38100" cmpd="sng">
              <a:solidFill>
                <a:schemeClr val="accent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latin typeface="Calibri" pitchFamily="34" charset="0"/>
              </a:endParaRP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H="1">
              <a:off x="3654425" y="2903538"/>
              <a:ext cx="228600" cy="60960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81216" y="1552764"/>
            <a:ext cx="2164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Winter Annual (small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rain/annual ryegrass)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8625" y="1523767"/>
            <a:ext cx="21641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Cool-season perennial </a:t>
            </a:r>
            <a:r>
              <a:rPr lang="en-US" sz="1600" b="1" dirty="0">
                <a:solidFill>
                  <a:schemeClr val="accent5"/>
                </a:solidFill>
                <a:latin typeface="+mj-lt"/>
              </a:rPr>
              <a:t>g</a:t>
            </a: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rasses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0945" y="1870478"/>
            <a:ext cx="216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Warm-season perennial grasses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 rot="16200000">
            <a:off x="-43805" y="3075930"/>
            <a:ext cx="344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Calibri" pitchFamily="34" charset="0"/>
              </a:rPr>
              <a:t>Relative Forage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1125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Forage Productivity Differs Throughout the Year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914400"/>
            <a:ext cx="8115300" cy="5791200"/>
            <a:chOff x="2057400" y="1447800"/>
            <a:chExt cx="7658100" cy="5257800"/>
          </a:xfrm>
        </p:grpSpPr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2057400" y="1447800"/>
              <a:ext cx="7658100" cy="525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92165" name="Picture 5" descr="IMG_00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1524003"/>
              <a:ext cx="7315200" cy="497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2362200" y="1629194"/>
              <a:ext cx="838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Tahoma" charset="0"/>
                </a:rPr>
                <a:t>Piedmont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63246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/>
                  <a:latin typeface="+mj-lt"/>
                </a:rPr>
                <a:t>Source: Southern Forages, 5</a:t>
              </a:r>
              <a:r>
                <a:rPr lang="en-US" sz="1800" baseline="30000" dirty="0" smtClean="0">
                  <a:effectLst/>
                  <a:latin typeface="+mj-lt"/>
                </a:rPr>
                <a:t>th</a:t>
              </a:r>
              <a:r>
                <a:rPr lang="en-US" sz="1800" dirty="0" smtClean="0">
                  <a:effectLst/>
                  <a:latin typeface="+mj-lt"/>
                </a:rPr>
                <a:t> Edition (2015) </a:t>
              </a:r>
              <a:endParaRPr lang="en-US" sz="1800" dirty="0"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882" y="-46105"/>
            <a:ext cx="10972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Forage Productivity Differs Throughout the Year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905542"/>
            <a:ext cx="8382000" cy="5815783"/>
            <a:chOff x="2133600" y="1447800"/>
            <a:chExt cx="7315200" cy="5273525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2133600" y="1447800"/>
              <a:ext cx="7239000" cy="5257800"/>
              <a:chOff x="1248" y="1248"/>
              <a:chExt cx="2832" cy="2352"/>
            </a:xfrm>
          </p:grpSpPr>
          <p:sp>
            <p:nvSpPr>
              <p:cNvPr id="94213" name="Rectangle 4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2832" cy="2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4214" name="Picture 5" descr="IM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0000">
                <a:off x="1296" y="1344"/>
                <a:ext cx="2761" cy="2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4212" name="Rectangle 6"/>
            <p:cNvSpPr>
              <a:spLocks noChangeArrowheads="1"/>
            </p:cNvSpPr>
            <p:nvPr/>
          </p:nvSpPr>
          <p:spPr bwMode="auto">
            <a:xfrm>
              <a:off x="2171700" y="1524000"/>
              <a:ext cx="1676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ahoma" charset="0"/>
                </a:rPr>
                <a:t>Coastal Plain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6351993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/>
                  <a:latin typeface="+mj-lt"/>
                </a:rPr>
                <a:t>Source: Southern Forages, 5</a:t>
              </a:r>
              <a:r>
                <a:rPr lang="en-US" sz="1800" baseline="30000" dirty="0" smtClean="0">
                  <a:effectLst/>
                  <a:latin typeface="+mj-lt"/>
                </a:rPr>
                <a:t>th</a:t>
              </a:r>
              <a:r>
                <a:rPr lang="en-US" sz="1800" dirty="0" smtClean="0">
                  <a:effectLst/>
                  <a:latin typeface="+mj-lt"/>
                </a:rPr>
                <a:t> Edition (2015) </a:t>
              </a:r>
              <a:endParaRPr lang="en-US" sz="1800" dirty="0"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4114800"/>
            <a:ext cx="7162800" cy="3048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13161"/>
              </p:ext>
            </p:extLst>
          </p:nvPr>
        </p:nvGraphicFramePr>
        <p:xfrm>
          <a:off x="1905000" y="1303338"/>
          <a:ext cx="7721600" cy="555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26" y="228603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ahoma" pitchFamily="34" charset="0"/>
              </a:rPr>
              <a:t>Forage Distribution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 rot="16200000">
            <a:off x="385766" y="2969569"/>
            <a:ext cx="344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Calibri" pitchFamily="34" charset="0"/>
              </a:rPr>
              <a:t>Relative Forage Provided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3284" y="266700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Ideal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438400" y="30480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96200" y="508629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Actual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2590800" y="3581403"/>
            <a:ext cx="6683426" cy="1997075"/>
            <a:chOff x="1219200" y="3581400"/>
            <a:chExt cx="6974087" cy="1997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909" y="3581400"/>
              <a:ext cx="3796803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267200"/>
              <a:ext cx="1192709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577" y="3641725"/>
              <a:ext cx="1964710" cy="153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8001000" y="4038600"/>
            <a:ext cx="3559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Sustainable Stocking Rate</a:t>
            </a:r>
            <a:endParaRPr lang="en-US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ancock\My Documents\My Pictures\forages\goat grazing\DSCN0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2" y="914399"/>
            <a:ext cx="7549128" cy="566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533400" y="457200"/>
            <a:ext cx="563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latin typeface="+mj-lt"/>
              </a:rPr>
              <a:t>Goat Grazing Preference Trial</a:t>
            </a:r>
          </a:p>
          <a:p>
            <a:pPr algn="ctr"/>
            <a:r>
              <a:rPr lang="en-US" sz="2000" dirty="0">
                <a:latin typeface="+mj-lt"/>
              </a:rPr>
              <a:t>UK Robinson Station</a:t>
            </a:r>
          </a:p>
          <a:p>
            <a:pPr algn="ctr"/>
            <a:r>
              <a:rPr lang="en-US" sz="2000" dirty="0">
                <a:latin typeface="+mj-lt"/>
              </a:rPr>
              <a:t>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0200" y="2743200"/>
            <a:ext cx="266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+mj-lt"/>
              </a:rPr>
              <a:t>Photo credit: D. </a:t>
            </a:r>
            <a:r>
              <a:rPr lang="en-US" sz="1800" dirty="0" err="1">
                <a:effectLst/>
                <a:latin typeface="+mj-lt"/>
              </a:rPr>
              <a:t>Ditsch</a:t>
            </a:r>
            <a:r>
              <a:rPr lang="en-US" sz="1800" dirty="0">
                <a:effectLst/>
                <a:latin typeface="+mj-lt"/>
              </a:rPr>
              <a:t> and B. Sears, UKCES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orage comm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561345"/>
            <a:ext cx="3834063" cy="287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5" descr="forage comm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8" y="3561344"/>
            <a:ext cx="3834063" cy="287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6" descr="forage comm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199"/>
            <a:ext cx="3834063" cy="287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7" descr="forage comm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8" y="457198"/>
            <a:ext cx="3834063" cy="287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228600" y="228600"/>
            <a:ext cx="4175956" cy="9689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j-lt"/>
              </a:rPr>
              <a:t>Goat Grazing Preference Trial</a:t>
            </a:r>
          </a:p>
          <a:p>
            <a:pPr algn="ctr"/>
            <a:r>
              <a:rPr lang="en-US" sz="1600" dirty="0">
                <a:latin typeface="+mj-lt"/>
              </a:rPr>
              <a:t>UK Robinson Station</a:t>
            </a:r>
          </a:p>
          <a:p>
            <a:pPr algn="ctr"/>
            <a:r>
              <a:rPr lang="en-US" sz="1600" dirty="0">
                <a:latin typeface="+mj-lt"/>
              </a:rPr>
              <a:t>2006</a:t>
            </a: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838200" y="1249279"/>
            <a:ext cx="27051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FFCC"/>
                </a:solidFill>
                <a:latin typeface="+mn-lt"/>
              </a:rPr>
              <a:t>(Most to least)</a:t>
            </a:r>
          </a:p>
          <a:p>
            <a:pPr algn="ctr"/>
            <a:endParaRPr lang="en-US" sz="5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Sorghum Sudan</a:t>
            </a:r>
          </a:p>
          <a:p>
            <a:pPr algn="ctr"/>
            <a:r>
              <a:rPr lang="en-US" sz="1800" dirty="0">
                <a:latin typeface="+mn-lt"/>
              </a:rPr>
              <a:t>White clover</a:t>
            </a:r>
          </a:p>
          <a:p>
            <a:pPr algn="ctr"/>
            <a:r>
              <a:rPr lang="en-US" sz="1800" dirty="0">
                <a:latin typeface="+mn-lt"/>
              </a:rPr>
              <a:t>Turnip</a:t>
            </a:r>
          </a:p>
          <a:p>
            <a:pPr algn="ctr"/>
            <a:r>
              <a:rPr lang="en-US" sz="1800" dirty="0">
                <a:latin typeface="+mn-lt"/>
              </a:rPr>
              <a:t>Red clover</a:t>
            </a:r>
          </a:p>
          <a:p>
            <a:pPr algn="ctr"/>
            <a:r>
              <a:rPr lang="en-US" sz="1800" dirty="0">
                <a:latin typeface="+mn-lt"/>
              </a:rPr>
              <a:t>Chicory</a:t>
            </a:r>
          </a:p>
          <a:p>
            <a:pPr algn="ctr"/>
            <a:r>
              <a:rPr lang="en-US" sz="1800" dirty="0" err="1">
                <a:latin typeface="+mn-lt"/>
              </a:rPr>
              <a:t>Sericea</a:t>
            </a:r>
            <a:r>
              <a:rPr lang="en-US" sz="1800" dirty="0">
                <a:latin typeface="+mn-lt"/>
              </a:rPr>
              <a:t> Lespedeza</a:t>
            </a:r>
          </a:p>
          <a:p>
            <a:pPr algn="ctr"/>
            <a:r>
              <a:rPr lang="en-US" sz="1800" dirty="0">
                <a:latin typeface="+mn-lt"/>
              </a:rPr>
              <a:t>Tall </a:t>
            </a:r>
            <a:r>
              <a:rPr lang="en-US" sz="1800" dirty="0" err="1">
                <a:latin typeface="+mn-lt"/>
              </a:rPr>
              <a:t>Oatgrass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Alfalfa</a:t>
            </a:r>
          </a:p>
          <a:p>
            <a:pPr algn="ctr"/>
            <a:r>
              <a:rPr lang="en-US" sz="1800" dirty="0">
                <a:latin typeface="+mn-lt"/>
              </a:rPr>
              <a:t>Warm Season Grasses</a:t>
            </a:r>
          </a:p>
          <a:p>
            <a:pPr algn="ctr"/>
            <a:r>
              <a:rPr lang="en-US" sz="1800" dirty="0">
                <a:latin typeface="+mn-lt"/>
              </a:rPr>
              <a:t>(EGG, Switch, BB, Indian)</a:t>
            </a:r>
          </a:p>
          <a:p>
            <a:pPr algn="ctr"/>
            <a:r>
              <a:rPr lang="en-US" sz="1800" dirty="0">
                <a:latin typeface="+mn-lt"/>
              </a:rPr>
              <a:t>Reed </a:t>
            </a:r>
            <a:r>
              <a:rPr lang="en-US" sz="1800" dirty="0" err="1">
                <a:latin typeface="+mn-lt"/>
              </a:rPr>
              <a:t>Canarygrass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 err="1">
                <a:latin typeface="+mn-lt"/>
              </a:rPr>
              <a:t>Orchardgrass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Annual Lespedeza</a:t>
            </a:r>
          </a:p>
          <a:p>
            <a:pPr algn="ctr"/>
            <a:r>
              <a:rPr lang="en-US" sz="1800" dirty="0">
                <a:latin typeface="+mn-lt"/>
              </a:rPr>
              <a:t>Novel Endophyte TF</a:t>
            </a:r>
          </a:p>
          <a:p>
            <a:pPr algn="ctr"/>
            <a:r>
              <a:rPr lang="en-US" sz="1800" dirty="0">
                <a:latin typeface="+mn-lt"/>
              </a:rPr>
              <a:t>Endophyte Free TF</a:t>
            </a:r>
          </a:p>
          <a:p>
            <a:pPr algn="ctr"/>
            <a:r>
              <a:rPr lang="en-US" sz="1800" dirty="0">
                <a:latin typeface="+mn-lt"/>
              </a:rPr>
              <a:t>Infected TF</a:t>
            </a:r>
          </a:p>
          <a:p>
            <a:pPr algn="ctr"/>
            <a:r>
              <a:rPr lang="en-US" sz="1800" dirty="0">
                <a:latin typeface="+mn-lt"/>
              </a:rPr>
              <a:t>Bluegrass</a:t>
            </a:r>
          </a:p>
          <a:p>
            <a:pPr algn="ctr"/>
            <a:r>
              <a:rPr lang="en-US" sz="1800" dirty="0">
                <a:latin typeface="+mn-lt"/>
              </a:rPr>
              <a:t>Bermudagrass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6488668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effectLst/>
                <a:latin typeface="+mj-lt"/>
              </a:rPr>
              <a:t>Photo credit: D. </a:t>
            </a:r>
            <a:r>
              <a:rPr lang="en-US" sz="1800" b="1" dirty="0" err="1">
                <a:effectLst/>
                <a:latin typeface="+mj-lt"/>
              </a:rPr>
              <a:t>Ditsch</a:t>
            </a:r>
            <a:r>
              <a:rPr lang="en-US" sz="1800" b="1" dirty="0">
                <a:effectLst/>
                <a:latin typeface="+mj-lt"/>
              </a:rPr>
              <a:t> and B. Sears, UKCES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3937" y="3366332"/>
            <a:ext cx="3937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838200" y="1690692"/>
            <a:ext cx="6870032" cy="463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Tahoma" charset="0"/>
            </a:endParaRP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endParaRPr lang="en-US" sz="4800" dirty="0">
              <a:latin typeface="Tahoma" charset="0"/>
            </a:endParaRPr>
          </a:p>
          <a:p>
            <a:pPr marL="347663" indent="-347663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endParaRPr lang="en-US" sz="4800" dirty="0">
              <a:latin typeface="Tahom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 Objectives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436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Identify forage types and basic nutrient content (i.e. grasses, </a:t>
            </a:r>
            <a:r>
              <a:rPr lang="en-US" sz="3600" dirty="0" smtClean="0"/>
              <a:t>legumes</a:t>
            </a:r>
            <a:r>
              <a:rPr lang="en-US" sz="3600" dirty="0"/>
              <a:t>, forbs and browse)</a:t>
            </a:r>
          </a:p>
          <a:p>
            <a:pPr>
              <a:lnSpc>
                <a:spcPct val="100000"/>
              </a:lnSpc>
            </a:pP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3600" dirty="0"/>
              <a:t>Recognize the link between forage height/maturity and nutrient content/quality as well as parasite management.</a:t>
            </a:r>
          </a:p>
          <a:p>
            <a:endParaRPr lang="en-US" sz="2000" dirty="0"/>
          </a:p>
        </p:txBody>
      </p:sp>
      <p:pic>
        <p:nvPicPr>
          <p:cNvPr id="6" name="Picture 5" descr="DSC002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9869" y="553327"/>
            <a:ext cx="2850851" cy="267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9982200" cy="9445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Cool Season Perennial </a:t>
            </a:r>
            <a:r>
              <a:rPr lang="en-US" sz="4000" dirty="0" smtClean="0"/>
              <a:t>Grasses - </a:t>
            </a:r>
            <a:r>
              <a:rPr lang="en-US" sz="4000" dirty="0" smtClean="0">
                <a:latin typeface="Tahoma" charset="0"/>
              </a:rPr>
              <a:t>Tall Fescue</a:t>
            </a:r>
            <a:endParaRPr lang="en-US" sz="2800" dirty="0">
              <a:latin typeface="Tahoma" charset="0"/>
            </a:endParaRPr>
          </a:p>
        </p:txBody>
      </p:sp>
      <p:sp>
        <p:nvSpPr>
          <p:cNvPr id="1223683" name="Rectangle 3"/>
          <p:cNvSpPr>
            <a:spLocks noChangeArrowheads="1"/>
          </p:cNvSpPr>
          <p:nvPr/>
        </p:nvSpPr>
        <p:spPr bwMode="auto">
          <a:xfrm>
            <a:off x="152400" y="1143000"/>
            <a:ext cx="67056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buSzPct val="75000"/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Most widely used forage grass in the U.S.</a:t>
            </a:r>
          </a:p>
          <a:p>
            <a:pPr marL="623888" lvl="1" indent="-219075">
              <a:buSzPct val="75000"/>
              <a:buFont typeface="Wingdings" charset="2"/>
              <a:buChar char="§"/>
            </a:pPr>
            <a:r>
              <a:rPr lang="en-US" sz="2500" dirty="0">
                <a:latin typeface="+mj-lt"/>
                <a:cs typeface="Arial" charset="0"/>
              </a:rPr>
              <a:t>High yields and persistent.</a:t>
            </a:r>
          </a:p>
          <a:p>
            <a:pPr marL="623888" lvl="1" indent="-219075">
              <a:buSzPct val="75000"/>
              <a:buFont typeface="Wingdings" charset="2"/>
              <a:buChar char="§"/>
            </a:pPr>
            <a:endParaRPr lang="en-US" dirty="0">
              <a:latin typeface="+mj-lt"/>
              <a:cs typeface="Arial" charset="0"/>
            </a:endParaRPr>
          </a:p>
          <a:p>
            <a:pPr marL="290513" indent="-290513">
              <a:buSzPct val="75000"/>
              <a:buFontTx/>
              <a:buChar char="•"/>
            </a:pPr>
            <a:r>
              <a:rPr lang="en-US" sz="2800" dirty="0" err="1">
                <a:latin typeface="+mj-lt"/>
                <a:cs typeface="Arial" charset="0"/>
              </a:rPr>
              <a:t>Endophytic</a:t>
            </a:r>
            <a:r>
              <a:rPr lang="en-US" sz="2800" dirty="0">
                <a:latin typeface="+mj-lt"/>
                <a:cs typeface="Arial" charset="0"/>
              </a:rPr>
              <a:t> fungus produces toxic alkaloids</a:t>
            </a:r>
          </a:p>
          <a:p>
            <a:pPr marL="623888" lvl="1" indent="-219075">
              <a:buSzPct val="75000"/>
              <a:buFont typeface="Wingdings" charset="2"/>
              <a:buChar char="§"/>
            </a:pPr>
            <a:r>
              <a:rPr lang="en-US" sz="2500" dirty="0">
                <a:latin typeface="+mj-lt"/>
                <a:cs typeface="Arial" charset="0"/>
              </a:rPr>
              <a:t>Fescue </a:t>
            </a:r>
            <a:r>
              <a:rPr lang="en-US" sz="2500" dirty="0" err="1">
                <a:latin typeface="+mj-lt"/>
                <a:cs typeface="Arial" charset="0"/>
              </a:rPr>
              <a:t>toxicosis</a:t>
            </a:r>
            <a:endParaRPr lang="en-US" sz="2500" dirty="0">
              <a:latin typeface="+mj-lt"/>
              <a:cs typeface="Arial" charset="0"/>
            </a:endParaRPr>
          </a:p>
          <a:p>
            <a:pPr marL="623888" lvl="1" indent="-219075">
              <a:buSzPct val="75000"/>
              <a:buFont typeface="Wingdings" charset="2"/>
              <a:buChar char="§"/>
            </a:pPr>
            <a:r>
              <a:rPr lang="en-US" sz="2500" dirty="0">
                <a:latin typeface="+mj-lt"/>
                <a:cs typeface="Arial" charset="0"/>
              </a:rPr>
              <a:t>Alkaloids aid drought tolerance and persistence</a:t>
            </a:r>
          </a:p>
          <a:p>
            <a:pPr marL="623888" lvl="1" indent="-219075">
              <a:buSzPct val="75000"/>
              <a:buFont typeface="Wingdings" charset="2"/>
              <a:buChar char="§"/>
            </a:pPr>
            <a:endParaRPr lang="en-US" dirty="0">
              <a:latin typeface="+mj-lt"/>
              <a:cs typeface="Arial" charset="0"/>
            </a:endParaRPr>
          </a:p>
          <a:p>
            <a:pPr marL="290513" indent="-290513">
              <a:buSzPct val="75000"/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Novel </a:t>
            </a:r>
            <a:r>
              <a:rPr lang="en-US" sz="2800" dirty="0" err="1">
                <a:latin typeface="+mj-lt"/>
                <a:cs typeface="Arial" charset="0"/>
              </a:rPr>
              <a:t>Endophyte</a:t>
            </a:r>
            <a:r>
              <a:rPr lang="en-US" sz="2800" dirty="0">
                <a:latin typeface="+mj-lt"/>
                <a:cs typeface="Arial" charset="0"/>
              </a:rPr>
              <a:t> TF gives persistence benefit w/o </a:t>
            </a:r>
            <a:r>
              <a:rPr lang="en-US" sz="2800" dirty="0" err="1">
                <a:latin typeface="+mj-lt"/>
                <a:cs typeface="Arial" charset="0"/>
              </a:rPr>
              <a:t>toxicosis</a:t>
            </a:r>
            <a:r>
              <a:rPr lang="en-US" sz="2800" dirty="0">
                <a:latin typeface="+mj-lt"/>
                <a:cs typeface="Arial" charset="0"/>
              </a:rPr>
              <a:t> problems.</a:t>
            </a:r>
          </a:p>
        </p:txBody>
      </p:sp>
      <p:pic>
        <p:nvPicPr>
          <p:cNvPr id="102404" name="Picture 2" descr="C:\Documents and Settings\Hancock\My Documents\My Pictures\forages\species\tall fescue\new maxq demo\cabe9-25-08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58" y="1249362"/>
            <a:ext cx="26289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06" name="Picture 3" descr="C:\Documents and Settings\Hancock\My Documents\My Pictures\forages\species\tall fescue\endophyte SEM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30" y="3009983"/>
            <a:ext cx="3323724" cy="240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ancock\My Documents\My Pictures\forages\goat grazing\DSCN0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0565"/>
            <a:ext cx="5591235" cy="419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Warm Season Perennial Grasses</a:t>
            </a:r>
            <a:endParaRPr lang="en-US" sz="4000" dirty="0">
              <a:latin typeface="+mj-lt"/>
            </a:endParaRPr>
          </a:p>
        </p:txBody>
      </p:sp>
      <p:pic>
        <p:nvPicPr>
          <p:cNvPr id="6" name="Picture 2" descr="C:\Documents and Settings\Hancock\My Documents\My Pictures\forages\goat grazing\DSCN0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27" y="1310565"/>
            <a:ext cx="5591235" cy="419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forage comm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35" y="31242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 descr="IMG_08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4743614" cy="316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90074" y="530807"/>
            <a:ext cx="583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Summer Annuals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989" y="1600200"/>
            <a:ext cx="60198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Pearl Millet, Sorghum x Sudan, </a:t>
            </a:r>
            <a:r>
              <a:rPr lang="en-US" sz="2800" dirty="0" err="1">
                <a:latin typeface="+mn-lt"/>
              </a:rPr>
              <a:t>S</a:t>
            </a:r>
            <a:r>
              <a:rPr lang="en-US" sz="2800" dirty="0" err="1" smtClean="0">
                <a:latin typeface="+mn-lt"/>
              </a:rPr>
              <a:t>udangrass</a:t>
            </a:r>
            <a:r>
              <a:rPr lang="en-US" sz="2800" dirty="0" smtClean="0">
                <a:latin typeface="+mn-lt"/>
              </a:rPr>
              <a:t>, Brown Top Millet, </a:t>
            </a:r>
            <a:r>
              <a:rPr lang="en-US" sz="2800" dirty="0" err="1" smtClean="0">
                <a:latin typeface="+mn-lt"/>
              </a:rPr>
              <a:t>Proso</a:t>
            </a:r>
            <a:r>
              <a:rPr lang="en-US" sz="2800" dirty="0" smtClean="0">
                <a:latin typeface="+mn-lt"/>
              </a:rPr>
              <a:t> Millet, </a:t>
            </a:r>
            <a:r>
              <a:rPr lang="en-US" sz="2800" dirty="0" err="1" smtClean="0">
                <a:latin typeface="+mn-lt"/>
              </a:rPr>
              <a:t>ect</a:t>
            </a:r>
            <a:r>
              <a:rPr lang="en-US" sz="2800" dirty="0" smtClean="0"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All have nitrate toxicity potential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Sorghums have prussic acid potential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Sorghums should NOT be fed to </a:t>
            </a:r>
            <a:r>
              <a:rPr lang="en-US" sz="2800" dirty="0" smtClean="0">
                <a:latin typeface="+mn-lt"/>
              </a:rPr>
              <a:t>horses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Late plantings result in low yields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70" name="Picture 6" descr="13-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0" y="252814"/>
            <a:ext cx="3216486" cy="215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5275" name="Picture 11" descr="Photo: Arrowleaf clover and bahiagrass mix pasture in Brooks County, GA, June, 2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01" y="764948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5277" name="Picture 13" descr="Photo: Crimson clover has a distinctive bright crimson seedhead in early spring (Spalding County, GA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01" y="2945658"/>
            <a:ext cx="3200400" cy="268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5269" name="Picture 5" descr="12-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59" y="3862760"/>
            <a:ext cx="4114800" cy="276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1" y="1240207"/>
            <a:ext cx="425196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9297" y="2665326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Legumes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533405"/>
            <a:ext cx="11125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Quality Differences in the Major Forage Species</a:t>
            </a:r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21909"/>
          <a:stretch>
            <a:fillRect/>
          </a:stretch>
        </p:blipFill>
        <p:spPr bwMode="auto">
          <a:xfrm>
            <a:off x="1752600" y="2209803"/>
            <a:ext cx="7162800" cy="40116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3200" y="4953003"/>
            <a:ext cx="7327900" cy="1527175"/>
            <a:chOff x="768" y="3120"/>
            <a:chExt cx="4616" cy="962"/>
          </a:xfrm>
        </p:grpSpPr>
        <p:sp>
          <p:nvSpPr>
            <p:cNvPr id="550918" name="Text Box 6"/>
            <p:cNvSpPr txBox="1">
              <a:spLocks noChangeArrowheads="1"/>
            </p:cNvSpPr>
            <p:nvPr/>
          </p:nvSpPr>
          <p:spPr bwMode="auto">
            <a:xfrm>
              <a:off x="4848" y="3849"/>
              <a:ext cx="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 err="1" smtClean="0">
                  <a:latin typeface="+mj-lt"/>
                </a:rPr>
                <a:t>Maint</a:t>
              </a:r>
              <a:r>
                <a:rPr lang="en-US" sz="1800" b="1" dirty="0" smtClean="0">
                  <a:latin typeface="+mj-lt"/>
                </a:rPr>
                <a:t>.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550919" name="Rectangle 7"/>
            <p:cNvSpPr>
              <a:spLocks noChangeArrowheads="1"/>
            </p:cNvSpPr>
            <p:nvPr/>
          </p:nvSpPr>
          <p:spPr bwMode="auto">
            <a:xfrm>
              <a:off x="768" y="3120"/>
              <a:ext cx="3744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0920" name="Freeform 8"/>
            <p:cNvSpPr>
              <a:spLocks/>
            </p:cNvSpPr>
            <p:nvPr/>
          </p:nvSpPr>
          <p:spPr bwMode="auto">
            <a:xfrm flipV="1">
              <a:off x="4464" y="3520"/>
              <a:ext cx="528" cy="416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336" y="32"/>
                </a:cxn>
                <a:cxn ang="0">
                  <a:pos x="336" y="224"/>
                </a:cxn>
                <a:cxn ang="0">
                  <a:pos x="528" y="32"/>
                </a:cxn>
              </a:cxnLst>
              <a:rect l="0" t="0" r="r" b="b"/>
              <a:pathLst>
                <a:path w="528" h="416">
                  <a:moveTo>
                    <a:pt x="0" y="416"/>
                  </a:moveTo>
                  <a:cubicBezTo>
                    <a:pt x="140" y="240"/>
                    <a:pt x="280" y="64"/>
                    <a:pt x="336" y="32"/>
                  </a:cubicBezTo>
                  <a:cubicBezTo>
                    <a:pt x="392" y="0"/>
                    <a:pt x="304" y="224"/>
                    <a:pt x="336" y="224"/>
                  </a:cubicBezTo>
                  <a:cubicBezTo>
                    <a:pt x="368" y="224"/>
                    <a:pt x="496" y="72"/>
                    <a:pt x="528" y="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>
              <a:outerShdw dist="12700" algn="ctr" rotWithShape="0">
                <a:schemeClr val="tx2"/>
              </a:outerShdw>
            </a:effec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3200" y="4343400"/>
            <a:ext cx="7913688" cy="1036638"/>
            <a:chOff x="768" y="2736"/>
            <a:chExt cx="4985" cy="653"/>
          </a:xfrm>
        </p:grpSpPr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4848" y="2985"/>
              <a:ext cx="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latin typeface="+mj-lt"/>
                </a:rPr>
                <a:t>Mod. </a:t>
              </a:r>
            </a:p>
            <a:p>
              <a:pPr algn="l"/>
              <a:r>
                <a:rPr lang="en-US" sz="1800" b="1" dirty="0">
                  <a:latin typeface="+mj-lt"/>
                </a:rPr>
                <a:t>Production</a:t>
              </a:r>
            </a:p>
          </p:txBody>
        </p:sp>
        <p:sp>
          <p:nvSpPr>
            <p:cNvPr id="550923" name="Rectangle 11"/>
            <p:cNvSpPr>
              <a:spLocks noChangeArrowheads="1"/>
            </p:cNvSpPr>
            <p:nvPr/>
          </p:nvSpPr>
          <p:spPr bwMode="auto">
            <a:xfrm>
              <a:off x="768" y="2736"/>
              <a:ext cx="3744" cy="48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0924" name="Freeform 12"/>
            <p:cNvSpPr>
              <a:spLocks/>
            </p:cNvSpPr>
            <p:nvPr/>
          </p:nvSpPr>
          <p:spPr bwMode="auto">
            <a:xfrm rot="3075242">
              <a:off x="4432" y="2960"/>
              <a:ext cx="344" cy="184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336" y="32"/>
                </a:cxn>
                <a:cxn ang="0">
                  <a:pos x="336" y="224"/>
                </a:cxn>
                <a:cxn ang="0">
                  <a:pos x="528" y="32"/>
                </a:cxn>
              </a:cxnLst>
              <a:rect l="0" t="0" r="r" b="b"/>
              <a:pathLst>
                <a:path w="528" h="416">
                  <a:moveTo>
                    <a:pt x="0" y="416"/>
                  </a:moveTo>
                  <a:cubicBezTo>
                    <a:pt x="140" y="240"/>
                    <a:pt x="280" y="64"/>
                    <a:pt x="336" y="32"/>
                  </a:cubicBezTo>
                  <a:cubicBezTo>
                    <a:pt x="392" y="0"/>
                    <a:pt x="304" y="224"/>
                    <a:pt x="336" y="224"/>
                  </a:cubicBezTo>
                  <a:cubicBezTo>
                    <a:pt x="368" y="224"/>
                    <a:pt x="496" y="72"/>
                    <a:pt x="528" y="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>
              <a:outerShdw dist="12700" algn="ctr" rotWithShape="0">
                <a:schemeClr val="tx2"/>
              </a:outerShdw>
            </a:effec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43200" y="2590800"/>
            <a:ext cx="7761288" cy="1752600"/>
            <a:chOff x="768" y="1632"/>
            <a:chExt cx="4889" cy="1104"/>
          </a:xfrm>
        </p:grpSpPr>
        <p:sp>
          <p:nvSpPr>
            <p:cNvPr id="550926" name="Rectangle 14"/>
            <p:cNvSpPr>
              <a:spLocks noChangeArrowheads="1"/>
            </p:cNvSpPr>
            <p:nvPr/>
          </p:nvSpPr>
          <p:spPr bwMode="auto">
            <a:xfrm>
              <a:off x="768" y="2112"/>
              <a:ext cx="3744" cy="624"/>
            </a:xfrm>
            <a:prstGeom prst="rect">
              <a:avLst/>
            </a:prstGeom>
            <a:solidFill>
              <a:srgbClr val="CC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0927" name="Text Box 15"/>
            <p:cNvSpPr txBox="1">
              <a:spLocks noChangeArrowheads="1"/>
            </p:cNvSpPr>
            <p:nvPr/>
          </p:nvSpPr>
          <p:spPr bwMode="auto">
            <a:xfrm>
              <a:off x="4752" y="1632"/>
              <a:ext cx="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latin typeface="+mj-lt"/>
                </a:rPr>
                <a:t>High </a:t>
              </a:r>
            </a:p>
            <a:p>
              <a:pPr algn="l"/>
              <a:r>
                <a:rPr lang="en-US" sz="1800" b="1" dirty="0">
                  <a:latin typeface="+mj-lt"/>
                </a:rPr>
                <a:t>Production</a:t>
              </a:r>
            </a:p>
          </p:txBody>
        </p:sp>
        <p:sp>
          <p:nvSpPr>
            <p:cNvPr id="550928" name="Freeform 16"/>
            <p:cNvSpPr>
              <a:spLocks/>
            </p:cNvSpPr>
            <p:nvPr/>
          </p:nvSpPr>
          <p:spPr bwMode="auto">
            <a:xfrm>
              <a:off x="4464" y="2064"/>
              <a:ext cx="528" cy="416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336" y="32"/>
                </a:cxn>
                <a:cxn ang="0">
                  <a:pos x="336" y="224"/>
                </a:cxn>
                <a:cxn ang="0">
                  <a:pos x="528" y="32"/>
                </a:cxn>
              </a:cxnLst>
              <a:rect l="0" t="0" r="r" b="b"/>
              <a:pathLst>
                <a:path w="528" h="416">
                  <a:moveTo>
                    <a:pt x="0" y="416"/>
                  </a:moveTo>
                  <a:cubicBezTo>
                    <a:pt x="140" y="240"/>
                    <a:pt x="280" y="64"/>
                    <a:pt x="336" y="32"/>
                  </a:cubicBezTo>
                  <a:cubicBezTo>
                    <a:pt x="392" y="0"/>
                    <a:pt x="304" y="224"/>
                    <a:pt x="336" y="224"/>
                  </a:cubicBezTo>
                  <a:cubicBezTo>
                    <a:pt x="368" y="224"/>
                    <a:pt x="496" y="72"/>
                    <a:pt x="528" y="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>
              <a:outerShdw dist="12700" algn="ctr" rotWithShape="0">
                <a:schemeClr val="tx2"/>
              </a:outerShdw>
            </a:effec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14" y="1724492"/>
            <a:ext cx="6144171" cy="460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6299" y="277942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Legumes Help to Offset the Negative Effects of Endophyte-Infected Tall Fescue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N11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533400"/>
            <a:ext cx="47244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DSCN11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2966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658" y="381000"/>
            <a:ext cx="525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+mj-lt"/>
              </a:rPr>
              <a:t>We force </a:t>
            </a:r>
            <a:r>
              <a:rPr lang="en-US" sz="3600" dirty="0" smtClean="0">
                <a:latin typeface="+mj-lt"/>
              </a:rPr>
              <a:t>goats (and sheep) to </a:t>
            </a:r>
            <a:r>
              <a:rPr lang="en-US" sz="3600" dirty="0">
                <a:latin typeface="+mj-lt"/>
              </a:rPr>
              <a:t>graze close to the </a:t>
            </a:r>
            <a:r>
              <a:rPr lang="en-US" sz="3600" dirty="0" smtClean="0">
                <a:latin typeface="+mj-lt"/>
              </a:rPr>
              <a:t>ground.</a:t>
            </a:r>
            <a:endParaRPr lang="en-US" sz="3600" dirty="0">
              <a:latin typeface="+mj-lt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606716" y="4110156"/>
            <a:ext cx="61280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+mj-lt"/>
              </a:rPr>
              <a:t>Grazing close to the ground increases the opportunity for parasitic larva </a:t>
            </a:r>
            <a:r>
              <a:rPr lang="en-US" sz="3600" dirty="0" smtClean="0">
                <a:latin typeface="+mj-lt"/>
              </a:rPr>
              <a:t>consumption.</a:t>
            </a:r>
            <a:endParaRPr lang="en-US" sz="3600" dirty="0">
              <a:latin typeface="+mj-lt"/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35381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Better to graze over 4-6” in height to avoid parasites, however, over-mature (tall) forage can be less nutritious, so it is a balancing act.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299" y="277942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Serecia</a:t>
            </a:r>
            <a:r>
              <a:rPr lang="en-US" sz="4400" dirty="0" smtClean="0">
                <a:latin typeface="+mj-lt"/>
              </a:rPr>
              <a:t> lespedeza</a:t>
            </a:r>
            <a:endParaRPr lang="en-US" sz="4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47383"/>
            <a:ext cx="3771901" cy="50292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6299" y="1195204"/>
            <a:ext cx="60960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alibri" pitchFamily="34" charset="0"/>
              </a:rPr>
              <a:t>Has been shown to reduce parasite fecal egg counts in goats and sheep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alibri" pitchFamily="34" charset="0"/>
              </a:rPr>
              <a:t>Thought to work in part through specific types of condensed tannins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Calibri" pitchFamily="34" charset="0"/>
              </a:rPr>
              <a:t>Tannin- found in many plants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Calibri" pitchFamily="34" charset="0"/>
              </a:rPr>
              <a:t>Most research with AU grazer </a:t>
            </a:r>
            <a:r>
              <a:rPr lang="en-US" sz="3600" dirty="0" err="1" smtClean="0">
                <a:latin typeface="Calibri" pitchFamily="34" charset="0"/>
              </a:rPr>
              <a:t>serecia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lespdeza</a:t>
            </a:r>
            <a:endParaRPr lang="en-US" sz="3600" dirty="0" smtClean="0">
              <a:latin typeface="Calibri" pitchFamily="34" charset="0"/>
            </a:endParaRPr>
          </a:p>
          <a:p>
            <a:pPr marL="3429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ancock\My Documents\My Pictures\forages\goat grazing\IMG_03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0600" y="1219200"/>
            <a:ext cx="3048000" cy="265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3683" name="Rectangle 3"/>
          <p:cNvSpPr>
            <a:spLocks noChangeArrowheads="1"/>
          </p:cNvSpPr>
          <p:nvPr/>
        </p:nvSpPr>
        <p:spPr bwMode="auto">
          <a:xfrm>
            <a:off x="762000" y="1285185"/>
            <a:ext cx="6477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buSzPct val="75000"/>
            </a:pPr>
            <a:r>
              <a:rPr lang="en-US" sz="3000" dirty="0">
                <a:latin typeface="+mj-lt"/>
                <a:cs typeface="Arial" charset="0"/>
              </a:rPr>
              <a:t>Allows one to: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Rotate out of heavy parasite pressure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Optimize selection of highest quality forage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Prevent overgrazing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Graze multiple forage species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Integrate woodlands and grass - legume pastures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Integrate warm and cool season forage species</a:t>
            </a:r>
          </a:p>
        </p:txBody>
      </p:sp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2048"/>
            <a:ext cx="10210800" cy="1020762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Rational (aka Rotational) </a:t>
            </a:r>
            <a:r>
              <a:rPr lang="en-US" sz="4000" dirty="0" smtClean="0"/>
              <a:t>Grazing</a:t>
            </a:r>
            <a:endParaRPr lang="en-US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44467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42493" y="408057"/>
            <a:ext cx="922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  <a:cs typeface="Tahoma" pitchFamily="34" charset="0"/>
              </a:rPr>
              <a:t>Perimeter Fencing</a:t>
            </a:r>
            <a:endParaRPr lang="en-US" sz="4000" dirty="0">
              <a:latin typeface="+mj-lt"/>
              <a:cs typeface="Tahoma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0618" y="1233415"/>
            <a:ext cx="5882107" cy="45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buSzPct val="75000"/>
              <a:buFontTx/>
              <a:buChar char="•"/>
            </a:pPr>
            <a:r>
              <a:rPr lang="en-US" sz="2900" dirty="0" smtClean="0">
                <a:latin typeface="+mj-lt"/>
                <a:cs typeface="Arial" charset="0"/>
              </a:rPr>
              <a:t>Goats need better fencing than sheep (stronger, taller)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2900" dirty="0" smtClean="0">
                <a:latin typeface="+mj-lt"/>
                <a:cs typeface="Arial" charset="0"/>
              </a:rPr>
              <a:t>Electric will work with the correct number of hot wires (always hot)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2900" dirty="0" smtClean="0">
                <a:latin typeface="+mj-lt"/>
                <a:cs typeface="Arial" charset="0"/>
              </a:rPr>
              <a:t>Smaller openings (4x4, 2x4) best with woven wire due to horns (or offset hot wires - always hot)</a:t>
            </a:r>
          </a:p>
          <a:p>
            <a:pPr marL="290513" indent="-290513">
              <a:buSzPct val="75000"/>
              <a:buFontTx/>
              <a:buChar char="•"/>
            </a:pPr>
            <a:r>
              <a:rPr lang="en-US" sz="2900" dirty="0" smtClean="0">
                <a:latin typeface="+mj-lt"/>
                <a:cs typeface="Arial" charset="0"/>
              </a:rPr>
              <a:t>Various fencing for cross-fencing to split pastures (i.e. for rotational grazing)</a:t>
            </a:r>
            <a:endParaRPr lang="en-US" sz="2900" dirty="0"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62000"/>
            <a:ext cx="4422407" cy="512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 the next few minutes…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9520" y="1690692"/>
            <a:ext cx="5179280" cy="4652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Pasture management to meet nutritional needs of various small ruminant production classes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The necessity for improved pastures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Desirable forage species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Enabling the instinct to browse for goats (maybe hair sheep)</a:t>
            </a:r>
          </a:p>
          <a:p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2746383"/>
            <a:ext cx="5620927" cy="35861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Ensuring forage availability</a:t>
            </a:r>
          </a:p>
          <a:p>
            <a:pPr marL="690563" lvl="1" indent="-233363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en-US" sz="2500" dirty="0"/>
              <a:t>Goal: year-round feed supply</a:t>
            </a:r>
          </a:p>
          <a:p>
            <a:pPr marL="690563" lvl="1" indent="-233363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en-US" sz="2500" dirty="0"/>
              <a:t>Emphasizing the use of legumes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Reducing internal parasite load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Novel forages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500" b="1" i="1" dirty="0"/>
              <a:t>Rational</a:t>
            </a:r>
            <a:r>
              <a:rPr lang="en-US" sz="2500" dirty="0"/>
              <a:t> grazing</a:t>
            </a:r>
          </a:p>
          <a:p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5076"/>
            <a:ext cx="296948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724900" y="73623"/>
            <a:ext cx="4039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Photo: </a:t>
            </a:r>
            <a:r>
              <a:rPr lang="en-US" sz="1400" dirty="0">
                <a:latin typeface="+mn-lt"/>
              </a:rPr>
              <a:t>Susan </a:t>
            </a:r>
            <a:r>
              <a:rPr lang="en-US" sz="1400" dirty="0" err="1">
                <a:latin typeface="+mn-lt"/>
              </a:rPr>
              <a:t>Schoenian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Baalands</a:t>
            </a:r>
            <a:r>
              <a:rPr lang="en-US" sz="1400" dirty="0">
                <a:latin typeface="+mn-lt"/>
              </a:rPr>
              <a:t> Farm</a:t>
            </a:r>
          </a:p>
        </p:txBody>
      </p:sp>
    </p:spTree>
    <p:extLst>
      <p:ext uri="{BB962C8B-B14F-4D97-AF65-F5344CB8AC3E}">
        <p14:creationId xmlns:p14="http://schemas.microsoft.com/office/powerpoint/2010/main" val="413664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61505" y="266123"/>
            <a:ext cx="922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  <a:cs typeface="Tahoma" pitchFamily="34" charset="0"/>
              </a:rPr>
              <a:t>Fencing</a:t>
            </a:r>
            <a:endParaRPr lang="en-US" sz="4000" dirty="0">
              <a:latin typeface="+mj-lt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121666"/>
            <a:ext cx="5105400" cy="4033571"/>
            <a:chOff x="2590800" y="1581150"/>
            <a:chExt cx="5943600" cy="4457700"/>
          </a:xfrm>
        </p:grpSpPr>
        <p:pic>
          <p:nvPicPr>
            <p:cNvPr id="118794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581150"/>
              <a:ext cx="5943600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801" name="Line 17"/>
            <p:cNvSpPr>
              <a:spLocks noChangeShapeType="1"/>
            </p:cNvSpPr>
            <p:nvPr/>
          </p:nvSpPr>
          <p:spPr bwMode="auto">
            <a:xfrm>
              <a:off x="4732020" y="46482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2" name="Line 18"/>
            <p:cNvSpPr>
              <a:spLocks noChangeShapeType="1"/>
            </p:cNvSpPr>
            <p:nvPr/>
          </p:nvSpPr>
          <p:spPr bwMode="auto">
            <a:xfrm>
              <a:off x="4732020" y="41910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3" name="Line 19"/>
            <p:cNvSpPr>
              <a:spLocks noChangeShapeType="1"/>
            </p:cNvSpPr>
            <p:nvPr/>
          </p:nvSpPr>
          <p:spPr bwMode="auto">
            <a:xfrm>
              <a:off x="4690712" y="35814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4" name="Line 20"/>
            <p:cNvSpPr>
              <a:spLocks noChangeShapeType="1"/>
            </p:cNvSpPr>
            <p:nvPr/>
          </p:nvSpPr>
          <p:spPr bwMode="auto">
            <a:xfrm>
              <a:off x="4690712" y="29718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5" name="Line 21"/>
            <p:cNvSpPr>
              <a:spLocks noChangeShapeType="1"/>
            </p:cNvSpPr>
            <p:nvPr/>
          </p:nvSpPr>
          <p:spPr bwMode="auto">
            <a:xfrm>
              <a:off x="4689108" y="22860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6" name="Line 22"/>
            <p:cNvSpPr>
              <a:spLocks noChangeShapeType="1"/>
            </p:cNvSpPr>
            <p:nvPr/>
          </p:nvSpPr>
          <p:spPr bwMode="auto">
            <a:xfrm>
              <a:off x="4732020" y="48768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7" name="Line 23"/>
            <p:cNvSpPr>
              <a:spLocks noChangeShapeType="1"/>
            </p:cNvSpPr>
            <p:nvPr/>
          </p:nvSpPr>
          <p:spPr bwMode="auto">
            <a:xfrm>
              <a:off x="4732020" y="51054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8" name="Line 24"/>
            <p:cNvSpPr>
              <a:spLocks noChangeShapeType="1"/>
            </p:cNvSpPr>
            <p:nvPr/>
          </p:nvSpPr>
          <p:spPr bwMode="auto">
            <a:xfrm>
              <a:off x="4732020" y="44196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09" name="Line 25"/>
            <p:cNvSpPr>
              <a:spLocks noChangeShapeType="1"/>
            </p:cNvSpPr>
            <p:nvPr/>
          </p:nvSpPr>
          <p:spPr bwMode="auto">
            <a:xfrm>
              <a:off x="4732020" y="3886200"/>
              <a:ext cx="1280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83266"/>
            <a:ext cx="4251912" cy="318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19578" y="617220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Tahoma" pitchFamily="34" charset="0"/>
              </a:rPr>
              <a:t>3 </a:t>
            </a:r>
            <a:r>
              <a:rPr lang="en-US" sz="2800" dirty="0">
                <a:latin typeface="+mj-lt"/>
                <a:cs typeface="Tahoma" pitchFamily="34" charset="0"/>
              </a:rPr>
              <a:t>hot wires: 10, 20, and 36 </a:t>
            </a:r>
            <a:r>
              <a:rPr lang="en-US" sz="2800" dirty="0" smtClean="0">
                <a:latin typeface="+mj-lt"/>
                <a:cs typeface="Tahoma" pitchFamily="34" charset="0"/>
              </a:rPr>
              <a:t>inches</a:t>
            </a:r>
            <a:endParaRPr lang="en-US" sz="2800" dirty="0">
              <a:latin typeface="+mj-lt"/>
              <a:cs typeface="Tahoma" pitchFamily="34" charset="0"/>
            </a:endParaRPr>
          </a:p>
        </p:txBody>
      </p:sp>
      <p:pic>
        <p:nvPicPr>
          <p:cNvPr id="16" name="Picture 2" descr="C:\Documents and Settings\Hancock\My Documents\My Pictures\forages\goat grazing\IMG_03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69" y="266123"/>
            <a:ext cx="5211079" cy="390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3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424527" y="1371600"/>
            <a:ext cx="73152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FFCC"/>
                </a:solidFill>
                <a:latin typeface="Calibri" pitchFamily="34" charset="0"/>
                <a:cs typeface="Tahoma" pitchFamily="34" charset="0"/>
              </a:rPr>
              <a:t>www.georgiaforages.com</a:t>
            </a:r>
          </a:p>
        </p:txBody>
      </p:sp>
      <p:pic>
        <p:nvPicPr>
          <p:cNvPr id="7444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33400"/>
            <a:ext cx="4520950" cy="5301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5927" y="3048000"/>
            <a:ext cx="7772400" cy="838200"/>
          </a:xfrm>
          <a:prstGeom prst="rect">
            <a:avLst/>
          </a:prstGeom>
          <a:solidFill>
            <a:srgbClr val="000000">
              <a:alpha val="34902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FFCC"/>
                </a:solidFill>
                <a:latin typeface="Calibri" pitchFamily="34" charset="0"/>
                <a:cs typeface="Tahoma" pitchFamily="34" charset="0"/>
              </a:rPr>
              <a:t>GeorgiaForages.com Email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1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4724400" y="6172200"/>
            <a:ext cx="51069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200" u="sng" dirty="0" smtClean="0">
                <a:solidFill>
                  <a:srgbClr val="0099FF"/>
                </a:solidFill>
                <a:latin typeface="Tahoma" pitchFamily="34" charset="0"/>
                <a:hlinkClick r:id="rId3"/>
              </a:rPr>
              <a:t>www.georgiaforages.com</a:t>
            </a:r>
            <a:r>
              <a:rPr lang="en-US" sz="3200" u="sng" dirty="0" smtClean="0">
                <a:solidFill>
                  <a:srgbClr val="0099FF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0099FF"/>
                </a:solidFill>
                <a:latin typeface="Tahoma" pitchFamily="34" charset="0"/>
              </a:rPr>
              <a:t> </a:t>
            </a:r>
            <a:endParaRPr lang="en-US" sz="320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3" y="228600"/>
            <a:ext cx="8128000" cy="5829300"/>
          </a:xfrm>
          <a:prstGeom prst="rect">
            <a:avLst/>
          </a:prstGeom>
        </p:spPr>
      </p:pic>
      <p:grpSp>
        <p:nvGrpSpPr>
          <p:cNvPr id="238596" name="Group 4"/>
          <p:cNvGrpSpPr>
            <a:grpSpLocks/>
          </p:cNvGrpSpPr>
          <p:nvPr/>
        </p:nvGrpSpPr>
        <p:grpSpPr bwMode="auto">
          <a:xfrm>
            <a:off x="1752600" y="4572000"/>
            <a:ext cx="4248150" cy="1230313"/>
            <a:chOff x="580" y="49"/>
            <a:chExt cx="2676" cy="775"/>
          </a:xfrm>
        </p:grpSpPr>
        <p:sp>
          <p:nvSpPr>
            <p:cNvPr id="238597" name="Oval 5"/>
            <p:cNvSpPr>
              <a:spLocks noChangeArrowheads="1"/>
            </p:cNvSpPr>
            <p:nvPr/>
          </p:nvSpPr>
          <p:spPr bwMode="auto">
            <a:xfrm>
              <a:off x="618" y="66"/>
              <a:ext cx="1182" cy="7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8" name="Rectangle 6"/>
            <p:cNvSpPr>
              <a:spLocks noChangeArrowheads="1"/>
            </p:cNvSpPr>
            <p:nvPr/>
          </p:nvSpPr>
          <p:spPr bwMode="auto">
            <a:xfrm>
              <a:off x="1452" y="210"/>
              <a:ext cx="179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8599" name="Picture 7" descr="georgia grass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49"/>
              <a:ext cx="2676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1454452" y="228600"/>
            <a:ext cx="401002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Tahoma" pitchFamily="34" charset="0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/>
      <p:bldP spid="2385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7" y="304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137673" cy="46450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Forages and pastures</a:t>
            </a: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www.georgiaforages.com</a:t>
            </a:r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800" dirty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www.sheep101.info/201/pasturemgt.html</a:t>
            </a:r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www.sheepandgoat.com</a:t>
            </a:r>
            <a:r>
              <a:rPr lang="en-US" sz="2800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/#!</a:t>
            </a:r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webinars/cu81</a:t>
            </a:r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Fencing</a:t>
            </a: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www.sheep101.info/201/fencing.html</a:t>
            </a:r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www.premier1supplies.com/instructions.php</a:t>
            </a:r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www.staytuff.com/PDF/Stay-Tuff Installation Guide final Oct 13.pdf</a:t>
            </a:r>
            <a:endParaRPr lang="en-US" sz="2800" dirty="0" smtClean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350652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products, business, companies or manufacturers are being endorsed.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4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Pasture basics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447800"/>
            <a:ext cx="7832558" cy="48625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2900" dirty="0"/>
              <a:t>Soil type/texture (percentage sand, silt and clay; i.e. sandy clay loam, loam) </a:t>
            </a:r>
          </a:p>
          <a:p>
            <a:pPr>
              <a:lnSpc>
                <a:spcPct val="110000"/>
              </a:lnSpc>
            </a:pPr>
            <a:r>
              <a:rPr lang="en-US" altLang="en-US" sz="2900" dirty="0"/>
              <a:t>Soil Health/Fertility</a:t>
            </a:r>
          </a:p>
          <a:p>
            <a:pPr lvl="1">
              <a:lnSpc>
                <a:spcPct val="110000"/>
              </a:lnSpc>
            </a:pPr>
            <a:r>
              <a:rPr lang="en-US" altLang="en-US" sz="2900" dirty="0"/>
              <a:t>Enough nutrients for healthy plants/good yields</a:t>
            </a:r>
          </a:p>
          <a:p>
            <a:pPr lvl="1">
              <a:lnSpc>
                <a:spcPct val="110000"/>
              </a:lnSpc>
            </a:pPr>
            <a:r>
              <a:rPr lang="en-US" altLang="en-US" sz="2900" dirty="0"/>
              <a:t>Optimal pH (target 6.0 to 6.8, near neutral); need appropriate pH to get the most out of fertilizer</a:t>
            </a:r>
          </a:p>
          <a:p>
            <a:pPr lvl="1">
              <a:lnSpc>
                <a:spcPct val="110000"/>
              </a:lnSpc>
            </a:pPr>
            <a:r>
              <a:rPr lang="en-US" altLang="en-US" sz="2900" dirty="0"/>
              <a:t>Good water storage and drainage</a:t>
            </a:r>
          </a:p>
          <a:p>
            <a:pPr lvl="1">
              <a:lnSpc>
                <a:spcPct val="110000"/>
              </a:lnSpc>
            </a:pPr>
            <a:r>
              <a:rPr lang="en-US" altLang="en-US" sz="2900" dirty="0"/>
              <a:t>Low disease and pest pressure</a:t>
            </a:r>
          </a:p>
          <a:p>
            <a:pPr marL="457200" indent="-457200"/>
            <a:endParaRPr lang="en-US" altLang="en-US" sz="2900" dirty="0"/>
          </a:p>
          <a:p>
            <a:pPr marL="457200" indent="-457200"/>
            <a:endParaRPr lang="en-US" alt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1638300"/>
            <a:ext cx="348835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58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9916" y="3370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Soil Testing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50232" y="1600200"/>
            <a:ext cx="10274968" cy="48625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 Many labs, many different types of tests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 Take a representative sample 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Soil test handbook available at: 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en-US" sz="2800" dirty="0">
                <a:hlinkClick r:id="rId3"/>
              </a:rPr>
              <a:t>http://extension.uga.edu/agriculture/soil/</a:t>
            </a:r>
            <a:r>
              <a:rPr lang="en-US" altLang="en-US" sz="2800" dirty="0"/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 Use test to look at long term trends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 Contact your local county extension office for assistance/more information: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hlinkClick r:id="rId4"/>
              </a:rPr>
              <a:t>http://extension.uga.edu/about/county/index.cfm</a:t>
            </a:r>
            <a:r>
              <a:rPr lang="en-US" altLang="en-US" sz="2800" dirty="0"/>
              <a:t> 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82" y="1662618"/>
            <a:ext cx="3128897" cy="208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7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y Sampling 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95250"/>
            <a:ext cx="7696200" cy="577215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74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least used and least understood element of a good forage management plan.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22052" y="5549612"/>
            <a:ext cx="31077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Photo credit: Bobby Smith, Morgan CEC</a:t>
            </a:r>
            <a:endParaRPr lang="en-US" sz="13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9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Paradox of Forage Yield and Quality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29681" y="3384083"/>
            <a:ext cx="2410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AD47"/>
                </a:solidFill>
                <a:effectLst>
                  <a:outerShdw blurRad="50800" dist="12700" dir="8640000" sx="101000" sy="101000" algn="t" rotWithShape="0">
                    <a:prstClr val="black">
                      <a:alpha val="73000"/>
                    </a:prstClr>
                  </a:outerShdw>
                </a:effectLst>
              </a:rPr>
              <a:t>Available Forage</a:t>
            </a:r>
          </a:p>
          <a:p>
            <a:pPr algn="ctr"/>
            <a:r>
              <a:rPr lang="en-US" i="1" dirty="0" smtClean="0">
                <a:solidFill>
                  <a:srgbClr val="70AD47"/>
                </a:solidFill>
                <a:effectLst>
                  <a:outerShdw blurRad="50800" dist="12700" dir="8640000" sx="101000" sy="101000" algn="t" rotWithShape="0">
                    <a:prstClr val="black">
                      <a:alpha val="73000"/>
                    </a:prstClr>
                  </a:outerShdw>
                </a:effectLst>
              </a:rPr>
              <a:t>(dry </a:t>
            </a:r>
            <a:r>
              <a:rPr lang="en-US" i="1" dirty="0" err="1" smtClean="0">
                <a:solidFill>
                  <a:srgbClr val="70AD47"/>
                </a:solidFill>
                <a:effectLst>
                  <a:outerShdw blurRad="50800" dist="12700" dir="8640000" sx="101000" sy="101000" algn="t" rotWithShape="0">
                    <a:prstClr val="black">
                      <a:alpha val="73000"/>
                    </a:prstClr>
                  </a:outerShdw>
                </a:effectLst>
              </a:rPr>
              <a:t>lbs</a:t>
            </a:r>
            <a:r>
              <a:rPr lang="en-US" i="1" dirty="0" smtClean="0">
                <a:solidFill>
                  <a:srgbClr val="70AD47"/>
                </a:solidFill>
                <a:effectLst>
                  <a:outerShdw blurRad="50800" dist="12700" dir="8640000" sx="101000" sy="101000" algn="t" rotWithShape="0">
                    <a:prstClr val="black">
                      <a:alpha val="73000"/>
                    </a:prstClr>
                  </a:outerShdw>
                </a:effectLst>
              </a:rPr>
              <a:t>/acre)</a:t>
            </a:r>
            <a:endParaRPr lang="en-US" i="1" dirty="0">
              <a:solidFill>
                <a:srgbClr val="70AD47"/>
              </a:solidFill>
              <a:effectLst>
                <a:outerShdw blurRad="50800" dist="12700" dir="8640000" sx="101000" sy="101000" algn="t" rotWithShape="0">
                  <a:prstClr val="black">
                    <a:alpha val="73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8695938" y="3742938"/>
            <a:ext cx="333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Relative Forage Quality</a:t>
            </a:r>
          </a:p>
        </p:txBody>
      </p:sp>
      <p:sp>
        <p:nvSpPr>
          <p:cNvPr id="8" name="Freeform 7"/>
          <p:cNvSpPr/>
          <p:nvPr/>
        </p:nvSpPr>
        <p:spPr>
          <a:xfrm>
            <a:off x="2201333" y="2527905"/>
            <a:ext cx="7450667" cy="3412824"/>
          </a:xfrm>
          <a:custGeom>
            <a:avLst/>
            <a:gdLst>
              <a:gd name="connsiteX0" fmla="*/ 0 w 7450667"/>
              <a:gd name="connsiteY0" fmla="*/ 3386666 h 3469972"/>
              <a:gd name="connsiteX1" fmla="*/ 1657048 w 7450667"/>
              <a:gd name="connsiteY1" fmla="*/ 3193143 h 3469972"/>
              <a:gd name="connsiteX2" fmla="*/ 3422953 w 7450667"/>
              <a:gd name="connsiteY2" fmla="*/ 1100666 h 3469972"/>
              <a:gd name="connsiteX3" fmla="*/ 5442857 w 7450667"/>
              <a:gd name="connsiteY3" fmla="*/ 181428 h 3469972"/>
              <a:gd name="connsiteX4" fmla="*/ 7450667 w 7450667"/>
              <a:gd name="connsiteY4" fmla="*/ 0 h 3469972"/>
              <a:gd name="connsiteX0" fmla="*/ 0 w 7450667"/>
              <a:gd name="connsiteY0" fmla="*/ 3386666 h 3412824"/>
              <a:gd name="connsiteX1" fmla="*/ 1790095 w 7450667"/>
              <a:gd name="connsiteY1" fmla="*/ 2939143 h 3412824"/>
              <a:gd name="connsiteX2" fmla="*/ 3422953 w 7450667"/>
              <a:gd name="connsiteY2" fmla="*/ 1100666 h 3412824"/>
              <a:gd name="connsiteX3" fmla="*/ 5442857 w 7450667"/>
              <a:gd name="connsiteY3" fmla="*/ 181428 h 3412824"/>
              <a:gd name="connsiteX4" fmla="*/ 7450667 w 7450667"/>
              <a:gd name="connsiteY4" fmla="*/ 0 h 34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667" h="3412824">
                <a:moveTo>
                  <a:pt x="0" y="3386666"/>
                </a:moveTo>
                <a:cubicBezTo>
                  <a:pt x="543278" y="3480404"/>
                  <a:pt x="1219603" y="3320143"/>
                  <a:pt x="1790095" y="2939143"/>
                </a:cubicBezTo>
                <a:cubicBezTo>
                  <a:pt x="2360587" y="2558143"/>
                  <a:pt x="2814159" y="1560285"/>
                  <a:pt x="3422953" y="1100666"/>
                </a:cubicBezTo>
                <a:cubicBezTo>
                  <a:pt x="4031747" y="641047"/>
                  <a:pt x="4771571" y="364872"/>
                  <a:pt x="5442857" y="181428"/>
                </a:cubicBezTo>
                <a:cubicBezTo>
                  <a:pt x="6114143" y="-2016"/>
                  <a:pt x="7450667" y="0"/>
                  <a:pt x="7450667" y="0"/>
                </a:cubicBezTo>
              </a:path>
            </a:pathLst>
          </a:custGeom>
          <a:ln w="38100" cmpd="sng">
            <a:solidFill>
              <a:srgbClr val="70AD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89238" y="2441274"/>
            <a:ext cx="7486952" cy="3485393"/>
          </a:xfrm>
          <a:custGeom>
            <a:avLst/>
            <a:gdLst>
              <a:gd name="connsiteX0" fmla="*/ 0 w 7486952"/>
              <a:gd name="connsiteY0" fmla="*/ 14059 h 3485393"/>
              <a:gd name="connsiteX1" fmla="*/ 2697238 w 7486952"/>
              <a:gd name="connsiteY1" fmla="*/ 98726 h 3485393"/>
              <a:gd name="connsiteX2" fmla="*/ 4426857 w 7486952"/>
              <a:gd name="connsiteY2" fmla="*/ 751869 h 3485393"/>
              <a:gd name="connsiteX3" fmla="*/ 6337905 w 7486952"/>
              <a:gd name="connsiteY3" fmla="*/ 2953202 h 3485393"/>
              <a:gd name="connsiteX4" fmla="*/ 7486952 w 7486952"/>
              <a:gd name="connsiteY4" fmla="*/ 3485393 h 348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952" h="3485393">
                <a:moveTo>
                  <a:pt x="0" y="14059"/>
                </a:moveTo>
                <a:cubicBezTo>
                  <a:pt x="979714" y="-5092"/>
                  <a:pt x="1959429" y="-24242"/>
                  <a:pt x="2697238" y="98726"/>
                </a:cubicBezTo>
                <a:cubicBezTo>
                  <a:pt x="3435048" y="221694"/>
                  <a:pt x="3820079" y="276123"/>
                  <a:pt x="4426857" y="751869"/>
                </a:cubicBezTo>
                <a:cubicBezTo>
                  <a:pt x="5033635" y="1227615"/>
                  <a:pt x="5827889" y="2497615"/>
                  <a:pt x="6337905" y="2953202"/>
                </a:cubicBezTo>
                <a:cubicBezTo>
                  <a:pt x="6847921" y="3408789"/>
                  <a:pt x="7486952" y="3485393"/>
                  <a:pt x="7486952" y="3485393"/>
                </a:cubicBezTo>
              </a:path>
            </a:pathLst>
          </a:custGeom>
          <a:ln w="28575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71700" y="2057400"/>
            <a:ext cx="7848600" cy="4424065"/>
            <a:chOff x="2171700" y="2057400"/>
            <a:chExt cx="7848600" cy="4424065"/>
          </a:xfrm>
        </p:grpSpPr>
        <p:sp>
          <p:nvSpPr>
            <p:cNvPr id="5" name="TextBox 4"/>
            <p:cNvSpPr txBox="1"/>
            <p:nvPr/>
          </p:nvSpPr>
          <p:spPr>
            <a:xfrm>
              <a:off x="5012110" y="6019800"/>
              <a:ext cx="2265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Days of Growth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71700" y="2057400"/>
              <a:ext cx="7848600" cy="3886200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3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6553200" cy="121920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Meat Goat Needs*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1165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*% BW is all feed/forage eaten </a:t>
            </a:r>
            <a:r>
              <a:rPr lang="en-US" altLang="en-US" sz="1800" dirty="0"/>
              <a:t>on dry matter </a:t>
            </a:r>
            <a:r>
              <a:rPr lang="en-US" altLang="en-US" sz="1800" dirty="0" smtClean="0"/>
              <a:t>basis as % of their body </a:t>
            </a:r>
            <a:r>
              <a:rPr lang="en-US" altLang="en-US" sz="1800" dirty="0"/>
              <a:t>weight (NRC, 2007</a:t>
            </a:r>
            <a:r>
              <a:rPr lang="en-US" altLang="en-US" sz="1800" dirty="0" smtClean="0"/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**Kids gaining less than 0.44 </a:t>
            </a:r>
            <a:r>
              <a:rPr lang="en-US" altLang="en-US" sz="1800" dirty="0" err="1" smtClean="0"/>
              <a:t>lb</a:t>
            </a:r>
            <a:r>
              <a:rPr lang="en-US" altLang="en-US" sz="1800" dirty="0" smtClean="0"/>
              <a:t>/day would require less;  </a:t>
            </a:r>
            <a:r>
              <a:rPr lang="en-US" altLang="en-US" sz="1800" dirty="0"/>
              <a:t>from Dr. </a:t>
            </a:r>
            <a:r>
              <a:rPr lang="en-US" altLang="en-US" sz="1800" dirty="0" err="1"/>
              <a:t>Niki</a:t>
            </a:r>
            <a:r>
              <a:rPr lang="en-US" altLang="en-US" sz="1800" dirty="0"/>
              <a:t> Whitley, Fort Valley State University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79253"/>
              </p:ext>
            </p:extLst>
          </p:nvPr>
        </p:nvGraphicFramePr>
        <p:xfrm>
          <a:off x="762000" y="762000"/>
          <a:ext cx="10591800" cy="4648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6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Protein (CP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Energy (TDN)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Bucks (110-220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2% BW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54%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Dry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doe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(88 - 154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BW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7%</a:t>
                      </a:r>
                      <a:endParaRPr lang="en-US" sz="2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Late gestation (twins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2.5% BW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</a:t>
                      </a:r>
                      <a:r>
                        <a:rPr lang="en-US" sz="28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66%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Early lactation (twins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3% BW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13%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53%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**Growing kid (30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; 0.44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/day)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Boer  (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% BW)                  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2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en-US" sz="2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Local (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3.6%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BW)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2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US" sz="2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Yearlings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(66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lb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Boer,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avg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growth, 2.5%BW)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66%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SU BFRD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308D306D-57C1-410F-9420-F080ABDD11DB}" vid="{D5FD2705-3821-455F-821C-28F304E0BA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FVSU BFRDP</Template>
  <TotalTime>4538</TotalTime>
  <Words>1565</Words>
  <Application>Microsoft Office PowerPoint</Application>
  <PresentationFormat>Widescreen</PresentationFormat>
  <Paragraphs>368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Tahoma</vt:lpstr>
      <vt:lpstr>Times</vt:lpstr>
      <vt:lpstr>Times New Roman</vt:lpstr>
      <vt:lpstr>Verdana</vt:lpstr>
      <vt:lpstr>Wingdings</vt:lpstr>
      <vt:lpstr>FVSU BFRDP</vt:lpstr>
      <vt:lpstr>PowerPoint Presentation</vt:lpstr>
      <vt:lpstr>Session 2 Pasture Management</vt:lpstr>
      <vt:lpstr>Learning Objectives </vt:lpstr>
      <vt:lpstr>Over the next few minutes… </vt:lpstr>
      <vt:lpstr>Pasture basics</vt:lpstr>
      <vt:lpstr>Soil Testing</vt:lpstr>
      <vt:lpstr>PowerPoint Presentation</vt:lpstr>
      <vt:lpstr>The Paradox of Forage Yield and Quality</vt:lpstr>
      <vt:lpstr>Meat Goat Needs*</vt:lpstr>
      <vt:lpstr>PowerPoint Presentation</vt:lpstr>
      <vt:lpstr>PowerPoint Presentation</vt:lpstr>
      <vt:lpstr>Approximate Diet Selection of Grazing Animals when Given Choice</vt:lpstr>
      <vt:lpstr>PowerPoint Presentation</vt:lpstr>
      <vt:lpstr>Stocking Rates on 2-2 ½ Acres</vt:lpstr>
      <vt:lpstr>PowerPoint Presentation</vt:lpstr>
      <vt:lpstr>PowerPoint Presentation</vt:lpstr>
      <vt:lpstr>Also known to like…</vt:lpstr>
      <vt:lpstr>PowerPoint Presentation</vt:lpstr>
      <vt:lpstr>PowerPoint Presentation</vt:lpstr>
      <vt:lpstr>Sustainable Forage System?</vt:lpstr>
      <vt:lpstr>What else do we know about goat grazing behavior?</vt:lpstr>
      <vt:lpstr>How do we get enough energy in the animal?</vt:lpstr>
      <vt:lpstr>Forage Distribution</vt:lpstr>
      <vt:lpstr>Forage Distribution</vt:lpstr>
      <vt:lpstr>Forage Productivity Differs Throughout the Year</vt:lpstr>
      <vt:lpstr>Forage Productivity Differs Throughout the Year</vt:lpstr>
      <vt:lpstr>Forage Distribution</vt:lpstr>
      <vt:lpstr>PowerPoint Presentation</vt:lpstr>
      <vt:lpstr>PowerPoint Presentation</vt:lpstr>
      <vt:lpstr>Cool Season Perennial Grasses - Tall Fescue</vt:lpstr>
      <vt:lpstr>PowerPoint Presentation</vt:lpstr>
      <vt:lpstr>PowerPoint Presentation</vt:lpstr>
      <vt:lpstr>PowerPoint Presentation</vt:lpstr>
      <vt:lpstr>Quality Differences in the Major Forage Species</vt:lpstr>
      <vt:lpstr>PowerPoint Presentation</vt:lpstr>
      <vt:lpstr>PowerPoint Presentation</vt:lpstr>
      <vt:lpstr>PowerPoint Presentation</vt:lpstr>
      <vt:lpstr>Rational (aka Rotational) Grazing</vt:lpstr>
      <vt:lpstr>PowerPoint Presentation</vt:lpstr>
      <vt:lpstr>PowerPoint Presentation</vt:lpstr>
      <vt:lpstr>PowerPoint Presentation</vt:lpstr>
      <vt:lpstr>PowerPoint Presentation</vt:lpstr>
      <vt:lpstr>Additional Resources </vt:lpstr>
      <vt:lpstr>PowerPoint Presentation</vt:lpstr>
    </vt:vector>
  </TitlesOfParts>
  <Company>UGA Crop &amp; Soil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Dairies</dc:title>
  <dc:creator>Dennis Hancock</dc:creator>
  <cp:lastModifiedBy>Windows User</cp:lastModifiedBy>
  <cp:revision>315</cp:revision>
  <cp:lastPrinted>2016-09-06T18:35:18Z</cp:lastPrinted>
  <dcterms:created xsi:type="dcterms:W3CDTF">2012-03-13T17:13:09Z</dcterms:created>
  <dcterms:modified xsi:type="dcterms:W3CDTF">2016-09-06T18:38:41Z</dcterms:modified>
</cp:coreProperties>
</file>