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76" r:id="rId2"/>
    <p:sldId id="258" r:id="rId3"/>
    <p:sldId id="361" r:id="rId4"/>
    <p:sldId id="321" r:id="rId5"/>
    <p:sldId id="364" r:id="rId6"/>
    <p:sldId id="363" r:id="rId7"/>
    <p:sldId id="365" r:id="rId8"/>
    <p:sldId id="366" r:id="rId9"/>
    <p:sldId id="324" r:id="rId10"/>
    <p:sldId id="326" r:id="rId11"/>
    <p:sldId id="368" r:id="rId12"/>
    <p:sldId id="369" r:id="rId13"/>
    <p:sldId id="378" r:id="rId14"/>
    <p:sldId id="354" r:id="rId15"/>
    <p:sldId id="355" r:id="rId16"/>
    <p:sldId id="377" r:id="rId17"/>
    <p:sldId id="356" r:id="rId18"/>
    <p:sldId id="357" r:id="rId19"/>
    <p:sldId id="337" r:id="rId20"/>
    <p:sldId id="331" r:id="rId21"/>
    <p:sldId id="371" r:id="rId22"/>
    <p:sldId id="332" r:id="rId23"/>
    <p:sldId id="343" r:id="rId24"/>
    <p:sldId id="344" r:id="rId25"/>
    <p:sldId id="346" r:id="rId26"/>
    <p:sldId id="348" r:id="rId27"/>
    <p:sldId id="359" r:id="rId28"/>
    <p:sldId id="373" r:id="rId29"/>
    <p:sldId id="360" r:id="rId30"/>
    <p:sldId id="349" r:id="rId31"/>
    <p:sldId id="261" r:id="rId32"/>
    <p:sldId id="367" r:id="rId33"/>
    <p:sldId id="375" r:id="rId3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0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770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E25833-383F-4A69-897E-9FFDA7BF99B6}" type="datetimeFigureOut">
              <a:rPr lang="en-US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7536F75-D957-4EDD-B4BC-FEF699D3078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1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5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79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8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7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0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4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2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8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6">
                <a:lumMod val="75000"/>
                <a:alpha val="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sip.org/" TargetMode="External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baalands/616874912/" TargetMode="External"/><Relationship Id="rId7" Type="http://schemas.openxmlformats.org/officeDocument/2006/relationships/image" Target="../media/image65.jp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s.edu/pubs/docs/A/ANR-0821/index2.tmp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672" y="602398"/>
            <a:ext cx="7430657" cy="23316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052224"/>
            <a:ext cx="12192000" cy="1171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Small Ruminant Production</a:t>
            </a:r>
            <a:endParaRPr lang="en-US" sz="66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25370" y="4840305"/>
            <a:ext cx="7995936" cy="1629124"/>
            <a:chOff x="2522339" y="4956215"/>
            <a:chExt cx="7995936" cy="16291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8195" y="5305727"/>
              <a:ext cx="2570080" cy="905077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2339" y="4956215"/>
              <a:ext cx="1009360" cy="162912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089" y="5305727"/>
              <a:ext cx="2066386" cy="9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1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966353" y="795215"/>
            <a:ext cx="6152093" cy="639762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Important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966353" y="1434977"/>
            <a:ext cx="6152093" cy="411047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What the market is looking for- pedigree/bloodlines, breed character, fitness, growth</a:t>
            </a:r>
          </a:p>
          <a:p>
            <a:r>
              <a:rPr lang="en-US" sz="3200" dirty="0"/>
              <a:t>Reproductive efficiency</a:t>
            </a:r>
          </a:p>
          <a:p>
            <a:pPr lvl="1"/>
            <a:r>
              <a:rPr lang="en-US" sz="2800" dirty="0" smtClean="0"/>
              <a:t>Pounds quality offspring to sell </a:t>
            </a:r>
            <a:endParaRPr lang="en-US" sz="2800" dirty="0"/>
          </a:p>
          <a:p>
            <a:r>
              <a:rPr lang="en-US" sz="3200" dirty="0" smtClean="0"/>
              <a:t>Body </a:t>
            </a:r>
            <a:r>
              <a:rPr lang="en-US" sz="3200" dirty="0"/>
              <a:t>conformation</a:t>
            </a:r>
          </a:p>
          <a:p>
            <a:pPr lvl="1"/>
            <a:r>
              <a:rPr lang="en-US" sz="2800" dirty="0"/>
              <a:t>Structural </a:t>
            </a:r>
            <a:r>
              <a:rPr lang="en-US" sz="2800" dirty="0" smtClean="0"/>
              <a:t>correctness - </a:t>
            </a:r>
            <a:r>
              <a:rPr lang="en-US" sz="2800" dirty="0"/>
              <a:t>related to performance/longevity</a:t>
            </a:r>
          </a:p>
          <a:p>
            <a:r>
              <a:rPr lang="en-US" sz="3200" dirty="0" smtClean="0"/>
              <a:t>Current fad?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1" y="1714501"/>
            <a:ext cx="4963113" cy="32861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132433"/>
            <a:ext cx="5126565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Breeding Stock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305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99200" y="1040962"/>
            <a:ext cx="5386917" cy="639762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Important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9200" y="1680724"/>
            <a:ext cx="5386917" cy="411047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Looks/conformation (what market is looking for)</a:t>
            </a:r>
          </a:p>
          <a:p>
            <a:r>
              <a:rPr lang="en-US" sz="3200" b="1" dirty="0" smtClean="0"/>
              <a:t>Winning records</a:t>
            </a:r>
          </a:p>
          <a:p>
            <a:r>
              <a:rPr lang="en-US" sz="3200" b="1" dirty="0" smtClean="0"/>
              <a:t> </a:t>
            </a:r>
            <a:r>
              <a:rPr lang="en-US" sz="3200" dirty="0"/>
              <a:t>Current fad? </a:t>
            </a:r>
          </a:p>
          <a:p>
            <a:r>
              <a:rPr lang="en-US" sz="3200" dirty="0" smtClean="0"/>
              <a:t>Reproductive efficiency?</a:t>
            </a:r>
            <a:endParaRPr lang="en-US" sz="3200" dirty="0"/>
          </a:p>
          <a:p>
            <a:pPr lvl="1"/>
            <a:r>
              <a:rPr lang="en-US" sz="2800" dirty="0" smtClean="0"/>
              <a:t>Number quality offspring to sell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/>
          <a:stretch/>
        </p:blipFill>
        <p:spPr>
          <a:xfrm>
            <a:off x="407638" y="1712281"/>
            <a:ext cx="5446751" cy="329696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6757" y="21057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Show animals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8093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48941" y="817938"/>
            <a:ext cx="5386917" cy="639762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Important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63178" y="1457700"/>
            <a:ext cx="5857926" cy="411047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Quality/quantity of product</a:t>
            </a:r>
          </a:p>
          <a:p>
            <a:r>
              <a:rPr lang="en-US" sz="3600" b="1" dirty="0" smtClean="0"/>
              <a:t>Winning/best records</a:t>
            </a:r>
          </a:p>
          <a:p>
            <a:pPr lvl="1"/>
            <a:r>
              <a:rPr lang="en-US" sz="3200" b="1" dirty="0" smtClean="0"/>
              <a:t>Fiber shows</a:t>
            </a:r>
          </a:p>
          <a:p>
            <a:pPr lvl="1"/>
            <a:r>
              <a:rPr lang="en-US" sz="3200" b="1" dirty="0" smtClean="0"/>
              <a:t>DHIA results</a:t>
            </a:r>
          </a:p>
          <a:p>
            <a:r>
              <a:rPr lang="en-US" sz="3600" dirty="0"/>
              <a:t>Reproductive efficiency?</a:t>
            </a:r>
          </a:p>
          <a:p>
            <a:pPr lvl="1"/>
            <a:r>
              <a:rPr lang="en-US" sz="3200" dirty="0"/>
              <a:t>Number quality offspring to sell </a:t>
            </a:r>
          </a:p>
          <a:p>
            <a:r>
              <a:rPr lang="en-US" sz="3600" dirty="0" smtClean="0"/>
              <a:t>Conformation (udder)</a:t>
            </a:r>
            <a:r>
              <a:rPr lang="en-US" sz="3600" b="1" dirty="0" smtClean="0"/>
              <a:t> 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4" y="1164220"/>
            <a:ext cx="2940732" cy="3250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t="13069"/>
          <a:stretch/>
        </p:blipFill>
        <p:spPr>
          <a:xfrm>
            <a:off x="2088107" y="3630305"/>
            <a:ext cx="3712192" cy="286086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4249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Fiber/Dairy Animals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4278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471910"/>
              </p:ext>
            </p:extLst>
          </p:nvPr>
        </p:nvGraphicFramePr>
        <p:xfrm>
          <a:off x="25009" y="-43617"/>
          <a:ext cx="12166991" cy="6998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3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7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Meat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Wool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Multi-purpose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Other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2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Hair (or shedding)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Fine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Wool</a:t>
                      </a:r>
                      <a:endParaRPr lang="en-US" sz="18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err="1" smtClean="0"/>
                        <a:t>Babydoll</a:t>
                      </a:r>
                      <a:r>
                        <a:rPr lang="en-US" sz="1800" dirty="0" smtClean="0"/>
                        <a:t> Southdown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Black Welsh Mountain</a:t>
                      </a:r>
                      <a:br>
                        <a:rPr lang="en-US" sz="1800" dirty="0" smtClean="0"/>
                      </a:br>
                      <a:r>
                        <a:rPr lang="en-US" sz="1800" dirty="0" err="1" smtClean="0"/>
                        <a:t>Blueface</a:t>
                      </a:r>
                      <a:r>
                        <a:rPr lang="en-US" sz="1800" dirty="0" smtClean="0"/>
                        <a:t> Leicester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Calif. Variegated Mutant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Clun Forest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Florida</a:t>
                      </a:r>
                      <a:r>
                        <a:rPr lang="en-US" sz="1800" baseline="0" dirty="0" smtClean="0"/>
                        <a:t> Cracker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Florida or </a:t>
                      </a:r>
                      <a:r>
                        <a:rPr lang="en-US" sz="1800" dirty="0" smtClean="0"/>
                        <a:t>Gulf Coast Native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Hog Island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Icelandic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Jacob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Karakul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Navajo-Churro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Scottish Blackface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Shetland</a:t>
                      </a:r>
                      <a:br>
                        <a:rPr lang="en-US" sz="1800" dirty="0" smtClean="0"/>
                      </a:br>
                      <a:r>
                        <a:rPr lang="en-US" sz="1800" dirty="0" err="1" smtClean="0"/>
                        <a:t>Soay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0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American </a:t>
                      </a:r>
                      <a:r>
                        <a:rPr lang="en-US" sz="1800" dirty="0" err="1" smtClean="0"/>
                        <a:t>Blackbelly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err="1" smtClean="0"/>
                        <a:t>Barbado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California</a:t>
                      </a:r>
                      <a:r>
                        <a:rPr lang="en-US" sz="1800" baseline="0" dirty="0" smtClean="0"/>
                        <a:t> Red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b="1" dirty="0" err="1" smtClean="0"/>
                        <a:t>Dorper</a:t>
                      </a:r>
                      <a:r>
                        <a:rPr lang="en-US" sz="1800" b="1" dirty="0" smtClean="0"/>
                        <a:t/>
                      </a:r>
                      <a:br>
                        <a:rPr lang="en-US" sz="1800" b="1" dirty="0" smtClean="0"/>
                      </a:br>
                      <a:r>
                        <a:rPr lang="en-US" sz="1800" b="1" dirty="0" smtClean="0"/>
                        <a:t>Katahdin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Romanov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Royal White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St. Croix</a:t>
                      </a:r>
                    </a:p>
                    <a:p>
                      <a:pPr algn="ctr"/>
                      <a:r>
                        <a:rPr lang="en-US" sz="1800" dirty="0" smtClean="0"/>
                        <a:t>Wiltshire Horn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Booroola</a:t>
                      </a:r>
                      <a:r>
                        <a:rPr lang="en-US" sz="1800" dirty="0" smtClean="0"/>
                        <a:t> Merino</a:t>
                      </a:r>
                      <a:br>
                        <a:rPr lang="en-US" sz="1800" dirty="0" smtClean="0"/>
                      </a:br>
                      <a:r>
                        <a:rPr lang="en-US" sz="1800" dirty="0" err="1" smtClean="0"/>
                        <a:t>Cormos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err="1" smtClean="0"/>
                        <a:t>Debouillet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Merino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Panama</a:t>
                      </a:r>
                      <a:br>
                        <a:rPr lang="en-US" sz="1800" dirty="0" smtClean="0"/>
                      </a:br>
                      <a:r>
                        <a:rPr lang="en-US" sz="1800" b="1" dirty="0" err="1" smtClean="0"/>
                        <a:t>Rambouillet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Columbia</a:t>
                      </a:r>
                      <a:br>
                        <a:rPr lang="en-US" sz="1800" dirty="0" smtClean="0"/>
                      </a:br>
                      <a:r>
                        <a:rPr lang="en-US" sz="1800" dirty="0" err="1" smtClean="0"/>
                        <a:t>Corriedale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err="1" smtClean="0"/>
                        <a:t>Finnsheep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b="1" dirty="0" err="1" smtClean="0"/>
                        <a:t>Polypay</a:t>
                      </a:r>
                      <a:r>
                        <a:rPr lang="en-US" sz="1800" b="1" dirty="0" smtClean="0"/>
                        <a:t/>
                      </a:r>
                      <a:br>
                        <a:rPr lang="en-US" sz="1800" b="1" dirty="0" smtClean="0"/>
                      </a:br>
                      <a:r>
                        <a:rPr lang="en-US" sz="1800" dirty="0" smtClean="0"/>
                        <a:t>S. African</a:t>
                      </a:r>
                      <a:r>
                        <a:rPr lang="en-US" sz="1800" baseline="0" dirty="0" smtClean="0"/>
                        <a:t> Meat Merino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err="1" smtClean="0"/>
                        <a:t>Targhee</a:t>
                      </a:r>
                      <a:endParaRPr 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2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Wooled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Long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Dairy</a:t>
                      </a:r>
                      <a:endParaRPr lang="en-US" sz="18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60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Border Cheviot</a:t>
                      </a:r>
                      <a:br>
                        <a:rPr lang="en-US" sz="1800" dirty="0" smtClean="0"/>
                      </a:br>
                      <a:r>
                        <a:rPr lang="en-US" sz="1800" b="1" dirty="0" smtClean="0"/>
                        <a:t>Dorset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b="1" dirty="0" smtClean="0"/>
                        <a:t>Hampshire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Ile de France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North Country Cheviot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Oxford</a:t>
                      </a:r>
                      <a:br>
                        <a:rPr lang="en-US" sz="1800" dirty="0" smtClean="0"/>
                      </a:br>
                      <a:r>
                        <a:rPr lang="en-US" sz="1800" dirty="0" err="1" smtClean="0"/>
                        <a:t>Shropshire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Southdown</a:t>
                      </a:r>
                      <a:br>
                        <a:rPr lang="en-US" sz="1800" dirty="0" smtClean="0"/>
                      </a:br>
                      <a:r>
                        <a:rPr lang="en-US" sz="1800" b="1" dirty="0" smtClean="0"/>
                        <a:t>Suffolk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b="1" dirty="0" smtClean="0"/>
                        <a:t>Texel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Tunis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Border Leicester</a:t>
                      </a:r>
                      <a:br>
                        <a:rPr lang="en-US" sz="1800" dirty="0" smtClean="0"/>
                      </a:br>
                      <a:r>
                        <a:rPr lang="en-US" sz="1800" dirty="0" err="1" smtClean="0"/>
                        <a:t>Coopworth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Cotswold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Leicester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Longwool</a:t>
                      </a:r>
                      <a:r>
                        <a:rPr lang="en-US" sz="1800" baseline="0" dirty="0" smtClean="0"/>
                        <a:t/>
                      </a:r>
                      <a:br>
                        <a:rPr lang="en-US" sz="1800" baseline="0" dirty="0" smtClean="0"/>
                      </a:br>
                      <a:r>
                        <a:rPr lang="en-US" sz="1800" dirty="0" smtClean="0"/>
                        <a:t>Lincoln</a:t>
                      </a:r>
                      <a:br>
                        <a:rPr lang="en-US" sz="1800" dirty="0" smtClean="0"/>
                      </a:br>
                      <a:r>
                        <a:rPr lang="en-US" sz="1800" dirty="0" err="1" smtClean="0"/>
                        <a:t>Perendale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Romney</a:t>
                      </a:r>
                      <a:br>
                        <a:rPr lang="en-US" sz="1800" dirty="0" smtClean="0"/>
                      </a:br>
                      <a:r>
                        <a:rPr lang="en-US" sz="1800" dirty="0" err="1" smtClean="0"/>
                        <a:t>Wensleydale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Awassi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East Friesian</a:t>
                      </a:r>
                      <a:br>
                        <a:rPr lang="en-US" sz="1800" dirty="0" smtClean="0"/>
                      </a:br>
                      <a:r>
                        <a:rPr lang="en-US" sz="1800" dirty="0" err="1" smtClean="0"/>
                        <a:t>Lacaune</a:t>
                      </a:r>
                      <a:endParaRPr 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3236" y="5387562"/>
            <a:ext cx="5176282" cy="132556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US Sheep Breeds by Primary Purpose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82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49" y="95250"/>
            <a:ext cx="8534400" cy="990600"/>
          </a:xfrm>
        </p:spPr>
        <p:txBody>
          <a:bodyPr/>
          <a:lstStyle/>
          <a:p>
            <a:r>
              <a:rPr lang="en-US" b="1" u="sng" cap="small" dirty="0" smtClean="0"/>
              <a:t>Sheep Terminal (sire breeds)</a:t>
            </a:r>
            <a:endParaRPr lang="en-US" b="1" u="sng" cap="smal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1208278"/>
            <a:ext cx="2609850" cy="253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-5365" y="3766674"/>
            <a:ext cx="6882686" cy="447674"/>
          </a:xfrm>
        </p:spPr>
        <p:txBody>
          <a:bodyPr>
            <a:noAutofit/>
          </a:bodyPr>
          <a:lstStyle/>
          <a:p>
            <a:r>
              <a:rPr lang="en-US" dirty="0" smtClean="0"/>
              <a:t>Suffolk, Hampshire – Frame/growth (feedlot)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1800" y="1208278"/>
            <a:ext cx="3352800" cy="258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10486" y="1183939"/>
            <a:ext cx="3532838" cy="332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Placeholder 7"/>
          <p:cNvSpPr>
            <a:spLocks noGrp="1"/>
          </p:cNvSpPr>
          <p:nvPr>
            <p:ph type="body" idx="1"/>
          </p:nvPr>
        </p:nvSpPr>
        <p:spPr>
          <a:xfrm>
            <a:off x="7004097" y="4465990"/>
            <a:ext cx="5267324" cy="581025"/>
          </a:xfrm>
        </p:spPr>
        <p:txBody>
          <a:bodyPr>
            <a:normAutofit/>
          </a:bodyPr>
          <a:lstStyle/>
          <a:p>
            <a:r>
              <a:rPr lang="en-US" dirty="0" smtClean="0"/>
              <a:t>Texel– Muscling/carcass (pasture)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idx="1"/>
          </p:nvPr>
        </p:nvSpPr>
        <p:spPr>
          <a:xfrm>
            <a:off x="6324600" y="5685075"/>
            <a:ext cx="6096000" cy="447674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Dorper</a:t>
            </a:r>
            <a:r>
              <a:rPr lang="en-US" dirty="0" smtClean="0"/>
              <a:t>/White </a:t>
            </a:r>
            <a:r>
              <a:rPr lang="en-US" dirty="0" err="1" smtClean="0"/>
              <a:t>Dorper</a:t>
            </a:r>
            <a:r>
              <a:rPr lang="en-US" dirty="0" smtClean="0"/>
              <a:t> – Muscling, hair (pasture)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01492" y="6435209"/>
            <a:ext cx="349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Photos: Susan Schoenian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303335"/>
            <a:ext cx="3114675" cy="231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s://c1.staticflickr.com/1/549/18072670544_5a155741eb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3"/>
          <a:stretch/>
        </p:blipFill>
        <p:spPr bwMode="auto">
          <a:xfrm>
            <a:off x="25906" y="4347291"/>
            <a:ext cx="3045573" cy="22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44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49" y="95250"/>
            <a:ext cx="8534400" cy="990600"/>
          </a:xfrm>
        </p:spPr>
        <p:txBody>
          <a:bodyPr/>
          <a:lstStyle/>
          <a:p>
            <a:r>
              <a:rPr lang="en-US" b="1" u="sng" cap="small" dirty="0" smtClean="0"/>
              <a:t>Sheep Maternal (ewe breeds)</a:t>
            </a:r>
            <a:endParaRPr lang="en-US" b="1" u="sng" cap="small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35" y="1208278"/>
            <a:ext cx="2898775" cy="238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8831" y="1188881"/>
            <a:ext cx="4175470" cy="204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7"/>
          <p:cNvSpPr>
            <a:spLocks noGrp="1"/>
          </p:cNvSpPr>
          <p:nvPr>
            <p:ph type="body" idx="1"/>
          </p:nvPr>
        </p:nvSpPr>
        <p:spPr>
          <a:xfrm>
            <a:off x="3559816" y="3332006"/>
            <a:ext cx="4759935" cy="7386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Katahdin – Fitness, reproduction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5624" y="1245667"/>
            <a:ext cx="3584575" cy="263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7"/>
          <p:cNvSpPr>
            <a:spLocks noGrp="1"/>
          </p:cNvSpPr>
          <p:nvPr>
            <p:ph type="body" idx="1"/>
          </p:nvPr>
        </p:nvSpPr>
        <p:spPr>
          <a:xfrm>
            <a:off x="8139903" y="3878376"/>
            <a:ext cx="3856040" cy="875288"/>
          </a:xfrm>
        </p:spPr>
        <p:txBody>
          <a:bodyPr>
            <a:normAutofit/>
          </a:bodyPr>
          <a:lstStyle/>
          <a:p>
            <a:r>
              <a:rPr lang="en-US" dirty="0" err="1" smtClean="0"/>
              <a:t>Polypay</a:t>
            </a:r>
            <a:r>
              <a:rPr lang="en-US" dirty="0" smtClean="0"/>
              <a:t> – prolificacy, mothering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81798" y="5974590"/>
            <a:ext cx="328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Photos: Susan Schoenian, </a:t>
            </a:r>
            <a:r>
              <a:rPr lang="en-US" dirty="0" err="1" smtClean="0"/>
              <a:t>Baalands</a:t>
            </a:r>
            <a:r>
              <a:rPr lang="en-US" dirty="0" smtClean="0"/>
              <a:t> Farm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174" y="4173688"/>
            <a:ext cx="2533650" cy="261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7"/>
          <p:cNvSpPr>
            <a:spLocks noGrp="1"/>
          </p:cNvSpPr>
          <p:nvPr>
            <p:ph type="body" idx="1"/>
          </p:nvPr>
        </p:nvSpPr>
        <p:spPr>
          <a:xfrm>
            <a:off x="1728241" y="5257190"/>
            <a:ext cx="2486026" cy="1167276"/>
          </a:xfrm>
        </p:spPr>
        <p:txBody>
          <a:bodyPr>
            <a:normAutofit/>
          </a:bodyPr>
          <a:lstStyle/>
          <a:p>
            <a:r>
              <a:rPr lang="en-US" dirty="0" err="1" smtClean="0"/>
              <a:t>Rambouillet</a:t>
            </a:r>
            <a:r>
              <a:rPr lang="en-US" dirty="0" smtClean="0"/>
              <a:t> – Maternal wool</a:t>
            </a:r>
          </a:p>
          <a:p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idx="1"/>
          </p:nvPr>
        </p:nvSpPr>
        <p:spPr>
          <a:xfrm>
            <a:off x="206062" y="3594672"/>
            <a:ext cx="3044359" cy="1158992"/>
          </a:xfrm>
        </p:spPr>
        <p:txBody>
          <a:bodyPr>
            <a:normAutofit/>
          </a:bodyPr>
          <a:lstStyle/>
          <a:p>
            <a:r>
              <a:rPr lang="en-US" dirty="0" smtClean="0"/>
              <a:t>Dorset – Both: reproduction, good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8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 Goats Breed by Primary Purpose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216222"/>
              </p:ext>
            </p:extLst>
          </p:nvPr>
        </p:nvGraphicFramePr>
        <p:xfrm>
          <a:off x="361680" y="1690688"/>
          <a:ext cx="11680065" cy="3731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6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9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9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Dairy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Fiber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Boer</a:t>
                      </a:r>
                    </a:p>
                    <a:p>
                      <a:pPr algn="ctr"/>
                      <a:r>
                        <a:rPr lang="en-US" sz="2400" b="1" dirty="0" err="1" smtClean="0"/>
                        <a:t>Kiko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Myotonic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(Tennessee Fainting)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Pygmy</a:t>
                      </a:r>
                    </a:p>
                    <a:p>
                      <a:pPr algn="ctr"/>
                      <a:r>
                        <a:rPr lang="en-US" sz="2400" dirty="0" smtClean="0"/>
                        <a:t>Savanna</a:t>
                      </a:r>
                      <a:br>
                        <a:rPr lang="en-US" sz="2400" dirty="0" smtClean="0"/>
                      </a:br>
                      <a:r>
                        <a:rPr lang="en-US" sz="2400" b="1" dirty="0" smtClean="0"/>
                        <a:t>Spanish*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Alpine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La</a:t>
                      </a:r>
                      <a:r>
                        <a:rPr lang="en-US" sz="2400" baseline="0" dirty="0" smtClean="0"/>
                        <a:t> Mancha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Nigerian Dwarf</a:t>
                      </a:r>
                      <a:br>
                        <a:rPr lang="en-US" sz="2400" dirty="0" smtClean="0"/>
                      </a:br>
                      <a:r>
                        <a:rPr lang="en-US" sz="2400" b="1" dirty="0" smtClean="0"/>
                        <a:t>Nubian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err="1" smtClean="0"/>
                        <a:t>Oberhasli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b="1" dirty="0" smtClean="0"/>
                        <a:t>Saanen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err="1" smtClean="0"/>
                        <a:t>Toggenburg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Angora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err="1" smtClean="0"/>
                        <a:t>Cashgora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Cashmere*</a:t>
                      </a:r>
                    </a:p>
                    <a:p>
                      <a:pPr algn="ctr"/>
                      <a:r>
                        <a:rPr lang="en-US" sz="2400" dirty="0" smtClean="0"/>
                        <a:t>Pygora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Arapawa</a:t>
                      </a:r>
                      <a:endParaRPr lang="en-US" sz="2400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Golden Guernsey</a:t>
                      </a:r>
                      <a:br>
                        <a:rPr lang="en-US" sz="24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en-US" sz="24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Kinder</a:t>
                      </a:r>
                      <a:br>
                        <a:rPr lang="en-US" sz="24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en-US" sz="24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Other mini-goats</a:t>
                      </a:r>
                      <a:br>
                        <a:rPr lang="en-US" sz="24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Sable (Saanen)</a:t>
                      </a:r>
                      <a:endParaRPr lang="en-US" sz="2400" dirty="0" smtClean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San Clemente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Scrub/Brush/Wood*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5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49" y="95250"/>
            <a:ext cx="8534400" cy="990600"/>
          </a:xfrm>
        </p:spPr>
        <p:txBody>
          <a:bodyPr/>
          <a:lstStyle/>
          <a:p>
            <a:r>
              <a:rPr lang="en-US" b="1" u="sng" cap="small" dirty="0" smtClean="0"/>
              <a:t>Goat Terminal (sire breeds)</a:t>
            </a:r>
            <a:endParaRPr lang="en-US" b="1" u="sng" cap="smal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04849" y="3554981"/>
            <a:ext cx="6096000" cy="447674"/>
          </a:xfrm>
        </p:spPr>
        <p:txBody>
          <a:bodyPr>
            <a:normAutofit/>
          </a:bodyPr>
          <a:lstStyle/>
          <a:p>
            <a:r>
              <a:rPr lang="en-US" dirty="0" smtClean="0"/>
              <a:t>Boer, Savanna – muscling, growth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idx="1"/>
          </p:nvPr>
        </p:nvSpPr>
        <p:spPr>
          <a:xfrm>
            <a:off x="6743700" y="3421630"/>
            <a:ext cx="5022056" cy="581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Kiko</a:t>
            </a:r>
            <a:r>
              <a:rPr lang="en-US" dirty="0"/>
              <a:t> </a:t>
            </a:r>
            <a:r>
              <a:rPr lang="en-US" dirty="0" smtClean="0"/>
              <a:t>– growth, fitness (both?)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95625" y="4016626"/>
            <a:ext cx="600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above: Susan Schoenian, </a:t>
            </a:r>
            <a:r>
              <a:rPr lang="en-US" dirty="0" err="1" smtClean="0"/>
              <a:t>Baalands</a:t>
            </a:r>
            <a:r>
              <a:rPr lang="en-US" dirty="0" smtClean="0"/>
              <a:t> Farm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9" r="2334" b="5811"/>
          <a:stretch/>
        </p:blipFill>
        <p:spPr bwMode="auto">
          <a:xfrm>
            <a:off x="3157019" y="1183370"/>
            <a:ext cx="2807595" cy="232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lum contrast="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2" t="4536"/>
          <a:stretch/>
        </p:blipFill>
        <p:spPr bwMode="auto">
          <a:xfrm>
            <a:off x="164985" y="1197367"/>
            <a:ext cx="2861658" cy="229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63"/>
          <a:stretch/>
        </p:blipFill>
        <p:spPr bwMode="auto">
          <a:xfrm>
            <a:off x="9124949" y="1157167"/>
            <a:ext cx="2860301" cy="237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7535" y="1147767"/>
            <a:ext cx="2676525" cy="239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16405"/>
          <a:stretch/>
        </p:blipFill>
        <p:spPr bwMode="auto">
          <a:xfrm>
            <a:off x="3474572" y="4399929"/>
            <a:ext cx="4980083" cy="225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9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49" y="95250"/>
            <a:ext cx="8534400" cy="990600"/>
          </a:xfrm>
        </p:spPr>
        <p:txBody>
          <a:bodyPr/>
          <a:lstStyle/>
          <a:p>
            <a:r>
              <a:rPr lang="en-US" b="1" u="sng" cap="small" dirty="0" smtClean="0"/>
              <a:t>Goat Maternal (Doe breeds)</a:t>
            </a:r>
            <a:endParaRPr lang="en-US" b="1" u="sng" cap="smal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188268" y="5949191"/>
            <a:ext cx="3876541" cy="504511"/>
          </a:xfrm>
        </p:spPr>
        <p:txBody>
          <a:bodyPr>
            <a:noAutofit/>
          </a:bodyPr>
          <a:lstStyle/>
          <a:p>
            <a:r>
              <a:rPr lang="en-US" sz="2800" dirty="0" smtClean="0"/>
              <a:t>Spanish – Fitness, mothering</a:t>
            </a:r>
            <a:endParaRPr lang="en-US" sz="280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idx="1"/>
          </p:nvPr>
        </p:nvSpPr>
        <p:spPr>
          <a:xfrm>
            <a:off x="7199615" y="5658679"/>
            <a:ext cx="4868560" cy="581025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Kiko</a:t>
            </a:r>
            <a:r>
              <a:rPr lang="en-US" sz="2800" dirty="0"/>
              <a:t> </a:t>
            </a:r>
            <a:r>
              <a:rPr lang="en-US" sz="2800" dirty="0" smtClean="0"/>
              <a:t>– both?; fitness, mothering, growth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211" y="992962"/>
            <a:ext cx="3981490" cy="2986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9431" y="2640454"/>
            <a:ext cx="3028744" cy="2639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56" y="1826147"/>
            <a:ext cx="2135612" cy="2443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6191" y="3325744"/>
            <a:ext cx="3571875" cy="2332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80" t="9041" r="7953" b="13842"/>
          <a:stretch/>
        </p:blipFill>
        <p:spPr>
          <a:xfrm>
            <a:off x="2054631" y="1603818"/>
            <a:ext cx="3860580" cy="17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6029" y="947695"/>
            <a:ext cx="5843626" cy="576262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Visual appraisal (subjective)</a:t>
            </a:r>
            <a:endParaRPr lang="en-US" sz="32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8778" y="1587457"/>
            <a:ext cx="5386917" cy="232092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Body conformation</a:t>
            </a:r>
          </a:p>
          <a:p>
            <a:r>
              <a:rPr lang="en-US" b="1" dirty="0" smtClean="0"/>
              <a:t>Udder conformation</a:t>
            </a:r>
          </a:p>
          <a:p>
            <a:r>
              <a:rPr lang="en-US" b="1" dirty="0" smtClean="0"/>
              <a:t>Live evaluation/handling</a:t>
            </a:r>
          </a:p>
          <a:p>
            <a:r>
              <a:rPr lang="en-US" b="1" dirty="0"/>
              <a:t>Visual evaluation of wool</a:t>
            </a:r>
          </a:p>
          <a:p>
            <a:r>
              <a:rPr lang="en-US" b="1" dirty="0" smtClean="0"/>
              <a:t>Show winnings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3164" y="884195"/>
            <a:ext cx="5389033" cy="639762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Performance (objective)</a:t>
            </a:r>
            <a:endParaRPr lang="en-US" sz="32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1239" y="1565055"/>
            <a:ext cx="6037778" cy="3219450"/>
          </a:xfrm>
        </p:spPr>
        <p:txBody>
          <a:bodyPr>
            <a:noAutofit/>
          </a:bodyPr>
          <a:lstStyle/>
          <a:p>
            <a:r>
              <a:rPr lang="en-US" b="1" dirty="0" smtClean="0"/>
              <a:t>Birth records</a:t>
            </a:r>
          </a:p>
          <a:p>
            <a:r>
              <a:rPr lang="en-US" b="1" dirty="0" smtClean="0"/>
              <a:t>Growth records</a:t>
            </a:r>
          </a:p>
          <a:p>
            <a:r>
              <a:rPr lang="en-US" b="1" dirty="0" smtClean="0"/>
              <a:t>Deworming/fecal egg counts</a:t>
            </a:r>
          </a:p>
          <a:p>
            <a:r>
              <a:rPr lang="en-US" b="1" dirty="0" smtClean="0"/>
              <a:t>Ultrasound</a:t>
            </a:r>
            <a:endParaRPr lang="en-US" b="1" dirty="0"/>
          </a:p>
          <a:p>
            <a:r>
              <a:rPr lang="en-US" b="1" dirty="0"/>
              <a:t>Actual carcass measurements</a:t>
            </a:r>
          </a:p>
          <a:p>
            <a:r>
              <a:rPr lang="en-US" b="1" dirty="0"/>
              <a:t>Fleece </a:t>
            </a:r>
            <a:r>
              <a:rPr lang="en-US" b="1" dirty="0" smtClean="0"/>
              <a:t>weights/Micron testing</a:t>
            </a:r>
            <a:endParaRPr lang="en-US" b="1" dirty="0"/>
          </a:p>
          <a:p>
            <a:r>
              <a:rPr lang="en-US" b="1" dirty="0" smtClean="0"/>
              <a:t>Milk yields</a:t>
            </a:r>
          </a:p>
          <a:p>
            <a:r>
              <a:rPr lang="en-US" b="1" dirty="0" smtClean="0"/>
              <a:t>EPDs/EBVs</a:t>
            </a:r>
          </a:p>
          <a:p>
            <a:r>
              <a:rPr lang="en-US" b="1" dirty="0" smtClean="0"/>
              <a:t>Genetic testing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837" b="8887"/>
          <a:stretch/>
        </p:blipFill>
        <p:spPr bwMode="auto">
          <a:xfrm>
            <a:off x="6985275" y="4131056"/>
            <a:ext cx="3201914" cy="218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99053" y="173120"/>
            <a:ext cx="10042476" cy="852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Selection and Marketing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6985275" y="6385634"/>
            <a:ext cx="289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Susan </a:t>
            </a:r>
            <a:r>
              <a:rPr lang="en-US" dirty="0" err="1" smtClean="0"/>
              <a:t>Schoenian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139723"/>
            <a:ext cx="7005082" cy="2852737"/>
          </a:xfrm>
        </p:spPr>
        <p:txBody>
          <a:bodyPr/>
          <a:lstStyle/>
          <a:p>
            <a:r>
              <a:rPr lang="en-US" sz="6600" dirty="0" smtClean="0">
                <a:ea typeface="Verdana" panose="020B0604030504040204" pitchFamily="34" charset="0"/>
                <a:cs typeface="Verdana" panose="020B0604030504040204" pitchFamily="34" charset="0"/>
              </a:rPr>
              <a:t>Session 1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dirty="0" smtClean="0">
                <a:ea typeface="Verdana" panose="020B0604030504040204" pitchFamily="34" charset="0"/>
                <a:cs typeface="Verdana" panose="020B0604030504040204" pitchFamily="34" charset="0"/>
              </a:rPr>
              <a:t>Breed and Breeding Stock Selection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932174"/>
            <a:ext cx="10515600" cy="1500187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chemeClr val="tx1"/>
                </a:solidFill>
              </a:rPr>
              <a:t>Dr. </a:t>
            </a:r>
            <a:r>
              <a:rPr lang="en-US" altLang="en-US" sz="2800" dirty="0" smtClean="0">
                <a:solidFill>
                  <a:schemeClr val="tx1"/>
                </a:solidFill>
              </a:rPr>
              <a:t>Niki Whitley 			Susan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Schoenian</a:t>
            </a:r>
            <a:endParaRPr lang="en-US" altLang="en-US" sz="2800" dirty="0">
              <a:solidFill>
                <a:schemeClr val="tx1"/>
              </a:solidFill>
            </a:endParaRPr>
          </a:p>
          <a:p>
            <a:r>
              <a:rPr lang="en-US" altLang="en-US" sz="1800" dirty="0" smtClean="0">
                <a:solidFill>
                  <a:schemeClr val="tx1"/>
                </a:solidFill>
              </a:rPr>
              <a:t>Animal Science Extension Specialist          	Sheep &amp;  Goat Specialist</a:t>
            </a:r>
            <a:endParaRPr lang="en-US" altLang="en-US" sz="1800" dirty="0">
              <a:solidFill>
                <a:schemeClr val="tx1"/>
              </a:solidFill>
            </a:endParaRPr>
          </a:p>
          <a:p>
            <a:r>
              <a:rPr lang="en-US" altLang="en-US" sz="1800" dirty="0" smtClean="0">
                <a:solidFill>
                  <a:schemeClr val="tx1"/>
                </a:solidFill>
              </a:rPr>
              <a:t>Fort Valley State University			University of Maryland Extension	</a:t>
            </a:r>
            <a:endParaRPr lang="en-US" altLang="en-US" sz="18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933" y="528114"/>
            <a:ext cx="2769904" cy="389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8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farm4.static.flickr.com/3214/4561304427_cff588903d_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1554" y="457048"/>
            <a:ext cx="3296991" cy="263400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04433" y="343756"/>
            <a:ext cx="10042476" cy="852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Selection and Marketing</a:t>
            </a:r>
            <a:endParaRPr lang="en-US" sz="5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84827" y="1269699"/>
            <a:ext cx="7218262" cy="3416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Performance and looks are impacted by environment and genetics</a:t>
            </a:r>
          </a:p>
          <a:p>
            <a:r>
              <a:rPr lang="en-US" sz="3600" dirty="0" smtClean="0"/>
              <a:t>Environmental factors: Nutrition, health, weather/season, management, housing, age</a:t>
            </a:r>
          </a:p>
          <a:p>
            <a:r>
              <a:rPr lang="en-US" sz="3600" dirty="0"/>
              <a:t>Purchase from people with similar management/farm environment</a:t>
            </a:r>
          </a:p>
          <a:p>
            <a:endParaRPr lang="en-US" sz="3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t="12675" r="8872"/>
          <a:stretch/>
        </p:blipFill>
        <p:spPr>
          <a:xfrm>
            <a:off x="8912180" y="3204349"/>
            <a:ext cx="2875737" cy="26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7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804433" y="343756"/>
            <a:ext cx="10042476" cy="852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Selection and Marketing</a:t>
            </a:r>
            <a:endParaRPr lang="en-US" sz="5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50229" y="1440775"/>
            <a:ext cx="8190787" cy="3416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Performance selection – genetics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 smtClean="0"/>
              <a:t>On farm records comparisons – reproduction, adjusted weights, </a:t>
            </a:r>
            <a:r>
              <a:rPr lang="en-US" sz="3200" dirty="0" err="1" smtClean="0"/>
              <a:t>fecals</a:t>
            </a:r>
            <a:r>
              <a:rPr lang="en-US" sz="3200" dirty="0"/>
              <a:t> </a:t>
            </a:r>
            <a:r>
              <a:rPr lang="en-US" sz="3200" dirty="0" smtClean="0"/>
              <a:t>or </a:t>
            </a:r>
            <a:r>
              <a:rPr lang="en-US" sz="3200" dirty="0" err="1" smtClean="0"/>
              <a:t>dewormings</a:t>
            </a:r>
            <a:r>
              <a:rPr lang="en-US" sz="3200" dirty="0" smtClean="0"/>
              <a:t>, flock/herd EBVs/EPDs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 smtClean="0"/>
              <a:t>Performance tests (compares animal data); across-flock EBVs/EPDs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 smtClean="0"/>
              <a:t>Genetic testing – scrapie, </a:t>
            </a:r>
            <a:r>
              <a:rPr lang="en-US" sz="3200" dirty="0" err="1" smtClean="0"/>
              <a:t>myostatin</a:t>
            </a:r>
            <a:r>
              <a:rPr lang="en-US" sz="3200" dirty="0" smtClean="0"/>
              <a:t>, fecundity genes</a:t>
            </a:r>
            <a:endParaRPr lang="en-US" sz="3200" dirty="0"/>
          </a:p>
          <a:p>
            <a:endParaRPr lang="en-US" sz="3600" dirty="0" smtClean="0"/>
          </a:p>
        </p:txBody>
      </p:sp>
      <p:pic>
        <p:nvPicPr>
          <p:cNvPr id="6" name="Picture 4" descr="http://www.krafkasuffolks.com/images/nsip_logo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7482" y="2195574"/>
            <a:ext cx="2784062" cy="230209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137482" y="4497669"/>
            <a:ext cx="3196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3"/>
              </a:rPr>
              <a:t>nsip.org</a:t>
            </a:r>
            <a:r>
              <a:rPr lang="en-US" sz="2800" dirty="0" smtClean="0"/>
              <a:t> – EPDs/EBVs for sheep and goats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513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433" y="1196076"/>
            <a:ext cx="7953376" cy="5463595"/>
          </a:xfrm>
        </p:spPr>
        <p:txBody>
          <a:bodyPr>
            <a:noAutofit/>
          </a:bodyPr>
          <a:lstStyle/>
          <a:p>
            <a:r>
              <a:rPr lang="en-US" sz="3200" dirty="0" smtClean="0"/>
              <a:t>Decide traits you want</a:t>
            </a:r>
            <a:endParaRPr lang="en-US" sz="3600" dirty="0" smtClean="0"/>
          </a:p>
          <a:p>
            <a:r>
              <a:rPr lang="en-US" sz="3200" dirty="0" smtClean="0"/>
              <a:t>Balanced selection - can select for multiple traits</a:t>
            </a:r>
          </a:p>
          <a:p>
            <a:r>
              <a:rPr lang="en-US" sz="3200" dirty="0" smtClean="0"/>
              <a:t>Set minimum standards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200" dirty="0" smtClean="0"/>
              <a:t>Example: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Twin or better </a:t>
            </a:r>
            <a:endParaRPr lang="en-US" sz="3200" dirty="0" smtClean="0">
              <a:solidFill>
                <a:srgbClr val="000000"/>
              </a:solidFill>
            </a:endParaRP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Dewormed </a:t>
            </a:r>
            <a:r>
              <a:rPr lang="en-US" sz="3200" dirty="0">
                <a:solidFill>
                  <a:srgbClr val="000000"/>
                </a:solidFill>
              </a:rPr>
              <a:t>once as </a:t>
            </a:r>
            <a:r>
              <a:rPr lang="en-US" sz="3200" dirty="0" smtClean="0">
                <a:solidFill>
                  <a:srgbClr val="000000"/>
                </a:solidFill>
              </a:rPr>
              <a:t>lamb/kid 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Weaning </a:t>
            </a:r>
            <a:r>
              <a:rPr lang="en-US" sz="3200" dirty="0" err="1">
                <a:solidFill>
                  <a:srgbClr val="000000"/>
                </a:solidFill>
              </a:rPr>
              <a:t>wt</a:t>
            </a:r>
            <a:r>
              <a:rPr lang="en-US" sz="3200" dirty="0">
                <a:solidFill>
                  <a:srgbClr val="000000"/>
                </a:solidFill>
              </a:rPr>
              <a:t> ratio above 100</a:t>
            </a:r>
            <a:r>
              <a:rPr lang="en-US" sz="3200" dirty="0" smtClean="0">
                <a:solidFill>
                  <a:srgbClr val="000000"/>
                </a:solidFill>
              </a:rPr>
              <a:t>% </a:t>
            </a:r>
            <a:r>
              <a:rPr lang="en-US" sz="2800" dirty="0" smtClean="0">
                <a:solidFill>
                  <a:srgbClr val="000000"/>
                </a:solidFill>
              </a:rPr>
              <a:t>(pre-weaning for females, also post-weaning for males)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413" y="1687132"/>
            <a:ext cx="4216624" cy="284677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04433" y="343756"/>
            <a:ext cx="10042476" cy="852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Selection Tips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1113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199" y="1323974"/>
            <a:ext cx="7083496" cy="3990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Look at: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400" dirty="0" smtClean="0"/>
              <a:t>Data/records – within the breed or breed type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400" dirty="0" smtClean="0"/>
              <a:t>Check pedigree to avoid inbreeding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400" dirty="0" smtClean="0"/>
              <a:t>Problems/issues – health, behavioral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400" dirty="0" smtClean="0"/>
              <a:t>LAST: Visual appraisal – reduces temptation to keep probable bad genetics in a pretty animal</a:t>
            </a:r>
          </a:p>
          <a:p>
            <a:pPr marL="914400" lvl="2" indent="0">
              <a:buNone/>
            </a:pPr>
            <a:endParaRPr lang="en-US" sz="3400" dirty="0" smtClean="0"/>
          </a:p>
          <a:p>
            <a:pPr lvl="1"/>
            <a:endParaRPr lang="en-US" sz="3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695" y="1854558"/>
            <a:ext cx="4280167" cy="321012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6837" y="152958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 smtClean="0"/>
              <a:t>Within herd/flock selection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48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30" y="1046794"/>
            <a:ext cx="7136093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Consider/ask about: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Farm Health Status - problems/issues, vaccinations, routine treatments</a:t>
            </a:r>
            <a:endParaRPr lang="en-US" sz="3000" dirty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Management - feeding</a:t>
            </a:r>
            <a:r>
              <a:rPr lang="en-US" sz="3000" dirty="0"/>
              <a:t>, housing, lambing assistance, </a:t>
            </a:r>
            <a:r>
              <a:rPr lang="en-US" sz="3000" dirty="0" smtClean="0"/>
              <a:t>records/information kept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Records specifically for all animals for sale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LAST: If no problems related to health and management, visually appraise animals chosen based on records</a:t>
            </a:r>
          </a:p>
          <a:p>
            <a:pPr lvl="1"/>
            <a:endParaRPr lang="en-US" sz="32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5" t="1841"/>
          <a:stretch/>
        </p:blipFill>
        <p:spPr bwMode="auto">
          <a:xfrm>
            <a:off x="7521262" y="1622738"/>
            <a:ext cx="4387274" cy="323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24750" y="4952484"/>
            <a:ext cx="466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Susan Schoenian, </a:t>
            </a:r>
            <a:r>
              <a:rPr lang="en-US" dirty="0" err="1" smtClean="0"/>
              <a:t>Baalands</a:t>
            </a:r>
            <a:r>
              <a:rPr lang="en-US" dirty="0" smtClean="0"/>
              <a:t> Farm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8047" y="-5151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Purchase from another farm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1273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926" y="1078469"/>
            <a:ext cx="6544682" cy="4716277"/>
          </a:xfrm>
        </p:spPr>
        <p:txBody>
          <a:bodyPr>
            <a:noAutofit/>
          </a:bodyPr>
          <a:lstStyle/>
          <a:p>
            <a:r>
              <a:rPr lang="en-US" sz="3200" dirty="0" smtClean="0"/>
              <a:t>Health/Soundness</a:t>
            </a:r>
            <a:endParaRPr lang="en-US" sz="3200" dirty="0"/>
          </a:p>
          <a:p>
            <a:pPr lvl="1"/>
            <a:r>
              <a:rPr lang="en-US" sz="3200" dirty="0"/>
              <a:t>Bright, alert, front of </a:t>
            </a:r>
            <a:r>
              <a:rPr lang="en-US" sz="3200" dirty="0" smtClean="0"/>
              <a:t>flock/herd?</a:t>
            </a:r>
          </a:p>
          <a:p>
            <a:pPr lvl="1"/>
            <a:r>
              <a:rPr lang="en-US" sz="3200" dirty="0" smtClean="0"/>
              <a:t>Good body condition</a:t>
            </a:r>
            <a:endParaRPr lang="en-US" sz="3200" dirty="0"/>
          </a:p>
          <a:p>
            <a:r>
              <a:rPr lang="en-US" sz="3200" dirty="0" smtClean="0"/>
              <a:t>Problems (do not buy)</a:t>
            </a:r>
          </a:p>
          <a:p>
            <a:pPr lvl="1"/>
            <a:r>
              <a:rPr lang="en-US" sz="3200" dirty="0" smtClean="0"/>
              <a:t>Limp</a:t>
            </a:r>
          </a:p>
          <a:p>
            <a:pPr lvl="1"/>
            <a:r>
              <a:rPr lang="en-US" sz="3200" dirty="0" smtClean="0"/>
              <a:t>Abscesses or </a:t>
            </a:r>
            <a:r>
              <a:rPr lang="en-US" sz="3200" dirty="0"/>
              <a:t>pink </a:t>
            </a:r>
            <a:r>
              <a:rPr lang="en-US" sz="3200" dirty="0" smtClean="0"/>
              <a:t>eye</a:t>
            </a:r>
          </a:p>
          <a:p>
            <a:pPr lvl="1"/>
            <a:r>
              <a:rPr lang="en-US" sz="3200" dirty="0" smtClean="0"/>
              <a:t>Sore </a:t>
            </a:r>
            <a:r>
              <a:rPr lang="en-US" sz="3200" dirty="0"/>
              <a:t>mouth </a:t>
            </a:r>
            <a:r>
              <a:rPr lang="en-US" sz="3200" dirty="0" smtClean="0"/>
              <a:t>lesions</a:t>
            </a:r>
          </a:p>
          <a:p>
            <a:pPr lvl="1"/>
            <a:r>
              <a:rPr lang="en-US" sz="3200" dirty="0" smtClean="0"/>
              <a:t>Respiratory symptoms- snotty nose, labored breathing</a:t>
            </a:r>
          </a:p>
          <a:p>
            <a:pPr lvl="1"/>
            <a:r>
              <a:rPr lang="en-US" sz="3200" dirty="0" smtClean="0"/>
              <a:t>Extremely </a:t>
            </a:r>
            <a:r>
              <a:rPr lang="en-US" sz="3200" dirty="0"/>
              <a:t>poor </a:t>
            </a:r>
            <a:r>
              <a:rPr lang="en-US" sz="3200" dirty="0" smtClean="0"/>
              <a:t>condition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930275" y="6431465"/>
            <a:ext cx="1087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More info: http</a:t>
            </a:r>
            <a:r>
              <a:rPr lang="en-US" sz="2400" dirty="0"/>
              <a:t>://www.sheep101.info/201/acquiringstock.html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84124" y="4404575"/>
            <a:ext cx="1957589" cy="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50468" y="2189408"/>
            <a:ext cx="1366332" cy="472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87600" y="2847494"/>
            <a:ext cx="353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above: Susan </a:t>
            </a:r>
            <a:r>
              <a:rPr lang="en-US" dirty="0" err="1" smtClean="0"/>
              <a:t>Schoenian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66"/>
          <a:stretch/>
        </p:blipFill>
        <p:spPr bwMode="auto">
          <a:xfrm>
            <a:off x="7678155" y="606233"/>
            <a:ext cx="3352800" cy="226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39136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Visual appraisal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7608" y="3435836"/>
            <a:ext cx="4627316" cy="229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848" y="1628337"/>
            <a:ext cx="6680579" cy="3876118"/>
          </a:xfrm>
        </p:spPr>
        <p:txBody>
          <a:bodyPr>
            <a:noAutofit/>
          </a:bodyPr>
          <a:lstStyle/>
          <a:p>
            <a:pPr lvl="1"/>
            <a:r>
              <a:rPr lang="en-US" sz="3600" dirty="0" smtClean="0"/>
              <a:t>Males look masculine, females look feminine</a:t>
            </a:r>
          </a:p>
          <a:p>
            <a:pPr lvl="1"/>
            <a:r>
              <a:rPr lang="en-US" sz="3600" dirty="0" smtClean="0"/>
              <a:t>Udder </a:t>
            </a:r>
            <a:r>
              <a:rPr lang="en-US" sz="3600" dirty="0"/>
              <a:t>connection </a:t>
            </a:r>
            <a:r>
              <a:rPr lang="en-US" sz="3600" dirty="0" smtClean="0"/>
              <a:t>good, </a:t>
            </a:r>
            <a:r>
              <a:rPr lang="en-US" sz="3600" dirty="0"/>
              <a:t>no lumps/bumps, no teat defects/extra teats </a:t>
            </a:r>
            <a:r>
              <a:rPr lang="en-US" sz="3600" dirty="0" smtClean="0"/>
              <a:t>(males </a:t>
            </a:r>
            <a:r>
              <a:rPr lang="en-US" sz="3600" dirty="0"/>
              <a:t>too), seem functional</a:t>
            </a:r>
          </a:p>
          <a:p>
            <a:pPr lvl="1"/>
            <a:r>
              <a:rPr lang="en-US" sz="3600" dirty="0"/>
              <a:t>Testicles firm, no lumps/bumps, normal </a:t>
            </a:r>
            <a:r>
              <a:rPr lang="en-US" sz="3600" dirty="0" smtClean="0"/>
              <a:t>size</a:t>
            </a:r>
            <a:endParaRPr lang="en-US" sz="4000" dirty="0"/>
          </a:p>
          <a:p>
            <a:endParaRPr lang="en-US" sz="3600" dirty="0" smtClean="0"/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41586" y="6381082"/>
            <a:ext cx="466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Photos: Susan Schoenian, </a:t>
            </a:r>
            <a:r>
              <a:rPr lang="en-US" dirty="0" err="1" smtClean="0"/>
              <a:t>Baalands</a:t>
            </a:r>
            <a:r>
              <a:rPr lang="en-US" dirty="0" smtClean="0"/>
              <a:t> Farm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0725" y="381000"/>
            <a:ext cx="940717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cap="small" dirty="0" smtClean="0"/>
              <a:t>General Visual Appraisal</a:t>
            </a:r>
            <a:endParaRPr lang="en-US" b="1" u="sng" cap="smal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490" y="472953"/>
            <a:ext cx="2770459" cy="23981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471" y="3264519"/>
            <a:ext cx="3367543" cy="2678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37949" y="1256545"/>
            <a:ext cx="153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ish teat, not good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77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8451" y="1371600"/>
            <a:ext cx="5037854" cy="2776395"/>
          </a:xfrm>
        </p:spPr>
        <p:txBody>
          <a:bodyPr>
            <a:noAutofit/>
          </a:bodyPr>
          <a:lstStyle/>
          <a:p>
            <a:pPr lvl="1"/>
            <a:r>
              <a:rPr lang="en-US" sz="3600" dirty="0"/>
              <a:t>Mouth:</a:t>
            </a:r>
          </a:p>
          <a:p>
            <a:pPr lvl="2"/>
            <a:r>
              <a:rPr lang="en-US" sz="3400" dirty="0"/>
              <a:t>Top palate and bottom teeth should meet</a:t>
            </a:r>
          </a:p>
          <a:p>
            <a:pPr lvl="2"/>
            <a:r>
              <a:rPr lang="en-US" sz="3400" dirty="0"/>
              <a:t>No undershot bottom jaw (monkey mouth) or overshot top (parrot mouth)</a:t>
            </a:r>
          </a:p>
          <a:p>
            <a:pPr lvl="1"/>
            <a:r>
              <a:rPr lang="en-US" sz="3600" dirty="0" smtClean="0"/>
              <a:t>Good conformation</a:t>
            </a:r>
          </a:p>
          <a:p>
            <a:pPr lvl="1"/>
            <a:endParaRPr lang="en-US" sz="4000" dirty="0" smtClean="0"/>
          </a:p>
          <a:p>
            <a:endParaRPr lang="en-US" sz="4400" dirty="0" smtClean="0"/>
          </a:p>
          <a:p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702680" y="6458808"/>
            <a:ext cx="466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Photos: Susan Schoenian, </a:t>
            </a:r>
            <a:r>
              <a:rPr lang="en-US" dirty="0" err="1" smtClean="0"/>
              <a:t>Baalands</a:t>
            </a:r>
            <a:r>
              <a:rPr lang="en-US" dirty="0" smtClean="0"/>
              <a:t> Farm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0725" y="381000"/>
            <a:ext cx="940717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cap="small" dirty="0" smtClean="0"/>
              <a:t>General Visual Appraisal</a:t>
            </a:r>
            <a:endParaRPr lang="en-US" b="1" u="sng" cap="smal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305" y="3171958"/>
            <a:ext cx="3251200" cy="2484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8126" y="5656078"/>
            <a:ext cx="5819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Undershot jaw/</a:t>
            </a:r>
            <a:r>
              <a:rPr lang="en-US" sz="2400" dirty="0" err="1" smtClean="0"/>
              <a:t>underbite</a:t>
            </a:r>
            <a:r>
              <a:rPr lang="en-US" sz="2400" dirty="0" smtClean="0"/>
              <a:t> – not good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174" y="3197790"/>
            <a:ext cx="2489406" cy="2458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951" y="121995"/>
            <a:ext cx="3251200" cy="28905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5424311" y="1765458"/>
            <a:ext cx="2771993" cy="408872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2" t="875" r="1857" b="51324"/>
          <a:stretch/>
        </p:blipFill>
        <p:spPr>
          <a:xfrm>
            <a:off x="0" y="0"/>
            <a:ext cx="12183415" cy="4520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3747" y="4666327"/>
            <a:ext cx="108182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Picture and following text from ATTRA (attra.ncat.org)- Animals with good conformation are strong in structure, deep bodied, wide chested and able to walk squarely on feet and legs.</a:t>
            </a:r>
            <a:endParaRPr lang="en-US" sz="3000" dirty="0"/>
          </a:p>
        </p:txBody>
      </p:sp>
      <p:sp>
        <p:nvSpPr>
          <p:cNvPr id="15" name="Rectangle 14"/>
          <p:cNvSpPr/>
          <p:nvPr/>
        </p:nvSpPr>
        <p:spPr>
          <a:xfrm>
            <a:off x="1521933" y="6289498"/>
            <a:ext cx="9597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More: www.danekeclublambs.com/SheepFeetandLegStructureTest.html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06062" y="566670"/>
            <a:ext cx="1867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Sheep too!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thespecialistsltd.com/files/Sickl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43936">
            <a:off x="7892970" y="3553122"/>
            <a:ext cx="1390149" cy="73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tructurally-correct ewe lamb">
            <a:hlinkClick r:id="rId3" tooltip="She's a keeper by baalands, on Flickr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375" y="82965"/>
            <a:ext cx="4351322" cy="303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5228" y="3117487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nice ewe lamb</a:t>
            </a:r>
          </a:p>
          <a:p>
            <a:r>
              <a:rPr lang="en-US" dirty="0" smtClean="0"/>
              <a:t>Photo above: Susan Schoenian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465" b="4744"/>
          <a:stretch/>
        </p:blipFill>
        <p:spPr>
          <a:xfrm>
            <a:off x="77469" y="26169"/>
            <a:ext cx="3791438" cy="5370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r="3076" b="58686"/>
          <a:stretch/>
        </p:blipFill>
        <p:spPr>
          <a:xfrm>
            <a:off x="8452633" y="67695"/>
            <a:ext cx="3573888" cy="2538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r="2589" b="3003"/>
          <a:stretch/>
        </p:blipFill>
        <p:spPr>
          <a:xfrm>
            <a:off x="3787140" y="3837402"/>
            <a:ext cx="3966252" cy="25254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92608" y="636287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www.lazyjvranch.com/sitebuilder/images</a:t>
            </a:r>
            <a:endParaRPr lang="en-US" sz="2400" dirty="0"/>
          </a:p>
        </p:txBody>
      </p:sp>
      <p:cxnSp>
        <p:nvCxnSpPr>
          <p:cNvPr id="3" name="Straight Arrow Connector 2"/>
          <p:cNvCxnSpPr>
            <a:stCxn id="5" idx="1"/>
          </p:cNvCxnSpPr>
          <p:nvPr/>
        </p:nvCxnSpPr>
        <p:spPr>
          <a:xfrm flipH="1" flipV="1">
            <a:off x="7417472" y="5765447"/>
            <a:ext cx="1164036" cy="3231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581508" y="5765447"/>
            <a:ext cx="260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Pastern-area between ankle and hoof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49237" r="11147" b="1526"/>
          <a:stretch/>
        </p:blipFill>
        <p:spPr>
          <a:xfrm>
            <a:off x="8851331" y="2711414"/>
            <a:ext cx="3205343" cy="30251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96949" y="4643095"/>
            <a:ext cx="184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Sickle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9643572" y="4523714"/>
            <a:ext cx="417397" cy="876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388766" y="4588498"/>
            <a:ext cx="85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Hock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469" y="5488447"/>
            <a:ext cx="3912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Sires in ANY production system should have good conformation!!!</a:t>
            </a:r>
            <a:endParaRPr lang="en-US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0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218" y="1860393"/>
            <a:ext cx="9577659" cy="1451518"/>
          </a:xfrm>
        </p:spPr>
        <p:txBody>
          <a:bodyPr>
            <a:noAutofit/>
          </a:bodyPr>
          <a:lstStyle/>
          <a:p>
            <a:r>
              <a:rPr lang="en-US" sz="4400" dirty="0" smtClean="0"/>
              <a:t>Understand how to select animals using records and visual appraisal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4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563766"/>
            <a:ext cx="9407173" cy="85232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Learning Objective</a:t>
            </a:r>
            <a:endParaRPr lang="en-US" sz="5400" dirty="0"/>
          </a:p>
        </p:txBody>
      </p:sp>
      <p:pic>
        <p:nvPicPr>
          <p:cNvPr id="5" name="Picture 2" descr="http://farm1.static.flickr.com/169/442849209_dfe74f34b1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9076" y="3749737"/>
            <a:ext cx="6770733" cy="200025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7283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48513"/>
            <a:ext cx="11988800" cy="1143000"/>
          </a:xfrm>
        </p:spPr>
        <p:txBody>
          <a:bodyPr>
            <a:normAutofit/>
          </a:bodyPr>
          <a:lstStyle/>
          <a:p>
            <a:r>
              <a:rPr lang="en-US" sz="3800" b="1" u="sng" cap="small" dirty="0" smtClean="0"/>
              <a:t>Summary </a:t>
            </a:r>
            <a:r>
              <a:rPr lang="en-US" sz="3800" b="1" u="sng" cap="small" dirty="0"/>
              <a:t>t</a:t>
            </a:r>
            <a:r>
              <a:rPr lang="en-US" sz="3800" b="1" u="sng" cap="small" dirty="0" smtClean="0"/>
              <a:t>ips</a:t>
            </a:r>
            <a:endParaRPr lang="en-US" sz="3800" b="1" u="sng" cap="smal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1352" y="1074311"/>
            <a:ext cx="7924800" cy="531360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Select a breed (or breeds to crossbreed) based on your farm goals, market and resources</a:t>
            </a:r>
          </a:p>
          <a:p>
            <a:r>
              <a:rPr lang="en-US" sz="3200" dirty="0" smtClean="0"/>
              <a:t>For stock selection, get performance records first, then do visual appraisal and choose healthy, sound animals</a:t>
            </a:r>
          </a:p>
          <a:p>
            <a:r>
              <a:rPr lang="en-US" sz="3200" dirty="0" smtClean="0"/>
              <a:t>Buy from reputable breeder (with management similar to your own)</a:t>
            </a:r>
          </a:p>
          <a:p>
            <a:r>
              <a:rPr lang="en-US" sz="3200" dirty="0" smtClean="0"/>
              <a:t>Be aware - sale barns/grouped animals from different places – isolate new animals for 30 days</a:t>
            </a:r>
          </a:p>
          <a:p>
            <a:pPr marL="457200" lvl="1" indent="0">
              <a:buNone/>
            </a:pP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679" y="381000"/>
            <a:ext cx="3147861" cy="2360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4" r="20288"/>
          <a:stretch/>
        </p:blipFill>
        <p:spPr>
          <a:xfrm>
            <a:off x="8636000" y="2879936"/>
            <a:ext cx="2813221" cy="318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2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35" y="0"/>
            <a:ext cx="10733088" cy="1325563"/>
          </a:xfrm>
        </p:spPr>
        <p:txBody>
          <a:bodyPr/>
          <a:lstStyle/>
          <a:p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References and Additional Resources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5" y="987617"/>
            <a:ext cx="11280176" cy="49926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Small Ruminant Webinars:</a:t>
            </a:r>
          </a:p>
          <a:p>
            <a:pPr>
              <a:spcBef>
                <a:spcPts val="0"/>
              </a:spcBef>
            </a:pPr>
            <a:r>
              <a:rPr lang="en-US" sz="2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sz="2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ww.sheepandgoat.com</a:t>
            </a:r>
            <a:r>
              <a:rPr lang="en-US" sz="2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/#!</a:t>
            </a:r>
            <a:r>
              <a:rPr lang="en-US" sz="2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webinars/cu81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Goats:</a:t>
            </a:r>
            <a:endParaRPr lang="en-US" sz="2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www.famu.edu/cesta/main/assets/File/coop_extension/small ruminant/goat pubs/Selecting_Goats.pdf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www.aces.edu/pubs/docs/U/UNP-0110/UNP-0110.pdf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latin typeface="+mj-lt"/>
              </a:rPr>
              <a:t>extension.psu.edu/courses/meat-goat/basic-production/selecting-meat-goats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latin typeface="+mj-lt"/>
              </a:rPr>
              <a:t>www.youtube.com/watch?v=A4LFKjInVmE</a:t>
            </a:r>
            <a:r>
              <a:rPr lang="en-US" sz="2600" dirty="0" smtClean="0">
                <a:solidFill>
                  <a:srgbClr val="0033CC"/>
                </a:solidFill>
                <a:latin typeface="+mj-lt"/>
              </a:rPr>
              <a:t> </a:t>
            </a:r>
            <a:endParaRPr lang="en-US" sz="2600" dirty="0">
              <a:solidFill>
                <a:srgbClr val="0033CC"/>
              </a:solidFill>
              <a:latin typeface="+mj-lt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Sheep</a:t>
            </a:r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</a:rPr>
              <a:t>www.aces.edu/pubs/docs/A/ANR-0821/index2.tmpl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www.sheep101.info/201/acquiringstock.html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www.onlinesheepshow.com/placed.htm (show sheep)</a:t>
            </a:r>
            <a:endParaRPr lang="en-US" sz="2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35" y="111125"/>
            <a:ext cx="10733088" cy="1325563"/>
          </a:xfrm>
        </p:spPr>
        <p:txBody>
          <a:bodyPr/>
          <a:lstStyle/>
          <a:p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References and Additional Resources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1" y="1159228"/>
            <a:ext cx="11155679" cy="49926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9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General: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attra.ncat.org/</a:t>
            </a:r>
            <a:r>
              <a:rPr lang="en-US" dirty="0" err="1" smtClean="0"/>
              <a:t>attra</a:t>
            </a:r>
            <a:r>
              <a:rPr lang="en-US" dirty="0" smtClean="0"/>
              <a:t>-pub/</a:t>
            </a:r>
            <a:r>
              <a:rPr lang="en-US" dirty="0" err="1" smtClean="0"/>
              <a:t>download.php?id</a:t>
            </a:r>
            <a:r>
              <a:rPr lang="en-US" dirty="0" smtClean="0"/>
              <a:t>=218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attra.ncat.org/</a:t>
            </a:r>
            <a:r>
              <a:rPr lang="en-US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attra</a:t>
            </a:r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-pub/livestock/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http://www.sheepusa.org/ResearchEducation_OtherResearch_UsBaselineLambCostOfProductionModel</a:t>
            </a: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Budgets: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economics.ag.utk.edu/budgets/2010/PB1793-MeatGoat.pdf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www.sheep101.info/201/budget.html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agecoext.tamu.edu/resources/crop-livestock-budgets/by-commodity/sheep-and-goats/2015-sheep-and-goats/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agebb.missouri.edu/</a:t>
            </a:r>
            <a:r>
              <a:rPr lang="en-US" dirty="0" err="1" smtClean="0"/>
              <a:t>mgt</a:t>
            </a:r>
            <a:r>
              <a:rPr lang="en-US" dirty="0" smtClean="0"/>
              <a:t>/budget/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8956" y="1761843"/>
            <a:ext cx="6594088" cy="774529"/>
          </a:xfrm>
        </p:spPr>
        <p:txBody>
          <a:bodyPr>
            <a:noAutofit/>
          </a:bodyPr>
          <a:lstStyle/>
          <a:p>
            <a:r>
              <a:rPr lang="en-US" sz="1800" dirty="0"/>
              <a:t>This material is based upon work that is supported by the National Institute of Food and Agriculture, U.S. Department of Agriculture, under award number </a:t>
            </a:r>
            <a:r>
              <a:rPr lang="en-US" sz="1800" dirty="0" smtClean="0"/>
              <a:t>2015-70017-22861.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53" y="319945"/>
            <a:ext cx="6349580" cy="19924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10813" y="2762440"/>
            <a:ext cx="9836930" cy="2515001"/>
            <a:chOff x="2100930" y="2771185"/>
            <a:chExt cx="9836930" cy="2515001"/>
          </a:xfrm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2112240" y="2771185"/>
              <a:ext cx="9825620" cy="25150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Beginning Farmer and Rancher </a:t>
              </a:r>
            </a:p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Development Program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Developing the Next Generation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of Sustainable Farmers in 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Georgia Grant</a:t>
              </a:r>
              <a:endPara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0930" y="2889463"/>
              <a:ext cx="1265177" cy="2042016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</p:grpSp>
      <p:sp>
        <p:nvSpPr>
          <p:cNvPr id="8" name="Subtitle 2"/>
          <p:cNvSpPr txBox="1">
            <a:spLocks/>
          </p:cNvSpPr>
          <p:nvPr/>
        </p:nvSpPr>
        <p:spPr>
          <a:xfrm>
            <a:off x="1441130" y="5847855"/>
            <a:ext cx="9785087" cy="50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43402" y="5503509"/>
            <a:ext cx="7105195" cy="862616"/>
            <a:chOff x="2090321" y="5397814"/>
            <a:chExt cx="7105195" cy="8626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9148" y="5397814"/>
              <a:ext cx="976368" cy="8626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321" y="5473989"/>
              <a:ext cx="2107025" cy="74088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478" y="5428432"/>
              <a:ext cx="1899538" cy="831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74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464" y="1489704"/>
            <a:ext cx="7410639" cy="4629615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Species/breed depends on:</a:t>
            </a:r>
          </a:p>
          <a:p>
            <a:pPr lvl="1"/>
            <a:r>
              <a:rPr lang="en-US" sz="4000" dirty="0"/>
              <a:t>Production system/market                                                     </a:t>
            </a:r>
          </a:p>
          <a:p>
            <a:pPr lvl="2"/>
            <a:r>
              <a:rPr lang="en-US" sz="3600" dirty="0" smtClean="0"/>
              <a:t>Meat animals</a:t>
            </a:r>
            <a:endParaRPr lang="en-US" sz="3600" dirty="0"/>
          </a:p>
          <a:p>
            <a:pPr lvl="2"/>
            <a:r>
              <a:rPr lang="en-US" sz="3600" dirty="0"/>
              <a:t>Breeding </a:t>
            </a:r>
            <a:r>
              <a:rPr lang="en-US" sz="3600" dirty="0" smtClean="0"/>
              <a:t>stock/meat</a:t>
            </a:r>
          </a:p>
          <a:p>
            <a:pPr lvl="2"/>
            <a:r>
              <a:rPr lang="en-US" sz="3600" dirty="0" smtClean="0"/>
              <a:t>Show/meat</a:t>
            </a:r>
            <a:endParaRPr lang="en-US" sz="3600" dirty="0"/>
          </a:p>
          <a:p>
            <a:pPr lvl="2"/>
            <a:r>
              <a:rPr lang="en-US" sz="3600" dirty="0" smtClean="0"/>
              <a:t>Fiber/meat</a:t>
            </a:r>
            <a:endParaRPr lang="en-US" sz="3600" dirty="0"/>
          </a:p>
          <a:p>
            <a:pPr lvl="2"/>
            <a:r>
              <a:rPr lang="en-US" sz="3600" dirty="0"/>
              <a:t>Dairy/meat</a:t>
            </a:r>
          </a:p>
          <a:p>
            <a:pPr lvl="1"/>
            <a:r>
              <a:rPr lang="en-US" sz="4000" dirty="0" smtClean="0"/>
              <a:t>Resources</a:t>
            </a:r>
          </a:p>
          <a:p>
            <a:pPr lvl="1"/>
            <a:endParaRPr lang="en-US" sz="36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4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464" y="459666"/>
            <a:ext cx="6908950" cy="852320"/>
          </a:xfrm>
        </p:spPr>
        <p:txBody>
          <a:bodyPr>
            <a:normAutofit/>
          </a:bodyPr>
          <a:lstStyle/>
          <a:p>
            <a:r>
              <a:rPr lang="en-US" sz="5400" dirty="0"/>
              <a:t>S</a:t>
            </a:r>
            <a:r>
              <a:rPr lang="en-US" sz="5400" dirty="0" smtClean="0"/>
              <a:t>election </a:t>
            </a:r>
            <a:endParaRPr lang="en-US" sz="5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7259" y="452718"/>
            <a:ext cx="3803650" cy="275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796" y="2855438"/>
            <a:ext cx="3648616" cy="289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68709" y="5749987"/>
            <a:ext cx="490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Photos: Susan Schoenian, </a:t>
            </a:r>
            <a:r>
              <a:rPr lang="en-US" dirty="0" err="1" smtClean="0"/>
              <a:t>Baalands</a:t>
            </a:r>
            <a:r>
              <a:rPr lang="en-US" dirty="0" smtClean="0"/>
              <a:t> Farm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5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235" y="1479259"/>
            <a:ext cx="4885536" cy="4629615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/>
              <a:t>Meat animals</a:t>
            </a:r>
          </a:p>
          <a:p>
            <a:pPr lvl="1"/>
            <a:r>
              <a:rPr lang="en-US" sz="3500" dirty="0"/>
              <a:t>Local sale barn</a:t>
            </a:r>
          </a:p>
          <a:p>
            <a:pPr lvl="1"/>
            <a:r>
              <a:rPr lang="en-US" sz="3500" dirty="0"/>
              <a:t>Livestock buyers</a:t>
            </a:r>
          </a:p>
          <a:p>
            <a:pPr lvl="1"/>
            <a:r>
              <a:rPr lang="en-US" sz="3500" dirty="0"/>
              <a:t>Direct to </a:t>
            </a:r>
            <a:r>
              <a:rPr lang="en-US" sz="3500" dirty="0" smtClean="0"/>
              <a:t>consumer/farm</a:t>
            </a:r>
          </a:p>
          <a:p>
            <a:pPr lvl="1"/>
            <a:r>
              <a:rPr lang="en-US" sz="3500" dirty="0" smtClean="0"/>
              <a:t>Meat-processing; permits</a:t>
            </a:r>
            <a:endParaRPr lang="en-US" sz="3500" dirty="0"/>
          </a:p>
          <a:p>
            <a:r>
              <a:rPr lang="en-US" sz="4400" dirty="0" smtClean="0"/>
              <a:t>Breeding stock</a:t>
            </a:r>
          </a:p>
          <a:p>
            <a:pPr lvl="1"/>
            <a:r>
              <a:rPr lang="en-US" sz="3500" dirty="0" smtClean="0"/>
              <a:t>Direct sales</a:t>
            </a:r>
          </a:p>
          <a:p>
            <a:pPr lvl="1"/>
            <a:r>
              <a:rPr lang="en-US" sz="3500" dirty="0" smtClean="0"/>
              <a:t>Special breeding stock sales</a:t>
            </a:r>
          </a:p>
          <a:p>
            <a:pPr marL="457200" lvl="1" indent="0">
              <a:buNone/>
            </a:pPr>
            <a:endParaRPr lang="en-US" sz="3500" dirty="0" smtClean="0"/>
          </a:p>
          <a:p>
            <a:pPr lvl="1"/>
            <a:endParaRPr lang="en-US" sz="3500" dirty="0" smtClean="0"/>
          </a:p>
          <a:p>
            <a:pPr lvl="1"/>
            <a:endParaRPr lang="en-US" sz="4000" dirty="0" smtClean="0"/>
          </a:p>
          <a:p>
            <a:pPr lvl="1"/>
            <a:endParaRPr lang="en-US" sz="36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4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464" y="459666"/>
            <a:ext cx="10042476" cy="85232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Production System/Market 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5249551" y="6276148"/>
            <a:ext cx="490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Photos: Susan Schoenian, </a:t>
            </a:r>
            <a:r>
              <a:rPr lang="en-US" dirty="0" err="1" smtClean="0"/>
              <a:t>Baalands</a:t>
            </a:r>
            <a:r>
              <a:rPr lang="en-US" dirty="0" smtClean="0"/>
              <a:t> Farm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651" y="1252739"/>
            <a:ext cx="3741740" cy="28063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112" y="3713755"/>
            <a:ext cx="4361517" cy="256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559" y="1202774"/>
            <a:ext cx="2542478" cy="2572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011" y="325553"/>
            <a:ext cx="10042476" cy="85232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Production System/Market </a:t>
            </a:r>
            <a:endParaRPr lang="en-US" sz="5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54064" y="1529747"/>
            <a:ext cx="4885536" cy="48599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Show animals</a:t>
            </a:r>
          </a:p>
          <a:p>
            <a:pPr lvl="1"/>
            <a:r>
              <a:rPr lang="en-US" sz="3200" dirty="0" smtClean="0"/>
              <a:t>Direct sales</a:t>
            </a:r>
          </a:p>
          <a:p>
            <a:pPr lvl="1"/>
            <a:r>
              <a:rPr lang="en-US" sz="3200" dirty="0" smtClean="0"/>
              <a:t>Show sales</a:t>
            </a:r>
          </a:p>
          <a:p>
            <a:pPr lvl="1"/>
            <a:r>
              <a:rPr lang="en-US" sz="3200" dirty="0" smtClean="0"/>
              <a:t>Market for culls</a:t>
            </a:r>
            <a:endParaRPr lang="en-US" sz="3200" dirty="0"/>
          </a:p>
          <a:p>
            <a:r>
              <a:rPr lang="en-US" sz="4400" dirty="0" smtClean="0"/>
              <a:t>Fiber/dairy</a:t>
            </a:r>
          </a:p>
          <a:p>
            <a:pPr lvl="1"/>
            <a:r>
              <a:rPr lang="en-US" sz="3200" dirty="0" smtClean="0"/>
              <a:t>Direct sales</a:t>
            </a:r>
          </a:p>
          <a:p>
            <a:pPr lvl="1"/>
            <a:r>
              <a:rPr lang="en-US" sz="3200" dirty="0" smtClean="0"/>
              <a:t>Products - processing</a:t>
            </a:r>
          </a:p>
          <a:p>
            <a:pPr lvl="1"/>
            <a:r>
              <a:rPr lang="en-US" sz="3200" dirty="0" smtClean="0"/>
              <a:t>Regulations for dairy</a:t>
            </a:r>
          </a:p>
          <a:p>
            <a:pPr lvl="1"/>
            <a:r>
              <a:rPr lang="en-US" sz="3200" dirty="0" smtClean="0"/>
              <a:t>Market for culls</a:t>
            </a:r>
          </a:p>
          <a:p>
            <a:pPr lvl="1"/>
            <a:endParaRPr lang="en-US" sz="4000" dirty="0" smtClean="0"/>
          </a:p>
          <a:p>
            <a:pPr lvl="1"/>
            <a:endParaRPr lang="en-US" sz="3600" dirty="0" smtClean="0"/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4672" y="3195980"/>
            <a:ext cx="2418325" cy="228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41874" y="6489746"/>
            <a:ext cx="490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Photos: Susan Schoenian, </a:t>
            </a:r>
            <a:r>
              <a:rPr lang="en-US" dirty="0" err="1" smtClean="0"/>
              <a:t>Baalands</a:t>
            </a:r>
            <a:r>
              <a:rPr lang="en-US" dirty="0" smtClean="0"/>
              <a:t> Farm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39037" y="5497422"/>
            <a:ext cx="236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Saanen dairy goat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107" y="4342341"/>
            <a:ext cx="3289610" cy="20817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64" y="1212271"/>
            <a:ext cx="1773045" cy="19180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586" y="1439756"/>
            <a:ext cx="195072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0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464" y="459666"/>
            <a:ext cx="10042476" cy="85232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Resources</a:t>
            </a:r>
            <a:endParaRPr lang="en-US" sz="5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28005" y="1505132"/>
            <a:ext cx="3792950" cy="3416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Farm size </a:t>
            </a:r>
          </a:p>
          <a:p>
            <a:pPr lvl="1"/>
            <a:r>
              <a:rPr lang="en-US" sz="3200" dirty="0" smtClean="0"/>
              <a:t>Stocking rates</a:t>
            </a:r>
          </a:p>
          <a:p>
            <a:r>
              <a:rPr lang="en-US" sz="3600" dirty="0" smtClean="0"/>
              <a:t>Structures</a:t>
            </a:r>
          </a:p>
          <a:p>
            <a:pPr lvl="1"/>
            <a:r>
              <a:rPr lang="en-US" sz="3200" dirty="0" smtClean="0"/>
              <a:t>Barns/shelters</a:t>
            </a:r>
          </a:p>
          <a:p>
            <a:pPr lvl="1"/>
            <a:r>
              <a:rPr lang="en-US" sz="3200" dirty="0" smtClean="0"/>
              <a:t>Storage/Other</a:t>
            </a:r>
            <a:endParaRPr lang="en-US" sz="1400" dirty="0" smtClean="0"/>
          </a:p>
          <a:p>
            <a:r>
              <a:rPr lang="en-US" sz="3600" dirty="0" smtClean="0"/>
              <a:t>Labor</a:t>
            </a:r>
            <a:endParaRPr lang="en-US" sz="18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552445" y="1627937"/>
            <a:ext cx="3792950" cy="3497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Funds</a:t>
            </a:r>
          </a:p>
          <a:p>
            <a:pPr lvl="1"/>
            <a:r>
              <a:rPr lang="en-US" sz="3200" dirty="0" smtClean="0"/>
              <a:t>For animals</a:t>
            </a:r>
          </a:p>
          <a:p>
            <a:pPr lvl="2"/>
            <a:r>
              <a:rPr lang="en-US" sz="2800" dirty="0" smtClean="0"/>
              <a:t>Hard to find?</a:t>
            </a:r>
          </a:p>
          <a:p>
            <a:pPr lvl="1"/>
            <a:r>
              <a:rPr lang="en-US" sz="3200" dirty="0" smtClean="0"/>
              <a:t>Feeding</a:t>
            </a:r>
          </a:p>
          <a:p>
            <a:pPr lvl="1"/>
            <a:r>
              <a:rPr lang="en-US" sz="3200" dirty="0" smtClean="0"/>
              <a:t>Vet/Health Care</a:t>
            </a:r>
          </a:p>
          <a:p>
            <a:pPr lvl="1"/>
            <a:r>
              <a:rPr lang="en-US" sz="3200" dirty="0" smtClean="0"/>
              <a:t>Marketing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423" y="4120083"/>
            <a:ext cx="2350816" cy="2621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702" y="3029704"/>
            <a:ext cx="2766226" cy="37114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38779" y="5430642"/>
            <a:ext cx="3162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Photos: Susan Schoenian, </a:t>
            </a:r>
            <a:r>
              <a:rPr lang="en-US" dirty="0" err="1" smtClean="0"/>
              <a:t>Baalands</a:t>
            </a:r>
            <a:r>
              <a:rPr lang="en-US" dirty="0" smtClean="0"/>
              <a:t> Farm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860" y="632440"/>
            <a:ext cx="3715679" cy="27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889" y="1489704"/>
            <a:ext cx="6747790" cy="4855340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 smtClean="0"/>
              <a:t>Look at market to determine possible output (sales) from animals</a:t>
            </a:r>
            <a:endParaRPr lang="en-US" sz="3500" dirty="0"/>
          </a:p>
          <a:p>
            <a:r>
              <a:rPr lang="en-US" sz="4400" dirty="0" smtClean="0"/>
              <a:t>Resources you have or have to purchase for inputs/costs</a:t>
            </a:r>
          </a:p>
          <a:p>
            <a:r>
              <a:rPr lang="en-US" sz="4400" dirty="0" smtClean="0"/>
              <a:t>Profit = outputs – inputs</a:t>
            </a:r>
          </a:p>
          <a:p>
            <a:r>
              <a:rPr lang="en-US" sz="4400" dirty="0" smtClean="0"/>
              <a:t>Enterprise budgets can help</a:t>
            </a:r>
          </a:p>
          <a:p>
            <a:pPr lvl="1"/>
            <a:r>
              <a:rPr lang="en-US" sz="4000" dirty="0" smtClean="0"/>
              <a:t>Internet search “goat and sheep budgets”</a:t>
            </a:r>
          </a:p>
          <a:p>
            <a:pPr lvl="1"/>
            <a:r>
              <a:rPr lang="en-US" sz="4000" dirty="0" smtClean="0"/>
              <a:t>Local County Extension Office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464" y="459666"/>
            <a:ext cx="10042476" cy="85232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Potential profitability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 r="17561"/>
          <a:stretch/>
        </p:blipFill>
        <p:spPr>
          <a:xfrm>
            <a:off x="7404410" y="1924602"/>
            <a:ext cx="430437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4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05883" y="1116653"/>
            <a:ext cx="5386917" cy="638997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Important</a:t>
            </a:r>
            <a:endParaRPr lang="en-US" sz="36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96538" y="1795445"/>
            <a:ext cx="4248150" cy="3614756"/>
          </a:xfrm>
        </p:spPr>
        <p:txBody>
          <a:bodyPr>
            <a:noAutofit/>
          </a:bodyPr>
          <a:lstStyle/>
          <a:p>
            <a:r>
              <a:rPr lang="en-US" sz="3200" dirty="0" smtClean="0"/>
              <a:t>Performance (output)</a:t>
            </a:r>
          </a:p>
          <a:p>
            <a:pPr lvl="1"/>
            <a:r>
              <a:rPr lang="en-US" sz="3000" dirty="0" smtClean="0"/>
              <a:t>Pounds of quality offspring to sell</a:t>
            </a:r>
          </a:p>
          <a:p>
            <a:pPr lvl="1"/>
            <a:r>
              <a:rPr lang="en-US" sz="3000" dirty="0" smtClean="0"/>
              <a:t>Meet market needs</a:t>
            </a:r>
          </a:p>
          <a:p>
            <a:r>
              <a:rPr lang="en-US" sz="3200" dirty="0" smtClean="0"/>
              <a:t>Fitness (input)</a:t>
            </a:r>
          </a:p>
          <a:p>
            <a:pPr lvl="1"/>
            <a:r>
              <a:rPr lang="en-US" sz="3000" dirty="0" smtClean="0"/>
              <a:t>Disease-resistant</a:t>
            </a:r>
          </a:p>
          <a:p>
            <a:pPr lvl="1"/>
            <a:r>
              <a:rPr lang="en-US" sz="3000" dirty="0" smtClean="0"/>
              <a:t>Longevity</a:t>
            </a:r>
          </a:p>
          <a:p>
            <a:pPr lvl="1"/>
            <a:r>
              <a:rPr lang="en-US" sz="3000" dirty="0" smtClean="0"/>
              <a:t>Easy-care</a:t>
            </a:r>
            <a:endParaRPr lang="en-US" sz="3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44688" y="4572598"/>
            <a:ext cx="5389033" cy="638997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Less important</a:t>
            </a:r>
            <a:endParaRPr lang="en-US" sz="3600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44688" y="5182198"/>
            <a:ext cx="5389033" cy="1100408"/>
          </a:xfrm>
        </p:spPr>
        <p:txBody>
          <a:bodyPr>
            <a:normAutofit/>
          </a:bodyPr>
          <a:lstStyle/>
          <a:p>
            <a:r>
              <a:rPr lang="en-US" dirty="0" smtClean="0"/>
              <a:t>Body conformation</a:t>
            </a:r>
          </a:p>
          <a:p>
            <a:r>
              <a:rPr lang="en-US" dirty="0" smtClean="0"/>
              <a:t>Fiber/Wool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9137" y="4087968"/>
            <a:ext cx="3042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Photo: Susan </a:t>
            </a:r>
            <a:r>
              <a:rPr lang="en-US" dirty="0"/>
              <a:t>Schoenian, </a:t>
            </a:r>
            <a:r>
              <a:rPr lang="en-US" dirty="0" err="1"/>
              <a:t>Baalands</a:t>
            </a:r>
            <a:r>
              <a:rPr lang="en-US" dirty="0"/>
              <a:t> Farm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688" y="1527500"/>
            <a:ext cx="3669329" cy="2952663"/>
          </a:xfrm>
          <a:prstGeom prst="rect">
            <a:avLst/>
          </a:prstGeom>
        </p:spPr>
      </p:pic>
      <p:pic>
        <p:nvPicPr>
          <p:cNvPr id="21506" name="Picture 2" descr="http://farm5.static.flickr.com/4037/4547884439_52d7f272b4_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8626" y="1116653"/>
            <a:ext cx="3643890" cy="302058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09742" y="4564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Commercial Meat Production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215679" y="6282606"/>
            <a:ext cx="1112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Sire selection is very important, three generations = 88% genetics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663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0AD47"/>
      </a:accent1>
      <a:accent2>
        <a:srgbClr val="5B9BD5"/>
      </a:accent2>
      <a:accent3>
        <a:srgbClr val="FFC000"/>
      </a:accent3>
      <a:accent4>
        <a:srgbClr val="ED7D31"/>
      </a:accent4>
      <a:accent5>
        <a:srgbClr val="954F72"/>
      </a:accent5>
      <a:accent6>
        <a:srgbClr val="70AD47"/>
      </a:accent6>
      <a:hlink>
        <a:srgbClr val="954F72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15586</TotalTime>
  <Words>1113</Words>
  <Application>Microsoft Office PowerPoint</Application>
  <PresentationFormat>Widescreen</PresentationFormat>
  <Paragraphs>287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Verdana</vt:lpstr>
      <vt:lpstr>Office Theme</vt:lpstr>
      <vt:lpstr>PowerPoint Presentation</vt:lpstr>
      <vt:lpstr>Session 1 Breed and Breeding Stock Selection</vt:lpstr>
      <vt:lpstr>Learning Objective</vt:lpstr>
      <vt:lpstr>Selection </vt:lpstr>
      <vt:lpstr>Production System/Market </vt:lpstr>
      <vt:lpstr>Production System/Market </vt:lpstr>
      <vt:lpstr>Resources</vt:lpstr>
      <vt:lpstr>Potential profitability</vt:lpstr>
      <vt:lpstr>Commercial Meat Production</vt:lpstr>
      <vt:lpstr>Breeding Stock</vt:lpstr>
      <vt:lpstr>Show animals</vt:lpstr>
      <vt:lpstr>Fiber/Dairy Animals</vt:lpstr>
      <vt:lpstr>US Sheep Breeds by Primary Purpose</vt:lpstr>
      <vt:lpstr>Sheep Terminal (sire breeds)</vt:lpstr>
      <vt:lpstr>Sheep Maternal (ewe breeds)</vt:lpstr>
      <vt:lpstr>US Goats Breed by Primary Purpose</vt:lpstr>
      <vt:lpstr>Goat Terminal (sire breeds)</vt:lpstr>
      <vt:lpstr>Goat Maternal (Doe breeds)</vt:lpstr>
      <vt:lpstr>PowerPoint Presentation</vt:lpstr>
      <vt:lpstr>PowerPoint Presentation</vt:lpstr>
      <vt:lpstr>PowerPoint Presentation</vt:lpstr>
      <vt:lpstr>PowerPoint Presentation</vt:lpstr>
      <vt:lpstr>Within herd/flock selection</vt:lpstr>
      <vt:lpstr>Purchase from another farm</vt:lpstr>
      <vt:lpstr>Visual appraisal</vt:lpstr>
      <vt:lpstr>PowerPoint Presentation</vt:lpstr>
      <vt:lpstr>PowerPoint Presentation</vt:lpstr>
      <vt:lpstr>PowerPoint Presentation</vt:lpstr>
      <vt:lpstr>PowerPoint Presentation</vt:lpstr>
      <vt:lpstr>Summary tips</vt:lpstr>
      <vt:lpstr>References and Additional Resources</vt:lpstr>
      <vt:lpstr>References and Additional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Rebecca Chatham</dc:creator>
  <cp:lastModifiedBy>Windows User</cp:lastModifiedBy>
  <cp:revision>367</cp:revision>
  <cp:lastPrinted>2016-09-06T17:55:02Z</cp:lastPrinted>
  <dcterms:created xsi:type="dcterms:W3CDTF">2015-06-09T16:44:22Z</dcterms:created>
  <dcterms:modified xsi:type="dcterms:W3CDTF">2016-09-06T17:55:11Z</dcterms:modified>
</cp:coreProperties>
</file>