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6" r:id="rId2"/>
    <p:sldId id="258" r:id="rId3"/>
    <p:sldId id="322" r:id="rId4"/>
    <p:sldId id="262" r:id="rId5"/>
    <p:sldId id="265" r:id="rId6"/>
    <p:sldId id="266" r:id="rId7"/>
    <p:sldId id="267" r:id="rId8"/>
    <p:sldId id="269" r:id="rId9"/>
    <p:sldId id="272" r:id="rId10"/>
    <p:sldId id="260" r:id="rId11"/>
    <p:sldId id="276" r:id="rId12"/>
    <p:sldId id="277" r:id="rId13"/>
    <p:sldId id="278" r:id="rId14"/>
    <p:sldId id="283" r:id="rId15"/>
    <p:sldId id="284" r:id="rId16"/>
    <p:sldId id="285" r:id="rId17"/>
    <p:sldId id="286" r:id="rId18"/>
    <p:sldId id="324" r:id="rId19"/>
    <p:sldId id="287" r:id="rId20"/>
    <p:sldId id="288" r:id="rId21"/>
    <p:sldId id="289" r:id="rId22"/>
    <p:sldId id="291" r:id="rId23"/>
    <p:sldId id="293" r:id="rId24"/>
    <p:sldId id="299" r:id="rId25"/>
    <p:sldId id="305" r:id="rId26"/>
    <p:sldId id="309" r:id="rId27"/>
    <p:sldId id="310" r:id="rId28"/>
    <p:sldId id="312" r:id="rId29"/>
    <p:sldId id="315" r:id="rId30"/>
    <p:sldId id="317" r:id="rId31"/>
    <p:sldId id="320" r:id="rId32"/>
    <p:sldId id="325" r:id="rId33"/>
    <p:sldId id="261" r:id="rId34"/>
    <p:sldId id="3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0"/>
    <a:srgbClr val="D5E2D0"/>
    <a:srgbClr val="D6E6C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23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0E17-46D7-4242-9920-3E913378EBF9}" type="datetimeFigureOut">
              <a:rPr lang="en-US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B3D9-A328-44C7-A5A2-EA8E4DB375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9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3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hay.com/images/hay.com.jpg&amp;imgrefurl=http://www.hay.com/&amp;h=330&amp;w=352&amp;sz=26&amp;hl=en&amp;start=45&amp;tbnid=lMFl3so1K00TZM:&amp;tbnh=113&amp;tbnw=120&amp;prev=/images?q=hay&amp;start=40&amp;ndsp=20&amp;svnum=10&amp;hl=en&amp;lr=&amp;rls=GGLG,GGLG:2006-20,GGLG:en&amp;sa=N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m/imgres?imgurl=http://www.esc.nsw.gov.au/weeds/Images/grasses/Phalaris%20aquatica%20plant.jpg&amp;imgrefurl=http://www.esc.nsw.gov.au/weeds/Sheets/grasses/G%20Phalaris.htm&amp;h=640&amp;w=480&amp;sz=67&amp;hl=en&amp;start=7&amp;tbnid=l5H2GrnzV02MNM:&amp;tbnh=137&amp;tbnw=103&amp;prev=/images?q=pasture+grass&amp;svnum=10&amp;hl=en&amp;lr=&amp;rls=GGLG,GGLG:2006-20,GGLG:en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images.google.com/imgres?imgurl=http://www.hay.com/images/hay.com.jpg&amp;imgrefurl=http://www.hay.com/&amp;h=330&amp;w=352&amp;sz=26&amp;hl=en&amp;start=45&amp;tbnid=lMFl3so1K00TZM:&amp;tbnh=113&amp;tbnw=120&amp;prev=/images?q=hay&amp;start=40&amp;ndsp=20&amp;svnum=10&amp;hl=en&amp;lr=&amp;rls=GGLG,GGLG:2006-20,GGLG:en&amp;sa=N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images.google.com/imgres?imgurl=http://arnica.csustan.edu/key/CORN.JPG&amp;imgrefurl=http://arnica.csustan.edu/key/key2.html&amp;h=165&amp;w=220&amp;sz=22&amp;hl=en&amp;start=14&amp;tbnid=zCC2QQQBJO9ZjM:&amp;tbnh=80&amp;tbnw=107&amp;prev=/images?q=corn+grain&amp;svnum=10&amp;hl=en&amp;lr=&amp;rls=GGLG,GGLG:2006-20,GGLG:en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xtension.psu.edu/courses/meat-goat/nutritio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0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04" y="344324"/>
            <a:ext cx="10515600" cy="1325563"/>
          </a:xfrm>
        </p:spPr>
        <p:txBody>
          <a:bodyPr/>
          <a:lstStyle/>
          <a:p>
            <a:r>
              <a:rPr lang="en-US" dirty="0" smtClean="0">
                <a:cs typeface="Tahoma"/>
              </a:rPr>
              <a:t>Energy - Carbohydrates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3040" y="1576757"/>
            <a:ext cx="7454639" cy="46437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cs typeface="Tahoma"/>
              </a:rPr>
              <a:t>Energy is </a:t>
            </a:r>
            <a:r>
              <a:rPr lang="en-US" dirty="0" smtClean="0">
                <a:cs typeface="Tahoma"/>
              </a:rPr>
              <a:t>needed in the greatest quantity; it is the building block for other nutrients. 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cs typeface="Tahoma"/>
              </a:rPr>
              <a:t>Requirements </a:t>
            </a:r>
            <a:r>
              <a:rPr lang="en-US" sz="2800" dirty="0">
                <a:cs typeface="Tahoma"/>
              </a:rPr>
              <a:t>change based on age, sex, stage of production, </a:t>
            </a:r>
            <a:r>
              <a:rPr lang="en-US" sz="2800" dirty="0" smtClean="0">
                <a:cs typeface="Tahoma"/>
              </a:rPr>
              <a:t>and work.</a:t>
            </a:r>
          </a:p>
          <a:p>
            <a:pPr marL="225425" lvl="1" indent="-225425">
              <a:spcAft>
                <a:spcPts val="1200"/>
              </a:spcAft>
            </a:pPr>
            <a:r>
              <a:rPr lang="en-US" sz="2800" dirty="0" smtClean="0">
                <a:cs typeface="Tahoma"/>
              </a:rPr>
              <a:t>Sources of energy are starch, fat/oils, protein and cellulose (in forages).</a:t>
            </a:r>
          </a:p>
          <a:p>
            <a:pPr marL="225425" lvl="1" indent="-225425">
              <a:spcAft>
                <a:spcPts val="1200"/>
              </a:spcAft>
            </a:pPr>
            <a:r>
              <a:rPr lang="en-US" sz="2800" dirty="0" smtClean="0">
                <a:cs typeface="Tahoma"/>
              </a:rPr>
              <a:t>Fat/oils (i.e. corn oil) provide the most energy.</a:t>
            </a:r>
          </a:p>
          <a:p>
            <a:pPr marL="225425" lvl="1" indent="-225425">
              <a:spcAft>
                <a:spcPts val="1200"/>
              </a:spcAft>
            </a:pPr>
            <a:r>
              <a:rPr lang="en-US" sz="2800" dirty="0" smtClean="0">
                <a:cs typeface="Tahoma"/>
              </a:rPr>
              <a:t>Dietary excess is stored as fat.</a:t>
            </a:r>
          </a:p>
          <a:p>
            <a:pPr marL="225425" lvl="1" indent="-225425">
              <a:spcAft>
                <a:spcPts val="1200"/>
              </a:spcAft>
            </a:pPr>
            <a:r>
              <a:rPr lang="en-US" sz="2800" dirty="0" smtClean="0">
                <a:cs typeface="Tahoma"/>
              </a:rPr>
              <a:t>Expressed as total digestible nutrients (TDN), net energy (NE) or </a:t>
            </a:r>
            <a:r>
              <a:rPr lang="en-US" sz="2800" dirty="0" err="1" smtClean="0">
                <a:cs typeface="Tahoma"/>
              </a:rPr>
              <a:t>metabolizable</a:t>
            </a:r>
            <a:r>
              <a:rPr lang="en-US" sz="2800" dirty="0" smtClean="0">
                <a:cs typeface="Tahoma"/>
              </a:rPr>
              <a:t> energy (ME) </a:t>
            </a:r>
          </a:p>
          <a:p>
            <a:pPr marL="0" lvl="1" indent="0">
              <a:buNone/>
            </a:pPr>
            <a:endParaRPr lang="en-US" sz="2800" b="1" dirty="0">
              <a:cs typeface="Tahoma"/>
            </a:endParaRPr>
          </a:p>
          <a:p>
            <a:endParaRPr lang="en-US" dirty="0"/>
          </a:p>
        </p:txBody>
      </p:sp>
      <p:pic>
        <p:nvPicPr>
          <p:cNvPr id="7" name="Picture 6" descr="h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466" y="2676550"/>
            <a:ext cx="1905755" cy="179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Phalaris%2520aquatica%2520plan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4519" y="4169805"/>
            <a:ext cx="1656447" cy="179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041" y="571596"/>
            <a:ext cx="1681308" cy="291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3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59" y="103993"/>
            <a:ext cx="10515600" cy="1325563"/>
          </a:xfrm>
        </p:spPr>
        <p:txBody>
          <a:bodyPr/>
          <a:lstStyle/>
          <a:p>
            <a:r>
              <a:rPr lang="en-US" dirty="0">
                <a:cs typeface="Tahoma"/>
              </a:rPr>
              <a:t>Energy content of feeds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725773"/>
              </p:ext>
            </p:extLst>
          </p:nvPr>
        </p:nvGraphicFramePr>
        <p:xfrm>
          <a:off x="1976196" y="1094705"/>
          <a:ext cx="5635218" cy="549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8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Feedstuff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TDN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Urea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Oat straw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Orchardgrass hay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59%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Grass silage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Fescue pasture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r>
                        <a:rPr lang="en-US" sz="2400" baseline="0" dirty="0" smtClean="0"/>
                        <a:t>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Dry beet pulp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Barley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88%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Bread by-product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Distiller’s grains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92%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Fat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195%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204" y="1429556"/>
            <a:ext cx="3712698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3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38" y="7257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Tahoma"/>
              </a:rPr>
              <a:t>What about fiber?</a:t>
            </a:r>
            <a:br>
              <a:rPr lang="en-US" dirty="0">
                <a:cs typeface="Tahoma"/>
              </a:rPr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822" y="1854672"/>
            <a:ext cx="61762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a nutrient</a:t>
            </a:r>
          </a:p>
          <a:p>
            <a:endParaRPr lang="en-US" dirty="0" smtClean="0"/>
          </a:p>
          <a:p>
            <a:r>
              <a:rPr lang="en-US" dirty="0" smtClean="0"/>
              <a:t>Essential dietary component for ruminants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Does not have to be long stem roughage for young lambs/kids</a:t>
            </a:r>
          </a:p>
          <a:p>
            <a:endParaRPr lang="en-US" dirty="0"/>
          </a:p>
          <a:p>
            <a:r>
              <a:rPr lang="en-US" dirty="0" smtClean="0"/>
              <a:t>Adults seem to do better with some long stem roughage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2290" y="1613415"/>
            <a:ext cx="4041701" cy="433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5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10" y="513980"/>
            <a:ext cx="8739797" cy="5981823"/>
          </a:xfrm>
          <a:prstGeom prst="rect">
            <a:avLst/>
          </a:prstGeom>
        </p:spPr>
      </p:pic>
      <p:sp>
        <p:nvSpPr>
          <p:cNvPr id="52" name="Freeform 30"/>
          <p:cNvSpPr>
            <a:spLocks/>
          </p:cNvSpPr>
          <p:nvPr/>
        </p:nvSpPr>
        <p:spPr bwMode="auto">
          <a:xfrm>
            <a:off x="6590805" y="1531918"/>
            <a:ext cx="760021" cy="985652"/>
          </a:xfrm>
          <a:custGeom>
            <a:avLst/>
            <a:gdLst>
              <a:gd name="T0" fmla="*/ 0 w 432"/>
              <a:gd name="T1" fmla="*/ 0 h 624"/>
              <a:gd name="T2" fmla="*/ 336 w 432"/>
              <a:gd name="T3" fmla="*/ 336 h 624"/>
              <a:gd name="T4" fmla="*/ 432 w 432"/>
              <a:gd name="T5" fmla="*/ 624 h 624"/>
              <a:gd name="T6" fmla="*/ 0 60000 65536"/>
              <a:gd name="T7" fmla="*/ 0 60000 65536"/>
              <a:gd name="T8" fmla="*/ 0 60000 65536"/>
              <a:gd name="T9" fmla="*/ 0 w 432"/>
              <a:gd name="T10" fmla="*/ 0 h 624"/>
              <a:gd name="T11" fmla="*/ 432 w 43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624">
                <a:moveTo>
                  <a:pt x="0" y="0"/>
                </a:moveTo>
                <a:cubicBezTo>
                  <a:pt x="132" y="116"/>
                  <a:pt x="264" y="232"/>
                  <a:pt x="336" y="336"/>
                </a:cubicBezTo>
                <a:cubicBezTo>
                  <a:pt x="408" y="440"/>
                  <a:pt x="416" y="576"/>
                  <a:pt x="432" y="624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3921826" y="1150918"/>
            <a:ext cx="22525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RUMEN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3411"/>
              </p:ext>
            </p:extLst>
          </p:nvPr>
        </p:nvGraphicFramePr>
        <p:xfrm>
          <a:off x="2855026" y="1912918"/>
          <a:ext cx="4038600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Sources of Energy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Fiber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Starch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0" name="Straight Connector 59"/>
          <p:cNvCxnSpPr/>
          <p:nvPr/>
        </p:nvCxnSpPr>
        <p:spPr>
          <a:xfrm>
            <a:off x="5854536" y="1150918"/>
            <a:ext cx="284205" cy="1078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112494" y="2054431"/>
            <a:ext cx="95827" cy="16625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" descr="h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7194" y="2827680"/>
            <a:ext cx="1676400" cy="1577975"/>
          </a:xfrm>
          <a:prstGeom prst="rect">
            <a:avLst/>
          </a:prstGeom>
          <a:noFill/>
        </p:spPr>
      </p:pic>
      <p:pic>
        <p:nvPicPr>
          <p:cNvPr id="67" name="Picture 8" descr="COR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33194" y="2827680"/>
            <a:ext cx="1677066" cy="1600200"/>
          </a:xfrm>
          <a:prstGeom prst="rect">
            <a:avLst/>
          </a:prstGeom>
          <a:noFill/>
        </p:spPr>
      </p:pic>
      <p:pic>
        <p:nvPicPr>
          <p:cNvPr id="69" name="Picture 68" descr="bacteri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004" y="4656480"/>
            <a:ext cx="2103269" cy="1752600"/>
          </a:xfrm>
          <a:prstGeom prst="rect">
            <a:avLst/>
          </a:prstGeom>
        </p:spPr>
      </p:pic>
      <p:pic>
        <p:nvPicPr>
          <p:cNvPr id="70" name="Picture 13" descr="Fig1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204" y="4656480"/>
            <a:ext cx="1905000" cy="16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0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ahoma"/>
              </a:rPr>
              <a:t>Energy – Fats/lipids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159" y="1732880"/>
            <a:ext cx="6286995" cy="4800806"/>
          </a:xfrm>
        </p:spPr>
        <p:txBody>
          <a:bodyPr>
            <a:normAutofit/>
          </a:bodyPr>
          <a:lstStyle/>
          <a:p>
            <a:r>
              <a:rPr lang="en-US" sz="3200" dirty="0">
                <a:cs typeface="Calibri"/>
              </a:rPr>
              <a:t>Cheapest energy source.</a:t>
            </a:r>
          </a:p>
          <a:p>
            <a:r>
              <a:rPr lang="en-US" sz="3200" dirty="0">
                <a:cs typeface="Calibri"/>
              </a:rPr>
              <a:t>2.25x as much energy as carbohydrates.</a:t>
            </a:r>
          </a:p>
          <a:p>
            <a:r>
              <a:rPr lang="en-US" sz="3200" dirty="0">
                <a:cs typeface="Calibri"/>
              </a:rPr>
              <a:t>Used to raise energy level of feed, improve flavor, texture, and </a:t>
            </a:r>
            <a:r>
              <a:rPr lang="en-US" sz="3200" dirty="0" smtClean="0">
                <a:cs typeface="Calibri"/>
              </a:rPr>
              <a:t>palatability (how tasty it is).</a:t>
            </a:r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Source of heat, insulation and body protection.</a:t>
            </a:r>
          </a:p>
          <a:p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750" y="1445990"/>
            <a:ext cx="3377498" cy="450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8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309" y="392326"/>
            <a:ext cx="5174291" cy="1325563"/>
          </a:xfrm>
        </p:spPr>
        <p:txBody>
          <a:bodyPr/>
          <a:lstStyle/>
          <a:p>
            <a:r>
              <a:rPr lang="en-US" dirty="0">
                <a:cs typeface="Tahoma"/>
              </a:rPr>
              <a:t>Fat content of feeds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141"/>
              </p:ext>
            </p:extLst>
          </p:nvPr>
        </p:nvGraphicFramePr>
        <p:xfrm>
          <a:off x="6705600" y="33666"/>
          <a:ext cx="5316614" cy="55008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6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Feedstuff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EE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Urea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Dry beet pulp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Barley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Alfalfa</a:t>
                      </a:r>
                      <a:r>
                        <a:rPr lang="en-US" sz="2400" baseline="0" dirty="0" smtClean="0"/>
                        <a:t> hay, mid-bloom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</a:t>
                      </a:r>
                      <a:r>
                        <a:rPr lang="en-US" sz="2400" baseline="0" dirty="0" smtClean="0"/>
                        <a:t>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Orchardgrass hay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3.3%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4.3%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Fescue pasture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5.5%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 distiller’s grains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10.5</a:t>
                      </a:r>
                      <a:r>
                        <a:rPr lang="en-US" sz="2400" baseline="0" dirty="0" smtClean="0"/>
                        <a:t>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cottonseed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17.8%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Whole soybeans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18.8%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2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Fat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2251119" y="1781926"/>
            <a:ext cx="3667656" cy="302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7894" y="5534561"/>
            <a:ext cx="988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Fat can be used to help increase body condition score/provide energy to high producing animals, but usually want to feed it at no more than 7% of the total diet (counting everything they eat on a dry matter basis)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8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ahoma"/>
              </a:rPr>
              <a:t>Minerals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5743" cy="4018915"/>
          </a:xfrm>
        </p:spPr>
        <p:txBody>
          <a:bodyPr/>
          <a:lstStyle/>
          <a:p>
            <a:pPr marL="633222" indent="-514350">
              <a:buFont typeface="+mj-lt"/>
              <a:buAutoNum type="arabicParenR"/>
            </a:pPr>
            <a:r>
              <a:rPr lang="en-US" u="sng" dirty="0">
                <a:cs typeface="Calibri"/>
              </a:rPr>
              <a:t>Macro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sz="3200" dirty="0">
                <a:cs typeface="Calibri"/>
              </a:rPr>
              <a:t>Needed in gram amounts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Ca, P, Na, Cl, Mg, K, S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633222" indent="-514350">
              <a:buFont typeface="+mj-lt"/>
              <a:buAutoNum type="arabicParenR"/>
            </a:pPr>
            <a:r>
              <a:rPr lang="en-US" u="sng" dirty="0">
                <a:cs typeface="Calibri"/>
              </a:rPr>
              <a:t>Micro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sz="3200" dirty="0">
                <a:cs typeface="Calibri"/>
              </a:rPr>
              <a:t>Needed in milligram amounts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Co, Cu, F, I, </a:t>
            </a:r>
            <a:r>
              <a:rPr lang="en-US" dirty="0" err="1">
                <a:cs typeface="Calibri"/>
              </a:rPr>
              <a:t>Mn</a:t>
            </a:r>
            <a:r>
              <a:rPr lang="en-US" dirty="0">
                <a:cs typeface="Calibri"/>
              </a:rPr>
              <a:t>, Mo, Se, Zn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Multiple functions in body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8646" y="3836670"/>
            <a:ext cx="2241508" cy="200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860" y="1089517"/>
            <a:ext cx="3815080" cy="254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9017"/>
            <a:ext cx="10515600" cy="1325563"/>
          </a:xfrm>
        </p:spPr>
        <p:txBody>
          <a:bodyPr/>
          <a:lstStyle/>
          <a:p>
            <a:r>
              <a:rPr lang="en-US" dirty="0">
                <a:cs typeface="Tahoma"/>
              </a:rPr>
              <a:t>Ca and P content of feeds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997545"/>
              </p:ext>
            </p:extLst>
          </p:nvPr>
        </p:nvGraphicFramePr>
        <p:xfrm>
          <a:off x="2240923" y="1197746"/>
          <a:ext cx="7881869" cy="53189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Dry matter</a:t>
                      </a:r>
                      <a:r>
                        <a:rPr lang="en-US" sz="2000" baseline="0" dirty="0" smtClean="0"/>
                        <a:t> basis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Ca: P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Corn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0.30%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0.07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Barley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0.38%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0.16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Soybean meal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0.28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0.71%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0.39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Orchardgrass hay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0.32%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0.30%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1.07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Fescue</a:t>
                      </a:r>
                      <a:r>
                        <a:rPr lang="en-US" sz="2000" baseline="0" dirty="0" smtClean="0"/>
                        <a:t> pasture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0.48%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0.37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1.30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Soybean hulls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0.55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0.17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3.24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Alfalfa hay, mid-bloom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0.24%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5.83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Dried kelp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2.72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0.31%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8.77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Dicalcium</a:t>
                      </a:r>
                      <a:r>
                        <a:rPr lang="en-US" sz="2000" dirty="0" smtClean="0"/>
                        <a:t> phosphate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18.65%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1.18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Bone meal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12.74%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2.12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2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Ground limestone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1700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40923" y="1504580"/>
            <a:ext cx="7881869" cy="1352332"/>
          </a:xfrm>
          <a:prstGeom prst="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2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>
                <a:cs typeface="Tahoma"/>
              </a:rPr>
              <a:t>Minerals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5743" cy="401891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Calibri"/>
              </a:rPr>
              <a:t>Georgia soils are low in Se and Cu</a:t>
            </a:r>
          </a:p>
          <a:p>
            <a:r>
              <a:rPr lang="en-US" dirty="0" smtClean="0">
                <a:cs typeface="Calibri"/>
              </a:rPr>
              <a:t>Goats have a much higher Cu (copper) requirement than sheep</a:t>
            </a:r>
          </a:p>
          <a:p>
            <a:r>
              <a:rPr lang="en-US" dirty="0" smtClean="0">
                <a:cs typeface="Calibri"/>
              </a:rPr>
              <a:t>Sheep are more likely to experience copper toxicity.</a:t>
            </a:r>
          </a:p>
          <a:p>
            <a:r>
              <a:rPr lang="en-US" dirty="0" smtClean="0">
                <a:cs typeface="Calibri"/>
              </a:rPr>
              <a:t>Use a mineral designed for your species and state/region/area.</a:t>
            </a:r>
          </a:p>
          <a:p>
            <a:r>
              <a:rPr lang="en-US" dirty="0" smtClean="0">
                <a:cs typeface="Calibri"/>
              </a:rPr>
              <a:t>Loose minerals are better to use than a mineral block.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67699" y="1690688"/>
            <a:ext cx="4086101" cy="446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4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ahoma"/>
              </a:rPr>
              <a:t>Vitamins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42745"/>
            <a:ext cx="10515600" cy="4351338"/>
          </a:xfrm>
        </p:spPr>
        <p:txBody>
          <a:bodyPr>
            <a:noAutofit/>
          </a:bodyPr>
          <a:lstStyle/>
          <a:p>
            <a:pPr marL="633222" indent="-514350">
              <a:buFont typeface="+mj-lt"/>
              <a:buAutoNum type="arabicParenR"/>
            </a:pPr>
            <a:r>
              <a:rPr lang="en-US" u="sng" dirty="0">
                <a:cs typeface="Calibri"/>
              </a:rPr>
              <a:t>Water soluble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B &amp; C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633222" indent="-514350">
              <a:buFont typeface="+mj-lt"/>
              <a:buAutoNum type="arabicParenR"/>
            </a:pPr>
            <a:r>
              <a:rPr lang="en-US" u="sng" dirty="0">
                <a:cs typeface="Calibri"/>
              </a:rPr>
              <a:t>Fat soluble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A, D, E , &amp; K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Multiple functions in body.</a:t>
            </a:r>
          </a:p>
          <a:p>
            <a:r>
              <a:rPr lang="en-US" dirty="0">
                <a:cs typeface="Calibri"/>
              </a:rPr>
              <a:t>Requirements increase with age.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>
              <a:buFont typeface="Wingdings 2" pitchFamily="18" charset="2"/>
              <a:buChar char="E"/>
            </a:pPr>
            <a:r>
              <a:rPr lang="en-US" dirty="0">
                <a:cs typeface="Calibri"/>
              </a:rPr>
              <a:t>No dietary requirement for vitamin K or B complex</a:t>
            </a:r>
            <a:r>
              <a:rPr lang="en-US" dirty="0" smtClean="0"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26136" y="1323110"/>
            <a:ext cx="3657600" cy="418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22849"/>
            <a:ext cx="10515600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1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Small Ruminant Nutrition 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298290" cy="1740085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Lawton Stewart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 Animal Scientist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Georgia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538365" y="4589463"/>
            <a:ext cx="4531909" cy="190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Susan 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Schoenian </a:t>
            </a:r>
          </a:p>
          <a:p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Sheep and Goat </a:t>
            </a:r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Specialist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Western 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Maryland REC 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443" y="527030"/>
            <a:ext cx="4470709" cy="270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747" y="378980"/>
            <a:ext cx="4717473" cy="1325563"/>
          </a:xfrm>
        </p:spPr>
        <p:txBody>
          <a:bodyPr/>
          <a:lstStyle/>
          <a:p>
            <a:r>
              <a:rPr lang="en-US" dirty="0">
                <a:cs typeface="Tahoma"/>
              </a:rPr>
              <a:t>Vitamin sources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41253"/>
              </p:ext>
            </p:extLst>
          </p:nvPr>
        </p:nvGraphicFramePr>
        <p:xfrm>
          <a:off x="1236022" y="1325207"/>
          <a:ext cx="10367160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Vitamin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Feedstuff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+mn-lt"/>
                        </a:rPr>
                        <a:t>β</a:t>
                      </a:r>
                      <a:r>
                        <a:rPr lang="en-US" sz="2400" dirty="0" smtClean="0">
                          <a:latin typeface="+mn-lt"/>
                        </a:rPr>
                        <a:t>-</a:t>
                      </a:r>
                      <a:r>
                        <a:rPr lang="en-US" sz="2400" dirty="0" err="1" smtClean="0">
                          <a:latin typeface="+mn-lt"/>
                        </a:rPr>
                        <a:t>caroteen</a:t>
                      </a:r>
                      <a:r>
                        <a:rPr lang="en-US" sz="2400" dirty="0" smtClean="0">
                          <a:latin typeface="+mn-lt"/>
                        </a:rPr>
                        <a:t/>
                      </a:r>
                      <a:br>
                        <a:rPr lang="en-US" sz="2400" dirty="0" smtClean="0">
                          <a:latin typeface="+mn-lt"/>
                        </a:rPr>
                      </a:br>
                      <a:r>
                        <a:rPr lang="en-US" sz="1800" dirty="0" smtClean="0">
                          <a:latin typeface="+mn-lt"/>
                        </a:rPr>
                        <a:t>(vitamin A)</a:t>
                      </a:r>
                      <a:endParaRPr lang="en-US" sz="18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Green,</a:t>
                      </a:r>
                      <a:r>
                        <a:rPr lang="en-US" sz="2400" baseline="0" dirty="0" smtClean="0">
                          <a:latin typeface="+mn-lt"/>
                        </a:rPr>
                        <a:t> pasture forage; dehydrated hay;</a:t>
                      </a:r>
                      <a:br>
                        <a:rPr lang="en-US" sz="2400" baseline="0" dirty="0" smtClean="0">
                          <a:latin typeface="+mn-lt"/>
                        </a:rPr>
                      </a:br>
                      <a:r>
                        <a:rPr lang="en-US" sz="2400" baseline="0" dirty="0" smtClean="0">
                          <a:latin typeface="+mn-lt"/>
                        </a:rPr>
                        <a:t>cured hay, vitamin supplements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D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Ultraviolet</a:t>
                      </a:r>
                      <a:r>
                        <a:rPr lang="en-US" sz="2400" baseline="0" dirty="0" smtClean="0">
                          <a:latin typeface="+mn-lt"/>
                        </a:rPr>
                        <a:t> irradiation, sun-cured hays, vitamin supplements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E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High quality legume hay, dehydrated alfalfa, </a:t>
                      </a:r>
                      <a:br>
                        <a:rPr lang="en-US" sz="2400" dirty="0" smtClean="0">
                          <a:latin typeface="+mn-lt"/>
                        </a:rPr>
                      </a:br>
                      <a:r>
                        <a:rPr lang="en-US" sz="2400" dirty="0" smtClean="0">
                          <a:latin typeface="+mn-lt"/>
                        </a:rPr>
                        <a:t>wheat germ, </a:t>
                      </a:r>
                      <a:r>
                        <a:rPr lang="en-US" sz="2400" baseline="0" dirty="0" smtClean="0">
                          <a:latin typeface="+mn-lt"/>
                        </a:rPr>
                        <a:t>vitamin supplements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K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Green, leafy feedstuffs (K1). K2 synthesized in rumen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B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Not</a:t>
                      </a:r>
                      <a:r>
                        <a:rPr lang="en-US" sz="2400" baseline="0" dirty="0" smtClean="0">
                          <a:latin typeface="+mn-lt"/>
                        </a:rPr>
                        <a:t> required in diets of ruminants</a:t>
                      </a:r>
                      <a:endParaRPr lang="en-US" sz="2400" dirty="0">
                        <a:latin typeface="+mn-lt"/>
                        <a:cs typeface="Calibri"/>
                      </a:endParaRP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0" b="26365"/>
          <a:stretch/>
        </p:blipFill>
        <p:spPr>
          <a:xfrm>
            <a:off x="3209965" y="4898255"/>
            <a:ext cx="5920509" cy="19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Nutrient requirements depend on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687405"/>
            <a:ext cx="589510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cs typeface="Arial" pitchFamily="34" charset="0"/>
              </a:rPr>
              <a:t>Species 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cs typeface="Arial" pitchFamily="34" charset="0"/>
              </a:rPr>
              <a:t>Size (weight</a:t>
            </a:r>
            <a:r>
              <a:rPr lang="en-US" dirty="0" smtClean="0">
                <a:cs typeface="Arial" pitchFamily="34" charset="0"/>
              </a:rPr>
              <a:t>)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 smtClean="0">
                <a:cs typeface="Arial" pitchFamily="34" charset="0"/>
              </a:rPr>
              <a:t>Sex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 smtClean="0">
                <a:cs typeface="Arial" pitchFamily="34" charset="0"/>
              </a:rPr>
              <a:t>Age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 smtClean="0">
                <a:cs typeface="Arial" pitchFamily="34" charset="0"/>
              </a:rPr>
              <a:t>Genetics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cs typeface="Arial" pitchFamily="34" charset="0"/>
              </a:rPr>
              <a:t>Stage and level of </a:t>
            </a:r>
            <a:r>
              <a:rPr lang="en-US" dirty="0" smtClean="0">
                <a:cs typeface="Arial" pitchFamily="34" charset="0"/>
              </a:rPr>
              <a:t>production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cs typeface="Arial" pitchFamily="34" charset="0"/>
              </a:rPr>
              <a:t>Climate, environment, and </a:t>
            </a:r>
            <a:r>
              <a:rPr lang="en-US" dirty="0" smtClean="0">
                <a:cs typeface="Arial" pitchFamily="34" charset="0"/>
              </a:rPr>
              <a:t>activity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cs typeface="Arial" pitchFamily="34" charset="0"/>
              </a:rPr>
              <a:t>Body condition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414" y="1687405"/>
            <a:ext cx="3349798" cy="448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0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49391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Nutrient needs –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1690688"/>
            <a:ext cx="551509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Sheep have lower maintenance requirements than goats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Dairy goats have higher maintenance requirements than meat and fiber goats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900" dirty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Females with a higher genetic potential for milk production </a:t>
            </a:r>
            <a:r>
              <a:rPr lang="en-US" dirty="0" smtClean="0">
                <a:cs typeface="Arial" pitchFamily="34" charset="0"/>
              </a:rPr>
              <a:t>(meat or dairy animals) have </a:t>
            </a:r>
            <a:r>
              <a:rPr lang="en-US" dirty="0">
                <a:cs typeface="Arial" pitchFamily="34" charset="0"/>
              </a:rPr>
              <a:t>higher nutritional requirements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5556" y="1690688"/>
            <a:ext cx="402529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7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75" y="560546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needs – adult size/age: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" y="1505585"/>
            <a:ext cx="6595753" cy="4351338"/>
          </a:xfrm>
        </p:spPr>
        <p:txBody>
          <a:bodyPr>
            <a:normAutofit fontScale="92500" lnSpcReduction="20000"/>
          </a:bodyPr>
          <a:lstStyle/>
          <a:p>
            <a:endParaRPr lang="en-US" sz="800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Bigger (mature weight/frame size) </a:t>
            </a:r>
            <a:r>
              <a:rPr lang="en-US" dirty="0">
                <a:cs typeface="Arial" pitchFamily="34" charset="0"/>
              </a:rPr>
              <a:t>animals need to eat more and consume larger quantities of nutrients.</a:t>
            </a:r>
          </a:p>
          <a:p>
            <a:pPr marL="457200" lvl="1" indent="0">
              <a:buNone/>
            </a:pPr>
            <a:endParaRPr lang="en-US" sz="800" dirty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</a:rPr>
              <a:t>However, </a:t>
            </a:r>
            <a:r>
              <a:rPr lang="en-US" dirty="0" smtClean="0">
                <a:cs typeface="Arial" pitchFamily="34" charset="0"/>
              </a:rPr>
              <a:t>smaller </a:t>
            </a:r>
            <a:r>
              <a:rPr lang="en-US" dirty="0">
                <a:cs typeface="Arial" pitchFamily="34" charset="0"/>
              </a:rPr>
              <a:t>animals need to consume a more </a:t>
            </a:r>
            <a:r>
              <a:rPr lang="en-US" dirty="0" smtClean="0">
                <a:cs typeface="Arial" pitchFamily="34" charset="0"/>
              </a:rPr>
              <a:t>nutrient-dense diet.</a:t>
            </a:r>
          </a:p>
          <a:p>
            <a:endParaRPr lang="en-US" sz="1200" dirty="0" smtClean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</a:rPr>
              <a:t>Mature females are usually bigger and need to eat more to get the greater pounds of nutrients needed.</a:t>
            </a:r>
          </a:p>
          <a:p>
            <a:pPr marL="457200" lvl="1" indent="0">
              <a:buNone/>
            </a:pPr>
            <a:r>
              <a:rPr lang="en-US" sz="1500" dirty="0">
                <a:cs typeface="Arial" pitchFamily="34" charset="0"/>
              </a:rPr>
              <a:t/>
            </a:r>
            <a:br>
              <a:rPr lang="en-US" sz="1500" dirty="0">
                <a:cs typeface="Arial" pitchFamily="34" charset="0"/>
              </a:rPr>
            </a:br>
            <a:endParaRPr lang="en-US" sz="400" dirty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</a:rPr>
              <a:t>However, young females need a more nutrient-dense diet.</a:t>
            </a:r>
          </a:p>
          <a:p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32128" y="1679405"/>
            <a:ext cx="2801866" cy="312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0" y="381762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902" y="465357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requirements – stage of production, females: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641" y="1790920"/>
            <a:ext cx="6156960" cy="48882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Energy requirements during late gestation are more than </a:t>
            </a:r>
            <a:r>
              <a:rPr lang="en-US" dirty="0" smtClean="0">
                <a:cs typeface="Arial" pitchFamily="34" charset="0"/>
              </a:rPr>
              <a:t>50% </a:t>
            </a:r>
            <a:r>
              <a:rPr lang="en-US" dirty="0">
                <a:cs typeface="Arial" pitchFamily="34" charset="0"/>
              </a:rPr>
              <a:t>higher than for maintenance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sz="800" dirty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F</a:t>
            </a:r>
            <a:r>
              <a:rPr lang="en-US" dirty="0" smtClean="0">
                <a:cs typeface="Arial" pitchFamily="34" charset="0"/>
              </a:rPr>
              <a:t>emales </a:t>
            </a:r>
            <a:r>
              <a:rPr lang="en-US" dirty="0">
                <a:cs typeface="Arial" pitchFamily="34" charset="0"/>
              </a:rPr>
              <a:t>require a more nutrient-dense diet during late gestation and lactation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Protein requirements </a:t>
            </a:r>
            <a:r>
              <a:rPr lang="en-US" dirty="0" smtClean="0">
                <a:cs typeface="Arial" pitchFamily="34" charset="0"/>
              </a:rPr>
              <a:t>increase in late gestation or when the </a:t>
            </a:r>
            <a:r>
              <a:rPr lang="en-US" dirty="0">
                <a:cs typeface="Arial" pitchFamily="34" charset="0"/>
              </a:rPr>
              <a:t>female begins to lactate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01" y="1909629"/>
            <a:ext cx="2551447" cy="305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499" y="3314554"/>
            <a:ext cx="2362081" cy="266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73" y="581287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needs – number of offspring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90749"/>
            <a:ext cx="5821680" cy="467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>
                <a:cs typeface="Arial" pitchFamily="34" charset="0"/>
              </a:rPr>
              <a:t>Females carrying or nursing </a:t>
            </a:r>
            <a:r>
              <a:rPr lang="en-US" sz="3400" dirty="0">
                <a:cs typeface="Arial" pitchFamily="34" charset="0"/>
              </a:rPr>
              <a:t>twins and triplets need to eat </a:t>
            </a:r>
            <a:r>
              <a:rPr lang="en-US" sz="3400" dirty="0" smtClean="0">
                <a:cs typeface="Arial" pitchFamily="34" charset="0"/>
              </a:rPr>
              <a:t>more of a more nutrient-dense diet.</a:t>
            </a:r>
            <a:endParaRPr lang="en-US" sz="3400" dirty="0"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00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10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dirty="0" smtClean="0">
                <a:cs typeface="Arial" pitchFamily="34" charset="0"/>
              </a:rPr>
              <a:t>Those carrying </a:t>
            </a:r>
            <a:r>
              <a:rPr lang="en-US" sz="3400" dirty="0">
                <a:cs typeface="Arial" pitchFamily="34" charset="0"/>
              </a:rPr>
              <a:t>triplets needs 43% more energy than </a:t>
            </a:r>
            <a:r>
              <a:rPr lang="en-US" sz="3400" dirty="0" smtClean="0">
                <a:cs typeface="Arial" pitchFamily="34" charset="0"/>
              </a:rPr>
              <a:t>those carrying </a:t>
            </a:r>
            <a:r>
              <a:rPr lang="en-US" sz="3400" dirty="0">
                <a:cs typeface="Arial" pitchFamily="34" charset="0"/>
              </a:rPr>
              <a:t>a single fetus.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73" y="4069080"/>
            <a:ext cx="2755822" cy="198882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93" y="1590749"/>
            <a:ext cx="2872740" cy="231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6580" y="2652922"/>
            <a:ext cx="2171394" cy="249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309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needs - milking: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1673225"/>
            <a:ext cx="6488875" cy="476518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The more milk a female produces the more nutrients she needs to consume.</a:t>
            </a:r>
          </a:p>
          <a:p>
            <a:pPr lvl="1"/>
            <a:r>
              <a:rPr lang="en-US" dirty="0">
                <a:cs typeface="Arial" pitchFamily="34" charset="0"/>
              </a:rPr>
              <a:t>Energy</a:t>
            </a:r>
          </a:p>
          <a:p>
            <a:pPr lvl="1"/>
            <a:r>
              <a:rPr lang="en-US" dirty="0">
                <a:cs typeface="Arial" pitchFamily="34" charset="0"/>
              </a:rPr>
              <a:t>Protein</a:t>
            </a:r>
          </a:p>
          <a:p>
            <a:pPr lvl="1"/>
            <a:r>
              <a:rPr lang="en-US" dirty="0" smtClean="0">
                <a:cs typeface="Arial" pitchFamily="34" charset="0"/>
              </a:rPr>
              <a:t>Minerals</a:t>
            </a:r>
            <a:endParaRPr lang="en-US" dirty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</a:rPr>
              <a:t>In some cases, animals can simply be fed more, but in the case of higher-producing animals, a more nutrient dense diet must be fed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</a:rPr>
              <a:t>Nutrient requirements are significantly higher for dairy does and ewes.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79" y="975756"/>
            <a:ext cx="3457521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79" y="3490356"/>
            <a:ext cx="293076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6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What about growing lambs and kids?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203" y="1530350"/>
            <a:ext cx="5536842" cy="4351338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itchFamily="34" charset="0"/>
              </a:rPr>
              <a:t>Their nutritional requirements are affected by many </a:t>
            </a:r>
            <a:r>
              <a:rPr lang="en-US" sz="3200" dirty="0" smtClean="0">
                <a:cs typeface="Arial" pitchFamily="34" charset="0"/>
              </a:rPr>
              <a:t>of the </a:t>
            </a:r>
            <a:r>
              <a:rPr lang="en-US" sz="3200" dirty="0">
                <a:cs typeface="Arial" pitchFamily="34" charset="0"/>
              </a:rPr>
              <a:t>same factors</a:t>
            </a:r>
            <a:r>
              <a:rPr lang="en-US" sz="3200" dirty="0" smtClean="0">
                <a:cs typeface="Arial" pitchFamily="34" charset="0"/>
              </a:rPr>
              <a:t>.</a:t>
            </a:r>
            <a:endParaRPr lang="en-US" sz="3200" dirty="0">
              <a:cs typeface="Arial" pitchFamily="34" charset="0"/>
            </a:endParaRPr>
          </a:p>
          <a:p>
            <a:pPr lvl="1"/>
            <a:r>
              <a:rPr lang="en-US" sz="2800" dirty="0">
                <a:cs typeface="Arial" pitchFamily="34" charset="0"/>
              </a:rPr>
              <a:t>Age</a:t>
            </a:r>
          </a:p>
          <a:p>
            <a:pPr lvl="1"/>
            <a:r>
              <a:rPr lang="en-US" sz="2800" dirty="0">
                <a:cs typeface="Arial" pitchFamily="34" charset="0"/>
              </a:rPr>
              <a:t>Species</a:t>
            </a:r>
          </a:p>
          <a:p>
            <a:pPr lvl="1"/>
            <a:r>
              <a:rPr lang="en-US" sz="2800" dirty="0">
                <a:cs typeface="Arial" pitchFamily="34" charset="0"/>
              </a:rPr>
              <a:t>Size</a:t>
            </a:r>
          </a:p>
          <a:p>
            <a:pPr lvl="1"/>
            <a:r>
              <a:rPr lang="en-US" sz="2800" dirty="0">
                <a:cs typeface="Arial" pitchFamily="34" charset="0"/>
              </a:rPr>
              <a:t>Genetic type and potential</a:t>
            </a:r>
          </a:p>
          <a:p>
            <a:pPr lvl="1"/>
            <a:r>
              <a:rPr lang="en-US" sz="2800" dirty="0">
                <a:cs typeface="Arial" pitchFamily="34" charset="0"/>
              </a:rPr>
              <a:t>Level of performance</a:t>
            </a:r>
          </a:p>
          <a:p>
            <a:pPr lvl="1"/>
            <a:r>
              <a:rPr lang="en-US" sz="2800" dirty="0">
                <a:cs typeface="Arial" pitchFamily="34" charset="0"/>
              </a:rPr>
              <a:t>Environment, activity</a:t>
            </a:r>
          </a:p>
          <a:p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20769" y="1690688"/>
            <a:ext cx="381619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8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627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needs - lambs: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836"/>
            <a:ext cx="7913914" cy="4351338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itchFamily="34" charset="0"/>
              </a:rPr>
              <a:t>Assuming the same size and rate-of-gain:</a:t>
            </a:r>
          </a:p>
          <a:p>
            <a:pPr lvl="1"/>
            <a:r>
              <a:rPr lang="en-US" sz="2800" dirty="0">
                <a:cs typeface="Arial" pitchFamily="34" charset="0"/>
              </a:rPr>
              <a:t>Young lambs convert feed more efficiently, but need a </a:t>
            </a:r>
            <a:r>
              <a:rPr lang="en-US" sz="2800" dirty="0" smtClean="0">
                <a:cs typeface="Arial" pitchFamily="34" charset="0"/>
              </a:rPr>
              <a:t>higher percentage </a:t>
            </a:r>
            <a:r>
              <a:rPr lang="en-US" sz="2800" dirty="0">
                <a:cs typeface="Arial" pitchFamily="34" charset="0"/>
              </a:rPr>
              <a:t>of protein in their diet.</a:t>
            </a:r>
          </a:p>
          <a:p>
            <a:pPr lvl="1"/>
            <a:r>
              <a:rPr lang="en-US" sz="2800" dirty="0">
                <a:cs typeface="Arial" pitchFamily="34" charset="0"/>
              </a:rPr>
              <a:t>Older lambs need to eat more and require a more digestible diet to achieve the same rate-of-gain.</a:t>
            </a:r>
          </a:p>
          <a:p>
            <a:pPr lvl="1"/>
            <a:r>
              <a:rPr lang="en-US" sz="2800" dirty="0">
                <a:cs typeface="Arial" pitchFamily="34" charset="0"/>
              </a:rPr>
              <a:t>Later </a:t>
            </a:r>
            <a:r>
              <a:rPr lang="en-US" sz="2800" dirty="0" smtClean="0">
                <a:cs typeface="Arial" pitchFamily="34" charset="0"/>
              </a:rPr>
              <a:t>maturing (larger breed) </a:t>
            </a:r>
            <a:r>
              <a:rPr lang="en-US" sz="2800" dirty="0">
                <a:cs typeface="Arial" pitchFamily="34" charset="0"/>
              </a:rPr>
              <a:t>lambs need to eat more, but have lower protein requirements.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116" y="1294409"/>
            <a:ext cx="3082940" cy="201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114" y="3571576"/>
            <a:ext cx="3082941" cy="223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8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519672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needs – kids, size: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392" y="1690688"/>
            <a:ext cx="6101581" cy="4351338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Assuming the same rate of </a:t>
            </a:r>
            <a:r>
              <a:rPr lang="en-US" dirty="0" smtClean="0">
                <a:cs typeface="Arial" pitchFamily="34" charset="0"/>
              </a:rPr>
              <a:t>gain:</a:t>
            </a: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endParaRPr lang="en-US" dirty="0">
              <a:cs typeface="Arial" pitchFamily="34" charset="0"/>
            </a:endParaRPr>
          </a:p>
          <a:p>
            <a:pPr lvl="1"/>
            <a:r>
              <a:rPr lang="en-US" sz="2500" dirty="0">
                <a:cs typeface="Arial" pitchFamily="34" charset="0"/>
              </a:rPr>
              <a:t>Smaller kids (weight) need to consume a more nutrient-dense diet, both energy and protein.</a:t>
            </a:r>
            <a:br>
              <a:rPr lang="en-US" sz="2500" dirty="0">
                <a:cs typeface="Arial" pitchFamily="34" charset="0"/>
              </a:rPr>
            </a:br>
            <a:endParaRPr lang="en-US" sz="2500" dirty="0">
              <a:cs typeface="Arial" pitchFamily="34" charset="0"/>
            </a:endParaRPr>
          </a:p>
          <a:p>
            <a:pPr lvl="1"/>
            <a:r>
              <a:rPr lang="en-US" sz="2500" dirty="0">
                <a:cs typeface="Arial" pitchFamily="34" charset="0"/>
              </a:rPr>
              <a:t>Bigger kids need to consume more quantity of nutrients, but the diet does not need to be as high quality (% TDN, CP).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95973" y="1690688"/>
            <a:ext cx="381000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7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823"/>
            <a:ext cx="10515600" cy="1325563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3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Identify basic nutrient (protein, energy and fiber) sources for goats and </a:t>
            </a:r>
            <a:r>
              <a:rPr lang="en-US" dirty="0" smtClean="0"/>
              <a:t>sheep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Understand different animal requirements based on production stage /level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577" y="1658867"/>
            <a:ext cx="7255190" cy="50376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Assuming the same rate of </a:t>
            </a:r>
            <a:r>
              <a:rPr lang="en-US" dirty="0" smtClean="0">
                <a:cs typeface="Arial" pitchFamily="34" charset="0"/>
              </a:rPr>
              <a:t>gain:</a:t>
            </a:r>
            <a:endParaRPr lang="en-US" dirty="0">
              <a:cs typeface="Arial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cs typeface="Arial" pitchFamily="34" charset="0"/>
              </a:rPr>
              <a:t>Dairy goat kids have the highest energy needs.</a:t>
            </a:r>
            <a:endParaRPr lang="en-US" dirty="0">
              <a:cs typeface="Arial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Boer </a:t>
            </a:r>
            <a:r>
              <a:rPr lang="en-US" dirty="0" smtClean="0">
                <a:cs typeface="Arial" pitchFamily="34" charset="0"/>
              </a:rPr>
              <a:t>buck kids </a:t>
            </a:r>
            <a:r>
              <a:rPr lang="en-US" dirty="0">
                <a:cs typeface="Arial" pitchFamily="34" charset="0"/>
              </a:rPr>
              <a:t>need to eat the most, </a:t>
            </a:r>
            <a:r>
              <a:rPr lang="en-US" dirty="0" smtClean="0">
                <a:cs typeface="Arial" pitchFamily="34" charset="0"/>
              </a:rPr>
              <a:t>and have </a:t>
            </a:r>
            <a:r>
              <a:rPr lang="en-US" dirty="0">
                <a:cs typeface="Arial" pitchFamily="34" charset="0"/>
              </a:rPr>
              <a:t>the highest requirements for </a:t>
            </a:r>
            <a:r>
              <a:rPr lang="en-US" dirty="0" smtClean="0">
                <a:cs typeface="Arial" pitchFamily="34" charset="0"/>
              </a:rPr>
              <a:t>protein.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Indigenous (</a:t>
            </a:r>
            <a:r>
              <a:rPr lang="en-US" dirty="0" smtClean="0">
                <a:cs typeface="Arial" pitchFamily="34" charset="0"/>
              </a:rPr>
              <a:t>local/native) </a:t>
            </a:r>
            <a:r>
              <a:rPr lang="en-US" dirty="0">
                <a:cs typeface="Arial" pitchFamily="34" charset="0"/>
              </a:rPr>
              <a:t>breed </a:t>
            </a:r>
            <a:r>
              <a:rPr lang="en-US" dirty="0" smtClean="0">
                <a:cs typeface="Arial" pitchFamily="34" charset="0"/>
              </a:rPr>
              <a:t>goat kids </a:t>
            </a:r>
            <a:r>
              <a:rPr lang="en-US" dirty="0">
                <a:cs typeface="Arial" pitchFamily="34" charset="0"/>
              </a:rPr>
              <a:t>have lower requirements for protein than improved </a:t>
            </a:r>
            <a:r>
              <a:rPr lang="en-US" dirty="0" smtClean="0">
                <a:cs typeface="Arial" pitchFamily="34" charset="0"/>
              </a:rPr>
              <a:t>breeds (like Boer). </a:t>
            </a:r>
          </a:p>
          <a:p>
            <a:pPr marL="457200" lvl="1" indent="0">
              <a:buNone/>
            </a:pPr>
            <a:endParaRPr lang="en-US" sz="1400" dirty="0" smtClean="0">
              <a:cs typeface="Arial" pitchFamily="34" charset="0"/>
            </a:endParaRPr>
          </a:p>
          <a:p>
            <a:pPr lvl="1"/>
            <a:r>
              <a:rPr lang="en-US" dirty="0" smtClean="0">
                <a:cs typeface="Arial" pitchFamily="34" charset="0"/>
              </a:rPr>
              <a:t>Buck kids </a:t>
            </a:r>
            <a:r>
              <a:rPr lang="en-US" dirty="0">
                <a:cs typeface="Arial" pitchFamily="34" charset="0"/>
              </a:rPr>
              <a:t>need to eat more </a:t>
            </a:r>
            <a:r>
              <a:rPr lang="en-US" dirty="0" smtClean="0">
                <a:cs typeface="Arial" pitchFamily="34" charset="0"/>
              </a:rPr>
              <a:t>than does.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 smtClean="0">
                <a:cs typeface="Arial" pitchFamily="34" charset="0"/>
              </a:rPr>
              <a:t>Buck </a:t>
            </a:r>
            <a:r>
              <a:rPr lang="en-US" dirty="0">
                <a:cs typeface="Arial" pitchFamily="34" charset="0"/>
              </a:rPr>
              <a:t>and </a:t>
            </a:r>
            <a:r>
              <a:rPr lang="en-US" dirty="0" smtClean="0">
                <a:cs typeface="Arial" pitchFamily="34" charset="0"/>
              </a:rPr>
              <a:t>doe kids </a:t>
            </a:r>
            <a:r>
              <a:rPr lang="en-US" dirty="0">
                <a:cs typeface="Arial" pitchFamily="34" charset="0"/>
              </a:rPr>
              <a:t>require the same amount of protein, but since does eat less, they require a higher percentage of protein in their diet.</a:t>
            </a:r>
          </a:p>
          <a:p>
            <a:pPr lvl="1">
              <a:lnSpc>
                <a:spcPct val="100000"/>
              </a:lnSpc>
            </a:pPr>
            <a:endParaRPr lang="en-US" dirty="0" smtClean="0">
              <a:cs typeface="Arial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70555" y="2279560"/>
            <a:ext cx="3297696" cy="345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1079" y="622703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needs – kids, type/sex: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83" y="1767961"/>
            <a:ext cx="7070766" cy="4729554"/>
          </a:xfrm>
        </p:spPr>
        <p:txBody>
          <a:bodyPr/>
          <a:lstStyle/>
          <a:p>
            <a:r>
              <a:rPr lang="en-US" sz="3200" dirty="0">
                <a:cs typeface="Arial" pitchFamily="34" charset="0"/>
              </a:rPr>
              <a:t>Assuming the same genetic potential for growth</a:t>
            </a:r>
            <a:r>
              <a:rPr lang="en-US" sz="3200" dirty="0" smtClean="0">
                <a:cs typeface="Arial" pitchFamily="34" charset="0"/>
              </a:rPr>
              <a:t>:</a:t>
            </a:r>
            <a:endParaRPr lang="en-US" sz="3200" dirty="0">
              <a:cs typeface="Arial" pitchFamily="34" charset="0"/>
            </a:endParaRPr>
          </a:p>
          <a:p>
            <a:pPr lvl="1"/>
            <a:r>
              <a:rPr lang="en-US" sz="2800" dirty="0" smtClean="0">
                <a:cs typeface="Arial" pitchFamily="34" charset="0"/>
              </a:rPr>
              <a:t>The </a:t>
            </a:r>
            <a:r>
              <a:rPr lang="en-US" sz="2800" dirty="0">
                <a:cs typeface="Arial" pitchFamily="34" charset="0"/>
              </a:rPr>
              <a:t>more you feed a kid or lamb the more it will gain</a:t>
            </a:r>
            <a:r>
              <a:rPr lang="en-US" sz="2800" dirty="0" smtClean="0"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  <a:p>
            <a:pPr lvl="1"/>
            <a:r>
              <a:rPr lang="en-US" sz="2800" dirty="0">
                <a:cs typeface="Arial" pitchFamily="34" charset="0"/>
              </a:rPr>
              <a:t>Better performance requires both more feed and better quality feed</a:t>
            </a:r>
            <a:r>
              <a:rPr lang="en-US" sz="2800" dirty="0" smtClean="0"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  <a:p>
            <a:pPr lvl="2"/>
            <a:r>
              <a:rPr lang="en-US" sz="2400" dirty="0" smtClean="0">
                <a:cs typeface="Arial" pitchFamily="34" charset="0"/>
              </a:rPr>
              <a:t>Higher% </a:t>
            </a:r>
            <a:r>
              <a:rPr lang="en-US" sz="2400" dirty="0">
                <a:cs typeface="Arial" pitchFamily="34" charset="0"/>
              </a:rPr>
              <a:t>TDN</a:t>
            </a:r>
          </a:p>
          <a:p>
            <a:pPr lvl="2"/>
            <a:r>
              <a:rPr lang="en-US" sz="2400" dirty="0" smtClean="0">
                <a:cs typeface="Arial" pitchFamily="34" charset="0"/>
              </a:rPr>
              <a:t>Higher% CP</a:t>
            </a:r>
            <a:endParaRPr lang="en-US" sz="2400" dirty="0">
              <a:cs typeface="Arial" pitchFamily="34" charset="0"/>
            </a:endParaRPr>
          </a:p>
          <a:p>
            <a:pPr lvl="1"/>
            <a:r>
              <a:rPr lang="en-US" sz="2800" dirty="0">
                <a:cs typeface="Arial" pitchFamily="34" charset="0"/>
              </a:rPr>
              <a:t>The bigger question is: is better performance economical?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966" y="1513974"/>
            <a:ext cx="3617714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0755"/>
              </p:ext>
            </p:extLst>
          </p:nvPr>
        </p:nvGraphicFramePr>
        <p:xfrm>
          <a:off x="8289965" y="4782954"/>
          <a:ext cx="2819399" cy="116205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4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ADG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% TDN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% CP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 lbs/day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49.7%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7.8%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0.22 </a:t>
                      </a:r>
                      <a:r>
                        <a:rPr lang="en-US" sz="1200" u="none" strike="noStrike" dirty="0"/>
                        <a:t>lbs/day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67.1%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13.8%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0.33/lbs/day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87.9%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19.9%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0.44 lbs/day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89.2%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21.7%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0.55 lbs/day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88.6%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23.1%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1883" y="571186"/>
            <a:ext cx="10515600" cy="13255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Nutrient needs – kids and lambs: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671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32" y="1690688"/>
            <a:ext cx="10515600" cy="4351338"/>
          </a:xfrm>
        </p:spPr>
        <p:txBody>
          <a:bodyPr/>
          <a:lstStyle/>
          <a:p>
            <a:r>
              <a:rPr lang="en-US" dirty="0" smtClean="0"/>
              <a:t>Different feedstuffs offer different levels of nutrients; for example, grains, quality forages/hay, and fat sources provide more energy; soybean products and legumes provide more protein.</a:t>
            </a:r>
          </a:p>
          <a:p>
            <a:r>
              <a:rPr lang="en-US" dirty="0" smtClean="0"/>
              <a:t>Minerals are important and should be fed based on species and location and in loose form.</a:t>
            </a:r>
          </a:p>
          <a:p>
            <a:r>
              <a:rPr lang="en-US" dirty="0" smtClean="0"/>
              <a:t>Animals with higher nutrient requirements may need supplementation: young, growing animals and females in late gestation and lactation (especially with twins or more)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5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3" y="31360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Resources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679528"/>
            <a:ext cx="1179704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Goats:</a:t>
            </a: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extension.psu.edu/courses/meat-goat/nutrition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www2.luresext.edu/goats/training/nutrition.html</a:t>
            </a:r>
          </a:p>
          <a:p>
            <a:pPr marL="0" indent="0">
              <a:buNone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Sheep</a:t>
            </a:r>
          </a:p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pubs.ext.vt.edu/410/410-853/410-853.html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http://www.sheep101.info/201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7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062" y="636835"/>
            <a:ext cx="10515600" cy="1325563"/>
          </a:xfrm>
        </p:spPr>
        <p:txBody>
          <a:bodyPr/>
          <a:lstStyle/>
          <a:p>
            <a:r>
              <a:rPr lang="en-US" dirty="0" smtClean="0"/>
              <a:t>Basic Nutrition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26856" y="1869157"/>
            <a:ext cx="5137597" cy="4351338"/>
          </a:xfrm>
        </p:spPr>
        <p:txBody>
          <a:bodyPr>
            <a:normAutofit/>
          </a:bodyPr>
          <a:lstStyle/>
          <a:p>
            <a:r>
              <a:rPr lang="en-US" sz="3600" dirty="0">
                <a:cs typeface="Tahoma"/>
              </a:rPr>
              <a:t>Six Key Nutrients</a:t>
            </a:r>
          </a:p>
          <a:p>
            <a:pPr lvl="1"/>
            <a:r>
              <a:rPr lang="en-US" sz="3200" dirty="0">
                <a:cs typeface="Tahoma"/>
              </a:rPr>
              <a:t>Protein</a:t>
            </a:r>
          </a:p>
          <a:p>
            <a:pPr lvl="1"/>
            <a:r>
              <a:rPr lang="en-US" sz="3200" dirty="0" smtClean="0">
                <a:cs typeface="Tahoma"/>
              </a:rPr>
              <a:t>Carbohydrates</a:t>
            </a:r>
            <a:endParaRPr lang="en-US" sz="3200" dirty="0">
              <a:cs typeface="Tahoma"/>
            </a:endParaRPr>
          </a:p>
          <a:p>
            <a:pPr lvl="1"/>
            <a:r>
              <a:rPr lang="en-US" sz="3200" dirty="0">
                <a:cs typeface="Tahoma"/>
              </a:rPr>
              <a:t>Fats </a:t>
            </a:r>
          </a:p>
          <a:p>
            <a:pPr lvl="1"/>
            <a:r>
              <a:rPr lang="en-US" sz="3200" dirty="0">
                <a:cs typeface="Tahoma"/>
              </a:rPr>
              <a:t>Minerals </a:t>
            </a:r>
          </a:p>
          <a:p>
            <a:pPr lvl="1"/>
            <a:r>
              <a:rPr lang="en-US" sz="3200" dirty="0">
                <a:cs typeface="Tahoma"/>
              </a:rPr>
              <a:t>Vitamins</a:t>
            </a:r>
          </a:p>
          <a:p>
            <a:pPr lvl="1"/>
            <a:r>
              <a:rPr lang="en-US" sz="3200" dirty="0">
                <a:cs typeface="Tahoma"/>
              </a:rPr>
              <a:t>Water 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1620982"/>
            <a:ext cx="3430089" cy="42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Essential Nutrients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2949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+mj-lt"/>
                <a:cs typeface="Calibri"/>
              </a:rPr>
              <a:t>Many </a:t>
            </a:r>
            <a:r>
              <a:rPr lang="en-US" dirty="0">
                <a:latin typeface="+mj-lt"/>
                <a:cs typeface="Calibri"/>
              </a:rPr>
              <a:t>(most) feedstuffs contain more than one of the essential six nutrients</a:t>
            </a:r>
            <a:r>
              <a:rPr lang="en-US" dirty="0" smtClean="0">
                <a:latin typeface="+mj-lt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Calibri"/>
              </a:rPr>
              <a:t>Feedstuffs vary considerably in  their content of the six essential nutrients</a:t>
            </a:r>
            <a:r>
              <a:rPr lang="en-US" dirty="0" smtClean="0">
                <a:latin typeface="+mj-lt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Calibri"/>
              </a:rPr>
              <a:t>No single feedstuff can supply all six essential nutrients that an animal needs to survive and thrive.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7699" y="1314359"/>
            <a:ext cx="4038600" cy="442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7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418508"/>
            <a:ext cx="10515600" cy="1325563"/>
          </a:xfrm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75" y="1538009"/>
            <a:ext cx="4873831" cy="435133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The most critical </a:t>
            </a:r>
            <a:r>
              <a:rPr lang="en-US" dirty="0" smtClean="0">
                <a:cs typeface="Calibri"/>
              </a:rPr>
              <a:t>“nutrient”.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n-US" sz="8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Has many important functions in the body.</a:t>
            </a:r>
            <a:br>
              <a:rPr lang="en-US" dirty="0">
                <a:cs typeface="Calibri"/>
              </a:rPr>
            </a:br>
            <a:endParaRPr lang="en-US" sz="8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Needs vary by species, stage and level of production, and climate.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8423" y="1458684"/>
            <a:ext cx="4716438" cy="496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07226" y="5803076"/>
            <a:ext cx="297180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</a:pP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Quantity + Quality</a:t>
            </a:r>
          </a:p>
        </p:txBody>
      </p:sp>
    </p:spTree>
    <p:extLst>
      <p:ext uri="{BB962C8B-B14F-4D97-AF65-F5344CB8AC3E}">
        <p14:creationId xmlns:p14="http://schemas.microsoft.com/office/powerpoint/2010/main" val="29307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628" y="94669"/>
            <a:ext cx="10515600" cy="1325563"/>
          </a:xfrm>
        </p:spPr>
        <p:txBody>
          <a:bodyPr/>
          <a:lstStyle/>
          <a:p>
            <a:r>
              <a:rPr lang="en-US" dirty="0" smtClean="0"/>
              <a:t>Water Content of Feeds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19872" y="1321317"/>
            <a:ext cx="3410506" cy="3493689"/>
            <a:chOff x="-136869" y="-1312922"/>
            <a:chExt cx="3504627" cy="41902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36869" y="-1312922"/>
              <a:ext cx="3435149" cy="4190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161146" y="2272023"/>
              <a:ext cx="220661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Pineapple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964552"/>
              </p:ext>
            </p:extLst>
          </p:nvPr>
        </p:nvGraphicFramePr>
        <p:xfrm>
          <a:off x="1263650" y="1165225"/>
          <a:ext cx="6116638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Worksheet" r:id="rId5" imgW="3991076" imgH="2495536" progId="Excel.Sheet.12">
                  <p:embed/>
                </p:oleObj>
              </mc:Choice>
              <mc:Fallback>
                <p:oleObj name="Worksheet" r:id="rId5" imgW="3991076" imgH="2495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3650" y="1165225"/>
                        <a:ext cx="6116638" cy="3822700"/>
                      </a:xfrm>
                      <a:prstGeom prst="rect">
                        <a:avLst/>
                      </a:prstGeom>
                      <a:ln>
                        <a:solidFill>
                          <a:srgbClr val="02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82303" y="5192608"/>
            <a:ext cx="8051643" cy="202957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cs typeface="Calibri"/>
              </a:rPr>
              <a:t>All feedstuffs contain water. This must be considered when balancing rations.</a:t>
            </a:r>
            <a:r>
              <a:rPr lang="en-US" sz="2400" dirty="0">
                <a:cs typeface="Calibri"/>
              </a:rPr>
              <a:t/>
            </a:r>
            <a:br>
              <a:rPr lang="en-US" sz="2400" dirty="0">
                <a:cs typeface="Calibri"/>
              </a:rPr>
            </a:br>
            <a:endParaRPr lang="en-US" sz="7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cs typeface="Calibri"/>
              </a:rPr>
              <a:t>Rations are balanced on a dry matter (DM) basis.</a:t>
            </a:r>
            <a:r>
              <a:rPr lang="en-US" sz="2400" dirty="0">
                <a:cs typeface="Calibri"/>
              </a:rPr>
              <a:t/>
            </a:r>
            <a:br>
              <a:rPr lang="en-US" sz="2400" dirty="0">
                <a:cs typeface="Calibri"/>
              </a:rPr>
            </a:br>
            <a:endParaRPr lang="en-US" sz="700" dirty="0">
              <a:cs typeface="Calibri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5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166" y="159063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Small Ruminant </a:t>
            </a:r>
            <a:r>
              <a:rPr lang="en-US" dirty="0"/>
              <a:t>Digestive System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321" y="1105168"/>
            <a:ext cx="8048715" cy="561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9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8" y="429520"/>
            <a:ext cx="10515600" cy="1325563"/>
          </a:xfrm>
        </p:spPr>
        <p:txBody>
          <a:bodyPr/>
          <a:lstStyle/>
          <a:p>
            <a:r>
              <a:rPr lang="en-US" dirty="0" smtClean="0"/>
              <a:t>Crude Protein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780" y="1497770"/>
            <a:ext cx="6146838" cy="42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556260" y="1574165"/>
            <a:ext cx="525018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ahoma"/>
                <a:cs typeface="Tahoma"/>
              </a:rPr>
              <a:t>Protein is often the most expensive </a:t>
            </a:r>
            <a:r>
              <a:rPr lang="en-US" dirty="0" smtClean="0">
                <a:latin typeface="Tahoma"/>
                <a:cs typeface="Tahoma"/>
              </a:rPr>
              <a:t>feedstuff, but as the building block for animals, is an important one</a:t>
            </a:r>
            <a:endParaRPr lang="en-US" dirty="0">
              <a:latin typeface="Tahoma"/>
              <a:cs typeface="Tahoma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ahoma"/>
                <a:cs typeface="Tahoma"/>
              </a:rPr>
              <a:t>Ruminant animals can convert nitrogen to protein due to the microbes in their rumen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/>
                <a:cs typeface="Tahoma"/>
              </a:rPr>
              <a:t>Energy is needed to create and to digest protein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48A1FA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1421</Words>
  <Application>Microsoft Office PowerPoint</Application>
  <PresentationFormat>Widescreen</PresentationFormat>
  <Paragraphs>311</Paragraphs>
  <Slides>34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Verdana</vt:lpstr>
      <vt:lpstr>Wingdings 2</vt:lpstr>
      <vt:lpstr>Office Theme</vt:lpstr>
      <vt:lpstr>Worksheet</vt:lpstr>
      <vt:lpstr>PowerPoint Presentation</vt:lpstr>
      <vt:lpstr>Session 1 Small Ruminant Nutrition </vt:lpstr>
      <vt:lpstr>Learning Objectives</vt:lpstr>
      <vt:lpstr>Basic Nutrition </vt:lpstr>
      <vt:lpstr>Six Essential Nutrients </vt:lpstr>
      <vt:lpstr>Water</vt:lpstr>
      <vt:lpstr>Water Content of Feeds</vt:lpstr>
      <vt:lpstr>The Small Ruminant Digestive System </vt:lpstr>
      <vt:lpstr>Crude Protein</vt:lpstr>
      <vt:lpstr>Energy - Carbohydrates</vt:lpstr>
      <vt:lpstr>Energy content of feeds </vt:lpstr>
      <vt:lpstr>What about fiber? </vt:lpstr>
      <vt:lpstr>PowerPoint Presentation</vt:lpstr>
      <vt:lpstr>Energy – Fats/lipids</vt:lpstr>
      <vt:lpstr>Fat content of feeds</vt:lpstr>
      <vt:lpstr>Minerals </vt:lpstr>
      <vt:lpstr>Ca and P content of feeds</vt:lpstr>
      <vt:lpstr>Minerals </vt:lpstr>
      <vt:lpstr>Vitamins </vt:lpstr>
      <vt:lpstr>Vitamin sources</vt:lpstr>
      <vt:lpstr>Nutrient requirements depend on … </vt:lpstr>
      <vt:lpstr>Nutrient needs – general</vt:lpstr>
      <vt:lpstr>Nutrient needs – adult size/age:</vt:lpstr>
      <vt:lpstr>Nutrient requirements – stage of production, females:</vt:lpstr>
      <vt:lpstr>Nutrient needs – number of offspring</vt:lpstr>
      <vt:lpstr>Nutrient needs - milking:</vt:lpstr>
      <vt:lpstr>What about growing lambs and kids?</vt:lpstr>
      <vt:lpstr>Nutrient needs - lambs:</vt:lpstr>
      <vt:lpstr>Nutrient needs – kids, size:</vt:lpstr>
      <vt:lpstr>Nutrient needs – kids, type/sex:</vt:lpstr>
      <vt:lpstr>Nutrient needs – kids and lambs:</vt:lpstr>
      <vt:lpstr>Summary</vt:lpstr>
      <vt:lpstr>Additional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115</cp:revision>
  <dcterms:created xsi:type="dcterms:W3CDTF">2015-06-09T16:44:22Z</dcterms:created>
  <dcterms:modified xsi:type="dcterms:W3CDTF">2016-09-06T17:51:27Z</dcterms:modified>
</cp:coreProperties>
</file>