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6"/>
  </p:notesMasterIdLst>
  <p:handoutMasterIdLst>
    <p:handoutMasterId r:id="rId27"/>
  </p:handoutMasterIdLst>
  <p:sldIdLst>
    <p:sldId id="444" r:id="rId3"/>
    <p:sldId id="445" r:id="rId4"/>
    <p:sldId id="446" r:id="rId5"/>
    <p:sldId id="403" r:id="rId6"/>
    <p:sldId id="364" r:id="rId7"/>
    <p:sldId id="257" r:id="rId8"/>
    <p:sldId id="443" r:id="rId9"/>
    <p:sldId id="393" r:id="rId10"/>
    <p:sldId id="394" r:id="rId11"/>
    <p:sldId id="442" r:id="rId12"/>
    <p:sldId id="396" r:id="rId13"/>
    <p:sldId id="397" r:id="rId14"/>
    <p:sldId id="399" r:id="rId15"/>
    <p:sldId id="258" r:id="rId16"/>
    <p:sldId id="367" r:id="rId17"/>
    <p:sldId id="447" r:id="rId18"/>
    <p:sldId id="294" r:id="rId19"/>
    <p:sldId id="287" r:id="rId20"/>
    <p:sldId id="259" r:id="rId21"/>
    <p:sldId id="401" r:id="rId22"/>
    <p:sldId id="344" r:id="rId23"/>
    <p:sldId id="448" r:id="rId24"/>
    <p:sldId id="456" r:id="rId25"/>
  </p:sldIdLst>
  <p:sldSz cx="9144000" cy="6858000" type="screen4x3"/>
  <p:notesSz cx="7315200" cy="9601200"/>
  <p:defaultTextStyle>
    <a:defPPr>
      <a:defRPr lang="en-US"/>
    </a:defPPr>
    <a:lvl1pPr algn="l" rtl="0" fontAlgn="base">
      <a:spcBef>
        <a:spcPct val="0"/>
      </a:spcBef>
      <a:spcAft>
        <a:spcPct val="0"/>
      </a:spcAft>
      <a:defRPr sz="3600" kern="1200">
        <a:solidFill>
          <a:schemeClr val="tx1"/>
        </a:solidFill>
        <a:latin typeface="Arial" charset="0"/>
        <a:ea typeface="+mn-ea"/>
        <a:cs typeface="+mn-cs"/>
      </a:defRPr>
    </a:lvl1pPr>
    <a:lvl2pPr marL="457200" algn="l" rtl="0" fontAlgn="base">
      <a:spcBef>
        <a:spcPct val="0"/>
      </a:spcBef>
      <a:spcAft>
        <a:spcPct val="0"/>
      </a:spcAft>
      <a:defRPr sz="3600" kern="1200">
        <a:solidFill>
          <a:schemeClr val="tx1"/>
        </a:solidFill>
        <a:latin typeface="Arial" charset="0"/>
        <a:ea typeface="+mn-ea"/>
        <a:cs typeface="+mn-cs"/>
      </a:defRPr>
    </a:lvl2pPr>
    <a:lvl3pPr marL="914400" algn="l" rtl="0" fontAlgn="base">
      <a:spcBef>
        <a:spcPct val="0"/>
      </a:spcBef>
      <a:spcAft>
        <a:spcPct val="0"/>
      </a:spcAft>
      <a:defRPr sz="3600" kern="1200">
        <a:solidFill>
          <a:schemeClr val="tx1"/>
        </a:solidFill>
        <a:latin typeface="Arial" charset="0"/>
        <a:ea typeface="+mn-ea"/>
        <a:cs typeface="+mn-cs"/>
      </a:defRPr>
    </a:lvl3pPr>
    <a:lvl4pPr marL="1371600" algn="l" rtl="0" fontAlgn="base">
      <a:spcBef>
        <a:spcPct val="0"/>
      </a:spcBef>
      <a:spcAft>
        <a:spcPct val="0"/>
      </a:spcAft>
      <a:defRPr sz="3600" kern="1200">
        <a:solidFill>
          <a:schemeClr val="tx1"/>
        </a:solidFill>
        <a:latin typeface="Arial" charset="0"/>
        <a:ea typeface="+mn-ea"/>
        <a:cs typeface="+mn-cs"/>
      </a:defRPr>
    </a:lvl4pPr>
    <a:lvl5pPr marL="1828800" algn="l"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4656">
          <p15:clr>
            <a:srgbClr val="A4A3A4"/>
          </p15:clr>
        </p15:guide>
        <p15:guide id="4" orient="horz" pos="240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C68"/>
    <a:srgbClr val="CC00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2" autoAdjust="0"/>
    <p:restoredTop sz="90219" autoAdjust="0"/>
  </p:normalViewPr>
  <p:slideViewPr>
    <p:cSldViewPr>
      <p:cViewPr varScale="1">
        <p:scale>
          <a:sx n="50" d="100"/>
          <a:sy n="50" d="100"/>
        </p:scale>
        <p:origin x="402" y="42"/>
      </p:cViewPr>
      <p:guideLst>
        <p:guide orient="horz" pos="2160"/>
        <p:guide pos="2880"/>
        <p:guide pos="4656"/>
        <p:guide orient="horz" pos="2400"/>
      </p:guideLst>
    </p:cSldViewPr>
  </p:slideViewPr>
  <p:outlineViewPr>
    <p:cViewPr>
      <p:scale>
        <a:sx n="33" d="100"/>
        <a:sy n="33" d="100"/>
      </p:scale>
      <p:origin x="0" y="581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31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70475" cy="480060"/>
          </a:xfrm>
          <a:prstGeom prst="rect">
            <a:avLst/>
          </a:prstGeom>
          <a:noFill/>
          <a:ln w="9525">
            <a:noFill/>
            <a:miter lim="800000"/>
            <a:headEnd/>
            <a:tailEnd/>
          </a:ln>
          <a:effectLst/>
        </p:spPr>
        <p:txBody>
          <a:bodyPr vert="horz" wrap="square" lIns="96683" tIns="48341" rIns="96683" bIns="48341" numCol="1" anchor="t" anchorCtr="0" compatLnSpc="1">
            <a:prstTxWarp prst="textNoShape">
              <a:avLst/>
            </a:prstTxWarp>
          </a:bodyPr>
          <a:lstStyle>
            <a:lvl1pPr defTabSz="966641">
              <a:defRPr sz="1200"/>
            </a:lvl1pPr>
          </a:lstStyle>
          <a:p>
            <a:pPr>
              <a:defRPr/>
            </a:pPr>
            <a:endParaRPr lang="en-US"/>
          </a:p>
        </p:txBody>
      </p:sp>
      <p:sp>
        <p:nvSpPr>
          <p:cNvPr id="28676" name="Rectangle 4"/>
          <p:cNvSpPr>
            <a:spLocks noGrp="1" noChangeArrowheads="1"/>
          </p:cNvSpPr>
          <p:nvPr>
            <p:ph type="ftr" sz="quarter" idx="2"/>
          </p:nvPr>
        </p:nvSpPr>
        <p:spPr bwMode="auto">
          <a:xfrm>
            <a:off x="0" y="9119497"/>
            <a:ext cx="3170475" cy="480060"/>
          </a:xfrm>
          <a:prstGeom prst="rect">
            <a:avLst/>
          </a:prstGeom>
          <a:noFill/>
          <a:ln w="9525">
            <a:noFill/>
            <a:miter lim="800000"/>
            <a:headEnd/>
            <a:tailEnd/>
          </a:ln>
          <a:effectLst/>
        </p:spPr>
        <p:txBody>
          <a:bodyPr vert="horz" wrap="square" lIns="96683" tIns="48341" rIns="96683" bIns="48341" numCol="1" anchor="b" anchorCtr="0" compatLnSpc="1">
            <a:prstTxWarp prst="textNoShape">
              <a:avLst/>
            </a:prstTxWarp>
          </a:bodyPr>
          <a:lstStyle>
            <a:lvl1pPr defTabSz="966641">
              <a:defRPr sz="1200"/>
            </a:lvl1pPr>
          </a:lstStyle>
          <a:p>
            <a:pPr>
              <a:defRPr/>
            </a:pPr>
            <a:endParaRPr lang="en-US"/>
          </a:p>
        </p:txBody>
      </p:sp>
    </p:spTree>
    <p:extLst>
      <p:ext uri="{BB962C8B-B14F-4D97-AF65-F5344CB8AC3E}">
        <p14:creationId xmlns:p14="http://schemas.microsoft.com/office/powerpoint/2010/main" val="36842473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170475" cy="480060"/>
          </a:xfrm>
          <a:prstGeom prst="rect">
            <a:avLst/>
          </a:prstGeom>
          <a:noFill/>
          <a:ln w="9525">
            <a:noFill/>
            <a:miter lim="800000"/>
            <a:headEnd/>
            <a:tailEnd/>
          </a:ln>
          <a:effectLst/>
        </p:spPr>
        <p:txBody>
          <a:bodyPr vert="horz" wrap="square" lIns="94992" tIns="47497" rIns="94992" bIns="47497" numCol="1" anchor="t" anchorCtr="0" compatLnSpc="1">
            <a:prstTxWarp prst="textNoShape">
              <a:avLst/>
            </a:prstTxWarp>
          </a:bodyPr>
          <a:lstStyle>
            <a:lvl1pPr defTabSz="949181">
              <a:defRPr sz="1200"/>
            </a:lvl1pPr>
          </a:lstStyle>
          <a:p>
            <a:pPr>
              <a:defRPr/>
            </a:pPr>
            <a:endParaRPr lang="en-US"/>
          </a:p>
        </p:txBody>
      </p:sp>
      <p:sp>
        <p:nvSpPr>
          <p:cNvPr id="58371" name="Rectangle 3"/>
          <p:cNvSpPr>
            <a:spLocks noGrp="1" noChangeArrowheads="1"/>
          </p:cNvSpPr>
          <p:nvPr>
            <p:ph type="dt" idx="1"/>
          </p:nvPr>
        </p:nvSpPr>
        <p:spPr bwMode="auto">
          <a:xfrm>
            <a:off x="4143064" y="0"/>
            <a:ext cx="3170475" cy="480060"/>
          </a:xfrm>
          <a:prstGeom prst="rect">
            <a:avLst/>
          </a:prstGeom>
          <a:noFill/>
          <a:ln w="9525">
            <a:noFill/>
            <a:miter lim="800000"/>
            <a:headEnd/>
            <a:tailEnd/>
          </a:ln>
          <a:effectLst/>
        </p:spPr>
        <p:txBody>
          <a:bodyPr vert="horz" wrap="square" lIns="94992" tIns="47497" rIns="94992" bIns="47497" numCol="1" anchor="t" anchorCtr="0" compatLnSpc="1">
            <a:prstTxWarp prst="textNoShape">
              <a:avLst/>
            </a:prstTxWarp>
          </a:bodyPr>
          <a:lstStyle>
            <a:lvl1pPr algn="r" defTabSz="949181">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731520" y="4562214"/>
            <a:ext cx="5852160" cy="4318896"/>
          </a:xfrm>
          <a:prstGeom prst="rect">
            <a:avLst/>
          </a:prstGeom>
          <a:noFill/>
          <a:ln w="9525">
            <a:noFill/>
            <a:miter lim="800000"/>
            <a:headEnd/>
            <a:tailEnd/>
          </a:ln>
          <a:effectLst/>
        </p:spPr>
        <p:txBody>
          <a:bodyPr vert="horz" wrap="square" lIns="94992" tIns="47497" rIns="94992" bIns="4749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9119497"/>
            <a:ext cx="3170475" cy="480060"/>
          </a:xfrm>
          <a:prstGeom prst="rect">
            <a:avLst/>
          </a:prstGeom>
          <a:noFill/>
          <a:ln w="9525">
            <a:noFill/>
            <a:miter lim="800000"/>
            <a:headEnd/>
            <a:tailEnd/>
          </a:ln>
          <a:effectLst/>
        </p:spPr>
        <p:txBody>
          <a:bodyPr vert="horz" wrap="square" lIns="94992" tIns="47497" rIns="94992" bIns="47497" numCol="1" anchor="b" anchorCtr="0" compatLnSpc="1">
            <a:prstTxWarp prst="textNoShape">
              <a:avLst/>
            </a:prstTxWarp>
          </a:bodyPr>
          <a:lstStyle>
            <a:lvl1pPr defTabSz="949181">
              <a:defRPr sz="1200"/>
            </a:lvl1pPr>
          </a:lstStyle>
          <a:p>
            <a:pPr>
              <a:defRPr/>
            </a:pPr>
            <a:endParaRPr lang="en-US"/>
          </a:p>
        </p:txBody>
      </p:sp>
      <p:sp>
        <p:nvSpPr>
          <p:cNvPr id="58375" name="Rectangle 7"/>
          <p:cNvSpPr>
            <a:spLocks noGrp="1" noChangeArrowheads="1"/>
          </p:cNvSpPr>
          <p:nvPr>
            <p:ph type="sldNum" sz="quarter" idx="5"/>
          </p:nvPr>
        </p:nvSpPr>
        <p:spPr bwMode="auto">
          <a:xfrm>
            <a:off x="4143064" y="9119497"/>
            <a:ext cx="3170475" cy="480060"/>
          </a:xfrm>
          <a:prstGeom prst="rect">
            <a:avLst/>
          </a:prstGeom>
          <a:noFill/>
          <a:ln w="9525">
            <a:noFill/>
            <a:miter lim="800000"/>
            <a:headEnd/>
            <a:tailEnd/>
          </a:ln>
          <a:effectLst/>
        </p:spPr>
        <p:txBody>
          <a:bodyPr vert="horz" wrap="square" lIns="94992" tIns="47497" rIns="94992" bIns="47497" numCol="1" anchor="b" anchorCtr="0" compatLnSpc="1">
            <a:prstTxWarp prst="textNoShape">
              <a:avLst/>
            </a:prstTxWarp>
          </a:bodyPr>
          <a:lstStyle>
            <a:lvl1pPr algn="r" defTabSz="949181">
              <a:defRPr sz="1200"/>
            </a:lvl1pPr>
          </a:lstStyle>
          <a:p>
            <a:pPr>
              <a:defRPr/>
            </a:pPr>
            <a:fld id="{2A80E5F2-9436-4579-B6EC-CF44F2376DCC}" type="slidenum">
              <a:rPr lang="en-US"/>
              <a:pPr>
                <a:defRPr/>
              </a:pPr>
              <a:t>‹#›</a:t>
            </a:fld>
            <a:endParaRPr lang="en-US"/>
          </a:p>
        </p:txBody>
      </p:sp>
    </p:spTree>
    <p:extLst>
      <p:ext uri="{BB962C8B-B14F-4D97-AF65-F5344CB8AC3E}">
        <p14:creationId xmlns:p14="http://schemas.microsoft.com/office/powerpoint/2010/main" val="263389228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endParaRPr lang="en-US" dirty="0" smtClean="0"/>
          </a:p>
        </p:txBody>
      </p:sp>
    </p:spTree>
    <p:extLst>
      <p:ext uri="{BB962C8B-B14F-4D97-AF65-F5344CB8AC3E}">
        <p14:creationId xmlns:p14="http://schemas.microsoft.com/office/powerpoint/2010/main" val="4089894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Donns</a:t>
            </a:r>
            <a:endParaRPr lang="en-US" dirty="0"/>
          </a:p>
        </p:txBody>
      </p:sp>
    </p:spTree>
    <p:extLst>
      <p:ext uri="{BB962C8B-B14F-4D97-AF65-F5344CB8AC3E}">
        <p14:creationId xmlns:p14="http://schemas.microsoft.com/office/powerpoint/2010/main" val="4061420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600" dirty="0"/>
              <a:t>-Self Assessment 	</a:t>
            </a:r>
          </a:p>
          <a:p>
            <a:pPr eaLnBrk="1" hangingPunct="1"/>
            <a:r>
              <a:rPr lang="en-US" sz="1600" dirty="0"/>
              <a:t>-leadership skills, willingness to sacrifice, organization, common sense, manage</a:t>
            </a:r>
          </a:p>
          <a:p>
            <a:pPr eaLnBrk="1" hangingPunct="1"/>
            <a:r>
              <a:rPr lang="en-US" sz="1600" dirty="0"/>
              <a:t>-3 things in 1: entrepreneur, manager, technician</a:t>
            </a:r>
          </a:p>
          <a:p>
            <a:pPr eaLnBrk="1" hangingPunct="1"/>
            <a:r>
              <a:rPr lang="en-US" sz="1600" dirty="0"/>
              <a:t>-can’t handle it? Hire someone, outsource</a:t>
            </a:r>
          </a:p>
          <a:p>
            <a:pPr eaLnBrk="1" hangingPunct="1"/>
            <a:r>
              <a:rPr lang="en-US" sz="1600" dirty="0"/>
              <a:t>-Is it worth the time &amp; effort?</a:t>
            </a:r>
            <a:endParaRPr lang="en-US" sz="1700" dirty="0"/>
          </a:p>
          <a:p>
            <a:pPr defTabSz="948507" eaLnBrk="1" hangingPunct="1">
              <a:defRPr/>
            </a:pPr>
            <a:r>
              <a:rPr lang="en-US" sz="1700" dirty="0"/>
              <a:t>An important part of starting your farm business is defining what it will be. Do you want to have a micro-scale vegetable farm? Do you plan to grow acres of hay for other farmers? Maybe you want to have a diversified farm - a small-scale operation that grows a variety of animals and crops. You might even be wondering how to start an ecotourism farm, where people will come to stay to see the workings of your farm and perhaps even participate in farm chores.</a:t>
            </a:r>
          </a:p>
          <a:p>
            <a:pPr eaLnBrk="1" hangingPunct="1"/>
            <a:endParaRPr lang="en-US" sz="1600" dirty="0"/>
          </a:p>
          <a:p>
            <a:pPr eaLnBrk="1" hangingPunct="1"/>
            <a:r>
              <a:rPr lang="en-US" sz="1600" dirty="0"/>
              <a:t>-Time to establish short/long term goals</a:t>
            </a:r>
          </a:p>
          <a:p>
            <a:pPr eaLnBrk="1" hangingPunct="1"/>
            <a:r>
              <a:rPr lang="en-US" sz="1600" dirty="0"/>
              <a:t>-If you don’t set goals how will you know you are successful.</a:t>
            </a:r>
          </a:p>
          <a:p>
            <a:pPr eaLnBrk="1" hangingPunct="1"/>
            <a:r>
              <a:rPr lang="en-US" sz="1600" dirty="0"/>
              <a:t> -will business goals accomplish personal goals?</a:t>
            </a:r>
          </a:p>
          <a:p>
            <a:pPr eaLnBrk="1" hangingPunct="1"/>
            <a:r>
              <a:rPr lang="en-US" sz="1600" dirty="0"/>
              <a:t>-successful entrepreneurs write goals down and review them</a:t>
            </a:r>
          </a:p>
          <a:p>
            <a:pPr eaLnBrk="1" hangingPunct="1"/>
            <a:r>
              <a:rPr lang="en-US" sz="1600" dirty="0"/>
              <a:t>-goals should be realistic and measurable</a:t>
            </a:r>
          </a:p>
          <a:p>
            <a:pPr eaLnBrk="1" hangingPunct="1"/>
            <a:r>
              <a:rPr lang="en-US" sz="1600" dirty="0"/>
              <a:t>-short </a:t>
            </a:r>
            <a:r>
              <a:rPr lang="en-US" sz="1600" dirty="0" err="1"/>
              <a:t>vs</a:t>
            </a:r>
            <a:r>
              <a:rPr lang="en-US" sz="1600" dirty="0"/>
              <a:t> long	</a:t>
            </a:r>
          </a:p>
          <a:p>
            <a:pPr eaLnBrk="1" hangingPunct="1"/>
            <a:r>
              <a:rPr lang="en-US" sz="1600" dirty="0"/>
              <a:t>-Do I have everyone’s support?</a:t>
            </a:r>
          </a:p>
          <a:p>
            <a:pPr eaLnBrk="1" hangingPunct="1"/>
            <a:endParaRPr lang="en-US" sz="1600" dirty="0"/>
          </a:p>
          <a:p>
            <a:pPr eaLnBrk="1" hangingPunct="1"/>
            <a:endParaRPr lang="en-US" sz="1600" dirty="0"/>
          </a:p>
          <a:p>
            <a:pPr eaLnBrk="1" hangingPunct="1"/>
            <a:endParaRPr lang="en-US" sz="1600" dirty="0"/>
          </a:p>
        </p:txBody>
      </p:sp>
    </p:spTree>
    <p:extLst>
      <p:ext uri="{BB962C8B-B14F-4D97-AF65-F5344CB8AC3E}">
        <p14:creationId xmlns:p14="http://schemas.microsoft.com/office/powerpoint/2010/main" val="216982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a:t>
            </a:r>
            <a:r>
              <a:rPr lang="en-US" baseline="0" dirty="0" smtClean="0"/>
              <a:t> and Business Goals Short term 1, 3 and 5 year goals; Long term Goals What is my exit strategy?</a:t>
            </a:r>
          </a:p>
          <a:p>
            <a:r>
              <a:rPr lang="en-US" baseline="0" dirty="0" smtClean="0"/>
              <a:t>Is there a market? Will you make money?</a:t>
            </a:r>
          </a:p>
          <a:p>
            <a:pPr fontAlgn="t"/>
            <a:r>
              <a:rPr lang="en-US" dirty="0" smtClean="0">
                <a:latin typeface="Times New Roman" pitchFamily="18" charset="0"/>
              </a:rPr>
              <a:t>The IRS has “hobby rules” which basically says that if you consistently use your business as a tax shelter, deducting your losses from your other income year after year, you'll probably attract the attention of the IRS. Make sure that the IRS will consider you a real business in case you're ever audited, </a:t>
            </a:r>
            <a:r>
              <a:rPr lang="en-US" i="1" dirty="0" smtClean="0">
                <a:latin typeface="Times New Roman" pitchFamily="18" charset="0"/>
              </a:rPr>
              <a:t>before</a:t>
            </a:r>
            <a:r>
              <a:rPr lang="en-US" dirty="0" smtClean="0">
                <a:latin typeface="Times New Roman" pitchFamily="18" charset="0"/>
              </a:rPr>
              <a:t> you start claiming deductions for the costs of your farming business. Why is this distinction important? Because the bottom line is this: hobby expenses are only deductible to the extent of hobby income, i.e., no hobby losses are deductible for tax purposes!</a:t>
            </a:r>
          </a:p>
          <a:p>
            <a:pPr fontAlgn="t"/>
            <a:r>
              <a:rPr lang="en-US" dirty="0" smtClean="0">
                <a:latin typeface="Times New Roman" pitchFamily="18" charset="0"/>
              </a:rPr>
              <a:t>The deciding factor in determining whether a business is legitimate is whether the activity is engaged in "for profit." In other words, you must prove to the IRS that you're trying -- not necessarily succeeding -- to make a profit with your venture.  3 straight</a:t>
            </a:r>
            <a:r>
              <a:rPr lang="en-US" baseline="0" dirty="0" smtClean="0">
                <a:latin typeface="Times New Roman" pitchFamily="18" charset="0"/>
              </a:rPr>
              <a:t> years of losses may be inviting an audit! Keep Good Records</a:t>
            </a:r>
            <a:endParaRPr lang="en-US" dirty="0"/>
          </a:p>
        </p:txBody>
      </p:sp>
    </p:spTree>
    <p:extLst>
      <p:ext uri="{BB962C8B-B14F-4D97-AF65-F5344CB8AC3E}">
        <p14:creationId xmlns:p14="http://schemas.microsoft.com/office/powerpoint/2010/main" val="2709308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600"/>
              <a:t>Once you have decided entrepreneurship is for you..you can now determine your market feasibility </a:t>
            </a:r>
          </a:p>
          <a:p>
            <a:pPr eaLnBrk="1" hangingPunct="1"/>
            <a:endParaRPr lang="en-US" sz="1600"/>
          </a:p>
          <a:p>
            <a:pPr eaLnBrk="1" hangingPunct="1"/>
            <a:r>
              <a:rPr lang="en-US" sz="1600"/>
              <a:t>“Field of Dreams” mentality…</a:t>
            </a:r>
          </a:p>
          <a:p>
            <a:pPr eaLnBrk="1" hangingPunct="1"/>
            <a:r>
              <a:rPr lang="en-US" sz="1600"/>
              <a:t>If you build it they may </a:t>
            </a:r>
            <a:r>
              <a:rPr lang="en-US" sz="1600" i="1"/>
              <a:t>not</a:t>
            </a:r>
            <a:r>
              <a:rPr lang="en-US" sz="1600"/>
              <a:t> come.</a:t>
            </a:r>
          </a:p>
          <a:p>
            <a:pPr eaLnBrk="1" hangingPunct="1"/>
            <a:endParaRPr lang="en-US" sz="1600"/>
          </a:p>
        </p:txBody>
      </p:sp>
    </p:spTree>
    <p:extLst>
      <p:ext uri="{BB962C8B-B14F-4D97-AF65-F5344CB8AC3E}">
        <p14:creationId xmlns:p14="http://schemas.microsoft.com/office/powerpoint/2010/main" val="705198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731520" y="4524403"/>
            <a:ext cx="5852160" cy="4812107"/>
          </a:xfr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US" sz="1500" dirty="0"/>
              <a:t>-Who is your </a:t>
            </a:r>
            <a:r>
              <a:rPr lang="en-US" sz="1500" b="1" dirty="0"/>
              <a:t>target market?</a:t>
            </a:r>
          </a:p>
          <a:p>
            <a:pPr eaLnBrk="1" hangingPunct="1">
              <a:defRPr/>
            </a:pPr>
            <a:r>
              <a:rPr lang="en-US" sz="1500" dirty="0"/>
              <a:t>	-find it and serve it well</a:t>
            </a:r>
          </a:p>
          <a:p>
            <a:pPr eaLnBrk="1" hangingPunct="1">
              <a:defRPr/>
            </a:pPr>
            <a:r>
              <a:rPr lang="en-US" sz="1500" dirty="0"/>
              <a:t>	-remember you cant be everything to everybody</a:t>
            </a:r>
          </a:p>
          <a:p>
            <a:pPr eaLnBrk="1" hangingPunct="1">
              <a:defRPr/>
            </a:pPr>
            <a:r>
              <a:rPr lang="en-US" sz="1500" b="1" dirty="0"/>
              <a:t>-Indirect/ direct competitors</a:t>
            </a:r>
          </a:p>
          <a:p>
            <a:pPr eaLnBrk="1" hangingPunct="1">
              <a:defRPr/>
            </a:pPr>
            <a:r>
              <a:rPr lang="en-US" sz="1500" dirty="0"/>
              <a:t>	-get examples from audience</a:t>
            </a:r>
          </a:p>
          <a:p>
            <a:pPr eaLnBrk="1" hangingPunct="1">
              <a:defRPr/>
            </a:pPr>
            <a:r>
              <a:rPr lang="en-US" sz="1500" dirty="0"/>
              <a:t>	*Competitive Analysis*</a:t>
            </a:r>
          </a:p>
          <a:p>
            <a:pPr eaLnBrk="1" hangingPunct="1">
              <a:defRPr/>
            </a:pPr>
            <a:r>
              <a:rPr lang="en-US" sz="1500" b="1" dirty="0"/>
              <a:t>-How does product compare?</a:t>
            </a:r>
          </a:p>
          <a:p>
            <a:pPr eaLnBrk="1" hangingPunct="1">
              <a:defRPr/>
            </a:pPr>
            <a:r>
              <a:rPr lang="en-US" sz="1500" dirty="0"/>
              <a:t>	*USP sheet*</a:t>
            </a:r>
          </a:p>
          <a:p>
            <a:pPr eaLnBrk="1" hangingPunct="1">
              <a:defRPr/>
            </a:pPr>
            <a:r>
              <a:rPr lang="en-US" sz="1500" b="1" dirty="0"/>
              <a:t>-How much do you expect to sell?</a:t>
            </a:r>
          </a:p>
          <a:p>
            <a:pPr eaLnBrk="1" hangingPunct="1">
              <a:defRPr/>
            </a:pPr>
            <a:r>
              <a:rPr lang="en-US" sz="1500" dirty="0"/>
              <a:t>-Use strong market research and solid methodology for sales predictions</a:t>
            </a:r>
          </a:p>
          <a:p>
            <a:pPr eaLnBrk="1" hangingPunct="1">
              <a:defRPr/>
            </a:pPr>
            <a:r>
              <a:rPr lang="en-US" sz="1500" dirty="0"/>
              <a:t>-can use industry standards, surveys, gov’t info, market research</a:t>
            </a:r>
          </a:p>
          <a:p>
            <a:pPr eaLnBrk="1" hangingPunct="1">
              <a:defRPr/>
            </a:pPr>
            <a:endParaRPr lang="en-US" sz="1600" dirty="0"/>
          </a:p>
          <a:p>
            <a:pPr marL="772420" lvl="1" indent="-297085" eaLnBrk="1" hangingPunct="1">
              <a:buFont typeface="Arial" pitchFamily="34" charset="0"/>
              <a:buChar char="•"/>
              <a:defRPr/>
            </a:pPr>
            <a:endParaRPr lang="en-US" sz="1600" dirty="0"/>
          </a:p>
          <a:p>
            <a:pPr lvl="1" eaLnBrk="1" hangingPunct="1">
              <a:defRPr/>
            </a:pPr>
            <a:endParaRPr lang="en-US" sz="1600" dirty="0"/>
          </a:p>
        </p:txBody>
      </p:sp>
    </p:spTree>
    <p:extLst>
      <p:ext uri="{BB962C8B-B14F-4D97-AF65-F5344CB8AC3E}">
        <p14:creationId xmlns:p14="http://schemas.microsoft.com/office/powerpoint/2010/main" val="3265111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600" dirty="0"/>
              <a:t>Secondary- SBDC can pull demographic and industry reports</a:t>
            </a:r>
          </a:p>
          <a:p>
            <a:pPr eaLnBrk="1" hangingPunct="1"/>
            <a:r>
              <a:rPr lang="en-US" sz="1600" dirty="0"/>
              <a:t>ATTRA National Sustainable Agriculture Information Service. Tons of free resources, publications </a:t>
            </a:r>
            <a:r>
              <a:rPr lang="en-US" sz="1600"/>
              <a:t>and information.</a:t>
            </a:r>
          </a:p>
          <a:p>
            <a:pPr eaLnBrk="1" hangingPunct="1"/>
            <a:r>
              <a:rPr lang="en-US" sz="1600" dirty="0"/>
              <a:t>Primary - Samples of surveys are in the back of your book.</a:t>
            </a:r>
          </a:p>
          <a:p>
            <a:pPr eaLnBrk="1" hangingPunct="1"/>
            <a:endParaRPr lang="en-US" sz="1600" dirty="0"/>
          </a:p>
        </p:txBody>
      </p:sp>
    </p:spTree>
    <p:extLst>
      <p:ext uri="{BB962C8B-B14F-4D97-AF65-F5344CB8AC3E}">
        <p14:creationId xmlns:p14="http://schemas.microsoft.com/office/powerpoint/2010/main" val="1723809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CFSA</a:t>
            </a:r>
            <a:r>
              <a:rPr lang="en-US" baseline="0" dirty="0" smtClean="0"/>
              <a:t> – Carolina Farm Stewardship Assoc. </a:t>
            </a:r>
            <a:endParaRPr lang="en-US" dirty="0"/>
          </a:p>
        </p:txBody>
      </p:sp>
    </p:spTree>
    <p:extLst>
      <p:ext uri="{BB962C8B-B14F-4D97-AF65-F5344CB8AC3E}">
        <p14:creationId xmlns:p14="http://schemas.microsoft.com/office/powerpoint/2010/main" val="3267231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91120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489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Char char="•"/>
            </a:pPr>
            <a:r>
              <a:rPr lang="en-US" sz="1600" dirty="0"/>
              <a:t>Chicopee Complex</a:t>
            </a:r>
          </a:p>
          <a:p>
            <a:pPr eaLnBrk="1" hangingPunct="1">
              <a:buFontTx/>
              <a:buChar char="•"/>
            </a:pPr>
            <a:r>
              <a:rPr lang="en-US" sz="1600" dirty="0"/>
              <a:t>Funded in part by UGA and by the SBA</a:t>
            </a:r>
          </a:p>
          <a:p>
            <a:pPr eaLnBrk="1" hangingPunct="1">
              <a:buFontTx/>
              <a:buChar char="•"/>
            </a:pPr>
            <a:r>
              <a:rPr lang="en-US" sz="1600" dirty="0"/>
              <a:t>17 offices in GA</a:t>
            </a:r>
          </a:p>
          <a:p>
            <a:pPr eaLnBrk="1" hangingPunct="1">
              <a:buFontTx/>
              <a:buChar char="•"/>
            </a:pPr>
            <a:r>
              <a:rPr lang="en-US" sz="1600" dirty="0"/>
              <a:t>Provide consulting/classes</a:t>
            </a:r>
          </a:p>
          <a:p>
            <a:pPr lvl="1" eaLnBrk="1" hangingPunct="1">
              <a:buFontTx/>
              <a:buChar char="•"/>
            </a:pPr>
            <a:r>
              <a:rPr lang="en-US" sz="1600" dirty="0"/>
              <a:t>How to start a business</a:t>
            </a:r>
          </a:p>
          <a:p>
            <a:pPr lvl="1" eaLnBrk="1" hangingPunct="1">
              <a:buFontTx/>
              <a:buChar char="•"/>
            </a:pPr>
            <a:r>
              <a:rPr lang="en-US" sz="1600" dirty="0"/>
              <a:t>How to write a business plan</a:t>
            </a:r>
          </a:p>
          <a:p>
            <a:pPr lvl="1" eaLnBrk="1" hangingPunct="1">
              <a:buFontTx/>
              <a:buChar char="•"/>
            </a:pPr>
            <a:r>
              <a:rPr lang="en-US" sz="1600" dirty="0"/>
              <a:t>How to apply for business loans</a:t>
            </a:r>
          </a:p>
          <a:p>
            <a:pPr lvl="1" eaLnBrk="1" hangingPunct="1">
              <a:buFontTx/>
              <a:buChar char="•"/>
            </a:pPr>
            <a:r>
              <a:rPr lang="en-US" sz="1600" dirty="0"/>
              <a:t>How to market their products &amp; services</a:t>
            </a:r>
          </a:p>
          <a:p>
            <a:pPr eaLnBrk="1" hangingPunct="1">
              <a:buFontTx/>
              <a:buChar char="•"/>
            </a:pPr>
            <a:r>
              <a:rPr lang="en-US" sz="1600" dirty="0"/>
              <a:t>Specialized services for</a:t>
            </a:r>
          </a:p>
          <a:p>
            <a:pPr lvl="1" eaLnBrk="1" hangingPunct="1">
              <a:buFontTx/>
              <a:buChar char="•"/>
            </a:pPr>
            <a:r>
              <a:rPr lang="en-US" sz="1600" dirty="0"/>
              <a:t> minority-owned businesses </a:t>
            </a:r>
          </a:p>
          <a:p>
            <a:pPr lvl="1" eaLnBrk="1" hangingPunct="1">
              <a:buFontTx/>
              <a:buChar char="•"/>
            </a:pPr>
            <a:r>
              <a:rPr lang="en-US" sz="1600" dirty="0"/>
              <a:t>Women-owned businesses</a:t>
            </a:r>
          </a:p>
          <a:p>
            <a:pPr lvl="1" eaLnBrk="1" hangingPunct="1">
              <a:buFontTx/>
              <a:buChar char="•"/>
            </a:pPr>
            <a:r>
              <a:rPr lang="en-US" sz="1600" dirty="0"/>
              <a:t>international businesses</a:t>
            </a:r>
            <a:endParaRPr lang="en-US" dirty="0"/>
          </a:p>
          <a:p>
            <a:endParaRPr lang="en-US" dirty="0"/>
          </a:p>
        </p:txBody>
      </p:sp>
    </p:spTree>
    <p:extLst>
      <p:ext uri="{BB962C8B-B14F-4D97-AF65-F5344CB8AC3E}">
        <p14:creationId xmlns:p14="http://schemas.microsoft.com/office/powerpoint/2010/main" val="169339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600" dirty="0"/>
              <a:t>Get class to introduce themselves: State name, county and if currently farming</a:t>
            </a:r>
          </a:p>
          <a:p>
            <a:pPr eaLnBrk="1" hangingPunct="1"/>
            <a:r>
              <a:rPr lang="en-US" sz="1600" dirty="0"/>
              <a:t>This class is just an overview</a:t>
            </a:r>
          </a:p>
          <a:p>
            <a:pPr lvl="1" eaLnBrk="1" hangingPunct="1">
              <a:buFontTx/>
              <a:buChar char="•"/>
            </a:pPr>
            <a:r>
              <a:rPr lang="en-US" sz="1600" dirty="0"/>
              <a:t>What to consider</a:t>
            </a:r>
          </a:p>
          <a:p>
            <a:pPr lvl="1" eaLnBrk="1" hangingPunct="1">
              <a:buFontTx/>
              <a:buChar char="•"/>
            </a:pPr>
            <a:r>
              <a:rPr lang="en-US" sz="1600" dirty="0"/>
              <a:t>What is next step</a:t>
            </a:r>
          </a:p>
          <a:p>
            <a:pPr lvl="1" eaLnBrk="1" hangingPunct="1">
              <a:buFontTx/>
              <a:buChar char="•"/>
            </a:pPr>
            <a:endParaRPr lang="en-US" sz="1600" dirty="0"/>
          </a:p>
          <a:p>
            <a:pPr eaLnBrk="1" hangingPunct="1"/>
            <a:endParaRPr lang="en-US" sz="1600" dirty="0"/>
          </a:p>
          <a:p>
            <a:pPr lvl="1" eaLnBrk="1" hangingPunct="1">
              <a:buFontTx/>
              <a:buChar char="•"/>
            </a:pPr>
            <a:endParaRPr lang="en-US" sz="1600" dirty="0"/>
          </a:p>
          <a:p>
            <a:pPr eaLnBrk="1" hangingPunct="1"/>
            <a:endParaRPr lang="en-US" dirty="0" smtClean="0"/>
          </a:p>
        </p:txBody>
      </p:sp>
    </p:spTree>
    <p:extLst>
      <p:ext uri="{BB962C8B-B14F-4D97-AF65-F5344CB8AC3E}">
        <p14:creationId xmlns:p14="http://schemas.microsoft.com/office/powerpoint/2010/main" val="151445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a:t>
            </a:r>
            <a:r>
              <a:rPr lang="en-US" baseline="0" dirty="0" smtClean="0"/>
              <a:t> 1 - </a:t>
            </a:r>
            <a:r>
              <a:rPr lang="en-US" dirty="0" smtClean="0"/>
              <a:t>they developed a plan and though it has evolved over the years, they have constantly paid attention to the business side as wells as the growing side.</a:t>
            </a:r>
          </a:p>
          <a:p>
            <a:r>
              <a:rPr lang="en-US" dirty="0" smtClean="0"/>
              <a:t>Lesson 2 – They prioritized spending</a:t>
            </a:r>
            <a:endParaRPr lang="en-US" dirty="0"/>
          </a:p>
        </p:txBody>
      </p:sp>
      <p:sp>
        <p:nvSpPr>
          <p:cNvPr id="4" name="Slide Number Placeholder 3"/>
          <p:cNvSpPr>
            <a:spLocks noGrp="1"/>
          </p:cNvSpPr>
          <p:nvPr>
            <p:ph type="sldNum" sz="quarter" idx="10"/>
          </p:nvPr>
        </p:nvSpPr>
        <p:spPr/>
        <p:txBody>
          <a:bodyPr/>
          <a:lstStyle/>
          <a:p>
            <a:fld id="{99135772-5EC3-4CB2-8C6F-3CFDE3147D8D}" type="slidenum">
              <a:rPr lang="en-US" smtClean="0"/>
              <a:t>7</a:t>
            </a:fld>
            <a:endParaRPr lang="en-US"/>
          </a:p>
        </p:txBody>
      </p:sp>
    </p:spTree>
    <p:extLst>
      <p:ext uri="{BB962C8B-B14F-4D97-AF65-F5344CB8AC3E}">
        <p14:creationId xmlns:p14="http://schemas.microsoft.com/office/powerpoint/2010/main" val="3265267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Peregrine Farm is not certified organic</a:t>
            </a:r>
            <a:r>
              <a:rPr lang="en-US" baseline="0" dirty="0" smtClean="0"/>
              <a:t> but uses organic production practices.  This met their goal of taking care of the land.  </a:t>
            </a:r>
            <a:r>
              <a:rPr lang="en-US" dirty="0" smtClean="0"/>
              <a:t>After</a:t>
            </a:r>
            <a:r>
              <a:rPr lang="en-US" baseline="0" dirty="0" smtClean="0"/>
              <a:t> several iterations and looking at what worked economically and in terms of their quality of life, the farm now sells direct at the </a:t>
            </a:r>
            <a:r>
              <a:rPr lang="en-US" baseline="0" dirty="0" err="1" smtClean="0"/>
              <a:t>Carboro</a:t>
            </a:r>
            <a:r>
              <a:rPr lang="en-US" baseline="0" dirty="0" smtClean="0"/>
              <a:t> Farmers Market and to some restaurants.  They have specialized in crops that they know are profitable with a few things like heirloom tomatoes that at least break even but are in demand by customers.  The point – they know what it costs to grow 110ft or row, and they track their labor costs. They have been able to farm full time successfully, have medical insurance and save for retirement.  Their approach is akin to holistic management, where you have multiple management goals that include environmental, quality of life and profitability.</a:t>
            </a:r>
          </a:p>
          <a:p>
            <a:endParaRPr lang="en-US" baseline="0" dirty="0" smtClean="0"/>
          </a:p>
          <a:p>
            <a:r>
              <a:rPr lang="en-US" baseline="0" dirty="0" err="1" smtClean="0"/>
              <a:t>Donn</a:t>
            </a:r>
            <a:endParaRPr lang="en-US" dirty="0"/>
          </a:p>
        </p:txBody>
      </p:sp>
      <p:sp>
        <p:nvSpPr>
          <p:cNvPr id="4" name="Slide Number Placeholder 3"/>
          <p:cNvSpPr>
            <a:spLocks noGrp="1"/>
          </p:cNvSpPr>
          <p:nvPr>
            <p:ph type="sldNum" sz="quarter" idx="10"/>
          </p:nvPr>
        </p:nvSpPr>
        <p:spPr/>
        <p:txBody>
          <a:bodyPr/>
          <a:lstStyle/>
          <a:p>
            <a:fld id="{99135772-5EC3-4CB2-8C6F-3CFDE3147D8D}" type="slidenum">
              <a:rPr lang="en-US" smtClean="0"/>
              <a:pPr/>
              <a:t>8</a:t>
            </a:fld>
            <a:endParaRPr lang="en-US"/>
          </a:p>
        </p:txBody>
      </p:sp>
    </p:spTree>
    <p:extLst>
      <p:ext uri="{BB962C8B-B14F-4D97-AF65-F5344CB8AC3E}">
        <p14:creationId xmlns:p14="http://schemas.microsoft.com/office/powerpoint/2010/main" val="2268989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Donn’s</a:t>
            </a:r>
            <a:endParaRPr lang="en-US" dirty="0"/>
          </a:p>
        </p:txBody>
      </p:sp>
    </p:spTree>
    <p:extLst>
      <p:ext uri="{BB962C8B-B14F-4D97-AF65-F5344CB8AC3E}">
        <p14:creationId xmlns:p14="http://schemas.microsoft.com/office/powerpoint/2010/main" val="56485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Donn’s</a:t>
            </a:r>
            <a:endParaRPr lang="en-US" dirty="0"/>
          </a:p>
        </p:txBody>
      </p:sp>
    </p:spTree>
    <p:extLst>
      <p:ext uri="{BB962C8B-B14F-4D97-AF65-F5344CB8AC3E}">
        <p14:creationId xmlns:p14="http://schemas.microsoft.com/office/powerpoint/2010/main" val="185490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example from additional</a:t>
            </a:r>
            <a:r>
              <a:rPr lang="en-US" baseline="0" dirty="0" smtClean="0"/>
              <a:t> farm.</a:t>
            </a:r>
          </a:p>
          <a:p>
            <a:endParaRPr lang="en-US" baseline="0" dirty="0" smtClean="0"/>
          </a:p>
          <a:p>
            <a:r>
              <a:rPr lang="en-US" baseline="0" dirty="0" err="1" smtClean="0"/>
              <a:t>Donn’s</a:t>
            </a:r>
            <a:endParaRPr lang="en-US" dirty="0"/>
          </a:p>
        </p:txBody>
      </p:sp>
      <p:sp>
        <p:nvSpPr>
          <p:cNvPr id="4" name="Slide Number Placeholder 3"/>
          <p:cNvSpPr>
            <a:spLocks noGrp="1"/>
          </p:cNvSpPr>
          <p:nvPr>
            <p:ph type="sldNum" sz="quarter" idx="10"/>
          </p:nvPr>
        </p:nvSpPr>
        <p:spPr/>
        <p:txBody>
          <a:bodyPr/>
          <a:lstStyle/>
          <a:p>
            <a:fld id="{99135772-5EC3-4CB2-8C6F-3CFDE3147D8D}" type="slidenum">
              <a:rPr lang="en-US" smtClean="0"/>
              <a:pPr/>
              <a:t>12</a:t>
            </a:fld>
            <a:endParaRPr lang="en-US"/>
          </a:p>
        </p:txBody>
      </p:sp>
    </p:spTree>
    <p:extLst>
      <p:ext uri="{BB962C8B-B14F-4D97-AF65-F5344CB8AC3E}">
        <p14:creationId xmlns:p14="http://schemas.microsoft.com/office/powerpoint/2010/main" val="1943783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406811-90CB-47E9-8633-1288EA2C8B0F}" type="slidenum">
              <a:rPr lang="en-US"/>
              <a:pPr>
                <a:defRPr/>
              </a:pPr>
              <a:t>‹#›</a:t>
            </a:fld>
            <a:endParaRPr lang="en-US"/>
          </a:p>
        </p:txBody>
      </p:sp>
    </p:spTree>
    <p:extLst>
      <p:ext uri="{BB962C8B-B14F-4D97-AF65-F5344CB8AC3E}">
        <p14:creationId xmlns:p14="http://schemas.microsoft.com/office/powerpoint/2010/main" val="1479492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F8AD0-76EA-45DE-84DC-F39F5C4F4211}" type="slidenum">
              <a:rPr lang="en-US"/>
              <a:pPr>
                <a:defRPr/>
              </a:pPr>
              <a:t>‹#›</a:t>
            </a:fld>
            <a:endParaRPr lang="en-US"/>
          </a:p>
        </p:txBody>
      </p:sp>
    </p:spTree>
    <p:extLst>
      <p:ext uri="{BB962C8B-B14F-4D97-AF65-F5344CB8AC3E}">
        <p14:creationId xmlns:p14="http://schemas.microsoft.com/office/powerpoint/2010/main" val="316596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B670AC-8005-436D-974E-A9D67503FE95}" type="slidenum">
              <a:rPr lang="en-US"/>
              <a:pPr>
                <a:defRPr/>
              </a:pPr>
              <a:t>‹#›</a:t>
            </a:fld>
            <a:endParaRPr lang="en-US"/>
          </a:p>
        </p:txBody>
      </p:sp>
    </p:spTree>
    <p:extLst>
      <p:ext uri="{BB962C8B-B14F-4D97-AF65-F5344CB8AC3E}">
        <p14:creationId xmlns:p14="http://schemas.microsoft.com/office/powerpoint/2010/main" val="932741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31D04D-EA28-474A-BE9A-26F27CB40766}" type="slidenum">
              <a:rPr lang="en-US"/>
              <a:pPr>
                <a:defRPr/>
              </a:pPr>
              <a:t>‹#›</a:t>
            </a:fld>
            <a:endParaRPr lang="en-US"/>
          </a:p>
        </p:txBody>
      </p:sp>
    </p:spTree>
    <p:extLst>
      <p:ext uri="{BB962C8B-B14F-4D97-AF65-F5344CB8AC3E}">
        <p14:creationId xmlns:p14="http://schemas.microsoft.com/office/powerpoint/2010/main" val="3501514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E4307-DB30-4663-B3F1-E6C0D65B1142}" type="slidenum">
              <a:rPr lang="en-US"/>
              <a:pPr>
                <a:defRPr/>
              </a:pPr>
              <a:t>‹#›</a:t>
            </a:fld>
            <a:endParaRPr lang="en-US"/>
          </a:p>
        </p:txBody>
      </p:sp>
    </p:spTree>
    <p:extLst>
      <p:ext uri="{BB962C8B-B14F-4D97-AF65-F5344CB8AC3E}">
        <p14:creationId xmlns:p14="http://schemas.microsoft.com/office/powerpoint/2010/main" val="323581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DB4C6-DEB5-4506-BEC0-C0904BFEB6EB}" type="slidenum">
              <a:rPr lang="en-US"/>
              <a:pPr>
                <a:defRPr/>
              </a:pPr>
              <a:t>‹#›</a:t>
            </a:fld>
            <a:endParaRPr lang="en-US"/>
          </a:p>
        </p:txBody>
      </p:sp>
    </p:spTree>
    <p:extLst>
      <p:ext uri="{BB962C8B-B14F-4D97-AF65-F5344CB8AC3E}">
        <p14:creationId xmlns:p14="http://schemas.microsoft.com/office/powerpoint/2010/main" val="1587384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1D63968-4A70-4FFB-8967-576A6E771218}" type="slidenum">
              <a:rPr lang="en-US"/>
              <a:pPr>
                <a:defRPr/>
              </a:pPr>
              <a:t>‹#›</a:t>
            </a:fld>
            <a:endParaRPr lang="en-US"/>
          </a:p>
        </p:txBody>
      </p:sp>
    </p:spTree>
    <p:extLst>
      <p:ext uri="{BB962C8B-B14F-4D97-AF65-F5344CB8AC3E}">
        <p14:creationId xmlns:p14="http://schemas.microsoft.com/office/powerpoint/2010/main" val="1395271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67F579-3BD6-45FF-94DA-55736910BEC1}" type="datetimeFigureOut">
              <a:rPr lang="en-US" smtClean="0">
                <a:solidFill>
                  <a:prstClr val="black">
                    <a:tint val="75000"/>
                  </a:prstClr>
                </a:solidFill>
              </a:rPr>
              <a:pPr/>
              <a:t>7/25/2016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30FB93-0424-4394-8A0B-7ED9926FEE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0183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7F579-3BD6-45FF-94DA-55736910BEC1}" type="datetimeFigureOut">
              <a:rPr lang="en-US" smtClean="0">
                <a:solidFill>
                  <a:prstClr val="black">
                    <a:tint val="75000"/>
                  </a:prstClr>
                </a:solidFill>
              </a:rPr>
              <a:pPr/>
              <a:t>7/25/2016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30FB93-0424-4394-8A0B-7ED9926FEE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46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67F579-3BD6-45FF-94DA-55736910BEC1}" type="datetimeFigureOut">
              <a:rPr lang="en-US" smtClean="0">
                <a:solidFill>
                  <a:prstClr val="black">
                    <a:tint val="75000"/>
                  </a:prstClr>
                </a:solidFill>
              </a:rPr>
              <a:pPr/>
              <a:t>7/25/2016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30FB93-0424-4394-8A0B-7ED9926FEE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99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67F579-3BD6-45FF-94DA-55736910BEC1}" type="datetimeFigureOut">
              <a:rPr lang="en-US" smtClean="0">
                <a:solidFill>
                  <a:prstClr val="black">
                    <a:tint val="75000"/>
                  </a:prstClr>
                </a:solidFill>
              </a:rPr>
              <a:pPr/>
              <a:t>7/25/2016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30FB93-0424-4394-8A0B-7ED9926FEE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33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0E3B82-FF05-4DB2-A699-8089DE548727}" type="slidenum">
              <a:rPr lang="en-US"/>
              <a:pPr>
                <a:defRPr/>
              </a:pPr>
              <a:t>‹#›</a:t>
            </a:fld>
            <a:endParaRPr lang="en-US"/>
          </a:p>
        </p:txBody>
      </p:sp>
    </p:spTree>
    <p:extLst>
      <p:ext uri="{BB962C8B-B14F-4D97-AF65-F5344CB8AC3E}">
        <p14:creationId xmlns:p14="http://schemas.microsoft.com/office/powerpoint/2010/main" val="3217959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67F579-3BD6-45FF-94DA-55736910BEC1}" type="datetimeFigureOut">
              <a:rPr lang="en-US" smtClean="0">
                <a:solidFill>
                  <a:prstClr val="black">
                    <a:tint val="75000"/>
                  </a:prstClr>
                </a:solidFill>
              </a:rPr>
              <a:pPr/>
              <a:t>7/25/2016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A30FB93-0424-4394-8A0B-7ED9926FEE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7644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67F579-3BD6-45FF-94DA-55736910BEC1}" type="datetimeFigureOut">
              <a:rPr lang="en-US" smtClean="0">
                <a:solidFill>
                  <a:prstClr val="black">
                    <a:tint val="75000"/>
                  </a:prstClr>
                </a:solidFill>
              </a:rPr>
              <a:pPr/>
              <a:t>7/25/2016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A30FB93-0424-4394-8A0B-7ED9926FEE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309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7F579-3BD6-45FF-94DA-55736910BEC1}" type="datetimeFigureOut">
              <a:rPr lang="en-US" smtClean="0">
                <a:solidFill>
                  <a:prstClr val="black">
                    <a:tint val="75000"/>
                  </a:prstClr>
                </a:solidFill>
              </a:rPr>
              <a:pPr/>
              <a:t>7/25/2016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A30FB93-0424-4394-8A0B-7ED9926FEE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1651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7F579-3BD6-45FF-94DA-55736910BEC1}" type="datetimeFigureOut">
              <a:rPr lang="en-US" smtClean="0">
                <a:solidFill>
                  <a:prstClr val="black">
                    <a:tint val="75000"/>
                  </a:prstClr>
                </a:solidFill>
              </a:rPr>
              <a:pPr/>
              <a:t>7/25/2016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30FB93-0424-4394-8A0B-7ED9926FEE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668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67F579-3BD6-45FF-94DA-55736910BEC1}" type="datetimeFigureOut">
              <a:rPr lang="en-US" smtClean="0">
                <a:solidFill>
                  <a:prstClr val="black">
                    <a:tint val="75000"/>
                  </a:prstClr>
                </a:solidFill>
              </a:rPr>
              <a:pPr/>
              <a:t>7/25/2016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A30FB93-0424-4394-8A0B-7ED9926FEE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721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7F579-3BD6-45FF-94DA-55736910BEC1}" type="datetimeFigureOut">
              <a:rPr lang="en-US" smtClean="0">
                <a:solidFill>
                  <a:prstClr val="black">
                    <a:tint val="75000"/>
                  </a:prstClr>
                </a:solidFill>
              </a:rPr>
              <a:pPr/>
              <a:t>7/25/2016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30FB93-0424-4394-8A0B-7ED9926FEE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983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67F579-3BD6-45FF-94DA-55736910BEC1}" type="datetimeFigureOut">
              <a:rPr lang="en-US" smtClean="0">
                <a:solidFill>
                  <a:prstClr val="black">
                    <a:tint val="75000"/>
                  </a:prstClr>
                </a:solidFill>
              </a:rPr>
              <a:pPr/>
              <a:t>7/25/2016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A30FB93-0424-4394-8A0B-7ED9926FEE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67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DDF6EB-FB02-47BC-9186-6F2E11A98D3E}" type="slidenum">
              <a:rPr lang="en-US"/>
              <a:pPr>
                <a:defRPr/>
              </a:pPr>
              <a:t>‹#›</a:t>
            </a:fld>
            <a:endParaRPr lang="en-US"/>
          </a:p>
        </p:txBody>
      </p:sp>
    </p:spTree>
    <p:extLst>
      <p:ext uri="{BB962C8B-B14F-4D97-AF65-F5344CB8AC3E}">
        <p14:creationId xmlns:p14="http://schemas.microsoft.com/office/powerpoint/2010/main" val="2984218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D2F678-0CF7-454D-99BE-DDD35CFB5865}" type="slidenum">
              <a:rPr lang="en-US"/>
              <a:pPr>
                <a:defRPr/>
              </a:pPr>
              <a:t>‹#›</a:t>
            </a:fld>
            <a:endParaRPr lang="en-US"/>
          </a:p>
        </p:txBody>
      </p:sp>
    </p:spTree>
    <p:extLst>
      <p:ext uri="{BB962C8B-B14F-4D97-AF65-F5344CB8AC3E}">
        <p14:creationId xmlns:p14="http://schemas.microsoft.com/office/powerpoint/2010/main" val="330601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445343-659B-48F3-8DD3-AD7798AD149B}" type="slidenum">
              <a:rPr lang="en-US"/>
              <a:pPr>
                <a:defRPr/>
              </a:pPr>
              <a:t>‹#›</a:t>
            </a:fld>
            <a:endParaRPr lang="en-US"/>
          </a:p>
        </p:txBody>
      </p:sp>
    </p:spTree>
    <p:extLst>
      <p:ext uri="{BB962C8B-B14F-4D97-AF65-F5344CB8AC3E}">
        <p14:creationId xmlns:p14="http://schemas.microsoft.com/office/powerpoint/2010/main" val="3738419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1AB8DA-282A-46A0-9F5E-C47A20070CFA}" type="slidenum">
              <a:rPr lang="en-US"/>
              <a:pPr>
                <a:defRPr/>
              </a:pPr>
              <a:t>‹#›</a:t>
            </a:fld>
            <a:endParaRPr lang="en-US"/>
          </a:p>
        </p:txBody>
      </p:sp>
    </p:spTree>
    <p:extLst>
      <p:ext uri="{BB962C8B-B14F-4D97-AF65-F5344CB8AC3E}">
        <p14:creationId xmlns:p14="http://schemas.microsoft.com/office/powerpoint/2010/main" val="419432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A09B79B-8CB9-40DA-9955-C9B45537E7AD}" type="slidenum">
              <a:rPr lang="en-US"/>
              <a:pPr>
                <a:defRPr/>
              </a:pPr>
              <a:t>‹#›</a:t>
            </a:fld>
            <a:endParaRPr lang="en-US"/>
          </a:p>
        </p:txBody>
      </p:sp>
    </p:spTree>
    <p:extLst>
      <p:ext uri="{BB962C8B-B14F-4D97-AF65-F5344CB8AC3E}">
        <p14:creationId xmlns:p14="http://schemas.microsoft.com/office/powerpoint/2010/main" val="28432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CE11A1-FAF5-4BCC-8A0C-CAE6503917F8}" type="slidenum">
              <a:rPr lang="en-US"/>
              <a:pPr>
                <a:defRPr/>
              </a:pPr>
              <a:t>‹#›</a:t>
            </a:fld>
            <a:endParaRPr lang="en-US"/>
          </a:p>
        </p:txBody>
      </p:sp>
    </p:spTree>
    <p:extLst>
      <p:ext uri="{BB962C8B-B14F-4D97-AF65-F5344CB8AC3E}">
        <p14:creationId xmlns:p14="http://schemas.microsoft.com/office/powerpoint/2010/main" val="109024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C278B1-A57E-4DC1-B07D-F2F727850395}" type="slidenum">
              <a:rPr lang="en-US"/>
              <a:pPr>
                <a:defRPr/>
              </a:pPr>
              <a:t>‹#›</a:t>
            </a:fld>
            <a:endParaRPr lang="en-US"/>
          </a:p>
        </p:txBody>
      </p:sp>
    </p:spTree>
    <p:extLst>
      <p:ext uri="{BB962C8B-B14F-4D97-AF65-F5344CB8AC3E}">
        <p14:creationId xmlns:p14="http://schemas.microsoft.com/office/powerpoint/2010/main" val="404449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380A354-97B8-46E0-A0E0-54279DFD8F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767F579-3BD6-45FF-94DA-55736910BEC1}" type="datetimeFigureOut">
              <a:rPr lang="en-US" smtClean="0">
                <a:solidFill>
                  <a:prstClr val="black">
                    <a:tint val="75000"/>
                  </a:prstClr>
                </a:solidFill>
                <a:latin typeface="Calibri"/>
              </a:rPr>
              <a:pPr fontAlgn="auto">
                <a:spcBef>
                  <a:spcPts val="0"/>
                </a:spcBef>
                <a:spcAft>
                  <a:spcPts val="0"/>
                </a:spcAft>
              </a:pPr>
              <a:t>7/25/2016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A30FB93-0424-4394-8A0B-7ED9926FEE89}"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151939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gi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8.bin"/><Relationship Id="rId18" Type="http://schemas.openxmlformats.org/officeDocument/2006/relationships/oleObject" Target="../embeddings/oleObject13.bin"/><Relationship Id="rId26" Type="http://schemas.openxmlformats.org/officeDocument/2006/relationships/oleObject" Target="../embeddings/oleObject21.bin"/><Relationship Id="rId3" Type="http://schemas.openxmlformats.org/officeDocument/2006/relationships/notesSlide" Target="../notesSlides/notesSlide13.xml"/><Relationship Id="rId21" Type="http://schemas.openxmlformats.org/officeDocument/2006/relationships/oleObject" Target="../embeddings/oleObject16.bin"/><Relationship Id="rId7" Type="http://schemas.openxmlformats.org/officeDocument/2006/relationships/image" Target="../media/image25.wmf"/><Relationship Id="rId12" Type="http://schemas.openxmlformats.org/officeDocument/2006/relationships/oleObject" Target="../embeddings/oleObject7.bin"/><Relationship Id="rId17" Type="http://schemas.openxmlformats.org/officeDocument/2006/relationships/oleObject" Target="../embeddings/oleObject12.bin"/><Relationship Id="rId25" Type="http://schemas.openxmlformats.org/officeDocument/2006/relationships/oleObject" Target="../embeddings/oleObject20.bin"/><Relationship Id="rId33" Type="http://schemas.openxmlformats.org/officeDocument/2006/relationships/oleObject" Target="../embeddings/oleObject28.bin"/><Relationship Id="rId2" Type="http://schemas.openxmlformats.org/officeDocument/2006/relationships/slideLayout" Target="../slideLayouts/slideLayout6.xml"/><Relationship Id="rId16" Type="http://schemas.openxmlformats.org/officeDocument/2006/relationships/oleObject" Target="../embeddings/oleObject11.bin"/><Relationship Id="rId20" Type="http://schemas.openxmlformats.org/officeDocument/2006/relationships/oleObject" Target="../embeddings/oleObject15.bin"/><Relationship Id="rId29" Type="http://schemas.openxmlformats.org/officeDocument/2006/relationships/oleObject" Target="../embeddings/oleObject24.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24" Type="http://schemas.openxmlformats.org/officeDocument/2006/relationships/oleObject" Target="../embeddings/oleObject19.bin"/><Relationship Id="rId32" Type="http://schemas.openxmlformats.org/officeDocument/2006/relationships/oleObject" Target="../embeddings/oleObject27.bin"/><Relationship Id="rId5" Type="http://schemas.openxmlformats.org/officeDocument/2006/relationships/image" Target="../media/image24.wmf"/><Relationship Id="rId15" Type="http://schemas.openxmlformats.org/officeDocument/2006/relationships/oleObject" Target="../embeddings/oleObject10.bin"/><Relationship Id="rId23" Type="http://schemas.openxmlformats.org/officeDocument/2006/relationships/oleObject" Target="../embeddings/oleObject18.bin"/><Relationship Id="rId28" Type="http://schemas.openxmlformats.org/officeDocument/2006/relationships/oleObject" Target="../embeddings/oleObject23.bin"/><Relationship Id="rId10" Type="http://schemas.openxmlformats.org/officeDocument/2006/relationships/oleObject" Target="../embeddings/oleObject5.bin"/><Relationship Id="rId19" Type="http://schemas.openxmlformats.org/officeDocument/2006/relationships/oleObject" Target="../embeddings/oleObject14.bin"/><Relationship Id="rId31" Type="http://schemas.openxmlformats.org/officeDocument/2006/relationships/oleObject" Target="../embeddings/oleObject26.bin"/><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oleObject" Target="../embeddings/oleObject9.bin"/><Relationship Id="rId22" Type="http://schemas.openxmlformats.org/officeDocument/2006/relationships/oleObject" Target="../embeddings/oleObject17.bin"/><Relationship Id="rId27" Type="http://schemas.openxmlformats.org/officeDocument/2006/relationships/oleObject" Target="../embeddings/oleObject22.bin"/><Relationship Id="rId30" Type="http://schemas.openxmlformats.org/officeDocument/2006/relationships/oleObject" Target="../embeddings/oleObject25.bin"/><Relationship Id="rId8"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www.growingformarket.com/" TargetMode="External"/><Relationship Id="rId7" Type="http://schemas.openxmlformats.org/officeDocument/2006/relationships/image" Target="../media/image27.w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www.attra.ncat.org/" TargetMode="External"/><Relationship Id="rId5" Type="http://schemas.openxmlformats.org/officeDocument/2006/relationships/hyperlink" Target="http://www.fedstats.gov/" TargetMode="External"/><Relationship Id="rId4" Type="http://schemas.openxmlformats.org/officeDocument/2006/relationships/hyperlink" Target="http://www.census.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fb.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gif"/><Relationship Id="rId7"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georgiaorganics.or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peregrinefarm.net/oursto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www.growingsmallfarms.ces.ncsu.ed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5504" y="1389207"/>
            <a:ext cx="5572993" cy="1748767"/>
          </a:xfrm>
          <a:prstGeom prst="rect">
            <a:avLst/>
          </a:prstGeom>
        </p:spPr>
      </p:pic>
      <p:sp>
        <p:nvSpPr>
          <p:cNvPr id="5" name="Title 1"/>
          <p:cNvSpPr txBox="1">
            <a:spLocks/>
          </p:cNvSpPr>
          <p:nvPr/>
        </p:nvSpPr>
        <p:spPr>
          <a:xfrm>
            <a:off x="0" y="3364568"/>
            <a:ext cx="9144000" cy="87871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50" dirty="0">
                <a:ea typeface="Verdana" panose="020B0604030504040204" pitchFamily="34" charset="0"/>
                <a:cs typeface="Times New Roman" panose="02020603050405020304" pitchFamily="18" charset="0"/>
              </a:rPr>
              <a:t>Small Farm Business Planning</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798692"/>
            <a:ext cx="600533" cy="969269"/>
          </a:xfrm>
          <a:prstGeom prst="rect">
            <a:avLst/>
          </a:prstGeom>
          <a:effectLst>
            <a:glow>
              <a:schemeClr val="tx1">
                <a:alpha val="20000"/>
              </a:schemeClr>
            </a:glo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4097" y="5269823"/>
            <a:ext cx="1115903" cy="392975"/>
          </a:xfrm>
          <a:prstGeom prst="rect">
            <a:avLst/>
          </a:prstGeom>
          <a:effectLst>
            <a:glow>
              <a:schemeClr val="tx1">
                <a:alpha val="20000"/>
              </a:schemeClr>
            </a:glow>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3748" y="5225532"/>
            <a:ext cx="1126153" cy="444443"/>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0" y="4867273"/>
            <a:ext cx="939548" cy="832106"/>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0200" y="5413822"/>
            <a:ext cx="1190297" cy="230474"/>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0200" y="5029200"/>
            <a:ext cx="1190297" cy="253340"/>
          </a:xfrm>
          <a:prstGeom prst="rect">
            <a:avLst/>
          </a:prstGeom>
        </p:spPr>
      </p:pic>
      <p:pic>
        <p:nvPicPr>
          <p:cNvPr id="13" name="Picture 12" descr="FVSU_corrected_logo.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4200" y="5136575"/>
            <a:ext cx="1143000" cy="533400"/>
          </a:xfrm>
          <a:prstGeom prst="rect">
            <a:avLst/>
          </a:prstGeom>
        </p:spPr>
      </p:pic>
    </p:spTree>
    <p:extLst>
      <p:ext uri="{BB962C8B-B14F-4D97-AF65-F5344CB8AC3E}">
        <p14:creationId xmlns:p14="http://schemas.microsoft.com/office/powerpoint/2010/main" val="1663215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5-01-26 at 1.32.59 P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39700"/>
            <a:ext cx="9144000" cy="6564429"/>
          </a:xfrm>
          <a:prstGeom prst="rect">
            <a:avLst/>
          </a:prstGeom>
        </p:spPr>
      </p:pic>
    </p:spTree>
    <p:extLst>
      <p:ext uri="{BB962C8B-B14F-4D97-AF65-F5344CB8AC3E}">
        <p14:creationId xmlns:p14="http://schemas.microsoft.com/office/powerpoint/2010/main" val="2763492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5802868"/>
            <a:ext cx="7541881" cy="369332"/>
          </a:xfrm>
          <a:prstGeom prst="rect">
            <a:avLst/>
          </a:prstGeom>
          <a:solidFill>
            <a:schemeClr val="bg1"/>
          </a:solidFill>
        </p:spPr>
        <p:txBody>
          <a:bodyPr wrap="square" rtlCol="0" anchor="ctr" anchorCtr="1">
            <a:spAutoFit/>
          </a:bodyPr>
          <a:lstStyle/>
          <a:p>
            <a:r>
              <a:rPr lang="en-US" sz="900" dirty="0"/>
              <a:t>Farm Labor Management Decisions of Organic &amp; Conventions Farms: A Survey of Southeastern Small Businesses. Dr. Cesar Escalante, UGA. January 2010</a:t>
            </a:r>
          </a:p>
        </p:txBody>
      </p:sp>
      <p:pic>
        <p:nvPicPr>
          <p:cNvPr id="4" name="Picture 3" descr="Screen Shot 2015-01-26 at 1.35.1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65100"/>
            <a:ext cx="9144000" cy="6512028"/>
          </a:xfrm>
          <a:prstGeom prst="rect">
            <a:avLst/>
          </a:prstGeom>
        </p:spPr>
      </p:pic>
    </p:spTree>
    <p:extLst>
      <p:ext uri="{BB962C8B-B14F-4D97-AF65-F5344CB8AC3E}">
        <p14:creationId xmlns:p14="http://schemas.microsoft.com/office/powerpoint/2010/main" val="3961212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1-26 at 1.35.27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1600"/>
            <a:ext cx="9144000" cy="6651356"/>
          </a:xfrm>
          <a:prstGeom prst="rect">
            <a:avLst/>
          </a:prstGeom>
        </p:spPr>
      </p:pic>
    </p:spTree>
    <p:extLst>
      <p:ext uri="{BB962C8B-B14F-4D97-AF65-F5344CB8AC3E}">
        <p14:creationId xmlns:p14="http://schemas.microsoft.com/office/powerpoint/2010/main" val="2141261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Look at this as a business.</a:t>
            </a:r>
          </a:p>
          <a:p>
            <a:r>
              <a:rPr lang="en-US" dirty="0" smtClean="0"/>
              <a:t>Keep records!</a:t>
            </a:r>
          </a:p>
          <a:p>
            <a:r>
              <a:rPr lang="en-US" dirty="0" smtClean="0"/>
              <a:t>Setting a profit goal and adapting production to reach that. </a:t>
            </a:r>
          </a:p>
          <a:p>
            <a:r>
              <a:rPr lang="en-US" dirty="0" smtClean="0"/>
              <a:t>Set priorities for purchase.</a:t>
            </a:r>
          </a:p>
          <a:p>
            <a:r>
              <a:rPr lang="en-US" dirty="0" smtClean="0"/>
              <a:t>Be prepared for long hours and the long haul.</a:t>
            </a:r>
            <a:endParaRPr lang="en-US" dirty="0"/>
          </a:p>
        </p:txBody>
      </p:sp>
      <p:sp>
        <p:nvSpPr>
          <p:cNvPr id="4" name="Title 1"/>
          <p:cNvSpPr txBox="1">
            <a:spLocks/>
          </p:cNvSpPr>
          <p:nvPr/>
        </p:nvSpPr>
        <p:spPr bwMode="auto">
          <a:xfrm>
            <a:off x="0" y="0"/>
            <a:ext cx="9144000" cy="758160"/>
          </a:xfrm>
          <a:prstGeom prst="rect">
            <a:avLst/>
          </a:prstGeom>
          <a:solidFill>
            <a:schemeClr val="bg1">
              <a:lumMod val="8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700" smtClean="0"/>
              <a:t>Lessons from a Small Farm Success Story</a:t>
            </a:r>
            <a:endParaRPr lang="en-US" sz="2700" dirty="0"/>
          </a:p>
        </p:txBody>
      </p:sp>
    </p:spTree>
    <p:extLst>
      <p:ext uri="{BB962C8B-B14F-4D97-AF65-F5344CB8AC3E}">
        <p14:creationId xmlns:p14="http://schemas.microsoft.com/office/powerpoint/2010/main" val="2148682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1143000"/>
          </a:xfrm>
          <a:solidFill>
            <a:schemeClr val="bg1">
              <a:lumMod val="85000"/>
            </a:schemeClr>
          </a:solidFill>
        </p:spPr>
        <p:txBody>
          <a:bodyPr/>
          <a:lstStyle/>
          <a:p>
            <a:pPr eaLnBrk="1" hangingPunct="1"/>
            <a:r>
              <a:rPr lang="en-US" sz="4000" dirty="0" smtClean="0"/>
              <a:t>Considerations Before Starting</a:t>
            </a:r>
            <a:endParaRPr lang="en-US" sz="4000" b="1" dirty="0" smtClean="0"/>
          </a:p>
        </p:txBody>
      </p:sp>
      <p:sp>
        <p:nvSpPr>
          <p:cNvPr id="5123" name="Rectangle 3"/>
          <p:cNvSpPr>
            <a:spLocks noGrp="1" noChangeArrowheads="1"/>
          </p:cNvSpPr>
          <p:nvPr>
            <p:ph type="body" sz="half" idx="1"/>
          </p:nvPr>
        </p:nvSpPr>
        <p:spPr>
          <a:xfrm>
            <a:off x="304800" y="1600200"/>
            <a:ext cx="8686800" cy="4891088"/>
          </a:xfrm>
          <a:noFill/>
        </p:spPr>
        <p:txBody>
          <a:bodyPr/>
          <a:lstStyle/>
          <a:p>
            <a:pPr eaLnBrk="1" hangingPunct="1">
              <a:lnSpc>
                <a:spcPct val="90000"/>
              </a:lnSpc>
            </a:pPr>
            <a:r>
              <a:rPr lang="en-US" sz="2400" dirty="0" smtClean="0"/>
              <a:t>What is your </a:t>
            </a:r>
            <a:r>
              <a:rPr lang="en-US" sz="2400" b="1" i="1" dirty="0" smtClean="0"/>
              <a:t>Primary</a:t>
            </a:r>
            <a:r>
              <a:rPr lang="en-US" sz="2400" dirty="0" smtClean="0"/>
              <a:t> reason for farming? </a:t>
            </a:r>
          </a:p>
          <a:p>
            <a:pPr marL="0" indent="0" eaLnBrk="1" hangingPunct="1">
              <a:lnSpc>
                <a:spcPct val="90000"/>
              </a:lnSpc>
              <a:buNone/>
            </a:pPr>
            <a:endParaRPr lang="en-US" sz="2400" dirty="0" smtClean="0"/>
          </a:p>
          <a:p>
            <a:pPr eaLnBrk="1" hangingPunct="1">
              <a:lnSpc>
                <a:spcPct val="90000"/>
              </a:lnSpc>
            </a:pPr>
            <a:r>
              <a:rPr lang="en-US" sz="2400" dirty="0" smtClean="0"/>
              <a:t>Self assessment – Do you have what it takes?</a:t>
            </a:r>
          </a:p>
          <a:p>
            <a:pPr eaLnBrk="1" hangingPunct="1">
              <a:lnSpc>
                <a:spcPct val="90000"/>
              </a:lnSpc>
            </a:pPr>
            <a:endParaRPr lang="en-US" sz="2400" dirty="0"/>
          </a:p>
          <a:p>
            <a:pPr eaLnBrk="1" hangingPunct="1">
              <a:lnSpc>
                <a:spcPct val="90000"/>
              </a:lnSpc>
            </a:pPr>
            <a:r>
              <a:rPr lang="en-US" sz="2400" dirty="0" smtClean="0"/>
              <a:t>Define what your farming business will be.</a:t>
            </a:r>
          </a:p>
          <a:p>
            <a:pPr marL="0" indent="0" eaLnBrk="1" hangingPunct="1">
              <a:lnSpc>
                <a:spcPct val="90000"/>
              </a:lnSpc>
              <a:buNone/>
            </a:pPr>
            <a:endParaRPr lang="en-US" sz="2400" dirty="0" smtClean="0"/>
          </a:p>
          <a:p>
            <a:pPr eaLnBrk="1" hangingPunct="1">
              <a:lnSpc>
                <a:spcPct val="90000"/>
              </a:lnSpc>
            </a:pPr>
            <a:r>
              <a:rPr lang="en-US" sz="2400" dirty="0"/>
              <a:t>Are you a Hobby or a Business?</a:t>
            </a:r>
          </a:p>
          <a:p>
            <a:pPr eaLnBrk="1" hangingPunct="1">
              <a:lnSpc>
                <a:spcPct val="90000"/>
              </a:lnSpc>
            </a:pPr>
            <a:endParaRPr lang="en-US" sz="2400" dirty="0" smtClean="0"/>
          </a:p>
        </p:txBody>
      </p:sp>
      <p:pic>
        <p:nvPicPr>
          <p:cNvPr id="4" name="Picture 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4953000"/>
            <a:ext cx="3346450" cy="1761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eaLnBrk="1" hangingPunct="1">
              <a:lnSpc>
                <a:spcPct val="90000"/>
              </a:lnSpc>
            </a:pPr>
            <a:r>
              <a:rPr lang="en-US" sz="2400" dirty="0"/>
              <a:t>Goal setting </a:t>
            </a:r>
          </a:p>
          <a:p>
            <a:pPr lvl="1" eaLnBrk="1" hangingPunct="1">
              <a:lnSpc>
                <a:spcPct val="90000"/>
              </a:lnSpc>
            </a:pPr>
            <a:r>
              <a:rPr lang="en-US" sz="2400" dirty="0"/>
              <a:t>Short term</a:t>
            </a:r>
          </a:p>
          <a:p>
            <a:pPr lvl="1" eaLnBrk="1" hangingPunct="1">
              <a:lnSpc>
                <a:spcPct val="90000"/>
              </a:lnSpc>
            </a:pPr>
            <a:r>
              <a:rPr lang="en-US" sz="2400" dirty="0"/>
              <a:t>Long term</a:t>
            </a:r>
          </a:p>
          <a:p>
            <a:pPr eaLnBrk="1" hangingPunct="1">
              <a:lnSpc>
                <a:spcPct val="90000"/>
              </a:lnSpc>
            </a:pPr>
            <a:r>
              <a:rPr lang="en-US" sz="2400" dirty="0"/>
              <a:t>Is your idea feasible?</a:t>
            </a:r>
          </a:p>
          <a:p>
            <a:pPr lvl="1" eaLnBrk="1" hangingPunct="1">
              <a:lnSpc>
                <a:spcPct val="90000"/>
              </a:lnSpc>
            </a:pPr>
            <a:r>
              <a:rPr lang="en-US" sz="2400" dirty="0"/>
              <a:t>Marketing</a:t>
            </a:r>
          </a:p>
          <a:p>
            <a:pPr lvl="1" eaLnBrk="1" hangingPunct="1">
              <a:lnSpc>
                <a:spcPct val="90000"/>
              </a:lnSpc>
            </a:pPr>
            <a:r>
              <a:rPr lang="en-US" sz="2400" dirty="0"/>
              <a:t>Financial </a:t>
            </a:r>
            <a:endParaRPr lang="en-US" sz="2400" dirty="0" smtClean="0"/>
          </a:p>
          <a:p>
            <a:r>
              <a:rPr lang="en-US" sz="2400" dirty="0"/>
              <a:t>IRS Hobby Rules</a:t>
            </a:r>
          </a:p>
          <a:p>
            <a:pPr lvl="1"/>
            <a:r>
              <a:rPr lang="en-US" sz="2400" dirty="0"/>
              <a:t>“3 of 5” Years Test</a:t>
            </a:r>
          </a:p>
          <a:p>
            <a:pPr lvl="1"/>
            <a:r>
              <a:rPr lang="en-US" sz="2400" dirty="0"/>
              <a:t>Keep Good Records!</a:t>
            </a:r>
          </a:p>
          <a:p>
            <a:pPr eaLnBrk="1" hangingPunct="1">
              <a:lnSpc>
                <a:spcPct val="90000"/>
              </a:lnSpc>
            </a:pPr>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400800" y="4114800"/>
            <a:ext cx="2386073" cy="2391877"/>
          </a:xfrm>
          <a:prstGeom prst="rect">
            <a:avLst/>
          </a:prstGeom>
        </p:spPr>
      </p:pic>
      <p:sp>
        <p:nvSpPr>
          <p:cNvPr id="7" name="Rectangle 2"/>
          <p:cNvSpPr txBox="1">
            <a:spLocks noChangeArrowheads="1"/>
          </p:cNvSpPr>
          <p:nvPr/>
        </p:nvSpPr>
        <p:spPr bwMode="auto">
          <a:xfrm>
            <a:off x="0" y="7894"/>
            <a:ext cx="9144000" cy="1143000"/>
          </a:xfrm>
          <a:prstGeom prst="rect">
            <a:avLst/>
          </a:prstGeom>
          <a:solidFill>
            <a:schemeClr val="bg1">
              <a:lumMod val="8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4000" dirty="0" smtClean="0"/>
              <a:t>Considerations Before Starting</a:t>
            </a:r>
            <a:endParaRPr lang="en-US" sz="4000" b="1" dirty="0" smtClean="0"/>
          </a:p>
        </p:txBody>
      </p:sp>
    </p:spTree>
    <p:extLst>
      <p:ext uri="{BB962C8B-B14F-4D97-AF65-F5344CB8AC3E}">
        <p14:creationId xmlns:p14="http://schemas.microsoft.com/office/powerpoint/2010/main" val="2793534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00"/>
          </a:solidFill>
        </p:spPr>
        <p:txBody>
          <a:bodyPr/>
          <a:lstStyle/>
          <a:p>
            <a:pPr algn="l"/>
            <a:r>
              <a:rPr lang="en-US" dirty="0" smtClean="0"/>
              <a:t>Activity – </a:t>
            </a:r>
            <a:br>
              <a:rPr lang="en-US" dirty="0" smtClean="0"/>
            </a:br>
            <a:r>
              <a:rPr lang="en-US" dirty="0" smtClean="0"/>
              <a:t>Whole Farm SWOT Analysis</a:t>
            </a:r>
            <a:endParaRPr lang="en-US" dirty="0"/>
          </a:p>
        </p:txBody>
      </p:sp>
      <p:sp>
        <p:nvSpPr>
          <p:cNvPr id="3" name="Content Placeholder 2"/>
          <p:cNvSpPr>
            <a:spLocks noGrp="1"/>
          </p:cNvSpPr>
          <p:nvPr>
            <p:ph idx="1"/>
          </p:nvPr>
        </p:nvSpPr>
        <p:spPr/>
        <p:txBody>
          <a:bodyPr/>
          <a:lstStyle/>
          <a:p>
            <a:r>
              <a:rPr lang="en-US" dirty="0" smtClean="0"/>
              <a:t>Locate the USDA SWOT Analysis – A tool for making better business decisions</a:t>
            </a:r>
          </a:p>
          <a:p>
            <a:r>
              <a:rPr lang="en-US" dirty="0" smtClean="0"/>
              <a:t>Take a few minutes to read about </a:t>
            </a:r>
            <a:r>
              <a:rPr lang="en-US" smtClean="0"/>
              <a:t>SWOT analysis on next page</a:t>
            </a:r>
            <a:endParaRPr lang="en-US" dirty="0" smtClean="0"/>
          </a:p>
          <a:p>
            <a:r>
              <a:rPr lang="en-US" dirty="0" smtClean="0"/>
              <a:t>As a group, fill out the SWOT Analysis Sheet</a:t>
            </a:r>
            <a:endParaRPr lang="en-US" dirty="0"/>
          </a:p>
          <a:p>
            <a:pPr marL="0" indent="0">
              <a:buNone/>
            </a:pPr>
            <a:r>
              <a:rPr lang="en-US" dirty="0" smtClean="0"/>
              <a:t>HOMEWORK – Fill out the SWOT Analysis Sheet for your farm.</a:t>
            </a:r>
            <a:endParaRPr lang="en-US" dirty="0"/>
          </a:p>
        </p:txBody>
      </p:sp>
    </p:spTree>
    <p:extLst>
      <p:ext uri="{BB962C8B-B14F-4D97-AF65-F5344CB8AC3E}">
        <p14:creationId xmlns:p14="http://schemas.microsoft.com/office/powerpoint/2010/main" val="1467155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6" name="Object 3"/>
          <p:cNvGraphicFramePr>
            <a:graphicFrameLocks/>
          </p:cNvGraphicFramePr>
          <p:nvPr>
            <p:extLst>
              <p:ext uri="{D42A27DB-BD31-4B8C-83A1-F6EECF244321}">
                <p14:modId xmlns:p14="http://schemas.microsoft.com/office/powerpoint/2010/main" val="4212416568"/>
              </p:ext>
            </p:extLst>
          </p:nvPr>
        </p:nvGraphicFramePr>
        <p:xfrm>
          <a:off x="1295400" y="2257425"/>
          <a:ext cx="590550" cy="1095375"/>
        </p:xfrm>
        <a:graphic>
          <a:graphicData uri="http://schemas.openxmlformats.org/presentationml/2006/ole">
            <mc:AlternateContent xmlns:mc="http://schemas.openxmlformats.org/markup-compatibility/2006">
              <mc:Choice xmlns:v="urn:schemas-microsoft-com:vml" Requires="v">
                <p:oleObj spid="_x0000_s22719" name="Clip" r:id="rId4" imgW="600161" imgH="959161" progId="">
                  <p:embed/>
                </p:oleObj>
              </mc:Choice>
              <mc:Fallback>
                <p:oleObj name="Clip" r:id="rId4" imgW="600161" imgH="959161" progId="">
                  <p:embed/>
                  <p:pic>
                    <p:nvPicPr>
                      <p:cNvPr id="0" name="Picture 11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257425"/>
                        <a:ext cx="590550" cy="10953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47" name="Object 4"/>
          <p:cNvGraphicFramePr>
            <a:graphicFrameLocks/>
          </p:cNvGraphicFramePr>
          <p:nvPr/>
        </p:nvGraphicFramePr>
        <p:xfrm>
          <a:off x="1143000" y="2971800"/>
          <a:ext cx="750888" cy="2252663"/>
        </p:xfrm>
        <a:graphic>
          <a:graphicData uri="http://schemas.openxmlformats.org/presentationml/2006/ole">
            <mc:AlternateContent xmlns:mc="http://schemas.openxmlformats.org/markup-compatibility/2006">
              <mc:Choice xmlns:v="urn:schemas-microsoft-com:vml" Requires="v">
                <p:oleObj spid="_x0000_s22720" name="Clip" r:id="rId6" imgW="2141145" imgH="3468986" progId="">
                  <p:embed/>
                </p:oleObj>
              </mc:Choice>
              <mc:Fallback>
                <p:oleObj name="Clip" r:id="rId6" imgW="2141145" imgH="3468986" progId="">
                  <p:embed/>
                  <p:pic>
                    <p:nvPicPr>
                      <p:cNvPr id="0" name="Picture 113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29718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48" name="Object 5"/>
          <p:cNvGraphicFramePr>
            <a:graphicFrameLocks/>
          </p:cNvGraphicFramePr>
          <p:nvPr/>
        </p:nvGraphicFramePr>
        <p:xfrm>
          <a:off x="914400" y="2638425"/>
          <a:ext cx="590550" cy="950913"/>
        </p:xfrm>
        <a:graphic>
          <a:graphicData uri="http://schemas.openxmlformats.org/presentationml/2006/ole">
            <mc:AlternateContent xmlns:mc="http://schemas.openxmlformats.org/markup-compatibility/2006">
              <mc:Choice xmlns:v="urn:schemas-microsoft-com:vml" Requires="v">
                <p:oleObj spid="_x0000_s22721" name="Clip" r:id="rId8" imgW="600161" imgH="959161" progId="">
                  <p:embed/>
                </p:oleObj>
              </mc:Choice>
              <mc:Fallback>
                <p:oleObj name="Clip" r:id="rId8" imgW="600161" imgH="959161" progId="">
                  <p:embed/>
                  <p:pic>
                    <p:nvPicPr>
                      <p:cNvPr id="0" name="Picture 11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6384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49" name="Object 6"/>
          <p:cNvGraphicFramePr>
            <a:graphicFrameLocks/>
          </p:cNvGraphicFramePr>
          <p:nvPr/>
        </p:nvGraphicFramePr>
        <p:xfrm>
          <a:off x="1524000" y="3124200"/>
          <a:ext cx="750888" cy="2252663"/>
        </p:xfrm>
        <a:graphic>
          <a:graphicData uri="http://schemas.openxmlformats.org/presentationml/2006/ole">
            <mc:AlternateContent xmlns:mc="http://schemas.openxmlformats.org/markup-compatibility/2006">
              <mc:Choice xmlns:v="urn:schemas-microsoft-com:vml" Requires="v">
                <p:oleObj spid="_x0000_s22722" name="Clip" r:id="rId9" imgW="2141145" imgH="3468986" progId="">
                  <p:embed/>
                </p:oleObj>
              </mc:Choice>
              <mc:Fallback>
                <p:oleObj name="Clip" r:id="rId9" imgW="2141145" imgH="3468986" progId="">
                  <p:embed/>
                  <p:pic>
                    <p:nvPicPr>
                      <p:cNvPr id="0" name="Picture 114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1242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50" name="Object 7"/>
          <p:cNvGraphicFramePr>
            <a:graphicFrameLocks/>
          </p:cNvGraphicFramePr>
          <p:nvPr/>
        </p:nvGraphicFramePr>
        <p:xfrm>
          <a:off x="2286000" y="2257425"/>
          <a:ext cx="590550" cy="950913"/>
        </p:xfrm>
        <a:graphic>
          <a:graphicData uri="http://schemas.openxmlformats.org/presentationml/2006/ole">
            <mc:AlternateContent xmlns:mc="http://schemas.openxmlformats.org/markup-compatibility/2006">
              <mc:Choice xmlns:v="urn:schemas-microsoft-com:vml" Requires="v">
                <p:oleObj spid="_x0000_s22723" name="Clip" r:id="rId10" imgW="600161" imgH="959161" progId="">
                  <p:embed/>
                </p:oleObj>
              </mc:Choice>
              <mc:Fallback>
                <p:oleObj name="Clip" r:id="rId10" imgW="600161" imgH="959161" progId="">
                  <p:embed/>
                  <p:pic>
                    <p:nvPicPr>
                      <p:cNvPr id="0" name="Picture 114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2574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51" name="Object 8"/>
          <p:cNvGraphicFramePr>
            <a:graphicFrameLocks/>
          </p:cNvGraphicFramePr>
          <p:nvPr/>
        </p:nvGraphicFramePr>
        <p:xfrm>
          <a:off x="2133600" y="2971800"/>
          <a:ext cx="750888" cy="2252663"/>
        </p:xfrm>
        <a:graphic>
          <a:graphicData uri="http://schemas.openxmlformats.org/presentationml/2006/ole">
            <mc:AlternateContent xmlns:mc="http://schemas.openxmlformats.org/markup-compatibility/2006">
              <mc:Choice xmlns:v="urn:schemas-microsoft-com:vml" Requires="v">
                <p:oleObj spid="_x0000_s22724" name="Clip" r:id="rId11" imgW="2141145" imgH="3468986" progId="">
                  <p:embed/>
                </p:oleObj>
              </mc:Choice>
              <mc:Fallback>
                <p:oleObj name="Clip" r:id="rId11" imgW="2141145" imgH="3468986" progId="">
                  <p:embed/>
                  <p:pic>
                    <p:nvPicPr>
                      <p:cNvPr id="0" name="Picture 114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29718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52" name="Object 9"/>
          <p:cNvGraphicFramePr>
            <a:graphicFrameLocks/>
          </p:cNvGraphicFramePr>
          <p:nvPr/>
        </p:nvGraphicFramePr>
        <p:xfrm>
          <a:off x="1905000" y="2638425"/>
          <a:ext cx="590550" cy="950913"/>
        </p:xfrm>
        <a:graphic>
          <a:graphicData uri="http://schemas.openxmlformats.org/presentationml/2006/ole">
            <mc:AlternateContent xmlns:mc="http://schemas.openxmlformats.org/markup-compatibility/2006">
              <mc:Choice xmlns:v="urn:schemas-microsoft-com:vml" Requires="v">
                <p:oleObj spid="_x0000_s22725" name="Clip" r:id="rId12" imgW="600161" imgH="959161" progId="">
                  <p:embed/>
                </p:oleObj>
              </mc:Choice>
              <mc:Fallback>
                <p:oleObj name="Clip" r:id="rId12" imgW="600161" imgH="959161" progId="">
                  <p:embed/>
                  <p:pic>
                    <p:nvPicPr>
                      <p:cNvPr id="0" name="Picture 11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6384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53" name="Object 10"/>
          <p:cNvGraphicFramePr>
            <a:graphicFrameLocks/>
          </p:cNvGraphicFramePr>
          <p:nvPr/>
        </p:nvGraphicFramePr>
        <p:xfrm>
          <a:off x="2514600" y="3124200"/>
          <a:ext cx="750888" cy="2252663"/>
        </p:xfrm>
        <a:graphic>
          <a:graphicData uri="http://schemas.openxmlformats.org/presentationml/2006/ole">
            <mc:AlternateContent xmlns:mc="http://schemas.openxmlformats.org/markup-compatibility/2006">
              <mc:Choice xmlns:v="urn:schemas-microsoft-com:vml" Requires="v">
                <p:oleObj spid="_x0000_s22726" name="Clip" r:id="rId13" imgW="2141145" imgH="3468986" progId="">
                  <p:embed/>
                </p:oleObj>
              </mc:Choice>
              <mc:Fallback>
                <p:oleObj name="Clip" r:id="rId13" imgW="2141145" imgH="3468986" progId="">
                  <p:embed/>
                  <p:pic>
                    <p:nvPicPr>
                      <p:cNvPr id="0" name="Picture 114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1242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54" name="Object 11"/>
          <p:cNvGraphicFramePr>
            <a:graphicFrameLocks/>
          </p:cNvGraphicFramePr>
          <p:nvPr/>
        </p:nvGraphicFramePr>
        <p:xfrm>
          <a:off x="3276600" y="2257425"/>
          <a:ext cx="590550" cy="950913"/>
        </p:xfrm>
        <a:graphic>
          <a:graphicData uri="http://schemas.openxmlformats.org/presentationml/2006/ole">
            <mc:AlternateContent xmlns:mc="http://schemas.openxmlformats.org/markup-compatibility/2006">
              <mc:Choice xmlns:v="urn:schemas-microsoft-com:vml" Requires="v">
                <p:oleObj spid="_x0000_s22727" name="Clip" r:id="rId14" imgW="600161" imgH="959161" progId="">
                  <p:embed/>
                </p:oleObj>
              </mc:Choice>
              <mc:Fallback>
                <p:oleObj name="Clip" r:id="rId14" imgW="600161" imgH="959161" progId="">
                  <p:embed/>
                  <p:pic>
                    <p:nvPicPr>
                      <p:cNvPr id="0" name="Picture 114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2574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55" name="Object 12"/>
          <p:cNvGraphicFramePr>
            <a:graphicFrameLocks/>
          </p:cNvGraphicFramePr>
          <p:nvPr/>
        </p:nvGraphicFramePr>
        <p:xfrm>
          <a:off x="3124200" y="2971800"/>
          <a:ext cx="750888" cy="2252663"/>
        </p:xfrm>
        <a:graphic>
          <a:graphicData uri="http://schemas.openxmlformats.org/presentationml/2006/ole">
            <mc:AlternateContent xmlns:mc="http://schemas.openxmlformats.org/markup-compatibility/2006">
              <mc:Choice xmlns:v="urn:schemas-microsoft-com:vml" Requires="v">
                <p:oleObj spid="_x0000_s22728" name="Clip" r:id="rId15" imgW="2141145" imgH="3468986" progId="">
                  <p:embed/>
                </p:oleObj>
              </mc:Choice>
              <mc:Fallback>
                <p:oleObj name="Clip" r:id="rId15" imgW="2141145" imgH="3468986" progId="">
                  <p:embed/>
                  <p:pic>
                    <p:nvPicPr>
                      <p:cNvPr id="0" name="Picture 114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9718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56" name="Object 13"/>
          <p:cNvGraphicFramePr>
            <a:graphicFrameLocks/>
          </p:cNvGraphicFramePr>
          <p:nvPr/>
        </p:nvGraphicFramePr>
        <p:xfrm>
          <a:off x="2895600" y="2638425"/>
          <a:ext cx="590550" cy="950913"/>
        </p:xfrm>
        <a:graphic>
          <a:graphicData uri="http://schemas.openxmlformats.org/presentationml/2006/ole">
            <mc:AlternateContent xmlns:mc="http://schemas.openxmlformats.org/markup-compatibility/2006">
              <mc:Choice xmlns:v="urn:schemas-microsoft-com:vml" Requires="v">
                <p:oleObj spid="_x0000_s22729" name="Clip" r:id="rId16" imgW="600161" imgH="959161" progId="">
                  <p:embed/>
                </p:oleObj>
              </mc:Choice>
              <mc:Fallback>
                <p:oleObj name="Clip" r:id="rId16" imgW="600161" imgH="959161" progId="">
                  <p:embed/>
                  <p:pic>
                    <p:nvPicPr>
                      <p:cNvPr id="0" name="Picture 114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6384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57" name="Object 14"/>
          <p:cNvGraphicFramePr>
            <a:graphicFrameLocks/>
          </p:cNvGraphicFramePr>
          <p:nvPr/>
        </p:nvGraphicFramePr>
        <p:xfrm>
          <a:off x="3505200" y="3124200"/>
          <a:ext cx="750888" cy="2252663"/>
        </p:xfrm>
        <a:graphic>
          <a:graphicData uri="http://schemas.openxmlformats.org/presentationml/2006/ole">
            <mc:AlternateContent xmlns:mc="http://schemas.openxmlformats.org/markup-compatibility/2006">
              <mc:Choice xmlns:v="urn:schemas-microsoft-com:vml" Requires="v">
                <p:oleObj spid="_x0000_s22730" name="Clip" r:id="rId17" imgW="2141145" imgH="3468986" progId="">
                  <p:embed/>
                </p:oleObj>
              </mc:Choice>
              <mc:Fallback>
                <p:oleObj name="Clip" r:id="rId17" imgW="2141145" imgH="3468986" progId="">
                  <p:embed/>
                  <p:pic>
                    <p:nvPicPr>
                      <p:cNvPr id="0" name="Picture 114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31242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58" name="Object 15"/>
          <p:cNvGraphicFramePr>
            <a:graphicFrameLocks/>
          </p:cNvGraphicFramePr>
          <p:nvPr/>
        </p:nvGraphicFramePr>
        <p:xfrm>
          <a:off x="4343400" y="2257425"/>
          <a:ext cx="590550" cy="950913"/>
        </p:xfrm>
        <a:graphic>
          <a:graphicData uri="http://schemas.openxmlformats.org/presentationml/2006/ole">
            <mc:AlternateContent xmlns:mc="http://schemas.openxmlformats.org/markup-compatibility/2006">
              <mc:Choice xmlns:v="urn:schemas-microsoft-com:vml" Requires="v">
                <p:oleObj spid="_x0000_s22731" name="Clip" r:id="rId18" imgW="600161" imgH="959161" progId="">
                  <p:embed/>
                </p:oleObj>
              </mc:Choice>
              <mc:Fallback>
                <p:oleObj name="Clip" r:id="rId18" imgW="600161" imgH="959161" progId="">
                  <p:embed/>
                  <p:pic>
                    <p:nvPicPr>
                      <p:cNvPr id="0" name="Picture 114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2574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59" name="Object 16"/>
          <p:cNvGraphicFramePr>
            <a:graphicFrameLocks/>
          </p:cNvGraphicFramePr>
          <p:nvPr/>
        </p:nvGraphicFramePr>
        <p:xfrm>
          <a:off x="4191000" y="2971800"/>
          <a:ext cx="750888" cy="2252663"/>
        </p:xfrm>
        <a:graphic>
          <a:graphicData uri="http://schemas.openxmlformats.org/presentationml/2006/ole">
            <mc:AlternateContent xmlns:mc="http://schemas.openxmlformats.org/markup-compatibility/2006">
              <mc:Choice xmlns:v="urn:schemas-microsoft-com:vml" Requires="v">
                <p:oleObj spid="_x0000_s22732" name="Clip" r:id="rId19" imgW="2141145" imgH="3468986" progId="">
                  <p:embed/>
                </p:oleObj>
              </mc:Choice>
              <mc:Fallback>
                <p:oleObj name="Clip" r:id="rId19" imgW="2141145" imgH="3468986" progId="">
                  <p:embed/>
                  <p:pic>
                    <p:nvPicPr>
                      <p:cNvPr id="0" name="Picture 115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29718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60" name="Object 17"/>
          <p:cNvGraphicFramePr>
            <a:graphicFrameLocks/>
          </p:cNvGraphicFramePr>
          <p:nvPr/>
        </p:nvGraphicFramePr>
        <p:xfrm>
          <a:off x="3962400" y="2638425"/>
          <a:ext cx="590550" cy="950913"/>
        </p:xfrm>
        <a:graphic>
          <a:graphicData uri="http://schemas.openxmlformats.org/presentationml/2006/ole">
            <mc:AlternateContent xmlns:mc="http://schemas.openxmlformats.org/markup-compatibility/2006">
              <mc:Choice xmlns:v="urn:schemas-microsoft-com:vml" Requires="v">
                <p:oleObj spid="_x0000_s22733" name="Clip" r:id="rId20" imgW="600161" imgH="959161" progId="">
                  <p:embed/>
                </p:oleObj>
              </mc:Choice>
              <mc:Fallback>
                <p:oleObj name="Clip" r:id="rId20" imgW="600161" imgH="959161" progId="">
                  <p:embed/>
                  <p:pic>
                    <p:nvPicPr>
                      <p:cNvPr id="0" name="Picture 115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26384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61" name="Object 18"/>
          <p:cNvGraphicFramePr>
            <a:graphicFrameLocks/>
          </p:cNvGraphicFramePr>
          <p:nvPr/>
        </p:nvGraphicFramePr>
        <p:xfrm>
          <a:off x="4572000" y="3124200"/>
          <a:ext cx="750888" cy="2252663"/>
        </p:xfrm>
        <a:graphic>
          <a:graphicData uri="http://schemas.openxmlformats.org/presentationml/2006/ole">
            <mc:AlternateContent xmlns:mc="http://schemas.openxmlformats.org/markup-compatibility/2006">
              <mc:Choice xmlns:v="urn:schemas-microsoft-com:vml" Requires="v">
                <p:oleObj spid="_x0000_s22734" name="Clip" r:id="rId21" imgW="2141145" imgH="3468986" progId="">
                  <p:embed/>
                </p:oleObj>
              </mc:Choice>
              <mc:Fallback>
                <p:oleObj name="Clip" r:id="rId21" imgW="2141145" imgH="3468986" progId="">
                  <p:embed/>
                  <p:pic>
                    <p:nvPicPr>
                      <p:cNvPr id="0" name="Picture 115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1242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62" name="Object 19"/>
          <p:cNvGraphicFramePr>
            <a:graphicFrameLocks/>
          </p:cNvGraphicFramePr>
          <p:nvPr/>
        </p:nvGraphicFramePr>
        <p:xfrm>
          <a:off x="5257800" y="2333625"/>
          <a:ext cx="590550" cy="950913"/>
        </p:xfrm>
        <a:graphic>
          <a:graphicData uri="http://schemas.openxmlformats.org/presentationml/2006/ole">
            <mc:AlternateContent xmlns:mc="http://schemas.openxmlformats.org/markup-compatibility/2006">
              <mc:Choice xmlns:v="urn:schemas-microsoft-com:vml" Requires="v">
                <p:oleObj spid="_x0000_s22735" name="Clip" r:id="rId22" imgW="600161" imgH="959161" progId="">
                  <p:embed/>
                </p:oleObj>
              </mc:Choice>
              <mc:Fallback>
                <p:oleObj name="Clip" r:id="rId22" imgW="600161" imgH="959161" progId="">
                  <p:embed/>
                  <p:pic>
                    <p:nvPicPr>
                      <p:cNvPr id="0" name="Picture 115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3336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63" name="Object 20"/>
          <p:cNvGraphicFramePr>
            <a:graphicFrameLocks/>
          </p:cNvGraphicFramePr>
          <p:nvPr/>
        </p:nvGraphicFramePr>
        <p:xfrm>
          <a:off x="5105400" y="3048000"/>
          <a:ext cx="750888" cy="2252663"/>
        </p:xfrm>
        <a:graphic>
          <a:graphicData uri="http://schemas.openxmlformats.org/presentationml/2006/ole">
            <mc:AlternateContent xmlns:mc="http://schemas.openxmlformats.org/markup-compatibility/2006">
              <mc:Choice xmlns:v="urn:schemas-microsoft-com:vml" Requires="v">
                <p:oleObj spid="_x0000_s22736" name="Clip" r:id="rId23" imgW="2141145" imgH="3468986" progId="">
                  <p:embed/>
                </p:oleObj>
              </mc:Choice>
              <mc:Fallback>
                <p:oleObj name="Clip" r:id="rId23" imgW="2141145" imgH="3468986" progId="">
                  <p:embed/>
                  <p:pic>
                    <p:nvPicPr>
                      <p:cNvPr id="0" name="Picture 115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30480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64" name="Object 21"/>
          <p:cNvGraphicFramePr>
            <a:graphicFrameLocks/>
          </p:cNvGraphicFramePr>
          <p:nvPr/>
        </p:nvGraphicFramePr>
        <p:xfrm>
          <a:off x="4876800" y="2714625"/>
          <a:ext cx="590550" cy="950913"/>
        </p:xfrm>
        <a:graphic>
          <a:graphicData uri="http://schemas.openxmlformats.org/presentationml/2006/ole">
            <mc:AlternateContent xmlns:mc="http://schemas.openxmlformats.org/markup-compatibility/2006">
              <mc:Choice xmlns:v="urn:schemas-microsoft-com:vml" Requires="v">
                <p:oleObj spid="_x0000_s22737" name="Clip" r:id="rId24" imgW="600161" imgH="959161" progId="">
                  <p:embed/>
                </p:oleObj>
              </mc:Choice>
              <mc:Fallback>
                <p:oleObj name="Clip" r:id="rId24" imgW="600161" imgH="959161" progId="">
                  <p:embed/>
                  <p:pic>
                    <p:nvPicPr>
                      <p:cNvPr id="0" name="Picture 115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7146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65" name="Object 22"/>
          <p:cNvGraphicFramePr>
            <a:graphicFrameLocks/>
          </p:cNvGraphicFramePr>
          <p:nvPr/>
        </p:nvGraphicFramePr>
        <p:xfrm>
          <a:off x="5486400" y="3200400"/>
          <a:ext cx="750888" cy="2252663"/>
        </p:xfrm>
        <a:graphic>
          <a:graphicData uri="http://schemas.openxmlformats.org/presentationml/2006/ole">
            <mc:AlternateContent xmlns:mc="http://schemas.openxmlformats.org/markup-compatibility/2006">
              <mc:Choice xmlns:v="urn:schemas-microsoft-com:vml" Requires="v">
                <p:oleObj spid="_x0000_s22738" name="Clip" r:id="rId25" imgW="2141145" imgH="3468986" progId="">
                  <p:embed/>
                </p:oleObj>
              </mc:Choice>
              <mc:Fallback>
                <p:oleObj name="Clip" r:id="rId25" imgW="2141145" imgH="3468986" progId="">
                  <p:embed/>
                  <p:pic>
                    <p:nvPicPr>
                      <p:cNvPr id="0" name="Picture 115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32004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66" name="Object 23"/>
          <p:cNvGraphicFramePr>
            <a:graphicFrameLocks/>
          </p:cNvGraphicFramePr>
          <p:nvPr/>
        </p:nvGraphicFramePr>
        <p:xfrm>
          <a:off x="6172200" y="2333625"/>
          <a:ext cx="590550" cy="950913"/>
        </p:xfrm>
        <a:graphic>
          <a:graphicData uri="http://schemas.openxmlformats.org/presentationml/2006/ole">
            <mc:AlternateContent xmlns:mc="http://schemas.openxmlformats.org/markup-compatibility/2006">
              <mc:Choice xmlns:v="urn:schemas-microsoft-com:vml" Requires="v">
                <p:oleObj spid="_x0000_s22739" name="Clip" r:id="rId26" imgW="600161" imgH="959161" progId="">
                  <p:embed/>
                </p:oleObj>
              </mc:Choice>
              <mc:Fallback>
                <p:oleObj name="Clip" r:id="rId26" imgW="600161" imgH="959161" progId="">
                  <p:embed/>
                  <p:pic>
                    <p:nvPicPr>
                      <p:cNvPr id="0" name="Picture 115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3336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67" name="Object 24"/>
          <p:cNvGraphicFramePr>
            <a:graphicFrameLocks/>
          </p:cNvGraphicFramePr>
          <p:nvPr/>
        </p:nvGraphicFramePr>
        <p:xfrm>
          <a:off x="6019800" y="3048000"/>
          <a:ext cx="750888" cy="2252663"/>
        </p:xfrm>
        <a:graphic>
          <a:graphicData uri="http://schemas.openxmlformats.org/presentationml/2006/ole">
            <mc:AlternateContent xmlns:mc="http://schemas.openxmlformats.org/markup-compatibility/2006">
              <mc:Choice xmlns:v="urn:schemas-microsoft-com:vml" Requires="v">
                <p:oleObj spid="_x0000_s22740" name="Clip" r:id="rId27" imgW="2141145" imgH="3468986" progId="">
                  <p:embed/>
                </p:oleObj>
              </mc:Choice>
              <mc:Fallback>
                <p:oleObj name="Clip" r:id="rId27" imgW="2141145" imgH="3468986" progId="">
                  <p:embed/>
                  <p:pic>
                    <p:nvPicPr>
                      <p:cNvPr id="0" name="Picture 115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0480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68" name="Object 25"/>
          <p:cNvGraphicFramePr>
            <a:graphicFrameLocks/>
          </p:cNvGraphicFramePr>
          <p:nvPr/>
        </p:nvGraphicFramePr>
        <p:xfrm>
          <a:off x="5791200" y="2714625"/>
          <a:ext cx="590550" cy="950913"/>
        </p:xfrm>
        <a:graphic>
          <a:graphicData uri="http://schemas.openxmlformats.org/presentationml/2006/ole">
            <mc:AlternateContent xmlns:mc="http://schemas.openxmlformats.org/markup-compatibility/2006">
              <mc:Choice xmlns:v="urn:schemas-microsoft-com:vml" Requires="v">
                <p:oleObj spid="_x0000_s22741" name="Clip" r:id="rId28" imgW="600161" imgH="959161" progId="">
                  <p:embed/>
                </p:oleObj>
              </mc:Choice>
              <mc:Fallback>
                <p:oleObj name="Clip" r:id="rId28" imgW="600161" imgH="959161" progId="">
                  <p:embed/>
                  <p:pic>
                    <p:nvPicPr>
                      <p:cNvPr id="0" name="Picture 115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27146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69" name="Object 26"/>
          <p:cNvGraphicFramePr>
            <a:graphicFrameLocks/>
          </p:cNvGraphicFramePr>
          <p:nvPr/>
        </p:nvGraphicFramePr>
        <p:xfrm>
          <a:off x="6400800" y="3200400"/>
          <a:ext cx="750888" cy="2252663"/>
        </p:xfrm>
        <a:graphic>
          <a:graphicData uri="http://schemas.openxmlformats.org/presentationml/2006/ole">
            <mc:AlternateContent xmlns:mc="http://schemas.openxmlformats.org/markup-compatibility/2006">
              <mc:Choice xmlns:v="urn:schemas-microsoft-com:vml" Requires="v">
                <p:oleObj spid="_x0000_s22742" name="Clip" r:id="rId29" imgW="2141145" imgH="3468986" progId="">
                  <p:embed/>
                </p:oleObj>
              </mc:Choice>
              <mc:Fallback>
                <p:oleObj name="Clip" r:id="rId29" imgW="2141145" imgH="3468986" progId="">
                  <p:embed/>
                  <p:pic>
                    <p:nvPicPr>
                      <p:cNvPr id="0" name="Picture 116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2004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70" name="Object 27"/>
          <p:cNvGraphicFramePr>
            <a:graphicFrameLocks/>
          </p:cNvGraphicFramePr>
          <p:nvPr/>
        </p:nvGraphicFramePr>
        <p:xfrm>
          <a:off x="7086600" y="2333625"/>
          <a:ext cx="590550" cy="950913"/>
        </p:xfrm>
        <a:graphic>
          <a:graphicData uri="http://schemas.openxmlformats.org/presentationml/2006/ole">
            <mc:AlternateContent xmlns:mc="http://schemas.openxmlformats.org/markup-compatibility/2006">
              <mc:Choice xmlns:v="urn:schemas-microsoft-com:vml" Requires="v">
                <p:oleObj spid="_x0000_s22743" name="Clip" r:id="rId30" imgW="600161" imgH="959161" progId="">
                  <p:embed/>
                </p:oleObj>
              </mc:Choice>
              <mc:Fallback>
                <p:oleObj name="Clip" r:id="rId30" imgW="600161" imgH="959161" progId="">
                  <p:embed/>
                  <p:pic>
                    <p:nvPicPr>
                      <p:cNvPr id="0" name="Picture 116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3336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71" name="Object 28"/>
          <p:cNvGraphicFramePr>
            <a:graphicFrameLocks/>
          </p:cNvGraphicFramePr>
          <p:nvPr/>
        </p:nvGraphicFramePr>
        <p:xfrm>
          <a:off x="6934200" y="3048000"/>
          <a:ext cx="750888" cy="2252663"/>
        </p:xfrm>
        <a:graphic>
          <a:graphicData uri="http://schemas.openxmlformats.org/presentationml/2006/ole">
            <mc:AlternateContent xmlns:mc="http://schemas.openxmlformats.org/markup-compatibility/2006">
              <mc:Choice xmlns:v="urn:schemas-microsoft-com:vml" Requires="v">
                <p:oleObj spid="_x0000_s22744" name="Clip" r:id="rId31" imgW="2141145" imgH="3468986" progId="">
                  <p:embed/>
                </p:oleObj>
              </mc:Choice>
              <mc:Fallback>
                <p:oleObj name="Clip" r:id="rId31" imgW="2141145" imgH="3468986" progId="">
                  <p:embed/>
                  <p:pic>
                    <p:nvPicPr>
                      <p:cNvPr id="0" name="Picture 116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4200" y="30480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72" name="Object 29"/>
          <p:cNvGraphicFramePr>
            <a:graphicFrameLocks/>
          </p:cNvGraphicFramePr>
          <p:nvPr/>
        </p:nvGraphicFramePr>
        <p:xfrm>
          <a:off x="6705600" y="2714625"/>
          <a:ext cx="590550" cy="950913"/>
        </p:xfrm>
        <a:graphic>
          <a:graphicData uri="http://schemas.openxmlformats.org/presentationml/2006/ole">
            <mc:AlternateContent xmlns:mc="http://schemas.openxmlformats.org/markup-compatibility/2006">
              <mc:Choice xmlns:v="urn:schemas-microsoft-com:vml" Requires="v">
                <p:oleObj spid="_x0000_s22745" name="Clip" r:id="rId32" imgW="600161" imgH="959161" progId="">
                  <p:embed/>
                </p:oleObj>
              </mc:Choice>
              <mc:Fallback>
                <p:oleObj name="Clip" r:id="rId32" imgW="600161" imgH="959161" progId="">
                  <p:embed/>
                  <p:pic>
                    <p:nvPicPr>
                      <p:cNvPr id="0" name="Picture 116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714625"/>
                        <a:ext cx="590550" cy="9509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6173" name="Object 30"/>
          <p:cNvGraphicFramePr>
            <a:graphicFrameLocks/>
          </p:cNvGraphicFramePr>
          <p:nvPr/>
        </p:nvGraphicFramePr>
        <p:xfrm>
          <a:off x="7315200" y="3200400"/>
          <a:ext cx="750888" cy="2252663"/>
        </p:xfrm>
        <a:graphic>
          <a:graphicData uri="http://schemas.openxmlformats.org/presentationml/2006/ole">
            <mc:AlternateContent xmlns:mc="http://schemas.openxmlformats.org/markup-compatibility/2006">
              <mc:Choice xmlns:v="urn:schemas-microsoft-com:vml" Requires="v">
                <p:oleObj spid="_x0000_s22746" name="Clip" r:id="rId33" imgW="2141145" imgH="3468986" progId="">
                  <p:embed/>
                </p:oleObj>
              </mc:Choice>
              <mc:Fallback>
                <p:oleObj name="Clip" r:id="rId33" imgW="2141145" imgH="3468986" progId="">
                  <p:embed/>
                  <p:pic>
                    <p:nvPicPr>
                      <p:cNvPr id="0" name="Picture 116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3200400"/>
                        <a:ext cx="750888" cy="2252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174" name="Rectangle 31"/>
          <p:cNvSpPr>
            <a:spLocks noChangeArrowheads="1"/>
          </p:cNvSpPr>
          <p:nvPr/>
        </p:nvSpPr>
        <p:spPr bwMode="auto">
          <a:xfrm>
            <a:off x="985611" y="1279525"/>
            <a:ext cx="7178675"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r>
              <a:rPr lang="en-US" sz="4000" b="1" dirty="0"/>
              <a:t>Field of Dreams</a:t>
            </a:r>
          </a:p>
        </p:txBody>
      </p:sp>
      <p:sp>
        <p:nvSpPr>
          <p:cNvPr id="65568" name="Rectangle 32"/>
          <p:cNvSpPr>
            <a:spLocks noChangeArrowheads="1"/>
          </p:cNvSpPr>
          <p:nvPr/>
        </p:nvSpPr>
        <p:spPr bwMode="auto">
          <a:xfrm>
            <a:off x="1052513" y="5561013"/>
            <a:ext cx="7481887"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spAutoFit/>
          </a:bodyPr>
          <a:lstStyle/>
          <a:p>
            <a:pPr algn="ctr" eaLnBrk="0" hangingPunct="0"/>
            <a:r>
              <a:rPr lang="en-US" b="1" dirty="0"/>
              <a:t>If you </a:t>
            </a:r>
            <a:r>
              <a:rPr lang="en-US" b="1" dirty="0" smtClean="0"/>
              <a:t>grow </a:t>
            </a:r>
            <a:r>
              <a:rPr lang="en-US" b="1" dirty="0"/>
              <a:t>it, they will come . . .</a:t>
            </a:r>
          </a:p>
        </p:txBody>
      </p:sp>
      <p:sp>
        <p:nvSpPr>
          <p:cNvPr id="6176" name="Rectangle 33"/>
          <p:cNvSpPr>
            <a:spLocks noChangeArrowheads="1"/>
          </p:cNvSpPr>
          <p:nvPr/>
        </p:nvSpPr>
        <p:spPr bwMode="auto">
          <a:xfrm>
            <a:off x="0" y="0"/>
            <a:ext cx="9144000" cy="1143000"/>
          </a:xfrm>
          <a:prstGeom prst="rect">
            <a:avLst/>
          </a:prstGeom>
          <a:solidFill>
            <a:schemeClr val="bg1">
              <a:lumMod val="85000"/>
            </a:schemeClr>
          </a:solidFill>
          <a:ln>
            <a:noFill/>
          </a:ln>
          <a:extLst/>
        </p:spPr>
        <p:txBody>
          <a:bodyPr lIns="92075" tIns="46038" rIns="92075" bIns="46038" anchor="ctr"/>
          <a:lstStyle/>
          <a:p>
            <a:pPr algn="ctr"/>
            <a:r>
              <a:rPr lang="en-US" sz="4000" dirty="0">
                <a:solidFill>
                  <a:schemeClr val="tx2"/>
                </a:solidFill>
              </a:rPr>
              <a:t>Market Feasibility</a:t>
            </a:r>
            <a:r>
              <a:rPr lang="en-US" sz="4000" b="1" dirty="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5568">
                                            <p:txEl>
                                              <p:pRg st="0" end="0"/>
                                            </p:txEl>
                                          </p:spTgt>
                                        </p:tgtEl>
                                        <p:attrNameLst>
                                          <p:attrName>style.visibility</p:attrName>
                                        </p:attrNameLst>
                                      </p:cBhvr>
                                      <p:to>
                                        <p:strVal val="visible"/>
                                      </p:to>
                                    </p:set>
                                    <p:anim calcmode="lin" valueType="num">
                                      <p:cBhvr additive="base">
                                        <p:cTn id="7" dur="500" fill="hold"/>
                                        <p:tgtEl>
                                          <p:spTgt spid="655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68"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143000"/>
          </a:xfrm>
          <a:solidFill>
            <a:schemeClr val="bg1">
              <a:lumMod val="85000"/>
            </a:schemeClr>
          </a:solidFill>
        </p:spPr>
        <p:txBody>
          <a:bodyPr lIns="92075" tIns="46038" rIns="92075" bIns="46038"/>
          <a:lstStyle/>
          <a:p>
            <a:pPr eaLnBrk="1" hangingPunct="1"/>
            <a:r>
              <a:rPr lang="en-US" sz="4000" dirty="0" smtClean="0"/>
              <a:t>Market Feasibility</a:t>
            </a:r>
            <a:r>
              <a:rPr lang="en-US" sz="4000" b="1" dirty="0" smtClean="0"/>
              <a:t> </a:t>
            </a:r>
          </a:p>
        </p:txBody>
      </p:sp>
      <p:sp>
        <p:nvSpPr>
          <p:cNvPr id="7171" name="Rectangle 3"/>
          <p:cNvSpPr>
            <a:spLocks noGrp="1" noChangeArrowheads="1"/>
          </p:cNvSpPr>
          <p:nvPr>
            <p:ph type="body" sz="half" idx="1"/>
          </p:nvPr>
        </p:nvSpPr>
        <p:spPr>
          <a:xfrm>
            <a:off x="3048000" y="1295400"/>
            <a:ext cx="5969000" cy="4981575"/>
          </a:xfrm>
          <a:noFill/>
        </p:spPr>
        <p:txBody>
          <a:bodyPr lIns="92075" tIns="46038" rIns="92075" bIns="46038"/>
          <a:lstStyle/>
          <a:p>
            <a:pPr algn="r" eaLnBrk="1" hangingPunct="1">
              <a:lnSpc>
                <a:spcPct val="90000"/>
              </a:lnSpc>
            </a:pPr>
            <a:r>
              <a:rPr lang="en-US" sz="2800" dirty="0" smtClean="0"/>
              <a:t>What is your Target Market?</a:t>
            </a:r>
          </a:p>
          <a:p>
            <a:pPr algn="r" eaLnBrk="1" hangingPunct="1">
              <a:lnSpc>
                <a:spcPct val="90000"/>
              </a:lnSpc>
              <a:buFontTx/>
              <a:buNone/>
            </a:pPr>
            <a:endParaRPr lang="en-US" sz="2800" dirty="0" smtClean="0"/>
          </a:p>
          <a:p>
            <a:pPr algn="r" eaLnBrk="1" hangingPunct="1">
              <a:lnSpc>
                <a:spcPct val="90000"/>
              </a:lnSpc>
            </a:pPr>
            <a:r>
              <a:rPr lang="en-US" sz="2800" dirty="0" smtClean="0"/>
              <a:t>How large is the Market?</a:t>
            </a:r>
          </a:p>
          <a:p>
            <a:pPr algn="r" eaLnBrk="1" hangingPunct="1">
              <a:lnSpc>
                <a:spcPct val="90000"/>
              </a:lnSpc>
              <a:buFontTx/>
              <a:buNone/>
            </a:pPr>
            <a:endParaRPr lang="en-US" sz="2800" dirty="0" smtClean="0"/>
          </a:p>
          <a:p>
            <a:pPr algn="r" eaLnBrk="1" hangingPunct="1">
              <a:lnSpc>
                <a:spcPct val="90000"/>
              </a:lnSpc>
            </a:pPr>
            <a:r>
              <a:rPr lang="en-US" sz="2800" dirty="0" smtClean="0"/>
              <a:t>Who are your Competitors?</a:t>
            </a:r>
          </a:p>
          <a:p>
            <a:pPr algn="r" eaLnBrk="1" hangingPunct="1">
              <a:lnSpc>
                <a:spcPct val="90000"/>
              </a:lnSpc>
              <a:buFontTx/>
              <a:buNone/>
            </a:pPr>
            <a:endParaRPr lang="en-US" sz="2800" dirty="0" smtClean="0"/>
          </a:p>
          <a:p>
            <a:pPr algn="r" eaLnBrk="1" hangingPunct="1">
              <a:lnSpc>
                <a:spcPct val="90000"/>
              </a:lnSpc>
            </a:pPr>
            <a:r>
              <a:rPr lang="en-US" sz="2800" dirty="0" smtClean="0"/>
              <a:t>How does your Product Compare?</a:t>
            </a:r>
          </a:p>
          <a:p>
            <a:pPr algn="r" eaLnBrk="1" hangingPunct="1">
              <a:lnSpc>
                <a:spcPct val="90000"/>
              </a:lnSpc>
              <a:buFontTx/>
              <a:buNone/>
            </a:pPr>
            <a:endParaRPr lang="en-US" sz="2800" dirty="0" smtClean="0"/>
          </a:p>
          <a:p>
            <a:pPr algn="r" eaLnBrk="1" hangingPunct="1">
              <a:lnSpc>
                <a:spcPct val="90000"/>
              </a:lnSpc>
            </a:pPr>
            <a:r>
              <a:rPr lang="en-US" sz="2800" dirty="0" smtClean="0"/>
              <a:t>How much do you expect to Sell?</a:t>
            </a:r>
          </a:p>
        </p:txBody>
      </p:sp>
      <p:pic>
        <p:nvPicPr>
          <p:cNvPr id="3" name="ClipArt Placeholder 2"/>
          <p:cNvPicPr>
            <a:picLocks noGrp="1" noChangeAspect="1"/>
          </p:cNvPicPr>
          <p:nvPr>
            <p:ph type="clipArt" sz="half" idx="2"/>
          </p:nvPr>
        </p:nvPicPr>
        <p:blipFill>
          <a:blip r:embed="rId3" cstate="print">
            <a:extLst>
              <a:ext uri="{28A0092B-C50C-407E-A947-70E740481C1C}">
                <a14:useLocalDpi xmlns:a14="http://schemas.microsoft.com/office/drawing/2010/main"/>
              </a:ext>
            </a:extLst>
          </a:blip>
          <a:stretch>
            <a:fillRect/>
          </a:stretch>
        </p:blipFill>
        <p:spPr>
          <a:xfrm>
            <a:off x="152400" y="1524000"/>
            <a:ext cx="3886200" cy="3845496"/>
          </a:xfrm>
        </p:spPr>
      </p:pic>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914400"/>
          </a:xfrm>
          <a:solidFill>
            <a:schemeClr val="bg1">
              <a:lumMod val="85000"/>
            </a:schemeClr>
          </a:solidFill>
        </p:spPr>
        <p:txBody>
          <a:bodyPr/>
          <a:lstStyle/>
          <a:p>
            <a:pPr eaLnBrk="1" hangingPunct="1"/>
            <a:r>
              <a:rPr lang="en-US" sz="4000" dirty="0" smtClean="0"/>
              <a:t>Market Feasibility</a:t>
            </a:r>
            <a:r>
              <a:rPr lang="en-US" sz="4000" b="1" dirty="0" smtClean="0"/>
              <a:t> </a:t>
            </a:r>
          </a:p>
        </p:txBody>
      </p:sp>
      <p:sp>
        <p:nvSpPr>
          <p:cNvPr id="8195" name="Rectangle 3"/>
          <p:cNvSpPr>
            <a:spLocks noGrp="1" noChangeArrowheads="1"/>
          </p:cNvSpPr>
          <p:nvPr>
            <p:ph type="body" sz="half" idx="1"/>
          </p:nvPr>
        </p:nvSpPr>
        <p:spPr>
          <a:xfrm>
            <a:off x="228600" y="914400"/>
            <a:ext cx="5181600" cy="5638800"/>
          </a:xfrm>
        </p:spPr>
        <p:txBody>
          <a:bodyPr/>
          <a:lstStyle/>
          <a:p>
            <a:pPr eaLnBrk="1" hangingPunct="1">
              <a:lnSpc>
                <a:spcPct val="90000"/>
              </a:lnSpc>
              <a:buFontTx/>
              <a:buNone/>
            </a:pPr>
            <a:r>
              <a:rPr lang="en-US" sz="2800" b="1" dirty="0" smtClean="0"/>
              <a:t>Secondary Market Research</a:t>
            </a:r>
          </a:p>
          <a:p>
            <a:pPr eaLnBrk="1" hangingPunct="1">
              <a:lnSpc>
                <a:spcPct val="90000"/>
              </a:lnSpc>
            </a:pPr>
            <a:r>
              <a:rPr lang="en-US" sz="2600" dirty="0" smtClean="0"/>
              <a:t>Industry Associations</a:t>
            </a:r>
          </a:p>
          <a:p>
            <a:pPr lvl="3" eaLnBrk="1" hangingPunct="1">
              <a:lnSpc>
                <a:spcPct val="90000"/>
              </a:lnSpc>
            </a:pPr>
            <a:r>
              <a:rPr lang="en-US" sz="1600" dirty="0" smtClean="0"/>
              <a:t>Growing for Market (magazine, </a:t>
            </a:r>
            <a:r>
              <a:rPr lang="en-US" sz="1600" dirty="0" smtClean="0">
                <a:hlinkClick r:id="rId3"/>
              </a:rPr>
              <a:t>www.growingformarket.com</a:t>
            </a:r>
            <a:r>
              <a:rPr lang="en-US" sz="1600" dirty="0" smtClean="0"/>
              <a:t>)</a:t>
            </a:r>
          </a:p>
          <a:p>
            <a:pPr eaLnBrk="1" hangingPunct="1">
              <a:lnSpc>
                <a:spcPct val="90000"/>
              </a:lnSpc>
            </a:pPr>
            <a:r>
              <a:rPr lang="en-US" sz="2800" dirty="0" smtClean="0"/>
              <a:t>Government Information</a:t>
            </a:r>
          </a:p>
          <a:p>
            <a:pPr lvl="3" eaLnBrk="1" hangingPunct="1">
              <a:lnSpc>
                <a:spcPct val="90000"/>
              </a:lnSpc>
            </a:pPr>
            <a:r>
              <a:rPr lang="en-US" sz="1600" dirty="0" smtClean="0">
                <a:hlinkClick r:id="rId4"/>
              </a:rPr>
              <a:t>www.census.gov</a:t>
            </a:r>
            <a:endParaRPr lang="en-US" sz="1600" dirty="0" smtClean="0"/>
          </a:p>
          <a:p>
            <a:pPr lvl="3" eaLnBrk="1" hangingPunct="1">
              <a:lnSpc>
                <a:spcPct val="90000"/>
              </a:lnSpc>
            </a:pPr>
            <a:r>
              <a:rPr lang="en-US" sz="1600" dirty="0" smtClean="0">
                <a:hlinkClick r:id="rId5"/>
              </a:rPr>
              <a:t>www.fedstats.gov</a:t>
            </a:r>
            <a:endParaRPr lang="en-US" sz="1600" dirty="0" smtClean="0"/>
          </a:p>
          <a:p>
            <a:pPr lvl="3" eaLnBrk="1" hangingPunct="1">
              <a:lnSpc>
                <a:spcPct val="90000"/>
              </a:lnSpc>
            </a:pPr>
            <a:r>
              <a:rPr lang="en-US" sz="1600" dirty="0" smtClean="0"/>
              <a:t>Georgia Center for Innovation in Agribusiness</a:t>
            </a:r>
          </a:p>
          <a:p>
            <a:pPr lvl="3" eaLnBrk="1" hangingPunct="1">
              <a:lnSpc>
                <a:spcPct val="90000"/>
              </a:lnSpc>
            </a:pPr>
            <a:r>
              <a:rPr lang="en-US" sz="1600" dirty="0" smtClean="0"/>
              <a:t>UGA Sustainable Ag Webpage</a:t>
            </a:r>
          </a:p>
          <a:p>
            <a:pPr eaLnBrk="1" hangingPunct="1">
              <a:lnSpc>
                <a:spcPct val="90000"/>
              </a:lnSpc>
            </a:pPr>
            <a:r>
              <a:rPr lang="en-US" sz="2600" dirty="0" smtClean="0"/>
              <a:t>Internet</a:t>
            </a:r>
          </a:p>
          <a:p>
            <a:pPr eaLnBrk="1" hangingPunct="1">
              <a:lnSpc>
                <a:spcPct val="90000"/>
              </a:lnSpc>
            </a:pPr>
            <a:r>
              <a:rPr lang="en-US" sz="2600" dirty="0" smtClean="0"/>
              <a:t>Public Libraries</a:t>
            </a:r>
          </a:p>
          <a:p>
            <a:pPr lvl="3" eaLnBrk="1" hangingPunct="1">
              <a:lnSpc>
                <a:spcPct val="90000"/>
              </a:lnSpc>
            </a:pPr>
            <a:r>
              <a:rPr lang="en-US" sz="1600" dirty="0"/>
              <a:t>GALILEO – full-text articles, UGA Library/Public </a:t>
            </a:r>
            <a:r>
              <a:rPr lang="en-US" sz="1600" dirty="0" smtClean="0"/>
              <a:t>Library</a:t>
            </a:r>
          </a:p>
          <a:p>
            <a:r>
              <a:rPr lang="en-US" sz="2400" dirty="0"/>
              <a:t>Nonprofit Category</a:t>
            </a:r>
            <a:r>
              <a:rPr lang="en-US" sz="1400" dirty="0"/>
              <a:t>: </a:t>
            </a:r>
            <a:endParaRPr lang="en-US" sz="1400" dirty="0" smtClean="0"/>
          </a:p>
          <a:p>
            <a:pPr lvl="1"/>
            <a:r>
              <a:rPr lang="en-US" sz="1600" dirty="0" smtClean="0"/>
              <a:t>ATTRA </a:t>
            </a:r>
            <a:r>
              <a:rPr lang="en-US" sz="1600" dirty="0">
                <a:hlinkClick r:id="rId6"/>
              </a:rPr>
              <a:t>www.attra.ncat.org</a:t>
            </a:r>
            <a:r>
              <a:rPr lang="en-US" sz="1600" dirty="0"/>
              <a:t> , Georgia Organics, Appalachian Harvest, Carolina Farm Stewa</a:t>
            </a:r>
            <a:r>
              <a:rPr lang="en-US" sz="1400" dirty="0"/>
              <a:t>rdship</a:t>
            </a:r>
          </a:p>
        </p:txBody>
      </p:sp>
      <p:pic>
        <p:nvPicPr>
          <p:cNvPr id="56322" name="Picture 2" descr="C:\Users\lkatz\AppData\Local\Microsoft\Windows\Temporary Internet Files\Content.IE5\XEGN2BR7\MC900231877[1].wmf"/>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5181600" y="1371600"/>
            <a:ext cx="3429000" cy="4419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71236"/>
            <a:ext cx="8509232" cy="3048000"/>
          </a:xfrm>
        </p:spPr>
        <p:txBody>
          <a:bodyPr/>
          <a:lstStyle/>
          <a:p>
            <a:r>
              <a:rPr lang="en-US" dirty="0" smtClean="0">
                <a:ea typeface="Verdana" panose="020B0604030504040204" pitchFamily="34" charset="0"/>
                <a:cs typeface="Verdana" panose="020B0604030504040204" pitchFamily="34" charset="0"/>
              </a:rPr>
              <a:t>Session 1 </a:t>
            </a:r>
            <a:br>
              <a:rPr lang="en-US" dirty="0" smtClean="0">
                <a:ea typeface="Verdana" panose="020B0604030504040204" pitchFamily="34" charset="0"/>
                <a:cs typeface="Verdana" panose="020B0604030504040204" pitchFamily="34" charset="0"/>
              </a:rPr>
            </a:br>
            <a:r>
              <a:rPr lang="en-US" sz="3200" dirty="0" smtClean="0">
                <a:ea typeface="Verdana" panose="020B0604030504040204" pitchFamily="34" charset="0"/>
                <a:cs typeface="Verdana" panose="020B0604030504040204" pitchFamily="34" charset="0"/>
              </a:rPr>
              <a:t>Lessons from Small Farm Success</a:t>
            </a:r>
            <a:br>
              <a:rPr lang="en-US" sz="3200" dirty="0" smtClean="0">
                <a:ea typeface="Verdana" panose="020B0604030504040204" pitchFamily="34" charset="0"/>
                <a:cs typeface="Verdana" panose="020B0604030504040204" pitchFamily="34" charset="0"/>
              </a:rPr>
            </a:br>
            <a:r>
              <a:rPr lang="en-US" sz="3200" dirty="0" smtClean="0">
                <a:ea typeface="Verdana" panose="020B0604030504040204" pitchFamily="34" charset="0"/>
                <a:cs typeface="Verdana" panose="020B0604030504040204" pitchFamily="34" charset="0"/>
              </a:rPr>
              <a:t>Considerations before starting</a:t>
            </a:r>
            <a:br>
              <a:rPr lang="en-US" sz="3200" dirty="0" smtClean="0">
                <a:ea typeface="Verdana" panose="020B0604030504040204" pitchFamily="34" charset="0"/>
                <a:cs typeface="Verdana" panose="020B0604030504040204" pitchFamily="34" charset="0"/>
              </a:rPr>
            </a:br>
            <a:r>
              <a:rPr lang="en-US" sz="3200" dirty="0" smtClean="0">
                <a:ea typeface="Verdana" panose="020B0604030504040204" pitchFamily="34" charset="0"/>
                <a:cs typeface="Verdana" panose="020B0604030504040204" pitchFamily="34" charset="0"/>
              </a:rPr>
              <a:t>Market Feasibility</a:t>
            </a:r>
            <a:br>
              <a:rPr lang="en-US" sz="3200" dirty="0" smtClean="0">
                <a:ea typeface="Verdana" panose="020B0604030504040204" pitchFamily="34" charset="0"/>
                <a:cs typeface="Verdana" panose="020B0604030504040204" pitchFamily="34" charset="0"/>
              </a:rPr>
            </a:br>
            <a:endParaRPr lang="en-US" sz="3200" dirty="0">
              <a:ea typeface="Verdana" panose="020B0604030504040204" pitchFamily="34" charset="0"/>
              <a:cs typeface="Verdana" panose="020B0604030504040204" pitchFamily="34" charset="0"/>
            </a:endParaRPr>
          </a:p>
        </p:txBody>
      </p:sp>
      <p:sp>
        <p:nvSpPr>
          <p:cNvPr id="3" name="Text Placeholder 2"/>
          <p:cNvSpPr>
            <a:spLocks noGrp="1"/>
          </p:cNvSpPr>
          <p:nvPr>
            <p:ph type="body" idx="1"/>
          </p:nvPr>
        </p:nvSpPr>
        <p:spPr>
          <a:xfrm>
            <a:off x="838200" y="4519236"/>
            <a:ext cx="7772400" cy="1500187"/>
          </a:xfrm>
        </p:spPr>
        <p:txBody>
          <a:bodyPr/>
          <a:lstStyle/>
          <a:p>
            <a:r>
              <a:rPr lang="en-US" dirty="0" smtClean="0">
                <a:latin typeface="Verdana" panose="020B0604030504040204" pitchFamily="34" charset="0"/>
                <a:ea typeface="Verdana" panose="020B0604030504040204" pitchFamily="34" charset="0"/>
                <a:cs typeface="Verdana" panose="020B0604030504040204" pitchFamily="34" charset="0"/>
              </a:rPr>
              <a:t>Laura Katz, The University of Georgia Small Business Development Center</a:t>
            </a:r>
          </a:p>
          <a:p>
            <a:r>
              <a:rPr lang="en-US" dirty="0" smtClean="0">
                <a:latin typeface="Verdana" panose="020B0604030504040204" pitchFamily="34" charset="0"/>
                <a:ea typeface="Verdana" panose="020B0604030504040204" pitchFamily="34" charset="0"/>
                <a:cs typeface="Verdana" panose="020B0604030504040204" pitchFamily="34" charset="0"/>
              </a:rPr>
              <a:t>Donn Cooper, Georgia Organics</a:t>
            </a:r>
            <a:endParaRPr lang="en-US"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3662" y="5522621"/>
            <a:ext cx="1431360" cy="449151"/>
          </a:xfrm>
          <a:prstGeom prst="rect">
            <a:avLst/>
          </a:prstGeom>
        </p:spPr>
      </p:pic>
    </p:spTree>
    <p:extLst>
      <p:ext uri="{BB962C8B-B14F-4D97-AF65-F5344CB8AC3E}">
        <p14:creationId xmlns:p14="http://schemas.microsoft.com/office/powerpoint/2010/main" val="3807038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a:solidFill>
            <a:schemeClr val="bg1">
              <a:lumMod val="85000"/>
            </a:schemeClr>
          </a:solidFill>
        </p:spPr>
        <p:txBody>
          <a:bodyPr/>
          <a:lstStyle/>
          <a:p>
            <a:r>
              <a:rPr lang="en-US" sz="4000" dirty="0" smtClean="0"/>
              <a:t>Market Feasibility</a:t>
            </a:r>
            <a:endParaRPr lang="en-US" sz="4000" dirty="0"/>
          </a:p>
        </p:txBody>
      </p:sp>
      <p:sp>
        <p:nvSpPr>
          <p:cNvPr id="6" name="Content Placeholder 5"/>
          <p:cNvSpPr>
            <a:spLocks noGrp="1"/>
          </p:cNvSpPr>
          <p:nvPr>
            <p:ph idx="1"/>
          </p:nvPr>
        </p:nvSpPr>
        <p:spPr/>
        <p:txBody>
          <a:bodyPr/>
          <a:lstStyle/>
          <a:p>
            <a:pPr marL="0" indent="0">
              <a:buNone/>
            </a:pPr>
            <a:r>
              <a:rPr lang="en-US" sz="2800" b="1" dirty="0" smtClean="0"/>
              <a:t>Primary Market Research</a:t>
            </a:r>
          </a:p>
          <a:p>
            <a:r>
              <a:rPr lang="en-US" sz="2600" dirty="0" smtClean="0"/>
              <a:t>Observations</a:t>
            </a:r>
          </a:p>
          <a:p>
            <a:r>
              <a:rPr lang="en-US" sz="2600" dirty="0" smtClean="0"/>
              <a:t>Surveys</a:t>
            </a:r>
          </a:p>
          <a:p>
            <a:r>
              <a:rPr lang="en-US" sz="2600" dirty="0" smtClean="0"/>
              <a:t>Associations (CFSA)</a:t>
            </a:r>
          </a:p>
          <a:p>
            <a:r>
              <a:rPr lang="en-US" sz="2600" dirty="0" smtClean="0"/>
              <a:t>Industry Buyers</a:t>
            </a:r>
          </a:p>
          <a:p>
            <a:pPr lvl="1"/>
            <a:r>
              <a:rPr lang="en-US" sz="1600" dirty="0"/>
              <a:t>Local Vendors Coalition, Whole Foods, Earth Fare, The Fresh Market, Fresh Point, Destiny Organics, </a:t>
            </a:r>
            <a:r>
              <a:rPr lang="en-US" sz="1600" dirty="0" err="1"/>
              <a:t>Internatural</a:t>
            </a:r>
            <a:r>
              <a:rPr lang="en-US" sz="1600" dirty="0"/>
              <a:t> Marketing, Turnip Truck </a:t>
            </a:r>
          </a:p>
          <a:p>
            <a:r>
              <a:rPr lang="en-US" sz="2600" dirty="0" smtClean="0"/>
              <a:t>Chefs </a:t>
            </a:r>
          </a:p>
          <a:p>
            <a:r>
              <a:rPr lang="en-US" sz="2600" dirty="0" smtClean="0"/>
              <a:t>School Nutrition Directors</a:t>
            </a:r>
          </a:p>
          <a:p>
            <a:pPr lvl="1"/>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57800" y="5334000"/>
            <a:ext cx="3687447" cy="1298569"/>
          </a:xfrm>
          <a:prstGeom prst="rect">
            <a:avLst/>
          </a:prstGeom>
        </p:spPr>
      </p:pic>
    </p:spTree>
    <p:extLst>
      <p:ext uri="{BB962C8B-B14F-4D97-AF65-F5344CB8AC3E}">
        <p14:creationId xmlns:p14="http://schemas.microsoft.com/office/powerpoint/2010/main" val="2540427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4000" dirty="0" smtClean="0"/>
              <a:t>Get involved with your farm community!</a:t>
            </a:r>
          </a:p>
        </p:txBody>
      </p:sp>
      <p:sp>
        <p:nvSpPr>
          <p:cNvPr id="11267" name="Rectangle 3"/>
          <p:cNvSpPr>
            <a:spLocks noGrp="1" noChangeArrowheads="1"/>
          </p:cNvSpPr>
          <p:nvPr>
            <p:ph type="body" idx="1"/>
          </p:nvPr>
        </p:nvSpPr>
        <p:spPr>
          <a:xfrm>
            <a:off x="457200" y="1371600"/>
            <a:ext cx="5791200" cy="4754563"/>
          </a:xfrm>
        </p:spPr>
        <p:txBody>
          <a:bodyPr/>
          <a:lstStyle/>
          <a:p>
            <a:pPr eaLnBrk="1" hangingPunct="1">
              <a:lnSpc>
                <a:spcPct val="80000"/>
              </a:lnSpc>
            </a:pPr>
            <a:endParaRPr lang="en-US" sz="2000" dirty="0" smtClean="0"/>
          </a:p>
          <a:p>
            <a:pPr eaLnBrk="1" hangingPunct="1">
              <a:lnSpc>
                <a:spcPct val="80000"/>
              </a:lnSpc>
            </a:pPr>
            <a:r>
              <a:rPr lang="en-US" sz="2800" dirty="0" smtClean="0"/>
              <a:t>Visit local farmer’s markets</a:t>
            </a:r>
          </a:p>
          <a:p>
            <a:pPr eaLnBrk="1" hangingPunct="1">
              <a:lnSpc>
                <a:spcPct val="80000"/>
              </a:lnSpc>
            </a:pPr>
            <a:r>
              <a:rPr lang="en-US" sz="2800" dirty="0" smtClean="0"/>
              <a:t>Join Ag Industry Associations</a:t>
            </a:r>
          </a:p>
          <a:p>
            <a:pPr lvl="1" eaLnBrk="1" hangingPunct="1">
              <a:lnSpc>
                <a:spcPct val="80000"/>
              </a:lnSpc>
            </a:pPr>
            <a:r>
              <a:rPr lang="en-US" sz="2000" dirty="0" smtClean="0">
                <a:hlinkClick r:id="rId3"/>
              </a:rPr>
              <a:t>ww.gfb.org</a:t>
            </a:r>
            <a:r>
              <a:rPr lang="en-US" sz="2000" dirty="0" smtClean="0"/>
              <a:t> – Georgia Farm Bureau</a:t>
            </a:r>
          </a:p>
          <a:p>
            <a:pPr lvl="1" eaLnBrk="1" hangingPunct="1">
              <a:lnSpc>
                <a:spcPct val="80000"/>
              </a:lnSpc>
            </a:pPr>
            <a:r>
              <a:rPr lang="en-US" sz="2000" dirty="0" smtClean="0"/>
              <a:t>Georgia Fruit and Vegetable Growers Association</a:t>
            </a:r>
          </a:p>
          <a:p>
            <a:pPr lvl="1" eaLnBrk="1" hangingPunct="1">
              <a:lnSpc>
                <a:spcPct val="80000"/>
              </a:lnSpc>
            </a:pPr>
            <a:r>
              <a:rPr lang="en-US" sz="2000" dirty="0" smtClean="0"/>
              <a:t>Georgia Organics</a:t>
            </a:r>
          </a:p>
          <a:p>
            <a:pPr eaLnBrk="1" hangingPunct="1">
              <a:lnSpc>
                <a:spcPct val="80000"/>
              </a:lnSpc>
            </a:pPr>
            <a:r>
              <a:rPr lang="en-US" sz="2800" dirty="0" smtClean="0"/>
              <a:t>Develop relationships</a:t>
            </a:r>
          </a:p>
          <a:p>
            <a:pPr marL="0" indent="0" eaLnBrk="1" hangingPunct="1">
              <a:lnSpc>
                <a:spcPct val="80000"/>
              </a:lnSpc>
              <a:buNone/>
            </a:pPr>
            <a:r>
              <a:rPr lang="en-US" sz="2800" dirty="0" smtClean="0"/>
              <a:t>    with local Cooperative </a:t>
            </a:r>
          </a:p>
          <a:p>
            <a:pPr marL="0" indent="0" eaLnBrk="1" hangingPunct="1">
              <a:lnSpc>
                <a:spcPct val="80000"/>
              </a:lnSpc>
              <a:buNone/>
            </a:pPr>
            <a:r>
              <a:rPr lang="en-US" sz="2800" dirty="0" smtClean="0"/>
              <a:t>    Extension Office</a:t>
            </a:r>
          </a:p>
          <a:p>
            <a:pPr eaLnBrk="1" hangingPunct="1">
              <a:lnSpc>
                <a:spcPct val="80000"/>
              </a:lnSpc>
            </a:pPr>
            <a:endParaRPr lang="en-US" sz="2000" dirty="0" smtClean="0"/>
          </a:p>
        </p:txBody>
      </p:sp>
      <p:pic>
        <p:nvPicPr>
          <p:cNvPr id="3" name="Picture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48200" y="3733800"/>
            <a:ext cx="4343400" cy="2971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325562"/>
          </a:xfrm>
          <a:solidFill>
            <a:srgbClr val="006600"/>
          </a:solidFill>
        </p:spPr>
        <p:txBody>
          <a:bodyPr/>
          <a:lstStyle/>
          <a:p>
            <a:pPr algn="l"/>
            <a:r>
              <a:rPr lang="en-US" dirty="0" smtClean="0"/>
              <a:t>Activity – </a:t>
            </a:r>
            <a:br>
              <a:rPr lang="en-US" dirty="0" smtClean="0"/>
            </a:br>
            <a:r>
              <a:rPr lang="en-US" dirty="0" smtClean="0"/>
              <a:t>Obtaining Produce Prices</a:t>
            </a:r>
            <a:endParaRPr lang="en-US" dirty="0"/>
          </a:p>
        </p:txBody>
      </p:sp>
      <p:sp>
        <p:nvSpPr>
          <p:cNvPr id="6" name="Content Placeholder 5"/>
          <p:cNvSpPr>
            <a:spLocks noGrp="1"/>
          </p:cNvSpPr>
          <p:nvPr>
            <p:ph idx="1"/>
          </p:nvPr>
        </p:nvSpPr>
        <p:spPr/>
        <p:txBody>
          <a:bodyPr/>
          <a:lstStyle/>
          <a:p>
            <a:r>
              <a:rPr lang="en-US" dirty="0" smtClean="0"/>
              <a:t>USDA Custom Average Tool (CAT)</a:t>
            </a:r>
          </a:p>
          <a:p>
            <a:pPr lvl="1"/>
            <a:r>
              <a:rPr lang="en-US" sz="1600" i="1" u="sng" dirty="0"/>
              <a:t>Terminal Market</a:t>
            </a:r>
            <a:r>
              <a:rPr lang="en-US" sz="1600" dirty="0"/>
              <a:t> – “A </a:t>
            </a:r>
            <a:r>
              <a:rPr lang="en-US" sz="1600" b="1" dirty="0"/>
              <a:t>terminal market</a:t>
            </a:r>
            <a:r>
              <a:rPr lang="en-US" sz="1600" dirty="0"/>
              <a:t> is a central site, often in a metropolitan area, that serves as an assembly and trading place for commodities. </a:t>
            </a:r>
            <a:r>
              <a:rPr lang="en-US" sz="1600" b="1" dirty="0"/>
              <a:t>Terminal markets</a:t>
            </a:r>
            <a:r>
              <a:rPr lang="en-US" sz="1600" dirty="0"/>
              <a:t> for agricultural commodities are usually at or near major transportation hubs.” Wikipedia. This calculator gives you wholesale prices at a terminal market such as the Atlanta Farmers Market.</a:t>
            </a:r>
          </a:p>
          <a:p>
            <a:pPr lvl="1"/>
            <a:r>
              <a:rPr lang="en-US" sz="1600" i="1" u="sng" dirty="0" smtClean="0"/>
              <a:t>Shipping </a:t>
            </a:r>
            <a:r>
              <a:rPr lang="en-US" sz="1600" i="1" u="sng" dirty="0"/>
              <a:t>Point Averages</a:t>
            </a:r>
            <a:r>
              <a:rPr lang="en-US" sz="1600" dirty="0"/>
              <a:t> – This is the wholesale price paid by the “first handlers” of the produce.  It includes broker fees but not freight charges.</a:t>
            </a:r>
          </a:p>
          <a:p>
            <a:pPr lvl="1"/>
            <a:r>
              <a:rPr lang="en-US" sz="1600" i="1" u="sng" dirty="0" smtClean="0"/>
              <a:t>Retail </a:t>
            </a:r>
            <a:r>
              <a:rPr lang="en-US" sz="1600" i="1" u="sng" dirty="0"/>
              <a:t>Averages</a:t>
            </a:r>
            <a:r>
              <a:rPr lang="en-US" sz="1600" dirty="0"/>
              <a:t> – This is the price retailers are getting for produce and can be a guide for direct market prices</a:t>
            </a:r>
            <a:r>
              <a:rPr lang="en-US" sz="1000" dirty="0" smtClean="0"/>
              <a:t>.</a:t>
            </a:r>
          </a:p>
          <a:p>
            <a:r>
              <a:rPr lang="en-US" dirty="0" smtClean="0"/>
              <a:t>Locate the CAT webpage in your notebook</a:t>
            </a:r>
          </a:p>
          <a:p>
            <a:r>
              <a:rPr lang="en-US" dirty="0" smtClean="0"/>
              <a:t>Work through the online example</a:t>
            </a:r>
          </a:p>
          <a:p>
            <a:r>
              <a:rPr lang="en-US" dirty="0" smtClean="0"/>
              <a:t>HOMEWORK – Find prices for three additional crops</a:t>
            </a:r>
            <a:endParaRPr lang="en-US" dirty="0"/>
          </a:p>
          <a:p>
            <a:pPr marL="0" indent="0">
              <a:buNone/>
            </a:pPr>
            <a:endParaRPr lang="en-US" dirty="0"/>
          </a:p>
        </p:txBody>
      </p:sp>
    </p:spTree>
    <p:extLst>
      <p:ext uri="{BB962C8B-B14F-4D97-AF65-F5344CB8AC3E}">
        <p14:creationId xmlns:p14="http://schemas.microsoft.com/office/powerpoint/2010/main" val="975010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62493" y="2178633"/>
            <a:ext cx="4945566" cy="580897"/>
          </a:xfrm>
        </p:spPr>
        <p:txBody>
          <a:bodyPr>
            <a:noAutofit/>
          </a:bodyPr>
          <a:lstStyle/>
          <a:p>
            <a:r>
              <a:rPr lang="en-US" sz="1350" dirty="0"/>
              <a:t>This material is based upon work that is supported by the National Institute of Food and Agriculture, U.S. Department of Agriculture, under award number 2015-70017-22861."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914400"/>
            <a:ext cx="4762185" cy="1494341"/>
          </a:xfrm>
          <a:prstGeom prst="rect">
            <a:avLst/>
          </a:prstGeom>
        </p:spPr>
      </p:pic>
      <p:sp>
        <p:nvSpPr>
          <p:cNvPr id="5" name="Subtitle 2"/>
          <p:cNvSpPr txBox="1">
            <a:spLocks/>
          </p:cNvSpPr>
          <p:nvPr/>
        </p:nvSpPr>
        <p:spPr>
          <a:xfrm>
            <a:off x="1299983" y="2924710"/>
            <a:ext cx="7369215" cy="1886251"/>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000" dirty="0">
                <a:ln w="0"/>
                <a:effectLst>
                  <a:outerShdw blurRad="38100" dist="19050" dir="2700000" algn="tl" rotWithShape="0">
                    <a:schemeClr val="dk1">
                      <a:alpha val="40000"/>
                    </a:schemeClr>
                  </a:outerShdw>
                </a:effectLst>
              </a:rPr>
              <a:t>Beginning Farmer Rancher </a:t>
            </a:r>
          </a:p>
          <a:p>
            <a:r>
              <a:rPr lang="en-US" sz="3000" dirty="0">
                <a:ln w="0"/>
                <a:effectLst>
                  <a:outerShdw blurRad="38100" dist="19050" dir="2700000" algn="tl" rotWithShape="0">
                    <a:schemeClr val="dk1">
                      <a:alpha val="40000"/>
                    </a:schemeClr>
                  </a:outerShdw>
                </a:effectLst>
              </a:rPr>
              <a:t>Development Program</a:t>
            </a:r>
          </a:p>
          <a:p>
            <a:r>
              <a:rPr lang="en-US" sz="1800" dirty="0">
                <a:ln w="0"/>
                <a:effectLst>
                  <a:outerShdw blurRad="38100" dist="19050" dir="2700000" algn="tl" rotWithShape="0">
                    <a:schemeClr val="dk1">
                      <a:alpha val="40000"/>
                    </a:schemeClr>
                  </a:outerShdw>
                </a:effectLst>
              </a:rPr>
              <a:t>Developing the Next Generation</a:t>
            </a:r>
          </a:p>
          <a:p>
            <a:r>
              <a:rPr lang="en-US" sz="1800" dirty="0">
                <a:ln w="0"/>
                <a:effectLst>
                  <a:outerShdw blurRad="38100" dist="19050" dir="2700000" algn="tl" rotWithShape="0">
                    <a:schemeClr val="dk1">
                      <a:alpha val="40000"/>
                    </a:schemeClr>
                  </a:outerShdw>
                </a:effectLst>
              </a:rPr>
              <a:t> of Sustainable Farmers in Georgia Grant</a:t>
            </a:r>
            <a:endParaRPr lang="en-US" sz="3000" dirty="0">
              <a:ln w="0"/>
              <a:effectLst>
                <a:outerShdw blurRad="38100" dist="19050" dir="2700000" algn="tl" rotWithShape="0">
                  <a:schemeClr val="dk1">
                    <a:alpha val="40000"/>
                  </a:schemeClr>
                </a:outerShdw>
              </a:effectLst>
            </a:endParaRPr>
          </a:p>
          <a:p>
            <a:endParaRPr lang="en-US" sz="3000" dirty="0">
              <a:ln w="0"/>
              <a:effectLst>
                <a:outerShdw blurRad="38100" dist="19050" dir="2700000" algn="tl" rotWithShape="0">
                  <a:schemeClr val="dk1">
                    <a:alpha val="40000"/>
                  </a:scheme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971800"/>
            <a:ext cx="948883" cy="1531512"/>
          </a:xfrm>
          <a:prstGeom prst="rect">
            <a:avLst/>
          </a:prstGeom>
          <a:effectLst>
            <a:glow>
              <a:schemeClr val="tx1">
                <a:alpha val="20000"/>
              </a:schemeClr>
            </a:glo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0" y="5029200"/>
            <a:ext cx="587617" cy="52042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95600" y="5029200"/>
            <a:ext cx="1016741" cy="5334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9200" y="5029200"/>
            <a:ext cx="1367348" cy="533400"/>
          </a:xfrm>
          <a:prstGeom prst="rect">
            <a:avLst/>
          </a:prstGeom>
          <a:effectLst>
            <a:glow>
              <a:schemeClr val="tx1">
                <a:alpha val="20000"/>
              </a:schemeClr>
            </a:glo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7200" y="5029200"/>
            <a:ext cx="1115903" cy="533400"/>
          </a:xfrm>
          <a:prstGeom prst="rect">
            <a:avLst/>
          </a:prstGeom>
          <a:effectLst>
            <a:glow>
              <a:schemeClr val="tx1">
                <a:alpha val="20000"/>
              </a:schemeClr>
            </a:glow>
          </a:effectLst>
        </p:spPr>
      </p:pic>
      <p:pic>
        <p:nvPicPr>
          <p:cNvPr id="2" name="Picture 1" descr="FVSU_corrected_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6400" y="5029200"/>
            <a:ext cx="1143000" cy="533400"/>
          </a:xfrm>
          <a:prstGeom prst="rect">
            <a:avLst/>
          </a:prstGeom>
        </p:spPr>
      </p:pic>
    </p:spTree>
    <p:extLst>
      <p:ext uri="{BB962C8B-B14F-4D97-AF65-F5344CB8AC3E}">
        <p14:creationId xmlns:p14="http://schemas.microsoft.com/office/powerpoint/2010/main" val="3062573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304800"/>
            <a:ext cx="7772400" cy="1470025"/>
          </a:xfrm>
          <a:solidFill>
            <a:schemeClr val="bg1"/>
          </a:solidFill>
        </p:spPr>
        <p:txBody>
          <a:bodyPr>
            <a:normAutofit fontScale="90000"/>
          </a:bodyPr>
          <a:lstStyle/>
          <a:p>
            <a:pPr eaLnBrk="1" hangingPunct="1"/>
            <a:r>
              <a:rPr lang="en-US" sz="3600" dirty="0" smtClean="0">
                <a:solidFill>
                  <a:schemeClr val="tx1"/>
                </a:solidFill>
              </a:rPr>
              <a:t>Small Farm Business Planning: Sustainability Includes Profitability</a:t>
            </a:r>
            <a:r>
              <a:rPr lang="en-US" sz="4000" dirty="0" smtClean="0">
                <a:solidFill>
                  <a:schemeClr val="tx1"/>
                </a:solidFill>
              </a:rPr>
              <a:t/>
            </a:r>
            <a:br>
              <a:rPr lang="en-US" sz="4000" dirty="0" smtClean="0">
                <a:solidFill>
                  <a:schemeClr val="tx1"/>
                </a:solidFill>
              </a:rPr>
            </a:br>
            <a:endParaRPr lang="en-US" sz="4000" dirty="0" smtClean="0">
              <a:solidFill>
                <a:schemeClr val="tx1"/>
              </a:solidFill>
            </a:endParaRPr>
          </a:p>
        </p:txBody>
      </p:sp>
      <p:sp>
        <p:nvSpPr>
          <p:cNvPr id="2051" name="Rectangle 3"/>
          <p:cNvSpPr>
            <a:spLocks noGrp="1" noChangeArrowheads="1"/>
          </p:cNvSpPr>
          <p:nvPr>
            <p:ph type="subTitle" idx="1"/>
          </p:nvPr>
        </p:nvSpPr>
        <p:spPr>
          <a:xfrm>
            <a:off x="990600" y="1905000"/>
            <a:ext cx="7239000" cy="762000"/>
          </a:xfrm>
        </p:spPr>
        <p:txBody>
          <a:bodyPr/>
          <a:lstStyle/>
          <a:p>
            <a:pPr eaLnBrk="1" hangingPunct="1"/>
            <a:r>
              <a:rPr lang="en-US" dirty="0" smtClean="0"/>
              <a:t>A Guide for Farm Entrepreneurs</a:t>
            </a:r>
          </a:p>
        </p:txBody>
      </p:sp>
      <p:sp>
        <p:nvSpPr>
          <p:cNvPr id="2052" name="Text Box 6"/>
          <p:cNvSpPr txBox="1">
            <a:spLocks noChangeArrowheads="1"/>
          </p:cNvSpPr>
          <p:nvPr/>
        </p:nvSpPr>
        <p:spPr bwMode="auto">
          <a:xfrm>
            <a:off x="1752600" y="5638800"/>
            <a:ext cx="5426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eaLnBrk="0" fontAlgn="base" hangingPunct="0">
              <a:spcBef>
                <a:spcPct val="0"/>
              </a:spcBef>
              <a:spcAft>
                <a:spcPct val="0"/>
              </a:spcAft>
              <a:defRPr sz="3600">
                <a:solidFill>
                  <a:schemeClr val="tx1"/>
                </a:solidFill>
                <a:latin typeface="Arial" charset="0"/>
              </a:defRPr>
            </a:lvl6pPr>
            <a:lvl7pPr marL="2971800" indent="-228600" eaLnBrk="0" fontAlgn="base" hangingPunct="0">
              <a:spcBef>
                <a:spcPct val="0"/>
              </a:spcBef>
              <a:spcAft>
                <a:spcPct val="0"/>
              </a:spcAft>
              <a:defRPr sz="3600">
                <a:solidFill>
                  <a:schemeClr val="tx1"/>
                </a:solidFill>
                <a:latin typeface="Arial" charset="0"/>
              </a:defRPr>
            </a:lvl7pPr>
            <a:lvl8pPr marL="3429000" indent="-228600" eaLnBrk="0" fontAlgn="base" hangingPunct="0">
              <a:spcBef>
                <a:spcPct val="0"/>
              </a:spcBef>
              <a:spcAft>
                <a:spcPct val="0"/>
              </a:spcAft>
              <a:defRPr sz="3600">
                <a:solidFill>
                  <a:schemeClr val="tx1"/>
                </a:solidFill>
                <a:latin typeface="Arial" charset="0"/>
              </a:defRPr>
            </a:lvl8pPr>
            <a:lvl9pPr marL="3886200" indent="-228600" eaLnBrk="0" fontAlgn="base" hangingPunct="0">
              <a:spcBef>
                <a:spcPct val="0"/>
              </a:spcBef>
              <a:spcAft>
                <a:spcPct val="0"/>
              </a:spcAft>
              <a:defRPr sz="3600">
                <a:solidFill>
                  <a:schemeClr val="tx1"/>
                </a:solidFill>
                <a:latin typeface="Arial" charset="0"/>
              </a:defRPr>
            </a:lvl9pPr>
          </a:lstStyle>
          <a:p>
            <a:pPr eaLnBrk="1" hangingPunct="1"/>
            <a:endParaRPr lang="en-US"/>
          </a:p>
        </p:txBody>
      </p:sp>
      <p:pic>
        <p:nvPicPr>
          <p:cNvPr id="205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5078829"/>
            <a:ext cx="3346450" cy="1761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7200" y="2935214"/>
            <a:ext cx="1936873" cy="1941584"/>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467" y="5310190"/>
            <a:ext cx="3687447" cy="1298569"/>
          </a:xfrm>
          <a:prstGeom prst="rect">
            <a:avLst/>
          </a:prstGeom>
        </p:spPr>
      </p:pic>
    </p:spTree>
    <p:extLst>
      <p:ext uri="{BB962C8B-B14F-4D97-AF65-F5344CB8AC3E}">
        <p14:creationId xmlns:p14="http://schemas.microsoft.com/office/powerpoint/2010/main" val="1515346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temd\Desktop\extension map.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874852" y="1066800"/>
            <a:ext cx="4810781" cy="577034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907346" y="1905000"/>
            <a:ext cx="1981200" cy="584775"/>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rPr>
              <a:t>Northwest District</a:t>
            </a:r>
            <a:endParaRPr lang="en-US" sz="1800" dirty="0">
              <a:solidFill>
                <a:prstClr val="black"/>
              </a:solidFill>
              <a:latin typeface="Calibri"/>
            </a:endParaRPr>
          </a:p>
          <a:p>
            <a:pPr fontAlgn="auto">
              <a:spcBef>
                <a:spcPts val="0"/>
              </a:spcBef>
              <a:spcAft>
                <a:spcPts val="0"/>
              </a:spcAft>
            </a:pPr>
            <a:r>
              <a:rPr lang="en-US" sz="1400" i="1" dirty="0" smtClean="0">
                <a:solidFill>
                  <a:prstClr val="black"/>
                </a:solidFill>
                <a:latin typeface="Calibri"/>
              </a:rPr>
              <a:t>Griffin</a:t>
            </a:r>
            <a:endParaRPr lang="en-US" sz="1400" i="1" dirty="0">
              <a:solidFill>
                <a:prstClr val="black"/>
              </a:solidFill>
              <a:latin typeface="Calibri"/>
            </a:endParaRPr>
          </a:p>
        </p:txBody>
      </p:sp>
      <p:sp>
        <p:nvSpPr>
          <p:cNvPr id="5" name="TextBox 4"/>
          <p:cNvSpPr txBox="1"/>
          <p:nvPr/>
        </p:nvSpPr>
        <p:spPr>
          <a:xfrm>
            <a:off x="5943600" y="2463225"/>
            <a:ext cx="1862667" cy="584775"/>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rPr>
              <a:t>Northeast District</a:t>
            </a:r>
          </a:p>
          <a:p>
            <a:pPr fontAlgn="auto">
              <a:spcBef>
                <a:spcPts val="0"/>
              </a:spcBef>
              <a:spcAft>
                <a:spcPts val="0"/>
              </a:spcAft>
            </a:pPr>
            <a:r>
              <a:rPr lang="en-US" sz="1400" i="1" dirty="0" smtClean="0">
                <a:solidFill>
                  <a:prstClr val="black"/>
                </a:solidFill>
                <a:latin typeface="Calibri"/>
              </a:rPr>
              <a:t>Athens</a:t>
            </a:r>
            <a:endParaRPr lang="en-US" sz="1400" i="1" dirty="0">
              <a:solidFill>
                <a:prstClr val="black"/>
              </a:solidFill>
              <a:latin typeface="Calibri"/>
            </a:endParaRPr>
          </a:p>
        </p:txBody>
      </p:sp>
      <p:sp>
        <p:nvSpPr>
          <p:cNvPr id="6" name="TextBox 5"/>
          <p:cNvSpPr txBox="1"/>
          <p:nvPr/>
        </p:nvSpPr>
        <p:spPr>
          <a:xfrm>
            <a:off x="5943600" y="2971800"/>
            <a:ext cx="1981200" cy="861774"/>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rPr>
              <a:t>Southwest District</a:t>
            </a:r>
          </a:p>
          <a:p>
            <a:pPr fontAlgn="auto">
              <a:spcBef>
                <a:spcPts val="0"/>
              </a:spcBef>
              <a:spcAft>
                <a:spcPts val="0"/>
              </a:spcAft>
            </a:pPr>
            <a:r>
              <a:rPr lang="en-US" sz="1400" i="1" dirty="0" smtClean="0">
                <a:solidFill>
                  <a:prstClr val="black"/>
                </a:solidFill>
                <a:latin typeface="Calibri"/>
              </a:rPr>
              <a:t>Tifton</a:t>
            </a:r>
          </a:p>
          <a:p>
            <a:pPr fontAlgn="auto">
              <a:spcBef>
                <a:spcPts val="0"/>
              </a:spcBef>
              <a:spcAft>
                <a:spcPts val="0"/>
              </a:spcAft>
            </a:pPr>
            <a:endParaRPr lang="en-US" sz="1800" dirty="0">
              <a:solidFill>
                <a:prstClr val="black"/>
              </a:solidFill>
              <a:latin typeface="Calibri"/>
            </a:endParaRPr>
          </a:p>
        </p:txBody>
      </p:sp>
      <p:sp>
        <p:nvSpPr>
          <p:cNvPr id="7" name="TextBox 6"/>
          <p:cNvSpPr txBox="1"/>
          <p:nvPr/>
        </p:nvSpPr>
        <p:spPr>
          <a:xfrm>
            <a:off x="5943600" y="3495675"/>
            <a:ext cx="1862667" cy="861774"/>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rPr>
              <a:t>Southeast District</a:t>
            </a:r>
          </a:p>
          <a:p>
            <a:pPr fontAlgn="auto">
              <a:spcBef>
                <a:spcPts val="0"/>
              </a:spcBef>
              <a:spcAft>
                <a:spcPts val="0"/>
              </a:spcAft>
            </a:pPr>
            <a:r>
              <a:rPr lang="en-US" sz="1400" i="1" dirty="0" smtClean="0">
                <a:solidFill>
                  <a:prstClr val="black"/>
                </a:solidFill>
                <a:latin typeface="Calibri"/>
              </a:rPr>
              <a:t>Statesboro</a:t>
            </a:r>
          </a:p>
          <a:p>
            <a:pPr fontAlgn="auto">
              <a:spcBef>
                <a:spcPts val="0"/>
              </a:spcBef>
              <a:spcAft>
                <a:spcPts val="0"/>
              </a:spcAft>
            </a:pPr>
            <a:endParaRPr lang="en-US" sz="1800" dirty="0">
              <a:solidFill>
                <a:prstClr val="black"/>
              </a:solidFill>
              <a:latin typeface="Calibri"/>
            </a:endParaRPr>
          </a:p>
        </p:txBody>
      </p:sp>
      <p:sp>
        <p:nvSpPr>
          <p:cNvPr id="8" name="TextBox 7"/>
          <p:cNvSpPr txBox="1"/>
          <p:nvPr/>
        </p:nvSpPr>
        <p:spPr>
          <a:xfrm>
            <a:off x="5835162" y="1416992"/>
            <a:ext cx="1295400" cy="461665"/>
          </a:xfrm>
          <a:prstGeom prst="rect">
            <a:avLst/>
          </a:prstGeom>
          <a:noFill/>
        </p:spPr>
        <p:txBody>
          <a:bodyPr wrap="square" rtlCol="0">
            <a:spAutoFit/>
          </a:bodyPr>
          <a:lstStyle/>
          <a:p>
            <a:pPr fontAlgn="auto">
              <a:spcBef>
                <a:spcPts val="0"/>
              </a:spcBef>
              <a:spcAft>
                <a:spcPts val="0"/>
              </a:spcAft>
            </a:pPr>
            <a:r>
              <a:rPr lang="en-US" sz="2400" b="1" dirty="0" smtClean="0">
                <a:solidFill>
                  <a:prstClr val="black"/>
                </a:solidFill>
                <a:latin typeface="Calibri"/>
              </a:rPr>
              <a:t>LEGEND</a:t>
            </a:r>
            <a:endParaRPr lang="en-US" sz="2400" b="1" dirty="0">
              <a:solidFill>
                <a:prstClr val="black"/>
              </a:solidFill>
              <a:latin typeface="Calibri"/>
            </a:endParaRPr>
          </a:p>
        </p:txBody>
      </p:sp>
      <p:sp>
        <p:nvSpPr>
          <p:cNvPr id="9" name="Rectangle 8"/>
          <p:cNvSpPr/>
          <p:nvPr/>
        </p:nvSpPr>
        <p:spPr>
          <a:xfrm>
            <a:off x="5907346" y="1828800"/>
            <a:ext cx="2474654" cy="23492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Rectangle 9"/>
          <p:cNvSpPr/>
          <p:nvPr/>
        </p:nvSpPr>
        <p:spPr>
          <a:xfrm>
            <a:off x="7888546" y="1981200"/>
            <a:ext cx="265071" cy="230832"/>
          </a:xfrm>
          <a:prstGeom prst="rect">
            <a:avLst/>
          </a:prstGeom>
          <a:solidFill>
            <a:srgbClr val="FBAE5C"/>
          </a:solidFill>
          <a:ln>
            <a:solidFill>
              <a:srgbClr val="FBAE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2" name="Rectangle 11"/>
          <p:cNvSpPr/>
          <p:nvPr/>
        </p:nvSpPr>
        <p:spPr>
          <a:xfrm>
            <a:off x="7888546" y="2514600"/>
            <a:ext cx="265071" cy="230832"/>
          </a:xfrm>
          <a:prstGeom prst="rect">
            <a:avLst/>
          </a:prstGeom>
          <a:solidFill>
            <a:srgbClr val="FFF467"/>
          </a:solidFill>
          <a:ln>
            <a:solidFill>
              <a:srgbClr val="FFF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 name="Rectangle 12"/>
          <p:cNvSpPr/>
          <p:nvPr/>
        </p:nvSpPr>
        <p:spPr>
          <a:xfrm>
            <a:off x="7888546" y="3048000"/>
            <a:ext cx="265071" cy="230832"/>
          </a:xfrm>
          <a:prstGeom prst="rect">
            <a:avLst/>
          </a:prstGeom>
          <a:solidFill>
            <a:srgbClr val="1ABBB5"/>
          </a:solidFill>
          <a:ln>
            <a:solidFill>
              <a:srgbClr val="1ABB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4" name="Rectangle 13"/>
          <p:cNvSpPr/>
          <p:nvPr/>
        </p:nvSpPr>
        <p:spPr>
          <a:xfrm>
            <a:off x="7888545" y="3581400"/>
            <a:ext cx="265071" cy="230832"/>
          </a:xfrm>
          <a:prstGeom prst="rect">
            <a:avLst/>
          </a:prstGeom>
          <a:solidFill>
            <a:srgbClr val="ABD372"/>
          </a:solidFill>
          <a:ln>
            <a:solidFill>
              <a:srgbClr val="ABD3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7" name="TextBox 16"/>
          <p:cNvSpPr txBox="1"/>
          <p:nvPr/>
        </p:nvSpPr>
        <p:spPr>
          <a:xfrm>
            <a:off x="1066800" y="76200"/>
            <a:ext cx="7162800" cy="523220"/>
          </a:xfrm>
          <a:prstGeom prst="rect">
            <a:avLst/>
          </a:prstGeom>
          <a:noFill/>
        </p:spPr>
        <p:txBody>
          <a:bodyPr wrap="square" rtlCol="0">
            <a:spAutoFit/>
          </a:bodyPr>
          <a:lstStyle/>
          <a:p>
            <a:pPr algn="ctr" fontAlgn="auto">
              <a:spcBef>
                <a:spcPts val="0"/>
              </a:spcBef>
              <a:spcAft>
                <a:spcPts val="0"/>
              </a:spcAft>
            </a:pPr>
            <a:r>
              <a:rPr lang="en-US" sz="2800" b="1" dirty="0" smtClean="0">
                <a:solidFill>
                  <a:prstClr val="black"/>
                </a:solidFill>
                <a:latin typeface="Calibri"/>
              </a:rPr>
              <a:t>UGA  Extension </a:t>
            </a:r>
            <a:endParaRPr lang="en-US" sz="2800" b="1" dirty="0">
              <a:solidFill>
                <a:prstClr val="black"/>
              </a:solidFill>
              <a:latin typeface="Calibri"/>
            </a:endParaRPr>
          </a:p>
        </p:txBody>
      </p:sp>
      <p:pic>
        <p:nvPicPr>
          <p:cNvPr id="11" name="Picture 2" descr="C:\Users\katemd\Documents\LOGOS\UGAextensioncmyk.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59787" y="6263167"/>
            <a:ext cx="1457518" cy="513278"/>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TextBox 17"/>
          <p:cNvSpPr txBox="1"/>
          <p:nvPr/>
        </p:nvSpPr>
        <p:spPr>
          <a:xfrm>
            <a:off x="6014508" y="4876800"/>
            <a:ext cx="2678886" cy="646331"/>
          </a:xfrm>
          <a:prstGeom prst="rect">
            <a:avLst/>
          </a:prstGeom>
          <a:noFill/>
        </p:spPr>
        <p:txBody>
          <a:bodyPr wrap="square" rtlCol="0">
            <a:spAutoFit/>
          </a:bodyPr>
          <a:lstStyle/>
          <a:p>
            <a:pPr fontAlgn="auto">
              <a:spcBef>
                <a:spcPts val="0"/>
              </a:spcBef>
              <a:spcAft>
                <a:spcPts val="0"/>
              </a:spcAft>
            </a:pPr>
            <a:r>
              <a:rPr lang="en-US" sz="1800" smtClean="0">
                <a:solidFill>
                  <a:prstClr val="black"/>
                </a:solidFill>
                <a:latin typeface="Calibri"/>
              </a:rPr>
              <a:t>Visit Extension.UGA.edu </a:t>
            </a:r>
            <a:r>
              <a:rPr lang="en-US" sz="1800" dirty="0" smtClean="0">
                <a:solidFill>
                  <a:prstClr val="black"/>
                </a:solidFill>
                <a:latin typeface="Calibri"/>
              </a:rPr>
              <a:t>to find your county office.</a:t>
            </a:r>
            <a:endParaRPr lang="en-US" sz="1800" dirty="0">
              <a:solidFill>
                <a:prstClr val="black"/>
              </a:solidFill>
              <a:latin typeface="Calibri"/>
            </a:endParaRPr>
          </a:p>
        </p:txBody>
      </p:sp>
      <p:sp>
        <p:nvSpPr>
          <p:cNvPr id="20" name="Oval 19"/>
          <p:cNvSpPr/>
          <p:nvPr/>
        </p:nvSpPr>
        <p:spPr>
          <a:xfrm>
            <a:off x="3657600" y="2840019"/>
            <a:ext cx="76200" cy="1152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2" name="Oval 21"/>
          <p:cNvSpPr/>
          <p:nvPr/>
        </p:nvSpPr>
        <p:spPr>
          <a:xfrm>
            <a:off x="4811934" y="4242243"/>
            <a:ext cx="76200" cy="1152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3" name="Oval 22"/>
          <p:cNvSpPr/>
          <p:nvPr/>
        </p:nvSpPr>
        <p:spPr>
          <a:xfrm>
            <a:off x="2240184" y="3174720"/>
            <a:ext cx="76200" cy="1152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4" name="Oval 23"/>
          <p:cNvSpPr/>
          <p:nvPr/>
        </p:nvSpPr>
        <p:spPr>
          <a:xfrm>
            <a:off x="2971800" y="5334000"/>
            <a:ext cx="76200" cy="1152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29" name="TextBox 28"/>
          <p:cNvSpPr txBox="1"/>
          <p:nvPr/>
        </p:nvSpPr>
        <p:spPr>
          <a:xfrm>
            <a:off x="1496311" y="3278832"/>
            <a:ext cx="1487746" cy="523220"/>
          </a:xfrm>
          <a:prstGeom prst="rect">
            <a:avLst/>
          </a:prstGeom>
          <a:noFill/>
        </p:spPr>
        <p:txBody>
          <a:bodyPr wrap="square" rtlCol="0">
            <a:spAutoFit/>
          </a:bodyPr>
          <a:lstStyle/>
          <a:p>
            <a:pPr algn="ctr" fontAlgn="auto">
              <a:spcBef>
                <a:spcPts val="0"/>
              </a:spcBef>
              <a:spcAft>
                <a:spcPts val="0"/>
              </a:spcAft>
            </a:pPr>
            <a:r>
              <a:rPr lang="en-US" sz="1400" dirty="0" smtClean="0">
                <a:solidFill>
                  <a:prstClr val="black"/>
                </a:solidFill>
                <a:latin typeface="Calibri"/>
              </a:rPr>
              <a:t>Northwest District Office</a:t>
            </a:r>
            <a:endParaRPr lang="en-US" sz="1400" dirty="0">
              <a:solidFill>
                <a:prstClr val="black"/>
              </a:solidFill>
              <a:latin typeface="Calibri"/>
            </a:endParaRPr>
          </a:p>
        </p:txBody>
      </p:sp>
      <p:sp>
        <p:nvSpPr>
          <p:cNvPr id="41" name="TextBox 40"/>
          <p:cNvSpPr txBox="1"/>
          <p:nvPr/>
        </p:nvSpPr>
        <p:spPr>
          <a:xfrm>
            <a:off x="1658671" y="5129993"/>
            <a:ext cx="1487746" cy="523220"/>
          </a:xfrm>
          <a:prstGeom prst="rect">
            <a:avLst/>
          </a:prstGeom>
          <a:noFill/>
        </p:spPr>
        <p:txBody>
          <a:bodyPr wrap="square" rtlCol="0">
            <a:spAutoFit/>
          </a:bodyPr>
          <a:lstStyle/>
          <a:p>
            <a:pPr algn="ctr" fontAlgn="auto">
              <a:spcBef>
                <a:spcPts val="0"/>
              </a:spcBef>
              <a:spcAft>
                <a:spcPts val="0"/>
              </a:spcAft>
            </a:pPr>
            <a:r>
              <a:rPr lang="en-US" sz="1400" dirty="0" smtClean="0">
                <a:solidFill>
                  <a:prstClr val="black"/>
                </a:solidFill>
                <a:latin typeface="Calibri"/>
              </a:rPr>
              <a:t>Southwest District Office</a:t>
            </a:r>
            <a:endParaRPr lang="en-US" sz="1400" dirty="0">
              <a:solidFill>
                <a:prstClr val="black"/>
              </a:solidFill>
              <a:latin typeface="Calibri"/>
            </a:endParaRPr>
          </a:p>
        </p:txBody>
      </p:sp>
      <p:sp>
        <p:nvSpPr>
          <p:cNvPr id="43" name="TextBox 42"/>
          <p:cNvSpPr txBox="1"/>
          <p:nvPr/>
        </p:nvSpPr>
        <p:spPr>
          <a:xfrm>
            <a:off x="3695700" y="3951970"/>
            <a:ext cx="1487746" cy="523220"/>
          </a:xfrm>
          <a:prstGeom prst="rect">
            <a:avLst/>
          </a:prstGeom>
          <a:noFill/>
        </p:spPr>
        <p:txBody>
          <a:bodyPr wrap="square" rtlCol="0">
            <a:spAutoFit/>
          </a:bodyPr>
          <a:lstStyle/>
          <a:p>
            <a:pPr algn="ctr" fontAlgn="auto">
              <a:spcBef>
                <a:spcPts val="0"/>
              </a:spcBef>
              <a:spcAft>
                <a:spcPts val="0"/>
              </a:spcAft>
            </a:pPr>
            <a:r>
              <a:rPr lang="en-US" sz="1400" dirty="0" smtClean="0">
                <a:solidFill>
                  <a:prstClr val="black"/>
                </a:solidFill>
                <a:latin typeface="Calibri"/>
              </a:rPr>
              <a:t>Southeast District Office</a:t>
            </a:r>
            <a:endParaRPr lang="en-US" sz="1400" dirty="0">
              <a:solidFill>
                <a:prstClr val="black"/>
              </a:solidFill>
              <a:latin typeface="Calibri"/>
            </a:endParaRPr>
          </a:p>
        </p:txBody>
      </p:sp>
      <p:sp>
        <p:nvSpPr>
          <p:cNvPr id="44" name="TextBox 43"/>
          <p:cNvSpPr txBox="1"/>
          <p:nvPr/>
        </p:nvSpPr>
        <p:spPr>
          <a:xfrm>
            <a:off x="2583047" y="2524780"/>
            <a:ext cx="1487746" cy="523220"/>
          </a:xfrm>
          <a:prstGeom prst="rect">
            <a:avLst/>
          </a:prstGeom>
          <a:noFill/>
        </p:spPr>
        <p:txBody>
          <a:bodyPr wrap="square" rtlCol="0">
            <a:spAutoFit/>
          </a:bodyPr>
          <a:lstStyle/>
          <a:p>
            <a:pPr algn="ctr" fontAlgn="auto">
              <a:spcBef>
                <a:spcPts val="0"/>
              </a:spcBef>
              <a:spcAft>
                <a:spcPts val="0"/>
              </a:spcAft>
            </a:pPr>
            <a:r>
              <a:rPr lang="en-US" sz="1400" dirty="0" smtClean="0">
                <a:solidFill>
                  <a:prstClr val="black"/>
                </a:solidFill>
                <a:latin typeface="Calibri"/>
              </a:rPr>
              <a:t>Northeast District Office</a:t>
            </a:r>
            <a:endParaRPr lang="en-US" sz="1400" dirty="0">
              <a:solidFill>
                <a:prstClr val="black"/>
              </a:solidFill>
              <a:latin typeface="Calibri"/>
            </a:endParaRPr>
          </a:p>
        </p:txBody>
      </p:sp>
    </p:spTree>
    <p:extLst>
      <p:ext uri="{BB962C8B-B14F-4D97-AF65-F5344CB8AC3E}">
        <p14:creationId xmlns:p14="http://schemas.microsoft.com/office/powerpoint/2010/main" val="496132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a:r>
              <a:rPr lang="en-US" dirty="0" smtClean="0">
                <a:latin typeface="Calibri" panose="020F0502020204030204" pitchFamily="34" charset="0"/>
                <a:cs typeface="Calibri" panose="020F0502020204030204" pitchFamily="34" charset="0"/>
              </a:rPr>
              <a:t>GEORGIA SBDC NETWORK</a:t>
            </a:r>
          </a:p>
        </p:txBody>
      </p:sp>
      <p:pic>
        <p:nvPicPr>
          <p:cNvPr id="4099" name="Picture 3" descr="maptry00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 y="1143000"/>
            <a:ext cx="4810125" cy="5019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3652" name="AutoShape 4"/>
          <p:cNvSpPr>
            <a:spLocks noChangeArrowheads="1"/>
          </p:cNvSpPr>
          <p:nvPr/>
        </p:nvSpPr>
        <p:spPr bwMode="auto">
          <a:xfrm>
            <a:off x="2024063" y="45720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53" name="AutoShape 5"/>
          <p:cNvSpPr>
            <a:spLocks noChangeArrowheads="1"/>
          </p:cNvSpPr>
          <p:nvPr/>
        </p:nvSpPr>
        <p:spPr bwMode="auto">
          <a:xfrm>
            <a:off x="2938463" y="53340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54" name="AutoShape 6"/>
          <p:cNvSpPr>
            <a:spLocks noChangeArrowheads="1"/>
          </p:cNvSpPr>
          <p:nvPr/>
        </p:nvSpPr>
        <p:spPr bwMode="auto">
          <a:xfrm>
            <a:off x="2481263" y="33528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55" name="AutoShape 7"/>
          <p:cNvSpPr>
            <a:spLocks noChangeArrowheads="1"/>
          </p:cNvSpPr>
          <p:nvPr/>
        </p:nvSpPr>
        <p:spPr bwMode="auto">
          <a:xfrm>
            <a:off x="963840" y="1868714"/>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56" name="AutoShape 8"/>
          <p:cNvSpPr>
            <a:spLocks noChangeArrowheads="1"/>
          </p:cNvSpPr>
          <p:nvPr/>
        </p:nvSpPr>
        <p:spPr bwMode="auto">
          <a:xfrm>
            <a:off x="1262063" y="36576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57" name="AutoShape 9"/>
          <p:cNvSpPr>
            <a:spLocks noChangeArrowheads="1"/>
          </p:cNvSpPr>
          <p:nvPr/>
        </p:nvSpPr>
        <p:spPr bwMode="auto">
          <a:xfrm>
            <a:off x="4691063" y="51054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58" name="AutoShape 10"/>
          <p:cNvSpPr>
            <a:spLocks noChangeArrowheads="1"/>
          </p:cNvSpPr>
          <p:nvPr/>
        </p:nvSpPr>
        <p:spPr bwMode="auto">
          <a:xfrm>
            <a:off x="4995863" y="39624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59" name="AutoShape 11"/>
          <p:cNvSpPr>
            <a:spLocks noChangeArrowheads="1"/>
          </p:cNvSpPr>
          <p:nvPr/>
        </p:nvSpPr>
        <p:spPr bwMode="auto">
          <a:xfrm>
            <a:off x="4310063" y="36576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61" name="AutoShape 13"/>
          <p:cNvSpPr>
            <a:spLocks noChangeArrowheads="1"/>
          </p:cNvSpPr>
          <p:nvPr/>
        </p:nvSpPr>
        <p:spPr bwMode="auto">
          <a:xfrm>
            <a:off x="1719263" y="25146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62" name="AutoShape 14"/>
          <p:cNvSpPr>
            <a:spLocks noChangeArrowheads="1"/>
          </p:cNvSpPr>
          <p:nvPr/>
        </p:nvSpPr>
        <p:spPr bwMode="auto">
          <a:xfrm>
            <a:off x="1871663" y="23622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63" name="AutoShape 15"/>
          <p:cNvSpPr>
            <a:spLocks noChangeArrowheads="1"/>
          </p:cNvSpPr>
          <p:nvPr/>
        </p:nvSpPr>
        <p:spPr bwMode="auto">
          <a:xfrm>
            <a:off x="2024063" y="22098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64" name="AutoShape 16"/>
          <p:cNvSpPr>
            <a:spLocks noChangeArrowheads="1"/>
          </p:cNvSpPr>
          <p:nvPr/>
        </p:nvSpPr>
        <p:spPr bwMode="auto">
          <a:xfrm>
            <a:off x="1719263" y="22098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65" name="AutoShape 17"/>
          <p:cNvSpPr>
            <a:spLocks noChangeArrowheads="1"/>
          </p:cNvSpPr>
          <p:nvPr/>
        </p:nvSpPr>
        <p:spPr bwMode="auto">
          <a:xfrm>
            <a:off x="2786063" y="22098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66" name="AutoShape 18"/>
          <p:cNvSpPr>
            <a:spLocks noChangeArrowheads="1"/>
          </p:cNvSpPr>
          <p:nvPr/>
        </p:nvSpPr>
        <p:spPr bwMode="auto">
          <a:xfrm>
            <a:off x="2328863" y="19050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ln w="0"/>
              <a:effectLst>
                <a:outerShdw blurRad="38100" dist="19050" dir="2700000" algn="tl" rotWithShape="0">
                  <a:schemeClr val="dk1">
                    <a:alpha val="40000"/>
                  </a:schemeClr>
                </a:outerShdw>
              </a:effectLst>
            </a:endParaRPr>
          </a:p>
        </p:txBody>
      </p:sp>
      <p:sp>
        <p:nvSpPr>
          <p:cNvPr id="283667" name="AutoShape 19"/>
          <p:cNvSpPr>
            <a:spLocks noChangeArrowheads="1"/>
          </p:cNvSpPr>
          <p:nvPr/>
        </p:nvSpPr>
        <p:spPr bwMode="auto">
          <a:xfrm>
            <a:off x="4005263" y="26670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69" name="AutoShape 21"/>
          <p:cNvSpPr>
            <a:spLocks noChangeArrowheads="1"/>
          </p:cNvSpPr>
          <p:nvPr/>
        </p:nvSpPr>
        <p:spPr bwMode="auto">
          <a:xfrm>
            <a:off x="1109663" y="25146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72" name="AutoShape 24"/>
          <p:cNvSpPr>
            <a:spLocks noChangeArrowheads="1"/>
          </p:cNvSpPr>
          <p:nvPr/>
        </p:nvSpPr>
        <p:spPr bwMode="auto">
          <a:xfrm>
            <a:off x="2024063" y="2514600"/>
            <a:ext cx="304800" cy="304800"/>
          </a:xfrm>
          <a:prstGeom prst="star5">
            <a:avLst/>
          </a:prstGeom>
          <a:solidFill>
            <a:srgbClr val="FF0000"/>
          </a:solidFill>
          <a:ln w="12700">
            <a:solidFill>
              <a:schemeClr val="tx1"/>
            </a:solidFill>
            <a:miter lim="800000"/>
            <a:headEnd type="none" w="sm" len="sm"/>
            <a:tailEnd type="none" w="sm" len="sm"/>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83673" name="Text Box 25"/>
          <p:cNvSpPr txBox="1">
            <a:spLocks noChangeArrowheads="1"/>
          </p:cNvSpPr>
          <p:nvPr/>
        </p:nvSpPr>
        <p:spPr bwMode="auto">
          <a:xfrm>
            <a:off x="5376863" y="1697038"/>
            <a:ext cx="3538537" cy="2862322"/>
          </a:xfrm>
          <a:prstGeom prst="rect">
            <a:avLst/>
          </a:prstGeom>
          <a:solidFill>
            <a:schemeClr val="tx1"/>
          </a:solidFill>
          <a:ln w="12700">
            <a:noFill/>
            <a:miter lim="800000"/>
            <a:headEnd type="none" w="sm" len="sm"/>
            <a:tailEnd type="none" w="sm" len="sm"/>
          </a:ln>
          <a:effectLst/>
        </p:spPr>
        <p:txBody>
          <a:bodyPr>
            <a:spAutoFit/>
          </a:bodyPr>
          <a:lstStyle/>
          <a:p>
            <a:pPr>
              <a:spcBef>
                <a:spcPct val="50000"/>
              </a:spcBef>
              <a:defRPr/>
            </a:pPr>
            <a:r>
              <a:rPr lang="en-US" sz="1800" dirty="0">
                <a:solidFill>
                  <a:schemeClr val="bg1"/>
                </a:solidFill>
                <a:effectLst>
                  <a:outerShdw blurRad="38100" dist="38100" dir="2700000" algn="tl">
                    <a:srgbClr val="C0C0C0"/>
                  </a:outerShdw>
                </a:effectLst>
                <a:latin typeface="Calibri" panose="020F0502020204030204" pitchFamily="34" charset="0"/>
                <a:cs typeface="Calibri" panose="020F0502020204030204" pitchFamily="34" charset="0"/>
              </a:rPr>
              <a:t>University of Georgia SBDC</a:t>
            </a:r>
          </a:p>
          <a:p>
            <a:pPr>
              <a:spcBef>
                <a:spcPct val="50000"/>
              </a:spcBef>
              <a:defRPr/>
            </a:pPr>
            <a:r>
              <a:rPr lang="en-US" sz="1800" dirty="0">
                <a:solidFill>
                  <a:schemeClr val="bg1"/>
                </a:solidFill>
                <a:effectLst>
                  <a:outerShdw blurRad="38100" dist="38100" dir="2700000" algn="tl">
                    <a:srgbClr val="C0C0C0"/>
                  </a:outerShdw>
                </a:effectLst>
                <a:latin typeface="Calibri" panose="020F0502020204030204" pitchFamily="34" charset="0"/>
                <a:cs typeface="Calibri" panose="020F0502020204030204" pitchFamily="34" charset="0"/>
              </a:rPr>
              <a:t>Georgia State University SBDC</a:t>
            </a:r>
          </a:p>
          <a:p>
            <a:pPr>
              <a:spcBef>
                <a:spcPct val="50000"/>
              </a:spcBef>
              <a:defRPr/>
            </a:pPr>
            <a:r>
              <a:rPr lang="en-US" sz="1800" dirty="0">
                <a:solidFill>
                  <a:schemeClr val="bg1"/>
                </a:solidFill>
                <a:effectLst>
                  <a:outerShdw blurRad="38100" dist="38100" dir="2700000" algn="tl">
                    <a:srgbClr val="C0C0C0"/>
                  </a:outerShdw>
                </a:effectLst>
                <a:latin typeface="Calibri" panose="020F0502020204030204" pitchFamily="34" charset="0"/>
                <a:cs typeface="Calibri" panose="020F0502020204030204" pitchFamily="34" charset="0"/>
              </a:rPr>
              <a:t>University of West Georgia SBDC</a:t>
            </a:r>
          </a:p>
          <a:p>
            <a:pPr>
              <a:spcBef>
                <a:spcPct val="50000"/>
              </a:spcBef>
              <a:defRPr/>
            </a:pPr>
            <a:r>
              <a:rPr lang="en-US" sz="1800" dirty="0">
                <a:solidFill>
                  <a:schemeClr val="bg1"/>
                </a:solidFill>
                <a:effectLst>
                  <a:outerShdw blurRad="38100" dist="38100" dir="2700000" algn="tl">
                    <a:srgbClr val="C0C0C0"/>
                  </a:outerShdw>
                </a:effectLst>
                <a:latin typeface="Calibri" panose="020F0502020204030204" pitchFamily="34" charset="0"/>
                <a:cs typeface="Calibri" panose="020F0502020204030204" pitchFamily="34" charset="0"/>
              </a:rPr>
              <a:t>Kennesaw State University SBDC</a:t>
            </a:r>
          </a:p>
          <a:p>
            <a:pPr>
              <a:spcBef>
                <a:spcPct val="50000"/>
              </a:spcBef>
              <a:defRPr/>
            </a:pPr>
            <a:r>
              <a:rPr lang="en-US" sz="1800" dirty="0">
                <a:solidFill>
                  <a:schemeClr val="bg1"/>
                </a:solidFill>
                <a:effectLst>
                  <a:outerShdw blurRad="38100" dist="38100" dir="2700000" algn="tl">
                    <a:srgbClr val="C0C0C0"/>
                  </a:outerShdw>
                </a:effectLst>
                <a:latin typeface="Calibri" panose="020F0502020204030204" pitchFamily="34" charset="0"/>
                <a:cs typeface="Calibri" panose="020F0502020204030204" pitchFamily="34" charset="0"/>
              </a:rPr>
              <a:t>Clayton State University SBDC</a:t>
            </a:r>
          </a:p>
          <a:p>
            <a:pPr>
              <a:spcBef>
                <a:spcPct val="50000"/>
              </a:spcBef>
              <a:defRPr/>
            </a:pPr>
            <a:r>
              <a:rPr lang="en-US" sz="1800" dirty="0">
                <a:solidFill>
                  <a:schemeClr val="bg1"/>
                </a:solidFill>
                <a:effectLst>
                  <a:outerShdw blurRad="38100" dist="38100" dir="2700000" algn="tl">
                    <a:srgbClr val="C0C0C0"/>
                  </a:outerShdw>
                </a:effectLst>
                <a:latin typeface="Calibri" panose="020F0502020204030204" pitchFamily="34" charset="0"/>
                <a:cs typeface="Calibri" panose="020F0502020204030204" pitchFamily="34" charset="0"/>
              </a:rPr>
              <a:t>Georgia Southern University SBDC</a:t>
            </a:r>
          </a:p>
          <a:p>
            <a:pPr>
              <a:spcBef>
                <a:spcPct val="50000"/>
              </a:spcBef>
              <a:defRPr/>
            </a:pPr>
            <a:r>
              <a:rPr lang="en-US" sz="1800" dirty="0">
                <a:solidFill>
                  <a:schemeClr val="bg1"/>
                </a:solidFill>
                <a:effectLst>
                  <a:outerShdw blurRad="38100" dist="38100" dir="2700000" algn="tl">
                    <a:srgbClr val="C0C0C0"/>
                  </a:outerShdw>
                </a:effectLst>
                <a:latin typeface="Calibri" panose="020F0502020204030204" pitchFamily="34" charset="0"/>
                <a:cs typeface="Calibri" panose="020F0502020204030204" pitchFamily="34" charset="0"/>
              </a:rPr>
              <a:t>Valdosta State University SBDC</a:t>
            </a:r>
          </a:p>
        </p:txBody>
      </p:sp>
    </p:spTree>
    <p:extLst>
      <p:ext uri="{BB962C8B-B14F-4D97-AF65-F5344CB8AC3E}">
        <p14:creationId xmlns:p14="http://schemas.microsoft.com/office/powerpoint/2010/main" val="517959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0"/>
            <a:ext cx="8229600" cy="1143000"/>
          </a:xfrm>
        </p:spPr>
        <p:txBody>
          <a:bodyPr/>
          <a:lstStyle/>
          <a:p>
            <a:pPr algn="l" eaLnBrk="1" hangingPunct="1"/>
            <a:r>
              <a:rPr lang="en-US" sz="4000" dirty="0" smtClean="0"/>
              <a:t>Georgia Organics</a:t>
            </a:r>
            <a:endParaRPr lang="en-US" sz="4000" dirty="0" smtClean="0"/>
          </a:p>
        </p:txBody>
      </p:sp>
      <p:sp>
        <p:nvSpPr>
          <p:cNvPr id="4099" name="Rectangle 5"/>
          <p:cNvSpPr>
            <a:spLocks noGrp="1" noChangeArrowheads="1"/>
          </p:cNvSpPr>
          <p:nvPr>
            <p:ph type="body" sz="half" idx="1"/>
          </p:nvPr>
        </p:nvSpPr>
        <p:spPr>
          <a:xfrm>
            <a:off x="304800" y="1143000"/>
            <a:ext cx="7696200" cy="5029200"/>
          </a:xfrm>
          <a:noFill/>
        </p:spPr>
        <p:txBody>
          <a:bodyPr/>
          <a:lstStyle/>
          <a:p>
            <a:pPr marL="0" indent="0" eaLnBrk="1" hangingPunct="1">
              <a:buNone/>
            </a:pPr>
            <a:endParaRPr lang="en-US" sz="2800" dirty="0" smtClean="0"/>
          </a:p>
          <a:p>
            <a:pPr eaLnBrk="1" hangingPunct="1"/>
            <a:r>
              <a:rPr lang="en-US" sz="2800" dirty="0" smtClean="0"/>
              <a:t>Member-based nonprofit working to connect organic food from Georgia farms to Georgia families</a:t>
            </a:r>
          </a:p>
          <a:p>
            <a:pPr eaLnBrk="1" hangingPunct="1"/>
            <a:r>
              <a:rPr lang="en-US" sz="2800" dirty="0" smtClean="0">
                <a:hlinkClick r:id="rId3"/>
              </a:rPr>
              <a:t>www.georgiaorganics.org</a:t>
            </a:r>
            <a:endParaRPr lang="en-US" sz="2800" dirty="0" smtClean="0"/>
          </a:p>
          <a:p>
            <a:pPr eaLnBrk="1" hangingPunct="1"/>
            <a:r>
              <a:rPr lang="en-US" sz="2800" dirty="0" smtClean="0"/>
              <a:t>Mentoring program</a:t>
            </a:r>
          </a:p>
          <a:p>
            <a:pPr eaLnBrk="1" hangingPunct="1"/>
            <a:r>
              <a:rPr lang="en-US" sz="2800" dirty="0" smtClean="0"/>
              <a:t>Annual Conference</a:t>
            </a:r>
          </a:p>
          <a:p>
            <a:pPr eaLnBrk="1" hangingPunct="1"/>
            <a:r>
              <a:rPr lang="en-US" sz="2800" dirty="0" smtClean="0"/>
              <a:t>Farm to School</a:t>
            </a:r>
            <a:endParaRPr lang="en-US"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620027" cy="605760"/>
          </a:xfrm>
        </p:spPr>
        <p:txBody>
          <a:bodyPr>
            <a:normAutofit/>
          </a:bodyPr>
          <a:lstStyle/>
          <a:p>
            <a:r>
              <a:rPr lang="en-US" sz="2700" dirty="0"/>
              <a:t>Lessons from a Small Farm Success Story</a:t>
            </a:r>
          </a:p>
        </p:txBody>
      </p:sp>
      <p:sp>
        <p:nvSpPr>
          <p:cNvPr id="4" name="TextBox 3"/>
          <p:cNvSpPr txBox="1"/>
          <p:nvPr/>
        </p:nvSpPr>
        <p:spPr>
          <a:xfrm>
            <a:off x="228600" y="1066800"/>
            <a:ext cx="3124200" cy="5924699"/>
          </a:xfrm>
          <a:prstGeom prst="rect">
            <a:avLst/>
          </a:prstGeom>
          <a:noFill/>
        </p:spPr>
        <p:txBody>
          <a:bodyPr wrap="square" rtlCol="0">
            <a:spAutoFit/>
          </a:bodyPr>
          <a:lstStyle/>
          <a:p>
            <a:r>
              <a:rPr lang="en-US" sz="1600" dirty="0"/>
              <a:t>“We arrived in North Carolina […] with a dream to live in the country and farm. Just over a year later </a:t>
            </a:r>
            <a:r>
              <a:rPr lang="en-US" sz="1600" b="1" dirty="0"/>
              <a:t>we had developed a plan, incorporated a business </a:t>
            </a:r>
            <a:r>
              <a:rPr lang="en-US" sz="1600" dirty="0"/>
              <a:t>and purchased a piece of land, the adventure was on!</a:t>
            </a:r>
          </a:p>
          <a:p>
            <a:endParaRPr lang="en-US" sz="1600" dirty="0"/>
          </a:p>
          <a:p>
            <a:r>
              <a:rPr lang="en-US" sz="1600" dirty="0"/>
              <a:t>“We were young, tough, not afraid of work and naïve. In 1982 we planted our first crops, the plan was pick-your-own berries. Four acres of blackberries and raspberries with more to come. </a:t>
            </a:r>
            <a:r>
              <a:rPr lang="en-US" sz="1600" b="1" dirty="0"/>
              <a:t>We had no money so we moved into a tent so we could be here to work and save what little money we had</a:t>
            </a:r>
            <a:r>
              <a:rPr lang="en-US" sz="1600" dirty="0"/>
              <a:t>.”</a:t>
            </a:r>
          </a:p>
          <a:p>
            <a:endParaRPr lang="en-US" sz="1600" dirty="0" smtClean="0"/>
          </a:p>
          <a:p>
            <a:r>
              <a:rPr lang="en-US" sz="1600" dirty="0" smtClean="0"/>
              <a:t>-</a:t>
            </a:r>
            <a:r>
              <a:rPr lang="en-US" sz="1600" dirty="0"/>
              <a:t>Alex Hitt, Peregrine Farm</a:t>
            </a:r>
          </a:p>
          <a:p>
            <a:r>
              <a:rPr lang="en-US" sz="1600" dirty="0">
                <a:hlinkClick r:id="rId3"/>
              </a:rPr>
              <a:t>www.peregrinefarm.net/ourstory/</a:t>
            </a:r>
            <a:endParaRPr lang="en-US" sz="1600" dirty="0"/>
          </a:p>
          <a:p>
            <a:r>
              <a:rPr lang="en-US" sz="2700" dirty="0"/>
              <a:t> </a:t>
            </a:r>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72767" y="1447800"/>
            <a:ext cx="5949462" cy="3882685"/>
          </a:xfrm>
          <a:prstGeom prst="rect">
            <a:avLst/>
          </a:prstGeom>
          <a:ln>
            <a:noFill/>
          </a:ln>
          <a:effectLst>
            <a:softEdge rad="112500"/>
          </a:effectLst>
        </p:spPr>
      </p:pic>
    </p:spTree>
    <p:extLst>
      <p:ext uri="{BB962C8B-B14F-4D97-AF65-F5344CB8AC3E}">
        <p14:creationId xmlns:p14="http://schemas.microsoft.com/office/powerpoint/2010/main" val="1519486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399" y="985198"/>
            <a:ext cx="5451231" cy="5016758"/>
          </a:xfrm>
          <a:prstGeom prst="rect">
            <a:avLst/>
          </a:prstGeom>
          <a:noFill/>
        </p:spPr>
        <p:txBody>
          <a:bodyPr wrap="square" rtlCol="0">
            <a:spAutoFit/>
          </a:bodyPr>
          <a:lstStyle/>
          <a:p>
            <a:r>
              <a:rPr lang="en-US" sz="1500" dirty="0"/>
              <a:t>“</a:t>
            </a:r>
            <a:r>
              <a:rPr lang="en-US" sz="1600" dirty="0"/>
              <a:t>Our original goals,’ Alex says, ‘</a:t>
            </a:r>
            <a:r>
              <a:rPr lang="en-US" sz="1600" b="1" dirty="0"/>
              <a:t>were to make a living on this piece of ground while taking the best care of it that we could</a:t>
            </a:r>
            <a:r>
              <a:rPr lang="en-US" sz="1600" dirty="0"/>
              <a:t>.’”</a:t>
            </a:r>
          </a:p>
          <a:p>
            <a:r>
              <a:rPr lang="en-US" sz="1600" dirty="0"/>
              <a:t>…</a:t>
            </a:r>
          </a:p>
          <a:p>
            <a:endParaRPr lang="en-US" sz="1600" dirty="0"/>
          </a:p>
          <a:p>
            <a:r>
              <a:rPr lang="en-US" sz="1600" dirty="0"/>
              <a:t>“When they first bought the farm almost two decades ago, Alex and Betsy capitalized it an unusual way, selling shares to family and friends and working as employees of the corporation. …</a:t>
            </a:r>
          </a:p>
          <a:p>
            <a:endParaRPr lang="en-US" sz="1600" dirty="0"/>
          </a:p>
          <a:p>
            <a:r>
              <a:rPr lang="en-US" sz="1600" dirty="0"/>
              <a:t>“Their only labor other than themselves consists of a few part-time seasonal workers. They prefer to hire labor rather than use interns—though workers come to learn—because it forces them to take a more realistic look at labor costs.”</a:t>
            </a:r>
          </a:p>
          <a:p>
            <a:endParaRPr lang="en-US" sz="1600" dirty="0"/>
          </a:p>
          <a:p>
            <a:r>
              <a:rPr lang="en-US" sz="1600" dirty="0"/>
              <a:t>“Betsy has been farming full time since 1983; Alex, since 1990.”</a:t>
            </a:r>
          </a:p>
          <a:p>
            <a:endParaRPr lang="en-US" sz="1600" dirty="0"/>
          </a:p>
          <a:p>
            <a:r>
              <a:rPr lang="en-US" sz="1600" dirty="0" smtClean="0"/>
              <a:t>Source</a:t>
            </a:r>
            <a:r>
              <a:rPr lang="en-US" sz="1600" dirty="0"/>
              <a:t>: The New American Farmer, 2</a:t>
            </a:r>
            <a:r>
              <a:rPr lang="en-US" sz="1600" baseline="30000" dirty="0"/>
              <a:t>nd</a:t>
            </a:r>
            <a:r>
              <a:rPr lang="en-US" sz="1600" dirty="0"/>
              <a:t> ed.</a:t>
            </a:r>
          </a:p>
        </p:txBody>
      </p:sp>
      <p:grpSp>
        <p:nvGrpSpPr>
          <p:cNvPr id="10" name="Group 9"/>
          <p:cNvGrpSpPr/>
          <p:nvPr/>
        </p:nvGrpSpPr>
        <p:grpSpPr>
          <a:xfrm>
            <a:off x="5268351" y="985198"/>
            <a:ext cx="3875649" cy="5223302"/>
            <a:chOff x="7024468" y="170597"/>
            <a:chExt cx="5167532" cy="6964402"/>
          </a:xfrm>
        </p:grpSpPr>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74708" y="170597"/>
              <a:ext cx="4424839" cy="6239020"/>
            </a:xfrm>
            <a:prstGeom prst="rect">
              <a:avLst/>
            </a:prstGeom>
          </p:spPr>
        </p:pic>
        <p:sp>
          <p:nvSpPr>
            <p:cNvPr id="9" name="TextBox 8"/>
            <p:cNvSpPr txBox="1"/>
            <p:nvPr/>
          </p:nvSpPr>
          <p:spPr>
            <a:xfrm>
              <a:off x="7024468" y="6519446"/>
              <a:ext cx="5167532" cy="615553"/>
            </a:xfrm>
            <a:prstGeom prst="rect">
              <a:avLst/>
            </a:prstGeom>
            <a:noFill/>
          </p:spPr>
          <p:txBody>
            <a:bodyPr wrap="square" rtlCol="0">
              <a:spAutoFit/>
            </a:bodyPr>
            <a:lstStyle/>
            <a:p>
              <a:pPr algn="ctr"/>
              <a:r>
                <a:rPr lang="en-US" sz="1200" dirty="0"/>
                <a:t>Source: Debbie </a:t>
              </a:r>
              <a:r>
                <a:rPr lang="en-US" sz="1200" dirty="0" err="1"/>
                <a:t>Roos</a:t>
              </a:r>
              <a:r>
                <a:rPr lang="en-US" sz="1200" dirty="0"/>
                <a:t>, </a:t>
              </a:r>
              <a:r>
                <a:rPr lang="en-US" sz="1200" dirty="0">
                  <a:hlinkClick r:id="rId4"/>
                </a:rPr>
                <a:t>www.growingsmallfarms.ces.ncsu.edu</a:t>
              </a:r>
              <a:endParaRPr lang="en-US" sz="1200" dirty="0"/>
            </a:p>
          </p:txBody>
        </p:sp>
      </p:grpSp>
      <p:sp>
        <p:nvSpPr>
          <p:cNvPr id="6" name="Title 1"/>
          <p:cNvSpPr>
            <a:spLocks noGrp="1"/>
          </p:cNvSpPr>
          <p:nvPr>
            <p:ph type="title"/>
          </p:nvPr>
        </p:nvSpPr>
        <p:spPr>
          <a:xfrm>
            <a:off x="533400" y="137300"/>
            <a:ext cx="7543800" cy="847898"/>
          </a:xfrm>
        </p:spPr>
        <p:txBody>
          <a:bodyPr>
            <a:normAutofit/>
          </a:bodyPr>
          <a:lstStyle/>
          <a:p>
            <a:pPr algn="ctr"/>
            <a:r>
              <a:rPr lang="en-US" sz="2700" dirty="0"/>
              <a:t>Lessons from a Small Farm Success Story</a:t>
            </a:r>
          </a:p>
        </p:txBody>
      </p:sp>
      <p:sp>
        <p:nvSpPr>
          <p:cNvPr id="11" name="Title 1"/>
          <p:cNvSpPr txBox="1">
            <a:spLocks/>
          </p:cNvSpPr>
          <p:nvPr/>
        </p:nvSpPr>
        <p:spPr bwMode="auto">
          <a:xfrm>
            <a:off x="0" y="0"/>
            <a:ext cx="9144000" cy="758160"/>
          </a:xfrm>
          <a:prstGeom prst="rect">
            <a:avLst/>
          </a:prstGeom>
          <a:solidFill>
            <a:schemeClr val="bg1">
              <a:lumMod val="8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700" smtClean="0"/>
              <a:t>Lessons from a Small Farm Success Story</a:t>
            </a:r>
            <a:endParaRPr lang="en-US" sz="2700" dirty="0"/>
          </a:p>
        </p:txBody>
      </p:sp>
    </p:spTree>
    <p:extLst>
      <p:ext uri="{BB962C8B-B14F-4D97-AF65-F5344CB8AC3E}">
        <p14:creationId xmlns:p14="http://schemas.microsoft.com/office/powerpoint/2010/main" val="3253185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a:ext>
            </a:extLst>
          </a:blip>
          <a:stretch>
            <a:fillRect/>
          </a:stretch>
        </p:blipFill>
        <p:spPr>
          <a:xfrm>
            <a:off x="5062647" y="1676400"/>
            <a:ext cx="4081353" cy="3061015"/>
          </a:xfrm>
        </p:spPr>
      </p:pic>
      <p:sp>
        <p:nvSpPr>
          <p:cNvPr id="13" name="Text Placeholder 12"/>
          <p:cNvSpPr>
            <a:spLocks noGrp="1"/>
          </p:cNvSpPr>
          <p:nvPr>
            <p:ph type="body" sz="quarter" idx="3"/>
          </p:nvPr>
        </p:nvSpPr>
        <p:spPr>
          <a:xfrm>
            <a:off x="0" y="1981200"/>
            <a:ext cx="5062646" cy="4724400"/>
          </a:xfrm>
        </p:spPr>
        <p:txBody>
          <a:bodyPr anchor="ctr" anchorCtr="0">
            <a:noAutofit/>
          </a:bodyPr>
          <a:lstStyle/>
          <a:p>
            <a:r>
              <a:rPr lang="en-US" sz="1600" b="0" u="sng" dirty="0"/>
              <a:t>Peregrine Farm Today</a:t>
            </a:r>
          </a:p>
          <a:p>
            <a:r>
              <a:rPr lang="en-US" sz="1600" b="0" dirty="0"/>
              <a:t>“‘We wanted to reduce the dependence on outside labor and raise the crops we like best,’ Alex says. ‘We’re actually getting smaller.’”</a:t>
            </a:r>
          </a:p>
          <a:p>
            <a:r>
              <a:rPr lang="en-US" sz="1600" b="0" dirty="0"/>
              <a:t>…</a:t>
            </a:r>
          </a:p>
          <a:p>
            <a:r>
              <a:rPr lang="en-US" sz="1600" b="0" dirty="0"/>
              <a:t>“Alex and Betsy keep financial and market records in a budget program, where they can easily compare income from specific crops. They are now meeting their economic goals, expecting each acre to give them $20,000, and each high tunnel to bring $1000 per crop, with about $30,000 in total expenses. Half the income comes from vegetables, half from flowers</a:t>
            </a:r>
            <a:r>
              <a:rPr lang="en-US" sz="1600" b="0" dirty="0" smtClean="0"/>
              <a:t>.”…</a:t>
            </a:r>
            <a:endParaRPr lang="en-US" sz="1600" b="0" dirty="0"/>
          </a:p>
          <a:p>
            <a:r>
              <a:rPr lang="en-US" sz="1600" b="0" dirty="0" smtClean="0"/>
              <a:t>“</a:t>
            </a:r>
            <a:r>
              <a:rPr lang="en-US" sz="1600" b="0" dirty="0"/>
              <a:t>Over the years they have gradually bought out their 17 original investors and now own the farm free and clear</a:t>
            </a:r>
            <a:r>
              <a:rPr lang="en-US" sz="1600" b="0" dirty="0" smtClean="0"/>
              <a:t>.”</a:t>
            </a:r>
            <a:endParaRPr lang="en-US" sz="1600" b="0" dirty="0"/>
          </a:p>
          <a:p>
            <a:r>
              <a:rPr lang="en-US" sz="1600" b="0" dirty="0"/>
              <a:t>Source: The New American Farmer, 2nd ed.</a:t>
            </a:r>
          </a:p>
          <a:p>
            <a:endParaRPr lang="en-US" sz="1600" b="0" dirty="0"/>
          </a:p>
        </p:txBody>
      </p:sp>
      <p:pic>
        <p:nvPicPr>
          <p:cNvPr id="15" name="Content Placeholder 14"/>
          <p:cNvPicPr>
            <a:picLocks noGrp="1" noChangeAspect="1"/>
          </p:cNvPicPr>
          <p:nvPr>
            <p:ph sz="quarter" idx="4"/>
          </p:nvPr>
        </p:nvPicPr>
        <p:blipFill>
          <a:blip r:embed="rId4" cstate="print">
            <a:extLst>
              <a:ext uri="{28A0092B-C50C-407E-A947-70E740481C1C}">
                <a14:useLocalDpi xmlns:a14="http://schemas.microsoft.com/office/drawing/2010/main"/>
              </a:ext>
            </a:extLst>
          </a:blip>
          <a:stretch>
            <a:fillRect/>
          </a:stretch>
        </p:blipFill>
        <p:spPr>
          <a:xfrm>
            <a:off x="32657" y="32657"/>
            <a:ext cx="9144000" cy="1623526"/>
          </a:xfrm>
        </p:spPr>
      </p:pic>
    </p:spTree>
    <p:extLst>
      <p:ext uri="{BB962C8B-B14F-4D97-AF65-F5344CB8AC3E}">
        <p14:creationId xmlns:p14="http://schemas.microsoft.com/office/powerpoint/2010/main" val="1337595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17170</TotalTime>
  <Words>1657</Words>
  <Application>Microsoft Office PowerPoint</Application>
  <PresentationFormat>On-screen Show (4:3)</PresentationFormat>
  <Paragraphs>223</Paragraphs>
  <Slides>23</Slides>
  <Notes>17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23</vt:i4>
      </vt:variant>
    </vt:vector>
  </HeadingPairs>
  <TitlesOfParts>
    <vt:vector size="30" baseType="lpstr">
      <vt:lpstr>Arial</vt:lpstr>
      <vt:lpstr>Calibri</vt:lpstr>
      <vt:lpstr>Times New Roman</vt:lpstr>
      <vt:lpstr>Verdana</vt:lpstr>
      <vt:lpstr>Default Design</vt:lpstr>
      <vt:lpstr>Office Theme</vt:lpstr>
      <vt:lpstr>Clip</vt:lpstr>
      <vt:lpstr>PowerPoint Presentation</vt:lpstr>
      <vt:lpstr>Session 1  Lessons from Small Farm Success Considerations before starting Market Feasibility </vt:lpstr>
      <vt:lpstr>Small Farm Business Planning: Sustainability Includes Profitability </vt:lpstr>
      <vt:lpstr>PowerPoint Presentation</vt:lpstr>
      <vt:lpstr>GEORGIA SBDC NETWORK</vt:lpstr>
      <vt:lpstr>Georgia Organics</vt:lpstr>
      <vt:lpstr>Lessons from a Small Farm Success Story</vt:lpstr>
      <vt:lpstr>Lessons from a Small Farm Success Story</vt:lpstr>
      <vt:lpstr>PowerPoint Presentation</vt:lpstr>
      <vt:lpstr>PowerPoint Presentation</vt:lpstr>
      <vt:lpstr>PowerPoint Presentation</vt:lpstr>
      <vt:lpstr>PowerPoint Presentation</vt:lpstr>
      <vt:lpstr>PowerPoint Presentation</vt:lpstr>
      <vt:lpstr>Considerations Before Starting</vt:lpstr>
      <vt:lpstr>PowerPoint Presentation</vt:lpstr>
      <vt:lpstr>Activity –  Whole Farm SWOT Analysis</vt:lpstr>
      <vt:lpstr>PowerPoint Presentation</vt:lpstr>
      <vt:lpstr>Market Feasibility </vt:lpstr>
      <vt:lpstr>Market Feasibility </vt:lpstr>
      <vt:lpstr>Market Feasibility</vt:lpstr>
      <vt:lpstr>Get involved with your farm community!</vt:lpstr>
      <vt:lpstr>Activity –  Obtaining Produce Prices</vt:lpstr>
      <vt:lpstr>PowerPoint Presentation</vt:lpstr>
    </vt:vector>
  </TitlesOfParts>
  <Company>Valdosta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Your Own Business</dc:title>
  <dc:creator>prototype</dc:creator>
  <cp:lastModifiedBy>Windows User</cp:lastModifiedBy>
  <cp:revision>526</cp:revision>
  <cp:lastPrinted>2016-07-22T19:18:46Z</cp:lastPrinted>
  <dcterms:created xsi:type="dcterms:W3CDTF">2005-02-09T21:45:09Z</dcterms:created>
  <dcterms:modified xsi:type="dcterms:W3CDTF">2016-07-25T18:55:19Z</dcterms:modified>
</cp:coreProperties>
</file>