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63" r:id="rId2"/>
    <p:sldId id="293" r:id="rId3"/>
    <p:sldId id="291" r:id="rId4"/>
    <p:sldId id="274" r:id="rId5"/>
    <p:sldId id="292" r:id="rId6"/>
    <p:sldId id="299" r:id="rId7"/>
    <p:sldId id="294" r:id="rId8"/>
    <p:sldId id="276" r:id="rId9"/>
    <p:sldId id="285" r:id="rId10"/>
    <p:sldId id="295" r:id="rId11"/>
    <p:sldId id="296" r:id="rId12"/>
    <p:sldId id="279" r:id="rId13"/>
    <p:sldId id="269" r:id="rId14"/>
    <p:sldId id="297" r:id="rId15"/>
    <p:sldId id="298" r:id="rId16"/>
    <p:sldId id="280" r:id="rId17"/>
    <p:sldId id="261" r:id="rId18"/>
    <p:sldId id="282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4">
          <p15:clr>
            <a:srgbClr val="A4A3A4"/>
          </p15:clr>
        </p15:guide>
        <p15:guide id="2" pos="71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774"/>
      </p:cViewPr>
      <p:guideLst>
        <p:guide orient="horz" pos="804"/>
        <p:guide pos="71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2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075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0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6">
                <a:lumMod val="75000"/>
                <a:alpha val="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2218-4DD8-4592-9292-E00F030EE43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ticles.extension.org/pages/18634/use-of-tillage-in-organic-farming-systems:-the-basic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ttra.ncat.org/attra-pub/summaries/summary.php?pub=373" TargetMode="External"/><Relationship Id="rId4" Type="http://schemas.openxmlformats.org/officeDocument/2006/relationships/hyperlink" Target="http://www.sare.org/Learning-Center/Book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604" y="602398"/>
            <a:ext cx="7546789" cy="23316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" y="3016284"/>
            <a:ext cx="12192000" cy="1171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Small Fruit and Vegetable Production</a:t>
            </a:r>
            <a:endParaRPr lang="en-US" sz="60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01" y="5834699"/>
            <a:ext cx="1705074" cy="600457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914" y="5255954"/>
            <a:ext cx="917600" cy="1481021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391" y="5406027"/>
            <a:ext cx="1162012" cy="10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9411" y="394256"/>
            <a:ext cx="907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Case Study 2: Small Farm (2 acres), </a:t>
            </a:r>
            <a:r>
              <a:rPr lang="en-US" sz="2800" b="1" dirty="0" err="1"/>
              <a:t>Wanna</a:t>
            </a:r>
            <a:r>
              <a:rPr lang="en-US" sz="2800" b="1" dirty="0"/>
              <a:t> B Farms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8774" y="1189672"/>
            <a:ext cx="754083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/>
              <a:t>Ground Preparation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Neighbor with tractor and plows paid for ground preparation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Beds bed shaped and finished with </a:t>
            </a:r>
            <a:r>
              <a:rPr lang="en-US" sz="2200" dirty="0" smtClean="0"/>
              <a:t>tiller attachment </a:t>
            </a:r>
            <a:endParaRPr lang="en-US" sz="2200" dirty="0" smtClean="0"/>
          </a:p>
          <a:p>
            <a:r>
              <a:rPr lang="en-US" sz="2200" b="1" i="1" dirty="0" smtClean="0"/>
              <a:t>Cultivation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Hand hoes and wheel hoes</a:t>
            </a:r>
          </a:p>
          <a:p>
            <a:r>
              <a:rPr lang="en-US" sz="2200" b="1" i="1" dirty="0" smtClean="0"/>
              <a:t>Planting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Push seeder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Hand held broadcast seeder for cover crops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Hand transplanting</a:t>
            </a:r>
          </a:p>
          <a:p>
            <a:r>
              <a:rPr lang="en-US" sz="2200" b="1" i="1" dirty="0" smtClean="0"/>
              <a:t>Sprayers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Solo backpack sprayer and 30-gallon battery powered </a:t>
            </a:r>
            <a:r>
              <a:rPr lang="en-US" sz="2200" dirty="0" smtClean="0"/>
              <a:t>sprayer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115" y="3452339"/>
            <a:ext cx="2509751" cy="186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752115" y="1354391"/>
            <a:ext cx="2509752" cy="1697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915206" y="2805389"/>
            <a:ext cx="1346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Photos: David Berle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8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7541" y="429882"/>
            <a:ext cx="907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Case Study 2: Small Farm (2 acres), </a:t>
            </a:r>
            <a:r>
              <a:rPr lang="en-US" sz="2800" b="1" dirty="0" err="1"/>
              <a:t>Wanna</a:t>
            </a:r>
            <a:r>
              <a:rPr lang="en-US" sz="2800" b="1" dirty="0"/>
              <a:t> B Farms</a:t>
            </a:r>
          </a:p>
        </p:txBody>
      </p:sp>
      <p:sp>
        <p:nvSpPr>
          <p:cNvPr id="3" name="Rectangle 2"/>
          <p:cNvSpPr/>
          <p:nvPr/>
        </p:nvSpPr>
        <p:spPr>
          <a:xfrm>
            <a:off x="435428" y="1461839"/>
            <a:ext cx="86016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/>
              <a:t>Irrigation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Well (10 gallons per minute) with T-style filter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1</a:t>
            </a:r>
            <a:r>
              <a:rPr lang="en-US" sz="2200" dirty="0"/>
              <a:t>” PVC pipe connected to drip tubes w/ in-line emitters</a:t>
            </a:r>
            <a:endParaRPr lang="en-US" sz="22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6036" y="1560165"/>
            <a:ext cx="2546146" cy="1886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6036" y="3897048"/>
            <a:ext cx="2546148" cy="1862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35428" y="290027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i="1" dirty="0"/>
              <a:t>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Walk behind </a:t>
            </a:r>
            <a:r>
              <a:rPr lang="en-US" sz="2200" dirty="0"/>
              <a:t>tractor (tiller, rotary plow, brush mower)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Push seeder </a:t>
            </a:r>
            <a:r>
              <a:rPr lang="en-US" sz="2200" dirty="0"/>
              <a:t>and broadcast seeder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Wheel hoes, hoes, shovels and rakes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Backpack sprayer </a:t>
            </a:r>
            <a:r>
              <a:rPr lang="en-US" sz="2200" dirty="0"/>
              <a:t>and 30-gallon battery powered </a:t>
            </a:r>
            <a:r>
              <a:rPr lang="en-US" sz="2200" dirty="0" smtClean="0"/>
              <a:t>sprayer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930553" y="3930308"/>
            <a:ext cx="1346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</a:rPr>
              <a:t>Photos: David Berle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0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088" y="406582"/>
            <a:ext cx="1124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Case Study 3: Mid</a:t>
            </a:r>
            <a:r>
              <a:rPr lang="en-US" sz="2800" b="1" dirty="0"/>
              <a:t>-scale Farm (14 acres</a:t>
            </a:r>
            <a:r>
              <a:rPr lang="en-US" sz="2800" b="1" dirty="0" smtClean="0"/>
              <a:t>) </a:t>
            </a:r>
            <a:r>
              <a:rPr lang="en-US" sz="2800" b="1" dirty="0" err="1" smtClean="0"/>
              <a:t>Gittin</a:t>
            </a:r>
            <a:r>
              <a:rPr lang="en-US" sz="2800" b="1" dirty="0" smtClean="0"/>
              <a:t>’ There Farms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5088" y="1298566"/>
            <a:ext cx="72060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/>
              <a:t>Land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14 acres in production, began with 2 </a:t>
            </a:r>
            <a:r>
              <a:rPr lang="en-US" sz="2400" dirty="0" smtClean="0"/>
              <a:t>acres</a:t>
            </a:r>
            <a:endParaRPr lang="en-US" sz="2300" b="1" i="1" dirty="0" smtClean="0"/>
          </a:p>
          <a:p>
            <a:r>
              <a:rPr lang="en-US" sz="2300" b="1" i="1" dirty="0" smtClean="0"/>
              <a:t>Production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2 acres mixed vegetables for direct markets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12 acres mixed vegetables for wholesale </a:t>
            </a:r>
            <a:r>
              <a:rPr lang="en-US" sz="2400" dirty="0" smtClean="0"/>
              <a:t>market</a:t>
            </a:r>
            <a:endParaRPr lang="en-US" sz="2300" b="1" i="1" dirty="0" smtClean="0"/>
          </a:p>
          <a:p>
            <a:r>
              <a:rPr lang="en-US" sz="2300" b="1" i="1" dirty="0" smtClean="0"/>
              <a:t>Markets</a:t>
            </a:r>
            <a:r>
              <a:rPr lang="en-US" sz="2300" dirty="0" smtClean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Began </a:t>
            </a:r>
            <a:r>
              <a:rPr lang="en-US" sz="2400" dirty="0"/>
              <a:t>at farmers</a:t>
            </a:r>
            <a:r>
              <a:rPr lang="en-US" sz="2400" dirty="0" smtClean="0"/>
              <a:t>’ market</a:t>
            </a:r>
            <a:r>
              <a:rPr lang="en-US" sz="2400" dirty="0"/>
              <a:t>, after 2 years expanded to multi-farm CSA, after 5 years expanded to </a:t>
            </a:r>
            <a:r>
              <a:rPr lang="en-US" sz="2400" dirty="0" smtClean="0"/>
              <a:t>wholesale</a:t>
            </a:r>
          </a:p>
          <a:p>
            <a:pPr marL="1257300" lvl="2" indent="-342900">
              <a:buFont typeface="Arial" panose="020B0604020202020204" pitchFamily="34" charset="0"/>
              <a:buChar char="−"/>
            </a:pPr>
            <a:r>
              <a:rPr lang="en-US" sz="2400" i="1" dirty="0" smtClean="0"/>
              <a:t>Market </a:t>
            </a:r>
            <a:r>
              <a:rPr lang="en-US" sz="2400" i="1" dirty="0"/>
              <a:t>niche is local produce</a:t>
            </a:r>
          </a:p>
          <a:p>
            <a:pPr marL="285750" indent="-285750">
              <a:buBlip>
                <a:blip r:embed="rId2"/>
              </a:buBlip>
            </a:pP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7227" y="1961739"/>
            <a:ext cx="3885094" cy="2291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6"/>
          <p:cNvSpPr txBox="1"/>
          <p:nvPr/>
        </p:nvSpPr>
        <p:spPr>
          <a:xfrm>
            <a:off x="7707227" y="3976851"/>
            <a:ext cx="1465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bg1"/>
                </a:solidFill>
              </a:rPr>
              <a:t>Photo: Katie Chatham 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0095" y="385095"/>
            <a:ext cx="1065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Case Study 3: Mid-scale Farm (14 acres) – </a:t>
            </a:r>
            <a:r>
              <a:rPr lang="en-US" sz="2800" b="1" dirty="0" err="1" smtClean="0"/>
              <a:t>Gittin</a:t>
            </a:r>
            <a:r>
              <a:rPr lang="en-US" sz="2800" b="1" dirty="0" smtClean="0"/>
              <a:t>’ There Farms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0094" y="1062694"/>
            <a:ext cx="115819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Crops </a:t>
            </a:r>
            <a:endParaRPr lang="en-US" sz="2200" b="1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Spring/Summer - </a:t>
            </a:r>
            <a:r>
              <a:rPr lang="en-US" sz="2000" dirty="0"/>
              <a:t>squash (yellow and zucchini), cucumber, snap beans, southern peas, tomato (several varieties), pepper (several varieties), eggplant, sweetcorn (successional plantings to extend harvest) and </a:t>
            </a:r>
            <a:r>
              <a:rPr lang="en-US" sz="2000" dirty="0" err="1" smtClean="0"/>
              <a:t>sweetpotato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Fall/winter - </a:t>
            </a:r>
            <a:r>
              <a:rPr lang="en-US" sz="2000" dirty="0"/>
              <a:t>greens (kale, turnip, mustard and collards), broccoli, potatoes (late winter/early spring), beets, carrots and </a:t>
            </a:r>
            <a:r>
              <a:rPr lang="en-US" sz="2000" dirty="0" smtClean="0"/>
              <a:t>onions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Example wholesale crop rotation:</a:t>
            </a:r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9579" y="3016333"/>
            <a:ext cx="2785761" cy="2933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094" y="3318570"/>
            <a:ext cx="8474530" cy="35394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−"/>
            </a:pPr>
            <a:r>
              <a:rPr lang="en-US" sz="2000" i="1" u="sng" dirty="0"/>
              <a:t>Year 1</a:t>
            </a:r>
            <a:r>
              <a:rPr lang="en-US" sz="2000" dirty="0"/>
              <a:t>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Early summer legume cover crop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Fall greens (kale, collards,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Spring hard squash </a:t>
            </a:r>
          </a:p>
          <a:p>
            <a:pPr marL="1257300" lvl="2" indent="-342900">
              <a:buFont typeface="Arial" panose="020B0604020202020204" pitchFamily="34" charset="0"/>
              <a:buChar char="−"/>
            </a:pPr>
            <a:r>
              <a:rPr lang="en-US" sz="2000" i="1" u="sng" dirty="0"/>
              <a:t>Year 2</a:t>
            </a:r>
            <a:r>
              <a:rPr lang="en-US" sz="2000" dirty="0"/>
              <a:t>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Sweet potatoes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Winter grain/legume mix cover crop 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i="1" u="sng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i="1" u="sng" dirty="0"/>
          </a:p>
          <a:p>
            <a:pPr marL="1257300" lvl="2" indent="-342900">
              <a:buFont typeface="Arial" panose="020B0604020202020204" pitchFamily="34" charset="0"/>
              <a:buChar char="−"/>
            </a:pPr>
            <a:r>
              <a:rPr lang="en-US" sz="2000" i="1" u="sng" dirty="0" smtClean="0"/>
              <a:t>Year </a:t>
            </a:r>
            <a:r>
              <a:rPr lang="en-US" sz="2000" i="1" u="sng" dirty="0"/>
              <a:t>3</a:t>
            </a:r>
            <a:r>
              <a:rPr lang="en-US" sz="2000" dirty="0"/>
              <a:t>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Sweet corn – Late summer buckwheat cover crop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Winter grain cover crop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Spring snap beans or lettuce</a:t>
            </a:r>
          </a:p>
          <a:p>
            <a:pPr marL="1257300" lvl="2" indent="-342900">
              <a:buFont typeface="Arial" panose="020B0604020202020204" pitchFamily="34" charset="0"/>
              <a:buChar char="−"/>
            </a:pPr>
            <a:r>
              <a:rPr lang="en-US" sz="2000" i="1" u="sng" dirty="0"/>
              <a:t>Year 4</a:t>
            </a:r>
            <a:r>
              <a:rPr lang="en-US" sz="2000" dirty="0"/>
              <a:t>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Summer </a:t>
            </a:r>
            <a:r>
              <a:rPr lang="en-US" dirty="0" smtClean="0"/>
              <a:t>legumes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nions</a:t>
            </a:r>
            <a:endParaRPr lang="en-US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</p:txBody>
      </p:sp>
      <p:sp>
        <p:nvSpPr>
          <p:cNvPr id="6" name="TextBox 6"/>
          <p:cNvSpPr txBox="1"/>
          <p:nvPr/>
        </p:nvSpPr>
        <p:spPr>
          <a:xfrm>
            <a:off x="9295615" y="5447767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bg1"/>
                </a:solidFill>
              </a:rPr>
              <a:t>Photo: Julia Gaskin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272" y="1247438"/>
            <a:ext cx="83364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/>
              <a:t>Ground Preparation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Cover crops mowed with flail mower</a:t>
            </a:r>
            <a:r>
              <a:rPr lang="en-US" sz="2200" dirty="0"/>
              <a:t> pulled by 75 HP 4wd tractor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First pass with rotary </a:t>
            </a:r>
            <a:r>
              <a:rPr lang="en-US" sz="2200" dirty="0" err="1" smtClean="0"/>
              <a:t>spader</a:t>
            </a:r>
            <a:r>
              <a:rPr lang="en-US" sz="2200" dirty="0" smtClean="0"/>
              <a:t> to turn in cover crops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After week, shallow cultivation with field cultivator to destroy weeds and prep seedbed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After another week, final shallow cultivation</a:t>
            </a: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Small </a:t>
            </a:r>
            <a:r>
              <a:rPr lang="en-US" sz="2200" dirty="0"/>
              <a:t>plastic </a:t>
            </a:r>
            <a:r>
              <a:rPr lang="en-US" sz="2200" dirty="0" smtClean="0"/>
              <a:t>layer</a:t>
            </a:r>
            <a:r>
              <a:rPr lang="en-US" sz="2200" dirty="0"/>
              <a:t> </a:t>
            </a:r>
            <a:r>
              <a:rPr lang="en-US" sz="2200" dirty="0" smtClean="0"/>
              <a:t>used to lay plastic on onions beds to prevent weeds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i="1" dirty="0"/>
          </a:p>
          <a:p>
            <a:pPr marL="0" lvl="1"/>
            <a:r>
              <a:rPr lang="en-US" sz="2200" b="1" i="1" dirty="0" smtClean="0"/>
              <a:t>Cultivation</a:t>
            </a:r>
            <a:endParaRPr lang="en-US" sz="2200" b="1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Sweep cultivator for between rows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H</a:t>
            </a:r>
            <a:r>
              <a:rPr lang="en-US" sz="2200" dirty="0" smtClean="0"/>
              <a:t>and hoes for in row (between the plants)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748145" y="398261"/>
            <a:ext cx="11222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Case Study 3: Mid-scale Farm (14 acres) – </a:t>
            </a:r>
            <a:r>
              <a:rPr lang="en-US" sz="2800" b="1" dirty="0" err="1"/>
              <a:t>Gittin</a:t>
            </a:r>
            <a:r>
              <a:rPr lang="en-US" sz="2800" b="1" dirty="0"/>
              <a:t>’ There Farms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730" y="1312474"/>
            <a:ext cx="2208812" cy="1656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18" y="4860218"/>
            <a:ext cx="2208812" cy="1656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3376" y="2969083"/>
            <a:ext cx="2208812" cy="2531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33376" y="5254065"/>
            <a:ext cx="1346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Photos: Julia Gaskin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9189" y="118546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i="1" dirty="0"/>
              <a:t>Planting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Planter</a:t>
            </a: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Push seeder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Broadcast seeder for cover crops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Finger style tobacco </a:t>
            </a:r>
            <a:r>
              <a:rPr lang="en-US" sz="2200" dirty="0" err="1"/>
              <a:t>transplanter</a:t>
            </a:r>
            <a:endParaRPr lang="en-US" sz="2200" dirty="0"/>
          </a:p>
          <a:p>
            <a:pPr lvl="1"/>
            <a:endParaRPr lang="en-US" sz="2200" b="1" i="1" dirty="0"/>
          </a:p>
          <a:p>
            <a:pPr lvl="1" indent="-457200"/>
            <a:r>
              <a:rPr lang="en-US" sz="2200" b="1" i="1" dirty="0" smtClean="0"/>
              <a:t>Sprayers</a:t>
            </a:r>
            <a:endParaRPr lang="en-US" sz="2200" b="1" i="1" dirty="0"/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8 row boom sprayer with 200 gallon </a:t>
            </a:r>
            <a:r>
              <a:rPr lang="en-US" sz="2200" dirty="0" smtClean="0"/>
              <a:t>tank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Backpack sprayer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839189" y="375001"/>
            <a:ext cx="11048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</a:rPr>
              <a:t>Case Study 3: Mid-scale Farm (14 acres) – </a:t>
            </a:r>
            <a:r>
              <a:rPr lang="en-US" sz="2800" b="1" dirty="0" err="1">
                <a:solidFill>
                  <a:srgbClr val="000000"/>
                </a:solidFill>
              </a:rPr>
              <a:t>Gittin</a:t>
            </a:r>
            <a:r>
              <a:rPr lang="en-US" sz="2800" b="1" dirty="0">
                <a:solidFill>
                  <a:srgbClr val="000000"/>
                </a:solidFill>
              </a:rPr>
              <a:t>’ There Farms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8363" y="1656460"/>
            <a:ext cx="2383261" cy="2951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828901" y="4361715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Photo: Julia Gaskin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0095" y="385095"/>
            <a:ext cx="1087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Case Study 3: Mid-scale Farm (14 acres) – </a:t>
            </a:r>
            <a:r>
              <a:rPr lang="en-US" sz="2800" b="1" dirty="0" err="1"/>
              <a:t>Gittin</a:t>
            </a:r>
            <a:r>
              <a:rPr lang="en-US" sz="2800" b="1" dirty="0"/>
              <a:t>’ There Farms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0095" y="1062694"/>
            <a:ext cx="851015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Irrigation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Well (10 gallons per minute) with small </a:t>
            </a:r>
            <a:r>
              <a:rPr lang="en-US" sz="2200" dirty="0" smtClean="0"/>
              <a:t>pond for storage</a:t>
            </a: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Irrigation </a:t>
            </a:r>
            <a:r>
              <a:rPr lang="en-US" sz="2200" dirty="0"/>
              <a:t>pump and big gun reel irrigation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2” PVC pipes to some plots for drip </a:t>
            </a:r>
            <a:r>
              <a:rPr lang="en-US" sz="2200" dirty="0" smtClean="0"/>
              <a:t>tape</a:t>
            </a:r>
            <a:endParaRPr lang="en-US" sz="2200" b="1" i="1" dirty="0"/>
          </a:p>
          <a:p>
            <a:endParaRPr lang="en-US" sz="2200" b="1" i="1" dirty="0" smtClean="0"/>
          </a:p>
          <a:p>
            <a:r>
              <a:rPr lang="en-US" sz="2200" b="1" i="1" dirty="0" smtClean="0"/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75 HP 4wd tractor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Harrow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Rotary </a:t>
            </a:r>
            <a:r>
              <a:rPr lang="en-US" sz="2200" dirty="0" err="1" smtClean="0"/>
              <a:t>spader</a:t>
            </a:r>
            <a:endParaRPr lang="en-US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Field cultivator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Small plastic layer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8 row boom sprayer with 200 gallon tank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Backpack sprayer and assorted hand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Big gun reel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endParaRPr lang="en-US" sz="2200" b="1" i="1" dirty="0" smtClean="0"/>
          </a:p>
          <a:p>
            <a:endParaRPr lang="en-US" sz="2200" b="1" i="1" dirty="0" smtClean="0"/>
          </a:p>
          <a:p>
            <a:pPr marL="285750" indent="-285750">
              <a:buBlip>
                <a:blip r:embed="rId2"/>
              </a:buBlip>
            </a:pPr>
            <a:endParaRPr lang="en-US" sz="2200" b="1" i="1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9474" y="1371452"/>
            <a:ext cx="2807097" cy="225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6"/>
          <p:cNvSpPr txBox="1"/>
          <p:nvPr/>
        </p:nvSpPr>
        <p:spPr>
          <a:xfrm>
            <a:off x="8949474" y="3381537"/>
            <a:ext cx="1465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bg1"/>
                </a:solidFill>
              </a:rPr>
              <a:t>Photo: Katie Chatham 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Resources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Tillage in Organic </a:t>
            </a:r>
            <a:r>
              <a:rPr lang="en-US" dirty="0"/>
              <a:t>Farming Systems: The Basics - </a:t>
            </a:r>
            <a:r>
              <a:rPr lang="en-US" dirty="0">
                <a:hlinkClick r:id="rId3"/>
              </a:rPr>
              <a:t>http://articles.extension.org/pages/18634/use-of-tillage-in-organic-farming-systems:-</a:t>
            </a:r>
            <a:r>
              <a:rPr lang="en-US" dirty="0" smtClean="0">
                <a:hlinkClick r:id="rId3"/>
              </a:rPr>
              <a:t>the-basics</a:t>
            </a:r>
            <a:endParaRPr lang="en-US" dirty="0" smtClean="0"/>
          </a:p>
          <a:p>
            <a:r>
              <a:rPr lang="en-US" dirty="0" smtClean="0"/>
              <a:t>Steel in the Field – A Famers Guide to </a:t>
            </a:r>
            <a:r>
              <a:rPr lang="en-US" dirty="0"/>
              <a:t>Weed Management Tools -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www.sare.org/Learning-Center/Books</a:t>
            </a:r>
            <a:endParaRPr lang="en-US" dirty="0" smtClean="0"/>
          </a:p>
          <a:p>
            <a:r>
              <a:rPr lang="en-US" dirty="0" smtClean="0"/>
              <a:t>Equipment and Tools for Small-Scale Intensive Crop </a:t>
            </a:r>
            <a:r>
              <a:rPr lang="en-US"/>
              <a:t>Production ATTRA - </a:t>
            </a:r>
            <a:r>
              <a:rPr lang="en-US">
                <a:hlinkClick r:id="rId5"/>
              </a:rPr>
              <a:t>https://</a:t>
            </a:r>
            <a:r>
              <a:rPr lang="en-US" smtClean="0">
                <a:hlinkClick r:id="rId5"/>
              </a:rPr>
              <a:t>attra.ncat.org/attra-pub/summaries/summary.php?pub=373</a:t>
            </a:r>
            <a:endParaRPr lang="en-US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5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0" y="1761843"/>
            <a:ext cx="6594088" cy="774529"/>
          </a:xfrm>
        </p:spPr>
        <p:txBody>
          <a:bodyPr>
            <a:noAutofit/>
          </a:bodyPr>
          <a:lstStyle/>
          <a:p>
            <a:r>
              <a:rPr lang="en-US" sz="1800" dirty="0"/>
              <a:t>This material is based upon work that is supported by the National Institute of Food and Agriculture, U.S. Department of Agriculture, under award number </a:t>
            </a:r>
            <a:r>
              <a:rPr lang="en-US" sz="1800" dirty="0" smtClean="0"/>
              <a:t>2015-70017-22861.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53" y="319945"/>
            <a:ext cx="6349580" cy="199245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733310" y="2756613"/>
            <a:ext cx="9825620" cy="2515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Beginning Farmer and Rancher 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Development Program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Developing the Next Generation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Sustainable Farmers in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Georgia Grant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310" y="2834233"/>
            <a:ext cx="1261811" cy="2042016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441130" y="5847855"/>
            <a:ext cx="9785087" cy="50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08" y="5662992"/>
            <a:ext cx="1288593" cy="564404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269" y="5586213"/>
            <a:ext cx="783489" cy="692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725" y="5648510"/>
            <a:ext cx="1355655" cy="532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86" y="5662992"/>
            <a:ext cx="1804954" cy="538651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256" y="5663388"/>
            <a:ext cx="1487871" cy="523174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698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99099"/>
            <a:ext cx="10515600" cy="2852737"/>
          </a:xfrm>
        </p:spPr>
        <p:txBody>
          <a:bodyPr/>
          <a:lstStyle/>
          <a:p>
            <a:r>
              <a:rPr lang="en-US" sz="6600" dirty="0" smtClean="0"/>
              <a:t>Session 5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Case Study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Berle and Tim Coolong, Horticulture </a:t>
            </a:r>
            <a:r>
              <a:rPr lang="en-US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Dept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UGA </a:t>
            </a:r>
          </a:p>
          <a:p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Julia Gaskin, Crop &amp; Soil Science </a:t>
            </a:r>
            <a:r>
              <a:rPr lang="en-US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Dept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UGA </a:t>
            </a:r>
          </a:p>
          <a:p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Tenisio Seanima, Georgia Organics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2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088" y="406582"/>
            <a:ext cx="1124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Case Study 1: Very Small Farm (&lt; 1 acre) Locally Yours Farms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1296" y="1411292"/>
            <a:ext cx="2932865" cy="2004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6189" y="1276350"/>
            <a:ext cx="808789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/>
              <a:t>Land</a:t>
            </a:r>
            <a:r>
              <a:rPr lang="en-US" sz="23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Three sites: Two growing areas and a separate post harvest handling </a:t>
            </a:r>
            <a:r>
              <a:rPr lang="en-US" sz="2300" dirty="0" smtClean="0"/>
              <a:t>area</a:t>
            </a:r>
            <a:endParaRPr lang="en-US" sz="2300" b="1" i="1" dirty="0" smtClean="0"/>
          </a:p>
          <a:p>
            <a:r>
              <a:rPr lang="en-US" sz="2300" b="1" i="1" dirty="0" smtClean="0"/>
              <a:t>Production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Site 1 – </a:t>
            </a:r>
            <a:r>
              <a:rPr lang="en-US" sz="2300" dirty="0" smtClean="0"/>
              <a:t>1/2 </a:t>
            </a:r>
            <a:r>
              <a:rPr lang="en-US" sz="2300" dirty="0"/>
              <a:t>acre of raised bed vegetables, small fruit-tree orchard and compost </a:t>
            </a:r>
            <a:r>
              <a:rPr lang="en-US" sz="2300" dirty="0" smtClean="0"/>
              <a:t>pile</a:t>
            </a:r>
            <a:endParaRPr lang="en-US" sz="2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Site 2- 700 </a:t>
            </a:r>
            <a:r>
              <a:rPr lang="en-US" sz="2300" dirty="0" smtClean="0"/>
              <a:t>sq. ft. </a:t>
            </a:r>
            <a:r>
              <a:rPr lang="en-US" sz="2300" dirty="0"/>
              <a:t>growing area, </a:t>
            </a:r>
            <a:r>
              <a:rPr lang="en-US" sz="2300" dirty="0" smtClean="0"/>
              <a:t>2 </a:t>
            </a:r>
            <a:r>
              <a:rPr lang="en-US" sz="2300" dirty="0"/>
              <a:t>high tunnels, and 20 fruit </a:t>
            </a:r>
            <a:r>
              <a:rPr lang="en-US" sz="2300" dirty="0" smtClean="0"/>
              <a:t>trees</a:t>
            </a:r>
            <a:endParaRPr lang="en-US" sz="2300" b="1" i="1" dirty="0" smtClean="0"/>
          </a:p>
          <a:p>
            <a:r>
              <a:rPr lang="en-US" sz="2300" b="1" i="1" dirty="0" smtClean="0"/>
              <a:t>Markets</a:t>
            </a:r>
            <a:r>
              <a:rPr lang="en-US" sz="2300" dirty="0" smtClean="0"/>
              <a:t> </a:t>
            </a:r>
            <a:endParaRPr lang="en-US" sz="2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Direct through e-commerce website, pop-up farmers market at pre-schools and nearby grocery, and farmers’ market.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Commercial sales to restaurants</a:t>
            </a:r>
          </a:p>
          <a:p>
            <a:pPr marL="1257300" lvl="2" indent="-342900">
              <a:buFont typeface="Arial" panose="020B0604020202020204" pitchFamily="34" charset="0"/>
              <a:buChar char="−"/>
            </a:pPr>
            <a:r>
              <a:rPr lang="en-US" sz="2300" i="1" dirty="0"/>
              <a:t>Market niche is locally grown, fresh vegetables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57728" y="3550567"/>
            <a:ext cx="1572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Photo: </a:t>
            </a:r>
            <a:r>
              <a:rPr lang="en-US" sz="1000" dirty="0" err="1" smtClean="0"/>
              <a:t>Tenisio</a:t>
            </a:r>
            <a:r>
              <a:rPr lang="en-US" sz="1000" dirty="0" smtClean="0"/>
              <a:t> </a:t>
            </a:r>
            <a:r>
              <a:rPr lang="en-US" sz="1000" dirty="0" err="1" smtClean="0"/>
              <a:t>Seanima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914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783" y="406582"/>
            <a:ext cx="1124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Case Study 1: Very Small Farm (&lt; 1 acre) Locally Yours Farms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20781" y="929801"/>
            <a:ext cx="9379745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Crops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Summer - squash, cucumbers, tomatoes, peppers, beans</a:t>
            </a:r>
            <a:r>
              <a:rPr lang="en-US" sz="2200" dirty="0" smtClean="0"/>
              <a:t>, </a:t>
            </a:r>
            <a:r>
              <a:rPr lang="en-US" sz="2200" dirty="0"/>
              <a:t>okra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Fall and spring - kale, mustards, collards, onions, and garlic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Example crop </a:t>
            </a:r>
            <a:r>
              <a:rPr lang="en-US" sz="2200" dirty="0" smtClean="0"/>
              <a:t>rotation: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i="1" u="sng" dirty="0" smtClean="0"/>
              <a:t>Year 1</a:t>
            </a:r>
          </a:p>
          <a:p>
            <a:pPr marL="1714500" lvl="3" indent="-342900">
              <a:buFont typeface="Arial" panose="020B0604020202020204" pitchFamily="34" charset="0"/>
              <a:buChar char="−"/>
            </a:pPr>
            <a:r>
              <a:rPr lang="en-US" sz="2200" dirty="0"/>
              <a:t>Spring Crop - Spring garlic &amp; onions, mature garlic &amp; onion</a:t>
            </a:r>
          </a:p>
          <a:p>
            <a:pPr marL="1714500" lvl="3" indent="-342900">
              <a:buFont typeface="Arial" panose="020B0604020202020204" pitchFamily="34" charset="0"/>
              <a:buChar char="−"/>
            </a:pPr>
            <a:r>
              <a:rPr lang="en-US" sz="2200" dirty="0"/>
              <a:t>Summer Crop – Tomatoes or peppers, </a:t>
            </a:r>
          </a:p>
          <a:p>
            <a:pPr marL="1714500" lvl="3" indent="-342900">
              <a:buFont typeface="Arial" panose="020B0604020202020204" pitchFamily="34" charset="0"/>
              <a:buChar char="−"/>
            </a:pPr>
            <a:r>
              <a:rPr lang="en-US" sz="2200" dirty="0"/>
              <a:t>Fall Crop - Kale, collards, </a:t>
            </a:r>
            <a:r>
              <a:rPr lang="en-US" sz="2200" dirty="0" smtClean="0"/>
              <a:t>mustard</a:t>
            </a:r>
            <a:endParaRPr lang="en-US" sz="2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i="1" u="sng" dirty="0" smtClean="0"/>
              <a:t>Year 2</a:t>
            </a:r>
          </a:p>
          <a:p>
            <a:pPr marL="1714500" lvl="3" indent="-342900">
              <a:buFont typeface="Arial" panose="020B0604020202020204" pitchFamily="34" charset="0"/>
              <a:buChar char="−"/>
            </a:pPr>
            <a:r>
              <a:rPr lang="en-US" sz="2200" dirty="0" smtClean="0"/>
              <a:t>Spring </a:t>
            </a:r>
            <a:r>
              <a:rPr lang="en-US" sz="2200" dirty="0"/>
              <a:t>Crop – </a:t>
            </a:r>
            <a:r>
              <a:rPr lang="en-US" sz="2200" dirty="0" smtClean="0"/>
              <a:t>Carrots</a:t>
            </a:r>
          </a:p>
          <a:p>
            <a:pPr marL="1714500" lvl="3" indent="-342900">
              <a:buFont typeface="Arial" panose="020B0604020202020204" pitchFamily="34" charset="0"/>
              <a:buChar char="−"/>
            </a:pPr>
            <a:r>
              <a:rPr lang="en-US" sz="2200" dirty="0" smtClean="0"/>
              <a:t>Summer </a:t>
            </a:r>
            <a:r>
              <a:rPr lang="en-US" sz="2200" dirty="0"/>
              <a:t>Crop – Cucumbers or summer </a:t>
            </a:r>
            <a:r>
              <a:rPr lang="en-US" sz="2200" dirty="0" smtClean="0"/>
              <a:t>squash</a:t>
            </a:r>
          </a:p>
          <a:p>
            <a:pPr marL="1714500" lvl="3" indent="-342900">
              <a:buFont typeface="Arial" panose="020B0604020202020204" pitchFamily="34" charset="0"/>
              <a:buChar char="−"/>
            </a:pPr>
            <a:r>
              <a:rPr lang="en-US" sz="2200" dirty="0" smtClean="0"/>
              <a:t>Fall </a:t>
            </a:r>
            <a:r>
              <a:rPr lang="en-US" sz="2200" dirty="0"/>
              <a:t>Crop - </a:t>
            </a:r>
            <a:r>
              <a:rPr lang="en-US" sz="2200" dirty="0" smtClean="0"/>
              <a:t>Lettuce</a:t>
            </a:r>
            <a:endParaRPr lang="en-US" sz="2200" i="1" u="sng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i="1" u="sng" dirty="0" smtClean="0"/>
              <a:t>Year 3</a:t>
            </a:r>
            <a:endParaRPr lang="en-US" sz="2200" dirty="0"/>
          </a:p>
          <a:p>
            <a:pPr marL="1714500" lvl="3" indent="-342900">
              <a:buFont typeface="Arial" panose="020B0604020202020204" pitchFamily="34" charset="0"/>
              <a:buChar char="−"/>
            </a:pPr>
            <a:r>
              <a:rPr lang="en-US" sz="2200" dirty="0" smtClean="0"/>
              <a:t>Spring </a:t>
            </a:r>
            <a:r>
              <a:rPr lang="en-US" sz="2200" dirty="0"/>
              <a:t>Crop – Beets or Swiss </a:t>
            </a:r>
            <a:r>
              <a:rPr lang="en-US" sz="2200" dirty="0" smtClean="0"/>
              <a:t>chard</a:t>
            </a:r>
          </a:p>
          <a:p>
            <a:pPr marL="1714500" lvl="3" indent="-342900">
              <a:buFont typeface="Arial" panose="020B0604020202020204" pitchFamily="34" charset="0"/>
              <a:buChar char="−"/>
            </a:pPr>
            <a:r>
              <a:rPr lang="en-US" sz="2200" dirty="0" smtClean="0"/>
              <a:t>Summer </a:t>
            </a:r>
            <a:r>
              <a:rPr lang="en-US" sz="2200" dirty="0"/>
              <a:t>Crop – Bush </a:t>
            </a:r>
            <a:r>
              <a:rPr lang="en-US" sz="2200" dirty="0" smtClean="0"/>
              <a:t>beans</a:t>
            </a:r>
          </a:p>
          <a:p>
            <a:pPr marL="1714500" lvl="3" indent="-342900">
              <a:buFont typeface="Arial" panose="020B0604020202020204" pitchFamily="34" charset="0"/>
              <a:buChar char="−"/>
            </a:pPr>
            <a:r>
              <a:rPr lang="en-US" sz="2200" dirty="0" smtClean="0"/>
              <a:t>Fall </a:t>
            </a:r>
            <a:r>
              <a:rPr lang="en-US" sz="2200" dirty="0"/>
              <a:t>Crop – Arugula, </a:t>
            </a:r>
            <a:r>
              <a:rPr lang="en-US" sz="2200" dirty="0" err="1"/>
              <a:t>mesclun</a:t>
            </a:r>
            <a:r>
              <a:rPr lang="en-US" sz="2200" dirty="0"/>
              <a:t> mix micro </a:t>
            </a:r>
            <a:r>
              <a:rPr lang="en-US" sz="2200" dirty="0" smtClean="0"/>
              <a:t>greens</a:t>
            </a:r>
            <a:r>
              <a:rPr lang="en-US" sz="2000" dirty="0" smtClean="0"/>
              <a:t>	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8708" y="3298896"/>
            <a:ext cx="2897620" cy="213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187518" y="5569584"/>
            <a:ext cx="1572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Photo: </a:t>
            </a:r>
            <a:r>
              <a:rPr lang="en-US" sz="1000" dirty="0" err="1" smtClean="0"/>
              <a:t>Tenisio</a:t>
            </a:r>
            <a:r>
              <a:rPr lang="en-US" sz="1000" dirty="0" smtClean="0"/>
              <a:t> </a:t>
            </a:r>
            <a:r>
              <a:rPr lang="en-US" sz="1000" dirty="0" err="1" smtClean="0"/>
              <a:t>Seanima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26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783" y="406582"/>
            <a:ext cx="1124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Case Study 1: Very Small Farm (&lt; 1 acre</a:t>
            </a:r>
            <a:r>
              <a:rPr lang="en-US" sz="2800" b="1" dirty="0" smtClean="0"/>
              <a:t>) Locally </a:t>
            </a:r>
            <a:r>
              <a:rPr lang="en-US" sz="2800" b="1" dirty="0"/>
              <a:t>Yours </a:t>
            </a:r>
            <a:r>
              <a:rPr lang="en-US" sz="2800" b="1" dirty="0" smtClean="0"/>
              <a:t>Farms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20783" y="1493496"/>
            <a:ext cx="60056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Ground </a:t>
            </a:r>
            <a:r>
              <a:rPr lang="en-US" sz="2200" b="1" i="1" dirty="0"/>
              <a:t>Preparation </a:t>
            </a:r>
            <a:endParaRPr lang="en-US" sz="2200" b="1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Front-tine rototiller</a:t>
            </a: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Beds </a:t>
            </a:r>
            <a:r>
              <a:rPr lang="en-US" sz="2200" dirty="0"/>
              <a:t>double dug </a:t>
            </a:r>
            <a:r>
              <a:rPr lang="en-US" sz="2200" dirty="0" smtClean="0"/>
              <a:t>periodically to minimize use of rototiller </a:t>
            </a:r>
          </a:p>
          <a:p>
            <a:r>
              <a:rPr lang="en-US" sz="2200" b="1" i="1" dirty="0"/>
              <a:t>Cultivation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Weeds – Intensive planting, sheet mulching, and hand weeding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No further cultivation after seedbed </a:t>
            </a:r>
            <a:r>
              <a:rPr lang="en-US" sz="2200" dirty="0" smtClean="0"/>
              <a:t>preparation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12" y="1328921"/>
            <a:ext cx="3404841" cy="3382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443413" y="4464842"/>
            <a:ext cx="1505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Photo: </a:t>
            </a:r>
            <a:r>
              <a:rPr lang="en-US" sz="1000" dirty="0" err="1" smtClean="0">
                <a:solidFill>
                  <a:schemeClr val="bg1"/>
                </a:solidFill>
              </a:rPr>
              <a:t>Johannah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Biang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5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9865" r="36837" b="16674"/>
          <a:stretch/>
        </p:blipFill>
        <p:spPr>
          <a:xfrm>
            <a:off x="6329548" y="1341912"/>
            <a:ext cx="5522026" cy="4156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0421" y="119940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Technique </a:t>
            </a:r>
            <a:r>
              <a:rPr lang="en-US" sz="2200" dirty="0"/>
              <a:t>where top 6” to 12” of soil are removed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Lower 6” to 12” is loosened with pitchfork and organic matter added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Top soil in next block is shoveled into first block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Repeat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Subsequent tillage can also be done with </a:t>
            </a:r>
            <a:r>
              <a:rPr lang="en-US" sz="2200" dirty="0" err="1"/>
              <a:t>broadfork</a:t>
            </a:r>
            <a:r>
              <a:rPr lang="en-US" sz="2200" dirty="0"/>
              <a:t>, pitch fork and rake to level and prep seedbed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NOTE: Don’t bring up hard red clay to surface when using this technique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11791" y="358631"/>
            <a:ext cx="946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Double digging – often done for initial bed preparation</a:t>
            </a:r>
          </a:p>
        </p:txBody>
      </p:sp>
    </p:spTree>
    <p:extLst>
      <p:ext uri="{BB962C8B-B14F-4D97-AF65-F5344CB8AC3E}">
        <p14:creationId xmlns:p14="http://schemas.microsoft.com/office/powerpoint/2010/main" val="20592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439" y="457638"/>
            <a:ext cx="11202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Case Study 1: Very Small Farm (&lt; 1 acre) Locally Yours Farms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98566" y="1143799"/>
            <a:ext cx="72597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/>
              <a:t>Planting</a:t>
            </a:r>
            <a:endParaRPr lang="en-US" sz="2200" b="1" i="1" dirty="0"/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Most vegetables </a:t>
            </a:r>
            <a:r>
              <a:rPr lang="en-US" sz="2200" dirty="0" smtClean="0"/>
              <a:t>transplanted; direct-seeded </a:t>
            </a:r>
            <a:r>
              <a:rPr lang="en-US" sz="2200" dirty="0"/>
              <a:t>crops planted by </a:t>
            </a:r>
            <a:r>
              <a:rPr lang="en-US" sz="2200" dirty="0" smtClean="0"/>
              <a:t>hand</a:t>
            </a:r>
          </a:p>
          <a:p>
            <a:pPr marL="0" lvl="1"/>
            <a:r>
              <a:rPr lang="en-US" sz="2200" b="1" i="1" dirty="0" smtClean="0"/>
              <a:t>Irrigation</a:t>
            </a:r>
            <a:endParaRPr lang="en-US" sz="2200" dirty="0"/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Hand </a:t>
            </a:r>
            <a:r>
              <a:rPr lang="en-US" sz="2200" dirty="0" smtClean="0"/>
              <a:t>watering with hoses or watering cans</a:t>
            </a:r>
            <a:endParaRPr lang="en-US" sz="2200" b="1" i="1" dirty="0"/>
          </a:p>
          <a:p>
            <a:r>
              <a:rPr lang="en-US" sz="2200" b="1" i="1" dirty="0"/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Front tine </a:t>
            </a:r>
            <a:r>
              <a:rPr lang="en-US" sz="2200" dirty="0" smtClean="0"/>
              <a:t>rototiller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H</a:t>
            </a:r>
            <a:r>
              <a:rPr lang="en-US" sz="2200" dirty="0" smtClean="0"/>
              <a:t>and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Hose &amp; nozzle, watering can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H</a:t>
            </a:r>
            <a:r>
              <a:rPr lang="en-US" sz="2200" dirty="0" smtClean="0"/>
              <a:t>and-held sprayer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748" y="1379631"/>
            <a:ext cx="2441547" cy="322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072748" y="4360048"/>
            <a:ext cx="1317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Photo: Julia Gaskin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8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783" y="406582"/>
            <a:ext cx="1124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Case Study 2 – Small Farm (2 acres) </a:t>
            </a:r>
            <a:r>
              <a:rPr lang="en-US" sz="2800" b="1" dirty="0" err="1" smtClean="0"/>
              <a:t>Wanna</a:t>
            </a:r>
            <a:r>
              <a:rPr lang="en-US" sz="2800" b="1" dirty="0" smtClean="0"/>
              <a:t> </a:t>
            </a:r>
            <a:r>
              <a:rPr lang="en-US" sz="2800" b="1" dirty="0"/>
              <a:t>B Farms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0783" y="1520127"/>
            <a:ext cx="76977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Land</a:t>
            </a:r>
            <a:r>
              <a:rPr lang="en-US" sz="2400" dirty="0" smtClean="0"/>
              <a:t>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Rented 10 acres land with house, 5 acres open land </a:t>
            </a:r>
            <a:endParaRPr lang="en-US" sz="2400" dirty="0" smtClean="0"/>
          </a:p>
          <a:p>
            <a:r>
              <a:rPr lang="en-US" sz="2400" b="1" i="1" dirty="0" smtClean="0"/>
              <a:t>Production area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2 acres, </a:t>
            </a:r>
            <a:endParaRPr lang="en-US" sz="2400" dirty="0" smtClean="0"/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Vegetables- 0.5 acres at one time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Herbs- 0.25 </a:t>
            </a:r>
            <a:r>
              <a:rPr lang="en-US" sz="2400" dirty="0"/>
              <a:t>acres </a:t>
            </a:r>
            <a:endParaRPr lang="en-US" sz="2400" dirty="0" smtClean="0"/>
          </a:p>
          <a:p>
            <a:pPr marL="0" lvl="1"/>
            <a:r>
              <a:rPr lang="en-US" sz="2400" b="1" i="1" dirty="0" smtClean="0"/>
              <a:t>Markets</a:t>
            </a:r>
            <a:r>
              <a:rPr lang="en-US" sz="2400" dirty="0" smtClean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Direct through CSA, farmers’ market and self-serve roadside stand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i="1" dirty="0"/>
              <a:t>Market niche is unusual, heirloom and new vegetables with fresh </a:t>
            </a:r>
            <a:r>
              <a:rPr lang="en-US" sz="2400" i="1" dirty="0" smtClean="0"/>
              <a:t>herbs</a:t>
            </a:r>
            <a:endParaRPr lang="en-US" sz="2400" dirty="0"/>
          </a:p>
          <a:p>
            <a:endParaRPr lang="en-US" sz="2400" b="1" i="1" dirty="0" smtClean="0"/>
          </a:p>
        </p:txBody>
      </p:sp>
      <p:pic>
        <p:nvPicPr>
          <p:cNvPr id="6" name="Picture 5" descr="UGArden_Maisie_Twinkle-13_sm(1)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166" y="1099939"/>
            <a:ext cx="3111499" cy="233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8948" y="3687002"/>
            <a:ext cx="3108412" cy="228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403166" y="3187342"/>
            <a:ext cx="1346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Photos: David Berle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062" y="1125360"/>
            <a:ext cx="1050174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/>
              <a:t>Crops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Summer - squash, tomatoes, beans, peppers, and culinary herbs such as basil oregano and thyme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Fall and spring - kale, lettuce, cabbage, onions, potatoes, spinach, carrots, dried herbs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</a:t>
            </a:r>
            <a:r>
              <a:rPr lang="en-US" sz="2200" dirty="0" smtClean="0"/>
              <a:t>rop rotation</a:t>
            </a:r>
          </a:p>
          <a:p>
            <a:pPr lvl="2"/>
            <a:r>
              <a:rPr lang="en-US" sz="2000" dirty="0" smtClean="0">
                <a:cs typeface="ＭＳ Ｐゴシック" charset="0"/>
              </a:rPr>
              <a:t>Year </a:t>
            </a:r>
            <a:r>
              <a:rPr lang="en-US" sz="2000" dirty="0">
                <a:cs typeface="ＭＳ Ｐゴシック" charset="0"/>
              </a:rPr>
              <a:t>1: Buckwheat&gt; Winter Squash&gt; Oats/Austrian Winter </a:t>
            </a:r>
            <a:r>
              <a:rPr lang="en-US" sz="2000" dirty="0" smtClean="0">
                <a:cs typeface="ＭＳ Ｐゴシック" charset="0"/>
              </a:rPr>
              <a:t>Peas</a:t>
            </a:r>
          </a:p>
          <a:p>
            <a:pPr lvl="2"/>
            <a:r>
              <a:rPr lang="en-US" sz="2000" dirty="0" smtClean="0">
                <a:cs typeface="ＭＳ Ｐゴシック" charset="0"/>
              </a:rPr>
              <a:t>Year </a:t>
            </a:r>
            <a:r>
              <a:rPr lang="en-US" sz="2000" dirty="0">
                <a:cs typeface="ＭＳ Ｐゴシック" charset="0"/>
              </a:rPr>
              <a:t>2: Tomatoes&gt; Oat/Winter Pea&gt; </a:t>
            </a:r>
            <a:r>
              <a:rPr lang="en-US" sz="2000" dirty="0" err="1">
                <a:cs typeface="ＭＳ Ｐゴシック" charset="0"/>
              </a:rPr>
              <a:t>Sunn</a:t>
            </a:r>
            <a:r>
              <a:rPr lang="en-US" sz="2000" dirty="0">
                <a:cs typeface="ＭＳ Ｐゴシック" charset="0"/>
              </a:rPr>
              <a:t> Hemp&gt; Kale/Broccoli&gt; </a:t>
            </a:r>
            <a:r>
              <a:rPr lang="en-US" sz="2000" dirty="0" smtClean="0">
                <a:cs typeface="ＭＳ Ｐゴシック" charset="0"/>
              </a:rPr>
              <a:t>Rye</a:t>
            </a:r>
          </a:p>
          <a:p>
            <a:pPr lvl="2"/>
            <a:r>
              <a:rPr lang="en-US" sz="2000" dirty="0" smtClean="0">
                <a:cs typeface="ＭＳ Ｐゴシック" charset="0"/>
              </a:rPr>
              <a:t>Year </a:t>
            </a:r>
            <a:r>
              <a:rPr lang="en-US" sz="2000" dirty="0">
                <a:cs typeface="ＭＳ Ｐゴシック" charset="0"/>
              </a:rPr>
              <a:t>3: Field Peas&gt; Oats/Winter Pea&gt; Lettuce&gt; Buckwheat&gt; Okra</a:t>
            </a:r>
          </a:p>
          <a:p>
            <a:pPr lvl="2"/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0783" y="406582"/>
            <a:ext cx="1124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Case Study </a:t>
            </a:r>
            <a:r>
              <a:rPr lang="en-US" sz="2800" b="1" dirty="0" smtClean="0"/>
              <a:t>2: Small </a:t>
            </a:r>
            <a:r>
              <a:rPr lang="en-US" sz="2800" b="1" dirty="0"/>
              <a:t>Farm (2 </a:t>
            </a:r>
            <a:r>
              <a:rPr lang="en-US" sz="2800" b="1" dirty="0" smtClean="0"/>
              <a:t>acres), </a:t>
            </a:r>
            <a:r>
              <a:rPr lang="en-US" sz="2800" b="1" dirty="0" err="1" smtClean="0"/>
              <a:t>Wanna</a:t>
            </a:r>
            <a:r>
              <a:rPr lang="en-US" sz="2800" b="1" dirty="0" smtClean="0"/>
              <a:t> </a:t>
            </a:r>
            <a:r>
              <a:rPr lang="en-US" sz="2800" b="1" dirty="0"/>
              <a:t>B Farms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988" y="4332202"/>
            <a:ext cx="4534215" cy="224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52359" y="6329646"/>
            <a:ext cx="1346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Photos: David Berle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0AD47"/>
      </a:accent1>
      <a:accent2>
        <a:srgbClr val="5B9BD5"/>
      </a:accent2>
      <a:accent3>
        <a:srgbClr val="FFC000"/>
      </a:accent3>
      <a:accent4>
        <a:srgbClr val="ED7D31"/>
      </a:accent4>
      <a:accent5>
        <a:srgbClr val="954F72"/>
      </a:accent5>
      <a:accent6>
        <a:srgbClr val="70AD47"/>
      </a:accent6>
      <a:hlink>
        <a:srgbClr val="954F72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1181</Words>
  <Application>Microsoft Office PowerPoint</Application>
  <PresentationFormat>Widescreen</PresentationFormat>
  <Paragraphs>187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MS PGothic</vt:lpstr>
      <vt:lpstr>Arial</vt:lpstr>
      <vt:lpstr>Times New Roman</vt:lpstr>
      <vt:lpstr>Verdana</vt:lpstr>
      <vt:lpstr>Office Theme</vt:lpstr>
      <vt:lpstr>PowerPoint Presentation</vt:lpstr>
      <vt:lpstr>Session 5  Case Study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Resources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Rebecca Chatham</dc:creator>
  <cp:lastModifiedBy>Windows User</cp:lastModifiedBy>
  <cp:revision>115</cp:revision>
  <cp:lastPrinted>2016-09-19T18:45:17Z</cp:lastPrinted>
  <dcterms:created xsi:type="dcterms:W3CDTF">2015-06-09T16:44:22Z</dcterms:created>
  <dcterms:modified xsi:type="dcterms:W3CDTF">2016-10-10T14:40:42Z</dcterms:modified>
</cp:coreProperties>
</file>