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74" r:id="rId2"/>
    <p:sldId id="275" r:id="rId3"/>
    <p:sldId id="276" r:id="rId4"/>
    <p:sldId id="277" r:id="rId5"/>
    <p:sldId id="273" r:id="rId6"/>
    <p:sldId id="266" r:id="rId7"/>
    <p:sldId id="267" r:id="rId8"/>
    <p:sldId id="268" r:id="rId9"/>
    <p:sldId id="269" r:id="rId10"/>
    <p:sldId id="270" r:id="rId11"/>
    <p:sldId id="271" r:id="rId12"/>
    <p:sldId id="261" r:id="rId13"/>
    <p:sldId id="265"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9" autoAdjust="0"/>
    <p:restoredTop sz="86980" autoAdjust="0"/>
  </p:normalViewPr>
  <p:slideViewPr>
    <p:cSldViewPr snapToGrid="0">
      <p:cViewPr varScale="1">
        <p:scale>
          <a:sx n="68" d="100"/>
          <a:sy n="68" d="100"/>
        </p:scale>
        <p:origin x="84" y="462"/>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26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997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1303389-1E35-4884-B99D-B5F617686ABE}" type="datetimeFigureOut">
              <a:rPr lang="en-US" smtClean="0"/>
              <a:t>10/17/2016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1295C0F-0126-4C2E-BA1F-72300B97C655}" type="slidenum">
              <a:rPr lang="en-US" smtClean="0"/>
              <a:t>‹#›</a:t>
            </a:fld>
            <a:endParaRPr lang="en-US"/>
          </a:p>
        </p:txBody>
      </p:sp>
    </p:spTree>
    <p:extLst>
      <p:ext uri="{BB962C8B-B14F-4D97-AF65-F5344CB8AC3E}">
        <p14:creationId xmlns:p14="http://schemas.microsoft.com/office/powerpoint/2010/main" val="142826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introduction</a:t>
            </a:r>
            <a:r>
              <a:rPr lang="en-US" baseline="0" dirty="0" smtClean="0"/>
              <a:t> slide to get growers thinking about their growing region and how they need to manage their crops.  Keep in mind that if you are trying to compete with growers from S. GA, growers in more northern parts of the state will need to have some sort of season extension tactic employed. However, they do have the advantage of being able to produce crops mid summer when it is too hot for much of the southern part of the state.</a:t>
            </a:r>
            <a:endParaRPr lang="en-US" dirty="0"/>
          </a:p>
        </p:txBody>
      </p:sp>
      <p:sp>
        <p:nvSpPr>
          <p:cNvPr id="4" name="Slide Number Placeholder 3"/>
          <p:cNvSpPr>
            <a:spLocks noGrp="1"/>
          </p:cNvSpPr>
          <p:nvPr>
            <p:ph type="sldNum" sz="quarter" idx="10"/>
          </p:nvPr>
        </p:nvSpPr>
        <p:spPr/>
        <p:txBody>
          <a:bodyPr/>
          <a:lstStyle/>
          <a:p>
            <a:fld id="{F1295C0F-0126-4C2E-BA1F-72300B97C655}" type="slidenum">
              <a:rPr lang="en-US" smtClean="0"/>
              <a:t>3</a:t>
            </a:fld>
            <a:endParaRPr lang="en-US"/>
          </a:p>
        </p:txBody>
      </p:sp>
    </p:spTree>
    <p:extLst>
      <p:ext uri="{BB962C8B-B14F-4D97-AF65-F5344CB8AC3E}">
        <p14:creationId xmlns:p14="http://schemas.microsoft.com/office/powerpoint/2010/main" val="190569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295C0F-0126-4C2E-BA1F-72300B97C655}" type="slidenum">
              <a:rPr lang="en-US" smtClean="0"/>
              <a:t>13</a:t>
            </a:fld>
            <a:endParaRPr lang="en-US"/>
          </a:p>
        </p:txBody>
      </p:sp>
    </p:spTree>
    <p:extLst>
      <p:ext uri="{BB962C8B-B14F-4D97-AF65-F5344CB8AC3E}">
        <p14:creationId xmlns:p14="http://schemas.microsoft.com/office/powerpoint/2010/main" val="74703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 vegetable production really</a:t>
            </a:r>
            <a:r>
              <a:rPr lang="en-US" baseline="0" dirty="0" smtClean="0"/>
              <a:t> is representative of 3 distinct regions. The mountains have more in common with Northern states such as KY and Ohio, whereas the Piedmont is more closely aligned with the Carolinas and S. GA (Coastal Plain) is more similar to North Florida.  Also a table of examples of first and last frost dates are given for 3 regions of GA. These dates illustrate that there is a lot of variability from year to year. To reach the market in time many growers will be planting before danger of frost is gone. </a:t>
            </a:r>
            <a:endParaRPr lang="en-US" dirty="0"/>
          </a:p>
        </p:txBody>
      </p:sp>
      <p:sp>
        <p:nvSpPr>
          <p:cNvPr id="4" name="Slide Number Placeholder 3"/>
          <p:cNvSpPr>
            <a:spLocks noGrp="1"/>
          </p:cNvSpPr>
          <p:nvPr>
            <p:ph type="sldNum" sz="quarter" idx="10"/>
          </p:nvPr>
        </p:nvSpPr>
        <p:spPr/>
        <p:txBody>
          <a:bodyPr/>
          <a:lstStyle/>
          <a:p>
            <a:fld id="{F1295C0F-0126-4C2E-BA1F-72300B97C655}" type="slidenum">
              <a:rPr lang="en-US" smtClean="0"/>
              <a:t>4</a:t>
            </a:fld>
            <a:endParaRPr lang="en-US"/>
          </a:p>
        </p:txBody>
      </p:sp>
    </p:spTree>
    <p:extLst>
      <p:ext uri="{BB962C8B-B14F-4D97-AF65-F5344CB8AC3E}">
        <p14:creationId xmlns:p14="http://schemas.microsoft.com/office/powerpoint/2010/main" val="180577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general rules</a:t>
            </a:r>
            <a:r>
              <a:rPr lang="en-US" baseline="0" dirty="0" smtClean="0"/>
              <a:t> and they are not at all exhaustive as there are many exceptions but this is just done to get potential growers thinking about how to recognize cool and warm season crops. Keep in mind that you can grow crops out of season, but problems may be encountered when using season extension techniques. An example of growing tomatoes in winter – light levels are low and fruit take a long time to ripen and often sugars are lower than in summer.</a:t>
            </a:r>
            <a:endParaRPr lang="en-US" dirty="0"/>
          </a:p>
        </p:txBody>
      </p:sp>
      <p:sp>
        <p:nvSpPr>
          <p:cNvPr id="4" name="Slide Number Placeholder 3"/>
          <p:cNvSpPr>
            <a:spLocks noGrp="1"/>
          </p:cNvSpPr>
          <p:nvPr>
            <p:ph type="sldNum" sz="quarter" idx="10"/>
          </p:nvPr>
        </p:nvSpPr>
        <p:spPr/>
        <p:txBody>
          <a:bodyPr/>
          <a:lstStyle/>
          <a:p>
            <a:fld id="{F1295C0F-0126-4C2E-BA1F-72300B97C655}" type="slidenum">
              <a:rPr lang="en-US" smtClean="0"/>
              <a:t>5</a:t>
            </a:fld>
            <a:endParaRPr lang="en-US"/>
          </a:p>
        </p:txBody>
      </p:sp>
    </p:spTree>
    <p:extLst>
      <p:ext uri="{BB962C8B-B14F-4D97-AF65-F5344CB8AC3E}">
        <p14:creationId xmlns:p14="http://schemas.microsoft.com/office/powerpoint/2010/main" val="379048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Cool</a:t>
            </a:r>
            <a:r>
              <a:rPr lang="en-US" baseline="0" dirty="0" smtClean="0"/>
              <a:t> season crops thrive through the winter in Georgia – some low temperatures for tolerance are listed, but these are not absolutes. Stress that growing conditions and stage of growth has a big impact on survival and damage. For example a broccoli plant will survive temperatures in the low 20s, but if a head is forming then tolerance is only to the upper 20s. Onions that are established can survive temperatures down to 15 F, but those that are just planted will be easily killed to the soil in low temperatures.  Cultural practices also can impact tolerance.  Example picture of  mustard greens that were cultivated the day before a freeze having severe damage, while those that were not cultivated were fine – the cultivation opened up air-pockets in the soil, exposing roots to the freezing air resulting in damage. Understand that cold tolerance is a fluid property based on several factors.</a:t>
            </a:r>
            <a:endParaRPr lang="en-US" dirty="0"/>
          </a:p>
        </p:txBody>
      </p:sp>
      <p:sp>
        <p:nvSpPr>
          <p:cNvPr id="4" name="Slide Number Placeholder 3"/>
          <p:cNvSpPr>
            <a:spLocks noGrp="1"/>
          </p:cNvSpPr>
          <p:nvPr>
            <p:ph type="sldNum" sz="quarter" idx="10"/>
          </p:nvPr>
        </p:nvSpPr>
        <p:spPr/>
        <p:txBody>
          <a:bodyPr/>
          <a:lstStyle/>
          <a:p>
            <a:fld id="{F1295C0F-0126-4C2E-BA1F-72300B97C655}" type="slidenum">
              <a:rPr lang="en-US" smtClean="0"/>
              <a:t>6</a:t>
            </a:fld>
            <a:endParaRPr lang="en-US"/>
          </a:p>
        </p:txBody>
      </p:sp>
    </p:spTree>
    <p:extLst>
      <p:ext uri="{BB962C8B-B14F-4D97-AF65-F5344CB8AC3E}">
        <p14:creationId xmlns:p14="http://schemas.microsoft.com/office/powerpoint/2010/main" val="33551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crops will suffer damage</a:t>
            </a:r>
            <a:r>
              <a:rPr lang="en-US" baseline="0" dirty="0" smtClean="0"/>
              <a:t> from frosts and benefit from season extension technologies. They also will grow slowly in cool soils and many are grown commercially on black plastic mulch.  Extreme high temperatures that occur in mid-summer can also negatively impact fruit set (pollination) by these crops.  Tomato has poor fruit set at temperatures above 95 </a:t>
            </a:r>
            <a:r>
              <a:rPr lang="en-US" baseline="0" dirty="0" err="1" smtClean="0"/>
              <a:t>oF</a:t>
            </a:r>
            <a:r>
              <a:rPr lang="en-US" baseline="0" dirty="0" smtClean="0"/>
              <a:t> and this is why most of these crops are not grown in S. Georgia in mid-summer. In addition it should be noted that many heirloom type crops do not set fruit well in hot temperatures.  Direct seeded crops such as sweet corn and bean may germinate poorly in cool soils. In spring when temperatures are above freezing but still cool there can be issues with germination. In addition, when seed sit in the soil for an extended period of time fungal and bacterial diseases can cause problems with germination.  The attached picture is of lettuce, which is about to flower (bolt). Lettuce, like many cool season crops, will begin to flower when temperatures begin to rise in the late Spring.  Many times we have difficulty planting cool season crops in the spring as they mature in hot weather, which can cause problems.  There are significant differences between going from cool to hot and hot to cool when planting vegetables. Cool season vegetables do better going from hot to cool, while warm season do better from cool to hot.</a:t>
            </a:r>
            <a:endParaRPr lang="en-US" dirty="0"/>
          </a:p>
        </p:txBody>
      </p:sp>
      <p:sp>
        <p:nvSpPr>
          <p:cNvPr id="4" name="Slide Number Placeholder 3"/>
          <p:cNvSpPr>
            <a:spLocks noGrp="1"/>
          </p:cNvSpPr>
          <p:nvPr>
            <p:ph type="sldNum" sz="quarter" idx="10"/>
          </p:nvPr>
        </p:nvSpPr>
        <p:spPr/>
        <p:txBody>
          <a:bodyPr/>
          <a:lstStyle/>
          <a:p>
            <a:fld id="{F1295C0F-0126-4C2E-BA1F-72300B97C655}" type="slidenum">
              <a:rPr lang="en-US" smtClean="0"/>
              <a:t>7</a:t>
            </a:fld>
            <a:endParaRPr lang="en-US"/>
          </a:p>
        </p:txBody>
      </p:sp>
    </p:spTree>
    <p:extLst>
      <p:ext uri="{BB962C8B-B14F-4D97-AF65-F5344CB8AC3E}">
        <p14:creationId xmlns:p14="http://schemas.microsoft.com/office/powerpoint/2010/main" val="28986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a:t>
            </a:r>
            <a:r>
              <a:rPr lang="en-US" baseline="0" dirty="0" smtClean="0"/>
              <a:t> that cool and warm season crops can vary significantly on days to maturity. A warm season crop in the early spring can take 10 days longer than is typically listed for maturity times while in the fall it can be 10 days shorter. It has to do with heat units that the crop is exposed. Most warm season crops use a baseline temperature of 50 </a:t>
            </a:r>
            <a:r>
              <a:rPr lang="en-US" baseline="0" dirty="0" err="1" smtClean="0"/>
              <a:t>oF</a:t>
            </a:r>
            <a:r>
              <a:rPr lang="en-US" baseline="0" dirty="0" smtClean="0"/>
              <a:t> – below 50 </a:t>
            </a:r>
            <a:r>
              <a:rPr lang="en-US" baseline="0" dirty="0" err="1" smtClean="0"/>
              <a:t>oF</a:t>
            </a:r>
            <a:r>
              <a:rPr lang="en-US" baseline="0" dirty="0" smtClean="0"/>
              <a:t> they do not grow much. Also just note that days to maturity that are listed for a crop can differ based on if it is traditionally seeded or transplanted – the days to maturity are based on the day that plant or seed is put in the field.</a:t>
            </a:r>
            <a:endParaRPr lang="en-US" dirty="0"/>
          </a:p>
        </p:txBody>
      </p:sp>
      <p:sp>
        <p:nvSpPr>
          <p:cNvPr id="4" name="Slide Number Placeholder 3"/>
          <p:cNvSpPr>
            <a:spLocks noGrp="1"/>
          </p:cNvSpPr>
          <p:nvPr>
            <p:ph type="sldNum" sz="quarter" idx="10"/>
          </p:nvPr>
        </p:nvSpPr>
        <p:spPr/>
        <p:txBody>
          <a:bodyPr/>
          <a:lstStyle/>
          <a:p>
            <a:fld id="{F1295C0F-0126-4C2E-BA1F-72300B97C655}" type="slidenum">
              <a:rPr lang="en-US" smtClean="0"/>
              <a:t>8</a:t>
            </a:fld>
            <a:endParaRPr lang="en-US"/>
          </a:p>
        </p:txBody>
      </p:sp>
    </p:spTree>
    <p:extLst>
      <p:ext uri="{BB962C8B-B14F-4D97-AF65-F5344CB8AC3E}">
        <p14:creationId xmlns:p14="http://schemas.microsoft.com/office/powerpoint/2010/main" val="453526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Growing</a:t>
            </a:r>
            <a:r>
              <a:rPr lang="en-US" baseline="0" dirty="0" smtClean="0"/>
              <a:t> seasons in N. GA and the Piedmont. Typically in the mountains 1 warm season crop can be planted and 1-2 cool season crops. While this is a general rule of thumb, growers can plant sequentially so that they have a continuous supply of a particular crop – although only 1 warm season crop is listed a grower could plant sweet corn daily for 1 month and have a wide range of corn available.  It may also be worth discussing some crops which are harvested 1 time (corn, onions, peas) while others such as pepper, squash, tomato can be harvested over several weeks of time. Sequential plantings can really increase the length of season.</a:t>
            </a:r>
            <a:endParaRPr lang="en-US" dirty="0"/>
          </a:p>
        </p:txBody>
      </p:sp>
      <p:sp>
        <p:nvSpPr>
          <p:cNvPr id="4" name="Slide Number Placeholder 3"/>
          <p:cNvSpPr>
            <a:spLocks noGrp="1"/>
          </p:cNvSpPr>
          <p:nvPr>
            <p:ph type="sldNum" sz="quarter" idx="10"/>
          </p:nvPr>
        </p:nvSpPr>
        <p:spPr/>
        <p:txBody>
          <a:bodyPr/>
          <a:lstStyle/>
          <a:p>
            <a:fld id="{F1295C0F-0126-4C2E-BA1F-72300B97C655}" type="slidenum">
              <a:rPr lang="en-US" smtClean="0"/>
              <a:t>9</a:t>
            </a:fld>
            <a:endParaRPr lang="en-US"/>
          </a:p>
        </p:txBody>
      </p:sp>
    </p:spTree>
    <p:extLst>
      <p:ext uri="{BB962C8B-B14F-4D97-AF65-F5344CB8AC3E}">
        <p14:creationId xmlns:p14="http://schemas.microsoft.com/office/powerpoint/2010/main" val="119261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southern part of the state</a:t>
            </a:r>
            <a:r>
              <a:rPr lang="en-US" baseline="0" dirty="0" smtClean="0"/>
              <a:t> we have a narrow window for fall warm-season crops. If planted too late the crop may survive but productivity is slowed due to short days in the fall, even if temperatures remain high. We also plant cool season crops for the fall in very hot conditions – however the crop matures under cool conditions so it works out okay. Conversely in the spring if planted too late the cool season crops will mature when the weather is hot, which is problematic.  Some growers will produce crops such as greens year-round in the southern part of the state, but issues with quality and insect resistance usually prevent this from occurring. </a:t>
            </a:r>
            <a:endParaRPr lang="en-US" dirty="0"/>
          </a:p>
        </p:txBody>
      </p:sp>
      <p:sp>
        <p:nvSpPr>
          <p:cNvPr id="4" name="Slide Number Placeholder 3"/>
          <p:cNvSpPr>
            <a:spLocks noGrp="1"/>
          </p:cNvSpPr>
          <p:nvPr>
            <p:ph type="sldNum" sz="quarter" idx="10"/>
          </p:nvPr>
        </p:nvSpPr>
        <p:spPr/>
        <p:txBody>
          <a:bodyPr/>
          <a:lstStyle/>
          <a:p>
            <a:fld id="{F1295C0F-0126-4C2E-BA1F-72300B97C655}" type="slidenum">
              <a:rPr lang="en-US" smtClean="0"/>
              <a:t>10</a:t>
            </a:fld>
            <a:endParaRPr lang="en-US"/>
          </a:p>
        </p:txBody>
      </p:sp>
    </p:spTree>
    <p:extLst>
      <p:ext uri="{BB962C8B-B14F-4D97-AF65-F5344CB8AC3E}">
        <p14:creationId xmlns:p14="http://schemas.microsoft.com/office/powerpoint/2010/main" val="345141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cover transplant production of cool season crops under very hot temperatures.  Cabbage and greens for the fall are seeded in early July, which can be problematic for germination – more of this will be covered in transplant production. Also discuss seeding of some crops under high temperatures (already discussed cool temperatures earlier). Under hot temperatures very small seeded crops (carrots) need constant wetting to germinate. Even large seeded crops such as bean (see picture) can have vigor and stand issues when planted under hot temperatures. The beans in the picture have a poor stand as they were seeded when air temperatures were 100 </a:t>
            </a:r>
            <a:r>
              <a:rPr lang="en-US" baseline="0" dirty="0" err="1" smtClean="0"/>
              <a:t>oF</a:t>
            </a:r>
            <a:r>
              <a:rPr lang="en-US" baseline="0" dirty="0" smtClean="0"/>
              <a:t> and soil surface temperatures approached 125 </a:t>
            </a:r>
            <a:r>
              <a:rPr lang="en-US" baseline="0" dirty="0" err="1" smtClean="0"/>
              <a:t>oF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1295C0F-0126-4C2E-BA1F-72300B97C655}" type="slidenum">
              <a:rPr lang="en-US" smtClean="0"/>
              <a:t>11</a:t>
            </a:fld>
            <a:endParaRPr lang="en-US"/>
          </a:p>
        </p:txBody>
      </p:sp>
    </p:spTree>
    <p:extLst>
      <p:ext uri="{BB962C8B-B14F-4D97-AF65-F5344CB8AC3E}">
        <p14:creationId xmlns:p14="http://schemas.microsoft.com/office/powerpoint/2010/main" val="327063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44014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8400091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931483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040523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D2218-4DD8-4592-9292-E00F030EE430}"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793749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D2218-4DD8-4592-9292-E00F030EE430}"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78827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D2218-4DD8-4592-9292-E00F030EE430}" type="datetimeFigureOut">
              <a:rPr lang="en-US" smtClean="0"/>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7F6D4-F957-4BA7-940B-28CC642EE0E4}"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163115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D2218-4DD8-4592-9292-E00F030EE430}" type="datetimeFigureOut">
              <a:rPr lang="en-US" smtClean="0"/>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7F6D4-F957-4BA7-940B-28CC642EE0E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41824289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D2218-4DD8-4592-9292-E00F030EE430}" type="datetimeFigureOut">
              <a:rPr lang="en-US" smtClean="0"/>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7F6D4-F957-4BA7-940B-28CC642EE0E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402133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040589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30470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accent6">
                <a:lumMod val="75000"/>
                <a:alpha val="15000"/>
              </a:schemeClr>
            </a:gs>
            <a:gs pos="100000">
              <a:schemeClr val="accent6">
                <a:lumMod val="40000"/>
                <a:lumOff val="6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D2218-4DD8-4592-9292-E00F030EE430}" type="datetimeFigureOut">
              <a:rPr lang="en-US" smtClean="0"/>
              <a:t>10/17/2016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7F6D4-F957-4BA7-940B-28CC642EE0E4}" type="slidenum">
              <a:rPr lang="en-US" smtClean="0"/>
              <a:t>‹#›</a:t>
            </a:fld>
            <a:endParaRPr lang="en-US"/>
          </a:p>
        </p:txBody>
      </p:sp>
    </p:spTree>
    <p:extLst>
      <p:ext uri="{BB962C8B-B14F-4D97-AF65-F5344CB8AC3E}">
        <p14:creationId xmlns:p14="http://schemas.microsoft.com/office/powerpoint/2010/main" val="208235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extension.uga.edu/publications/detail.cfm?number=C963"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thepacker.com/grower/2015-southeastern-us-vegetable-crop-handboo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gif"/><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604" y="602398"/>
            <a:ext cx="7546789" cy="2331689"/>
          </a:xfrm>
          <a:prstGeom prst="rect">
            <a:avLst/>
          </a:prstGeom>
        </p:spPr>
      </p:pic>
      <p:sp>
        <p:nvSpPr>
          <p:cNvPr id="5" name="Title 1"/>
          <p:cNvSpPr txBox="1">
            <a:spLocks/>
          </p:cNvSpPr>
          <p:nvPr/>
        </p:nvSpPr>
        <p:spPr>
          <a:xfrm>
            <a:off x="-2" y="3016284"/>
            <a:ext cx="12192000" cy="11716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ea typeface="Verdana" panose="020B0604030504040204" pitchFamily="34" charset="0"/>
                <a:cs typeface="Times New Roman" panose="02020603050405020304" pitchFamily="18" charset="0"/>
              </a:rPr>
              <a:t>Small Fruit and Vegetable Production</a:t>
            </a:r>
            <a:endParaRPr lang="en-US" sz="6000" dirty="0">
              <a:ea typeface="Verdana" panose="020B060403050404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1501" y="5834699"/>
            <a:ext cx="1705074" cy="600457"/>
          </a:xfrm>
          <a:prstGeom prst="rect">
            <a:avLst/>
          </a:prstGeom>
          <a:effectLst>
            <a:glow>
              <a:schemeClr val="tx1">
                <a:alpha val="20000"/>
              </a:schemeClr>
            </a:glo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914" y="5255954"/>
            <a:ext cx="917600" cy="1481021"/>
          </a:xfrm>
          <a:prstGeom prst="rect">
            <a:avLst/>
          </a:prstGeom>
          <a:effectLst>
            <a:glow>
              <a:schemeClr val="tx1">
                <a:alpha val="20000"/>
              </a:schemeClr>
            </a:glo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9391" y="5406027"/>
            <a:ext cx="1162012" cy="1029129"/>
          </a:xfrm>
          <a:prstGeom prst="rect">
            <a:avLst/>
          </a:prstGeom>
        </p:spPr>
      </p:pic>
    </p:spTree>
    <p:extLst>
      <p:ext uri="{BB962C8B-B14F-4D97-AF65-F5344CB8AC3E}">
        <p14:creationId xmlns:p14="http://schemas.microsoft.com/office/powerpoint/2010/main" val="193434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season	</a:t>
            </a:r>
            <a:endParaRPr lang="en-US" dirty="0"/>
          </a:p>
        </p:txBody>
      </p:sp>
      <p:sp>
        <p:nvSpPr>
          <p:cNvPr id="3" name="Content Placeholder 2"/>
          <p:cNvSpPr>
            <a:spLocks noGrp="1"/>
          </p:cNvSpPr>
          <p:nvPr>
            <p:ph sz="half" idx="1"/>
          </p:nvPr>
        </p:nvSpPr>
        <p:spPr/>
        <p:txBody>
          <a:bodyPr/>
          <a:lstStyle/>
          <a:p>
            <a:r>
              <a:rPr lang="en-US" dirty="0" smtClean="0"/>
              <a:t>S. GA</a:t>
            </a:r>
          </a:p>
          <a:p>
            <a:pPr lvl="1">
              <a:buFont typeface="Arial" panose="020B0604020202020204" pitchFamily="34" charset="0"/>
              <a:buChar char="−"/>
            </a:pPr>
            <a:r>
              <a:rPr lang="en-US" dirty="0" smtClean="0"/>
              <a:t>2 warm season crops</a:t>
            </a:r>
          </a:p>
          <a:p>
            <a:pPr lvl="1">
              <a:buFont typeface="Arial" panose="020B0604020202020204" pitchFamily="34" charset="0"/>
              <a:buChar char="−"/>
            </a:pPr>
            <a:r>
              <a:rPr lang="en-US" dirty="0" smtClean="0"/>
              <a:t>2 cool season crops</a:t>
            </a:r>
          </a:p>
          <a:p>
            <a:pPr lvl="1">
              <a:buFont typeface="Arial" panose="020B0604020202020204" pitchFamily="34" charset="0"/>
              <a:buChar char="−"/>
            </a:pPr>
            <a:r>
              <a:rPr lang="en-US" dirty="0" smtClean="0"/>
              <a:t>Warm season planted late Feb-late March and Aug 1-Aug 15</a:t>
            </a:r>
          </a:p>
          <a:p>
            <a:pPr lvl="1">
              <a:buFont typeface="Arial" panose="020B0604020202020204" pitchFamily="34" charset="0"/>
              <a:buChar char="−"/>
            </a:pPr>
            <a:r>
              <a:rPr lang="en-US" dirty="0" smtClean="0"/>
              <a:t>Cool season planted mid Jan-early Feb and Aug 15-Sept 15</a:t>
            </a:r>
          </a:p>
          <a:p>
            <a:pPr lvl="1"/>
            <a:endParaRPr lang="en-US" dirty="0" smtClean="0"/>
          </a:p>
          <a:p>
            <a:pPr lvl="1"/>
            <a:endParaRPr lang="en-US" dirty="0"/>
          </a:p>
        </p:txBody>
      </p:sp>
      <p:sp>
        <p:nvSpPr>
          <p:cNvPr id="4" name="Content Placeholder 3"/>
          <p:cNvSpPr>
            <a:spLocks noGrp="1"/>
          </p:cNvSpPr>
          <p:nvPr>
            <p:ph sz="half" idx="2"/>
          </p:nvPr>
        </p:nvSpPr>
        <p:spPr/>
        <p:txBody>
          <a:bodyPr/>
          <a:lstStyle/>
          <a:p>
            <a:r>
              <a:rPr lang="en-US" dirty="0" smtClean="0"/>
              <a:t>In the southern part of the state the second warm season crop will be under severe disease and insect pressure</a:t>
            </a:r>
          </a:p>
          <a:p>
            <a:pPr lvl="1">
              <a:buFont typeface="Arial" panose="020B0604020202020204" pitchFamily="34" charset="0"/>
              <a:buChar char="−"/>
            </a:pPr>
            <a:r>
              <a:rPr lang="en-US" dirty="0" smtClean="0"/>
              <a:t>Disease resistance in varieties is critical</a:t>
            </a:r>
            <a:endParaRPr lang="en-US" dirty="0"/>
          </a:p>
        </p:txBody>
      </p:sp>
    </p:spTree>
    <p:extLst>
      <p:ext uri="{BB962C8B-B14F-4D97-AF65-F5344CB8AC3E}">
        <p14:creationId xmlns:p14="http://schemas.microsoft.com/office/powerpoint/2010/main" val="1474331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Transplant production	</a:t>
            </a:r>
            <a:endParaRPr lang="en-US" dirty="0"/>
          </a:p>
        </p:txBody>
      </p:sp>
      <p:sp>
        <p:nvSpPr>
          <p:cNvPr id="3" name="Content Placeholder 2"/>
          <p:cNvSpPr>
            <a:spLocks noGrp="1"/>
          </p:cNvSpPr>
          <p:nvPr>
            <p:ph sz="half" idx="1"/>
          </p:nvPr>
        </p:nvSpPr>
        <p:spPr/>
        <p:txBody>
          <a:bodyPr/>
          <a:lstStyle/>
          <a:p>
            <a:r>
              <a:rPr lang="en-US" dirty="0" smtClean="0"/>
              <a:t>For many fall crops transplant production can be challenging</a:t>
            </a:r>
          </a:p>
          <a:p>
            <a:pPr lvl="1">
              <a:buFont typeface="Arial" panose="020B0604020202020204" pitchFamily="34" charset="0"/>
              <a:buChar char="−"/>
            </a:pPr>
            <a:r>
              <a:rPr lang="en-US" dirty="0" smtClean="0"/>
              <a:t>Seeded and grown during the hottest time of the year</a:t>
            </a:r>
          </a:p>
          <a:p>
            <a:pPr lvl="1">
              <a:buFont typeface="Arial" panose="020B0604020202020204" pitchFamily="34" charset="0"/>
              <a:buChar char="−"/>
            </a:pPr>
            <a:r>
              <a:rPr lang="en-US" dirty="0" smtClean="0"/>
              <a:t>Germination rates of cool season crops suffer in heat</a:t>
            </a:r>
          </a:p>
          <a:p>
            <a:pPr marL="457200" lvl="1" indent="0">
              <a:buNone/>
            </a:pPr>
            <a:endParaRPr lang="en-US" dirty="0" smtClean="0"/>
          </a:p>
          <a:p>
            <a:pPr lvl="1"/>
            <a:endParaRPr lang="en-US" dirty="0"/>
          </a:p>
        </p:txBody>
      </p:sp>
      <p:sp>
        <p:nvSpPr>
          <p:cNvPr id="4" name="Content Placeholder 3"/>
          <p:cNvSpPr>
            <a:spLocks noGrp="1"/>
          </p:cNvSpPr>
          <p:nvPr>
            <p:ph sz="half" idx="2"/>
          </p:nvPr>
        </p:nvSpPr>
        <p:spPr/>
        <p:txBody>
          <a:bodyPr/>
          <a:lstStyle/>
          <a:p>
            <a:r>
              <a:rPr lang="en-US" dirty="0" smtClean="0"/>
              <a:t>Direct seeded fall crops (carrot, bean) need to have constant wetting of the soil to prevent crusting and improve germination.</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9857" r="3871" b="36774"/>
          <a:stretch/>
        </p:blipFill>
        <p:spPr>
          <a:xfrm>
            <a:off x="1523999" y="4313903"/>
            <a:ext cx="8790039" cy="160265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8399406" y="5670340"/>
            <a:ext cx="1311578" cy="246221"/>
          </a:xfrm>
          <a:prstGeom prst="rect">
            <a:avLst/>
          </a:prstGeom>
          <a:noFill/>
        </p:spPr>
        <p:txBody>
          <a:bodyPr wrap="none" rtlCol="0">
            <a:spAutoFit/>
          </a:bodyPr>
          <a:lstStyle/>
          <a:p>
            <a:r>
              <a:rPr lang="en-US" sz="1000" dirty="0" smtClean="0"/>
              <a:t>Photo: Tim </a:t>
            </a:r>
            <a:r>
              <a:rPr lang="en-US" sz="1000" dirty="0"/>
              <a:t>C</a:t>
            </a:r>
            <a:r>
              <a:rPr lang="en-US" sz="1000" dirty="0" smtClean="0"/>
              <a:t>oolong</a:t>
            </a:r>
            <a:endParaRPr lang="en-US" sz="1000" dirty="0"/>
          </a:p>
        </p:txBody>
      </p:sp>
    </p:spTree>
    <p:extLst>
      <p:ext uri="{BB962C8B-B14F-4D97-AF65-F5344CB8AC3E}">
        <p14:creationId xmlns:p14="http://schemas.microsoft.com/office/powerpoint/2010/main" val="978879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Additional Resources </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
        <p:nvSpPr>
          <p:cNvPr id="10" name="Content Placeholder 9"/>
          <p:cNvSpPr>
            <a:spLocks noGrp="1"/>
          </p:cNvSpPr>
          <p:nvPr>
            <p:ph idx="1"/>
          </p:nvPr>
        </p:nvSpPr>
        <p:spPr>
          <a:xfrm>
            <a:off x="838200" y="1825625"/>
            <a:ext cx="8066753" cy="4351338"/>
          </a:xfrm>
        </p:spPr>
        <p:txBody>
          <a:bodyPr/>
          <a:lstStyle/>
          <a:p>
            <a:r>
              <a:rPr lang="en-US" dirty="0" smtClean="0"/>
              <a:t>General planting dates for GA</a:t>
            </a:r>
          </a:p>
          <a:p>
            <a:pPr lvl="1"/>
            <a:r>
              <a:rPr lang="en-US" dirty="0" smtClean="0"/>
              <a:t>Vegetable gardening in GA</a:t>
            </a:r>
          </a:p>
          <a:p>
            <a:pPr lvl="2"/>
            <a:r>
              <a:rPr lang="en-US" dirty="0" smtClean="0">
                <a:hlinkClick r:id="rId3"/>
              </a:rPr>
              <a:t>http</a:t>
            </a:r>
            <a:r>
              <a:rPr lang="en-US" dirty="0">
                <a:hlinkClick r:id="rId3"/>
              </a:rPr>
              <a:t>://</a:t>
            </a:r>
            <a:r>
              <a:rPr lang="en-US" dirty="0" smtClean="0">
                <a:hlinkClick r:id="rId3"/>
              </a:rPr>
              <a:t>extension.uga.edu/publications/detail.cfm?number=C963</a:t>
            </a:r>
            <a:endParaRPr lang="en-US" dirty="0" smtClean="0"/>
          </a:p>
          <a:p>
            <a:pPr lvl="1"/>
            <a:r>
              <a:rPr lang="en-US" dirty="0" smtClean="0"/>
              <a:t>SE Regional Vegetable Production Guide</a:t>
            </a:r>
          </a:p>
          <a:p>
            <a:pPr lvl="2"/>
            <a:r>
              <a:rPr lang="en-US" dirty="0">
                <a:hlinkClick r:id="rId4"/>
              </a:rPr>
              <a:t>http://</a:t>
            </a:r>
            <a:r>
              <a:rPr lang="en-US" dirty="0" smtClean="0">
                <a:hlinkClick r:id="rId4"/>
              </a:rPr>
              <a:t>www.thepacker.com/grower/2015-southeastern-us-vegetable-crop-handbook</a:t>
            </a:r>
            <a:r>
              <a:rPr lang="en-US" dirty="0" smtClean="0"/>
              <a:t> </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4953" y="1711427"/>
            <a:ext cx="28575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35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31443" y="1576871"/>
            <a:ext cx="3051650" cy="506824"/>
          </a:xfrm>
        </p:spPr>
        <p:txBody>
          <a:bodyPr>
            <a:noAutofit/>
          </a:bodyPr>
          <a:lstStyle/>
          <a:p>
            <a:r>
              <a:rPr lang="en-US" sz="3200" dirty="0"/>
              <a:t> </a:t>
            </a:r>
            <a:r>
              <a:rPr lang="en-US" sz="3200" dirty="0" smtClean="0"/>
              <a:t>Supported by</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905" y="276901"/>
            <a:ext cx="4887056" cy="1533525"/>
          </a:xfrm>
          <a:prstGeom prst="rect">
            <a:avLst/>
          </a:prstGeom>
        </p:spPr>
      </p:pic>
      <p:grpSp>
        <p:nvGrpSpPr>
          <p:cNvPr id="2" name="Group 1"/>
          <p:cNvGrpSpPr/>
          <p:nvPr/>
        </p:nvGrpSpPr>
        <p:grpSpPr>
          <a:xfrm>
            <a:off x="2370858" y="2319360"/>
            <a:ext cx="7561741" cy="2515001"/>
            <a:chOff x="2192728" y="2319360"/>
            <a:chExt cx="7561741" cy="2515001"/>
          </a:xfrm>
        </p:grpSpPr>
        <p:sp>
          <p:nvSpPr>
            <p:cNvPr id="5" name="Subtitle 2"/>
            <p:cNvSpPr txBox="1">
              <a:spLocks/>
            </p:cNvSpPr>
            <p:nvPr/>
          </p:nvSpPr>
          <p:spPr>
            <a:xfrm>
              <a:off x="3457905" y="2319360"/>
              <a:ext cx="6296564" cy="25150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ln w="0"/>
                  <a:effectLst>
                    <a:outerShdw blurRad="38100" dist="19050" dir="2700000" algn="tl" rotWithShape="0">
                      <a:schemeClr val="dk1">
                        <a:alpha val="40000"/>
                      </a:schemeClr>
                    </a:outerShdw>
                  </a:effectLst>
                </a:rPr>
                <a:t>Beginning Farmer Rancher </a:t>
              </a:r>
            </a:p>
            <a:p>
              <a:r>
                <a:rPr lang="en-US" sz="4000" dirty="0" smtClean="0">
                  <a:ln w="0"/>
                  <a:effectLst>
                    <a:outerShdw blurRad="38100" dist="19050" dir="2700000" algn="tl" rotWithShape="0">
                      <a:schemeClr val="dk1">
                        <a:alpha val="40000"/>
                      </a:schemeClr>
                    </a:outerShdw>
                  </a:effectLst>
                </a:rPr>
                <a:t>Development Program</a:t>
              </a:r>
            </a:p>
            <a:p>
              <a:r>
                <a:rPr lang="en-US" dirty="0">
                  <a:ln w="0"/>
                  <a:effectLst>
                    <a:outerShdw blurRad="38100" dist="19050" dir="2700000" algn="tl" rotWithShape="0">
                      <a:schemeClr val="dk1">
                        <a:alpha val="40000"/>
                      </a:schemeClr>
                    </a:outerShdw>
                  </a:effectLst>
                </a:rPr>
                <a:t>Developing the Next Generation</a:t>
              </a:r>
            </a:p>
            <a:p>
              <a:r>
                <a:rPr lang="en-US" dirty="0">
                  <a:ln w="0"/>
                  <a:effectLst>
                    <a:outerShdw blurRad="38100" dist="19050" dir="2700000" algn="tl" rotWithShape="0">
                      <a:schemeClr val="dk1">
                        <a:alpha val="40000"/>
                      </a:schemeClr>
                    </a:outerShdw>
                  </a:effectLst>
                </a:rPr>
                <a:t> of Sustainable Farmers in </a:t>
              </a:r>
              <a:r>
                <a:rPr lang="en-US" dirty="0" smtClean="0">
                  <a:ln w="0"/>
                  <a:effectLst>
                    <a:outerShdw blurRad="38100" dist="19050" dir="2700000" algn="tl" rotWithShape="0">
                      <a:schemeClr val="dk1">
                        <a:alpha val="40000"/>
                      </a:schemeClr>
                    </a:outerShdw>
                  </a:effectLst>
                </a:rPr>
                <a:t>Georgia Grant</a:t>
              </a:r>
              <a:endParaRPr lang="en-US" sz="4000" dirty="0" smtClean="0">
                <a:ln w="0"/>
                <a:effectLst>
                  <a:outerShdw blurRad="38100" dist="19050" dir="2700000" algn="tl" rotWithShape="0">
                    <a:schemeClr val="dk1">
                      <a:alpha val="40000"/>
                    </a:schemeClr>
                  </a:outerShdw>
                </a:effectLst>
              </a:endParaRPr>
            </a:p>
            <a:p>
              <a:endParaRPr lang="en-US" sz="40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728" y="2409357"/>
              <a:ext cx="1265177" cy="2042016"/>
            </a:xfrm>
            <a:prstGeom prst="rect">
              <a:avLst/>
            </a:prstGeom>
            <a:effectLst>
              <a:glow>
                <a:schemeClr val="tx1">
                  <a:alpha val="20000"/>
                </a:schemeClr>
              </a:glow>
            </a:effectLst>
          </p:spPr>
        </p:pic>
      </p:grpSp>
      <p:sp>
        <p:nvSpPr>
          <p:cNvPr id="8" name="Subtitle 2"/>
          <p:cNvSpPr txBox="1">
            <a:spLocks/>
          </p:cNvSpPr>
          <p:nvPr/>
        </p:nvSpPr>
        <p:spPr>
          <a:xfrm>
            <a:off x="1441130" y="5847855"/>
            <a:ext cx="9785087" cy="506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n w="0"/>
              <a:effectLst>
                <a:outerShdw blurRad="38100" dist="19050" dir="2700000" algn="tl" rotWithShape="0">
                  <a:schemeClr val="dk1">
                    <a:alpha val="40000"/>
                  </a:schemeClr>
                </a:outerShdw>
              </a:effectLst>
            </a:endParaRPr>
          </a:p>
        </p:txBody>
      </p:sp>
      <p:grpSp>
        <p:nvGrpSpPr>
          <p:cNvPr id="7" name="Group 6"/>
          <p:cNvGrpSpPr/>
          <p:nvPr/>
        </p:nvGrpSpPr>
        <p:grpSpPr>
          <a:xfrm>
            <a:off x="5486411" y="5442487"/>
            <a:ext cx="5228663" cy="693893"/>
            <a:chOff x="3388644" y="5304999"/>
            <a:chExt cx="5228663" cy="693893"/>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1353" y="5399375"/>
              <a:ext cx="1288593" cy="564404"/>
            </a:xfrm>
            <a:prstGeom prst="rect">
              <a:avLst/>
            </a:prstGeom>
            <a:effectLst>
              <a:glow>
                <a:schemeClr val="tx1">
                  <a:alpha val="20000"/>
                </a:schemeClr>
              </a:glo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3818" y="5304999"/>
              <a:ext cx="783489" cy="69389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8644" y="5448383"/>
              <a:ext cx="1487871" cy="523967"/>
            </a:xfrm>
            <a:prstGeom prst="rect">
              <a:avLst/>
            </a:prstGeom>
            <a:effectLst>
              <a:glow>
                <a:schemeClr val="tx1">
                  <a:alpha val="20000"/>
                </a:schemeClr>
              </a:glow>
            </a:effectLst>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5194" y="5613349"/>
            <a:ext cx="1823130" cy="538651"/>
          </a:xfrm>
          <a:prstGeom prst="rect">
            <a:avLst/>
          </a:prstGeom>
          <a:effectLst>
            <a:glow>
              <a:schemeClr val="tx1">
                <a:alpha val="20000"/>
              </a:schemeClr>
            </a:glow>
          </a:effec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5919" y="5616982"/>
            <a:ext cx="1355655" cy="535018"/>
          </a:xfrm>
          <a:prstGeom prst="rect">
            <a:avLst/>
          </a:prstGeom>
        </p:spPr>
      </p:pic>
    </p:spTree>
    <p:extLst>
      <p:ext uri="{BB962C8B-B14F-4D97-AF65-F5344CB8AC3E}">
        <p14:creationId xmlns:p14="http://schemas.microsoft.com/office/powerpoint/2010/main" val="4224592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175348"/>
            <a:ext cx="10515600" cy="2852737"/>
          </a:xfrm>
        </p:spPr>
        <p:txBody>
          <a:bodyPr/>
          <a:lstStyle/>
          <a:p>
            <a:r>
              <a:rPr lang="en-US" sz="6600" dirty="0" smtClean="0">
                <a:ea typeface="Verdana" panose="020B0604030504040204" pitchFamily="34" charset="0"/>
                <a:cs typeface="Verdana" panose="020B0604030504040204" pitchFamily="34" charset="0"/>
              </a:rPr>
              <a:t>Session 4</a:t>
            </a:r>
            <a:r>
              <a:rPr lang="en-US" dirty="0" smtClean="0">
                <a:ea typeface="Verdana" panose="020B0604030504040204" pitchFamily="34" charset="0"/>
                <a:cs typeface="Verdana" panose="020B0604030504040204" pitchFamily="34" charset="0"/>
              </a:rPr>
              <a:t/>
            </a:r>
            <a:br>
              <a:rPr lang="en-US" dirty="0" smtClean="0">
                <a:ea typeface="Verdana" panose="020B0604030504040204" pitchFamily="34" charset="0"/>
                <a:cs typeface="Verdana" panose="020B0604030504040204" pitchFamily="34" charset="0"/>
              </a:rPr>
            </a:br>
            <a:r>
              <a:rPr lang="en-US" sz="4800" dirty="0" smtClean="0">
                <a:ea typeface="Verdana" panose="020B0604030504040204" pitchFamily="34" charset="0"/>
                <a:cs typeface="Verdana" panose="020B0604030504040204" pitchFamily="34" charset="0"/>
              </a:rPr>
              <a:t>Vegetable </a:t>
            </a:r>
            <a:r>
              <a:rPr lang="en-US" sz="4800" smtClean="0">
                <a:ea typeface="Verdana" panose="020B0604030504040204" pitchFamily="34" charset="0"/>
                <a:cs typeface="Verdana" panose="020B0604030504040204" pitchFamily="34" charset="0"/>
              </a:rPr>
              <a:t>Growing Seasons </a:t>
            </a:r>
            <a:r>
              <a:rPr lang="en-US" sz="4800" dirty="0" smtClean="0">
                <a:ea typeface="Verdana" panose="020B0604030504040204" pitchFamily="34" charset="0"/>
                <a:cs typeface="Verdana" panose="020B0604030504040204" pitchFamily="34" charset="0"/>
              </a:rPr>
              <a:t>in Georgia</a:t>
            </a:r>
            <a:endParaRPr lang="en-US" dirty="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p:txBody>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Timothy Coolong PhD</a:t>
            </a:r>
          </a:p>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Commercial Vegetable Extension Specialist</a:t>
            </a:r>
          </a:p>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University of Georgia, Tifton Campus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2950750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8" y="388519"/>
            <a:ext cx="10515600" cy="894180"/>
          </a:xfrm>
        </p:spPr>
        <p:txBody>
          <a:bodyPr/>
          <a:lstStyle/>
          <a:p>
            <a:r>
              <a:rPr lang="en-US" dirty="0" smtClean="0"/>
              <a:t>Georgia Growing Seasons</a:t>
            </a:r>
            <a:endParaRPr lang="en-US" dirty="0"/>
          </a:p>
        </p:txBody>
      </p:sp>
      <p:pic>
        <p:nvPicPr>
          <p:cNvPr id="1026"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6621" t="6484" r="6212" b="6054"/>
          <a:stretch/>
        </p:blipFill>
        <p:spPr bwMode="auto">
          <a:xfrm>
            <a:off x="902524" y="1354163"/>
            <a:ext cx="3978234" cy="5165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a:xfrm>
            <a:off x="6219701" y="1761377"/>
            <a:ext cx="5181600" cy="4351338"/>
          </a:xfrm>
        </p:spPr>
        <p:txBody>
          <a:bodyPr/>
          <a:lstStyle/>
          <a:p>
            <a:r>
              <a:rPr lang="en-US" dirty="0" smtClean="0"/>
              <a:t>Georgia can be divided into 3 growing regions</a:t>
            </a:r>
          </a:p>
          <a:p>
            <a:pPr lvl="1">
              <a:buFont typeface="Arial" panose="020B0604020202020204" pitchFamily="34" charset="0"/>
              <a:buChar char="−"/>
            </a:pPr>
            <a:r>
              <a:rPr lang="en-US" dirty="0" smtClean="0"/>
              <a:t>Mountains (Rome, Rabun, Blairsville)</a:t>
            </a:r>
          </a:p>
          <a:p>
            <a:pPr lvl="1">
              <a:buFont typeface="Arial" panose="020B0604020202020204" pitchFamily="34" charset="0"/>
              <a:buChar char="−"/>
            </a:pPr>
            <a:r>
              <a:rPr lang="en-US" dirty="0" smtClean="0"/>
              <a:t>Piedmont (Athens, Atlanta)</a:t>
            </a:r>
          </a:p>
          <a:p>
            <a:pPr lvl="1">
              <a:buFont typeface="Arial" panose="020B0604020202020204" pitchFamily="34" charset="0"/>
              <a:buChar char="−"/>
            </a:pPr>
            <a:r>
              <a:rPr lang="en-US" dirty="0" smtClean="0"/>
              <a:t>Coastal Plain (S. GA, Tifton)</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2152836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Verdana" panose="020B0604030504040204" pitchFamily="34" charset="0"/>
                <a:cs typeface="Verdana" panose="020B0604030504040204" pitchFamily="34" charset="0"/>
              </a:rPr>
              <a:t>Georgia Growing Seasons</a:t>
            </a:r>
            <a:endParaRPr lang="en-US" dirty="0">
              <a:ea typeface="Verdana" panose="020B0604030504040204" pitchFamily="34" charset="0"/>
              <a:cs typeface="Verdana" panose="020B0604030504040204" pitchFamily="34" charset="0"/>
            </a:endParaRPr>
          </a:p>
        </p:txBody>
      </p:sp>
      <p:sp>
        <p:nvSpPr>
          <p:cNvPr id="3" name="Content Placeholder 2"/>
          <p:cNvSpPr>
            <a:spLocks noGrp="1"/>
          </p:cNvSpPr>
          <p:nvPr>
            <p:ph sz="half" idx="1"/>
          </p:nvPr>
        </p:nvSpPr>
        <p:spPr/>
        <p:txBody>
          <a:bodyPr/>
          <a:lstStyle/>
          <a:p>
            <a:r>
              <a:rPr lang="en-US" dirty="0" smtClean="0">
                <a:ea typeface="Verdana" panose="020B0604030504040204" pitchFamily="34" charset="0"/>
                <a:cs typeface="Verdana" panose="020B0604030504040204" pitchFamily="34" charset="0"/>
              </a:rPr>
              <a:t>In the Mountains and Piedmont frost protection provides clear advantages for markets</a:t>
            </a:r>
          </a:p>
          <a:p>
            <a:r>
              <a:rPr lang="en-US" dirty="0" smtClean="0">
                <a:ea typeface="Verdana" panose="020B0604030504040204" pitchFamily="34" charset="0"/>
                <a:cs typeface="Verdana" panose="020B0604030504040204" pitchFamily="34" charset="0"/>
              </a:rPr>
              <a:t>In S. GA year-round production of vegetables occurs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
        <p:nvSpPr>
          <p:cNvPr id="9" name="Content Placeholder 8"/>
          <p:cNvSpPr>
            <a:spLocks noGrp="1"/>
          </p:cNvSpPr>
          <p:nvPr>
            <p:ph sz="half" idx="2"/>
          </p:nvPr>
        </p:nvSpPr>
        <p:spPr/>
        <p:txBody>
          <a:bodyPr/>
          <a:lstStyle/>
          <a:p>
            <a:r>
              <a:rPr lang="en-US" dirty="0" smtClean="0"/>
              <a:t>First/Last Frost Dates</a:t>
            </a:r>
            <a:endParaRPr lang="en-US" dirty="0"/>
          </a:p>
        </p:txBody>
      </p:sp>
      <p:graphicFrame>
        <p:nvGraphicFramePr>
          <p:cNvPr id="4" name="Table 3"/>
          <p:cNvGraphicFramePr>
            <a:graphicFrameLocks noGrp="1"/>
          </p:cNvGraphicFramePr>
          <p:nvPr>
            <p:extLst/>
          </p:nvPr>
        </p:nvGraphicFramePr>
        <p:xfrm>
          <a:off x="6165007" y="2501900"/>
          <a:ext cx="5486220" cy="2123440"/>
        </p:xfrm>
        <a:graphic>
          <a:graphicData uri="http://schemas.openxmlformats.org/drawingml/2006/table">
            <a:tbl>
              <a:tblPr firstRow="1" bandRow="1">
                <a:tableStyleId>{5C22544A-7EE6-4342-B048-85BDC9FD1C3A}</a:tableStyleId>
              </a:tblPr>
              <a:tblGrid>
                <a:gridCol w="1828740">
                  <a:extLst>
                    <a:ext uri="{9D8B030D-6E8A-4147-A177-3AD203B41FA5}">
                      <a16:colId xmlns:a16="http://schemas.microsoft.com/office/drawing/2014/main" val="20000"/>
                    </a:ext>
                  </a:extLst>
                </a:gridCol>
                <a:gridCol w="1828740">
                  <a:extLst>
                    <a:ext uri="{9D8B030D-6E8A-4147-A177-3AD203B41FA5}">
                      <a16:colId xmlns:a16="http://schemas.microsoft.com/office/drawing/2014/main" val="20001"/>
                    </a:ext>
                  </a:extLst>
                </a:gridCol>
                <a:gridCol w="1828740">
                  <a:extLst>
                    <a:ext uri="{9D8B030D-6E8A-4147-A177-3AD203B41FA5}">
                      <a16:colId xmlns:a16="http://schemas.microsoft.com/office/drawing/2014/main" val="20002"/>
                    </a:ext>
                  </a:extLst>
                </a:gridCol>
              </a:tblGrid>
              <a:tr h="370840">
                <a:tc>
                  <a:txBody>
                    <a:bodyPr/>
                    <a:lstStyle/>
                    <a:p>
                      <a:r>
                        <a:rPr lang="en-US" dirty="0" smtClean="0"/>
                        <a:t>Location</a:t>
                      </a:r>
                      <a:endParaRPr lang="en-US" dirty="0"/>
                    </a:p>
                  </a:txBody>
                  <a:tcPr/>
                </a:tc>
                <a:tc>
                  <a:txBody>
                    <a:bodyPr/>
                    <a:lstStyle/>
                    <a:p>
                      <a:r>
                        <a:rPr lang="en-US" dirty="0" smtClean="0"/>
                        <a:t>First Frost</a:t>
                      </a:r>
                      <a:endParaRPr lang="en-US" dirty="0"/>
                    </a:p>
                  </a:txBody>
                  <a:tcPr/>
                </a:tc>
                <a:tc>
                  <a:txBody>
                    <a:bodyPr/>
                    <a:lstStyle/>
                    <a:p>
                      <a:r>
                        <a:rPr lang="en-US" dirty="0" smtClean="0"/>
                        <a:t>Last Frost</a:t>
                      </a:r>
                      <a:endParaRPr lang="en-US" dirty="0"/>
                    </a:p>
                  </a:txBody>
                  <a:tcPr/>
                </a:tc>
                <a:extLst>
                  <a:ext uri="{0D108BD9-81ED-4DB2-BD59-A6C34878D82A}">
                    <a16:rowId xmlns:a16="http://schemas.microsoft.com/office/drawing/2014/main" val="10000"/>
                  </a:ext>
                </a:extLst>
              </a:tr>
              <a:tr h="370840">
                <a:tc>
                  <a:txBody>
                    <a:bodyPr/>
                    <a:lstStyle/>
                    <a:p>
                      <a:r>
                        <a:rPr lang="en-US" dirty="0" smtClean="0"/>
                        <a:t>Blairsville</a:t>
                      </a:r>
                      <a:endParaRPr lang="en-US" dirty="0"/>
                    </a:p>
                  </a:txBody>
                  <a:tcPr/>
                </a:tc>
                <a:tc>
                  <a:txBody>
                    <a:bodyPr/>
                    <a:lstStyle/>
                    <a:p>
                      <a:r>
                        <a:rPr lang="en-US" dirty="0" smtClean="0"/>
                        <a:t>9/23-11/6</a:t>
                      </a:r>
                      <a:endParaRPr lang="en-US" dirty="0"/>
                    </a:p>
                  </a:txBody>
                  <a:tcPr/>
                </a:tc>
                <a:tc>
                  <a:txBody>
                    <a:bodyPr/>
                    <a:lstStyle/>
                    <a:p>
                      <a:r>
                        <a:rPr lang="en-US" dirty="0" smtClean="0"/>
                        <a:t>3/31-5/21</a:t>
                      </a:r>
                      <a:endParaRPr lang="en-US" dirty="0"/>
                    </a:p>
                  </a:txBody>
                  <a:tcPr/>
                </a:tc>
                <a:extLst>
                  <a:ext uri="{0D108BD9-81ED-4DB2-BD59-A6C34878D82A}">
                    <a16:rowId xmlns:a16="http://schemas.microsoft.com/office/drawing/2014/main" val="10001"/>
                  </a:ext>
                </a:extLst>
              </a:tr>
              <a:tr h="370840">
                <a:tc>
                  <a:txBody>
                    <a:bodyPr/>
                    <a:lstStyle/>
                    <a:p>
                      <a:r>
                        <a:rPr lang="en-US" dirty="0" smtClean="0"/>
                        <a:t>Watkinsville</a:t>
                      </a:r>
                      <a:endParaRPr lang="en-US" dirty="0"/>
                    </a:p>
                  </a:txBody>
                  <a:tcPr/>
                </a:tc>
                <a:tc>
                  <a:txBody>
                    <a:bodyPr/>
                    <a:lstStyle/>
                    <a:p>
                      <a:r>
                        <a:rPr lang="en-US" dirty="0" smtClean="0"/>
                        <a:t>10/9-11/25</a:t>
                      </a:r>
                      <a:endParaRPr lang="en-US" dirty="0"/>
                    </a:p>
                  </a:txBody>
                  <a:tcPr/>
                </a:tc>
                <a:tc>
                  <a:txBody>
                    <a:bodyPr/>
                    <a:lstStyle/>
                    <a:p>
                      <a:r>
                        <a:rPr lang="en-US" dirty="0" smtClean="0"/>
                        <a:t>3/5-4/19</a:t>
                      </a:r>
                      <a:endParaRPr lang="en-US" dirty="0"/>
                    </a:p>
                  </a:txBody>
                  <a:tcPr/>
                </a:tc>
                <a:extLst>
                  <a:ext uri="{0D108BD9-81ED-4DB2-BD59-A6C34878D82A}">
                    <a16:rowId xmlns:a16="http://schemas.microsoft.com/office/drawing/2014/main" val="10002"/>
                  </a:ext>
                </a:extLst>
              </a:tr>
              <a:tr h="370840">
                <a:tc>
                  <a:txBody>
                    <a:bodyPr/>
                    <a:lstStyle/>
                    <a:p>
                      <a:r>
                        <a:rPr lang="en-US" dirty="0" smtClean="0"/>
                        <a:t>Tifton</a:t>
                      </a:r>
                      <a:endParaRPr lang="en-US" dirty="0"/>
                    </a:p>
                  </a:txBody>
                  <a:tcPr/>
                </a:tc>
                <a:tc>
                  <a:txBody>
                    <a:bodyPr/>
                    <a:lstStyle/>
                    <a:p>
                      <a:r>
                        <a:rPr lang="en-US" dirty="0" smtClean="0"/>
                        <a:t>11/1-12/21</a:t>
                      </a:r>
                      <a:endParaRPr lang="en-US" dirty="0"/>
                    </a:p>
                  </a:txBody>
                  <a:tcPr/>
                </a:tc>
                <a:tc>
                  <a:txBody>
                    <a:bodyPr/>
                    <a:lstStyle/>
                    <a:p>
                      <a:r>
                        <a:rPr lang="en-US" dirty="0" smtClean="0"/>
                        <a:t>1/26-3/21</a:t>
                      </a:r>
                      <a:endParaRPr lang="en-US" dirty="0"/>
                    </a:p>
                  </a:txBody>
                  <a:tcPr/>
                </a:tc>
                <a:extLst>
                  <a:ext uri="{0D108BD9-81ED-4DB2-BD59-A6C34878D82A}">
                    <a16:rowId xmlns:a16="http://schemas.microsoft.com/office/drawing/2014/main" val="10003"/>
                  </a:ext>
                </a:extLst>
              </a:tr>
              <a:tr h="370840">
                <a:tc gridSpan="3">
                  <a:txBody>
                    <a:bodyPr/>
                    <a:lstStyle/>
                    <a:p>
                      <a:r>
                        <a:rPr lang="en-US" i="1" dirty="0" smtClean="0"/>
                        <a:t>Dates gathered from data</a:t>
                      </a:r>
                      <a:r>
                        <a:rPr lang="en-US" i="1" baseline="0" dirty="0" smtClean="0"/>
                        <a:t> from 1994-2015 time period</a:t>
                      </a:r>
                      <a:endParaRPr lang="en-US" i="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72733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and cool season crops	</a:t>
            </a:r>
            <a:endParaRPr lang="en-US" dirty="0"/>
          </a:p>
        </p:txBody>
      </p:sp>
      <p:sp>
        <p:nvSpPr>
          <p:cNvPr id="3" name="Content Placeholder 2"/>
          <p:cNvSpPr>
            <a:spLocks noGrp="1"/>
          </p:cNvSpPr>
          <p:nvPr>
            <p:ph sz="half" idx="1"/>
          </p:nvPr>
        </p:nvSpPr>
        <p:spPr/>
        <p:txBody>
          <a:bodyPr/>
          <a:lstStyle/>
          <a:p>
            <a:r>
              <a:rPr lang="en-US" dirty="0" smtClean="0"/>
              <a:t>Many warm season crops are fruiting crops (pepper, cucumber, tomato)</a:t>
            </a:r>
          </a:p>
          <a:p>
            <a:r>
              <a:rPr lang="en-US" dirty="0" smtClean="0"/>
              <a:t>Many cool season crops the leaves are consumed (cabbage, greens, lettuce)</a:t>
            </a:r>
          </a:p>
          <a:p>
            <a:pPr lvl="1">
              <a:buFont typeface="Arial" panose="020B0604020202020204" pitchFamily="34" charset="0"/>
              <a:buChar char="−"/>
            </a:pPr>
            <a:r>
              <a:rPr lang="en-US" dirty="0" smtClean="0"/>
              <a:t>There are exceptions – bulbs and root crops (beets) are cool season</a:t>
            </a:r>
          </a:p>
          <a:p>
            <a:pPr lvl="1">
              <a:buFont typeface="Arial" panose="020B0604020202020204" pitchFamily="34" charset="0"/>
              <a:buChar char="−"/>
            </a:pPr>
            <a:r>
              <a:rPr lang="en-US" dirty="0" smtClean="0"/>
              <a:t>Some root crops (sweet potato) are warm season</a:t>
            </a:r>
            <a:endParaRPr lang="en-US" dirty="0"/>
          </a:p>
        </p:txBody>
      </p:sp>
      <p:sp>
        <p:nvSpPr>
          <p:cNvPr id="4" name="Content Placeholder 3"/>
          <p:cNvSpPr>
            <a:spLocks noGrp="1"/>
          </p:cNvSpPr>
          <p:nvPr>
            <p:ph sz="half" idx="2"/>
          </p:nvPr>
        </p:nvSpPr>
        <p:spPr/>
        <p:txBody>
          <a:bodyPr/>
          <a:lstStyle/>
          <a:p>
            <a:r>
              <a:rPr lang="en-US" dirty="0" smtClean="0"/>
              <a:t>While you can grow crops out of season expect to encounter more problems under less than optimal conditions</a:t>
            </a:r>
          </a:p>
          <a:p>
            <a:r>
              <a:rPr lang="en-US" dirty="0" smtClean="0"/>
              <a:t>Season extension techniques</a:t>
            </a:r>
            <a:endParaRPr lang="en-US" dirty="0"/>
          </a:p>
        </p:txBody>
      </p:sp>
    </p:spTree>
    <p:extLst>
      <p:ext uri="{BB962C8B-B14F-4D97-AF65-F5344CB8AC3E}">
        <p14:creationId xmlns:p14="http://schemas.microsoft.com/office/powerpoint/2010/main" val="65203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Season Crops</a:t>
            </a:r>
            <a:endParaRPr lang="en-US" dirty="0"/>
          </a:p>
        </p:txBody>
      </p:sp>
      <p:sp>
        <p:nvSpPr>
          <p:cNvPr id="3" name="Content Placeholder 2"/>
          <p:cNvSpPr>
            <a:spLocks noGrp="1"/>
          </p:cNvSpPr>
          <p:nvPr>
            <p:ph sz="half" idx="1"/>
          </p:nvPr>
        </p:nvSpPr>
        <p:spPr/>
        <p:txBody>
          <a:bodyPr/>
          <a:lstStyle/>
          <a:p>
            <a:r>
              <a:rPr lang="en-US" dirty="0" smtClean="0"/>
              <a:t>The following crops will tolerate frosts and freezes</a:t>
            </a:r>
          </a:p>
          <a:p>
            <a:pPr lvl="1">
              <a:buFont typeface="Arial" panose="020B0604020202020204" pitchFamily="34" charset="0"/>
              <a:buChar char="−"/>
            </a:pPr>
            <a:r>
              <a:rPr lang="en-US" dirty="0" smtClean="0"/>
              <a:t>Onion (15-18 </a:t>
            </a:r>
            <a:r>
              <a:rPr lang="en-US" baseline="30000" dirty="0" err="1" smtClean="0"/>
              <a:t>o</a:t>
            </a:r>
            <a:r>
              <a:rPr lang="en-US" dirty="0" err="1" smtClean="0"/>
              <a:t>F</a:t>
            </a:r>
            <a:r>
              <a:rPr lang="en-US" dirty="0" smtClean="0"/>
              <a:t>)</a:t>
            </a:r>
          </a:p>
          <a:p>
            <a:pPr lvl="1">
              <a:buFont typeface="Arial" panose="020B0604020202020204" pitchFamily="34" charset="0"/>
              <a:buChar char="−"/>
            </a:pPr>
            <a:r>
              <a:rPr lang="en-US" dirty="0" smtClean="0"/>
              <a:t>Cabbage (20-22 </a:t>
            </a:r>
            <a:r>
              <a:rPr lang="en-US" baseline="30000" dirty="0" err="1" smtClean="0"/>
              <a:t>o</a:t>
            </a:r>
            <a:r>
              <a:rPr lang="en-US" dirty="0" err="1" smtClean="0"/>
              <a:t>F</a:t>
            </a:r>
            <a:r>
              <a:rPr lang="en-US" dirty="0" smtClean="0"/>
              <a:t>)</a:t>
            </a:r>
            <a:endParaRPr lang="en-US" dirty="0"/>
          </a:p>
          <a:p>
            <a:pPr lvl="1">
              <a:buFont typeface="Arial" panose="020B0604020202020204" pitchFamily="34" charset="0"/>
              <a:buChar char="−"/>
            </a:pPr>
            <a:r>
              <a:rPr lang="en-US" dirty="0" smtClean="0"/>
              <a:t>Greens, Spinach (18-24 </a:t>
            </a:r>
            <a:r>
              <a:rPr lang="en-US" baseline="30000" dirty="0" err="1" smtClean="0"/>
              <a:t>o</a:t>
            </a:r>
            <a:r>
              <a:rPr lang="en-US" dirty="0" err="1" smtClean="0"/>
              <a:t>F</a:t>
            </a:r>
            <a:r>
              <a:rPr lang="en-US" dirty="0" smtClean="0"/>
              <a:t>)</a:t>
            </a:r>
          </a:p>
          <a:p>
            <a:pPr lvl="1">
              <a:buFont typeface="Arial" panose="020B0604020202020204" pitchFamily="34" charset="0"/>
              <a:buChar char="−"/>
            </a:pPr>
            <a:r>
              <a:rPr lang="en-US" dirty="0" smtClean="0"/>
              <a:t>Broccoli/Cauliflower (24-30 </a:t>
            </a:r>
            <a:r>
              <a:rPr lang="en-US" baseline="30000" dirty="0" err="1" smtClean="0"/>
              <a:t>o</a:t>
            </a:r>
            <a:r>
              <a:rPr lang="en-US" dirty="0" err="1" smtClean="0"/>
              <a:t>F</a:t>
            </a:r>
            <a:r>
              <a:rPr lang="en-US" dirty="0" smtClean="0"/>
              <a:t>)</a:t>
            </a:r>
          </a:p>
          <a:p>
            <a:pPr lvl="1">
              <a:buFont typeface="Arial" panose="020B0604020202020204" pitchFamily="34" charset="0"/>
              <a:buChar char="−"/>
            </a:pPr>
            <a:r>
              <a:rPr lang="en-US" dirty="0" smtClean="0"/>
              <a:t>Carrot (22-24 </a:t>
            </a:r>
            <a:r>
              <a:rPr lang="en-US" baseline="30000" dirty="0" err="1" smtClean="0"/>
              <a:t>o</a:t>
            </a:r>
            <a:r>
              <a:rPr lang="en-US" dirty="0" err="1" smtClean="0"/>
              <a:t>F</a:t>
            </a:r>
            <a:r>
              <a:rPr lang="en-US" dirty="0" smtClean="0"/>
              <a:t>)</a:t>
            </a:r>
          </a:p>
          <a:p>
            <a:pPr lvl="1">
              <a:buFont typeface="Arial" panose="020B0604020202020204" pitchFamily="34" charset="0"/>
              <a:buChar char="−"/>
            </a:pPr>
            <a:r>
              <a:rPr lang="en-US" dirty="0" smtClean="0"/>
              <a:t>Lettuce (24-28 </a:t>
            </a:r>
            <a:r>
              <a:rPr lang="en-US" baseline="30000" dirty="0" err="1" smtClean="0"/>
              <a:t>o</a:t>
            </a:r>
            <a:r>
              <a:rPr lang="en-US" dirty="0" err="1" smtClean="0"/>
              <a:t>F</a:t>
            </a:r>
            <a:r>
              <a:rPr lang="en-US" dirty="0" smtClean="0"/>
              <a:t>)</a:t>
            </a:r>
            <a:endParaRPr lang="en-US" dirty="0"/>
          </a:p>
        </p:txBody>
      </p:sp>
      <p:sp>
        <p:nvSpPr>
          <p:cNvPr id="4" name="Content Placeholder 3"/>
          <p:cNvSpPr>
            <a:spLocks noGrp="1"/>
          </p:cNvSpPr>
          <p:nvPr>
            <p:ph sz="half" idx="2"/>
          </p:nvPr>
        </p:nvSpPr>
        <p:spPr>
          <a:xfrm>
            <a:off x="6191864" y="744077"/>
            <a:ext cx="5181600" cy="4351338"/>
          </a:xfrm>
        </p:spPr>
        <p:txBody>
          <a:bodyPr/>
          <a:lstStyle/>
          <a:p>
            <a:r>
              <a:rPr lang="en-US" dirty="0" smtClean="0"/>
              <a:t>Freeze/frost tolerance is related to species as well as </a:t>
            </a:r>
          </a:p>
          <a:p>
            <a:pPr lvl="1">
              <a:buFont typeface="Arial" panose="020B0604020202020204" pitchFamily="34" charset="0"/>
              <a:buChar char="−"/>
            </a:pPr>
            <a:r>
              <a:rPr lang="en-US" dirty="0" smtClean="0"/>
              <a:t>Growing conditions</a:t>
            </a:r>
          </a:p>
          <a:p>
            <a:pPr lvl="1">
              <a:buFont typeface="Arial" panose="020B0604020202020204" pitchFamily="34" charset="0"/>
              <a:buChar char="−"/>
            </a:pPr>
            <a:r>
              <a:rPr lang="en-US" dirty="0" smtClean="0"/>
              <a:t>Stage of growth</a:t>
            </a:r>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526" t="11674"/>
          <a:stretch/>
        </p:blipFill>
        <p:spPr>
          <a:xfrm rot="5400000">
            <a:off x="6497757" y="3073519"/>
            <a:ext cx="3305552" cy="290133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773265" y="2890684"/>
            <a:ext cx="1822534" cy="1477328"/>
          </a:xfrm>
          <a:prstGeom prst="rect">
            <a:avLst/>
          </a:prstGeom>
          <a:noFill/>
        </p:spPr>
        <p:txBody>
          <a:bodyPr wrap="square" rtlCol="0">
            <a:spAutoFit/>
          </a:bodyPr>
          <a:lstStyle/>
          <a:p>
            <a:r>
              <a:rPr lang="en-US" i="1" dirty="0" smtClean="0"/>
              <a:t>Damage to mustard greens after cultivation and cold weather</a:t>
            </a:r>
            <a:endParaRPr lang="en-US" i="1" dirty="0"/>
          </a:p>
        </p:txBody>
      </p:sp>
      <p:sp>
        <p:nvSpPr>
          <p:cNvPr id="7" name="TextBox 6"/>
          <p:cNvSpPr txBox="1"/>
          <p:nvPr/>
        </p:nvSpPr>
        <p:spPr>
          <a:xfrm>
            <a:off x="8375655" y="5930742"/>
            <a:ext cx="1311578" cy="246221"/>
          </a:xfrm>
          <a:prstGeom prst="rect">
            <a:avLst/>
          </a:prstGeom>
          <a:noFill/>
        </p:spPr>
        <p:txBody>
          <a:bodyPr wrap="none" rtlCol="0">
            <a:spAutoFit/>
          </a:bodyPr>
          <a:lstStyle/>
          <a:p>
            <a:r>
              <a:rPr lang="en-US" sz="1000" dirty="0" smtClean="0">
                <a:solidFill>
                  <a:schemeClr val="bg2"/>
                </a:solidFill>
              </a:rPr>
              <a:t>Photo: Tim </a:t>
            </a:r>
            <a:r>
              <a:rPr lang="en-US" sz="1000" dirty="0">
                <a:solidFill>
                  <a:schemeClr val="bg2"/>
                </a:solidFill>
              </a:rPr>
              <a:t>C</a:t>
            </a:r>
            <a:r>
              <a:rPr lang="en-US" sz="1000" dirty="0" smtClean="0">
                <a:solidFill>
                  <a:schemeClr val="bg2"/>
                </a:solidFill>
              </a:rPr>
              <a:t>oolong</a:t>
            </a:r>
            <a:endParaRPr lang="en-US" sz="1000" dirty="0">
              <a:solidFill>
                <a:schemeClr val="bg2"/>
              </a:solidFill>
            </a:endParaRPr>
          </a:p>
        </p:txBody>
      </p:sp>
    </p:spTree>
    <p:extLst>
      <p:ext uri="{BB962C8B-B14F-4D97-AF65-F5344CB8AC3E}">
        <p14:creationId xmlns:p14="http://schemas.microsoft.com/office/powerpoint/2010/main" val="2743910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Season crops</a:t>
            </a:r>
            <a:endParaRPr lang="en-US" dirty="0"/>
          </a:p>
        </p:txBody>
      </p:sp>
      <p:sp>
        <p:nvSpPr>
          <p:cNvPr id="3" name="Content Placeholder 2"/>
          <p:cNvSpPr>
            <a:spLocks noGrp="1"/>
          </p:cNvSpPr>
          <p:nvPr>
            <p:ph sz="half" idx="1"/>
          </p:nvPr>
        </p:nvSpPr>
        <p:spPr/>
        <p:txBody>
          <a:bodyPr/>
          <a:lstStyle/>
          <a:p>
            <a:r>
              <a:rPr lang="en-US" dirty="0" smtClean="0"/>
              <a:t>All of these crops will be damaged by frost</a:t>
            </a:r>
          </a:p>
          <a:p>
            <a:pPr lvl="1">
              <a:buFont typeface="Arial" panose="020B0604020202020204" pitchFamily="34" charset="0"/>
              <a:buChar char="−"/>
            </a:pPr>
            <a:r>
              <a:rPr lang="en-US" dirty="0" err="1" smtClean="0"/>
              <a:t>Solanaceous</a:t>
            </a:r>
            <a:r>
              <a:rPr lang="en-US" dirty="0" smtClean="0"/>
              <a:t> crops (tomato, pepper, eggplant)</a:t>
            </a:r>
          </a:p>
          <a:p>
            <a:pPr lvl="1">
              <a:buFont typeface="Arial" panose="020B0604020202020204" pitchFamily="34" charset="0"/>
              <a:buChar char="−"/>
            </a:pPr>
            <a:r>
              <a:rPr lang="en-US" dirty="0" smtClean="0"/>
              <a:t>Cucurbits (cucumber, watermelon, cantaloupe, squash)</a:t>
            </a:r>
          </a:p>
          <a:p>
            <a:pPr lvl="1">
              <a:buFont typeface="Arial" panose="020B0604020202020204" pitchFamily="34" charset="0"/>
              <a:buChar char="−"/>
            </a:pPr>
            <a:r>
              <a:rPr lang="en-US" dirty="0" smtClean="0"/>
              <a:t>Sweet corn</a:t>
            </a:r>
          </a:p>
          <a:p>
            <a:pPr lvl="1">
              <a:buFont typeface="Arial" panose="020B0604020202020204" pitchFamily="34" charset="0"/>
              <a:buChar char="−"/>
            </a:pPr>
            <a:r>
              <a:rPr lang="en-US" dirty="0" smtClean="0"/>
              <a:t>Beans, Peas</a:t>
            </a:r>
          </a:p>
          <a:p>
            <a:pPr lvl="1">
              <a:buFont typeface="Arial" panose="020B0604020202020204" pitchFamily="34" charset="0"/>
              <a:buChar char="−"/>
            </a:pPr>
            <a:r>
              <a:rPr lang="en-US" dirty="0" smtClean="0"/>
              <a:t>Okra, </a:t>
            </a:r>
            <a:r>
              <a:rPr lang="en-US" dirty="0" err="1" smtClean="0"/>
              <a:t>sweetpotato</a:t>
            </a:r>
            <a:endParaRPr lang="en-US" dirty="0"/>
          </a:p>
        </p:txBody>
      </p:sp>
      <p:pic>
        <p:nvPicPr>
          <p:cNvPr id="5" name="Content Placeholder 4"/>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1194" y="1493896"/>
            <a:ext cx="5181600" cy="387020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743767" y="1504335"/>
            <a:ext cx="1685077" cy="369332"/>
          </a:xfrm>
          <a:prstGeom prst="rect">
            <a:avLst/>
          </a:prstGeom>
          <a:noFill/>
        </p:spPr>
        <p:txBody>
          <a:bodyPr wrap="none" rtlCol="0">
            <a:spAutoFit/>
          </a:bodyPr>
          <a:lstStyle/>
          <a:p>
            <a:r>
              <a:rPr lang="en-US" i="1" dirty="0" smtClean="0"/>
              <a:t>Lettuce bolting</a:t>
            </a:r>
            <a:endParaRPr lang="en-US" i="1" dirty="0"/>
          </a:p>
        </p:txBody>
      </p:sp>
      <p:sp>
        <p:nvSpPr>
          <p:cNvPr id="7" name="TextBox 6"/>
          <p:cNvSpPr txBox="1"/>
          <p:nvPr/>
        </p:nvSpPr>
        <p:spPr>
          <a:xfrm>
            <a:off x="10117266" y="5117882"/>
            <a:ext cx="1311578" cy="246221"/>
          </a:xfrm>
          <a:prstGeom prst="rect">
            <a:avLst/>
          </a:prstGeom>
          <a:noFill/>
        </p:spPr>
        <p:txBody>
          <a:bodyPr wrap="none" rtlCol="0">
            <a:spAutoFit/>
          </a:bodyPr>
          <a:lstStyle/>
          <a:p>
            <a:r>
              <a:rPr lang="en-US" sz="1000" dirty="0" smtClean="0">
                <a:solidFill>
                  <a:schemeClr val="bg1"/>
                </a:solidFill>
              </a:rPr>
              <a:t>Photo: Tim </a:t>
            </a:r>
            <a:r>
              <a:rPr lang="en-US" sz="1000" dirty="0">
                <a:solidFill>
                  <a:schemeClr val="bg1"/>
                </a:solidFill>
              </a:rPr>
              <a:t>C</a:t>
            </a:r>
            <a:r>
              <a:rPr lang="en-US" sz="1000" dirty="0" smtClean="0">
                <a:solidFill>
                  <a:schemeClr val="bg1"/>
                </a:solidFill>
              </a:rPr>
              <a:t>oolong</a:t>
            </a:r>
            <a:endParaRPr lang="en-US" sz="1000" dirty="0">
              <a:solidFill>
                <a:schemeClr val="bg1"/>
              </a:solidFill>
            </a:endParaRPr>
          </a:p>
        </p:txBody>
      </p:sp>
    </p:spTree>
    <p:extLst>
      <p:ext uri="{BB962C8B-B14F-4D97-AF65-F5344CB8AC3E}">
        <p14:creationId xmlns:p14="http://schemas.microsoft.com/office/powerpoint/2010/main" val="1768651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Days to maturity</a:t>
            </a:r>
            <a:endParaRPr lang="en-US" dirty="0"/>
          </a:p>
        </p:txBody>
      </p:sp>
      <p:sp>
        <p:nvSpPr>
          <p:cNvPr id="3" name="Content Placeholder 2"/>
          <p:cNvSpPr>
            <a:spLocks noGrp="1"/>
          </p:cNvSpPr>
          <p:nvPr>
            <p:ph sz="half" idx="1"/>
          </p:nvPr>
        </p:nvSpPr>
        <p:spPr/>
        <p:txBody>
          <a:bodyPr/>
          <a:lstStyle/>
          <a:p>
            <a:r>
              <a:rPr lang="en-US" dirty="0" smtClean="0"/>
              <a:t>Days to maturity are an estimate only</a:t>
            </a:r>
          </a:p>
          <a:p>
            <a:pPr lvl="1">
              <a:buFont typeface="Arial" panose="020B0604020202020204" pitchFamily="34" charset="0"/>
              <a:buChar char="−"/>
            </a:pPr>
            <a:r>
              <a:rPr lang="en-US" dirty="0" smtClean="0"/>
              <a:t>Ex. Sweet corn in spring and fall can differ by 20 days in maturity</a:t>
            </a:r>
          </a:p>
          <a:p>
            <a:pPr lvl="1">
              <a:buFont typeface="Arial" panose="020B0604020202020204" pitchFamily="34" charset="0"/>
              <a:buChar char="−"/>
            </a:pPr>
            <a:r>
              <a:rPr lang="en-US" dirty="0" smtClean="0"/>
              <a:t>Think in terms of heat units</a:t>
            </a:r>
          </a:p>
          <a:p>
            <a:pPr lvl="1">
              <a:buFont typeface="Arial" panose="020B0604020202020204" pitchFamily="34" charset="0"/>
              <a:buChar char="−"/>
            </a:pPr>
            <a:r>
              <a:rPr lang="en-US" dirty="0" smtClean="0"/>
              <a:t>Most warm season crops use a base temperature of 50 </a:t>
            </a:r>
            <a:r>
              <a:rPr lang="en-US" baseline="30000" dirty="0" err="1" smtClean="0"/>
              <a:t>o</a:t>
            </a:r>
            <a:r>
              <a:rPr lang="en-US" dirty="0" err="1" smtClean="0"/>
              <a:t>F</a:t>
            </a:r>
            <a:r>
              <a:rPr lang="en-US" dirty="0" smtClean="0"/>
              <a:t> for growth</a:t>
            </a:r>
          </a:p>
        </p:txBody>
      </p:sp>
      <p:sp>
        <p:nvSpPr>
          <p:cNvPr id="4" name="Content Placeholder 3"/>
          <p:cNvSpPr>
            <a:spLocks noGrp="1"/>
          </p:cNvSpPr>
          <p:nvPr>
            <p:ph sz="half" idx="2"/>
          </p:nvPr>
        </p:nvSpPr>
        <p:spPr/>
        <p:txBody>
          <a:bodyPr/>
          <a:lstStyle/>
          <a:p>
            <a:r>
              <a:rPr lang="en-US" dirty="0" smtClean="0"/>
              <a:t>Days to maturity cont.</a:t>
            </a:r>
          </a:p>
          <a:p>
            <a:pPr lvl="1">
              <a:buFont typeface="Arial" panose="020B0604020202020204" pitchFamily="34" charset="0"/>
              <a:buChar char="−"/>
            </a:pPr>
            <a:r>
              <a:rPr lang="en-US" dirty="0" smtClean="0"/>
              <a:t>Differ based on a direct seeded or transplanted crop</a:t>
            </a:r>
          </a:p>
          <a:p>
            <a:pPr lvl="2"/>
            <a:r>
              <a:rPr lang="en-US" dirty="0" smtClean="0"/>
              <a:t>Beans are 50-55 days from seeding to maturity</a:t>
            </a:r>
          </a:p>
          <a:p>
            <a:pPr lvl="2"/>
            <a:r>
              <a:rPr lang="en-US" dirty="0" smtClean="0"/>
              <a:t>Peppers may be 70-75 days from transplanting (6 week old transplant)</a:t>
            </a:r>
          </a:p>
          <a:p>
            <a:pPr lvl="1"/>
            <a:endParaRPr lang="en-US" dirty="0"/>
          </a:p>
        </p:txBody>
      </p:sp>
    </p:spTree>
    <p:extLst>
      <p:ext uri="{BB962C8B-B14F-4D97-AF65-F5344CB8AC3E}">
        <p14:creationId xmlns:p14="http://schemas.microsoft.com/office/powerpoint/2010/main" val="2243361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seasons				</a:t>
            </a:r>
            <a:endParaRPr lang="en-US" dirty="0"/>
          </a:p>
        </p:txBody>
      </p:sp>
      <p:sp>
        <p:nvSpPr>
          <p:cNvPr id="3" name="Content Placeholder 2"/>
          <p:cNvSpPr>
            <a:spLocks noGrp="1"/>
          </p:cNvSpPr>
          <p:nvPr>
            <p:ph sz="half" idx="1"/>
          </p:nvPr>
        </p:nvSpPr>
        <p:spPr/>
        <p:txBody>
          <a:bodyPr/>
          <a:lstStyle/>
          <a:p>
            <a:r>
              <a:rPr lang="en-US" dirty="0" smtClean="0"/>
              <a:t>N. GA Mountains</a:t>
            </a:r>
          </a:p>
          <a:p>
            <a:pPr lvl="1">
              <a:buFont typeface="Arial" panose="020B0604020202020204" pitchFamily="34" charset="0"/>
              <a:buChar char="−"/>
            </a:pPr>
            <a:r>
              <a:rPr lang="en-US" dirty="0" smtClean="0"/>
              <a:t>1 warm season crop</a:t>
            </a:r>
          </a:p>
          <a:p>
            <a:pPr lvl="1">
              <a:buFont typeface="Arial" panose="020B0604020202020204" pitchFamily="34" charset="0"/>
              <a:buChar char="−"/>
            </a:pPr>
            <a:r>
              <a:rPr lang="en-US" dirty="0" smtClean="0"/>
              <a:t>1-2 cool season crops</a:t>
            </a:r>
          </a:p>
          <a:p>
            <a:pPr lvl="1">
              <a:buFont typeface="Arial" panose="020B0604020202020204" pitchFamily="34" charset="0"/>
              <a:buChar char="−"/>
            </a:pPr>
            <a:r>
              <a:rPr lang="en-US" dirty="0" smtClean="0"/>
              <a:t>Planting warm season May 1 (estimate)</a:t>
            </a:r>
          </a:p>
          <a:p>
            <a:pPr lvl="1">
              <a:buFont typeface="Arial" panose="020B0604020202020204" pitchFamily="34" charset="0"/>
              <a:buChar char="−"/>
            </a:pPr>
            <a:r>
              <a:rPr lang="en-US" dirty="0" smtClean="0"/>
              <a:t>Cool season crops planted March and August</a:t>
            </a:r>
            <a:endParaRPr lang="en-US" dirty="0"/>
          </a:p>
        </p:txBody>
      </p:sp>
      <p:sp>
        <p:nvSpPr>
          <p:cNvPr id="4" name="Content Placeholder 3"/>
          <p:cNvSpPr>
            <a:spLocks noGrp="1"/>
          </p:cNvSpPr>
          <p:nvPr>
            <p:ph sz="half" idx="2"/>
          </p:nvPr>
        </p:nvSpPr>
        <p:spPr/>
        <p:txBody>
          <a:bodyPr/>
          <a:lstStyle/>
          <a:p>
            <a:r>
              <a:rPr lang="en-US" dirty="0" smtClean="0"/>
              <a:t>Piedmont</a:t>
            </a:r>
          </a:p>
          <a:p>
            <a:pPr lvl="1">
              <a:buFont typeface="Arial" panose="020B0604020202020204" pitchFamily="34" charset="0"/>
              <a:buChar char="−"/>
            </a:pPr>
            <a:r>
              <a:rPr lang="en-US" dirty="0" smtClean="0"/>
              <a:t>1 or 2 warm season crops (</a:t>
            </a:r>
            <a:r>
              <a:rPr lang="en-US" smtClean="0"/>
              <a:t>2 short </a:t>
            </a:r>
            <a:r>
              <a:rPr lang="en-US" dirty="0" smtClean="0"/>
              <a:t>season crops such as squash/cucumber</a:t>
            </a:r>
          </a:p>
          <a:p>
            <a:pPr lvl="1">
              <a:buFont typeface="Arial" panose="020B0604020202020204" pitchFamily="34" charset="0"/>
              <a:buChar char="−"/>
            </a:pPr>
            <a:r>
              <a:rPr lang="en-US" dirty="0" smtClean="0"/>
              <a:t>2 cool season crops</a:t>
            </a:r>
          </a:p>
          <a:p>
            <a:pPr lvl="1">
              <a:buFont typeface="Arial" panose="020B0604020202020204" pitchFamily="34" charset="0"/>
              <a:buChar char="−"/>
            </a:pPr>
            <a:r>
              <a:rPr lang="en-US" dirty="0" smtClean="0"/>
              <a:t>Plant warm season </a:t>
            </a:r>
            <a:r>
              <a:rPr lang="en-US" dirty="0"/>
              <a:t>e</a:t>
            </a:r>
            <a:r>
              <a:rPr lang="en-US" dirty="0" smtClean="0"/>
              <a:t>arly-mid April and early August</a:t>
            </a:r>
          </a:p>
          <a:p>
            <a:pPr lvl="1">
              <a:buFont typeface="Arial" panose="020B0604020202020204" pitchFamily="34" charset="0"/>
              <a:buChar char="−"/>
            </a:pPr>
            <a:r>
              <a:rPr lang="en-US" dirty="0" smtClean="0"/>
              <a:t>Cool season March and August</a:t>
            </a:r>
            <a:endParaRPr lang="en-US" dirty="0"/>
          </a:p>
        </p:txBody>
      </p:sp>
    </p:spTree>
    <p:extLst>
      <p:ext uri="{BB962C8B-B14F-4D97-AF65-F5344CB8AC3E}">
        <p14:creationId xmlns:p14="http://schemas.microsoft.com/office/powerpoint/2010/main" val="3143175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FFFFF"/>
      </a:lt2>
      <a:accent1>
        <a:srgbClr val="70AD47"/>
      </a:accent1>
      <a:accent2>
        <a:srgbClr val="5B9BD5"/>
      </a:accent2>
      <a:accent3>
        <a:srgbClr val="FFC000"/>
      </a:accent3>
      <a:accent4>
        <a:srgbClr val="ED7D31"/>
      </a:accent4>
      <a:accent5>
        <a:srgbClr val="954F72"/>
      </a:accent5>
      <a:accent6>
        <a:srgbClr val="70AD47"/>
      </a:accent6>
      <a:hlink>
        <a:srgbClr val="954F72"/>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1806</Words>
  <Application>Microsoft Office PowerPoint</Application>
  <PresentationFormat>Widescreen</PresentationFormat>
  <Paragraphs>120</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Verdana</vt:lpstr>
      <vt:lpstr>Office Theme</vt:lpstr>
      <vt:lpstr>PowerPoint Presentation</vt:lpstr>
      <vt:lpstr>Session 4 Vegetable Growing Seasons in Georgia</vt:lpstr>
      <vt:lpstr>Georgia Growing Seasons</vt:lpstr>
      <vt:lpstr>Georgia Growing Seasons</vt:lpstr>
      <vt:lpstr>Warm and cool season crops </vt:lpstr>
      <vt:lpstr>Cool Season Crops</vt:lpstr>
      <vt:lpstr>Warm Season crops</vt:lpstr>
      <vt:lpstr>Days to maturity</vt:lpstr>
      <vt:lpstr>Growing seasons    </vt:lpstr>
      <vt:lpstr>Growing season </vt:lpstr>
      <vt:lpstr>Transplant production </vt:lpstr>
      <vt:lpstr>Additional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Rebecca Chatham</dc:creator>
  <cp:lastModifiedBy>Windows User</cp:lastModifiedBy>
  <cp:revision>51</cp:revision>
  <cp:lastPrinted>2016-09-16T20:03:35Z</cp:lastPrinted>
  <dcterms:created xsi:type="dcterms:W3CDTF">2015-06-09T16:44:22Z</dcterms:created>
  <dcterms:modified xsi:type="dcterms:W3CDTF">2016-10-17T20:22:16Z</dcterms:modified>
</cp:coreProperties>
</file>