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71" r:id="rId10"/>
    <p:sldId id="265" r:id="rId11"/>
    <p:sldId id="266" r:id="rId12"/>
    <p:sldId id="267" r:id="rId13"/>
    <p:sldId id="272" r:id="rId14"/>
    <p:sldId id="268" r:id="rId15"/>
    <p:sldId id="269" r:id="rId16"/>
    <p:sldId id="270"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5" d="100"/>
          <a:sy n="45" d="100"/>
        </p:scale>
        <p:origin x="60" y="1242"/>
      </p:cViewPr>
      <p:guideLst/>
    </p:cSldViewPr>
  </p:slideViewPr>
  <p:notesTextViewPr>
    <p:cViewPr>
      <p:scale>
        <a:sx n="1" d="1"/>
        <a:sy n="1" d="1"/>
      </p:scale>
      <p:origin x="0" y="0"/>
    </p:cViewPr>
  </p:notesTextViewPr>
  <p:notesViewPr>
    <p:cSldViewPr snapToGrid="0">
      <p:cViewPr varScale="1">
        <p:scale>
          <a:sx n="76" d="100"/>
          <a:sy n="76" d="100"/>
        </p:scale>
        <p:origin x="15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803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AB8792C-CD18-48A7-933E-C0BA17B39FCE}" type="datetimeFigureOut">
              <a:rPr lang="en-US" smtClean="0"/>
              <a:t>10/17/2016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B129752-AFCC-4798-8924-EAF6E3D89CCD}" type="slidenum">
              <a:rPr lang="en-US" smtClean="0"/>
              <a:t>‹#›</a:t>
            </a:fld>
            <a:endParaRPr lang="en-US"/>
          </a:p>
        </p:txBody>
      </p:sp>
    </p:spTree>
    <p:extLst>
      <p:ext uri="{BB962C8B-B14F-4D97-AF65-F5344CB8AC3E}">
        <p14:creationId xmlns:p14="http://schemas.microsoft.com/office/powerpoint/2010/main" val="35305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5582DC-6721-40C2-8D5F-C73FE677B157}"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2519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Managing insect pests in crops even when using pesticides is no easy task. Organic farmers have it tougher and must rely largely on good management practices, such as crop rotations, to keep insect pests in check. Crop rotation disrupts insect habitats by changing the plant, preferably to a plant the insect pest does not prefer. Crop rotation also interferes with the life cycles of insect by either exposing certain insect growth stages to and life cycles. Few insects can live without certain plants, or plant residues to feed on. </a:t>
            </a:r>
          </a:p>
          <a:p>
            <a:pPr eaLnBrk="1" hangingPunct="1">
              <a:spcBef>
                <a:spcPct val="0"/>
              </a:spcBef>
            </a:pPr>
            <a:endParaRPr lang="en-US" altLang="en-US" smtClean="0"/>
          </a:p>
          <a:p>
            <a:pPr eaLnBrk="1" hangingPunct="1">
              <a:spcBef>
                <a:spcPct val="0"/>
              </a:spcBef>
            </a:pPr>
            <a:r>
              <a:rPr lang="en-US" altLang="en-US" smtClean="0"/>
              <a:t>Needless to say, rotations will not control all insect pests. The effectiveness of crop rotation as a tool for insect management depends on the life cycle of the target insect. For crop rotation to control an insect pest well, the insect must spend the period from the end of one crop to the beginning of the next in a stage with low mobility and must have a restricted range of host plants. Not many insect pests fit this pattern. Most have a period during the adult stage when they can travel easily across at least a single farm. Often this highly mobile stage comes when insects are emerging from their overwintering stage in the spring, so crop rotation from one year to the next will not affect them. Many pests, including corn earworms, cabbage loopers, and potato leafhoppers, do not even overwinter in the northeast US. Rather, they travel hundreds of miles to re-infest host crops each year.</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CFE58B-BCA4-4C1E-9E8B-56720DFE4E68}"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6673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Crop rotations should be designed that make it difficult for weeds to grow and reproduce. Disturbing the soil with some sort of timed tillage is a good way to create an inhospitable or unstable setting for weed growth. Certain crops can suppress weeds by out-competing them for water and nutrients, or by shading them so they cannot receive adequate sunshine.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78047B-A379-426A-8DE0-609CB2C86513}"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1186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good rule of thumb is to sequence crops in a rotation that are hosts to entirely different sets of pests, have different growth habits, and are dissimilar in other respects. All of this helps to interfere with the normal needs of a pest during its life cycle, such as an insect’s need to find food, a pathogen’s need for a suitable host to infect, or, in the case of weeds, the need for a crop architecture or tillage regime to</a:t>
            </a:r>
          </a:p>
          <a:p>
            <a:pPr eaLnBrk="1" hangingPunct="1">
              <a:spcBef>
                <a:spcPct val="0"/>
              </a:spcBef>
            </a:pPr>
            <a:r>
              <a:rPr lang="en-US" altLang="en-US" smtClean="0"/>
              <a:t>exploit. </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B9DA51C-FC9F-4D3F-A780-45FE46F27318}"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7607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6B7266-0AD7-4B6A-AAD2-FD31BF06AA8F}" type="slidenum">
              <a:rPr lang="en-US" altLang="en-US" smtClean="0">
                <a:solidFill>
                  <a:schemeClr val="tx2"/>
                </a:solidFill>
                <a:latin typeface="Technical" charset="0"/>
              </a:rPr>
              <a:pPr/>
              <a:t>13</a:t>
            </a:fld>
            <a:endParaRPr lang="en-US" altLang="en-US" smtClean="0">
              <a:solidFill>
                <a:schemeClr val="tx2"/>
              </a:solidFill>
              <a:latin typeface="Technic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Crop rotation is one of the most effective tools for managing pests and maintaining soil health, but there aren't many specific recommendations for how to go about it. Each farm needs to develop a plan that fits its unique combination of crops, soils, equipment and environmental conditions. A common approach on vegetable farms is to rotate crops by families. Another approach is to alternate vegetable crops with field or forage crops, such as small grains or alfalfa. Some growers try to rotate fields so they are in cash crops one year and cover crops the next year. On farms with limited land available for rotation, sweet corn is a good rotation crop since it hosts very few insects or diseases that affect other vegetables. At a minimum: 1) the same crop should never follow itself in the same field (or bed, in the case of small farms); 2) a winter cover crop should be planted after annual vegetables every year if possible.</a:t>
            </a:r>
          </a:p>
          <a:p>
            <a:pPr eaLnBrk="1" hangingPunct="1">
              <a:spcBef>
                <a:spcPct val="0"/>
              </a:spcBef>
            </a:pPr>
            <a:endParaRPr lang="en-US" altLang="en-US" smtClean="0"/>
          </a:p>
          <a:p>
            <a:pPr eaLnBrk="1" hangingPunct="1">
              <a:spcBef>
                <a:spcPct val="0"/>
              </a:spcBef>
            </a:pPr>
            <a:r>
              <a:rPr lang="en-US" altLang="en-US" smtClean="0"/>
              <a:t>Too many growers rotate crops using a seat-of-the-pants technique, relying on memory and making decisions at the time of planting. To get the most benefit from crop rotation it’s better to plan ahead using written records of where crops were grown in the past. It also helps to have a written plan for how crops will be arranged in the future, even if it’s subject to change. Start by making a map of the farm and any available fields including those that are rented. Label the fields or sub-fields with names and acreage. Make photocopies of the map and at the end of each season fill one in for each field and date it, noting what was grown where, and any serious pest or soil problems. Prior to the growing season, fill in a new map with your best guess as to where crops will go in the field.</a:t>
            </a:r>
          </a:p>
          <a:p>
            <a:pPr eaLnBrk="1" hangingPunct="1">
              <a:spcBef>
                <a:spcPct val="0"/>
              </a:spcBef>
            </a:pPr>
            <a:endParaRPr lang="en-US" altLang="en-US" smtClean="0"/>
          </a:p>
          <a:p>
            <a:pPr eaLnBrk="1" hangingPunct="1">
              <a:spcBef>
                <a:spcPct val="0"/>
              </a:spcBef>
            </a:pPr>
            <a:r>
              <a:rPr lang="en-US" altLang="en-US" smtClean="0"/>
              <a:t>Its is hard to plan a crop rotation plan to solve all your problems or meet all your goal. Most growers focus on the biggest problems or goals of crop rotation and select crops that fit best with the goal, working cash crops into the plan. A good crop rotation plan would consider what is to be grown in a field for several years into the future, knowing that changes may have to be made as needs change. </a:t>
            </a:r>
          </a:p>
          <a:p>
            <a:pPr eaLnBrk="1" hangingPunct="1">
              <a:spcBef>
                <a:spcPct val="0"/>
              </a:spcBef>
            </a:pPr>
            <a:endParaRPr lang="en-US" altLang="en-US" smtClean="0"/>
          </a:p>
        </p:txBody>
      </p:sp>
    </p:spTree>
    <p:extLst>
      <p:ext uri="{BB962C8B-B14F-4D97-AF65-F5344CB8AC3E}">
        <p14:creationId xmlns:p14="http://schemas.microsoft.com/office/powerpoint/2010/main" val="203581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4225" indent="-301625">
              <a:defRPr>
                <a:solidFill>
                  <a:schemeClr val="tx1"/>
                </a:solidFill>
                <a:latin typeface="Arial" panose="020B0604020202020204" pitchFamily="34" charset="0"/>
                <a:ea typeface="MS PGothic" panose="020B0600070205080204" pitchFamily="34" charset="-128"/>
              </a:defRPr>
            </a:lvl2pPr>
            <a:lvl3pPr marL="1208088" indent="-241300">
              <a:defRPr>
                <a:solidFill>
                  <a:schemeClr val="tx1"/>
                </a:solidFill>
                <a:latin typeface="Arial" panose="020B0604020202020204" pitchFamily="34" charset="0"/>
                <a:ea typeface="MS PGothic" panose="020B0600070205080204" pitchFamily="34" charset="-128"/>
              </a:defRPr>
            </a:lvl3pPr>
            <a:lvl4pPr marL="1690688" indent="-241300">
              <a:defRPr>
                <a:solidFill>
                  <a:schemeClr val="tx1"/>
                </a:solidFill>
                <a:latin typeface="Arial" panose="020B0604020202020204" pitchFamily="34" charset="0"/>
                <a:ea typeface="MS PGothic" panose="020B0600070205080204" pitchFamily="34" charset="-128"/>
              </a:defRPr>
            </a:lvl4pPr>
            <a:lvl5pPr marL="2174875" indent="-241300">
              <a:defRPr>
                <a:solidFill>
                  <a:schemeClr val="tx1"/>
                </a:solidFill>
                <a:latin typeface="Arial" panose="020B060402020202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584B45-78F7-4685-9A43-0A1B8D4BBA03}" type="slidenum">
              <a:rPr lang="en-US" altLang="en-US" smtClean="0">
                <a:latin typeface="Calibri" panose="020F0502020204030204" pitchFamily="34" charset="0"/>
              </a:rPr>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5212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4225" indent="-301625">
              <a:defRPr>
                <a:solidFill>
                  <a:schemeClr val="tx1"/>
                </a:solidFill>
                <a:latin typeface="Arial" panose="020B0604020202020204" pitchFamily="34" charset="0"/>
                <a:ea typeface="MS PGothic" panose="020B0600070205080204" pitchFamily="34" charset="-128"/>
              </a:defRPr>
            </a:lvl2pPr>
            <a:lvl3pPr marL="1208088" indent="-241300">
              <a:defRPr>
                <a:solidFill>
                  <a:schemeClr val="tx1"/>
                </a:solidFill>
                <a:latin typeface="Arial" panose="020B0604020202020204" pitchFamily="34" charset="0"/>
                <a:ea typeface="MS PGothic" panose="020B0600070205080204" pitchFamily="34" charset="-128"/>
              </a:defRPr>
            </a:lvl3pPr>
            <a:lvl4pPr marL="1690688" indent="-241300">
              <a:defRPr>
                <a:solidFill>
                  <a:schemeClr val="tx1"/>
                </a:solidFill>
                <a:latin typeface="Arial" panose="020B0604020202020204" pitchFamily="34" charset="0"/>
                <a:ea typeface="MS PGothic" panose="020B0600070205080204" pitchFamily="34" charset="-128"/>
              </a:defRPr>
            </a:lvl4pPr>
            <a:lvl5pPr marL="2174875" indent="-241300">
              <a:defRPr>
                <a:solidFill>
                  <a:schemeClr val="tx1"/>
                </a:solidFill>
                <a:latin typeface="Arial" panose="020B060402020202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635D4F-14A4-465B-9771-5EA98840C093}"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9324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4225" indent="-301625">
              <a:defRPr>
                <a:solidFill>
                  <a:schemeClr val="tx1"/>
                </a:solidFill>
                <a:latin typeface="Arial" panose="020B0604020202020204" pitchFamily="34" charset="0"/>
                <a:ea typeface="MS PGothic" panose="020B0600070205080204" pitchFamily="34" charset="-128"/>
              </a:defRPr>
            </a:lvl2pPr>
            <a:lvl3pPr marL="1208088" indent="-241300">
              <a:defRPr>
                <a:solidFill>
                  <a:schemeClr val="tx1"/>
                </a:solidFill>
                <a:latin typeface="Arial" panose="020B0604020202020204" pitchFamily="34" charset="0"/>
                <a:ea typeface="MS PGothic" panose="020B0600070205080204" pitchFamily="34" charset="-128"/>
              </a:defRPr>
            </a:lvl3pPr>
            <a:lvl4pPr marL="1690688" indent="-241300">
              <a:defRPr>
                <a:solidFill>
                  <a:schemeClr val="tx1"/>
                </a:solidFill>
                <a:latin typeface="Arial" panose="020B0604020202020204" pitchFamily="34" charset="0"/>
                <a:ea typeface="MS PGothic" panose="020B0600070205080204" pitchFamily="34" charset="-128"/>
              </a:defRPr>
            </a:lvl4pPr>
            <a:lvl5pPr marL="2174875" indent="-241300">
              <a:defRPr>
                <a:solidFill>
                  <a:schemeClr val="tx1"/>
                </a:solidFill>
                <a:latin typeface="Arial" panose="020B060402020202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DA6139-36E1-4972-A38D-2F02DC7C58B4}"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5967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2B002D-5AC8-4514-B4A6-24F878429DA2}"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0888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1E9D67-DADF-48BC-9CE5-14E77E8C45A4}" type="slidenum">
              <a:rPr lang="en-US" altLang="en-US" smtClean="0">
                <a:solidFill>
                  <a:schemeClr val="tx2"/>
                </a:solidFill>
                <a:latin typeface="Technical" charset="0"/>
              </a:rPr>
              <a:pPr/>
              <a:t>3</a:t>
            </a:fld>
            <a:endParaRPr lang="en-US" altLang="en-US" smtClean="0">
              <a:solidFill>
                <a:schemeClr val="tx2"/>
              </a:solidFill>
              <a:latin typeface="Technical"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7900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93B1FF-C593-4426-940B-015F90E0CF15}" type="slidenum">
              <a:rPr lang="en-US" altLang="en-US" smtClean="0">
                <a:solidFill>
                  <a:schemeClr val="tx2"/>
                </a:solidFill>
                <a:latin typeface="Technical" charset="0"/>
              </a:rPr>
              <a:pPr/>
              <a:t>4</a:t>
            </a:fld>
            <a:endParaRPr lang="en-US" altLang="en-US" smtClean="0">
              <a:solidFill>
                <a:schemeClr val="tx2"/>
              </a:solidFill>
              <a:latin typeface="Technical"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Crop rotation is the practice of planting different crops in a field over a period of time. Ideally, those crops will be different enough in growth habit (deep rooted versus shallow rooted), in the diseases and insects they attract, and season of growth. A typical rotation plan will include cash crops- crops grown for sale, and non-cash crops- crops grown for the benefit of the soil, but not sold. These non-cash crops are usually a cover crop. Some crops can be both. A good example of this is the field pea, which is a summer legume crop that fixes Nitrogen but also produces a dry pea that can be harvested and sold. </a:t>
            </a:r>
          </a:p>
          <a:p>
            <a:pPr eaLnBrk="1" hangingPunct="1">
              <a:spcBef>
                <a:spcPct val="0"/>
              </a:spcBef>
            </a:pPr>
            <a:endParaRPr lang="en-US" altLang="en-US" smtClean="0"/>
          </a:p>
          <a:p>
            <a:pPr eaLnBrk="1" hangingPunct="1">
              <a:spcBef>
                <a:spcPct val="0"/>
              </a:spcBef>
            </a:pPr>
            <a:r>
              <a:rPr lang="en-US" altLang="en-US" smtClean="0"/>
              <a:t>One simple goal of crop rotation is simply to avoid having bare soil for a long period. This reduces soil erosion and carbon loss from the soil. Another goal may be to increase soil organic matter or increase soil Nitrogen. Another goal might be to grow a cover crop to shade out a noxious weed before planting the next cash crop. </a:t>
            </a:r>
          </a:p>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33066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1B8CB7-25AF-41CB-910D-2E529E1EAEAD}" type="slidenum">
              <a:rPr lang="en-US" altLang="en-US" smtClean="0">
                <a:solidFill>
                  <a:schemeClr val="tx2"/>
                </a:solidFill>
                <a:latin typeface="Technical" charset="0"/>
              </a:rPr>
              <a:pPr/>
              <a:t>5</a:t>
            </a:fld>
            <a:endParaRPr lang="en-US" altLang="en-US" smtClean="0">
              <a:solidFill>
                <a:schemeClr val="tx2"/>
              </a:solidFill>
              <a:latin typeface="Technic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Crop rotation is a fundamental part of a sustainable farming program. There are many ways to design a crop rotation program, depending on the type of cash crops grown, seasons and amount of land available. While it is not always possible to follow a complete rotation plan, there are clear benefits to rotating crops that make it worth the effort to plan some rotation program. These benefits include: </a:t>
            </a:r>
          </a:p>
          <a:p>
            <a:pPr eaLnBrk="1" hangingPunct="1">
              <a:spcBef>
                <a:spcPct val="0"/>
              </a:spcBef>
              <a:buFont typeface="Calibri Light" panose="020F0302020204030204" pitchFamily="34" charset="0"/>
              <a:buAutoNum type="arabicPeriod"/>
            </a:pPr>
            <a:r>
              <a:rPr lang="en-US" altLang="en-US" smtClean="0"/>
              <a:t>Improvements to soil fertility</a:t>
            </a:r>
          </a:p>
          <a:p>
            <a:pPr eaLnBrk="1" hangingPunct="1">
              <a:spcBef>
                <a:spcPct val="0"/>
              </a:spcBef>
              <a:buFont typeface="Calibri Light" panose="020F0302020204030204" pitchFamily="34" charset="0"/>
              <a:buAutoNum type="arabicPeriod"/>
            </a:pPr>
            <a:r>
              <a:rPr lang="en-US" altLang="en-US" smtClean="0"/>
              <a:t>Reducing harmful environmental effects, like soil erosion, water runoff, fertilizer contamination</a:t>
            </a:r>
          </a:p>
          <a:p>
            <a:pPr eaLnBrk="1" hangingPunct="1">
              <a:spcBef>
                <a:spcPct val="0"/>
              </a:spcBef>
              <a:buFont typeface="Calibri Light" panose="020F0302020204030204" pitchFamily="34" charset="0"/>
              <a:buAutoNum type="arabicPeriod"/>
            </a:pPr>
            <a:r>
              <a:rPr lang="en-US" altLang="en-US" smtClean="0"/>
              <a:t>Increasing economic returns</a:t>
            </a:r>
          </a:p>
          <a:p>
            <a:pPr eaLnBrk="1" hangingPunct="1">
              <a:spcBef>
                <a:spcPct val="0"/>
              </a:spcBef>
              <a:buFont typeface="Calibri Light" panose="020F0302020204030204" pitchFamily="34" charset="0"/>
              <a:buAutoNum type="arabicPeriod"/>
            </a:pPr>
            <a:r>
              <a:rPr lang="en-US" altLang="en-US" smtClean="0"/>
              <a:t>Adding to crop and possibly market diversity</a:t>
            </a:r>
          </a:p>
          <a:p>
            <a:pPr eaLnBrk="1" hangingPunct="1">
              <a:spcBef>
                <a:spcPct val="0"/>
              </a:spcBef>
              <a:buFont typeface="Calibri Light" panose="020F0302020204030204" pitchFamily="34" charset="0"/>
              <a:buAutoNum type="arabicPeriod"/>
            </a:pPr>
            <a:r>
              <a:rPr lang="en-US" altLang="en-US" smtClean="0"/>
              <a:t>And probably the most important benefit of all- helping in the management of pests</a:t>
            </a:r>
          </a:p>
          <a:p>
            <a:pPr eaLnBrk="1" hangingPunct="1">
              <a:spcBef>
                <a:spcPct val="0"/>
              </a:spcBef>
              <a:buFontTx/>
              <a:buAutoNum type="arabicParenR"/>
            </a:pPr>
            <a:endParaRPr lang="en-US" altLang="en-US" smtClean="0"/>
          </a:p>
        </p:txBody>
      </p:sp>
    </p:spTree>
    <p:extLst>
      <p:ext uri="{BB962C8B-B14F-4D97-AF65-F5344CB8AC3E}">
        <p14:creationId xmlns:p14="http://schemas.microsoft.com/office/powerpoint/2010/main" val="418920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666BCC7-4165-4B3C-AD44-474DC878A421}" type="slidenum">
              <a:rPr lang="en-US" altLang="en-US" smtClean="0">
                <a:solidFill>
                  <a:schemeClr val="tx2"/>
                </a:solidFill>
                <a:latin typeface="Technical" charset="0"/>
              </a:rPr>
              <a:pPr/>
              <a:t>6</a:t>
            </a:fld>
            <a:endParaRPr lang="en-US" altLang="en-US" smtClean="0">
              <a:solidFill>
                <a:schemeClr val="tx2"/>
              </a:solidFill>
              <a:latin typeface="Technical"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Trap crops like small grains can be used to capture leftover nitrogen in farm fields after harvest of cash crops. Small grains have extensive, fibrous root systems that can effectively mine the soil for available nitrogen.  By capturing and storing residual soil nitrogen, these trap crops prevent this nitrogen from leaching or running off farm fields.  The effect of crop rotations on soil nitrogen (N), phosphorous (P), potassium (K) and carbon (C) is very complex. Deep rooted cover crops in rotations helps to better distribute phosphorous and potassium from deep within the soil profile to the soil surface, where plant roots have better access to them. </a:t>
            </a:r>
          </a:p>
          <a:p>
            <a:pPr eaLnBrk="1" hangingPunct="1">
              <a:spcBef>
                <a:spcPct val="0"/>
              </a:spcBef>
            </a:pPr>
            <a:endParaRPr lang="en-US" altLang="en-US" smtClean="0"/>
          </a:p>
        </p:txBody>
      </p:sp>
    </p:spTree>
    <p:extLst>
      <p:ext uri="{BB962C8B-B14F-4D97-AF65-F5344CB8AC3E}">
        <p14:creationId xmlns:p14="http://schemas.microsoft.com/office/powerpoint/2010/main" val="158208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Crop rotation for pest management is an established practice, even among conventional growers. Any practice that can reduce the need for chemicals saves money. For organc growers, crop rotation is essential. </a:t>
            </a:r>
          </a:p>
          <a:p>
            <a:pPr eaLnBrk="1" hangingPunct="1">
              <a:spcBef>
                <a:spcPct val="0"/>
              </a:spcBef>
            </a:pPr>
            <a:endParaRPr lang="en-US" altLang="en-US" smtClean="0"/>
          </a:p>
          <a:p>
            <a:pPr eaLnBrk="1" hangingPunct="1">
              <a:spcBef>
                <a:spcPct val="0"/>
              </a:spcBef>
            </a:pPr>
            <a:r>
              <a:rPr lang="en-US" altLang="en-US" smtClean="0"/>
              <a:t>Farmers who implement a good crop sequence must consider two things at once:</a:t>
            </a:r>
          </a:p>
          <a:p>
            <a:pPr eaLnBrk="1" hangingPunct="1">
              <a:spcBef>
                <a:spcPct val="0"/>
              </a:spcBef>
            </a:pPr>
            <a:r>
              <a:rPr lang="en-US" altLang="en-US" smtClean="0"/>
              <a:t>• How one crop can benefit from the crop that precedes it.</a:t>
            </a:r>
          </a:p>
          <a:p>
            <a:pPr eaLnBrk="1" hangingPunct="1">
              <a:spcBef>
                <a:spcPct val="0"/>
              </a:spcBef>
            </a:pPr>
            <a:r>
              <a:rPr lang="en-US" altLang="en-US" smtClean="0"/>
              <a:t>• How any pest problems these crops share can be addressed</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D8BC55-176A-49ED-922F-972E2C380039}"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1901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a general rule, a two-year rotation will reduce the incidence of foliar (leaf) diseases because a primary source of inoculum for infection is often the infected tissue from previous crops. Generally, that tissue will be well-decomposed in two years, and any inoculum will disappear along with crop residues. For example, most of the inoculum for early blight in tomatoes, leaf spot of cucurbits, and most foliar bacterial diseases can be eliminated by destruction and incorporation of residues and a one-year waiting period before replanting. </a:t>
            </a:r>
          </a:p>
          <a:p>
            <a:pPr eaLnBrk="1" hangingPunct="1">
              <a:spcBef>
                <a:spcPct val="0"/>
              </a:spcBef>
            </a:pPr>
            <a:endParaRPr lang="en-US" altLang="en-US" smtClean="0"/>
          </a:p>
          <a:p>
            <a:pPr eaLnBrk="1" hangingPunct="1">
              <a:spcBef>
                <a:spcPct val="0"/>
              </a:spcBef>
            </a:pPr>
            <a:r>
              <a:rPr lang="en-US" altLang="en-US" smtClean="0"/>
              <a:t>Although there are some exceptions, a four-year rotation that includes a succession of crops not susceptible to the same pathogens will generally minimize problems from soil borne diseases. For this strategy to be effective, however, it is important that pathogen-susceptible weeds and volunteer plants be excluded from the field, too.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F74DDA-A239-4451-AD6E-A566849BCB1C}"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8352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829004" indent="-318848">
              <a:defRPr>
                <a:solidFill>
                  <a:schemeClr val="tx1"/>
                </a:solidFill>
                <a:latin typeface="Arial" panose="020B0604020202020204" pitchFamily="34" charset="0"/>
                <a:ea typeface="MS PGothic" panose="020B0600070205080204" pitchFamily="34" charset="-128"/>
              </a:defRPr>
            </a:lvl2pPr>
            <a:lvl3pPr marL="1277070" indent="-255078">
              <a:defRPr>
                <a:solidFill>
                  <a:schemeClr val="tx1"/>
                </a:solidFill>
                <a:latin typeface="Arial" panose="020B0604020202020204" pitchFamily="34" charset="0"/>
                <a:ea typeface="MS PGothic" panose="020B0600070205080204" pitchFamily="34" charset="-128"/>
              </a:defRPr>
            </a:lvl3pPr>
            <a:lvl4pPr marL="1787226" indent="-255078">
              <a:defRPr>
                <a:solidFill>
                  <a:schemeClr val="tx1"/>
                </a:solidFill>
                <a:latin typeface="Arial" panose="020B0604020202020204" pitchFamily="34" charset="0"/>
                <a:ea typeface="MS PGothic" panose="020B0600070205080204" pitchFamily="34" charset="-128"/>
              </a:defRPr>
            </a:lvl4pPr>
            <a:lvl5pPr marL="2299060" indent="-255078">
              <a:defRPr>
                <a:solidFill>
                  <a:schemeClr val="tx1"/>
                </a:solidFill>
                <a:latin typeface="Arial" panose="020B0604020202020204" pitchFamily="34" charset="0"/>
                <a:ea typeface="MS PGothic" panose="020B0600070205080204" pitchFamily="34" charset="-128"/>
              </a:defRPr>
            </a:lvl5pPr>
            <a:lvl6pPr marL="2782366"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265673"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748979"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232285" indent="-255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773424-A221-4DC8-A42A-F2B5CBC94531}"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5953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8F0BD-35C1-4397-88D1-F8F65B9C6D0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217973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8F0BD-35C1-4397-88D1-F8F65B9C6D0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409690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8F0BD-35C1-4397-88D1-F8F65B9C6D0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41231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8F0BD-35C1-4397-88D1-F8F65B9C6D0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373427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B8F0BD-35C1-4397-88D1-F8F65B9C6D0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72451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8F0BD-35C1-4397-88D1-F8F65B9C6D0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90641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8F0BD-35C1-4397-88D1-F8F65B9C6D0A}"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112068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8F0BD-35C1-4397-88D1-F8F65B9C6D0A}"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938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8F0BD-35C1-4397-88D1-F8F65B9C6D0A}"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156605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B8F0BD-35C1-4397-88D1-F8F65B9C6D0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303492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B8F0BD-35C1-4397-88D1-F8F65B9C6D0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E7810-41DD-490E-95BC-32D348BB1405}" type="slidenum">
              <a:rPr lang="en-US" smtClean="0"/>
              <a:t>‹#›</a:t>
            </a:fld>
            <a:endParaRPr lang="en-US"/>
          </a:p>
        </p:txBody>
      </p:sp>
    </p:spTree>
    <p:extLst>
      <p:ext uri="{BB962C8B-B14F-4D97-AF65-F5344CB8AC3E}">
        <p14:creationId xmlns:p14="http://schemas.microsoft.com/office/powerpoint/2010/main" val="278831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8F0BD-35C1-4397-88D1-F8F65B9C6D0A}" type="datetimeFigureOut">
              <a:rPr lang="en-US" smtClean="0"/>
              <a:t>10/17/2016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E7810-41DD-490E-95BC-32D348BB1405}" type="slidenum">
              <a:rPr lang="en-US" smtClean="0"/>
              <a:t>‹#›</a:t>
            </a:fld>
            <a:endParaRPr lang="en-US"/>
          </a:p>
        </p:txBody>
      </p:sp>
    </p:spTree>
    <p:extLst>
      <p:ext uri="{BB962C8B-B14F-4D97-AF65-F5344CB8AC3E}">
        <p14:creationId xmlns:p14="http://schemas.microsoft.com/office/powerpoint/2010/main" val="21847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owingsmallfarms.ces.ncsu.edu/growingsmallfarms-covcropinde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513" y="601663"/>
            <a:ext cx="754697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txBox="1">
            <a:spLocks/>
          </p:cNvSpPr>
          <p:nvPr/>
        </p:nvSpPr>
        <p:spPr bwMode="auto">
          <a:xfrm>
            <a:off x="0" y="3016250"/>
            <a:ext cx="12192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6000"/>
              <a:t>Small Fruit and Vegetable Production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501" y="5834699"/>
            <a:ext cx="1705074" cy="600457"/>
          </a:xfrm>
          <a:prstGeom prst="rect">
            <a:avLst/>
          </a:prstGeom>
          <a:effectLst>
            <a:glow>
              <a:schemeClr val="tx1">
                <a:alpha val="20000"/>
              </a:schemeClr>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914" y="5255954"/>
            <a:ext cx="917600" cy="1481021"/>
          </a:xfrm>
          <a:prstGeom prst="rect">
            <a:avLst/>
          </a:prstGeom>
          <a:effectLst>
            <a:glow>
              <a:schemeClr val="tx1">
                <a:alpha val="20000"/>
              </a:schemeClr>
            </a:glow>
          </a:effectLst>
        </p:spPr>
      </p:pic>
      <p:pic>
        <p:nvPicPr>
          <p:cNvPr id="14342"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875" y="5405438"/>
            <a:ext cx="11620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687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Crop rotation for insect management</a:t>
            </a:r>
          </a:p>
        </p:txBody>
      </p:sp>
      <p:sp>
        <p:nvSpPr>
          <p:cNvPr id="32771" name="Content Placeholder 2"/>
          <p:cNvSpPr>
            <a:spLocks noGrp="1"/>
          </p:cNvSpPr>
          <p:nvPr>
            <p:ph idx="1"/>
          </p:nvPr>
        </p:nvSpPr>
        <p:spPr>
          <a:xfrm>
            <a:off x="838200" y="1825625"/>
            <a:ext cx="7340600" cy="4351338"/>
          </a:xfrm>
        </p:spPr>
        <p:txBody>
          <a:bodyPr/>
          <a:lstStyle/>
          <a:p>
            <a:pPr eaLnBrk="1" hangingPunct="1">
              <a:lnSpc>
                <a:spcPct val="110000"/>
              </a:lnSpc>
            </a:pPr>
            <a:r>
              <a:rPr lang="en-US" altLang="en-US" smtClean="0"/>
              <a:t>Insects have specific environmental requirements to live</a:t>
            </a:r>
          </a:p>
          <a:p>
            <a:pPr eaLnBrk="1" hangingPunct="1">
              <a:lnSpc>
                <a:spcPct val="110000"/>
              </a:lnSpc>
            </a:pPr>
            <a:r>
              <a:rPr lang="en-US" altLang="en-US" smtClean="0"/>
              <a:t>Crop rotation disrupts insect habitats</a:t>
            </a:r>
          </a:p>
          <a:p>
            <a:pPr eaLnBrk="1" hangingPunct="1">
              <a:lnSpc>
                <a:spcPct val="110000"/>
              </a:lnSpc>
            </a:pPr>
            <a:r>
              <a:rPr lang="en-US" altLang="en-US" smtClean="0"/>
              <a:t>Crop rotation breaks the life cycle of insects</a:t>
            </a:r>
          </a:p>
          <a:p>
            <a:pPr eaLnBrk="1" hangingPunct="1">
              <a:lnSpc>
                <a:spcPct val="110000"/>
              </a:lnSpc>
            </a:pPr>
            <a:r>
              <a:rPr lang="en-US" altLang="en-US" smtClean="0"/>
              <a:t>Not all insects are easily managed with crop rotation</a:t>
            </a:r>
          </a:p>
        </p:txBody>
      </p:sp>
      <p:pic>
        <p:nvPicPr>
          <p:cNvPr id="3" name="Picture 2"/>
          <p:cNvPicPr>
            <a:picLocks noChangeAspect="1"/>
          </p:cNvPicPr>
          <p:nvPr/>
        </p:nvPicPr>
        <p:blipFill>
          <a:blip r:embed="rId3"/>
          <a:srcRect l="29620" t="46593" r="34911" b="31075"/>
          <a:stretch>
            <a:fillRect/>
          </a:stretch>
        </p:blipFill>
        <p:spPr bwMode="auto">
          <a:xfrm>
            <a:off x="8683625" y="2235200"/>
            <a:ext cx="2763838" cy="30924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9993313" y="5053013"/>
            <a:ext cx="1466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Katie Chatham </a:t>
            </a:r>
          </a:p>
        </p:txBody>
      </p:sp>
    </p:spTree>
    <p:extLst>
      <p:ext uri="{BB962C8B-B14F-4D97-AF65-F5344CB8AC3E}">
        <p14:creationId xmlns:p14="http://schemas.microsoft.com/office/powerpoint/2010/main" val="3105672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838200" y="1825625"/>
            <a:ext cx="9756775" cy="4351338"/>
          </a:xfrm>
        </p:spPr>
        <p:txBody>
          <a:bodyPr/>
          <a:lstStyle/>
          <a:p>
            <a:pPr marL="0" indent="0" eaLnBrk="1" hangingPunct="1">
              <a:lnSpc>
                <a:spcPct val="110000"/>
              </a:lnSpc>
              <a:buFont typeface="Arial" panose="020B0604020202020204" pitchFamily="34" charset="0"/>
              <a:buNone/>
            </a:pPr>
            <a:r>
              <a:rPr lang="en-US" altLang="en-US" smtClean="0"/>
              <a:t>Plan rotations to make it difficult for weeds to grow</a:t>
            </a:r>
          </a:p>
          <a:p>
            <a:pPr marL="914400" lvl="1" eaLnBrk="1" hangingPunct="1">
              <a:lnSpc>
                <a:spcPct val="110000"/>
              </a:lnSpc>
              <a:buFont typeface="Arial" panose="020B0604020202020204" pitchFamily="34" charset="0"/>
              <a:buChar char="−"/>
            </a:pPr>
            <a:r>
              <a:rPr lang="en-US" altLang="en-US" smtClean="0"/>
              <a:t>Disturbing the soil slows weed growth</a:t>
            </a:r>
          </a:p>
          <a:p>
            <a:pPr marL="914400" lvl="1" eaLnBrk="1" hangingPunct="1">
              <a:lnSpc>
                <a:spcPct val="110000"/>
              </a:lnSpc>
              <a:buFont typeface="Arial" panose="020B0604020202020204" pitchFamily="34" charset="0"/>
              <a:buChar char="−"/>
            </a:pPr>
            <a:r>
              <a:rPr lang="en-US" altLang="en-US" smtClean="0"/>
              <a:t>Certain crops can suppress weeds by out-competing them</a:t>
            </a:r>
          </a:p>
        </p:txBody>
      </p:sp>
      <p:pic>
        <p:nvPicPr>
          <p:cNvPr id="3" name="Picture 2"/>
          <p:cNvPicPr>
            <a:picLocks noChangeAspect="1"/>
          </p:cNvPicPr>
          <p:nvPr/>
        </p:nvPicPr>
        <p:blipFill>
          <a:blip r:embed="rId3"/>
          <a:srcRect l="12572" t="19597" r="8833" b="10043"/>
          <a:stretch>
            <a:fillRect/>
          </a:stretch>
        </p:blipFill>
        <p:spPr bwMode="auto">
          <a:xfrm>
            <a:off x="5678488" y="4051300"/>
            <a:ext cx="3424237" cy="2298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a:spLocks noGrp="1"/>
          </p:cNvSpPr>
          <p:nvPr>
            <p:ph type="title"/>
          </p:nvPr>
        </p:nvSpPr>
        <p:spPr/>
        <p:txBody>
          <a:bodyPr/>
          <a:lstStyle/>
          <a:p>
            <a:pPr eaLnBrk="1" hangingPunct="1"/>
            <a:r>
              <a:rPr lang="en-US" altLang="en-US" smtClean="0"/>
              <a:t>Crop rotation for weed management</a:t>
            </a:r>
          </a:p>
        </p:txBody>
      </p:sp>
      <p:pic>
        <p:nvPicPr>
          <p:cNvPr id="31750" name="Picture 4"/>
          <p:cNvPicPr>
            <a:picLocks noChangeAspect="1"/>
          </p:cNvPicPr>
          <p:nvPr/>
        </p:nvPicPr>
        <p:blipFill>
          <a:blip r:embed="rId4"/>
          <a:srcRect l="-2" r="-1396"/>
          <a:stretch>
            <a:fillRect/>
          </a:stretch>
        </p:blipFill>
        <p:spPr bwMode="auto">
          <a:xfrm>
            <a:off x="1862138" y="4051300"/>
            <a:ext cx="3448050" cy="2298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p:cNvSpPr txBox="1">
            <a:spLocks noChangeArrowheads="1"/>
          </p:cNvSpPr>
          <p:nvPr/>
        </p:nvSpPr>
        <p:spPr bwMode="auto">
          <a:xfrm>
            <a:off x="4062413" y="6103938"/>
            <a:ext cx="1247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t>Photo: David Berle</a:t>
            </a:r>
          </a:p>
        </p:txBody>
      </p:sp>
      <p:sp>
        <p:nvSpPr>
          <p:cNvPr id="34823" name="TextBox 7"/>
          <p:cNvSpPr txBox="1">
            <a:spLocks noChangeArrowheads="1"/>
          </p:cNvSpPr>
          <p:nvPr/>
        </p:nvSpPr>
        <p:spPr bwMode="auto">
          <a:xfrm>
            <a:off x="7837488" y="6086475"/>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Julia Gaskin</a:t>
            </a:r>
          </a:p>
        </p:txBody>
      </p:sp>
    </p:spTree>
    <p:extLst>
      <p:ext uri="{BB962C8B-B14F-4D97-AF65-F5344CB8AC3E}">
        <p14:creationId xmlns:p14="http://schemas.microsoft.com/office/powerpoint/2010/main" val="223908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Rotation for pest management</a:t>
            </a:r>
          </a:p>
        </p:txBody>
      </p:sp>
      <p:sp>
        <p:nvSpPr>
          <p:cNvPr id="36867" name="Content Placeholder 2"/>
          <p:cNvSpPr>
            <a:spLocks noGrp="1"/>
          </p:cNvSpPr>
          <p:nvPr>
            <p:ph idx="1"/>
          </p:nvPr>
        </p:nvSpPr>
        <p:spPr/>
        <p:txBody>
          <a:bodyPr/>
          <a:lstStyle/>
          <a:p>
            <a:pPr marL="0" indent="0" eaLnBrk="1" hangingPunct="1">
              <a:lnSpc>
                <a:spcPct val="110000"/>
              </a:lnSpc>
              <a:buFont typeface="Arial" panose="020B0604020202020204" pitchFamily="34" charset="0"/>
              <a:buNone/>
            </a:pPr>
            <a:r>
              <a:rPr lang="en-US" altLang="en-US" i="1" smtClean="0"/>
              <a:t>Rule of thumb: </a:t>
            </a:r>
            <a:r>
              <a:rPr lang="en-US" altLang="en-US" smtClean="0"/>
              <a:t>Establish a rotation of crops that are hosts to entirely different sets of pests, have different growth habits, and are dissimilar in other respects.</a:t>
            </a:r>
          </a:p>
        </p:txBody>
      </p:sp>
      <p:pic>
        <p:nvPicPr>
          <p:cNvPr id="6" name="Picture 5"/>
          <p:cNvPicPr>
            <a:picLocks noChangeAspect="1"/>
          </p:cNvPicPr>
          <p:nvPr/>
        </p:nvPicPr>
        <p:blipFill>
          <a:blip r:embed="rId3"/>
          <a:srcRect/>
          <a:stretch>
            <a:fillRect/>
          </a:stretch>
        </p:blipFill>
        <p:spPr bwMode="auto">
          <a:xfrm>
            <a:off x="4662488" y="3560763"/>
            <a:ext cx="2497137" cy="2514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rcRect/>
          <a:stretch>
            <a:fillRect/>
          </a:stretch>
        </p:blipFill>
        <p:spPr bwMode="auto">
          <a:xfrm>
            <a:off x="1341438" y="4213225"/>
            <a:ext cx="3579812" cy="20145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ttps://scontent-atl3-1.xx.fbcdn.net/hphotos-xpf1/v/t1.0-9/11873769_1065078986850424_377931246120757277_n.jpg?oh=34f0d23e66eefd7f08e150c0f27aa43e&amp;oe=566AAEB1"/>
          <p:cNvPicPr>
            <a:picLocks noChangeAspect="1" noChangeArrowheads="1"/>
          </p:cNvPicPr>
          <p:nvPr/>
        </p:nvPicPr>
        <p:blipFill>
          <a:blip r:embed="rId5"/>
          <a:srcRect/>
          <a:stretch>
            <a:fillRect/>
          </a:stretch>
        </p:blipFill>
        <p:spPr bwMode="auto">
          <a:xfrm>
            <a:off x="6934200" y="4298950"/>
            <a:ext cx="2617788" cy="21955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631825" y="6584950"/>
            <a:ext cx="2938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t>Photos: Kate Munden-Dixon and Katie Chatham </a:t>
            </a:r>
          </a:p>
        </p:txBody>
      </p:sp>
    </p:spTree>
    <p:extLst>
      <p:ext uri="{BB962C8B-B14F-4D97-AF65-F5344CB8AC3E}">
        <p14:creationId xmlns:p14="http://schemas.microsoft.com/office/powerpoint/2010/main" val="3015743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4525" y="447675"/>
            <a:ext cx="7772400" cy="1143000"/>
          </a:xfrm>
        </p:spPr>
        <p:txBody>
          <a:bodyPr/>
          <a:lstStyle/>
          <a:p>
            <a:pPr eaLnBrk="1" hangingPunct="1"/>
            <a:r>
              <a:rPr lang="en-US" altLang="en-US" smtClean="0"/>
              <a:t>Crop rotation planning</a:t>
            </a:r>
          </a:p>
        </p:txBody>
      </p:sp>
      <p:sp>
        <p:nvSpPr>
          <p:cNvPr id="38915" name="Rectangle 3"/>
          <p:cNvSpPr>
            <a:spLocks noGrp="1" noChangeArrowheads="1"/>
          </p:cNvSpPr>
          <p:nvPr>
            <p:ph type="body" idx="1"/>
          </p:nvPr>
        </p:nvSpPr>
        <p:spPr>
          <a:xfrm>
            <a:off x="876300" y="1812925"/>
            <a:ext cx="10299700" cy="4114800"/>
          </a:xfrm>
        </p:spPr>
        <p:txBody>
          <a:bodyPr/>
          <a:lstStyle/>
          <a:p>
            <a:pPr eaLnBrk="1" hangingPunct="1">
              <a:lnSpc>
                <a:spcPct val="110000"/>
              </a:lnSpc>
            </a:pPr>
            <a:r>
              <a:rPr lang="en-US" altLang="en-US" smtClean="0"/>
              <a:t>No hard and fast rules</a:t>
            </a:r>
          </a:p>
          <a:p>
            <a:pPr eaLnBrk="1" hangingPunct="1">
              <a:lnSpc>
                <a:spcPct val="110000"/>
              </a:lnSpc>
            </a:pPr>
            <a:r>
              <a:rPr lang="en-US" altLang="en-US" smtClean="0"/>
              <a:t>At a minimum: </a:t>
            </a:r>
          </a:p>
          <a:p>
            <a:pPr marL="914400" lvl="1" eaLnBrk="1" hangingPunct="1">
              <a:lnSpc>
                <a:spcPct val="110000"/>
              </a:lnSpc>
              <a:buFont typeface="Arial" panose="020B0604020202020204" pitchFamily="34" charset="0"/>
              <a:buChar char="−"/>
            </a:pPr>
            <a:r>
              <a:rPr lang="en-US" altLang="en-US" smtClean="0"/>
              <a:t>Same crop should never follow itself in the same field (or bed)</a:t>
            </a:r>
          </a:p>
          <a:p>
            <a:pPr marL="914400" lvl="1" eaLnBrk="1" hangingPunct="1">
              <a:lnSpc>
                <a:spcPct val="110000"/>
              </a:lnSpc>
              <a:buFont typeface="Arial" panose="020B0604020202020204" pitchFamily="34" charset="0"/>
              <a:buChar char="−"/>
            </a:pPr>
            <a:r>
              <a:rPr lang="en-US" altLang="en-US" smtClean="0"/>
              <a:t>A  cover crop should be planted after vegetables every year</a:t>
            </a:r>
          </a:p>
          <a:p>
            <a:pPr eaLnBrk="1" hangingPunct="1">
              <a:lnSpc>
                <a:spcPct val="110000"/>
              </a:lnSpc>
            </a:pPr>
            <a:r>
              <a:rPr lang="en-US" altLang="en-US" smtClean="0"/>
              <a:t>Plan at least a year ahead of time </a:t>
            </a:r>
          </a:p>
          <a:p>
            <a:pPr eaLnBrk="1" hangingPunct="1">
              <a:lnSpc>
                <a:spcPct val="110000"/>
              </a:lnSpc>
            </a:pPr>
            <a:r>
              <a:rPr lang="en-US" altLang="en-US" smtClean="0"/>
              <a:t>Don’t worry about solving every problem with each planting- think long term</a:t>
            </a:r>
          </a:p>
          <a:p>
            <a:pPr eaLnBrk="1" hangingPunct="1">
              <a:lnSpc>
                <a:spcPct val="110000"/>
              </a:lnSpc>
              <a:buFont typeface="Arial" panose="020B0604020202020204" pitchFamily="34" charset="0"/>
              <a:buBlip>
                <a:blip r:embed="rId3"/>
              </a:buBlip>
            </a:pPr>
            <a:endParaRPr lang="en-US" altLang="en-US" smtClean="0"/>
          </a:p>
          <a:p>
            <a:pPr eaLnBrk="1" hangingPunct="1">
              <a:lnSpc>
                <a:spcPct val="110000"/>
              </a:lnSpc>
              <a:buFont typeface="Arial" panose="020B0604020202020204" pitchFamily="34" charset="0"/>
              <a:buBlip>
                <a:blip r:embed="rId3"/>
              </a:buBlip>
            </a:pPr>
            <a:endParaRPr lang="en-US" altLang="en-US" smtClean="0"/>
          </a:p>
        </p:txBody>
      </p:sp>
      <p:graphicFrame>
        <p:nvGraphicFramePr>
          <p:cNvPr id="2" name="Table 1"/>
          <p:cNvGraphicFramePr>
            <a:graphicFrameLocks noGrp="1"/>
          </p:cNvGraphicFramePr>
          <p:nvPr/>
        </p:nvGraphicFramePr>
        <p:xfrm>
          <a:off x="6451600" y="1644650"/>
          <a:ext cx="4614863" cy="1085852"/>
        </p:xfrm>
        <a:graphic>
          <a:graphicData uri="http://schemas.openxmlformats.org/drawingml/2006/table">
            <a:tbl>
              <a:tblPr/>
              <a:tblGrid>
                <a:gridCol w="700088">
                  <a:extLst>
                    <a:ext uri="{9D8B030D-6E8A-4147-A177-3AD203B41FA5}">
                      <a16:colId xmlns:a16="http://schemas.microsoft.com/office/drawing/2014/main" val="20000"/>
                    </a:ext>
                  </a:extLst>
                </a:gridCol>
                <a:gridCol w="341312">
                  <a:extLst>
                    <a:ext uri="{9D8B030D-6E8A-4147-A177-3AD203B41FA5}">
                      <a16:colId xmlns:a16="http://schemas.microsoft.com/office/drawing/2014/main" val="20001"/>
                    </a:ext>
                  </a:extLst>
                </a:gridCol>
                <a:gridCol w="325438">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gridCol w="325437">
                  <a:extLst>
                    <a:ext uri="{9D8B030D-6E8A-4147-A177-3AD203B41FA5}">
                      <a16:colId xmlns:a16="http://schemas.microsoft.com/office/drawing/2014/main" val="20004"/>
                    </a:ext>
                  </a:extLst>
                </a:gridCol>
                <a:gridCol w="325438">
                  <a:extLst>
                    <a:ext uri="{9D8B030D-6E8A-4147-A177-3AD203B41FA5}">
                      <a16:colId xmlns:a16="http://schemas.microsoft.com/office/drawing/2014/main" val="20005"/>
                    </a:ext>
                  </a:extLst>
                </a:gridCol>
                <a:gridCol w="323850">
                  <a:extLst>
                    <a:ext uri="{9D8B030D-6E8A-4147-A177-3AD203B41FA5}">
                      <a16:colId xmlns:a16="http://schemas.microsoft.com/office/drawing/2014/main" val="20006"/>
                    </a:ext>
                  </a:extLst>
                </a:gridCol>
                <a:gridCol w="325437">
                  <a:extLst>
                    <a:ext uri="{9D8B030D-6E8A-4147-A177-3AD203B41FA5}">
                      <a16:colId xmlns:a16="http://schemas.microsoft.com/office/drawing/2014/main" val="20007"/>
                    </a:ext>
                  </a:extLst>
                </a:gridCol>
                <a:gridCol w="323850">
                  <a:extLst>
                    <a:ext uri="{9D8B030D-6E8A-4147-A177-3AD203B41FA5}">
                      <a16:colId xmlns:a16="http://schemas.microsoft.com/office/drawing/2014/main" val="20008"/>
                    </a:ext>
                  </a:extLst>
                </a:gridCol>
                <a:gridCol w="325438">
                  <a:extLst>
                    <a:ext uri="{9D8B030D-6E8A-4147-A177-3AD203B41FA5}">
                      <a16:colId xmlns:a16="http://schemas.microsoft.com/office/drawing/2014/main" val="20009"/>
                    </a:ext>
                  </a:extLst>
                </a:gridCol>
                <a:gridCol w="325437">
                  <a:extLst>
                    <a:ext uri="{9D8B030D-6E8A-4147-A177-3AD203B41FA5}">
                      <a16:colId xmlns:a16="http://schemas.microsoft.com/office/drawing/2014/main" val="20010"/>
                    </a:ext>
                  </a:extLst>
                </a:gridCol>
                <a:gridCol w="323850">
                  <a:extLst>
                    <a:ext uri="{9D8B030D-6E8A-4147-A177-3AD203B41FA5}">
                      <a16:colId xmlns:a16="http://schemas.microsoft.com/office/drawing/2014/main" val="20011"/>
                    </a:ext>
                  </a:extLst>
                </a:gridCol>
                <a:gridCol w="325438">
                  <a:extLst>
                    <a:ext uri="{9D8B030D-6E8A-4147-A177-3AD203B41FA5}">
                      <a16:colId xmlns:a16="http://schemas.microsoft.com/office/drawing/2014/main" val="20012"/>
                    </a:ext>
                  </a:extLst>
                </a:gridCol>
              </a:tblGrid>
              <a:tr h="2714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Jan </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Feb</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Mar</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Apr</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May</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Jun</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Jul</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Aug</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Sep</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Oct</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Nov</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Dec</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val="10000"/>
                  </a:ext>
                </a:extLst>
              </a:tr>
              <a:tr h="2714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Year 1</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val="10001"/>
                  </a:ext>
                </a:extLst>
              </a:tr>
              <a:tr h="2714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Year 2</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val="10002"/>
                  </a:ext>
                </a:extLst>
              </a:tr>
              <a:tr h="2714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Year 3</a:t>
                      </a:r>
                      <a:endParaRPr kumimoji="0" lang="en-US" altLang="en-US" sz="11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9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endParaRPr>
                    </a:p>
                  </a:txBody>
                  <a:tcPr marL="9524" marR="9524"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494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Crop rotation planning</a:t>
            </a:r>
          </a:p>
        </p:txBody>
      </p:sp>
      <p:sp>
        <p:nvSpPr>
          <p:cNvPr id="14339" name="Content Placeholder 2"/>
          <p:cNvSpPr>
            <a:spLocks noGrp="1"/>
          </p:cNvSpPr>
          <p:nvPr>
            <p:ph idx="1"/>
          </p:nvPr>
        </p:nvSpPr>
        <p:spPr/>
        <p:txBody>
          <a:bodyPr/>
          <a:lstStyle/>
          <a:p>
            <a:r>
              <a:rPr lang="en-US" altLang="en-US" smtClean="0"/>
              <a:t>Case studies have several examples of crop rotations</a:t>
            </a:r>
          </a:p>
          <a:p>
            <a:r>
              <a:rPr lang="en-US" altLang="en-US" smtClean="0"/>
              <a:t>These are examples but not applicable to all situations</a:t>
            </a:r>
          </a:p>
        </p:txBody>
      </p:sp>
    </p:spTree>
    <p:extLst>
      <p:ext uri="{BB962C8B-B14F-4D97-AF65-F5344CB8AC3E}">
        <p14:creationId xmlns:p14="http://schemas.microsoft.com/office/powerpoint/2010/main" val="1480291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Additional Resources </a:t>
            </a:r>
          </a:p>
        </p:txBody>
      </p:sp>
      <p:sp>
        <p:nvSpPr>
          <p:cNvPr id="16387" name="Content Placeholder 2"/>
          <p:cNvSpPr>
            <a:spLocks noGrp="1"/>
          </p:cNvSpPr>
          <p:nvPr>
            <p:ph idx="1"/>
          </p:nvPr>
        </p:nvSpPr>
        <p:spPr>
          <a:xfrm>
            <a:off x="838200" y="1825625"/>
            <a:ext cx="10795000" cy="4351338"/>
          </a:xfrm>
        </p:spPr>
        <p:txBody>
          <a:bodyPr/>
          <a:lstStyle/>
          <a:p>
            <a:r>
              <a:rPr lang="en-US" altLang="en-US" smtClean="0"/>
              <a:t>Using Cover Crops in the Home Garden (C 1057) (UGA Extension)</a:t>
            </a:r>
          </a:p>
          <a:p>
            <a:r>
              <a:rPr lang="en-US" altLang="en-US" smtClean="0"/>
              <a:t>Success with Cover Crops (EB 102) ((UGA Extension)</a:t>
            </a:r>
          </a:p>
          <a:p>
            <a:r>
              <a:rPr lang="en-US" altLang="en-US" smtClean="0"/>
              <a:t>Cover Crops for Sustainable Production (</a:t>
            </a:r>
            <a:r>
              <a:rPr lang="en-US" altLang="en-US" smtClean="0">
                <a:hlinkClick r:id="rId3"/>
              </a:rPr>
              <a:t>https://growingsmallfarms.ces.ncsu.edu/growingsmallfarms-covcropindex/</a:t>
            </a:r>
            <a:r>
              <a:rPr lang="en-US" altLang="en-US" smtClean="0"/>
              <a:t>)</a:t>
            </a:r>
          </a:p>
          <a:p>
            <a:endParaRPr lang="en-US" altLang="en-US" smtClean="0"/>
          </a:p>
        </p:txBody>
      </p:sp>
    </p:spTree>
    <p:extLst>
      <p:ext uri="{BB962C8B-B14F-4D97-AF65-F5344CB8AC3E}">
        <p14:creationId xmlns:p14="http://schemas.microsoft.com/office/powerpoint/2010/main" val="2793328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a:spLocks noGrp="1"/>
          </p:cNvSpPr>
          <p:nvPr>
            <p:ph type="subTitle" idx="1"/>
          </p:nvPr>
        </p:nvSpPr>
        <p:spPr>
          <a:xfrm>
            <a:off x="3149600" y="1762125"/>
            <a:ext cx="6594475" cy="774700"/>
          </a:xfrm>
        </p:spPr>
        <p:txBody>
          <a:bodyPr>
            <a:normAutofit lnSpcReduction="10000"/>
          </a:bodyPr>
          <a:lstStyle/>
          <a:p>
            <a:pPr eaLnBrk="1" hangingPunct="1"/>
            <a:r>
              <a:rPr lang="en-US" altLang="en-US" sz="1800" smtClean="0"/>
              <a:t>This material is based upon work that is supported by the National Institute of Food and Agriculture, U.S. Department of Agriculture, under award number 2015-70017-22861. </a:t>
            </a:r>
          </a:p>
        </p:txBody>
      </p:sp>
      <p:pic>
        <p:nvPicPr>
          <p:cNvPr id="1843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320675"/>
            <a:ext cx="6348413"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1733550" y="2755900"/>
            <a:ext cx="9825038" cy="25161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4000" dirty="0" smtClean="0">
                <a:ln w="0"/>
                <a:effectLst>
                  <a:outerShdw blurRad="38100" dist="19050" dir="2700000" algn="tl" rotWithShape="0">
                    <a:schemeClr val="dk1">
                      <a:alpha val="40000"/>
                    </a:schemeClr>
                  </a:outerShdw>
                </a:effectLst>
              </a:rPr>
              <a:t>Beginning Farmer and Rancher </a:t>
            </a:r>
          </a:p>
          <a:p>
            <a:pPr fontAlgn="auto">
              <a:spcAft>
                <a:spcPts val="0"/>
              </a:spcAft>
              <a:defRPr/>
            </a:pPr>
            <a:r>
              <a:rPr lang="en-US" sz="4000" dirty="0" smtClean="0">
                <a:ln w="0"/>
                <a:effectLst>
                  <a:outerShdw blurRad="38100" dist="19050" dir="2700000" algn="tl" rotWithShape="0">
                    <a:schemeClr val="dk1">
                      <a:alpha val="40000"/>
                    </a:schemeClr>
                  </a:outerShdw>
                </a:effectLst>
              </a:rPr>
              <a:t>Development Program</a:t>
            </a:r>
          </a:p>
          <a:p>
            <a:pPr fontAlgn="auto">
              <a:spcAft>
                <a:spcPts val="0"/>
              </a:spcAft>
              <a:defRPr/>
            </a:pPr>
            <a:r>
              <a:rPr lang="en-US" dirty="0">
                <a:ln w="0"/>
                <a:effectLst>
                  <a:outerShdw blurRad="38100" dist="19050" dir="2700000" algn="tl" rotWithShape="0">
                    <a:schemeClr val="dk1">
                      <a:alpha val="40000"/>
                    </a:schemeClr>
                  </a:outerShdw>
                </a:effectLst>
              </a:rPr>
              <a:t>Developing the Next Generation</a:t>
            </a:r>
          </a:p>
          <a:p>
            <a:pPr fontAlgn="auto">
              <a:spcAft>
                <a:spcPts val="0"/>
              </a:spcAft>
              <a:defRPr/>
            </a:pPr>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pPr fontAlgn="auto">
              <a:spcAft>
                <a:spcPts val="0"/>
              </a:spcAft>
              <a:defRPr/>
            </a:pPr>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131" y="2812098"/>
            <a:ext cx="1265177" cy="2042016"/>
          </a:xfrm>
          <a:prstGeom prst="rect">
            <a:avLst/>
          </a:prstGeom>
          <a:effectLst>
            <a:glow>
              <a:schemeClr val="tx1">
                <a:alpha val="20000"/>
              </a:schemeClr>
            </a:glow>
          </a:effectLst>
        </p:spPr>
      </p:pic>
      <p:sp>
        <p:nvSpPr>
          <p:cNvPr id="8" name="Subtitle 2"/>
          <p:cNvSpPr txBox="1">
            <a:spLocks/>
          </p:cNvSpPr>
          <p:nvPr/>
        </p:nvSpPr>
        <p:spPr>
          <a:xfrm>
            <a:off x="1441450" y="5848350"/>
            <a:ext cx="9785350" cy="506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2540" y="5420471"/>
            <a:ext cx="1288593" cy="564404"/>
          </a:xfrm>
          <a:prstGeom prst="rect">
            <a:avLst/>
          </a:prstGeom>
          <a:effectLst>
            <a:glow>
              <a:schemeClr val="tx1">
                <a:alpha val="20000"/>
              </a:schemeClr>
            </a:glow>
          </a:effectLst>
        </p:spPr>
      </p:pic>
      <p:pic>
        <p:nvPicPr>
          <p:cNvPr id="18440"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425" y="5292725"/>
            <a:ext cx="7842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2193" y="5377213"/>
            <a:ext cx="1487871" cy="523174"/>
          </a:xfrm>
          <a:prstGeom prst="rect">
            <a:avLst/>
          </a:prstGeom>
          <a:effectLst>
            <a:glow>
              <a:schemeClr val="tx1">
                <a:alpha val="20000"/>
              </a:schemeClr>
            </a:glow>
          </a:effectLst>
        </p:spPr>
      </p:pic>
    </p:spTree>
    <p:extLst>
      <p:ext uri="{BB962C8B-B14F-4D97-AF65-F5344CB8AC3E}">
        <p14:creationId xmlns:p14="http://schemas.microsoft.com/office/powerpoint/2010/main" val="57292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1850" y="1171575"/>
            <a:ext cx="10515600" cy="2852738"/>
          </a:xfrm>
        </p:spPr>
        <p:txBody>
          <a:bodyPr/>
          <a:lstStyle/>
          <a:p>
            <a:pPr eaLnBrk="1" hangingPunct="1"/>
            <a:r>
              <a:rPr lang="en-US" altLang="en-US" sz="6600" smtClean="0"/>
              <a:t>Session 3</a:t>
            </a:r>
            <a:br>
              <a:rPr lang="en-US" altLang="en-US" sz="6600" smtClean="0"/>
            </a:br>
            <a:r>
              <a:rPr lang="en-US" altLang="en-US" sz="4800" smtClean="0"/>
              <a:t>Crop Rotation</a:t>
            </a:r>
          </a:p>
        </p:txBody>
      </p:sp>
      <p:sp>
        <p:nvSpPr>
          <p:cNvPr id="16387" name="Text Placeholder 2"/>
          <p:cNvSpPr>
            <a:spLocks noGrp="1"/>
          </p:cNvSpPr>
          <p:nvPr>
            <p:ph type="body" idx="1"/>
          </p:nvPr>
        </p:nvSpPr>
        <p:spPr/>
        <p:txBody>
          <a:bodyPr/>
          <a:lstStyle/>
          <a:p>
            <a:pPr eaLnBrk="1" hangingPunct="1"/>
            <a:r>
              <a:rPr lang="en-US" altLang="en-US" smtClean="0">
                <a:solidFill>
                  <a:schemeClr val="tx1"/>
                </a:solidFill>
                <a:latin typeface="Verdana" panose="020B0604030504040204" pitchFamily="34" charset="0"/>
              </a:rPr>
              <a:t>David Berle, Associate Professor</a:t>
            </a:r>
          </a:p>
          <a:p>
            <a:pPr eaLnBrk="1" hangingPunct="1"/>
            <a:r>
              <a:rPr lang="en-US" altLang="en-US" smtClean="0">
                <a:solidFill>
                  <a:schemeClr val="tx1"/>
                </a:solidFill>
                <a:latin typeface="Verdana" panose="020B0604030504040204" pitchFamily="34" charset="0"/>
              </a:rPr>
              <a:t>Horticulture Department</a:t>
            </a:r>
          </a:p>
          <a:p>
            <a:pPr eaLnBrk="1" hangingPunct="1"/>
            <a:r>
              <a:rPr lang="en-US" altLang="en-US" smtClean="0">
                <a:solidFill>
                  <a:schemeClr val="tx1"/>
                </a:solidFill>
                <a:latin typeface="Verdana" panose="020B0604030504040204" pitchFamily="34" charset="0"/>
              </a:rPr>
              <a:t>University of Georgia </a:t>
            </a:r>
          </a:p>
        </p:txBody>
      </p:sp>
    </p:spTree>
    <p:extLst>
      <p:ext uri="{BB962C8B-B14F-4D97-AF65-F5344CB8AC3E}">
        <p14:creationId xmlns:p14="http://schemas.microsoft.com/office/powerpoint/2010/main" val="46365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4525" y="447675"/>
            <a:ext cx="7772400" cy="1143000"/>
          </a:xfrm>
        </p:spPr>
        <p:txBody>
          <a:bodyPr/>
          <a:lstStyle/>
          <a:p>
            <a:pPr eaLnBrk="1" hangingPunct="1"/>
            <a:r>
              <a:rPr lang="en-US" altLang="en-US" smtClean="0"/>
              <a:t>Learning Objectives</a:t>
            </a:r>
          </a:p>
        </p:txBody>
      </p:sp>
      <p:sp>
        <p:nvSpPr>
          <p:cNvPr id="8195" name="Rectangle 3"/>
          <p:cNvSpPr>
            <a:spLocks noGrp="1" noChangeArrowheads="1"/>
          </p:cNvSpPr>
          <p:nvPr>
            <p:ph type="body" idx="1"/>
          </p:nvPr>
        </p:nvSpPr>
        <p:spPr>
          <a:xfrm>
            <a:off x="876300" y="1812925"/>
            <a:ext cx="9871075" cy="4114800"/>
          </a:xfrm>
        </p:spPr>
        <p:txBody>
          <a:bodyPr rtlCol="0">
            <a:normAutofit/>
          </a:bodyPr>
          <a:lstStyle/>
          <a:p>
            <a:pPr eaLnBrk="1" fontAlgn="auto" hangingPunct="1">
              <a:lnSpc>
                <a:spcPct val="110000"/>
              </a:lnSpc>
              <a:spcAft>
                <a:spcPts val="0"/>
              </a:spcAft>
              <a:defRPr/>
            </a:pPr>
            <a:r>
              <a:rPr lang="en-US" altLang="en-US" dirty="0" smtClean="0">
                <a:ea typeface="+mn-ea"/>
                <a:cs typeface="+mn-cs"/>
              </a:rPr>
              <a:t>What is crop rotation?</a:t>
            </a:r>
          </a:p>
          <a:p>
            <a:pPr eaLnBrk="1" fontAlgn="auto" hangingPunct="1">
              <a:lnSpc>
                <a:spcPct val="110000"/>
              </a:lnSpc>
              <a:spcAft>
                <a:spcPts val="0"/>
              </a:spcAft>
              <a:defRPr/>
            </a:pPr>
            <a:r>
              <a:rPr lang="en-US" altLang="en-US" dirty="0" smtClean="0">
                <a:ea typeface="+mn-ea"/>
                <a:cs typeface="+mn-cs"/>
              </a:rPr>
              <a:t>Benefits of a good crop rotation program</a:t>
            </a:r>
          </a:p>
          <a:p>
            <a:pPr eaLnBrk="1" fontAlgn="auto" hangingPunct="1">
              <a:lnSpc>
                <a:spcPct val="110000"/>
              </a:lnSpc>
              <a:spcAft>
                <a:spcPts val="0"/>
              </a:spcAft>
              <a:defRPr/>
            </a:pPr>
            <a:r>
              <a:rPr lang="en-US" altLang="en-US" dirty="0" smtClean="0">
                <a:ea typeface="+mn-ea"/>
                <a:cs typeface="+mn-cs"/>
              </a:rPr>
              <a:t>Determine best crop rotation for individual situation</a:t>
            </a:r>
            <a:endParaRPr lang="en-US" altLang="en-US" dirty="0">
              <a:ea typeface="+mn-ea"/>
              <a:cs typeface="+mn-cs"/>
            </a:endParaRPr>
          </a:p>
        </p:txBody>
      </p:sp>
    </p:spTree>
    <p:extLst>
      <p:ext uri="{BB962C8B-B14F-4D97-AF65-F5344CB8AC3E}">
        <p14:creationId xmlns:p14="http://schemas.microsoft.com/office/powerpoint/2010/main" val="25140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44525" y="447675"/>
            <a:ext cx="7772400" cy="1143000"/>
          </a:xfrm>
        </p:spPr>
        <p:txBody>
          <a:bodyPr/>
          <a:lstStyle/>
          <a:p>
            <a:pPr eaLnBrk="1" hangingPunct="1"/>
            <a:r>
              <a:rPr lang="en-US" altLang="en-US" smtClean="0"/>
              <a:t>What is crop rotation?</a:t>
            </a:r>
          </a:p>
        </p:txBody>
      </p:sp>
      <p:sp>
        <p:nvSpPr>
          <p:cNvPr id="20483" name="Rectangle 3"/>
          <p:cNvSpPr>
            <a:spLocks noGrp="1" noChangeArrowheads="1"/>
          </p:cNvSpPr>
          <p:nvPr>
            <p:ph type="body" idx="1"/>
          </p:nvPr>
        </p:nvSpPr>
        <p:spPr>
          <a:xfrm>
            <a:off x="876300" y="1812925"/>
            <a:ext cx="7556500" cy="4114800"/>
          </a:xfrm>
        </p:spPr>
        <p:txBody>
          <a:bodyPr/>
          <a:lstStyle/>
          <a:p>
            <a:pPr eaLnBrk="1" hangingPunct="1">
              <a:lnSpc>
                <a:spcPct val="110000"/>
              </a:lnSpc>
              <a:spcBef>
                <a:spcPts val="600"/>
              </a:spcBef>
            </a:pPr>
            <a:r>
              <a:rPr lang="en-US" altLang="en-US" smtClean="0"/>
              <a:t>Planting different crops over time</a:t>
            </a:r>
          </a:p>
          <a:p>
            <a:pPr eaLnBrk="1" hangingPunct="1">
              <a:lnSpc>
                <a:spcPct val="110000"/>
              </a:lnSpc>
              <a:spcBef>
                <a:spcPts val="600"/>
              </a:spcBef>
            </a:pPr>
            <a:r>
              <a:rPr lang="en-US" altLang="en-US" smtClean="0"/>
              <a:t>Alternating crops with different growth habits</a:t>
            </a:r>
          </a:p>
          <a:p>
            <a:pPr eaLnBrk="1" hangingPunct="1">
              <a:lnSpc>
                <a:spcPct val="110000"/>
              </a:lnSpc>
              <a:spcBef>
                <a:spcPts val="600"/>
              </a:spcBef>
            </a:pPr>
            <a:r>
              <a:rPr lang="en-US" altLang="en-US" smtClean="0"/>
              <a:t>Growing plants for the benefit the soil</a:t>
            </a:r>
          </a:p>
          <a:p>
            <a:pPr eaLnBrk="1" hangingPunct="1">
              <a:lnSpc>
                <a:spcPct val="110000"/>
              </a:lnSpc>
              <a:spcBef>
                <a:spcPts val="600"/>
              </a:spcBef>
            </a:pPr>
            <a:r>
              <a:rPr lang="en-US" altLang="en-US" smtClean="0"/>
              <a:t>Using plants to help manage a pest</a:t>
            </a:r>
          </a:p>
        </p:txBody>
      </p:sp>
      <p:pic>
        <p:nvPicPr>
          <p:cNvPr id="18441" name="Picture 9" descr="https://scontent-atl3-1.xx.fbcdn.net/hphotos-xpt1/v/t1.0-9/11143119_10155740291945234_291748037623162993_n.jpg?oh=46d2ece9adaecbd71fc3deb6f1490c99&amp;oe=5668A536"/>
          <p:cNvPicPr>
            <a:picLocks noChangeAspect="1" noChangeArrowheads="1"/>
          </p:cNvPicPr>
          <p:nvPr/>
        </p:nvPicPr>
        <p:blipFill>
          <a:blip r:embed="rId3"/>
          <a:srcRect l="24088" t="22189" r="1035"/>
          <a:stretch>
            <a:fillRect/>
          </a:stretch>
        </p:blipFill>
        <p:spPr bwMode="auto">
          <a:xfrm>
            <a:off x="8713788" y="1582738"/>
            <a:ext cx="2886075" cy="19907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https://scontent-atl3-1.xx.fbcdn.net/hphotos-xpt1/v/t1.0-9/11220858_1065078583517131_6554395772182772874_n.jpg?oh=5ed8886e6190ede407d6849dd8bc1304&amp;oe=5676E641"/>
          <p:cNvPicPr>
            <a:picLocks noChangeAspect="1" noChangeArrowheads="1"/>
          </p:cNvPicPr>
          <p:nvPr/>
        </p:nvPicPr>
        <p:blipFill>
          <a:blip r:embed="rId4"/>
          <a:srcRect l="5852" t="-838" r="4042" b="7393"/>
          <a:stretch>
            <a:fillRect/>
          </a:stretch>
        </p:blipFill>
        <p:spPr bwMode="auto">
          <a:xfrm>
            <a:off x="8416925" y="3454400"/>
            <a:ext cx="2886075" cy="19875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10285413" y="3179763"/>
            <a:ext cx="1304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Noelle Fuller</a:t>
            </a:r>
          </a:p>
        </p:txBody>
      </p:sp>
      <p:sp>
        <p:nvSpPr>
          <p:cNvPr id="20487" name="TextBox 7"/>
          <p:cNvSpPr txBox="1">
            <a:spLocks noChangeArrowheads="1"/>
          </p:cNvSpPr>
          <p:nvPr/>
        </p:nvSpPr>
        <p:spPr bwMode="auto">
          <a:xfrm>
            <a:off x="9780588" y="5168900"/>
            <a:ext cx="1481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Jessica Cudnik </a:t>
            </a:r>
          </a:p>
        </p:txBody>
      </p:sp>
    </p:spTree>
    <p:extLst>
      <p:ext uri="{BB962C8B-B14F-4D97-AF65-F5344CB8AC3E}">
        <p14:creationId xmlns:p14="http://schemas.microsoft.com/office/powerpoint/2010/main" val="150714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44525" y="447675"/>
            <a:ext cx="7772400" cy="1143000"/>
          </a:xfrm>
        </p:spPr>
        <p:txBody>
          <a:bodyPr/>
          <a:lstStyle/>
          <a:p>
            <a:pPr eaLnBrk="1" hangingPunct="1"/>
            <a:r>
              <a:rPr lang="en-US" altLang="en-US" smtClean="0"/>
              <a:t>Benefits of crop rotation</a:t>
            </a:r>
          </a:p>
        </p:txBody>
      </p:sp>
      <p:sp>
        <p:nvSpPr>
          <p:cNvPr id="22531" name="Rectangle 3"/>
          <p:cNvSpPr>
            <a:spLocks noGrp="1" noChangeArrowheads="1"/>
          </p:cNvSpPr>
          <p:nvPr>
            <p:ph type="body" idx="1"/>
          </p:nvPr>
        </p:nvSpPr>
        <p:spPr>
          <a:xfrm>
            <a:off x="876300" y="1812925"/>
            <a:ext cx="7894638" cy="4114800"/>
          </a:xfrm>
        </p:spPr>
        <p:txBody>
          <a:bodyPr/>
          <a:lstStyle/>
          <a:p>
            <a:pPr eaLnBrk="1" hangingPunct="1">
              <a:lnSpc>
                <a:spcPct val="110000"/>
              </a:lnSpc>
            </a:pPr>
            <a:r>
              <a:rPr lang="en-US" altLang="en-US" smtClean="0"/>
              <a:t>Build soil fertility</a:t>
            </a:r>
          </a:p>
          <a:p>
            <a:pPr eaLnBrk="1" hangingPunct="1">
              <a:lnSpc>
                <a:spcPct val="110000"/>
              </a:lnSpc>
            </a:pPr>
            <a:r>
              <a:rPr lang="en-US" altLang="en-US" smtClean="0"/>
              <a:t>Covers the soil when not growing cash crop</a:t>
            </a:r>
          </a:p>
          <a:p>
            <a:pPr eaLnBrk="1" hangingPunct="1">
              <a:lnSpc>
                <a:spcPct val="110000"/>
              </a:lnSpc>
            </a:pPr>
            <a:r>
              <a:rPr lang="en-US" altLang="en-US" smtClean="0"/>
              <a:t>Increase economic returns</a:t>
            </a:r>
          </a:p>
          <a:p>
            <a:pPr eaLnBrk="1" hangingPunct="1">
              <a:lnSpc>
                <a:spcPct val="110000"/>
              </a:lnSpc>
            </a:pPr>
            <a:r>
              <a:rPr lang="en-US" altLang="en-US" smtClean="0"/>
              <a:t>Add to crop and market diversity</a:t>
            </a:r>
          </a:p>
          <a:p>
            <a:pPr eaLnBrk="1" hangingPunct="1">
              <a:lnSpc>
                <a:spcPct val="110000"/>
              </a:lnSpc>
            </a:pPr>
            <a:r>
              <a:rPr lang="en-US" altLang="en-US" smtClean="0"/>
              <a:t>Help control of weeds, diseases, and insects</a:t>
            </a:r>
          </a:p>
        </p:txBody>
      </p:sp>
      <p:pic>
        <p:nvPicPr>
          <p:cNvPr id="20487" name="Picture 7" descr="https://scontent-atl3-1.xx.fbcdn.net/hphotos-xfa1/v/t1.0-9/1234083_876653009026357_3872220578537738250_n.jpg?oh=52bc078c4736d7f67c236d32b0e3c62c&amp;oe=56AB5728"/>
          <p:cNvPicPr>
            <a:picLocks noChangeAspect="1" noChangeArrowheads="1"/>
          </p:cNvPicPr>
          <p:nvPr/>
        </p:nvPicPr>
        <p:blipFill>
          <a:blip r:embed="rId3"/>
          <a:srcRect l="23245" r="10643" b="8182"/>
          <a:stretch>
            <a:fillRect/>
          </a:stretch>
        </p:blipFill>
        <p:spPr bwMode="auto">
          <a:xfrm>
            <a:off x="8653463" y="3400425"/>
            <a:ext cx="3227387" cy="25003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rcRect l="52135" t="24681" r="345" b="10332"/>
          <a:stretch>
            <a:fillRect/>
          </a:stretch>
        </p:blipFill>
        <p:spPr bwMode="auto">
          <a:xfrm>
            <a:off x="9561513" y="1479550"/>
            <a:ext cx="2147887" cy="22034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10385425" y="5540375"/>
            <a:ext cx="1452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Lindsay Davies</a:t>
            </a:r>
          </a:p>
        </p:txBody>
      </p:sp>
      <p:sp>
        <p:nvSpPr>
          <p:cNvPr id="22535" name="TextBox 7"/>
          <p:cNvSpPr txBox="1">
            <a:spLocks noChangeArrowheads="1"/>
          </p:cNvSpPr>
          <p:nvPr/>
        </p:nvSpPr>
        <p:spPr bwMode="auto">
          <a:xfrm>
            <a:off x="10442575" y="3379788"/>
            <a:ext cx="1282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Julia Gaskin</a:t>
            </a:r>
          </a:p>
        </p:txBody>
      </p:sp>
    </p:spTree>
    <p:extLst>
      <p:ext uri="{BB962C8B-B14F-4D97-AF65-F5344CB8AC3E}">
        <p14:creationId xmlns:p14="http://schemas.microsoft.com/office/powerpoint/2010/main" val="63603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4525" y="447675"/>
            <a:ext cx="7772400" cy="1143000"/>
          </a:xfrm>
        </p:spPr>
        <p:txBody>
          <a:bodyPr/>
          <a:lstStyle/>
          <a:p>
            <a:pPr eaLnBrk="1" hangingPunct="1"/>
            <a:r>
              <a:rPr lang="en-US" altLang="en-US" smtClean="0"/>
              <a:t>Crop rotation and cover crops</a:t>
            </a:r>
          </a:p>
        </p:txBody>
      </p:sp>
      <p:sp>
        <p:nvSpPr>
          <p:cNvPr id="24579" name="Rectangle 3"/>
          <p:cNvSpPr>
            <a:spLocks noGrp="1" noChangeArrowheads="1"/>
          </p:cNvSpPr>
          <p:nvPr>
            <p:ph type="body" idx="1"/>
          </p:nvPr>
        </p:nvSpPr>
        <p:spPr>
          <a:xfrm>
            <a:off x="919163" y="1846263"/>
            <a:ext cx="10437812" cy="4114800"/>
          </a:xfrm>
        </p:spPr>
        <p:txBody>
          <a:bodyPr/>
          <a:lstStyle/>
          <a:p>
            <a:pPr eaLnBrk="1" hangingPunct="1">
              <a:lnSpc>
                <a:spcPct val="110000"/>
              </a:lnSpc>
            </a:pPr>
            <a:r>
              <a:rPr lang="en-US" altLang="en-US" smtClean="0"/>
              <a:t>Cover crops as trap crops </a:t>
            </a:r>
          </a:p>
          <a:p>
            <a:pPr marL="914400" lvl="1" eaLnBrk="1" hangingPunct="1">
              <a:lnSpc>
                <a:spcPct val="110000"/>
              </a:lnSpc>
              <a:buFont typeface="Arial" panose="020B0604020202020204" pitchFamily="34" charset="0"/>
              <a:buChar char="−"/>
            </a:pPr>
            <a:r>
              <a:rPr lang="en-US" altLang="en-US" smtClean="0"/>
              <a:t>Capture leftover nitrogen after harvest of cash crops.</a:t>
            </a:r>
          </a:p>
          <a:p>
            <a:pPr marL="914400" lvl="1" eaLnBrk="1" hangingPunct="1">
              <a:lnSpc>
                <a:spcPct val="110000"/>
              </a:lnSpc>
              <a:buFont typeface="Arial" panose="020B0604020202020204" pitchFamily="34" charset="0"/>
              <a:buChar char="−"/>
            </a:pPr>
            <a:r>
              <a:rPr lang="en-US" altLang="en-US" smtClean="0"/>
              <a:t>Prevent this nitrogen from leaching or running off </a:t>
            </a:r>
          </a:p>
          <a:p>
            <a:pPr eaLnBrk="1" hangingPunct="1">
              <a:lnSpc>
                <a:spcPct val="110000"/>
              </a:lnSpc>
            </a:pPr>
            <a:r>
              <a:rPr lang="en-US" altLang="en-US" smtClean="0"/>
              <a:t>Cover crops help distribute phosphorous and potassium </a:t>
            </a:r>
          </a:p>
        </p:txBody>
      </p:sp>
      <p:pic>
        <p:nvPicPr>
          <p:cNvPr id="8" name="Picture 5" descr="https://scontent-atl3-1.xx.fbcdn.net/hphotos-xpf1/v/t1.0-9/1924394_876653049026353_5157144338814800313_n.jpg?oh=20bed771ae2599fd8da74d8cb243f4d7&amp;oe=567F2905"/>
          <p:cNvPicPr>
            <a:picLocks noChangeAspect="1" noChangeArrowheads="1"/>
          </p:cNvPicPr>
          <p:nvPr/>
        </p:nvPicPr>
        <p:blipFill>
          <a:blip r:embed="rId3"/>
          <a:srcRect l="35246" t="4912" r="3580"/>
          <a:stretch>
            <a:fillRect/>
          </a:stretch>
        </p:blipFill>
        <p:spPr bwMode="auto">
          <a:xfrm>
            <a:off x="2466975" y="4146550"/>
            <a:ext cx="1998663" cy="20240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rcRect/>
          <a:stretch>
            <a:fillRect/>
          </a:stretch>
        </p:blipFill>
        <p:spPr bwMode="auto">
          <a:xfrm>
            <a:off x="7707313" y="4146550"/>
            <a:ext cx="1944687" cy="20240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rcRect t="11900" b="10965"/>
          <a:stretch>
            <a:fillRect/>
          </a:stretch>
        </p:blipFill>
        <p:spPr bwMode="auto">
          <a:xfrm>
            <a:off x="5348288" y="4146550"/>
            <a:ext cx="1476375" cy="20240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11"/>
          <p:cNvSpPr txBox="1">
            <a:spLocks noChangeArrowheads="1"/>
          </p:cNvSpPr>
          <p:nvPr/>
        </p:nvSpPr>
        <p:spPr bwMode="auto">
          <a:xfrm>
            <a:off x="7056438" y="6392863"/>
            <a:ext cx="2678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t>Photos: Lindsay Davies and Katie Chatham </a:t>
            </a:r>
          </a:p>
        </p:txBody>
      </p:sp>
    </p:spTree>
    <p:extLst>
      <p:ext uri="{BB962C8B-B14F-4D97-AF65-F5344CB8AC3E}">
        <p14:creationId xmlns:p14="http://schemas.microsoft.com/office/powerpoint/2010/main" val="138037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Crop rotation for pest management</a:t>
            </a:r>
          </a:p>
        </p:txBody>
      </p:sp>
      <p:sp>
        <p:nvSpPr>
          <p:cNvPr id="3" name="Content Placeholder 2"/>
          <p:cNvSpPr>
            <a:spLocks noGrp="1"/>
          </p:cNvSpPr>
          <p:nvPr>
            <p:ph idx="1"/>
          </p:nvPr>
        </p:nvSpPr>
        <p:spPr>
          <a:xfrm>
            <a:off x="838200" y="1825625"/>
            <a:ext cx="6977063" cy="4351338"/>
          </a:xfrm>
        </p:spPr>
        <p:txBody>
          <a:bodyPr rtlCol="0">
            <a:normAutofit/>
          </a:bodyPr>
          <a:lstStyle/>
          <a:p>
            <a:pPr eaLnBrk="1" fontAlgn="auto" hangingPunct="1">
              <a:lnSpc>
                <a:spcPct val="110000"/>
              </a:lnSpc>
              <a:spcAft>
                <a:spcPts val="0"/>
              </a:spcAft>
              <a:defRPr/>
            </a:pPr>
            <a:r>
              <a:rPr lang="en-US" altLang="en-US" dirty="0" smtClean="0">
                <a:ea typeface="+mn-ea"/>
                <a:cs typeface="ＭＳ Ｐゴシック" charset="0"/>
              </a:rPr>
              <a:t>Crop rotation is essential to both conventional and organic growers</a:t>
            </a:r>
          </a:p>
          <a:p>
            <a:pPr eaLnBrk="1" fontAlgn="auto" hangingPunct="1">
              <a:lnSpc>
                <a:spcPct val="110000"/>
              </a:lnSpc>
              <a:spcAft>
                <a:spcPts val="0"/>
              </a:spcAft>
              <a:defRPr/>
            </a:pPr>
            <a:r>
              <a:rPr lang="en-US" altLang="en-US" dirty="0" smtClean="0">
                <a:ea typeface="+mn-ea"/>
                <a:cs typeface="ＭＳ Ｐゴシック" charset="0"/>
              </a:rPr>
              <a:t>Farmers who </a:t>
            </a:r>
            <a:r>
              <a:rPr lang="en-US" altLang="en-US" dirty="0">
                <a:ea typeface="+mn-ea"/>
                <a:cs typeface="ＭＳ Ｐゴシック" charset="0"/>
              </a:rPr>
              <a:t>implement a good crop sequence must consider two things at once:</a:t>
            </a:r>
          </a:p>
          <a:p>
            <a:pPr marL="914400"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How to deal with pests that are shared by  crops in rotation?</a:t>
            </a:r>
          </a:p>
          <a:p>
            <a:pPr marL="914400" lvl="1" eaLnBrk="1" fontAlgn="auto" hangingPunct="1">
              <a:lnSpc>
                <a:spcPct val="110000"/>
              </a:lnSpc>
              <a:spcAft>
                <a:spcPts val="0"/>
              </a:spcAft>
              <a:buFont typeface="Arial" panose="020B0604020202020204" pitchFamily="34" charset="0"/>
              <a:buChar char="−"/>
              <a:defRPr/>
            </a:pPr>
            <a:r>
              <a:rPr lang="en-US" altLang="en-US" dirty="0" smtClean="0">
                <a:ea typeface="+mn-ea"/>
                <a:cs typeface="+mn-cs"/>
              </a:rPr>
              <a:t>How </a:t>
            </a:r>
            <a:r>
              <a:rPr lang="en-US" altLang="en-US" dirty="0">
                <a:ea typeface="+mn-ea"/>
                <a:cs typeface="+mn-cs"/>
              </a:rPr>
              <a:t>a</a:t>
            </a:r>
            <a:r>
              <a:rPr lang="en-US" altLang="en-US" dirty="0" smtClean="0">
                <a:ea typeface="+mn-ea"/>
                <a:cs typeface="+mn-cs"/>
              </a:rPr>
              <a:t> previous crop can help reduce pests for the next crop? </a:t>
            </a:r>
            <a:endParaRPr lang="en-US" altLang="en-US" dirty="0">
              <a:ea typeface="+mn-ea"/>
              <a:cs typeface="+mn-cs"/>
            </a:endParaRPr>
          </a:p>
          <a:p>
            <a:pPr marL="517525" indent="-517525" eaLnBrk="1" fontAlgn="auto" hangingPunct="1">
              <a:lnSpc>
                <a:spcPct val="110000"/>
              </a:lnSpc>
              <a:spcAft>
                <a:spcPts val="0"/>
              </a:spcAft>
              <a:buFont typeface="Arial" panose="020B0604020202020204" pitchFamily="34" charset="0"/>
              <a:buBlip>
                <a:blip r:embed="rId3"/>
              </a:buBlip>
              <a:defRPr/>
            </a:pPr>
            <a:endParaRPr lang="en-US" altLang="en-US" dirty="0" smtClean="0">
              <a:ea typeface="+mn-ea"/>
              <a:cs typeface="ＭＳ Ｐゴシック" charset="0"/>
            </a:endParaRPr>
          </a:p>
        </p:txBody>
      </p:sp>
      <p:pic>
        <p:nvPicPr>
          <p:cNvPr id="24581" name="Picture 5" descr="https://scontent-atl3-1.xx.fbcdn.net/hphotos-xpa1/v/t1.0-9/10610859_876652952359696_6061047067852662022_n.jpg?oh=726d930abd72bdceb21bf31b6f45f7f3&amp;oe=56775906"/>
          <p:cNvPicPr>
            <a:picLocks noChangeAspect="1" noChangeArrowheads="1"/>
          </p:cNvPicPr>
          <p:nvPr/>
        </p:nvPicPr>
        <p:blipFill>
          <a:blip r:embed="rId4"/>
          <a:srcRect l="35136" t="15999" r="28101" b="10713"/>
          <a:stretch>
            <a:fillRect/>
          </a:stretch>
        </p:blipFill>
        <p:spPr bwMode="auto">
          <a:xfrm>
            <a:off x="8461375" y="2036763"/>
            <a:ext cx="2859088" cy="37655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9901238" y="5556250"/>
            <a:ext cx="1452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Lindsay Davies</a:t>
            </a:r>
          </a:p>
        </p:txBody>
      </p:sp>
    </p:spTree>
    <p:extLst>
      <p:ext uri="{BB962C8B-B14F-4D97-AF65-F5344CB8AC3E}">
        <p14:creationId xmlns:p14="http://schemas.microsoft.com/office/powerpoint/2010/main" val="52917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Crop rotation for disease management</a:t>
            </a:r>
          </a:p>
        </p:txBody>
      </p:sp>
      <p:sp>
        <p:nvSpPr>
          <p:cNvPr id="28675" name="Content Placeholder 2"/>
          <p:cNvSpPr>
            <a:spLocks noGrp="1"/>
          </p:cNvSpPr>
          <p:nvPr>
            <p:ph idx="1"/>
          </p:nvPr>
        </p:nvSpPr>
        <p:spPr>
          <a:xfrm>
            <a:off x="838200" y="1825625"/>
            <a:ext cx="7323138" cy="4351338"/>
          </a:xfrm>
        </p:spPr>
        <p:txBody>
          <a:bodyPr/>
          <a:lstStyle/>
          <a:p>
            <a:pPr eaLnBrk="1" hangingPunct="1">
              <a:lnSpc>
                <a:spcPct val="110000"/>
              </a:lnSpc>
            </a:pPr>
            <a:r>
              <a:rPr lang="en-US" altLang="en-US" smtClean="0"/>
              <a:t>Alternating crops helps break disease cycle </a:t>
            </a:r>
          </a:p>
          <a:p>
            <a:pPr eaLnBrk="1" hangingPunct="1">
              <a:lnSpc>
                <a:spcPct val="110000"/>
              </a:lnSpc>
            </a:pPr>
            <a:r>
              <a:rPr lang="en-US" altLang="en-US" i="1" smtClean="0"/>
              <a:t>General rule: </a:t>
            </a:r>
            <a:r>
              <a:rPr lang="en-US" altLang="en-US" smtClean="0"/>
              <a:t>a two-year rotation will reduce the incidence of foliar diseases (leaf) </a:t>
            </a:r>
          </a:p>
          <a:p>
            <a:pPr eaLnBrk="1" hangingPunct="1">
              <a:lnSpc>
                <a:spcPct val="110000"/>
              </a:lnSpc>
            </a:pPr>
            <a:r>
              <a:rPr lang="en-US" altLang="en-US" smtClean="0"/>
              <a:t>A four-year rotation that includes a succession of crops not susceptible to the same pathogens will minimize problems from soil borne diseases.</a:t>
            </a:r>
          </a:p>
        </p:txBody>
      </p:sp>
      <p:pic>
        <p:nvPicPr>
          <p:cNvPr id="2" name="Picture 1"/>
          <p:cNvPicPr>
            <a:picLocks noChangeAspect="1"/>
          </p:cNvPicPr>
          <p:nvPr/>
        </p:nvPicPr>
        <p:blipFill>
          <a:blip r:embed="rId3"/>
          <a:srcRect l="9065" t="11911" r="6799" b="7201"/>
          <a:stretch>
            <a:fillRect/>
          </a:stretch>
        </p:blipFill>
        <p:spPr bwMode="auto">
          <a:xfrm>
            <a:off x="8378825" y="2813050"/>
            <a:ext cx="3330575" cy="24018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p:cNvSpPr txBox="1">
            <a:spLocks noChangeArrowheads="1"/>
          </p:cNvSpPr>
          <p:nvPr/>
        </p:nvSpPr>
        <p:spPr bwMode="auto">
          <a:xfrm>
            <a:off x="10242550" y="4951413"/>
            <a:ext cx="1481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solidFill>
                  <a:schemeClr val="bg1"/>
                </a:solidFill>
              </a:rPr>
              <a:t>Photo: Jessica Cudnik </a:t>
            </a:r>
          </a:p>
        </p:txBody>
      </p:sp>
    </p:spTree>
    <p:extLst>
      <p:ext uri="{BB962C8B-B14F-4D97-AF65-F5344CB8AC3E}">
        <p14:creationId xmlns:p14="http://schemas.microsoft.com/office/powerpoint/2010/main" val="64927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20029" t="57756" r="25658" b="2400"/>
          <a:stretch>
            <a:fillRect/>
          </a:stretch>
        </p:blipFill>
        <p:spPr bwMode="auto">
          <a:xfrm>
            <a:off x="4171950" y="4762500"/>
            <a:ext cx="1181100" cy="15398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r>
              <a:rPr lang="en-US" altLang="en-US" smtClean="0"/>
              <a:t>Crop rotation for disease management</a:t>
            </a:r>
          </a:p>
        </p:txBody>
      </p:sp>
      <p:sp>
        <p:nvSpPr>
          <p:cNvPr id="3" name="Content Placeholder 2"/>
          <p:cNvSpPr>
            <a:spLocks noGrp="1"/>
          </p:cNvSpPr>
          <p:nvPr>
            <p:ph idx="1"/>
          </p:nvPr>
        </p:nvSpPr>
        <p:spPr>
          <a:xfrm>
            <a:off x="838200" y="1533525"/>
            <a:ext cx="10515600" cy="4351338"/>
          </a:xfrm>
        </p:spPr>
        <p:txBody>
          <a:bodyPr/>
          <a:lstStyle/>
          <a:p>
            <a:pPr marL="0" indent="0">
              <a:lnSpc>
                <a:spcPct val="80000"/>
              </a:lnSpc>
              <a:buFont typeface="Arial" charset="0"/>
              <a:buNone/>
              <a:defRPr/>
            </a:pPr>
            <a:r>
              <a:rPr lang="en-US" dirty="0" err="1" smtClean="0">
                <a:cs typeface="ＭＳ Ｐゴシック" charset="0"/>
              </a:rPr>
              <a:t>Wanna</a:t>
            </a:r>
            <a:r>
              <a:rPr lang="en-US" dirty="0" smtClean="0">
                <a:cs typeface="ＭＳ Ｐゴシック" charset="0"/>
              </a:rPr>
              <a:t> B Farm Crop Rotation</a:t>
            </a:r>
          </a:p>
          <a:p>
            <a:pPr marL="0" indent="0">
              <a:lnSpc>
                <a:spcPct val="80000"/>
              </a:lnSpc>
              <a:buFont typeface="Arial" panose="020B0604020202020204" pitchFamily="34" charset="0"/>
              <a:buNone/>
              <a:defRPr/>
            </a:pPr>
            <a:endParaRPr lang="en-US" sz="800" dirty="0" smtClean="0">
              <a:cs typeface="ＭＳ Ｐゴシック" charset="0"/>
            </a:endParaRPr>
          </a:p>
          <a:p>
            <a:pPr marL="341313" indent="0">
              <a:lnSpc>
                <a:spcPct val="80000"/>
              </a:lnSpc>
              <a:buFont typeface="Arial" panose="020B0604020202020204" pitchFamily="34" charset="0"/>
              <a:buNone/>
              <a:defRPr/>
            </a:pPr>
            <a:r>
              <a:rPr lang="en-US" sz="2400" dirty="0" smtClean="0">
                <a:cs typeface="ＭＳ Ｐゴシック" charset="0"/>
              </a:rPr>
              <a:t>Year 1: </a:t>
            </a:r>
            <a:r>
              <a:rPr lang="en-US" sz="2400" dirty="0">
                <a:cs typeface="ＭＳ Ｐゴシック" charset="0"/>
              </a:rPr>
              <a:t>Buckwheat&gt; Winter </a:t>
            </a:r>
            <a:r>
              <a:rPr lang="en-US" sz="2400" dirty="0" smtClean="0">
                <a:cs typeface="ＭＳ Ｐゴシック" charset="0"/>
              </a:rPr>
              <a:t>Squash&gt; </a:t>
            </a:r>
            <a:r>
              <a:rPr lang="en-US" sz="2400" dirty="0">
                <a:cs typeface="ＭＳ Ｐゴシック" charset="0"/>
              </a:rPr>
              <a:t>Oats/Austrian Winter Peas</a:t>
            </a:r>
          </a:p>
          <a:p>
            <a:pPr marL="341313" indent="0">
              <a:lnSpc>
                <a:spcPct val="80000"/>
              </a:lnSpc>
              <a:buFont typeface="Arial" panose="020B0604020202020204" pitchFamily="34" charset="0"/>
              <a:buNone/>
              <a:defRPr/>
            </a:pPr>
            <a:r>
              <a:rPr lang="en-US" sz="2400" dirty="0" smtClean="0">
                <a:cs typeface="ＭＳ Ｐゴシック" charset="0"/>
              </a:rPr>
              <a:t>Year 2</a:t>
            </a:r>
            <a:r>
              <a:rPr lang="en-US" sz="2400" dirty="0">
                <a:cs typeface="ＭＳ Ｐゴシック" charset="0"/>
              </a:rPr>
              <a:t>:</a:t>
            </a:r>
            <a:r>
              <a:rPr lang="en-US" sz="2400" dirty="0" smtClean="0">
                <a:cs typeface="ＭＳ Ｐゴシック" charset="0"/>
              </a:rPr>
              <a:t> Tomatoes&gt; </a:t>
            </a:r>
            <a:r>
              <a:rPr lang="en-US" sz="2400" dirty="0">
                <a:cs typeface="ＭＳ Ｐゴシック" charset="0"/>
              </a:rPr>
              <a:t>Oat/Winter Pea&gt; </a:t>
            </a:r>
            <a:r>
              <a:rPr lang="en-US" sz="2400" dirty="0" err="1">
                <a:cs typeface="ＭＳ Ｐゴシック" charset="0"/>
              </a:rPr>
              <a:t>Sunn</a:t>
            </a:r>
            <a:r>
              <a:rPr lang="en-US" sz="2400" dirty="0">
                <a:cs typeface="ＭＳ Ｐゴシック" charset="0"/>
              </a:rPr>
              <a:t> Hemp&gt; </a:t>
            </a:r>
            <a:r>
              <a:rPr lang="en-US" sz="2400" dirty="0" smtClean="0">
                <a:cs typeface="ＭＳ Ｐゴシック" charset="0"/>
              </a:rPr>
              <a:t>Kale/Broccoli&gt; </a:t>
            </a:r>
            <a:r>
              <a:rPr lang="en-US" sz="2400" dirty="0">
                <a:cs typeface="ＭＳ Ｐゴシック" charset="0"/>
              </a:rPr>
              <a:t>Rye</a:t>
            </a:r>
          </a:p>
          <a:p>
            <a:pPr marL="341313" indent="0">
              <a:lnSpc>
                <a:spcPct val="80000"/>
              </a:lnSpc>
              <a:buFont typeface="Arial" panose="020B0604020202020204" pitchFamily="34" charset="0"/>
              <a:buNone/>
              <a:defRPr/>
            </a:pPr>
            <a:r>
              <a:rPr lang="en-US" sz="2400" dirty="0" smtClean="0">
                <a:cs typeface="ＭＳ Ｐゴシック" charset="0"/>
              </a:rPr>
              <a:t>Year 3: Field </a:t>
            </a:r>
            <a:r>
              <a:rPr lang="en-US" sz="2400" dirty="0">
                <a:cs typeface="ＭＳ Ｐゴシック" charset="0"/>
              </a:rPr>
              <a:t>Peas&gt; Oats/Winter Pea&gt; </a:t>
            </a:r>
            <a:r>
              <a:rPr lang="en-US" sz="2400" dirty="0" smtClean="0">
                <a:cs typeface="ＭＳ Ｐゴシック" charset="0"/>
              </a:rPr>
              <a:t>Lettuce</a:t>
            </a:r>
            <a:r>
              <a:rPr lang="en-US" sz="2400" dirty="0">
                <a:cs typeface="ＭＳ Ｐゴシック" charset="0"/>
              </a:rPr>
              <a:t>&gt; Buckwheat&gt; </a:t>
            </a:r>
            <a:r>
              <a:rPr lang="en-US" sz="2400" dirty="0" smtClean="0">
                <a:cs typeface="ＭＳ Ｐゴシック" charset="0"/>
              </a:rPr>
              <a:t>Okra</a:t>
            </a:r>
            <a:endParaRPr lang="en-US" sz="2400" dirty="0">
              <a:cs typeface="ＭＳ Ｐゴシック" charset="0"/>
            </a:endParaRPr>
          </a:p>
          <a:p>
            <a:pPr marL="341313" indent="0">
              <a:lnSpc>
                <a:spcPct val="80000"/>
              </a:lnSpc>
              <a:buFont typeface="Arial" panose="020B0604020202020204" pitchFamily="34" charset="0"/>
              <a:buNone/>
              <a:defRPr/>
            </a:pPr>
            <a:endParaRPr lang="en-US" sz="800" dirty="0" smtClean="0">
              <a:cs typeface="ＭＳ Ｐゴシック" charset="0"/>
            </a:endParaRPr>
          </a:p>
          <a:p>
            <a:pPr marL="341313" indent="0">
              <a:lnSpc>
                <a:spcPct val="80000"/>
              </a:lnSpc>
              <a:buFont typeface="Arial" panose="020B0604020202020204" pitchFamily="34" charset="0"/>
              <a:buNone/>
              <a:defRPr/>
            </a:pPr>
            <a:r>
              <a:rPr lang="en-US" sz="2000" i="1" dirty="0" smtClean="0">
                <a:cs typeface="ＭＳ Ｐゴシック" charset="0"/>
              </a:rPr>
              <a:t>Note: </a:t>
            </a:r>
            <a:r>
              <a:rPr lang="en-US" sz="2000" dirty="0">
                <a:cs typeface="ＭＳ Ｐゴシック" charset="0"/>
              </a:rPr>
              <a:t>C</a:t>
            </a:r>
            <a:r>
              <a:rPr lang="en-US" sz="2000" dirty="0" smtClean="0">
                <a:cs typeface="ＭＳ Ｐゴシック" charset="0"/>
              </a:rPr>
              <a:t>rops in squash family not grown in the same place for three years. This will reduce soil borne disease pressure and leaf diseases. The same principal applies for tomato family and cabbage family.</a:t>
            </a:r>
            <a:endParaRPr lang="en-US" sz="2000" dirty="0">
              <a:cs typeface="ＭＳ Ｐゴシック" charset="0"/>
            </a:endParaRPr>
          </a:p>
        </p:txBody>
      </p:sp>
      <p:pic>
        <p:nvPicPr>
          <p:cNvPr id="4" name="Picture 3"/>
          <p:cNvPicPr>
            <a:picLocks noChangeAspect="1"/>
          </p:cNvPicPr>
          <p:nvPr/>
        </p:nvPicPr>
        <p:blipFill>
          <a:blip r:embed="rId4"/>
          <a:srcRect l="12460" t="5017" r="33537" b="10712"/>
          <a:stretch>
            <a:fillRect/>
          </a:stretch>
        </p:blipFill>
        <p:spPr bwMode="auto">
          <a:xfrm>
            <a:off x="1981200" y="4730750"/>
            <a:ext cx="1077913" cy="12604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s://scontent-atl3-1.xx.fbcdn.net/hphotos-xpt1/v/t1.0-9/11220858_1065078583517131_6554395772182772874_n.jpg?oh=5ed8886e6190ede407d6849dd8bc1304&amp;oe=5676E641"/>
          <p:cNvPicPr>
            <a:picLocks noChangeAspect="1" noChangeArrowheads="1"/>
          </p:cNvPicPr>
          <p:nvPr/>
        </p:nvPicPr>
        <p:blipFill>
          <a:blip r:embed="rId5"/>
          <a:srcRect l="5852" t="23616" r="47681" b="2086"/>
          <a:stretch>
            <a:fillRect/>
          </a:stretch>
        </p:blipFill>
        <p:spPr bwMode="auto">
          <a:xfrm>
            <a:off x="2955925" y="4976813"/>
            <a:ext cx="1373188" cy="14589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rcRect/>
          <a:stretch>
            <a:fillRect/>
          </a:stretch>
        </p:blipFill>
        <p:spPr bwMode="auto">
          <a:xfrm>
            <a:off x="5237163" y="5038725"/>
            <a:ext cx="1793875" cy="13446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srcRect l="15199" t="12624" r="16133" b="13599"/>
          <a:stretch>
            <a:fillRect/>
          </a:stretch>
        </p:blipFill>
        <p:spPr bwMode="auto">
          <a:xfrm>
            <a:off x="6889750" y="4776788"/>
            <a:ext cx="1903413" cy="15319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9"/>
          <p:cNvSpPr txBox="1">
            <a:spLocks noChangeArrowheads="1"/>
          </p:cNvSpPr>
          <p:nvPr/>
        </p:nvSpPr>
        <p:spPr bwMode="auto">
          <a:xfrm>
            <a:off x="631825" y="6584950"/>
            <a:ext cx="3641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None/>
            </a:pPr>
            <a:r>
              <a:rPr lang="en-US" altLang="en-US" sz="1000"/>
              <a:t>Photos: Jessica Cudnik, Lindsay Davies, and Katie Chatham </a:t>
            </a:r>
          </a:p>
        </p:txBody>
      </p:sp>
    </p:spTree>
    <p:extLst>
      <p:ext uri="{BB962C8B-B14F-4D97-AF65-F5344CB8AC3E}">
        <p14:creationId xmlns:p14="http://schemas.microsoft.com/office/powerpoint/2010/main" val="2111159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2184</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PGothic</vt:lpstr>
      <vt:lpstr>MS PGothic</vt:lpstr>
      <vt:lpstr>Arial</vt:lpstr>
      <vt:lpstr>Calibri</vt:lpstr>
      <vt:lpstr>Calibri Light</vt:lpstr>
      <vt:lpstr>Technical</vt:lpstr>
      <vt:lpstr>Verdana</vt:lpstr>
      <vt:lpstr>Office Theme</vt:lpstr>
      <vt:lpstr>PowerPoint Presentation</vt:lpstr>
      <vt:lpstr>Session 3 Crop Rotation</vt:lpstr>
      <vt:lpstr>Learning Objectives</vt:lpstr>
      <vt:lpstr>What is crop rotation?</vt:lpstr>
      <vt:lpstr>Benefits of crop rotation</vt:lpstr>
      <vt:lpstr>Crop rotation and cover crops</vt:lpstr>
      <vt:lpstr>Crop rotation for pest management</vt:lpstr>
      <vt:lpstr>Crop rotation for disease management</vt:lpstr>
      <vt:lpstr>Crop rotation for disease management</vt:lpstr>
      <vt:lpstr>Crop rotation for insect management</vt:lpstr>
      <vt:lpstr>Crop rotation for weed management</vt:lpstr>
      <vt:lpstr>Rotation for pest management</vt:lpstr>
      <vt:lpstr>Crop rotation planning</vt:lpstr>
      <vt:lpstr>Crop rotation planning</vt:lpstr>
      <vt:lpstr>Additional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cp:lastPrinted>2016-09-26T18:41:45Z</cp:lastPrinted>
  <dcterms:created xsi:type="dcterms:W3CDTF">2016-09-26T18:40:54Z</dcterms:created>
  <dcterms:modified xsi:type="dcterms:W3CDTF">2016-10-17T20:01:53Z</dcterms:modified>
</cp:coreProperties>
</file>