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3" d="100"/>
          <a:sy n="83" d="100"/>
        </p:scale>
        <p:origin x="126" y="19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1035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5125AC-ED81-4507-9CC8-2423A9264B6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347194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125AC-ED81-4507-9CC8-2423A9264B6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74939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125AC-ED81-4507-9CC8-2423A9264B6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73411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71311"/>
            <a:ext cx="10515600" cy="908504"/>
          </a:xfrm>
        </p:spPr>
        <p:txBody>
          <a:bodyPr>
            <a:normAutofit/>
          </a:bodyPr>
          <a:lstStyle>
            <a:lvl1pPr>
              <a:defRPr sz="3200"/>
            </a:lvl1pPr>
          </a:lstStyle>
          <a:p>
            <a:r>
              <a:rPr lang="en-US" dirty="0" smtClean="0"/>
              <a:t>Category  Question</a:t>
            </a:r>
            <a:endParaRPr lang="en-US" dirty="0"/>
          </a:p>
        </p:txBody>
      </p:sp>
      <p:sp>
        <p:nvSpPr>
          <p:cNvPr id="3" name="Content Placeholder 2"/>
          <p:cNvSpPr>
            <a:spLocks noGrp="1"/>
          </p:cNvSpPr>
          <p:nvPr>
            <p:ph idx="1"/>
          </p:nvPr>
        </p:nvSpPr>
        <p:spPr>
          <a:xfrm>
            <a:off x="838200" y="2497364"/>
            <a:ext cx="10515600" cy="2731634"/>
          </a:xfrm>
        </p:spPr>
        <p:txBody>
          <a:bodyPr>
            <a:normAutofit/>
          </a:bodyPr>
          <a:lstStyle>
            <a:lvl1pPr marL="0" indent="0">
              <a:buNone/>
              <a:defRPr sz="4800"/>
            </a:lvl1pPr>
          </a:lstStyle>
          <a:p>
            <a:pPr lvl="0"/>
            <a:endParaRPr lang="en-US" dirty="0"/>
          </a:p>
        </p:txBody>
      </p:sp>
      <p:sp>
        <p:nvSpPr>
          <p:cNvPr id="4" name="Date Placeholder 3"/>
          <p:cNvSpPr>
            <a:spLocks noGrp="1"/>
          </p:cNvSpPr>
          <p:nvPr>
            <p:ph type="dt" sz="half" idx="10"/>
          </p:nvPr>
        </p:nvSpPr>
        <p:spPr/>
        <p:txBody>
          <a:bodyPr/>
          <a:lstStyle/>
          <a:p>
            <a:fld id="{475125AC-ED81-4507-9CC8-2423A9264B6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7C14F-64C0-4909-BDF7-E88511B8251A}" type="slidenum">
              <a:rPr lang="en-US" smtClean="0"/>
              <a:t>‹#›</a:t>
            </a:fld>
            <a:endParaRPr lang="en-US"/>
          </a:p>
        </p:txBody>
      </p:sp>
      <p:sp>
        <p:nvSpPr>
          <p:cNvPr id="7" name="Action Button: Custom 6">
            <a:hlinkClick r:id="" action="ppaction://hlinkshowjump?jump=nextslide" highlightClick="1"/>
          </p:cNvPr>
          <p:cNvSpPr/>
          <p:nvPr userDrawn="1"/>
        </p:nvSpPr>
        <p:spPr>
          <a:xfrm>
            <a:off x="8926286" y="5529489"/>
            <a:ext cx="2884714" cy="119198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Question</a:t>
            </a:r>
            <a:endParaRPr lang="en-US" sz="4400" dirty="0"/>
          </a:p>
        </p:txBody>
      </p:sp>
    </p:spTree>
    <p:extLst>
      <p:ext uri="{BB962C8B-B14F-4D97-AF65-F5344CB8AC3E}">
        <p14:creationId xmlns:p14="http://schemas.microsoft.com/office/powerpoint/2010/main" val="17351531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814" y="713697"/>
            <a:ext cx="10515600" cy="543604"/>
          </a:xfrm>
        </p:spPr>
        <p:txBody>
          <a:bodyPr anchor="b">
            <a:normAutofit/>
          </a:bodyPr>
          <a:lstStyle>
            <a:lvl1pPr>
              <a:defRPr sz="2000"/>
            </a:lvl1pPr>
          </a:lstStyle>
          <a:p>
            <a:r>
              <a:rPr lang="en-US" dirty="0" smtClean="0"/>
              <a:t>Category   Answer</a:t>
            </a:r>
            <a:endParaRPr lang="en-US" dirty="0"/>
          </a:p>
        </p:txBody>
      </p:sp>
      <p:sp>
        <p:nvSpPr>
          <p:cNvPr id="4" name="Date Placeholder 3"/>
          <p:cNvSpPr>
            <a:spLocks noGrp="1"/>
          </p:cNvSpPr>
          <p:nvPr>
            <p:ph type="dt" sz="half" idx="10"/>
          </p:nvPr>
        </p:nvSpPr>
        <p:spPr/>
        <p:txBody>
          <a:bodyPr/>
          <a:lstStyle/>
          <a:p>
            <a:fld id="{475125AC-ED81-4507-9CC8-2423A9264B6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7C14F-64C0-4909-BDF7-E88511B8251A}" type="slidenum">
              <a:rPr lang="en-US" smtClean="0"/>
              <a:t>‹#›</a:t>
            </a:fld>
            <a:endParaRPr lang="en-US"/>
          </a:p>
        </p:txBody>
      </p:sp>
      <p:sp>
        <p:nvSpPr>
          <p:cNvPr id="7" name="Action Button: Custom 6">
            <a:hlinkClick r:id="rId2" action="ppaction://hlinksldjump" highlightClick="1"/>
          </p:cNvPr>
          <p:cNvSpPr/>
          <p:nvPr userDrawn="1"/>
        </p:nvSpPr>
        <p:spPr>
          <a:xfrm>
            <a:off x="195943" y="4784271"/>
            <a:ext cx="2841171" cy="193720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935" t="13650" r="5487" b="4174"/>
          <a:stretch/>
        </p:blipFill>
        <p:spPr>
          <a:xfrm>
            <a:off x="267964" y="5605058"/>
            <a:ext cx="1140471" cy="1046216"/>
          </a:xfrm>
          <a:prstGeom prst="rect">
            <a:avLst/>
          </a:prstGeom>
        </p:spPr>
      </p:pic>
      <p:sp>
        <p:nvSpPr>
          <p:cNvPr id="9" name="Title 1"/>
          <p:cNvSpPr txBox="1">
            <a:spLocks/>
          </p:cNvSpPr>
          <p:nvPr userDrawn="1"/>
        </p:nvSpPr>
        <p:spPr>
          <a:xfrm>
            <a:off x="636814" y="2112113"/>
            <a:ext cx="10891157" cy="16304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11" name="Text Placeholder 10"/>
          <p:cNvSpPr>
            <a:spLocks noGrp="1"/>
          </p:cNvSpPr>
          <p:nvPr>
            <p:ph type="body" sz="quarter" idx="13"/>
          </p:nvPr>
        </p:nvSpPr>
        <p:spPr>
          <a:xfrm>
            <a:off x="636588" y="1878013"/>
            <a:ext cx="10515600" cy="2481262"/>
          </a:xfrm>
        </p:spPr>
        <p:txBody>
          <a:bodyPr>
            <a:noAutofit/>
          </a:bodyPr>
          <a:lstStyle>
            <a:lvl1pPr marL="0" indent="0" algn="ctr">
              <a:buNone/>
              <a:defRPr sz="5400"/>
            </a:lvl1pPr>
            <a:lvl2pPr>
              <a:defRPr sz="5400"/>
            </a:lvl2pPr>
            <a:lvl3pPr>
              <a:defRPr sz="5400"/>
            </a:lvl3pPr>
            <a:lvl4pPr>
              <a:defRPr sz="5400"/>
            </a:lvl4pPr>
            <a:lvl5pPr>
              <a:defRPr sz="5400"/>
            </a:lvl5pPr>
          </a:lstStyle>
          <a:p>
            <a:pPr lvl="0"/>
            <a:endParaRPr lang="en-US" dirty="0" smtClean="0"/>
          </a:p>
        </p:txBody>
      </p:sp>
    </p:spTree>
    <p:extLst>
      <p:ext uri="{BB962C8B-B14F-4D97-AF65-F5344CB8AC3E}">
        <p14:creationId xmlns:p14="http://schemas.microsoft.com/office/powerpoint/2010/main" val="11157770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125AC-ED81-4507-9CC8-2423A9264B66}"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7884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125AC-ED81-4507-9CC8-2423A9264B66}"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418538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125AC-ED81-4507-9CC8-2423A9264B66}"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392572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125AC-ED81-4507-9CC8-2423A9264B66}"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355591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125AC-ED81-4507-9CC8-2423A9264B66}"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212415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125AC-ED81-4507-9CC8-2423A9264B66}"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7C14F-64C0-4909-BDF7-E88511B8251A}" type="slidenum">
              <a:rPr lang="en-US" smtClean="0"/>
              <a:t>‹#›</a:t>
            </a:fld>
            <a:endParaRPr lang="en-US"/>
          </a:p>
        </p:txBody>
      </p:sp>
    </p:spTree>
    <p:extLst>
      <p:ext uri="{BB962C8B-B14F-4D97-AF65-F5344CB8AC3E}">
        <p14:creationId xmlns:p14="http://schemas.microsoft.com/office/powerpoint/2010/main" val="55144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125AC-ED81-4507-9CC8-2423A9264B66}" type="datetimeFigureOut">
              <a:rPr lang="en-US" smtClean="0"/>
              <a:t>9/16/2016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7C14F-64C0-4909-BDF7-E88511B8251A}" type="slidenum">
              <a:rPr lang="en-US" smtClean="0"/>
              <a:t>‹#›</a:t>
            </a:fld>
            <a:endParaRPr lang="en-US"/>
          </a:p>
        </p:txBody>
      </p:sp>
    </p:spTree>
    <p:extLst>
      <p:ext uri="{BB962C8B-B14F-4D97-AF65-F5344CB8AC3E}">
        <p14:creationId xmlns:p14="http://schemas.microsoft.com/office/powerpoint/2010/main" val="153270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5.xml"/><Relationship Id="rId3" Type="http://schemas.openxmlformats.org/officeDocument/2006/relationships/slide" Target="slide9.xml"/><Relationship Id="rId7" Type="http://schemas.openxmlformats.org/officeDocument/2006/relationships/slide" Target="slide11.xml"/><Relationship Id="rId12"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1.xml"/><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slide" Target="slide23.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914400"/>
            <a:ext cx="12191999" cy="3151414"/>
          </a:xfrm>
          <a:solidFill>
            <a:schemeClr val="accent1">
              <a:lumMod val="50000"/>
            </a:schemeClr>
          </a:solidFill>
        </p:spPr>
        <p:txBody>
          <a:bodyPr>
            <a:normAutofit/>
          </a:bodyPr>
          <a:lstStyle/>
          <a:p>
            <a:r>
              <a:rPr lang="en-US" sz="8800" dirty="0" smtClean="0">
                <a:solidFill>
                  <a:schemeClr val="bg1"/>
                </a:solidFill>
                <a:latin typeface="Gyparody Hv" panose="020B0906060000020004" pitchFamily="34" charset="0"/>
              </a:rPr>
              <a:t>Cover crop</a:t>
            </a:r>
            <a:r>
              <a:rPr lang="en-US" sz="6600" dirty="0" smtClean="0">
                <a:solidFill>
                  <a:schemeClr val="bg1"/>
                </a:solidFill>
                <a:latin typeface="Gyparody Hv" panose="020B0906060000020004" pitchFamily="34" charset="0"/>
              </a:rPr>
              <a:t/>
            </a:r>
            <a:br>
              <a:rPr lang="en-US" sz="6600" dirty="0" smtClean="0">
                <a:solidFill>
                  <a:schemeClr val="bg1"/>
                </a:solidFill>
                <a:latin typeface="Gyparody Hv" panose="020B0906060000020004" pitchFamily="34" charset="0"/>
              </a:rPr>
            </a:br>
            <a:r>
              <a:rPr lang="en-US" sz="2800" dirty="0" smtClean="0">
                <a:solidFill>
                  <a:schemeClr val="bg1"/>
                </a:solidFill>
                <a:latin typeface="Gyparody Hv" panose="020B0906060000020004" pitchFamily="34" charset="0"/>
              </a:rPr>
              <a:t/>
            </a:r>
            <a:br>
              <a:rPr lang="en-US" sz="2800" dirty="0" smtClean="0">
                <a:solidFill>
                  <a:schemeClr val="bg1"/>
                </a:solidFill>
                <a:latin typeface="Gyparody Hv" panose="020B0906060000020004" pitchFamily="34" charset="0"/>
              </a:rPr>
            </a:br>
            <a:r>
              <a:rPr lang="en-US" sz="8800" dirty="0" smtClean="0">
                <a:solidFill>
                  <a:schemeClr val="bg1"/>
                </a:solidFill>
              </a:rPr>
              <a:t>~</a:t>
            </a:r>
            <a:r>
              <a:rPr lang="en-US" sz="8800" dirty="0" smtClean="0">
                <a:solidFill>
                  <a:schemeClr val="bg1"/>
                </a:solidFill>
                <a:latin typeface="Gyparody Hv" panose="020B0906060000020004" pitchFamily="34" charset="0"/>
              </a:rPr>
              <a:t>Jeopardy</a:t>
            </a:r>
            <a:r>
              <a:rPr lang="en-US" sz="8800" dirty="0" smtClean="0">
                <a:solidFill>
                  <a:schemeClr val="bg1"/>
                </a:solidFill>
              </a:rPr>
              <a:t>~</a:t>
            </a:r>
            <a:endParaRPr lang="en-US" sz="8800" dirty="0">
              <a:solidFill>
                <a:schemeClr val="bg1"/>
              </a:solidFill>
              <a:latin typeface="Gyparody Hv" panose="020B09060600000200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451" y="5368335"/>
            <a:ext cx="4487097" cy="1408020"/>
          </a:xfrm>
          <a:prstGeom prst="rect">
            <a:avLst/>
          </a:prstGeom>
        </p:spPr>
      </p:pic>
    </p:spTree>
    <p:extLst>
      <p:ext uri="{BB962C8B-B14F-4D97-AF65-F5344CB8AC3E}">
        <p14:creationId xmlns:p14="http://schemas.microsoft.com/office/powerpoint/2010/main" val="44660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Question 1</a:t>
            </a:r>
            <a:endParaRPr lang="en-US" dirty="0"/>
          </a:p>
        </p:txBody>
      </p:sp>
      <p:sp>
        <p:nvSpPr>
          <p:cNvPr id="3" name="Text Placeholder 2"/>
          <p:cNvSpPr>
            <a:spLocks noGrp="1"/>
          </p:cNvSpPr>
          <p:nvPr>
            <p:ph type="body" sz="quarter" idx="13"/>
          </p:nvPr>
        </p:nvSpPr>
        <p:spPr/>
        <p:txBody>
          <a:bodyPr/>
          <a:lstStyle/>
          <a:p>
            <a:pPr algn="l"/>
            <a:r>
              <a:rPr lang="en-US" dirty="0" smtClean="0"/>
              <a:t>	What is bacteria?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53537" y="1588322"/>
            <a:ext cx="4822579" cy="3616934"/>
          </a:xfrm>
          <a:prstGeom prst="rect">
            <a:avLst/>
          </a:prstGeom>
        </p:spPr>
      </p:pic>
      <p:sp>
        <p:nvSpPr>
          <p:cNvPr id="5" name="TextBox 4"/>
          <p:cNvSpPr txBox="1"/>
          <p:nvPr/>
        </p:nvSpPr>
        <p:spPr>
          <a:xfrm>
            <a:off x="7897091" y="5895215"/>
            <a:ext cx="3557847" cy="369332"/>
          </a:xfrm>
          <a:prstGeom prst="rect">
            <a:avLst/>
          </a:prstGeom>
          <a:noFill/>
        </p:spPr>
        <p:txBody>
          <a:bodyPr wrap="square" rtlCol="0">
            <a:spAutoFit/>
          </a:bodyPr>
          <a:lstStyle/>
          <a:p>
            <a:r>
              <a:rPr lang="en-US" dirty="0" smtClean="0"/>
              <a:t>Photo: Jessica </a:t>
            </a:r>
            <a:r>
              <a:rPr lang="en-US" dirty="0" err="1" smtClean="0"/>
              <a:t>Cudnik</a:t>
            </a:r>
            <a:endParaRPr lang="en-US" dirty="0"/>
          </a:p>
        </p:txBody>
      </p:sp>
    </p:spTree>
    <p:extLst>
      <p:ext uri="{BB962C8B-B14F-4D97-AF65-F5344CB8AC3E}">
        <p14:creationId xmlns:p14="http://schemas.microsoft.com/office/powerpoint/2010/main" val="1505754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Answer 2</a:t>
            </a:r>
            <a:endParaRPr lang="en-US" dirty="0"/>
          </a:p>
        </p:txBody>
      </p:sp>
      <p:sp>
        <p:nvSpPr>
          <p:cNvPr id="3" name="Content Placeholder 2"/>
          <p:cNvSpPr>
            <a:spLocks noGrp="1"/>
          </p:cNvSpPr>
          <p:nvPr>
            <p:ph idx="1"/>
          </p:nvPr>
        </p:nvSpPr>
        <p:spPr/>
        <p:txBody>
          <a:bodyPr>
            <a:normAutofit/>
          </a:bodyPr>
          <a:lstStyle/>
          <a:p>
            <a:pPr algn="ctr"/>
            <a:r>
              <a:rPr lang="en-US" dirty="0" smtClean="0"/>
              <a:t>This tropical summer legume is a good weed suppressant and fixes a large amount of Nitrogen in a short period of time.</a:t>
            </a:r>
            <a:endParaRPr lang="en-US" dirty="0"/>
          </a:p>
        </p:txBody>
      </p:sp>
    </p:spTree>
    <p:extLst>
      <p:ext uri="{BB962C8B-B14F-4D97-AF65-F5344CB8AC3E}">
        <p14:creationId xmlns:p14="http://schemas.microsoft.com/office/powerpoint/2010/main" val="3973493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Question 2</a:t>
            </a:r>
            <a:endParaRPr lang="en-US" dirty="0"/>
          </a:p>
        </p:txBody>
      </p:sp>
      <p:sp>
        <p:nvSpPr>
          <p:cNvPr id="3" name="Text Placeholder 2"/>
          <p:cNvSpPr>
            <a:spLocks noGrp="1"/>
          </p:cNvSpPr>
          <p:nvPr>
            <p:ph type="body" sz="quarter" idx="13"/>
          </p:nvPr>
        </p:nvSpPr>
        <p:spPr/>
        <p:txBody>
          <a:bodyPr/>
          <a:lstStyle/>
          <a:p>
            <a:r>
              <a:rPr lang="en-US" dirty="0" smtClean="0"/>
              <a:t>What is </a:t>
            </a:r>
            <a:r>
              <a:rPr lang="en-US" dirty="0" err="1" smtClean="0"/>
              <a:t>sunnhemp</a:t>
            </a:r>
            <a:r>
              <a:rPr lang="en-US" dirty="0" smtClean="0"/>
              <a:t>?</a:t>
            </a:r>
            <a:endParaRPr lang="en-US" dirty="0"/>
          </a:p>
        </p:txBody>
      </p:sp>
      <p:sp>
        <p:nvSpPr>
          <p:cNvPr id="6" name="TextBox 5"/>
          <p:cNvSpPr txBox="1"/>
          <p:nvPr/>
        </p:nvSpPr>
        <p:spPr>
          <a:xfrm>
            <a:off x="8279476" y="6023143"/>
            <a:ext cx="3075709" cy="369332"/>
          </a:xfrm>
          <a:prstGeom prst="rect">
            <a:avLst/>
          </a:prstGeom>
          <a:noFill/>
        </p:spPr>
        <p:txBody>
          <a:bodyPr wrap="square" rtlCol="0">
            <a:spAutoFit/>
          </a:bodyPr>
          <a:lstStyle/>
          <a:p>
            <a:pPr algn="ctr"/>
            <a:r>
              <a:rPr lang="en-US" dirty="0" smtClean="0"/>
              <a:t>Photo: Lindsay Davies</a:t>
            </a:r>
            <a:endParaRPr lang="en-US" dirty="0"/>
          </a:p>
        </p:txBody>
      </p:sp>
      <p:sp>
        <p:nvSpPr>
          <p:cNvPr id="10" name="Rectangle 9"/>
          <p:cNvSpPr/>
          <p:nvPr/>
        </p:nvSpPr>
        <p:spPr>
          <a:xfrm>
            <a:off x="3048000" y="3105835"/>
            <a:ext cx="6096000" cy="646331"/>
          </a:xfrm>
          <a:prstGeom prst="rect">
            <a:avLst/>
          </a:prstGeom>
        </p:spPr>
        <p:txBody>
          <a:bodyPr>
            <a:spAutoFit/>
          </a:bodyPr>
          <a:lstStyle/>
          <a:p>
            <a:r>
              <a:rPr lang="en-US" dirty="0"/>
              <a:t> </a:t>
            </a:r>
            <a:br>
              <a:rPr lang="en-US" dirty="0"/>
            </a:b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833" y="3105835"/>
            <a:ext cx="4106487" cy="2725480"/>
          </a:xfrm>
          <a:prstGeom prst="rect">
            <a:avLst/>
          </a:prstGeom>
        </p:spPr>
      </p:pic>
    </p:spTree>
    <p:extLst>
      <p:ext uri="{BB962C8B-B14F-4D97-AF65-F5344CB8AC3E}">
        <p14:creationId xmlns:p14="http://schemas.microsoft.com/office/powerpoint/2010/main" val="4069409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Answer 3</a:t>
            </a:r>
            <a:endParaRPr lang="en-US" dirty="0"/>
          </a:p>
        </p:txBody>
      </p:sp>
      <p:sp>
        <p:nvSpPr>
          <p:cNvPr id="3" name="Content Placeholder 2"/>
          <p:cNvSpPr>
            <a:spLocks noGrp="1"/>
          </p:cNvSpPr>
          <p:nvPr>
            <p:ph idx="1"/>
          </p:nvPr>
        </p:nvSpPr>
        <p:spPr/>
        <p:txBody>
          <a:bodyPr/>
          <a:lstStyle/>
          <a:p>
            <a:pPr algn="ctr"/>
            <a:r>
              <a:rPr lang="en-US" dirty="0" smtClean="0"/>
              <a:t>This process causes Nitrogen to be released to the soil for crops to use.</a:t>
            </a:r>
            <a:endParaRPr lang="en-US" dirty="0"/>
          </a:p>
        </p:txBody>
      </p:sp>
    </p:spTree>
    <p:extLst>
      <p:ext uri="{BB962C8B-B14F-4D97-AF65-F5344CB8AC3E}">
        <p14:creationId xmlns:p14="http://schemas.microsoft.com/office/powerpoint/2010/main" val="606437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Question 3</a:t>
            </a:r>
            <a:endParaRPr lang="en-US" dirty="0"/>
          </a:p>
        </p:txBody>
      </p:sp>
      <p:sp>
        <p:nvSpPr>
          <p:cNvPr id="3" name="Text Placeholder 2"/>
          <p:cNvSpPr>
            <a:spLocks noGrp="1"/>
          </p:cNvSpPr>
          <p:nvPr>
            <p:ph type="body" sz="quarter" idx="13"/>
          </p:nvPr>
        </p:nvSpPr>
        <p:spPr/>
        <p:txBody>
          <a:bodyPr/>
          <a:lstStyle/>
          <a:p>
            <a:r>
              <a:rPr lang="en-US" dirty="0" smtClean="0"/>
              <a:t>What is mineralization?</a:t>
            </a:r>
            <a:endParaRPr lang="en-US" dirty="0"/>
          </a:p>
        </p:txBody>
      </p:sp>
    </p:spTree>
    <p:extLst>
      <p:ext uri="{BB962C8B-B14F-4D97-AF65-F5344CB8AC3E}">
        <p14:creationId xmlns:p14="http://schemas.microsoft.com/office/powerpoint/2010/main" val="180526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Answer 1</a:t>
            </a:r>
            <a:endParaRPr lang="en-US" dirty="0"/>
          </a:p>
        </p:txBody>
      </p:sp>
      <p:sp>
        <p:nvSpPr>
          <p:cNvPr id="3" name="Content Placeholder 2"/>
          <p:cNvSpPr>
            <a:spLocks noGrp="1"/>
          </p:cNvSpPr>
          <p:nvPr>
            <p:ph idx="1"/>
          </p:nvPr>
        </p:nvSpPr>
        <p:spPr/>
        <p:txBody>
          <a:bodyPr/>
          <a:lstStyle/>
          <a:p>
            <a:pPr algn="ctr"/>
            <a:r>
              <a:rPr lang="en-US" dirty="0"/>
              <a:t>These plants are the winter cover crop workhorses.  They have a large amount of biomass, help suppress weeds, and are deep rooted so can scavenge nutrients</a:t>
            </a:r>
            <a:r>
              <a:rPr lang="en-US" dirty="0" smtClean="0"/>
              <a:t>.</a:t>
            </a:r>
            <a:endParaRPr lang="en-US" dirty="0"/>
          </a:p>
        </p:txBody>
      </p:sp>
    </p:spTree>
    <p:extLst>
      <p:ext uri="{BB962C8B-B14F-4D97-AF65-F5344CB8AC3E}">
        <p14:creationId xmlns:p14="http://schemas.microsoft.com/office/powerpoint/2010/main" val="1134809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Question 1</a:t>
            </a:r>
            <a:endParaRPr lang="en-US" dirty="0"/>
          </a:p>
        </p:txBody>
      </p:sp>
      <p:sp>
        <p:nvSpPr>
          <p:cNvPr id="3" name="Text Placeholder 2"/>
          <p:cNvSpPr>
            <a:spLocks noGrp="1"/>
          </p:cNvSpPr>
          <p:nvPr>
            <p:ph type="body" sz="quarter" idx="13"/>
          </p:nvPr>
        </p:nvSpPr>
        <p:spPr/>
        <p:txBody>
          <a:bodyPr/>
          <a:lstStyle/>
          <a:p>
            <a:r>
              <a:rPr lang="en-US" dirty="0" smtClean="0"/>
              <a:t>What is cereal rye?</a:t>
            </a:r>
            <a:endParaRPr lang="en-US" dirty="0"/>
          </a:p>
        </p:txBody>
      </p:sp>
    </p:spTree>
    <p:extLst>
      <p:ext uri="{BB962C8B-B14F-4D97-AF65-F5344CB8AC3E}">
        <p14:creationId xmlns:p14="http://schemas.microsoft.com/office/powerpoint/2010/main" val="381915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Answer 2</a:t>
            </a:r>
            <a:endParaRPr lang="en-US" dirty="0"/>
          </a:p>
        </p:txBody>
      </p:sp>
      <p:sp>
        <p:nvSpPr>
          <p:cNvPr id="3" name="Content Placeholder 2"/>
          <p:cNvSpPr>
            <a:spLocks noGrp="1"/>
          </p:cNvSpPr>
          <p:nvPr>
            <p:ph idx="1"/>
          </p:nvPr>
        </p:nvSpPr>
        <p:spPr/>
        <p:txBody>
          <a:bodyPr/>
          <a:lstStyle/>
          <a:p>
            <a:pPr algn="ctr"/>
            <a:r>
              <a:rPr lang="en-US" dirty="0"/>
              <a:t>These plants are grown in the winter and are known to help suppress nematode populations</a:t>
            </a:r>
            <a:r>
              <a:rPr lang="en-US" dirty="0" smtClean="0"/>
              <a:t>.</a:t>
            </a:r>
            <a:endParaRPr lang="en-US" dirty="0"/>
          </a:p>
        </p:txBody>
      </p:sp>
    </p:spTree>
    <p:extLst>
      <p:ext uri="{BB962C8B-B14F-4D97-AF65-F5344CB8AC3E}">
        <p14:creationId xmlns:p14="http://schemas.microsoft.com/office/powerpoint/2010/main" val="633078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Question 2</a:t>
            </a:r>
            <a:endParaRPr lang="en-US" dirty="0"/>
          </a:p>
        </p:txBody>
      </p:sp>
      <p:sp>
        <p:nvSpPr>
          <p:cNvPr id="3" name="Text Placeholder 2"/>
          <p:cNvSpPr>
            <a:spLocks noGrp="1"/>
          </p:cNvSpPr>
          <p:nvPr>
            <p:ph type="body" sz="quarter" idx="13"/>
          </p:nvPr>
        </p:nvSpPr>
        <p:spPr/>
        <p:txBody>
          <a:bodyPr/>
          <a:lstStyle/>
          <a:p>
            <a:r>
              <a:rPr lang="en-US" dirty="0" smtClean="0"/>
              <a:t>What are brassica cover crops?</a:t>
            </a:r>
            <a:endParaRPr lang="en-US" dirty="0"/>
          </a:p>
        </p:txBody>
      </p:sp>
    </p:spTree>
    <p:extLst>
      <p:ext uri="{BB962C8B-B14F-4D97-AF65-F5344CB8AC3E}">
        <p14:creationId xmlns:p14="http://schemas.microsoft.com/office/powerpoint/2010/main" val="3523210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Answer 3</a:t>
            </a:r>
            <a:endParaRPr lang="en-US" dirty="0"/>
          </a:p>
        </p:txBody>
      </p:sp>
      <p:sp>
        <p:nvSpPr>
          <p:cNvPr id="3" name="Content Placeholder 2"/>
          <p:cNvSpPr>
            <a:spLocks noGrp="1"/>
          </p:cNvSpPr>
          <p:nvPr>
            <p:ph idx="1"/>
          </p:nvPr>
        </p:nvSpPr>
        <p:spPr/>
        <p:txBody>
          <a:bodyPr>
            <a:normAutofit fontScale="92500" lnSpcReduction="20000"/>
          </a:bodyPr>
          <a:lstStyle/>
          <a:p>
            <a:pPr algn="ctr"/>
            <a:r>
              <a:rPr lang="en-US" dirty="0" smtClean="0"/>
              <a:t>These plants are planted each year in the fall and grown over the winter to provide nitrogen for spring cash crops. Their scarlet flowers make beautiful fields before the cover is killed.</a:t>
            </a:r>
            <a:endParaRPr lang="en-US" dirty="0"/>
          </a:p>
        </p:txBody>
      </p:sp>
    </p:spTree>
    <p:extLst>
      <p:ext uri="{BB962C8B-B14F-4D97-AF65-F5344CB8AC3E}">
        <p14:creationId xmlns:p14="http://schemas.microsoft.com/office/powerpoint/2010/main" val="3458470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5420973"/>
              </p:ext>
            </p:extLst>
          </p:nvPr>
        </p:nvGraphicFramePr>
        <p:xfrm>
          <a:off x="1421085" y="563444"/>
          <a:ext cx="9402497" cy="5631292"/>
        </p:xfrm>
        <a:graphic>
          <a:graphicData uri="http://schemas.openxmlformats.org/drawingml/2006/table">
            <a:tbl>
              <a:tblPr firstRow="1" bandRow="1">
                <a:tableStyleId>{5C22544A-7EE6-4342-B048-85BDC9FD1C3A}</a:tableStyleId>
              </a:tblPr>
              <a:tblGrid>
                <a:gridCol w="2350624">
                  <a:extLst>
                    <a:ext uri="{9D8B030D-6E8A-4147-A177-3AD203B41FA5}">
                      <a16:colId xmlns:a16="http://schemas.microsoft.com/office/drawing/2014/main" val="20000"/>
                    </a:ext>
                  </a:extLst>
                </a:gridCol>
                <a:gridCol w="2509846">
                  <a:extLst>
                    <a:ext uri="{9D8B030D-6E8A-4147-A177-3AD203B41FA5}">
                      <a16:colId xmlns:a16="http://schemas.microsoft.com/office/drawing/2014/main" val="20001"/>
                    </a:ext>
                  </a:extLst>
                </a:gridCol>
                <a:gridCol w="2191403">
                  <a:extLst>
                    <a:ext uri="{9D8B030D-6E8A-4147-A177-3AD203B41FA5}">
                      <a16:colId xmlns:a16="http://schemas.microsoft.com/office/drawing/2014/main" val="20002"/>
                    </a:ext>
                  </a:extLst>
                </a:gridCol>
                <a:gridCol w="2350624">
                  <a:extLst>
                    <a:ext uri="{9D8B030D-6E8A-4147-A177-3AD203B41FA5}">
                      <a16:colId xmlns:a16="http://schemas.microsoft.com/office/drawing/2014/main" val="20003"/>
                    </a:ext>
                  </a:extLst>
                </a:gridCol>
              </a:tblGrid>
              <a:tr h="1407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Summer Cover</a:t>
                      </a:r>
                    </a:p>
                    <a:p>
                      <a:pPr algn="ctr"/>
                      <a:endParaRPr lang="en-US" sz="2400" dirty="0"/>
                    </a:p>
                  </a:txBody>
                  <a:tcPr/>
                </a:tc>
                <a:tc>
                  <a:txBody>
                    <a:bodyPr/>
                    <a:lstStyle/>
                    <a:p>
                      <a:pPr algn="ctr"/>
                      <a:r>
                        <a:rPr lang="en-US" sz="2400" dirty="0" smtClean="0"/>
                        <a:t>Function</a:t>
                      </a:r>
                      <a:r>
                        <a:rPr lang="en-US" sz="2400" baseline="0" dirty="0" smtClean="0"/>
                        <a:t> Junction</a:t>
                      </a:r>
                      <a:endParaRPr lang="en-US" sz="2400" dirty="0"/>
                    </a:p>
                  </a:txBody>
                  <a:tcPr/>
                </a:tc>
                <a:tc>
                  <a:txBody>
                    <a:bodyPr/>
                    <a:lstStyle/>
                    <a:p>
                      <a:pPr algn="ctr"/>
                      <a:r>
                        <a:rPr lang="en-US" sz="2400" dirty="0" smtClean="0"/>
                        <a:t>Winter Cover</a:t>
                      </a:r>
                      <a:endParaRPr lang="en-US" sz="2400" dirty="0"/>
                    </a:p>
                  </a:txBody>
                  <a:tcPr/>
                </a:tc>
                <a:tc>
                  <a:txBody>
                    <a:bodyPr/>
                    <a:lstStyle/>
                    <a:p>
                      <a:pPr algn="ctr"/>
                      <a:r>
                        <a:rPr lang="en-US" sz="2400" dirty="0" smtClean="0"/>
                        <a:t>Know the Benefits</a:t>
                      </a:r>
                      <a:endParaRPr lang="en-US" sz="2400" dirty="0"/>
                    </a:p>
                  </a:txBody>
                  <a:tcPr/>
                </a:tc>
                <a:extLst>
                  <a:ext uri="{0D108BD9-81ED-4DB2-BD59-A6C34878D82A}">
                    <a16:rowId xmlns:a16="http://schemas.microsoft.com/office/drawing/2014/main" val="10000"/>
                  </a:ext>
                </a:extLst>
              </a:tr>
              <a:tr h="1407823">
                <a:tc>
                  <a:txBody>
                    <a:bodyPr/>
                    <a:lstStyle/>
                    <a:p>
                      <a:pPr algn="ctr"/>
                      <a:r>
                        <a:rPr lang="en-US" sz="4400" dirty="0" smtClean="0">
                          <a:hlinkClick r:id="rId2" action="ppaction://hlinksldjump"/>
                        </a:rPr>
                        <a:t>10</a:t>
                      </a:r>
                      <a:endParaRPr lang="en-US" sz="4400" dirty="0"/>
                    </a:p>
                  </a:txBody>
                  <a:tcPr/>
                </a:tc>
                <a:tc>
                  <a:txBody>
                    <a:bodyPr/>
                    <a:lstStyle/>
                    <a:p>
                      <a:pPr algn="ctr"/>
                      <a:r>
                        <a:rPr lang="en-US" sz="4400" dirty="0" smtClean="0">
                          <a:hlinkClick r:id="rId3" action="ppaction://hlinksldjump"/>
                        </a:rPr>
                        <a:t>10</a:t>
                      </a:r>
                      <a:endParaRPr lang="en-US" sz="4400" dirty="0"/>
                    </a:p>
                  </a:txBody>
                  <a:tcPr/>
                </a:tc>
                <a:tc>
                  <a:txBody>
                    <a:bodyPr/>
                    <a:lstStyle/>
                    <a:p>
                      <a:pPr algn="ctr"/>
                      <a:r>
                        <a:rPr lang="en-US" sz="4400" dirty="0" smtClean="0">
                          <a:hlinkClick r:id="rId4" action="ppaction://hlinksldjump"/>
                        </a:rPr>
                        <a:t>10</a:t>
                      </a:r>
                      <a:endParaRPr lang="en-US" sz="4400" dirty="0"/>
                    </a:p>
                  </a:txBody>
                  <a:tcPr/>
                </a:tc>
                <a:tc>
                  <a:txBody>
                    <a:bodyPr/>
                    <a:lstStyle/>
                    <a:p>
                      <a:pPr algn="ctr"/>
                      <a:r>
                        <a:rPr lang="en-US" sz="4400" dirty="0" smtClean="0">
                          <a:hlinkClick r:id="rId5" action="ppaction://hlinksldjump"/>
                        </a:rPr>
                        <a:t>10</a:t>
                      </a:r>
                      <a:endParaRPr lang="en-US" sz="4400" dirty="0"/>
                    </a:p>
                  </a:txBody>
                  <a:tcPr/>
                </a:tc>
                <a:extLst>
                  <a:ext uri="{0D108BD9-81ED-4DB2-BD59-A6C34878D82A}">
                    <a16:rowId xmlns:a16="http://schemas.microsoft.com/office/drawing/2014/main" val="10001"/>
                  </a:ext>
                </a:extLst>
              </a:tr>
              <a:tr h="1407823">
                <a:tc>
                  <a:txBody>
                    <a:bodyPr/>
                    <a:lstStyle/>
                    <a:p>
                      <a:pPr algn="ctr"/>
                      <a:r>
                        <a:rPr lang="en-US" sz="4400" dirty="0" smtClean="0">
                          <a:hlinkClick r:id="rId6" action="ppaction://hlinksldjump"/>
                        </a:rPr>
                        <a:t>20</a:t>
                      </a:r>
                      <a:endParaRPr lang="en-US" sz="4400" dirty="0"/>
                    </a:p>
                  </a:txBody>
                  <a:tcPr/>
                </a:tc>
                <a:tc>
                  <a:txBody>
                    <a:bodyPr/>
                    <a:lstStyle/>
                    <a:p>
                      <a:pPr algn="ctr"/>
                      <a:r>
                        <a:rPr lang="en-US" sz="4400" dirty="0" smtClean="0">
                          <a:hlinkClick r:id="rId7" action="ppaction://hlinksldjump"/>
                        </a:rPr>
                        <a:t>20</a:t>
                      </a:r>
                      <a:endParaRPr lang="en-US" sz="4400" dirty="0"/>
                    </a:p>
                  </a:txBody>
                  <a:tcPr/>
                </a:tc>
                <a:tc>
                  <a:txBody>
                    <a:bodyPr/>
                    <a:lstStyle/>
                    <a:p>
                      <a:pPr algn="ctr"/>
                      <a:r>
                        <a:rPr lang="en-US" sz="4400" dirty="0" smtClean="0">
                          <a:hlinkClick r:id="rId8" action="ppaction://hlinksldjump"/>
                        </a:rPr>
                        <a:t>20</a:t>
                      </a:r>
                      <a:endParaRPr lang="en-US" sz="4400" dirty="0"/>
                    </a:p>
                  </a:txBody>
                  <a:tcPr/>
                </a:tc>
                <a:tc>
                  <a:txBody>
                    <a:bodyPr/>
                    <a:lstStyle/>
                    <a:p>
                      <a:pPr algn="ctr"/>
                      <a:r>
                        <a:rPr lang="en-US" sz="4400" dirty="0" smtClean="0">
                          <a:hlinkClick r:id="rId9" action="ppaction://hlinksldjump"/>
                        </a:rPr>
                        <a:t>20</a:t>
                      </a:r>
                      <a:endParaRPr lang="en-US" sz="4400" dirty="0"/>
                    </a:p>
                  </a:txBody>
                  <a:tcPr/>
                </a:tc>
                <a:extLst>
                  <a:ext uri="{0D108BD9-81ED-4DB2-BD59-A6C34878D82A}">
                    <a16:rowId xmlns:a16="http://schemas.microsoft.com/office/drawing/2014/main" val="10002"/>
                  </a:ext>
                </a:extLst>
              </a:tr>
              <a:tr h="1407823">
                <a:tc>
                  <a:txBody>
                    <a:bodyPr/>
                    <a:lstStyle/>
                    <a:p>
                      <a:pPr algn="ctr"/>
                      <a:r>
                        <a:rPr lang="en-US" sz="4400" dirty="0" smtClean="0">
                          <a:hlinkClick r:id="rId10" action="ppaction://hlinksldjump"/>
                        </a:rPr>
                        <a:t>30</a:t>
                      </a:r>
                      <a:endParaRPr lang="en-US" sz="4400" dirty="0"/>
                    </a:p>
                  </a:txBody>
                  <a:tcPr/>
                </a:tc>
                <a:tc>
                  <a:txBody>
                    <a:bodyPr/>
                    <a:lstStyle/>
                    <a:p>
                      <a:pPr algn="ctr"/>
                      <a:r>
                        <a:rPr lang="en-US" sz="4400" dirty="0" smtClean="0">
                          <a:hlinkClick r:id="rId11" action="ppaction://hlinksldjump"/>
                        </a:rPr>
                        <a:t>30</a:t>
                      </a:r>
                      <a:endParaRPr lang="en-US" sz="4400" dirty="0"/>
                    </a:p>
                  </a:txBody>
                  <a:tcPr/>
                </a:tc>
                <a:tc>
                  <a:txBody>
                    <a:bodyPr/>
                    <a:lstStyle/>
                    <a:p>
                      <a:pPr algn="ctr"/>
                      <a:r>
                        <a:rPr lang="en-US" sz="4400" dirty="0" smtClean="0">
                          <a:hlinkClick r:id="rId12" action="ppaction://hlinksldjump"/>
                        </a:rPr>
                        <a:t>30</a:t>
                      </a:r>
                      <a:endParaRPr lang="en-US" sz="4400" dirty="0"/>
                    </a:p>
                  </a:txBody>
                  <a:tcPr/>
                </a:tc>
                <a:tc>
                  <a:txBody>
                    <a:bodyPr/>
                    <a:lstStyle/>
                    <a:p>
                      <a:pPr algn="ctr"/>
                      <a:r>
                        <a:rPr lang="en-US" sz="4400" dirty="0" smtClean="0">
                          <a:hlinkClick r:id="rId13" action="ppaction://hlinksldjump"/>
                        </a:rPr>
                        <a:t>30</a:t>
                      </a:r>
                      <a:endParaRPr lang="en-US" sz="4400" dirty="0"/>
                    </a:p>
                  </a:txBody>
                  <a:tcP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38161" flipH="1">
            <a:off x="101642" y="5807964"/>
            <a:ext cx="865159" cy="1149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914447">
            <a:off x="11271116" y="5807965"/>
            <a:ext cx="815105" cy="1149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13612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Question 3</a:t>
            </a:r>
            <a:endParaRPr lang="en-US" dirty="0"/>
          </a:p>
        </p:txBody>
      </p:sp>
      <p:sp>
        <p:nvSpPr>
          <p:cNvPr id="3" name="Text Placeholder 2"/>
          <p:cNvSpPr>
            <a:spLocks noGrp="1"/>
          </p:cNvSpPr>
          <p:nvPr>
            <p:ph type="body" sz="quarter" idx="13"/>
          </p:nvPr>
        </p:nvSpPr>
        <p:spPr/>
        <p:txBody>
          <a:bodyPr/>
          <a:lstStyle/>
          <a:p>
            <a:r>
              <a:rPr lang="en-US" dirty="0" smtClean="0"/>
              <a:t>What is crimson clover?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2626" y="2793076"/>
            <a:ext cx="5508444" cy="3618292"/>
          </a:xfrm>
          <a:prstGeom prst="rect">
            <a:avLst/>
          </a:prstGeom>
        </p:spPr>
      </p:pic>
      <p:sp>
        <p:nvSpPr>
          <p:cNvPr id="6" name="TextBox 5"/>
          <p:cNvSpPr txBox="1"/>
          <p:nvPr/>
        </p:nvSpPr>
        <p:spPr>
          <a:xfrm>
            <a:off x="6162626" y="6421007"/>
            <a:ext cx="5508444" cy="369332"/>
          </a:xfrm>
          <a:prstGeom prst="rect">
            <a:avLst/>
          </a:prstGeom>
          <a:noFill/>
        </p:spPr>
        <p:txBody>
          <a:bodyPr wrap="square" rtlCol="0">
            <a:spAutoFit/>
          </a:bodyPr>
          <a:lstStyle/>
          <a:p>
            <a:pPr algn="ctr"/>
            <a:r>
              <a:rPr lang="en-US" dirty="0" smtClean="0"/>
              <a:t>Photo: </a:t>
            </a:r>
            <a:r>
              <a:rPr lang="en-US" smtClean="0"/>
              <a:t>Julia Gaskin</a:t>
            </a:r>
            <a:endParaRPr lang="en-US" dirty="0"/>
          </a:p>
        </p:txBody>
      </p:sp>
    </p:spTree>
    <p:extLst>
      <p:ext uri="{BB962C8B-B14F-4D97-AF65-F5344CB8AC3E}">
        <p14:creationId xmlns:p14="http://schemas.microsoft.com/office/powerpoint/2010/main" val="4057583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4 Answer 1</a:t>
            </a:r>
            <a:endParaRPr lang="en-US" dirty="0"/>
          </a:p>
        </p:txBody>
      </p:sp>
      <p:sp>
        <p:nvSpPr>
          <p:cNvPr id="3" name="Content Placeholder 2"/>
          <p:cNvSpPr>
            <a:spLocks noGrp="1"/>
          </p:cNvSpPr>
          <p:nvPr>
            <p:ph idx="1"/>
          </p:nvPr>
        </p:nvSpPr>
        <p:spPr/>
        <p:txBody>
          <a:bodyPr/>
          <a:lstStyle/>
          <a:p>
            <a:pPr algn="ctr"/>
            <a:r>
              <a:rPr lang="en-US" dirty="0"/>
              <a:t>These plants have large tap roots and are thought to help alleviate soil compaction</a:t>
            </a:r>
            <a:r>
              <a:rPr lang="en-US" dirty="0" smtClean="0"/>
              <a:t>.</a:t>
            </a:r>
            <a:endParaRPr lang="en-US" dirty="0"/>
          </a:p>
        </p:txBody>
      </p:sp>
    </p:spTree>
    <p:extLst>
      <p:ext uri="{BB962C8B-B14F-4D97-AF65-F5344CB8AC3E}">
        <p14:creationId xmlns:p14="http://schemas.microsoft.com/office/powerpoint/2010/main" val="1589927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4 Question 1</a:t>
            </a:r>
            <a:endParaRPr lang="en-US" dirty="0"/>
          </a:p>
        </p:txBody>
      </p:sp>
      <p:sp>
        <p:nvSpPr>
          <p:cNvPr id="3" name="Text Placeholder 2"/>
          <p:cNvSpPr>
            <a:spLocks noGrp="1"/>
          </p:cNvSpPr>
          <p:nvPr>
            <p:ph type="body" sz="quarter" idx="13"/>
          </p:nvPr>
        </p:nvSpPr>
        <p:spPr/>
        <p:txBody>
          <a:bodyPr/>
          <a:lstStyle/>
          <a:p>
            <a:pPr algn="l"/>
            <a:r>
              <a:rPr lang="en-US" dirty="0" smtClean="0"/>
              <a:t>	What </a:t>
            </a:r>
            <a:r>
              <a:rPr lang="en-US" dirty="0"/>
              <a:t>is tillage radish?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102" y="2048335"/>
            <a:ext cx="3017173" cy="4022897"/>
          </a:xfrm>
          <a:prstGeom prst="rect">
            <a:avLst/>
          </a:prstGeom>
        </p:spPr>
      </p:pic>
      <p:sp>
        <p:nvSpPr>
          <p:cNvPr id="5" name="TextBox 4"/>
          <p:cNvSpPr txBox="1"/>
          <p:nvPr/>
        </p:nvSpPr>
        <p:spPr>
          <a:xfrm>
            <a:off x="8296102" y="6071232"/>
            <a:ext cx="3017173" cy="369332"/>
          </a:xfrm>
          <a:prstGeom prst="rect">
            <a:avLst/>
          </a:prstGeom>
          <a:noFill/>
        </p:spPr>
        <p:txBody>
          <a:bodyPr wrap="square" rtlCol="0">
            <a:spAutoFit/>
          </a:bodyPr>
          <a:lstStyle/>
          <a:p>
            <a:pPr algn="ctr"/>
            <a:r>
              <a:rPr lang="en-US" dirty="0" smtClean="0"/>
              <a:t>Photo: Jessica </a:t>
            </a:r>
            <a:r>
              <a:rPr lang="en-US" dirty="0" err="1" smtClean="0"/>
              <a:t>Cudnik</a:t>
            </a:r>
            <a:endParaRPr lang="en-US" dirty="0"/>
          </a:p>
        </p:txBody>
      </p:sp>
    </p:spTree>
    <p:extLst>
      <p:ext uri="{BB962C8B-B14F-4D97-AF65-F5344CB8AC3E}">
        <p14:creationId xmlns:p14="http://schemas.microsoft.com/office/powerpoint/2010/main" val="261149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4 Answer 2</a:t>
            </a:r>
            <a:endParaRPr lang="en-US" dirty="0"/>
          </a:p>
        </p:txBody>
      </p:sp>
      <p:sp>
        <p:nvSpPr>
          <p:cNvPr id="3" name="Content Placeholder 2"/>
          <p:cNvSpPr>
            <a:spLocks noGrp="1"/>
          </p:cNvSpPr>
          <p:nvPr>
            <p:ph idx="1"/>
          </p:nvPr>
        </p:nvSpPr>
        <p:spPr/>
        <p:txBody>
          <a:bodyPr>
            <a:normAutofit fontScale="85000" lnSpcReduction="10000"/>
          </a:bodyPr>
          <a:lstStyle/>
          <a:p>
            <a:pPr algn="ctr"/>
            <a:r>
              <a:rPr lang="en-US" dirty="0" smtClean="0"/>
              <a:t>Cover crop benefits are maximized by treating them like a cash crop and having good seed/soil contact, timely planting and killing them as late as possible. All these practices maximize a key characteristic of the cover crop. </a:t>
            </a:r>
            <a:endParaRPr lang="en-US" dirty="0"/>
          </a:p>
        </p:txBody>
      </p:sp>
    </p:spTree>
    <p:extLst>
      <p:ext uri="{BB962C8B-B14F-4D97-AF65-F5344CB8AC3E}">
        <p14:creationId xmlns:p14="http://schemas.microsoft.com/office/powerpoint/2010/main" val="1075868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4 Question 2</a:t>
            </a:r>
            <a:endParaRPr lang="en-US" dirty="0"/>
          </a:p>
        </p:txBody>
      </p:sp>
      <p:sp>
        <p:nvSpPr>
          <p:cNvPr id="3" name="Text Placeholder 2"/>
          <p:cNvSpPr>
            <a:spLocks noGrp="1"/>
          </p:cNvSpPr>
          <p:nvPr>
            <p:ph type="body" sz="quarter" idx="13"/>
          </p:nvPr>
        </p:nvSpPr>
        <p:spPr/>
        <p:txBody>
          <a:bodyPr/>
          <a:lstStyle/>
          <a:p>
            <a:r>
              <a:rPr lang="en-US" dirty="0"/>
              <a:t>What </a:t>
            </a:r>
            <a:r>
              <a:rPr lang="en-US" dirty="0" smtClean="0"/>
              <a:t>is biomass?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149" y="2875626"/>
            <a:ext cx="5699039" cy="3219552"/>
          </a:xfrm>
          <a:prstGeom prst="rect">
            <a:avLst/>
          </a:prstGeom>
        </p:spPr>
      </p:pic>
      <p:sp>
        <p:nvSpPr>
          <p:cNvPr id="5" name="TextBox 4"/>
          <p:cNvSpPr txBox="1"/>
          <p:nvPr/>
        </p:nvSpPr>
        <p:spPr>
          <a:xfrm>
            <a:off x="5453149" y="6095178"/>
            <a:ext cx="5699039" cy="369332"/>
          </a:xfrm>
          <a:prstGeom prst="rect">
            <a:avLst/>
          </a:prstGeom>
          <a:noFill/>
        </p:spPr>
        <p:txBody>
          <a:bodyPr wrap="square" rtlCol="0">
            <a:spAutoFit/>
          </a:bodyPr>
          <a:lstStyle/>
          <a:p>
            <a:pPr algn="ctr"/>
            <a:r>
              <a:rPr lang="en-US" dirty="0" smtClean="0"/>
              <a:t>Photo: Jessica </a:t>
            </a:r>
            <a:r>
              <a:rPr lang="en-US" dirty="0" err="1" smtClean="0"/>
              <a:t>Cudnik</a:t>
            </a:r>
            <a:endParaRPr lang="en-US" dirty="0"/>
          </a:p>
        </p:txBody>
      </p:sp>
    </p:spTree>
    <p:extLst>
      <p:ext uri="{BB962C8B-B14F-4D97-AF65-F5344CB8AC3E}">
        <p14:creationId xmlns:p14="http://schemas.microsoft.com/office/powerpoint/2010/main" val="118236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4 Answer 3</a:t>
            </a:r>
            <a:endParaRPr lang="en-US" dirty="0"/>
          </a:p>
        </p:txBody>
      </p:sp>
      <p:sp>
        <p:nvSpPr>
          <p:cNvPr id="3" name="Content Placeholder 2"/>
          <p:cNvSpPr>
            <a:spLocks noGrp="1"/>
          </p:cNvSpPr>
          <p:nvPr>
            <p:ph idx="1"/>
          </p:nvPr>
        </p:nvSpPr>
        <p:spPr/>
        <p:txBody>
          <a:bodyPr/>
          <a:lstStyle/>
          <a:p>
            <a:pPr algn="ctr"/>
            <a:r>
              <a:rPr lang="en-US" dirty="0"/>
              <a:t>This </a:t>
            </a:r>
            <a:r>
              <a:rPr lang="en-US" dirty="0" smtClean="0"/>
              <a:t>is a benefit of using a mixture of different cover crops.</a:t>
            </a:r>
            <a:endParaRPr lang="en-US" dirty="0"/>
          </a:p>
        </p:txBody>
      </p:sp>
    </p:spTree>
    <p:extLst>
      <p:ext uri="{BB962C8B-B14F-4D97-AF65-F5344CB8AC3E}">
        <p14:creationId xmlns:p14="http://schemas.microsoft.com/office/powerpoint/2010/main" val="65068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4 Question 3</a:t>
            </a:r>
            <a:endParaRPr lang="en-US" dirty="0"/>
          </a:p>
        </p:txBody>
      </p:sp>
      <p:sp>
        <p:nvSpPr>
          <p:cNvPr id="3" name="Text Placeholder 2"/>
          <p:cNvSpPr>
            <a:spLocks noGrp="1"/>
          </p:cNvSpPr>
          <p:nvPr>
            <p:ph type="body" sz="quarter" idx="13"/>
          </p:nvPr>
        </p:nvSpPr>
        <p:spPr>
          <a:xfrm>
            <a:off x="636588" y="1878013"/>
            <a:ext cx="7227252" cy="2481262"/>
          </a:xfrm>
        </p:spPr>
        <p:txBody>
          <a:bodyPr/>
          <a:lstStyle/>
          <a:p>
            <a:pPr algn="l"/>
            <a:r>
              <a:rPr lang="en-US" dirty="0"/>
              <a:t>What </a:t>
            </a:r>
            <a:r>
              <a:rPr lang="en-US" dirty="0" smtClean="0"/>
              <a:t>are diversity and different functions?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919" y="985499"/>
            <a:ext cx="3712517" cy="4950022"/>
          </a:xfrm>
          <a:prstGeom prst="rect">
            <a:avLst/>
          </a:prstGeom>
        </p:spPr>
      </p:pic>
      <p:sp>
        <p:nvSpPr>
          <p:cNvPr id="5" name="TextBox 4"/>
          <p:cNvSpPr txBox="1"/>
          <p:nvPr/>
        </p:nvSpPr>
        <p:spPr>
          <a:xfrm>
            <a:off x="7675919" y="5935521"/>
            <a:ext cx="3712517" cy="369332"/>
          </a:xfrm>
          <a:prstGeom prst="rect">
            <a:avLst/>
          </a:prstGeom>
          <a:noFill/>
        </p:spPr>
        <p:txBody>
          <a:bodyPr wrap="square" rtlCol="0">
            <a:spAutoFit/>
          </a:bodyPr>
          <a:lstStyle/>
          <a:p>
            <a:pPr algn="ctr"/>
            <a:r>
              <a:rPr lang="en-US" dirty="0" smtClean="0"/>
              <a:t>Photo: Jessica </a:t>
            </a:r>
            <a:r>
              <a:rPr lang="en-US" dirty="0" err="1" smtClean="0"/>
              <a:t>Cudnik</a:t>
            </a:r>
            <a:endParaRPr lang="en-US" dirty="0"/>
          </a:p>
        </p:txBody>
      </p:sp>
    </p:spTree>
    <p:extLst>
      <p:ext uri="{BB962C8B-B14F-4D97-AF65-F5344CB8AC3E}">
        <p14:creationId xmlns:p14="http://schemas.microsoft.com/office/powerpoint/2010/main" val="1371785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29" y="512082"/>
            <a:ext cx="10515600" cy="1325563"/>
          </a:xfrm>
        </p:spPr>
        <p:txBody>
          <a:bodyPr/>
          <a:lstStyle/>
          <a:p>
            <a:r>
              <a:rPr lang="en-US" dirty="0" smtClean="0"/>
              <a:t>Category 1. Question 1.</a:t>
            </a:r>
            <a:endParaRPr lang="en-US" dirty="0"/>
          </a:p>
        </p:txBody>
      </p:sp>
      <p:sp>
        <p:nvSpPr>
          <p:cNvPr id="3" name="Content Placeholder 2"/>
          <p:cNvSpPr>
            <a:spLocks noGrp="1"/>
          </p:cNvSpPr>
          <p:nvPr>
            <p:ph idx="1"/>
          </p:nvPr>
        </p:nvSpPr>
        <p:spPr>
          <a:xfrm>
            <a:off x="838200" y="2400299"/>
            <a:ext cx="10515600" cy="3565753"/>
          </a:xfrm>
        </p:spPr>
        <p:txBody>
          <a:bodyPr>
            <a:normAutofit/>
          </a:bodyPr>
          <a:lstStyle/>
          <a:p>
            <a:pPr marL="0" indent="0" algn="ctr">
              <a:buNone/>
            </a:pPr>
            <a:r>
              <a:rPr lang="en-US" sz="4800" dirty="0"/>
              <a:t>These plants have a vining growth habit in the summer and are used to supply nitrogen and help suppress weeds.</a:t>
            </a:r>
          </a:p>
        </p:txBody>
      </p:sp>
    </p:spTree>
    <p:extLst>
      <p:ext uri="{BB962C8B-B14F-4D97-AF65-F5344CB8AC3E}">
        <p14:creationId xmlns:p14="http://schemas.microsoft.com/office/powerpoint/2010/main" val="3400676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1 Answer 1</a:t>
            </a:r>
            <a:endParaRPr lang="en-US" dirty="0"/>
          </a:p>
        </p:txBody>
      </p:sp>
      <p:sp>
        <p:nvSpPr>
          <p:cNvPr id="3" name="Text Placeholder 2"/>
          <p:cNvSpPr>
            <a:spLocks noGrp="1"/>
          </p:cNvSpPr>
          <p:nvPr>
            <p:ph type="body" sz="quarter" idx="13"/>
          </p:nvPr>
        </p:nvSpPr>
        <p:spPr/>
        <p:txBody>
          <a:bodyPr/>
          <a:lstStyle/>
          <a:p>
            <a:pPr marL="0" indent="0" algn="ctr">
              <a:buNone/>
            </a:pPr>
            <a:r>
              <a:rPr lang="en-US" dirty="0" smtClean="0"/>
              <a:t>What are cowpeas?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213" y="2832693"/>
            <a:ext cx="3216975" cy="3185722"/>
          </a:xfrm>
          <a:prstGeom prst="rect">
            <a:avLst/>
          </a:prstGeom>
        </p:spPr>
      </p:pic>
      <p:sp>
        <p:nvSpPr>
          <p:cNvPr id="6" name="TextBox 5"/>
          <p:cNvSpPr txBox="1"/>
          <p:nvPr/>
        </p:nvSpPr>
        <p:spPr>
          <a:xfrm>
            <a:off x="7935213" y="6168044"/>
            <a:ext cx="3216975" cy="369332"/>
          </a:xfrm>
          <a:prstGeom prst="rect">
            <a:avLst/>
          </a:prstGeom>
          <a:noFill/>
        </p:spPr>
        <p:txBody>
          <a:bodyPr wrap="square" rtlCol="0">
            <a:spAutoFit/>
          </a:bodyPr>
          <a:lstStyle/>
          <a:p>
            <a:pPr algn="ctr"/>
            <a:r>
              <a:rPr lang="en-US" dirty="0" smtClean="0"/>
              <a:t>Photo: Lindsay Davies</a:t>
            </a:r>
            <a:endParaRPr lang="en-US" dirty="0"/>
          </a:p>
        </p:txBody>
      </p:sp>
    </p:spTree>
    <p:extLst>
      <p:ext uri="{BB962C8B-B14F-4D97-AF65-F5344CB8AC3E}">
        <p14:creationId xmlns:p14="http://schemas.microsoft.com/office/powerpoint/2010/main" val="3748781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1 Question 2</a:t>
            </a:r>
            <a:endParaRPr lang="en-US" dirty="0"/>
          </a:p>
        </p:txBody>
      </p:sp>
      <p:sp>
        <p:nvSpPr>
          <p:cNvPr id="3" name="Content Placeholder 2"/>
          <p:cNvSpPr>
            <a:spLocks noGrp="1"/>
          </p:cNvSpPr>
          <p:nvPr>
            <p:ph idx="1"/>
          </p:nvPr>
        </p:nvSpPr>
        <p:spPr/>
        <p:txBody>
          <a:bodyPr/>
          <a:lstStyle/>
          <a:p>
            <a:pPr algn="ctr"/>
            <a:r>
              <a:rPr lang="en-US" dirty="0"/>
              <a:t>These plants grow in the summer and will be killed by frost.  They have small flowers and are loved by pollinators and beneficial insects</a:t>
            </a:r>
            <a:r>
              <a:rPr lang="en-US" dirty="0" smtClean="0"/>
              <a:t>.</a:t>
            </a:r>
            <a:endParaRPr lang="en-US" dirty="0"/>
          </a:p>
        </p:txBody>
      </p:sp>
    </p:spTree>
    <p:extLst>
      <p:ext uri="{BB962C8B-B14F-4D97-AF65-F5344CB8AC3E}">
        <p14:creationId xmlns:p14="http://schemas.microsoft.com/office/powerpoint/2010/main" val="1304762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1 Answer 2</a:t>
            </a:r>
            <a:endParaRPr lang="en-US" dirty="0"/>
          </a:p>
        </p:txBody>
      </p:sp>
      <p:sp>
        <p:nvSpPr>
          <p:cNvPr id="3" name="Text Placeholder 2"/>
          <p:cNvSpPr>
            <a:spLocks noGrp="1"/>
          </p:cNvSpPr>
          <p:nvPr>
            <p:ph type="body" sz="quarter" idx="13"/>
          </p:nvPr>
        </p:nvSpPr>
        <p:spPr/>
        <p:txBody>
          <a:bodyPr/>
          <a:lstStyle/>
          <a:p>
            <a:r>
              <a:rPr lang="en-US" dirty="0" smtClean="0"/>
              <a:t>What is buckwheat?</a:t>
            </a:r>
            <a:endParaRPr lang="en-US" dirty="0"/>
          </a:p>
        </p:txBody>
      </p:sp>
      <p:sp>
        <p:nvSpPr>
          <p:cNvPr id="6" name="TextBox 5"/>
          <p:cNvSpPr txBox="1"/>
          <p:nvPr/>
        </p:nvSpPr>
        <p:spPr>
          <a:xfrm>
            <a:off x="7702910" y="6220618"/>
            <a:ext cx="3873731" cy="369332"/>
          </a:xfrm>
          <a:prstGeom prst="rect">
            <a:avLst/>
          </a:prstGeom>
          <a:noFill/>
        </p:spPr>
        <p:txBody>
          <a:bodyPr wrap="square" rtlCol="0">
            <a:spAutoFit/>
          </a:bodyPr>
          <a:lstStyle/>
          <a:p>
            <a:pPr algn="ctr"/>
            <a:r>
              <a:rPr lang="en-US" dirty="0" smtClean="0"/>
              <a:t>Photo: Lindsay Davies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606649" y="3118644"/>
            <a:ext cx="4070983" cy="3040672"/>
          </a:xfrm>
          <a:prstGeom prst="rect">
            <a:avLst/>
          </a:prstGeom>
        </p:spPr>
      </p:pic>
    </p:spTree>
    <p:extLst>
      <p:ext uri="{BB962C8B-B14F-4D97-AF65-F5344CB8AC3E}">
        <p14:creationId xmlns:p14="http://schemas.microsoft.com/office/powerpoint/2010/main" val="412589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1 Question 3</a:t>
            </a:r>
            <a:endParaRPr lang="en-US" dirty="0"/>
          </a:p>
        </p:txBody>
      </p:sp>
      <p:sp>
        <p:nvSpPr>
          <p:cNvPr id="3" name="Content Placeholder 2"/>
          <p:cNvSpPr>
            <a:spLocks noGrp="1"/>
          </p:cNvSpPr>
          <p:nvPr>
            <p:ph idx="1"/>
          </p:nvPr>
        </p:nvSpPr>
        <p:spPr/>
        <p:txBody>
          <a:bodyPr/>
          <a:lstStyle/>
          <a:p>
            <a:pPr algn="ctr"/>
            <a:r>
              <a:rPr lang="en-US" dirty="0"/>
              <a:t>These plants are grown in the summer and may be useful for farmers without heavy equipment because they produce a moderate amount of biomass</a:t>
            </a:r>
            <a:r>
              <a:rPr lang="en-US" dirty="0" smtClean="0"/>
              <a:t>.</a:t>
            </a:r>
            <a:endParaRPr lang="en-US" dirty="0"/>
          </a:p>
        </p:txBody>
      </p:sp>
    </p:spTree>
    <p:extLst>
      <p:ext uri="{BB962C8B-B14F-4D97-AF65-F5344CB8AC3E}">
        <p14:creationId xmlns:p14="http://schemas.microsoft.com/office/powerpoint/2010/main" val="3569696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1 Answer 3</a:t>
            </a:r>
            <a:endParaRPr lang="en-US" dirty="0"/>
          </a:p>
        </p:txBody>
      </p:sp>
      <p:sp>
        <p:nvSpPr>
          <p:cNvPr id="3" name="Text Placeholder 2"/>
          <p:cNvSpPr>
            <a:spLocks noGrp="1"/>
          </p:cNvSpPr>
          <p:nvPr>
            <p:ph type="body" sz="quarter" idx="13"/>
          </p:nvPr>
        </p:nvSpPr>
        <p:spPr>
          <a:xfrm>
            <a:off x="636588" y="1878013"/>
            <a:ext cx="10515600" cy="1763258"/>
          </a:xfrm>
        </p:spPr>
        <p:txBody>
          <a:bodyPr/>
          <a:lstStyle/>
          <a:p>
            <a:r>
              <a:rPr lang="en-US" dirty="0" smtClean="0"/>
              <a:t>What are millets?</a:t>
            </a:r>
            <a:endParaRPr lang="en-US" dirty="0"/>
          </a:p>
        </p:txBody>
      </p:sp>
      <p:sp>
        <p:nvSpPr>
          <p:cNvPr id="4" name="Action Button: Sound 3">
            <a:hlinkClick r:id="" action="ppaction://noaction" highlightClick="1">
              <a:snd r:embed="rId2" name="applause.wav"/>
            </a:hlinkClick>
          </p:cNvPr>
          <p:cNvSpPr/>
          <p:nvPr/>
        </p:nvSpPr>
        <p:spPr>
          <a:xfrm>
            <a:off x="10678433" y="5356946"/>
            <a:ext cx="1208314" cy="32657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94988" y="4836369"/>
            <a:ext cx="1208314" cy="369332"/>
          </a:xfrm>
          <a:prstGeom prst="rect">
            <a:avLst/>
          </a:prstGeom>
          <a:noFill/>
        </p:spPr>
        <p:txBody>
          <a:bodyPr wrap="square" rtlCol="0">
            <a:spAutoFit/>
          </a:bodyPr>
          <a:lstStyle/>
          <a:p>
            <a:r>
              <a:rPr lang="en-US" dirty="0" smtClean="0"/>
              <a:t>Applause</a:t>
            </a:r>
            <a:endParaRPr lang="en-US" dirty="0"/>
          </a:p>
        </p:txBody>
      </p:sp>
      <p:sp>
        <p:nvSpPr>
          <p:cNvPr id="6" name="TextBox 5"/>
          <p:cNvSpPr txBox="1"/>
          <p:nvPr/>
        </p:nvSpPr>
        <p:spPr>
          <a:xfrm>
            <a:off x="10678433" y="6031468"/>
            <a:ext cx="1208314" cy="369332"/>
          </a:xfrm>
          <a:prstGeom prst="rect">
            <a:avLst/>
          </a:prstGeom>
          <a:noFill/>
        </p:spPr>
        <p:txBody>
          <a:bodyPr wrap="square" rtlCol="0">
            <a:spAutoFit/>
          </a:bodyPr>
          <a:lstStyle/>
          <a:p>
            <a:r>
              <a:rPr lang="en-US" dirty="0"/>
              <a:t>E</a:t>
            </a:r>
            <a:r>
              <a:rPr lang="en-US" dirty="0" smtClean="0"/>
              <a:t>xplosion</a:t>
            </a:r>
            <a:endParaRPr lang="en-US" dirty="0"/>
          </a:p>
        </p:txBody>
      </p:sp>
      <p:sp>
        <p:nvSpPr>
          <p:cNvPr id="7" name="Action Button: Sound 6">
            <a:hlinkClick r:id="" action="ppaction://noaction" highlightClick="1">
              <a:snd r:embed="rId3" name="explode.wav"/>
            </a:hlinkClick>
          </p:cNvPr>
          <p:cNvSpPr/>
          <p:nvPr/>
        </p:nvSpPr>
        <p:spPr>
          <a:xfrm>
            <a:off x="10694988" y="6400800"/>
            <a:ext cx="1208314" cy="32657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637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2 Answer 1</a:t>
            </a:r>
            <a:endParaRPr lang="en-US" dirty="0"/>
          </a:p>
        </p:txBody>
      </p:sp>
      <p:sp>
        <p:nvSpPr>
          <p:cNvPr id="3" name="Content Placeholder 2"/>
          <p:cNvSpPr>
            <a:spLocks noGrp="1"/>
          </p:cNvSpPr>
          <p:nvPr>
            <p:ph idx="1"/>
          </p:nvPr>
        </p:nvSpPr>
        <p:spPr/>
        <p:txBody>
          <a:bodyPr/>
          <a:lstStyle/>
          <a:p>
            <a:pPr algn="ctr"/>
            <a:r>
              <a:rPr lang="en-US" dirty="0" smtClean="0"/>
              <a:t>Legumes have to have a relationship with this in order to fix N.</a:t>
            </a:r>
            <a:endParaRPr lang="en-US" dirty="0"/>
          </a:p>
        </p:txBody>
      </p:sp>
    </p:spTree>
    <p:extLst>
      <p:ext uri="{BB962C8B-B14F-4D97-AF65-F5344CB8AC3E}">
        <p14:creationId xmlns:p14="http://schemas.microsoft.com/office/powerpoint/2010/main" val="518619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474</Words>
  <Application>Microsoft Office PowerPoint</Application>
  <PresentationFormat>Widescreen</PresentationFormat>
  <Paragraphs>76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Gyparody Hv</vt:lpstr>
      <vt:lpstr>Office Theme</vt:lpstr>
      <vt:lpstr>Cover crop  ~Jeopardy~</vt:lpstr>
      <vt:lpstr>PowerPoint Presentation</vt:lpstr>
      <vt:lpstr>Category 1. Question 1.</vt:lpstr>
      <vt:lpstr>Category 1 Answer 1</vt:lpstr>
      <vt:lpstr>Category 1 Question 2</vt:lpstr>
      <vt:lpstr>Category 1 Answer 2</vt:lpstr>
      <vt:lpstr>Category 1 Question 3</vt:lpstr>
      <vt:lpstr>Category 1 Answer 3</vt:lpstr>
      <vt:lpstr>Category 2 Answer 1</vt:lpstr>
      <vt:lpstr>Category 2 Question 1</vt:lpstr>
      <vt:lpstr>Category 2 Answer 2</vt:lpstr>
      <vt:lpstr>Category 2 Question 2</vt:lpstr>
      <vt:lpstr>Category 2 Answer 3</vt:lpstr>
      <vt:lpstr>Category 2 Question 3</vt:lpstr>
      <vt:lpstr>Category 3 Answer 1</vt:lpstr>
      <vt:lpstr>Category 3 Question 1</vt:lpstr>
      <vt:lpstr>Category 3 Answer 2</vt:lpstr>
      <vt:lpstr>Category 3 Question 2</vt:lpstr>
      <vt:lpstr>Category 3 Answer 3</vt:lpstr>
      <vt:lpstr>Category 3 Question 3</vt:lpstr>
      <vt:lpstr>Category 4 Answer 1</vt:lpstr>
      <vt:lpstr>Category 4 Question 1</vt:lpstr>
      <vt:lpstr>Category 4 Answer 2</vt:lpstr>
      <vt:lpstr>Category 4 Question 2</vt:lpstr>
      <vt:lpstr>Category 4 Answer 3</vt:lpstr>
      <vt:lpstr>Category 4 Question 3</vt:lpstr>
    </vt:vector>
  </TitlesOfParts>
  <Company>EITS/UGA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crop  ~Jeopardy~</dc:title>
  <dc:creator>Jessica L Cudnik</dc:creator>
  <cp:lastModifiedBy>Windows User</cp:lastModifiedBy>
  <cp:revision>31</cp:revision>
  <cp:lastPrinted>2016-09-16T18:55:27Z</cp:lastPrinted>
  <dcterms:created xsi:type="dcterms:W3CDTF">2015-11-17T18:40:56Z</dcterms:created>
  <dcterms:modified xsi:type="dcterms:W3CDTF">2016-09-16T18:57:57Z</dcterms:modified>
</cp:coreProperties>
</file>