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33"/>
  </p:notesMasterIdLst>
  <p:sldIdLst>
    <p:sldId id="258" r:id="rId2"/>
    <p:sldId id="286" r:id="rId3"/>
    <p:sldId id="278" r:id="rId4"/>
    <p:sldId id="287" r:id="rId5"/>
    <p:sldId id="288" r:id="rId6"/>
    <p:sldId id="292" r:id="rId7"/>
    <p:sldId id="290" r:id="rId8"/>
    <p:sldId id="305" r:id="rId9"/>
    <p:sldId id="262" r:id="rId10"/>
    <p:sldId id="263" r:id="rId11"/>
    <p:sldId id="264" r:id="rId12"/>
    <p:sldId id="265" r:id="rId13"/>
    <p:sldId id="304" r:id="rId14"/>
    <p:sldId id="302" r:id="rId15"/>
    <p:sldId id="293" r:id="rId16"/>
    <p:sldId id="294" r:id="rId17"/>
    <p:sldId id="306" r:id="rId18"/>
    <p:sldId id="297" r:id="rId19"/>
    <p:sldId id="296" r:id="rId20"/>
    <p:sldId id="307" r:id="rId21"/>
    <p:sldId id="298" r:id="rId22"/>
    <p:sldId id="299" r:id="rId23"/>
    <p:sldId id="300" r:id="rId24"/>
    <p:sldId id="301" r:id="rId25"/>
    <p:sldId id="303" r:id="rId26"/>
    <p:sldId id="277" r:id="rId27"/>
    <p:sldId id="308" r:id="rId28"/>
    <p:sldId id="282" r:id="rId29"/>
    <p:sldId id="283" r:id="rId30"/>
    <p:sldId id="284" r:id="rId31"/>
    <p:sldId id="260" r:id="rId32"/>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Times New Roman" charset="0"/>
        <a:ea typeface="+mn-ea"/>
        <a:cs typeface="+mn-cs"/>
      </a:defRPr>
    </a:lvl1pPr>
    <a:lvl2pPr marL="457200" algn="l" rtl="0" fontAlgn="base">
      <a:spcBef>
        <a:spcPct val="0"/>
      </a:spcBef>
      <a:spcAft>
        <a:spcPct val="0"/>
      </a:spcAft>
      <a:defRPr sz="3200" kern="1200">
        <a:solidFill>
          <a:schemeClr val="tx1"/>
        </a:solidFill>
        <a:latin typeface="Times New Roman" charset="0"/>
        <a:ea typeface="+mn-ea"/>
        <a:cs typeface="+mn-cs"/>
      </a:defRPr>
    </a:lvl2pPr>
    <a:lvl3pPr marL="914400" algn="l" rtl="0" fontAlgn="base">
      <a:spcBef>
        <a:spcPct val="0"/>
      </a:spcBef>
      <a:spcAft>
        <a:spcPct val="0"/>
      </a:spcAft>
      <a:defRPr sz="3200" kern="1200">
        <a:solidFill>
          <a:schemeClr val="tx1"/>
        </a:solidFill>
        <a:latin typeface="Times New Roman" charset="0"/>
        <a:ea typeface="+mn-ea"/>
        <a:cs typeface="+mn-cs"/>
      </a:defRPr>
    </a:lvl3pPr>
    <a:lvl4pPr marL="1371600" algn="l" rtl="0" fontAlgn="base">
      <a:spcBef>
        <a:spcPct val="0"/>
      </a:spcBef>
      <a:spcAft>
        <a:spcPct val="0"/>
      </a:spcAft>
      <a:defRPr sz="3200" kern="1200">
        <a:solidFill>
          <a:schemeClr val="tx1"/>
        </a:solidFill>
        <a:latin typeface="Times New Roman" charset="0"/>
        <a:ea typeface="+mn-ea"/>
        <a:cs typeface="+mn-cs"/>
      </a:defRPr>
    </a:lvl4pPr>
    <a:lvl5pPr marL="1828800" algn="l" rtl="0" fontAlgn="base">
      <a:spcBef>
        <a:spcPct val="0"/>
      </a:spcBef>
      <a:spcAft>
        <a:spcPct val="0"/>
      </a:spcAft>
      <a:defRPr sz="3200" kern="1200">
        <a:solidFill>
          <a:schemeClr val="tx1"/>
        </a:solidFill>
        <a:latin typeface="Times New Roman" charset="0"/>
        <a:ea typeface="+mn-ea"/>
        <a:cs typeface="+mn-cs"/>
      </a:defRPr>
    </a:lvl5pPr>
    <a:lvl6pPr marL="2286000" algn="l" defTabSz="914400" rtl="0" eaLnBrk="1" latinLnBrk="0" hangingPunct="1">
      <a:defRPr sz="3200" kern="1200">
        <a:solidFill>
          <a:schemeClr val="tx1"/>
        </a:solidFill>
        <a:latin typeface="Times New Roman" charset="0"/>
        <a:ea typeface="+mn-ea"/>
        <a:cs typeface="+mn-cs"/>
      </a:defRPr>
    </a:lvl6pPr>
    <a:lvl7pPr marL="2743200" algn="l" defTabSz="914400" rtl="0" eaLnBrk="1" latinLnBrk="0" hangingPunct="1">
      <a:defRPr sz="3200" kern="1200">
        <a:solidFill>
          <a:schemeClr val="tx1"/>
        </a:solidFill>
        <a:latin typeface="Times New Roman" charset="0"/>
        <a:ea typeface="+mn-ea"/>
        <a:cs typeface="+mn-cs"/>
      </a:defRPr>
    </a:lvl7pPr>
    <a:lvl8pPr marL="3200400" algn="l" defTabSz="914400" rtl="0" eaLnBrk="1" latinLnBrk="0" hangingPunct="1">
      <a:defRPr sz="3200" kern="1200">
        <a:solidFill>
          <a:schemeClr val="tx1"/>
        </a:solidFill>
        <a:latin typeface="Times New Roman" charset="0"/>
        <a:ea typeface="+mn-ea"/>
        <a:cs typeface="+mn-cs"/>
      </a:defRPr>
    </a:lvl8pPr>
    <a:lvl9pPr marL="3657600" algn="l" defTabSz="914400" rtl="0" eaLnBrk="1" latinLnBrk="0" hangingPunct="1">
      <a:defRPr sz="32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418" autoAdjust="0"/>
  </p:normalViewPr>
  <p:slideViewPr>
    <p:cSldViewPr>
      <p:cViewPr varScale="1">
        <p:scale>
          <a:sx n="112" d="100"/>
          <a:sy n="112" d="100"/>
        </p:scale>
        <p:origin x="218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ltLang="en-US"/>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905CFB6-EE7D-7E4B-B53A-3B7F89745BF3}" type="slidenum">
              <a:rPr lang="en-US" altLang="en-US"/>
              <a:pPr/>
              <a:t>‹#›</a:t>
            </a:fld>
            <a:endParaRPr lang="en-US" altLang="en-US"/>
          </a:p>
        </p:txBody>
      </p:sp>
    </p:spTree>
    <p:extLst>
      <p:ext uri="{BB962C8B-B14F-4D97-AF65-F5344CB8AC3E}">
        <p14:creationId xmlns:p14="http://schemas.microsoft.com/office/powerpoint/2010/main" val="1623560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4A31F-0C11-4941-A3FA-2E7E275B2F7E}" type="slidenum">
              <a:rPr lang="en-US" altLang="en-US"/>
              <a:pPr/>
              <a:t>1</a:t>
            </a:fld>
            <a:endParaRPr lang="en-US" altLang="en-US"/>
          </a:p>
        </p:txBody>
      </p:sp>
      <p:sp>
        <p:nvSpPr>
          <p:cNvPr id="94210" name="Rectangle 2"/>
          <p:cNvSpPr>
            <a:spLocks noRo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altLang="en-US"/>
              <a:t>No set template – Plan to talk about principles and concepts of xeriscaping</a:t>
            </a:r>
          </a:p>
          <a:p>
            <a:r>
              <a:rPr lang="en-US" altLang="en-US"/>
              <a:t>Introduce you to the idea that plants don’t waste water</a:t>
            </a:r>
          </a:p>
          <a:p>
            <a:r>
              <a:rPr lang="en-US" altLang="en-US"/>
              <a:t>Xeriscapes aren’t desert landscapes – We can judiciously utilize water and still have beautiful landscapes</a:t>
            </a:r>
          </a:p>
          <a:p>
            <a:r>
              <a:rPr lang="en-US" altLang="en-US"/>
              <a:t>Economics of xeriscaping</a:t>
            </a:r>
          </a:p>
          <a:p>
            <a:r>
              <a:rPr lang="en-US" altLang="en-US"/>
              <a:t> </a:t>
            </a:r>
          </a:p>
        </p:txBody>
      </p:sp>
    </p:spTree>
    <p:extLst>
      <p:ext uri="{BB962C8B-B14F-4D97-AF65-F5344CB8AC3E}">
        <p14:creationId xmlns:p14="http://schemas.microsoft.com/office/powerpoint/2010/main" val="125716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A5813F-0973-2240-BBF5-D7429F4AEA4C}" type="slidenum">
              <a:rPr lang="en-US" altLang="en-US"/>
              <a:pPr/>
              <a:t>12</a:t>
            </a:fld>
            <a:endParaRPr lang="en-US" altLang="en-US"/>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ltLang="en-US"/>
              <a:t>The clipped boxwoods (</a:t>
            </a:r>
            <a:r>
              <a:rPr lang="en-US" altLang="en-US" i="1"/>
              <a:t>Buxus sempervirens</a:t>
            </a:r>
            <a:r>
              <a:rPr lang="en-US" altLang="en-US"/>
              <a:t> ‘Suffructosa’ ) and yews (</a:t>
            </a:r>
            <a:r>
              <a:rPr lang="en-US" altLang="en-US" i="1"/>
              <a:t>Taxus</a:t>
            </a:r>
            <a:r>
              <a:rPr lang="en-US" altLang="en-US"/>
              <a:t> sp.) in this formal English garden create a more formal effect, while still remaining interesting.</a:t>
            </a:r>
          </a:p>
        </p:txBody>
      </p:sp>
    </p:spTree>
    <p:extLst>
      <p:ext uri="{BB962C8B-B14F-4D97-AF65-F5344CB8AC3E}">
        <p14:creationId xmlns:p14="http://schemas.microsoft.com/office/powerpoint/2010/main" val="127613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41C02-438E-E644-8308-A61EE0681232}" type="slidenum">
              <a:rPr lang="en-US" altLang="en-US"/>
              <a:pPr/>
              <a:t>14</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altLang="en-US"/>
              <a:t>If you don’t know what you want then it’s likely that is what you will get</a:t>
            </a:r>
          </a:p>
        </p:txBody>
      </p:sp>
    </p:spTree>
    <p:extLst>
      <p:ext uri="{BB962C8B-B14F-4D97-AF65-F5344CB8AC3E}">
        <p14:creationId xmlns:p14="http://schemas.microsoft.com/office/powerpoint/2010/main" val="1026181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AA5426-A57E-D841-9515-349446B7CB1B}" type="slidenum">
              <a:rPr lang="en-US" altLang="en-US"/>
              <a:pPr/>
              <a:t>15</a:t>
            </a:fld>
            <a:endParaRPr lang="en-US" altLang="en-US"/>
          </a:p>
        </p:txBody>
      </p:sp>
      <p:sp>
        <p:nvSpPr>
          <p:cNvPr id="69634" name="Rectangle 2"/>
          <p:cNvSpPr>
            <a:spLocks noRot="1" noChangeArrowheads="1" noTextEdit="1"/>
          </p:cNvSpPr>
          <p:nvPr>
            <p:ph type="sldImg"/>
          </p:nvPr>
        </p:nvSpPr>
        <p:spPr>
          <a:ln/>
        </p:spPr>
      </p:sp>
      <p:sp>
        <p:nvSpPr>
          <p:cNvPr id="69635" name="Rectangle 3"/>
          <p:cNvSpPr>
            <a:spLocks noGrp="1" noChangeArrowheads="1"/>
          </p:cNvSpPr>
          <p:nvPr>
            <p:ph type="body" idx="1"/>
          </p:nvPr>
        </p:nvSpPr>
        <p:spPr>
          <a:xfrm>
            <a:off x="914400" y="4343400"/>
            <a:ext cx="5029200" cy="4114800"/>
          </a:xfrm>
        </p:spPr>
        <p:txBody>
          <a:bodyPr/>
          <a:lstStyle/>
          <a:p>
            <a:r>
              <a:rPr lang="en-US" altLang="en-US"/>
              <a:t>36. RESIDENCE - WATER USE ZONES.  Now let’s look at the existing water-use zones of this property. (#)  The azaleas are irrigated “as needed” and are in a moderate water-use zone.  (#) The Nandina and Magnolia have very good drought tolerance once established and can be placed in a low water-use zone, (#)  as can the spirea. (#) The turfgrass was irrigated regularly to maintain optimum growth and beauty and therefore is a high water-use zone. </a:t>
            </a:r>
          </a:p>
        </p:txBody>
      </p:sp>
    </p:spTree>
    <p:extLst>
      <p:ext uri="{BB962C8B-B14F-4D97-AF65-F5344CB8AC3E}">
        <p14:creationId xmlns:p14="http://schemas.microsoft.com/office/powerpoint/2010/main" val="594024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9882A7-42A1-AE41-B499-A190E2251CD9}" type="slidenum">
              <a:rPr lang="en-US" altLang="en-US"/>
              <a:pPr/>
              <a:t>16</a:t>
            </a:fld>
            <a:endParaRPr lang="en-US" altLang="en-US"/>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ltLang="en-US"/>
              <a:t>By grouping plants into high, medium and low water use zones it makes it much simpler to efficiently irrigate the landscape</a:t>
            </a:r>
          </a:p>
          <a:p>
            <a:r>
              <a:rPr lang="en-US" altLang="en-US"/>
              <a:t>For instance hydrangea and camellia have different water requirements, Annuals will have a higher requirement than woody plants…</a:t>
            </a:r>
          </a:p>
        </p:txBody>
      </p:sp>
    </p:spTree>
    <p:extLst>
      <p:ext uri="{BB962C8B-B14F-4D97-AF65-F5344CB8AC3E}">
        <p14:creationId xmlns:p14="http://schemas.microsoft.com/office/powerpoint/2010/main" val="112867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2E64C9-7D9E-7949-A6C8-014EFAA19690}" type="slidenum">
              <a:rPr lang="en-US" altLang="en-US"/>
              <a:pPr/>
              <a:t>17</a:t>
            </a:fld>
            <a:endParaRPr lang="en-US" altLang="en-US"/>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a:xfrm>
            <a:off x="914400" y="4343400"/>
            <a:ext cx="5029200" cy="4114800"/>
          </a:xfrm>
        </p:spPr>
        <p:txBody>
          <a:bodyPr/>
          <a:lstStyle/>
          <a:p>
            <a:r>
              <a:rPr lang="en-US" altLang="en-US"/>
              <a:t>Converted woody plants in natural area into unirrigated low water use zone. Lawn used as a welcome mat, selected drought tollerant</a:t>
            </a:r>
          </a:p>
          <a:p>
            <a:r>
              <a:rPr lang="en-US" altLang="en-US"/>
              <a:t>turf that requires minimal water (could convert to a low water use zone if aesthetics acceptable). Groundcover and shrub boarder is</a:t>
            </a:r>
          </a:p>
          <a:p>
            <a:r>
              <a:rPr lang="en-US" altLang="en-US"/>
              <a:t>Established and does not require additional irrigation. Added some high water use flower pots in high visibility area near door to add interest</a:t>
            </a:r>
          </a:p>
        </p:txBody>
      </p:sp>
    </p:spTree>
    <p:extLst>
      <p:ext uri="{BB962C8B-B14F-4D97-AF65-F5344CB8AC3E}">
        <p14:creationId xmlns:p14="http://schemas.microsoft.com/office/powerpoint/2010/main" val="74334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1E383-FA53-CA49-ABD9-DB3CB3D0450B}" type="slidenum">
              <a:rPr lang="en-US" altLang="en-US"/>
              <a:pPr/>
              <a:t>18</a:t>
            </a:fld>
            <a:endParaRPr lang="en-US" altLang="en-US"/>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en-US"/>
              <a:t>Select plants that have low water usage (drought resistant). They don’t have to be desert plants and should still be attractive</a:t>
            </a:r>
          </a:p>
          <a:p>
            <a:r>
              <a:rPr lang="en-US" altLang="en-US"/>
              <a:t>Pay attention to water use in addition to other design criteria – wide selection of plant material is available</a:t>
            </a:r>
          </a:p>
          <a:p>
            <a:r>
              <a:rPr lang="en-US" altLang="en-US"/>
              <a:t>Find plants that conform to your design criteria – don’t settle</a:t>
            </a:r>
          </a:p>
        </p:txBody>
      </p:sp>
    </p:spTree>
    <p:extLst>
      <p:ext uri="{BB962C8B-B14F-4D97-AF65-F5344CB8AC3E}">
        <p14:creationId xmlns:p14="http://schemas.microsoft.com/office/powerpoint/2010/main" val="1403862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7B58D-0198-6545-B2F2-FD6A38E76D4F}" type="slidenum">
              <a:rPr lang="en-US" altLang="en-US"/>
              <a:pPr/>
              <a:t>19</a:t>
            </a:fld>
            <a:endParaRPr lang="en-US" altLang="en-US"/>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ltLang="en-US"/>
              <a:t>Often overlooked. Quality soil preparation  – promote infiltration, root expansion and efficient use of irrigation and natural water resources</a:t>
            </a:r>
          </a:p>
          <a:p>
            <a:r>
              <a:rPr lang="en-US" altLang="en-US"/>
              <a:t>Woody plants – till a large area. Annuals an perennials add lots of organic matter</a:t>
            </a:r>
          </a:p>
          <a:p>
            <a:endParaRPr lang="en-US" altLang="en-US"/>
          </a:p>
          <a:p>
            <a:endParaRPr lang="en-US" altLang="en-US"/>
          </a:p>
          <a:p>
            <a:endParaRPr lang="en-US" altLang="en-US"/>
          </a:p>
        </p:txBody>
      </p:sp>
    </p:spTree>
    <p:extLst>
      <p:ext uri="{BB962C8B-B14F-4D97-AF65-F5344CB8AC3E}">
        <p14:creationId xmlns:p14="http://schemas.microsoft.com/office/powerpoint/2010/main" val="315182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A61C7D-D906-294B-9AC1-417B09B5F183}" type="slidenum">
              <a:rPr lang="en-US" altLang="en-US"/>
              <a:pPr/>
              <a:t>20</a:t>
            </a:fld>
            <a:endParaRPr lang="en-US" altLang="en-US"/>
          </a:p>
        </p:txBody>
      </p:sp>
      <p:sp>
        <p:nvSpPr>
          <p:cNvPr id="101378" name="Rectangle 2"/>
          <p:cNvSpPr>
            <a:spLocks noRot="1" noChangeArrowheads="1" noTextEdit="1"/>
          </p:cNvSpPr>
          <p:nvPr>
            <p:ph type="sldImg"/>
          </p:nvPr>
        </p:nvSpPr>
        <p:spPr>
          <a:ln/>
        </p:spPr>
      </p:sp>
      <p:sp>
        <p:nvSpPr>
          <p:cNvPr id="101379" name="Rectangle 3"/>
          <p:cNvSpPr>
            <a:spLocks noGrp="1" noChangeArrowheads="1"/>
          </p:cNvSpPr>
          <p:nvPr>
            <p:ph type="body" idx="1"/>
          </p:nvPr>
        </p:nvSpPr>
        <p:spPr>
          <a:xfrm>
            <a:off x="914400" y="4343400"/>
            <a:ext cx="5029200" cy="4114800"/>
          </a:xfrm>
        </p:spPr>
        <p:txBody>
          <a:bodyPr/>
          <a:lstStyle/>
          <a:p>
            <a:r>
              <a:rPr lang="en-US" altLang="en-US" b="1"/>
              <a:t>Evaporation Chart:</a:t>
            </a:r>
            <a:r>
              <a:rPr lang="en-US" altLang="en-US"/>
              <a:t>  In Georgia, summer evaporation rates can be quite high and newly planted perennials may not be able to keep up with the heavy water demand.  This may also cause a homeowner to use much more water than is necessary in a well-planned perennial planting.  Note how the evaporation rates, and hence the water demand, drops off in October.  This is the best time to plant! </a:t>
            </a:r>
          </a:p>
        </p:txBody>
      </p:sp>
    </p:spTree>
    <p:extLst>
      <p:ext uri="{BB962C8B-B14F-4D97-AF65-F5344CB8AC3E}">
        <p14:creationId xmlns:p14="http://schemas.microsoft.com/office/powerpoint/2010/main" val="1581251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34B4A-E08B-A448-935B-4014A1F04843}" type="slidenum">
              <a:rPr lang="en-US" altLang="en-US"/>
              <a:pPr/>
              <a:t>21</a:t>
            </a:fld>
            <a:endParaRPr lang="en-US" altLang="en-US"/>
          </a:p>
        </p:txBody>
      </p:sp>
      <p:sp>
        <p:nvSpPr>
          <p:cNvPr id="97282" name="Rectangle 2"/>
          <p:cNvSpPr>
            <a:spLocks noRo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ltLang="en-US"/>
              <a:t>People pay good money for irrigation systems – they want to see these systems run</a:t>
            </a:r>
          </a:p>
        </p:txBody>
      </p:sp>
    </p:spTree>
    <p:extLst>
      <p:ext uri="{BB962C8B-B14F-4D97-AF65-F5344CB8AC3E}">
        <p14:creationId xmlns:p14="http://schemas.microsoft.com/office/powerpoint/2010/main" val="97739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CC2F6-0A43-AC45-A9FD-5BD8053186AE}" type="slidenum">
              <a:rPr lang="en-US" altLang="en-US"/>
              <a:pPr/>
              <a:t>22</a:t>
            </a:fld>
            <a:endParaRPr lang="en-US" altLang="en-US"/>
          </a:p>
        </p:txBody>
      </p:sp>
      <p:sp>
        <p:nvSpPr>
          <p:cNvPr id="98306" name="Rectangle 2"/>
          <p:cNvSpPr>
            <a:spLocks noRo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Irrigation isn’t bad – may be necessary during establishment, during periods of drought or in high visibility or high use areas</a:t>
            </a:r>
          </a:p>
          <a:p>
            <a:r>
              <a:rPr lang="en-US" altLang="en-US"/>
              <a:t>Nursery producers may water plants once or more times each day – may need irrigation during establishment</a:t>
            </a:r>
          </a:p>
          <a:p>
            <a:r>
              <a:rPr lang="en-US" altLang="en-US"/>
              <a:t>Reduce irrigation when plants are established</a:t>
            </a:r>
          </a:p>
        </p:txBody>
      </p:sp>
    </p:spTree>
    <p:extLst>
      <p:ext uri="{BB962C8B-B14F-4D97-AF65-F5344CB8AC3E}">
        <p14:creationId xmlns:p14="http://schemas.microsoft.com/office/powerpoint/2010/main" val="92146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8A93C-DF74-DA44-8518-D756B330325A}" type="slidenum">
              <a:rPr lang="en-US" altLang="en-US"/>
              <a:pPr/>
              <a:t>2</a:t>
            </a:fld>
            <a:endParaRPr lang="en-US" altLang="en-US"/>
          </a:p>
        </p:txBody>
      </p:sp>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a:xfrm>
            <a:off x="914400" y="4343400"/>
            <a:ext cx="5029200" cy="4114800"/>
          </a:xfrm>
        </p:spPr>
        <p:txBody>
          <a:bodyPr/>
          <a:lstStyle/>
          <a:p>
            <a:r>
              <a:rPr lang="en-US" altLang="en-US"/>
              <a:t>PROJECTED WATER DEMAND IN NE Georgia.  Increasing water demand is not limited to large urban counties.  All counties in Georgia project an increasing demand for water in the years ahead.   This graph shows the projected demand for water in Barrow, Clarke, Jackson and Oconee counties in the years 2000, 2020 and 2050.   This increasing demand parallels projected increases in population and industrial development.</a:t>
            </a:r>
          </a:p>
          <a:p>
            <a:endParaRPr lang="en-US" altLang="en-US"/>
          </a:p>
        </p:txBody>
      </p:sp>
    </p:spTree>
    <p:extLst>
      <p:ext uri="{BB962C8B-B14F-4D97-AF65-F5344CB8AC3E}">
        <p14:creationId xmlns:p14="http://schemas.microsoft.com/office/powerpoint/2010/main" val="56887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F6C318-9D84-4242-B3F2-D143E961B8E8}" type="slidenum">
              <a:rPr lang="en-US" altLang="en-US"/>
              <a:pPr/>
              <a:t>23</a:t>
            </a:fld>
            <a:endParaRPr lang="en-US" altLang="en-US"/>
          </a:p>
        </p:txBody>
      </p:sp>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ltLang="en-US"/>
              <a:t>Mulch can be used to reduces heat fluctuations, improve infiltration/moisture retention, reduces competition, add organic matter</a:t>
            </a:r>
          </a:p>
          <a:p>
            <a:r>
              <a:rPr lang="en-US" altLang="en-US"/>
              <a:t>Which will improve the quality of soil</a:t>
            </a:r>
          </a:p>
        </p:txBody>
      </p:sp>
    </p:spTree>
    <p:extLst>
      <p:ext uri="{BB962C8B-B14F-4D97-AF65-F5344CB8AC3E}">
        <p14:creationId xmlns:p14="http://schemas.microsoft.com/office/powerpoint/2010/main" val="157204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31BEBB-CB52-7A45-A048-2CB784DB1DB3}" type="slidenum">
              <a:rPr lang="en-US" altLang="en-US"/>
              <a:pPr/>
              <a:t>24</a:t>
            </a:fld>
            <a:endParaRPr lang="en-US" altLang="en-US"/>
          </a:p>
        </p:txBody>
      </p:sp>
      <p:sp>
        <p:nvSpPr>
          <p:cNvPr id="87042" name="Rectangle 2"/>
          <p:cNvSpPr>
            <a:spLocks noRo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ltLang="en-US"/>
              <a:t>Mowing at correct height with sharp blade</a:t>
            </a:r>
          </a:p>
          <a:p>
            <a:r>
              <a:rPr lang="en-US" altLang="en-US"/>
              <a:t>Avoid shearing or pruning that will create excessive tender growth</a:t>
            </a:r>
          </a:p>
          <a:p>
            <a:r>
              <a:rPr lang="en-US" altLang="en-US"/>
              <a:t>Fertilizers are salts, be judicious – promote healthy plants with modest growth</a:t>
            </a:r>
          </a:p>
          <a:p>
            <a:r>
              <a:rPr lang="en-US" altLang="en-US"/>
              <a:t>Reduce competition from weeds, avoid insect and disease stress</a:t>
            </a:r>
          </a:p>
        </p:txBody>
      </p:sp>
    </p:spTree>
    <p:extLst>
      <p:ext uri="{BB962C8B-B14F-4D97-AF65-F5344CB8AC3E}">
        <p14:creationId xmlns:p14="http://schemas.microsoft.com/office/powerpoint/2010/main" val="893678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CE3C9E-AAF3-6B46-9896-1F6AF18E69F3}" type="slidenum">
              <a:rPr lang="en-US" altLang="en-US"/>
              <a:pPr/>
              <a:t>25</a:t>
            </a:fld>
            <a:endParaRPr lang="en-US" altLang="en-US"/>
          </a:p>
        </p:txBody>
      </p:sp>
      <p:sp>
        <p:nvSpPr>
          <p:cNvPr id="99330" name="Rectangle 2"/>
          <p:cNvSpPr>
            <a:spLocks noRo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en-US"/>
              <a:t>If you can’t find any other reason to xeriscape do it because it saves money</a:t>
            </a:r>
          </a:p>
        </p:txBody>
      </p:sp>
    </p:spTree>
    <p:extLst>
      <p:ext uri="{BB962C8B-B14F-4D97-AF65-F5344CB8AC3E}">
        <p14:creationId xmlns:p14="http://schemas.microsoft.com/office/powerpoint/2010/main" val="5561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98231B-F4B2-314E-9B7A-AB5DC20B627B}" type="slidenum">
              <a:rPr lang="en-US" altLang="en-US"/>
              <a:pPr/>
              <a:t>3</a:t>
            </a:fld>
            <a:endParaRPr lang="en-US" altLang="en-US"/>
          </a:p>
        </p:txBody>
      </p:sp>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4114800"/>
          </a:xfrm>
        </p:spPr>
        <p:txBody>
          <a:bodyPr/>
          <a:lstStyle/>
          <a:p>
            <a:r>
              <a:rPr lang="en-US" altLang="en-US"/>
              <a:t>A large portion of municipal water is used outdoors</a:t>
            </a:r>
          </a:p>
        </p:txBody>
      </p:sp>
    </p:spTree>
    <p:extLst>
      <p:ext uri="{BB962C8B-B14F-4D97-AF65-F5344CB8AC3E}">
        <p14:creationId xmlns:p14="http://schemas.microsoft.com/office/powerpoint/2010/main" val="48489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1780B5-7EC6-7740-B826-1B72A9CD87DB}" type="slidenum">
              <a:rPr lang="en-US" altLang="en-US"/>
              <a:pPr/>
              <a:t>4</a:t>
            </a:fld>
            <a:endParaRPr lang="en-US" altLang="en-US"/>
          </a:p>
        </p:txBody>
      </p:sp>
      <p:sp>
        <p:nvSpPr>
          <p:cNvPr id="59394" name="Rectangle 2"/>
          <p:cNvSpPr>
            <a:spLocks noRot="1" noChangeArrowheads="1" noTextEdit="1"/>
          </p:cNvSpPr>
          <p:nvPr>
            <p:ph type="sldImg"/>
          </p:nvPr>
        </p:nvSpPr>
        <p:spPr>
          <a:ln/>
        </p:spPr>
      </p:sp>
      <p:sp>
        <p:nvSpPr>
          <p:cNvPr id="59395" name="Rectangle 3"/>
          <p:cNvSpPr>
            <a:spLocks noGrp="1" noChangeArrowheads="1"/>
          </p:cNvSpPr>
          <p:nvPr>
            <p:ph type="body" idx="1"/>
          </p:nvPr>
        </p:nvSpPr>
        <p:spPr>
          <a:xfrm>
            <a:off x="914400" y="4343400"/>
            <a:ext cx="5029200" cy="4114800"/>
          </a:xfrm>
        </p:spPr>
        <p:txBody>
          <a:bodyPr/>
          <a:lstStyle/>
          <a:p>
            <a:r>
              <a:rPr lang="en-US" altLang="en-US"/>
              <a:t>AVERAGE RESIDENTIAL WATER USE.  Average residential water use increases as much as 50% during the summer months when citizens irrigate their outdoor landscape.  Unfortunately, much of this water is used unnecessarily to irrigate plants that may not need water, and some of it is simply lost to evaporation when irrigation is done during mid-day.</a:t>
            </a:r>
          </a:p>
        </p:txBody>
      </p:sp>
    </p:spTree>
    <p:extLst>
      <p:ext uri="{BB962C8B-B14F-4D97-AF65-F5344CB8AC3E}">
        <p14:creationId xmlns:p14="http://schemas.microsoft.com/office/powerpoint/2010/main" val="2115325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F8A79-3002-2F4B-A59A-9B986CA2B613}" type="slidenum">
              <a:rPr lang="en-US" altLang="en-US"/>
              <a:pPr/>
              <a:t>5</a:t>
            </a:fld>
            <a:endParaRPr lang="en-US" altLang="en-US"/>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a:t>There are many benefits to good landscaping. Water bans may have unexpected or hidden negative effects</a:t>
            </a:r>
          </a:p>
        </p:txBody>
      </p:sp>
    </p:spTree>
    <p:extLst>
      <p:ext uri="{BB962C8B-B14F-4D97-AF65-F5344CB8AC3E}">
        <p14:creationId xmlns:p14="http://schemas.microsoft.com/office/powerpoint/2010/main" val="68753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8887E0-9ADF-E844-9FEA-A7396B5D0041}" type="slidenum">
              <a:rPr lang="en-US" altLang="en-US"/>
              <a:pPr/>
              <a:t>7</a:t>
            </a:fld>
            <a:endParaRPr lang="en-US" altLang="en-US"/>
          </a:p>
        </p:txBody>
      </p:sp>
      <p:sp>
        <p:nvSpPr>
          <p:cNvPr id="96258" name="Rectangle 2"/>
          <p:cNvSpPr>
            <a:spLocks noRo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ltLang="en-US"/>
              <a:t>Quality landscapes increase property values, improve the quality of life, may reduce crime and increase community pride</a:t>
            </a:r>
          </a:p>
        </p:txBody>
      </p:sp>
    </p:spTree>
    <p:extLst>
      <p:ext uri="{BB962C8B-B14F-4D97-AF65-F5344CB8AC3E}">
        <p14:creationId xmlns:p14="http://schemas.microsoft.com/office/powerpoint/2010/main" val="190052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7468B-A806-584E-8BE5-F1746187C70C}" type="slidenum">
              <a:rPr lang="en-US" altLang="en-US"/>
              <a:pPr/>
              <a:t>9</a:t>
            </a:fld>
            <a:endParaRPr lang="en-US" altLang="en-US"/>
          </a:p>
        </p:txBody>
      </p:sp>
      <p:sp>
        <p:nvSpPr>
          <p:cNvPr id="7170" name="Rectangle 2"/>
          <p:cNvSpPr>
            <a:spLocks noRo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altLang="en-US"/>
              <a:t>Plant color is most commonly expressed with flowers, however some plants have red twigs, green bark, or burgundy buds.  It is worth noting that color is often only expressed for a short period during the growing season.  This is where knowledge of flowering (or color) season helps when seeking combinations.  For example, yellow and blue work well together, but daffodils and butterfly bushes do not bloom at the same time.</a:t>
            </a:r>
          </a:p>
        </p:txBody>
      </p:sp>
    </p:spTree>
    <p:extLst>
      <p:ext uri="{BB962C8B-B14F-4D97-AF65-F5344CB8AC3E}">
        <p14:creationId xmlns:p14="http://schemas.microsoft.com/office/powerpoint/2010/main" val="39861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EF5ED-B400-1E42-BAF7-BFE3801526F4}" type="slidenum">
              <a:rPr lang="en-US" altLang="en-US"/>
              <a:pPr/>
              <a:t>10</a:t>
            </a:fld>
            <a:endParaRPr lang="en-US" altLang="en-US"/>
          </a:p>
        </p:txBody>
      </p:sp>
      <p:sp>
        <p:nvSpPr>
          <p:cNvPr id="9218" name="Rectangle 2"/>
          <p:cNvSpPr>
            <a:spLocks noRo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ltLang="en-US"/>
              <a:t>Often, textural differences can be found in bark.  Bark characteristics are especially important during seasons when flowers or leaves are not present.</a:t>
            </a:r>
          </a:p>
        </p:txBody>
      </p:sp>
    </p:spTree>
    <p:extLst>
      <p:ext uri="{BB962C8B-B14F-4D97-AF65-F5344CB8AC3E}">
        <p14:creationId xmlns:p14="http://schemas.microsoft.com/office/powerpoint/2010/main" val="1512826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D5C57B-91A9-4345-B4E4-A6DE9847DFC7}" type="slidenum">
              <a:rPr lang="en-US" altLang="en-US"/>
              <a:pPr/>
              <a:t>11</a:t>
            </a:fld>
            <a:endParaRPr lang="en-US" altLang="en-US"/>
          </a:p>
        </p:txBody>
      </p:sp>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altLang="en-US"/>
              <a:t>This picture shows three different forms of the same plant, yaupon holly (</a:t>
            </a:r>
            <a:r>
              <a:rPr lang="en-US" altLang="en-US" i="1"/>
              <a:t>Ilex vomitoria</a:t>
            </a:r>
            <a:r>
              <a:rPr lang="en-US" altLang="en-US"/>
              <a:t>)  The plant to the left is the upright form.  The plant in the middle is the compact form.  The plant on the right is the weeping form, ‘Pendula.’</a:t>
            </a:r>
          </a:p>
        </p:txBody>
      </p:sp>
    </p:spTree>
    <p:extLst>
      <p:ext uri="{BB962C8B-B14F-4D97-AF65-F5344CB8AC3E}">
        <p14:creationId xmlns:p14="http://schemas.microsoft.com/office/powerpoint/2010/main" val="201914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0E63A1-1B58-EF4A-939E-A08CDE39874B}" type="slidenum">
              <a:rPr lang="en-US" altLang="en-US"/>
              <a:pPr/>
              <a:t>‹#›</a:t>
            </a:fld>
            <a:endParaRPr lang="en-US" altLang="en-US"/>
          </a:p>
        </p:txBody>
      </p:sp>
    </p:spTree>
    <p:extLst>
      <p:ext uri="{BB962C8B-B14F-4D97-AF65-F5344CB8AC3E}">
        <p14:creationId xmlns:p14="http://schemas.microsoft.com/office/powerpoint/2010/main" val="86470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A6AFB1-37ED-004B-9C1B-93E1B8B73FD7}" type="slidenum">
              <a:rPr lang="en-US" altLang="en-US"/>
              <a:pPr/>
              <a:t>‹#›</a:t>
            </a:fld>
            <a:endParaRPr lang="en-US" altLang="en-US"/>
          </a:p>
        </p:txBody>
      </p:sp>
    </p:spTree>
    <p:extLst>
      <p:ext uri="{BB962C8B-B14F-4D97-AF65-F5344CB8AC3E}">
        <p14:creationId xmlns:p14="http://schemas.microsoft.com/office/powerpoint/2010/main" val="158699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4A722F8-FAD3-D24F-98C5-804FC02B9759}" type="slidenum">
              <a:rPr lang="en-US" altLang="en-US"/>
              <a:pPr/>
              <a:t>‹#›</a:t>
            </a:fld>
            <a:endParaRPr lang="en-US" altLang="en-US"/>
          </a:p>
        </p:txBody>
      </p:sp>
    </p:spTree>
    <p:extLst>
      <p:ext uri="{BB962C8B-B14F-4D97-AF65-F5344CB8AC3E}">
        <p14:creationId xmlns:p14="http://schemas.microsoft.com/office/powerpoint/2010/main" val="95185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B3E836C-5EF7-6945-88D7-BE67D2BBAA6A}" type="slidenum">
              <a:rPr lang="en-US" altLang="en-US"/>
              <a:pPr/>
              <a:t>‹#›</a:t>
            </a:fld>
            <a:endParaRPr lang="en-US" altLang="en-US"/>
          </a:p>
        </p:txBody>
      </p:sp>
    </p:spTree>
    <p:extLst>
      <p:ext uri="{BB962C8B-B14F-4D97-AF65-F5344CB8AC3E}">
        <p14:creationId xmlns:p14="http://schemas.microsoft.com/office/powerpoint/2010/main" val="117070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FD8B62C-C77D-E84E-8829-1680BBE5E131}" type="slidenum">
              <a:rPr lang="en-US" altLang="en-US"/>
              <a:pPr/>
              <a:t>‹#›</a:t>
            </a:fld>
            <a:endParaRPr lang="en-US" altLang="en-US"/>
          </a:p>
        </p:txBody>
      </p:sp>
    </p:spTree>
    <p:extLst>
      <p:ext uri="{BB962C8B-B14F-4D97-AF65-F5344CB8AC3E}">
        <p14:creationId xmlns:p14="http://schemas.microsoft.com/office/powerpoint/2010/main" val="86816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4753FE-000E-FC45-8483-76BAE9D755EC}" type="slidenum">
              <a:rPr lang="en-US" altLang="en-US"/>
              <a:pPr/>
              <a:t>‹#›</a:t>
            </a:fld>
            <a:endParaRPr lang="en-US" altLang="en-US"/>
          </a:p>
        </p:txBody>
      </p:sp>
    </p:spTree>
    <p:extLst>
      <p:ext uri="{BB962C8B-B14F-4D97-AF65-F5344CB8AC3E}">
        <p14:creationId xmlns:p14="http://schemas.microsoft.com/office/powerpoint/2010/main" val="111785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41E4674-4F65-2240-B9A8-F2B7931B83CA}" type="slidenum">
              <a:rPr lang="en-US" altLang="en-US"/>
              <a:pPr/>
              <a:t>‹#›</a:t>
            </a:fld>
            <a:endParaRPr lang="en-US" altLang="en-US"/>
          </a:p>
        </p:txBody>
      </p:sp>
    </p:spTree>
    <p:extLst>
      <p:ext uri="{BB962C8B-B14F-4D97-AF65-F5344CB8AC3E}">
        <p14:creationId xmlns:p14="http://schemas.microsoft.com/office/powerpoint/2010/main" val="156437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D13C26B-5BDC-B74D-A6E6-64E83469248E}" type="slidenum">
              <a:rPr lang="en-US" altLang="en-US"/>
              <a:pPr/>
              <a:t>‹#›</a:t>
            </a:fld>
            <a:endParaRPr lang="en-US" altLang="en-US"/>
          </a:p>
        </p:txBody>
      </p:sp>
    </p:spTree>
    <p:extLst>
      <p:ext uri="{BB962C8B-B14F-4D97-AF65-F5344CB8AC3E}">
        <p14:creationId xmlns:p14="http://schemas.microsoft.com/office/powerpoint/2010/main" val="83450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51282B5-8A1F-A94A-BE6C-CB0AB0F47BBF}" type="slidenum">
              <a:rPr lang="en-US" altLang="en-US"/>
              <a:pPr/>
              <a:t>‹#›</a:t>
            </a:fld>
            <a:endParaRPr lang="en-US" altLang="en-US"/>
          </a:p>
        </p:txBody>
      </p:sp>
    </p:spTree>
    <p:extLst>
      <p:ext uri="{BB962C8B-B14F-4D97-AF65-F5344CB8AC3E}">
        <p14:creationId xmlns:p14="http://schemas.microsoft.com/office/powerpoint/2010/main" val="28089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33E76F0-B41C-5442-81D2-E454D467EFD4}" type="slidenum">
              <a:rPr lang="en-US" altLang="en-US"/>
              <a:pPr/>
              <a:t>‹#›</a:t>
            </a:fld>
            <a:endParaRPr lang="en-US" altLang="en-US"/>
          </a:p>
        </p:txBody>
      </p:sp>
    </p:spTree>
    <p:extLst>
      <p:ext uri="{BB962C8B-B14F-4D97-AF65-F5344CB8AC3E}">
        <p14:creationId xmlns:p14="http://schemas.microsoft.com/office/powerpoint/2010/main" val="82966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88C8870-93B5-F440-84BC-1BA2E22F7ED7}" type="slidenum">
              <a:rPr lang="en-US" altLang="en-US"/>
              <a:pPr/>
              <a:t>‹#›</a:t>
            </a:fld>
            <a:endParaRPr lang="en-US" altLang="en-US"/>
          </a:p>
        </p:txBody>
      </p:sp>
    </p:spTree>
    <p:extLst>
      <p:ext uri="{BB962C8B-B14F-4D97-AF65-F5344CB8AC3E}">
        <p14:creationId xmlns:p14="http://schemas.microsoft.com/office/powerpoint/2010/main" val="5282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2A9A3A7-64D6-2140-8CB9-A4896101BADF}" type="slidenum">
              <a:rPr lang="en-US" altLang="en-US"/>
              <a:pPr/>
              <a:t>‹#›</a:t>
            </a:fld>
            <a:endParaRPr lang="en-US" altLang="en-US"/>
          </a:p>
        </p:txBody>
      </p:sp>
    </p:spTree>
    <p:extLst>
      <p:ext uri="{BB962C8B-B14F-4D97-AF65-F5344CB8AC3E}">
        <p14:creationId xmlns:p14="http://schemas.microsoft.com/office/powerpoint/2010/main" val="117091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9706DB1-AE91-6145-A11D-7594421F663F}" type="slidenum">
              <a:rPr lang="en-US" altLang="en-US"/>
              <a:pPr/>
              <a:t>‹#›</a:t>
            </a:fld>
            <a:endParaRPr lang="en-US" altLang="en-US"/>
          </a:p>
        </p:txBody>
      </p:sp>
    </p:spTree>
    <p:extLst>
      <p:ext uri="{BB962C8B-B14F-4D97-AF65-F5344CB8AC3E}">
        <p14:creationId xmlns:p14="http://schemas.microsoft.com/office/powerpoint/2010/main" val="67558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F9DEE28-323C-6048-9A46-70FCEF6EF8F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209800" y="152400"/>
            <a:ext cx="46958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400" dirty="0">
                <a:latin typeface="Arial" charset="0"/>
              </a:rPr>
              <a:t>Xeriscaping</a:t>
            </a:r>
          </a:p>
          <a:p>
            <a:pPr algn="ctr"/>
            <a:r>
              <a:rPr lang="en-US" altLang="en-US" dirty="0">
                <a:latin typeface="Arial" charset="0"/>
              </a:rPr>
              <a:t>Water Wise Landscaping</a:t>
            </a:r>
          </a:p>
        </p:txBody>
      </p:sp>
      <p:pic>
        <p:nvPicPr>
          <p:cNvPr id="16392" name="Picture 8" descr="DSC039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371600" y="1676400"/>
            <a:ext cx="2667000" cy="738188"/>
          </a:xfrm>
        </p:spPr>
        <p:txBody>
          <a:bodyPr/>
          <a:lstStyle/>
          <a:p>
            <a:r>
              <a:rPr lang="en-US" altLang="en-US"/>
              <a:t>Texture</a:t>
            </a:r>
          </a:p>
        </p:txBody>
      </p:sp>
      <p:pic>
        <p:nvPicPr>
          <p:cNvPr id="8196" name="Picture 4" descr="betulanigra'duraheat'bark"/>
          <p:cNvPicPr>
            <a:picLocks noChangeAspect="1" noChangeArrowheads="1"/>
          </p:cNvPicPr>
          <p:nvPr/>
        </p:nvPicPr>
        <p:blipFill>
          <a:blip r:embed="rId3">
            <a:extLst>
              <a:ext uri="{28A0092B-C50C-407E-A947-70E740481C1C}">
                <a14:useLocalDpi xmlns:a14="http://schemas.microsoft.com/office/drawing/2010/main" val="0"/>
              </a:ext>
            </a:extLst>
          </a:blip>
          <a:srcRect l="19618" r="17882"/>
          <a:stretch>
            <a:fillRect/>
          </a:stretch>
        </p:blipFill>
        <p:spPr bwMode="auto">
          <a:xfrm>
            <a:off x="1905000" y="3962400"/>
            <a:ext cx="22860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b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962400"/>
            <a:ext cx="1828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DSC004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295400"/>
            <a:ext cx="18288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all forms of yaupon holly"/>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219200" y="1524000"/>
            <a:ext cx="67056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244" name="Text Box 4"/>
          <p:cNvSpPr txBox="1">
            <a:spLocks noChangeArrowheads="1"/>
          </p:cNvSpPr>
          <p:nvPr/>
        </p:nvSpPr>
        <p:spPr bwMode="auto">
          <a:xfrm>
            <a:off x="3810000" y="609600"/>
            <a:ext cx="1581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latin typeface="Arial" charset="0"/>
              </a:rPr>
              <a:t>Form</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opy of DSC01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477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2819400" y="457200"/>
            <a:ext cx="341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a:latin typeface="Arial" charset="0"/>
              </a:rPr>
              <a:t>Arrangement</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4"/>
          <p:cNvSpPr txBox="1">
            <a:spLocks noChangeArrowheads="1"/>
          </p:cNvSpPr>
          <p:nvPr/>
        </p:nvSpPr>
        <p:spPr bwMode="auto">
          <a:xfrm>
            <a:off x="1981200" y="2514600"/>
            <a:ext cx="51800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Principles of Xeriscape</a:t>
            </a:r>
          </a:p>
          <a:p>
            <a:r>
              <a:rPr lang="en-US" altLang="en-US" sz="4000" b="1"/>
              <a:t>      in a landscape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McPherson P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5532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1524000" y="457200"/>
            <a:ext cx="5959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Start with a plan or design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248400" y="0"/>
            <a:ext cx="609600" cy="18288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1" name="Rectangle 3"/>
          <p:cNvSpPr>
            <a:spLocks noChangeArrowheads="1"/>
          </p:cNvSpPr>
          <p:nvPr/>
        </p:nvSpPr>
        <p:spPr bwMode="auto">
          <a:xfrm>
            <a:off x="4572000" y="1828800"/>
            <a:ext cx="2286000" cy="5334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800"/>
              <a:t>Moderate</a:t>
            </a:r>
          </a:p>
        </p:txBody>
      </p:sp>
      <p:sp>
        <p:nvSpPr>
          <p:cNvPr id="68612" name="Rectangle 4"/>
          <p:cNvSpPr>
            <a:spLocks noChangeArrowheads="1"/>
          </p:cNvSpPr>
          <p:nvPr/>
        </p:nvSpPr>
        <p:spPr bwMode="auto">
          <a:xfrm>
            <a:off x="1447800" y="1828800"/>
            <a:ext cx="2514600" cy="53340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400"/>
              <a:t>Moderate</a:t>
            </a:r>
          </a:p>
        </p:txBody>
      </p:sp>
      <p:sp>
        <p:nvSpPr>
          <p:cNvPr id="68613" name="Rectangle 5"/>
          <p:cNvSpPr>
            <a:spLocks noChangeArrowheads="1"/>
          </p:cNvSpPr>
          <p:nvPr/>
        </p:nvSpPr>
        <p:spPr bwMode="auto">
          <a:xfrm>
            <a:off x="0" y="0"/>
            <a:ext cx="6248400" cy="1828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solidFill>
                <a:schemeClr val="bg1"/>
              </a:solidFill>
            </a:endParaRPr>
          </a:p>
        </p:txBody>
      </p:sp>
      <p:sp>
        <p:nvSpPr>
          <p:cNvPr id="68614" name="Rectangle 6"/>
          <p:cNvSpPr>
            <a:spLocks noChangeArrowheads="1"/>
          </p:cNvSpPr>
          <p:nvPr/>
        </p:nvSpPr>
        <p:spPr bwMode="auto">
          <a:xfrm>
            <a:off x="3962400" y="1828800"/>
            <a:ext cx="609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5" name="Rectangle 7"/>
          <p:cNvSpPr>
            <a:spLocks noChangeArrowheads="1"/>
          </p:cNvSpPr>
          <p:nvPr/>
        </p:nvSpPr>
        <p:spPr bwMode="auto">
          <a:xfrm>
            <a:off x="0" y="1828800"/>
            <a:ext cx="1447800" cy="41910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6" name="Oval 8"/>
          <p:cNvSpPr>
            <a:spLocks noChangeArrowheads="1"/>
          </p:cNvSpPr>
          <p:nvPr/>
        </p:nvSpPr>
        <p:spPr bwMode="auto">
          <a:xfrm>
            <a:off x="7848600" y="1600200"/>
            <a:ext cx="6096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7" name="Oval 9"/>
          <p:cNvSpPr>
            <a:spLocks noChangeArrowheads="1"/>
          </p:cNvSpPr>
          <p:nvPr/>
        </p:nvSpPr>
        <p:spPr bwMode="auto">
          <a:xfrm>
            <a:off x="7543800" y="20574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8" name="Oval 10"/>
          <p:cNvSpPr>
            <a:spLocks noChangeArrowheads="1"/>
          </p:cNvSpPr>
          <p:nvPr/>
        </p:nvSpPr>
        <p:spPr bwMode="auto">
          <a:xfrm>
            <a:off x="2743200" y="3048000"/>
            <a:ext cx="533400" cy="533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9" name="Rectangle 11"/>
          <p:cNvSpPr>
            <a:spLocks noChangeArrowheads="1"/>
          </p:cNvSpPr>
          <p:nvPr/>
        </p:nvSpPr>
        <p:spPr bwMode="auto">
          <a:xfrm>
            <a:off x="1447800" y="2362200"/>
            <a:ext cx="2514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0" name="Line 12"/>
          <p:cNvSpPr>
            <a:spLocks noChangeShapeType="1"/>
          </p:cNvSpPr>
          <p:nvPr/>
        </p:nvSpPr>
        <p:spPr bwMode="auto">
          <a:xfrm>
            <a:off x="0" y="914400"/>
            <a:ext cx="5715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8621" name="Line 13"/>
          <p:cNvSpPr>
            <a:spLocks noChangeShapeType="1"/>
          </p:cNvSpPr>
          <p:nvPr/>
        </p:nvSpPr>
        <p:spPr bwMode="auto">
          <a:xfrm flipV="1">
            <a:off x="571500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8622" name="Line 14"/>
          <p:cNvSpPr>
            <a:spLocks noChangeShapeType="1"/>
          </p:cNvSpPr>
          <p:nvPr/>
        </p:nvSpPr>
        <p:spPr bwMode="auto">
          <a:xfrm>
            <a:off x="5715000" y="990600"/>
            <a:ext cx="533400" cy="838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8623" name="Rectangle 15"/>
          <p:cNvSpPr>
            <a:spLocks noChangeArrowheads="1"/>
          </p:cNvSpPr>
          <p:nvPr/>
        </p:nvSpPr>
        <p:spPr bwMode="auto">
          <a:xfrm>
            <a:off x="0" y="6019800"/>
            <a:ext cx="9144000" cy="8382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solidFill>
                <a:srgbClr val="FF9966"/>
              </a:solidFill>
            </a:endParaRPr>
          </a:p>
        </p:txBody>
      </p:sp>
      <p:sp>
        <p:nvSpPr>
          <p:cNvPr id="68624" name="Oval 16"/>
          <p:cNvSpPr>
            <a:spLocks noChangeArrowheads="1"/>
          </p:cNvSpPr>
          <p:nvPr/>
        </p:nvSpPr>
        <p:spPr bwMode="auto">
          <a:xfrm>
            <a:off x="8001000" y="22860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5" name="Oval 17"/>
          <p:cNvSpPr>
            <a:spLocks noChangeArrowheads="1"/>
          </p:cNvSpPr>
          <p:nvPr/>
        </p:nvSpPr>
        <p:spPr bwMode="auto">
          <a:xfrm>
            <a:off x="7848600" y="41148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6" name="Oval 18"/>
          <p:cNvSpPr>
            <a:spLocks noChangeArrowheads="1"/>
          </p:cNvSpPr>
          <p:nvPr/>
        </p:nvSpPr>
        <p:spPr bwMode="auto">
          <a:xfrm>
            <a:off x="8458200" y="43434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7" name="Oval 19"/>
          <p:cNvSpPr>
            <a:spLocks noChangeArrowheads="1"/>
          </p:cNvSpPr>
          <p:nvPr/>
        </p:nvSpPr>
        <p:spPr bwMode="auto">
          <a:xfrm>
            <a:off x="8001000" y="47244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8" name="Oval 20"/>
          <p:cNvSpPr>
            <a:spLocks noChangeArrowheads="1"/>
          </p:cNvSpPr>
          <p:nvPr/>
        </p:nvSpPr>
        <p:spPr bwMode="auto">
          <a:xfrm>
            <a:off x="8077200" y="36576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9" name="Line 21"/>
          <p:cNvSpPr>
            <a:spLocks noChangeShapeType="1"/>
          </p:cNvSpPr>
          <p:nvPr/>
        </p:nvSpPr>
        <p:spPr bwMode="auto">
          <a:xfrm flipH="1" flipV="1">
            <a:off x="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8630" name="Line 22"/>
          <p:cNvSpPr>
            <a:spLocks noChangeShapeType="1"/>
          </p:cNvSpPr>
          <p:nvPr/>
        </p:nvSpPr>
        <p:spPr bwMode="auto">
          <a:xfrm flipH="1">
            <a:off x="0" y="914400"/>
            <a:ext cx="533400" cy="990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68631" name="Text Box 23"/>
          <p:cNvSpPr txBox="1">
            <a:spLocks noChangeArrowheads="1"/>
          </p:cNvSpPr>
          <p:nvPr/>
        </p:nvSpPr>
        <p:spPr bwMode="auto">
          <a:xfrm>
            <a:off x="3352800" y="3733800"/>
            <a:ext cx="4038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b="1"/>
              <a:t>High Water-use Zone</a:t>
            </a:r>
          </a:p>
        </p:txBody>
      </p:sp>
      <p:sp>
        <p:nvSpPr>
          <p:cNvPr id="68636" name="Text Box 28"/>
          <p:cNvSpPr txBox="1">
            <a:spLocks noChangeArrowheads="1"/>
          </p:cNvSpPr>
          <p:nvPr/>
        </p:nvSpPr>
        <p:spPr bwMode="auto">
          <a:xfrm>
            <a:off x="685800" y="228600"/>
            <a:ext cx="4956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solidFill>
                  <a:schemeClr val="bg1"/>
                </a:solidFill>
              </a:rPr>
              <a:t>Include plant water</a:t>
            </a:r>
          </a:p>
          <a:p>
            <a:pPr algn="ctr"/>
            <a:r>
              <a:rPr lang="en-US" altLang="en-US" sz="4000" b="1">
                <a:solidFill>
                  <a:schemeClr val="bg1"/>
                </a:solidFill>
              </a:rPr>
              <a:t>requirement in design</a:t>
            </a:r>
          </a:p>
        </p:txBody>
      </p:sp>
      <p:sp>
        <p:nvSpPr>
          <p:cNvPr id="68639" name="Oval 31"/>
          <p:cNvSpPr>
            <a:spLocks noChangeArrowheads="1"/>
          </p:cNvSpPr>
          <p:nvPr/>
        </p:nvSpPr>
        <p:spPr bwMode="auto">
          <a:xfrm>
            <a:off x="1752600" y="50292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40" name="Oval 32"/>
          <p:cNvSpPr>
            <a:spLocks noChangeArrowheads="1"/>
          </p:cNvSpPr>
          <p:nvPr/>
        </p:nvSpPr>
        <p:spPr bwMode="auto">
          <a:xfrm>
            <a:off x="5257800" y="29718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31"/>
                                        </p:tgtEl>
                                        <p:attrNameLst>
                                          <p:attrName>style.visibility</p:attrName>
                                        </p:attrNameLst>
                                      </p:cBhvr>
                                      <p:to>
                                        <p:strVal val="visible"/>
                                      </p:to>
                                    </p:set>
                                    <p:animEffect transition="in" filter="dissolve">
                                      <p:cBhvr>
                                        <p:cTn id="7" dur="500"/>
                                        <p:tgtEl>
                                          <p:spTgt spid="68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water use z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85344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898525" y="53530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70666" name="Text Box 10"/>
          <p:cNvSpPr txBox="1">
            <a:spLocks noChangeArrowheads="1"/>
          </p:cNvSpPr>
          <p:nvPr/>
        </p:nvSpPr>
        <p:spPr bwMode="auto">
          <a:xfrm>
            <a:off x="457200" y="533400"/>
            <a:ext cx="8205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Group plants according to water use</a:t>
            </a:r>
            <a:r>
              <a:rPr lang="en-US" altLang="en-US"/>
              <a:t> </a:t>
            </a:r>
          </a:p>
        </p:txBody>
      </p:sp>
      <p:sp>
        <p:nvSpPr>
          <p:cNvPr id="70667" name="Text Box 11"/>
          <p:cNvSpPr txBox="1">
            <a:spLocks noChangeArrowheads="1"/>
          </p:cNvSpPr>
          <p:nvPr/>
        </p:nvSpPr>
        <p:spPr bwMode="auto">
          <a:xfrm>
            <a:off x="1905000" y="1371600"/>
            <a:ext cx="41941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a:t>Maximize low water use</a:t>
            </a:r>
          </a:p>
          <a:p>
            <a:pPr algn="ctr"/>
            <a:r>
              <a:rPr lang="en-US" altLang="en-US"/>
              <a:t>wherever possible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248400" y="0"/>
            <a:ext cx="2895600" cy="6019800"/>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p>
        </p:txBody>
      </p:sp>
      <p:sp>
        <p:nvSpPr>
          <p:cNvPr id="92163" name="Rectangle 3"/>
          <p:cNvSpPr>
            <a:spLocks noChangeArrowheads="1"/>
          </p:cNvSpPr>
          <p:nvPr/>
        </p:nvSpPr>
        <p:spPr bwMode="auto">
          <a:xfrm>
            <a:off x="4572000" y="1828800"/>
            <a:ext cx="1676400" cy="7620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4" name="Rectangle 4"/>
          <p:cNvSpPr>
            <a:spLocks noChangeArrowheads="1"/>
          </p:cNvSpPr>
          <p:nvPr/>
        </p:nvSpPr>
        <p:spPr bwMode="auto">
          <a:xfrm>
            <a:off x="1447800" y="1828800"/>
            <a:ext cx="2514600" cy="53340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400"/>
              <a:t>Low</a:t>
            </a:r>
          </a:p>
        </p:txBody>
      </p:sp>
      <p:sp>
        <p:nvSpPr>
          <p:cNvPr id="92165" name="Rectangle 5"/>
          <p:cNvSpPr>
            <a:spLocks noChangeArrowheads="1"/>
          </p:cNvSpPr>
          <p:nvPr/>
        </p:nvSpPr>
        <p:spPr bwMode="auto">
          <a:xfrm>
            <a:off x="0" y="0"/>
            <a:ext cx="6248400" cy="1828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solidFill>
                <a:schemeClr val="bg1"/>
              </a:solidFill>
            </a:endParaRPr>
          </a:p>
        </p:txBody>
      </p:sp>
      <p:sp>
        <p:nvSpPr>
          <p:cNvPr id="92166" name="Rectangle 6"/>
          <p:cNvSpPr>
            <a:spLocks noChangeArrowheads="1"/>
          </p:cNvSpPr>
          <p:nvPr/>
        </p:nvSpPr>
        <p:spPr bwMode="auto">
          <a:xfrm>
            <a:off x="3962400" y="1828800"/>
            <a:ext cx="609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7" name="Rectangle 7"/>
          <p:cNvSpPr>
            <a:spLocks noChangeArrowheads="1"/>
          </p:cNvSpPr>
          <p:nvPr/>
        </p:nvSpPr>
        <p:spPr bwMode="auto">
          <a:xfrm>
            <a:off x="0" y="1828800"/>
            <a:ext cx="1447800" cy="41910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69" name="Oval 9"/>
          <p:cNvSpPr>
            <a:spLocks noChangeArrowheads="1"/>
          </p:cNvSpPr>
          <p:nvPr/>
        </p:nvSpPr>
        <p:spPr bwMode="auto">
          <a:xfrm>
            <a:off x="7620000" y="25908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1" name="Rectangle 11"/>
          <p:cNvSpPr>
            <a:spLocks noChangeArrowheads="1"/>
          </p:cNvSpPr>
          <p:nvPr/>
        </p:nvSpPr>
        <p:spPr bwMode="auto">
          <a:xfrm>
            <a:off x="1447800" y="2362200"/>
            <a:ext cx="2514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2" name="Line 12"/>
          <p:cNvSpPr>
            <a:spLocks noChangeShapeType="1"/>
          </p:cNvSpPr>
          <p:nvPr/>
        </p:nvSpPr>
        <p:spPr bwMode="auto">
          <a:xfrm>
            <a:off x="0" y="914400"/>
            <a:ext cx="5715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173" name="Line 13"/>
          <p:cNvSpPr>
            <a:spLocks noChangeShapeType="1"/>
          </p:cNvSpPr>
          <p:nvPr/>
        </p:nvSpPr>
        <p:spPr bwMode="auto">
          <a:xfrm flipV="1">
            <a:off x="571500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174" name="Line 14"/>
          <p:cNvSpPr>
            <a:spLocks noChangeShapeType="1"/>
          </p:cNvSpPr>
          <p:nvPr/>
        </p:nvSpPr>
        <p:spPr bwMode="auto">
          <a:xfrm>
            <a:off x="5715000" y="990600"/>
            <a:ext cx="533400" cy="838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175" name="Rectangle 15"/>
          <p:cNvSpPr>
            <a:spLocks noChangeArrowheads="1"/>
          </p:cNvSpPr>
          <p:nvPr/>
        </p:nvSpPr>
        <p:spPr bwMode="auto">
          <a:xfrm>
            <a:off x="0" y="6019800"/>
            <a:ext cx="9144000" cy="8382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sz="2400">
              <a:solidFill>
                <a:srgbClr val="FF9966"/>
              </a:solidFill>
            </a:endParaRPr>
          </a:p>
        </p:txBody>
      </p:sp>
      <p:sp>
        <p:nvSpPr>
          <p:cNvPr id="92176" name="Oval 16"/>
          <p:cNvSpPr>
            <a:spLocks noChangeArrowheads="1"/>
          </p:cNvSpPr>
          <p:nvPr/>
        </p:nvSpPr>
        <p:spPr bwMode="auto">
          <a:xfrm>
            <a:off x="8001000" y="22860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7" name="Oval 17"/>
          <p:cNvSpPr>
            <a:spLocks noChangeArrowheads="1"/>
          </p:cNvSpPr>
          <p:nvPr/>
        </p:nvSpPr>
        <p:spPr bwMode="auto">
          <a:xfrm>
            <a:off x="7543800" y="41910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8" name="Oval 18"/>
          <p:cNvSpPr>
            <a:spLocks noChangeArrowheads="1"/>
          </p:cNvSpPr>
          <p:nvPr/>
        </p:nvSpPr>
        <p:spPr bwMode="auto">
          <a:xfrm>
            <a:off x="8153400" y="41910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79" name="Oval 19"/>
          <p:cNvSpPr>
            <a:spLocks noChangeArrowheads="1"/>
          </p:cNvSpPr>
          <p:nvPr/>
        </p:nvSpPr>
        <p:spPr bwMode="auto">
          <a:xfrm>
            <a:off x="7848600" y="46482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0" name="Oval 20"/>
          <p:cNvSpPr>
            <a:spLocks noChangeArrowheads="1"/>
          </p:cNvSpPr>
          <p:nvPr/>
        </p:nvSpPr>
        <p:spPr bwMode="auto">
          <a:xfrm>
            <a:off x="8001000" y="36576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81" name="Line 21"/>
          <p:cNvSpPr>
            <a:spLocks noChangeShapeType="1"/>
          </p:cNvSpPr>
          <p:nvPr/>
        </p:nvSpPr>
        <p:spPr bwMode="auto">
          <a:xfrm flipH="1" flipV="1">
            <a:off x="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182" name="Line 22"/>
          <p:cNvSpPr>
            <a:spLocks noChangeShapeType="1"/>
          </p:cNvSpPr>
          <p:nvPr/>
        </p:nvSpPr>
        <p:spPr bwMode="auto">
          <a:xfrm flipH="1">
            <a:off x="0" y="914400"/>
            <a:ext cx="533400" cy="990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92183" name="Text Box 23"/>
          <p:cNvSpPr txBox="1">
            <a:spLocks noChangeArrowheads="1"/>
          </p:cNvSpPr>
          <p:nvPr/>
        </p:nvSpPr>
        <p:spPr bwMode="auto">
          <a:xfrm>
            <a:off x="2057400" y="40386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b="1"/>
              <a:t>Moderate Water-use Zone</a:t>
            </a:r>
          </a:p>
        </p:txBody>
      </p:sp>
      <p:sp>
        <p:nvSpPr>
          <p:cNvPr id="92184" name="Text Box 24"/>
          <p:cNvSpPr txBox="1">
            <a:spLocks noChangeArrowheads="1"/>
          </p:cNvSpPr>
          <p:nvPr/>
        </p:nvSpPr>
        <p:spPr bwMode="auto">
          <a:xfrm>
            <a:off x="685800" y="228600"/>
            <a:ext cx="4956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solidFill>
                  <a:schemeClr val="bg1"/>
                </a:solidFill>
              </a:rPr>
              <a:t>Include plant water</a:t>
            </a:r>
          </a:p>
          <a:p>
            <a:pPr algn="ctr"/>
            <a:r>
              <a:rPr lang="en-US" altLang="en-US" sz="4000" b="1">
                <a:solidFill>
                  <a:schemeClr val="bg1"/>
                </a:solidFill>
              </a:rPr>
              <a:t>requirement in design</a:t>
            </a:r>
          </a:p>
        </p:txBody>
      </p:sp>
      <p:sp>
        <p:nvSpPr>
          <p:cNvPr id="92185" name="Oval 25"/>
          <p:cNvSpPr>
            <a:spLocks noChangeArrowheads="1"/>
          </p:cNvSpPr>
          <p:nvPr/>
        </p:nvSpPr>
        <p:spPr bwMode="auto">
          <a:xfrm>
            <a:off x="7543800" y="21336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1" name="Oval 31"/>
          <p:cNvSpPr>
            <a:spLocks noChangeArrowheads="1"/>
          </p:cNvSpPr>
          <p:nvPr/>
        </p:nvSpPr>
        <p:spPr bwMode="auto">
          <a:xfrm>
            <a:off x="7162800" y="5334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2" name="Oval 32"/>
          <p:cNvSpPr>
            <a:spLocks noChangeArrowheads="1"/>
          </p:cNvSpPr>
          <p:nvPr/>
        </p:nvSpPr>
        <p:spPr bwMode="auto">
          <a:xfrm>
            <a:off x="7620000" y="8382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3" name="Oval 33"/>
          <p:cNvSpPr>
            <a:spLocks noChangeArrowheads="1"/>
          </p:cNvSpPr>
          <p:nvPr/>
        </p:nvSpPr>
        <p:spPr bwMode="auto">
          <a:xfrm>
            <a:off x="7772400" y="5334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4" name="Oval 34"/>
          <p:cNvSpPr>
            <a:spLocks noChangeArrowheads="1"/>
          </p:cNvSpPr>
          <p:nvPr/>
        </p:nvSpPr>
        <p:spPr bwMode="auto">
          <a:xfrm>
            <a:off x="7315200" y="3810000"/>
            <a:ext cx="685800" cy="609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197" name="Text Box 37"/>
          <p:cNvSpPr txBox="1">
            <a:spLocks noChangeArrowheads="1"/>
          </p:cNvSpPr>
          <p:nvPr/>
        </p:nvSpPr>
        <p:spPr bwMode="auto">
          <a:xfrm>
            <a:off x="6613525" y="1412875"/>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Low</a:t>
            </a:r>
          </a:p>
        </p:txBody>
      </p:sp>
      <p:sp>
        <p:nvSpPr>
          <p:cNvPr id="92199" name="Oval 39"/>
          <p:cNvSpPr>
            <a:spLocks noChangeArrowheads="1"/>
          </p:cNvSpPr>
          <p:nvPr/>
        </p:nvSpPr>
        <p:spPr bwMode="auto">
          <a:xfrm>
            <a:off x="3429000" y="1981200"/>
            <a:ext cx="457200" cy="3810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800"/>
              <a:t>H</a:t>
            </a:r>
          </a:p>
        </p:txBody>
      </p:sp>
      <p:sp>
        <p:nvSpPr>
          <p:cNvPr id="92200" name="Oval 40"/>
          <p:cNvSpPr>
            <a:spLocks noChangeArrowheads="1"/>
          </p:cNvSpPr>
          <p:nvPr/>
        </p:nvSpPr>
        <p:spPr bwMode="auto">
          <a:xfrm>
            <a:off x="4648200" y="1981200"/>
            <a:ext cx="457200" cy="3810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800"/>
              <a:t>H</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83"/>
                                        </p:tgtEl>
                                        <p:attrNameLst>
                                          <p:attrName>style.visibility</p:attrName>
                                        </p:attrNameLst>
                                      </p:cBhvr>
                                      <p:to>
                                        <p:strVal val="visible"/>
                                      </p:to>
                                    </p:set>
                                    <p:animEffect transition="in" filter="dissolve">
                                      <p:cBhvr>
                                        <p:cTn id="7" dur="500"/>
                                        <p:tgtEl>
                                          <p:spTgt spid="92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Text Box 5"/>
          <p:cNvSpPr txBox="1">
            <a:spLocks noChangeArrowheads="1"/>
          </p:cNvSpPr>
          <p:nvPr/>
        </p:nvSpPr>
        <p:spPr bwMode="auto">
          <a:xfrm>
            <a:off x="2590800" y="533400"/>
            <a:ext cx="3416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Plant Selection</a:t>
            </a:r>
          </a:p>
        </p:txBody>
      </p:sp>
      <p:pic>
        <p:nvPicPr>
          <p:cNvPr id="74759" name="Picture 7" descr="Xeriscape%20fl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6353175"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p:cNvSpPr txBox="1">
            <a:spLocks noChangeArrowheads="1"/>
          </p:cNvSpPr>
          <p:nvPr/>
        </p:nvSpPr>
        <p:spPr bwMode="auto">
          <a:xfrm>
            <a:off x="2209800" y="457200"/>
            <a:ext cx="3754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Soil Preparation</a:t>
            </a:r>
          </a:p>
        </p:txBody>
      </p:sp>
      <p:sp>
        <p:nvSpPr>
          <p:cNvPr id="72709" name="Text Box 5"/>
          <p:cNvSpPr txBox="1">
            <a:spLocks noChangeArrowheads="1"/>
          </p:cNvSpPr>
          <p:nvPr/>
        </p:nvSpPr>
        <p:spPr bwMode="auto">
          <a:xfrm>
            <a:off x="457200" y="1371600"/>
            <a:ext cx="31242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ltLang="en-US"/>
              <a:t> Infiltration</a:t>
            </a:r>
          </a:p>
          <a:p>
            <a:pPr>
              <a:buFontTx/>
              <a:buChar char="•"/>
            </a:pPr>
            <a:r>
              <a:rPr lang="en-US" altLang="en-US"/>
              <a:t> Root growth</a:t>
            </a:r>
          </a:p>
          <a:p>
            <a:pPr>
              <a:buFontTx/>
              <a:buChar char="•"/>
            </a:pPr>
            <a:r>
              <a:rPr lang="en-US" altLang="en-US"/>
              <a:t> Slope</a:t>
            </a:r>
          </a:p>
          <a:p>
            <a:pPr>
              <a:buFontTx/>
              <a:buChar char="•"/>
            </a:pPr>
            <a:r>
              <a:rPr lang="en-US" altLang="en-US"/>
              <a:t> Harvest rainfall</a:t>
            </a:r>
          </a:p>
          <a:p>
            <a:pPr>
              <a:buFontTx/>
              <a:buChar char="•"/>
            </a:pPr>
            <a:r>
              <a:rPr lang="en-US" altLang="en-US"/>
              <a:t> pH</a:t>
            </a:r>
          </a:p>
        </p:txBody>
      </p:sp>
      <p:pic>
        <p:nvPicPr>
          <p:cNvPr id="72712" name="Picture 8" descr="xeri25"/>
          <p:cNvPicPr>
            <a:picLocks noChangeAspect="1" noChangeArrowheads="1"/>
          </p:cNvPicPr>
          <p:nvPr/>
        </p:nvPicPr>
        <p:blipFill>
          <a:blip r:embed="rId3">
            <a:extLst>
              <a:ext uri="{28A0092B-C50C-407E-A947-70E740481C1C}">
                <a14:useLocalDpi xmlns:a14="http://schemas.microsoft.com/office/drawing/2010/main" val="0"/>
              </a:ext>
            </a:extLst>
          </a:blip>
          <a:srcRect r="1151"/>
          <a:stretch>
            <a:fillRect/>
          </a:stretch>
        </p:blipFill>
        <p:spPr bwMode="auto">
          <a:xfrm>
            <a:off x="5029200" y="1371600"/>
            <a:ext cx="3276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hlink"/>
                </a:solidFill>
                <a:miter lim="800000"/>
                <a:headEnd/>
                <a:tailEnd/>
              </a14:hiddenLine>
            </a:ext>
          </a:extLst>
        </p:spPr>
      </p:pic>
      <p:pic>
        <p:nvPicPr>
          <p:cNvPr id="72715" name="Picture 11" descr="soil_gridtriang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0"/>
            <a:ext cx="2971800" cy="2643188"/>
          </a:xfrm>
          <a:prstGeom prst="rect">
            <a:avLst/>
          </a:prstGeom>
          <a:noFill/>
          <a:extLst>
            <a:ext uri="{909E8E84-426E-40DD-AFC4-6F175D3DCCD1}">
              <a14:hiddenFill xmlns:a14="http://schemas.microsoft.com/office/drawing/2010/main">
                <a:solidFill>
                  <a:srgbClr val="FFFFFF"/>
                </a:solidFill>
              </a14:hiddenFill>
            </a:ext>
          </a:extLst>
        </p:spPr>
      </p:pic>
      <p:pic>
        <p:nvPicPr>
          <p:cNvPr id="72716" name="Picture 12" descr="perennialt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327660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6323" name="Chart" r:id="rId4" imgW="7258123" imgH="4067323" progId="MSGraph.Chart.8">
                  <p:embed followColorScheme="full"/>
                </p:oleObj>
              </mc:Choice>
              <mc:Fallback>
                <p:oleObj name="Chart" r:id="rId4" imgW="7258123" imgH="4067323"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1143000"/>
          </a:xfrm>
          <a:noFill/>
        </p:spPr>
        <p:txBody>
          <a:bodyPr/>
          <a:lstStyle/>
          <a:p>
            <a:r>
              <a:rPr lang="en-US" altLang="en-US" b="1"/>
              <a:t>Evaporation Rates For Athens</a:t>
            </a:r>
          </a:p>
        </p:txBody>
      </p:sp>
      <p:graphicFrame>
        <p:nvGraphicFramePr>
          <p:cNvPr id="100355" name="Object 3"/>
          <p:cNvGraphicFramePr>
            <a:graphicFrameLocks noChangeAspect="1"/>
          </p:cNvGraphicFramePr>
          <p:nvPr>
            <p:ph type="chart" idx="1"/>
          </p:nvPr>
        </p:nvGraphicFramePr>
        <p:xfrm>
          <a:off x="152400" y="2133600"/>
          <a:ext cx="8763000" cy="4279900"/>
        </p:xfrm>
        <a:graphic>
          <a:graphicData uri="http://schemas.openxmlformats.org/presentationml/2006/ole">
            <mc:AlternateContent xmlns:mc="http://schemas.openxmlformats.org/markup-compatibility/2006">
              <mc:Choice xmlns:v="urn:schemas-microsoft-com:vml" Requires="v">
                <p:oleObj spid="_x0000_s100362" name="Chart" r:id="rId4" imgW="9829823" imgH="4114890" progId="MSGraph.Chart.8">
                  <p:embed followColorScheme="full"/>
                </p:oleObj>
              </mc:Choice>
              <mc:Fallback>
                <p:oleObj name="Chart" r:id="rId4" imgW="9829823" imgH="411489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33600"/>
                        <a:ext cx="8763000" cy="4279900"/>
                      </a:xfrm>
                      <a:prstGeom prst="rect">
                        <a:avLst/>
                      </a:prstGeom>
                    </p:spPr>
                  </p:pic>
                </p:oleObj>
              </mc:Fallback>
            </mc:AlternateContent>
          </a:graphicData>
        </a:graphic>
      </p:graphicFrame>
      <p:sp>
        <p:nvSpPr>
          <p:cNvPr id="100356" name="Line 4"/>
          <p:cNvSpPr>
            <a:spLocks noChangeShapeType="1"/>
          </p:cNvSpPr>
          <p:nvPr/>
        </p:nvSpPr>
        <p:spPr bwMode="auto">
          <a:xfrm flipH="1">
            <a:off x="3429000" y="2286000"/>
            <a:ext cx="3276600" cy="1676400"/>
          </a:xfrm>
          <a:prstGeom prst="line">
            <a:avLst/>
          </a:prstGeom>
          <a:noFill/>
          <a:ln w="539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0357" name="Text Box 5"/>
          <p:cNvSpPr txBox="1">
            <a:spLocks noChangeArrowheads="1"/>
          </p:cNvSpPr>
          <p:nvPr/>
        </p:nvSpPr>
        <p:spPr bwMode="auto">
          <a:xfrm>
            <a:off x="6172200" y="1676400"/>
            <a:ext cx="215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F6600"/>
                </a:solidFill>
              </a:rPr>
              <a:t>Start Here!</a:t>
            </a:r>
          </a:p>
        </p:txBody>
      </p:sp>
      <p:sp>
        <p:nvSpPr>
          <p:cNvPr id="100358" name="Text Box 6"/>
          <p:cNvSpPr txBox="1">
            <a:spLocks noChangeArrowheads="1"/>
          </p:cNvSpPr>
          <p:nvPr/>
        </p:nvSpPr>
        <p:spPr bwMode="auto">
          <a:xfrm>
            <a:off x="2451100" y="914400"/>
            <a:ext cx="372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*Average from 1953 to 1992</a:t>
            </a:r>
          </a:p>
        </p:txBody>
      </p:sp>
      <p:sp>
        <p:nvSpPr>
          <p:cNvPr id="100359" name="Rectangle 7"/>
          <p:cNvSpPr>
            <a:spLocks noChangeArrowheads="1"/>
          </p:cNvSpPr>
          <p:nvPr/>
        </p:nvSpPr>
        <p:spPr bwMode="auto">
          <a:xfrm>
            <a:off x="2298700" y="1295400"/>
            <a:ext cx="387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**Average from 1971 to 1992</a:t>
            </a:r>
          </a:p>
        </p:txBody>
      </p:sp>
      <p:sp>
        <p:nvSpPr>
          <p:cNvPr id="100360" name="Text Box 8"/>
          <p:cNvSpPr txBox="1">
            <a:spLocks noChangeArrowheads="1"/>
          </p:cNvSpPr>
          <p:nvPr/>
        </p:nvSpPr>
        <p:spPr bwMode="auto">
          <a:xfrm>
            <a:off x="7239000" y="40386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1800" b="1"/>
              <a:t>*</a:t>
            </a:r>
          </a:p>
          <a:p>
            <a:r>
              <a:rPr lang="en-US" altLang="en-US" sz="1800" b="1"/>
              <a:t>**</a:t>
            </a:r>
          </a:p>
        </p:txBody>
      </p:sp>
      <p:sp>
        <p:nvSpPr>
          <p:cNvPr id="100361" name="Text Box 9"/>
          <p:cNvSpPr txBox="1">
            <a:spLocks noChangeArrowheads="1"/>
          </p:cNvSpPr>
          <p:nvPr/>
        </p:nvSpPr>
        <p:spPr bwMode="auto">
          <a:xfrm rot="10800000">
            <a:off x="152400" y="1828800"/>
            <a:ext cx="54927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nchor="b">
            <a:spAutoFit/>
          </a:bodyPr>
          <a:lstStyle/>
          <a:p>
            <a:r>
              <a:rPr lang="en-US" altLang="en-US" sz="2400"/>
              <a:t>Evaporative Water Loss - Inches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2270125" y="530225"/>
            <a:ext cx="4321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Efficient Irrigation</a:t>
            </a:r>
          </a:p>
        </p:txBody>
      </p:sp>
      <p:pic>
        <p:nvPicPr>
          <p:cNvPr id="75783" name="Picture 7" descr="sprinkler-gey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76400"/>
            <a:ext cx="4243388" cy="4019550"/>
          </a:xfrm>
          <a:prstGeom prst="rect">
            <a:avLst/>
          </a:prstGeom>
          <a:noFill/>
          <a:extLst>
            <a:ext uri="{909E8E84-426E-40DD-AFC4-6F175D3DCCD1}">
              <a14:hiddenFill xmlns:a14="http://schemas.microsoft.com/office/drawing/2010/main">
                <a:solidFill>
                  <a:srgbClr val="FFFFFF"/>
                </a:solidFill>
              </a14:hiddenFill>
            </a:ext>
          </a:extLst>
        </p:spPr>
      </p:pic>
      <p:sp>
        <p:nvSpPr>
          <p:cNvPr id="75784" name="Text Box 8"/>
          <p:cNvSpPr txBox="1">
            <a:spLocks noChangeArrowheads="1"/>
          </p:cNvSpPr>
          <p:nvPr/>
        </p:nvSpPr>
        <p:spPr bwMode="auto">
          <a:xfrm>
            <a:off x="533400" y="1905000"/>
            <a:ext cx="229235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Timing</a:t>
            </a:r>
          </a:p>
          <a:p>
            <a:pPr>
              <a:buFontTx/>
              <a:buChar char="•"/>
            </a:pPr>
            <a:r>
              <a:rPr lang="en-US" altLang="en-US"/>
              <a:t> Quantity</a:t>
            </a:r>
          </a:p>
          <a:p>
            <a:pPr>
              <a:buFontTx/>
              <a:buChar char="•"/>
            </a:pPr>
            <a:r>
              <a:rPr lang="en-US" altLang="en-US"/>
              <a:t> Pressure</a:t>
            </a:r>
          </a:p>
          <a:p>
            <a:pPr>
              <a:buFontTx/>
              <a:buChar char="•"/>
            </a:pPr>
            <a:r>
              <a:rPr lang="en-US" altLang="en-US"/>
              <a:t> Uniformity</a:t>
            </a:r>
          </a:p>
          <a:p>
            <a:pPr>
              <a:buFontTx/>
              <a:buChar char="•"/>
            </a:pPr>
            <a:r>
              <a:rPr lang="en-US" altLang="en-US"/>
              <a:t> Plant needs</a:t>
            </a:r>
          </a:p>
          <a:p>
            <a:pPr>
              <a:buFontTx/>
              <a:buChar char="•"/>
            </a:pPr>
            <a:r>
              <a:rPr lang="en-US" altLang="en-US"/>
              <a:t> Infiltration</a:t>
            </a:r>
          </a:p>
          <a:p>
            <a:pPr>
              <a:buFontTx/>
              <a:buChar char="•"/>
            </a:pPr>
            <a:r>
              <a:rPr lang="en-US" altLang="en-US"/>
              <a:t> Leaks</a:t>
            </a:r>
          </a:p>
        </p:txBody>
      </p:sp>
      <p:sp>
        <p:nvSpPr>
          <p:cNvPr id="75785" name="Text Box 9"/>
          <p:cNvSpPr txBox="1">
            <a:spLocks noChangeArrowheads="1"/>
          </p:cNvSpPr>
          <p:nvPr/>
        </p:nvSpPr>
        <p:spPr bwMode="auto">
          <a:xfrm>
            <a:off x="350838" y="5791200"/>
            <a:ext cx="879316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a:t>Households with inground spinkler systems use 35% more water outdoors (AWWA)</a:t>
            </a:r>
          </a:p>
          <a:p>
            <a:r>
              <a:rPr lang="en-US" altLang="en-US" sz="2000"/>
              <a:t>Households with automatic timers use 47% more water outdoors (AWWA</a:t>
            </a:r>
            <a:r>
              <a:rPr lang="en-US" altLang="en-US"/>
              <a:t>)</a:t>
            </a:r>
            <a:endParaRPr lang="en-US" alt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Text Box 4"/>
          <p:cNvSpPr txBox="1">
            <a:spLocks noChangeArrowheads="1"/>
          </p:cNvSpPr>
          <p:nvPr/>
        </p:nvSpPr>
        <p:spPr bwMode="auto">
          <a:xfrm>
            <a:off x="1600200" y="1143000"/>
            <a:ext cx="5167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Appropriate Irrigation</a:t>
            </a:r>
          </a:p>
        </p:txBody>
      </p:sp>
      <p:pic>
        <p:nvPicPr>
          <p:cNvPr id="76806" name="Picture 6" descr="Water_097"/>
          <p:cNvPicPr>
            <a:picLocks noChangeAspect="1" noChangeArrowheads="1"/>
          </p:cNvPicPr>
          <p:nvPr/>
        </p:nvPicPr>
        <p:blipFill>
          <a:blip r:embed="rId3">
            <a:lum bright="-12000"/>
            <a:extLst>
              <a:ext uri="{28A0092B-C50C-407E-A947-70E740481C1C}">
                <a14:useLocalDpi xmlns:a14="http://schemas.microsoft.com/office/drawing/2010/main" val="0"/>
              </a:ext>
            </a:extLst>
          </a:blip>
          <a:srcRect l="7439"/>
          <a:stretch>
            <a:fillRect/>
          </a:stretch>
        </p:blipFill>
        <p:spPr bwMode="auto">
          <a:xfrm>
            <a:off x="3962400" y="2286000"/>
            <a:ext cx="3810000" cy="30876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7" name="Text Box 7"/>
          <p:cNvSpPr txBox="1">
            <a:spLocks noChangeArrowheads="1"/>
          </p:cNvSpPr>
          <p:nvPr/>
        </p:nvSpPr>
        <p:spPr bwMode="auto">
          <a:xfrm>
            <a:off x="685800" y="2438400"/>
            <a:ext cx="25050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Aesthetics</a:t>
            </a:r>
          </a:p>
          <a:p>
            <a:pPr>
              <a:buFontTx/>
              <a:buChar char="•"/>
            </a:pPr>
            <a:r>
              <a:rPr lang="en-US" altLang="en-US"/>
              <a:t> Foot traffic</a:t>
            </a:r>
          </a:p>
          <a:p>
            <a:pPr>
              <a:buFontTx/>
              <a:buChar char="•"/>
            </a:pPr>
            <a:r>
              <a:rPr lang="en-US" altLang="en-US"/>
              <a:t> Dust</a:t>
            </a:r>
          </a:p>
          <a:p>
            <a:pPr>
              <a:buFontTx/>
              <a:buChar char="•"/>
            </a:pPr>
            <a:r>
              <a:rPr lang="en-US" altLang="en-US"/>
              <a:t> Temperature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4"/>
          <p:cNvSpPr txBox="1">
            <a:spLocks noChangeArrowheads="1"/>
          </p:cNvSpPr>
          <p:nvPr/>
        </p:nvSpPr>
        <p:spPr bwMode="auto">
          <a:xfrm>
            <a:off x="3200400" y="838200"/>
            <a:ext cx="1595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Mulch</a:t>
            </a:r>
          </a:p>
        </p:txBody>
      </p:sp>
      <p:pic>
        <p:nvPicPr>
          <p:cNvPr id="77830" name="Picture 6" descr="vmulch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19400"/>
            <a:ext cx="3686175" cy="2341563"/>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Crepe%20Myrtle%20with%20Mul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81200"/>
            <a:ext cx="2917825" cy="3886200"/>
          </a:xfrm>
          <a:prstGeom prst="rect">
            <a:avLst/>
          </a:prstGeom>
          <a:noFill/>
          <a:extLst>
            <a:ext uri="{909E8E84-426E-40DD-AFC4-6F175D3DCCD1}">
              <a14:hiddenFill xmlns:a14="http://schemas.microsoft.com/office/drawing/2010/main">
                <a:solidFill>
                  <a:srgbClr val="FFFFFF"/>
                </a:solidFill>
              </a14:hiddenFill>
            </a:ext>
          </a:extLst>
        </p:spPr>
      </p:pic>
      <p:sp>
        <p:nvSpPr>
          <p:cNvPr id="77833" name="Text Box 9"/>
          <p:cNvSpPr txBox="1">
            <a:spLocks noChangeArrowheads="1"/>
          </p:cNvSpPr>
          <p:nvPr/>
        </p:nvSpPr>
        <p:spPr bwMode="auto">
          <a:xfrm>
            <a:off x="5334000" y="2133600"/>
            <a:ext cx="318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Avoid the volcano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1066800" y="533400"/>
            <a:ext cx="5843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Appropriate Maintenance</a:t>
            </a:r>
          </a:p>
        </p:txBody>
      </p:sp>
      <p:sp>
        <p:nvSpPr>
          <p:cNvPr id="78853" name="Text Box 5"/>
          <p:cNvSpPr txBox="1">
            <a:spLocks noChangeArrowheads="1"/>
          </p:cNvSpPr>
          <p:nvPr/>
        </p:nvSpPr>
        <p:spPr bwMode="auto">
          <a:xfrm>
            <a:off x="685800" y="2133600"/>
            <a:ext cx="2528888"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Mowing</a:t>
            </a:r>
          </a:p>
          <a:p>
            <a:pPr>
              <a:buFontTx/>
              <a:buChar char="•"/>
            </a:pPr>
            <a:r>
              <a:rPr lang="en-US" altLang="en-US"/>
              <a:t> Pruning</a:t>
            </a:r>
          </a:p>
          <a:p>
            <a:pPr>
              <a:buFontTx/>
              <a:buChar char="•"/>
            </a:pPr>
            <a:r>
              <a:rPr lang="en-US" altLang="en-US"/>
              <a:t> Fertilizing</a:t>
            </a:r>
          </a:p>
          <a:p>
            <a:pPr>
              <a:buFontTx/>
              <a:buChar char="•"/>
            </a:pPr>
            <a:r>
              <a:rPr lang="en-US" altLang="en-US"/>
              <a:t> Pest control</a:t>
            </a:r>
          </a:p>
          <a:p>
            <a:pPr>
              <a:buFontTx/>
              <a:buChar char="•"/>
            </a:pPr>
            <a:r>
              <a:rPr lang="en-US" altLang="en-US"/>
              <a:t> Expectations</a:t>
            </a:r>
          </a:p>
        </p:txBody>
      </p:sp>
      <p:pic>
        <p:nvPicPr>
          <p:cNvPr id="78855" name="Picture 7" descr="mowing%20do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00200"/>
            <a:ext cx="3257550" cy="474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p:cNvSpPr txBox="1">
            <a:spLocks noChangeArrowheads="1"/>
          </p:cNvSpPr>
          <p:nvPr/>
        </p:nvSpPr>
        <p:spPr bwMode="auto">
          <a:xfrm>
            <a:off x="1905000" y="914400"/>
            <a:ext cx="4799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Xeriscape Economics</a:t>
            </a:r>
          </a:p>
        </p:txBody>
      </p:sp>
      <p:pic>
        <p:nvPicPr>
          <p:cNvPr id="80902" name="Picture 6" descr="Money%20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57400"/>
            <a:ext cx="3376613"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4000" b="1">
                <a:solidFill>
                  <a:schemeClr val="tx1"/>
                </a:solidFill>
              </a:rPr>
              <a:t>Water/Sewage Rates in Athens/Clarke County</a:t>
            </a:r>
          </a:p>
        </p:txBody>
      </p:sp>
      <p:sp>
        <p:nvSpPr>
          <p:cNvPr id="38920" name="Text Box 8"/>
          <p:cNvSpPr txBox="1">
            <a:spLocks noChangeArrowheads="1"/>
          </p:cNvSpPr>
          <p:nvPr/>
        </p:nvSpPr>
        <p:spPr bwMode="auto">
          <a:xfrm>
            <a:off x="1127125" y="4989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1800">
              <a:latin typeface="Arial" charset="0"/>
            </a:endParaRPr>
          </a:p>
        </p:txBody>
      </p:sp>
      <p:graphicFrame>
        <p:nvGraphicFramePr>
          <p:cNvPr id="38966" name="Group 54"/>
          <p:cNvGraphicFramePr>
            <a:graphicFrameLocks noGrp="1"/>
          </p:cNvGraphicFramePr>
          <p:nvPr/>
        </p:nvGraphicFramePr>
        <p:xfrm>
          <a:off x="1295400" y="1676400"/>
          <a:ext cx="5772150" cy="3048000"/>
        </p:xfrm>
        <a:graphic>
          <a:graphicData uri="http://schemas.openxmlformats.org/drawingml/2006/table">
            <a:tbl>
              <a:tblPr/>
              <a:tblGrid>
                <a:gridCol w="1295400"/>
                <a:gridCol w="2057400"/>
                <a:gridCol w="2419350"/>
              </a:tblGrid>
              <a:tr h="762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$/100 cu. 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$/1,000 gal.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Sewer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$3.78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charset="0"/>
                        </a:rPr>
                        <a:t>$5.06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963" name="Text Box 51"/>
          <p:cNvSpPr txBox="1">
            <a:spLocks noChangeArrowheads="1"/>
          </p:cNvSpPr>
          <p:nvPr/>
        </p:nvSpPr>
        <p:spPr bwMode="auto">
          <a:xfrm>
            <a:off x="2590800" y="5486400"/>
            <a:ext cx="3810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u="sng"/>
              <a:t> $2.10 </a:t>
            </a:r>
            <a:r>
              <a:rPr lang="en-US" altLang="en-US" sz="2800"/>
              <a:t>    =       </a:t>
            </a:r>
            <a:r>
              <a:rPr lang="en-US" altLang="en-US" sz="2800" u="sng"/>
              <a:t>x        </a:t>
            </a:r>
          </a:p>
          <a:p>
            <a:r>
              <a:rPr lang="en-US" altLang="en-US" sz="2800"/>
              <a:t>  748              1,000</a:t>
            </a:r>
          </a:p>
        </p:txBody>
      </p:sp>
      <p:sp>
        <p:nvSpPr>
          <p:cNvPr id="38964" name="Text Box 52"/>
          <p:cNvSpPr txBox="1">
            <a:spLocks noChangeArrowheads="1"/>
          </p:cNvSpPr>
          <p:nvPr/>
        </p:nvSpPr>
        <p:spPr bwMode="auto">
          <a:xfrm>
            <a:off x="1981200" y="4876800"/>
            <a:ext cx="4792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100 cu. ft. x 7.48 =  748 gal.</a:t>
            </a:r>
          </a:p>
        </p:txBody>
      </p:sp>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320675" y="0"/>
            <a:ext cx="882332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defRPr>
                <a:solidFill>
                  <a:schemeClr val="tx1"/>
                </a:solidFill>
                <a:latin typeface="Arial" charset="0"/>
              </a:defRPr>
            </a:lvl1pPr>
            <a:lvl2pPr marL="114300">
              <a:defRPr>
                <a:solidFill>
                  <a:schemeClr val="tx1"/>
                </a:solidFill>
                <a:latin typeface="Arial" charset="0"/>
              </a:defRPr>
            </a:lvl2pPr>
            <a:lvl3pPr marL="228600">
              <a:defRPr>
                <a:solidFill>
                  <a:schemeClr val="tx1"/>
                </a:solidFill>
                <a:latin typeface="Arial" charset="0"/>
              </a:defRPr>
            </a:lvl3pPr>
            <a:lvl4pPr marL="342900">
              <a:defRPr>
                <a:solidFill>
                  <a:schemeClr val="tx1"/>
                </a:solidFill>
                <a:latin typeface="Arial" charset="0"/>
              </a:defRPr>
            </a:lvl4pPr>
            <a:lvl5pPr marL="457200">
              <a:defRPr>
                <a:solidFill>
                  <a:schemeClr val="tx1"/>
                </a:solidFill>
                <a:latin typeface="Arial" charset="0"/>
              </a:defRPr>
            </a:lvl5pPr>
            <a:lvl6pPr marL="914400" fontAlgn="base">
              <a:spcBef>
                <a:spcPct val="0"/>
              </a:spcBef>
              <a:spcAft>
                <a:spcPct val="0"/>
              </a:spcAft>
              <a:defRPr>
                <a:solidFill>
                  <a:schemeClr val="tx1"/>
                </a:solidFill>
                <a:latin typeface="Arial" charset="0"/>
              </a:defRPr>
            </a:lvl6pPr>
            <a:lvl7pPr marL="1371600" fontAlgn="base">
              <a:spcBef>
                <a:spcPct val="0"/>
              </a:spcBef>
              <a:spcAft>
                <a:spcPct val="0"/>
              </a:spcAft>
              <a:defRPr>
                <a:solidFill>
                  <a:schemeClr val="tx1"/>
                </a:solidFill>
                <a:latin typeface="Arial" charset="0"/>
              </a:defRPr>
            </a:lvl7pPr>
            <a:lvl8pPr marL="1828800" fontAlgn="base">
              <a:spcBef>
                <a:spcPct val="0"/>
              </a:spcBef>
              <a:spcAft>
                <a:spcPct val="0"/>
              </a:spcAft>
              <a:defRPr>
                <a:solidFill>
                  <a:schemeClr val="tx1"/>
                </a:solidFill>
                <a:latin typeface="Arial" charset="0"/>
              </a:defRPr>
            </a:lvl8pPr>
            <a:lvl9pPr marL="2286000" fontAlgn="base">
              <a:spcBef>
                <a:spcPct val="0"/>
              </a:spcBef>
              <a:spcAft>
                <a:spcPct val="0"/>
              </a:spcAft>
              <a:defRPr>
                <a:solidFill>
                  <a:schemeClr val="tx1"/>
                </a:solidFill>
                <a:latin typeface="Arial" charset="0"/>
              </a:defRPr>
            </a:lvl9pPr>
          </a:lstStyle>
          <a:p>
            <a:pPr algn="ctr" eaLnBrk="0" hangingPunct="0"/>
            <a:r>
              <a:rPr lang="en-US" altLang="en-US" sz="5000">
                <a:latin typeface="Times New Roman" charset="0"/>
              </a:rPr>
              <a:t>Assumptions</a:t>
            </a:r>
            <a:endParaRPr lang="en-US" altLang="en-US" sz="3000">
              <a:latin typeface="Times New Roman" charset="0"/>
            </a:endParaRPr>
          </a:p>
          <a:p>
            <a:pPr algn="ctr" eaLnBrk="0" hangingPunct="0"/>
            <a:endParaRPr lang="en-US" altLang="en-US" sz="2800" b="1">
              <a:latin typeface="Times New Roman" charset="0"/>
            </a:endParaRPr>
          </a:p>
          <a:p>
            <a:pPr algn="ctr" eaLnBrk="0" hangingPunct="0"/>
            <a:r>
              <a:rPr lang="en-US" altLang="en-US" sz="2800" b="1">
                <a:latin typeface="Times New Roman" charset="0"/>
              </a:rPr>
              <a:t>1 inch of water = 624 gal./1,000 sq.  ft.</a:t>
            </a:r>
          </a:p>
          <a:p>
            <a:pPr algn="ctr" eaLnBrk="0" hangingPunct="0"/>
            <a:endParaRPr lang="en-US" altLang="en-US" sz="2800" b="1">
              <a:latin typeface="Times New Roman" charset="0"/>
            </a:endParaRPr>
          </a:p>
          <a:p>
            <a:pPr algn="ctr" eaLnBrk="0" hangingPunct="0"/>
            <a:r>
              <a:rPr lang="en-US" altLang="en-US" sz="2800" b="1" u="sng">
                <a:latin typeface="Times New Roman" charset="0"/>
              </a:rPr>
              <a:t>High Water-use Zone:</a:t>
            </a:r>
          </a:p>
          <a:p>
            <a:pPr algn="ctr" eaLnBrk="0" hangingPunct="0"/>
            <a:r>
              <a:rPr lang="en-US" altLang="en-US" sz="2800" b="1">
                <a:latin typeface="Times New Roman" charset="0"/>
              </a:rPr>
              <a:t> 1 in.  water 4 times/mo: Mar. -Oct., then</a:t>
            </a:r>
          </a:p>
          <a:p>
            <a:pPr algn="ctr" eaLnBrk="0" hangingPunct="0"/>
            <a:r>
              <a:rPr lang="en-US" altLang="en-US" sz="2800" b="1">
                <a:latin typeface="Times New Roman" charset="0"/>
              </a:rPr>
              <a:t> 1 in.  water 1 time/mo: Nov. -Feb. (22,464 gal.)</a:t>
            </a:r>
          </a:p>
          <a:p>
            <a:pPr algn="ctr" eaLnBrk="0" hangingPunct="0"/>
            <a:endParaRPr lang="en-US" altLang="en-US" sz="2800" b="1" u="sng">
              <a:latin typeface="Times New Roman" charset="0"/>
            </a:endParaRPr>
          </a:p>
          <a:p>
            <a:pPr algn="ctr" eaLnBrk="0" hangingPunct="0"/>
            <a:r>
              <a:rPr lang="en-US" altLang="en-US" sz="2800" b="1" u="sng">
                <a:latin typeface="Times New Roman" charset="0"/>
              </a:rPr>
              <a:t>Moderate Water-use Zone:</a:t>
            </a:r>
          </a:p>
          <a:p>
            <a:pPr algn="ctr" eaLnBrk="0" hangingPunct="0"/>
            <a:r>
              <a:rPr lang="en-US" altLang="en-US" sz="2800" b="1">
                <a:latin typeface="Times New Roman" charset="0"/>
              </a:rPr>
              <a:t>1 in. water 2 times/mo: March - Oct;</a:t>
            </a:r>
          </a:p>
          <a:p>
            <a:pPr algn="ctr" eaLnBrk="0" hangingPunct="0"/>
            <a:r>
              <a:rPr lang="en-US" altLang="en-US" sz="2800" b="1">
                <a:latin typeface="Times New Roman" charset="0"/>
              </a:rPr>
              <a:t> then no water: Nov. -Feb. (9,984 gal.)</a:t>
            </a:r>
          </a:p>
          <a:p>
            <a:pPr algn="ctr" eaLnBrk="0" hangingPunct="0"/>
            <a:endParaRPr lang="en-US" altLang="en-US" sz="2800" b="1">
              <a:latin typeface="Times New Roman" charset="0"/>
            </a:endParaRPr>
          </a:p>
          <a:p>
            <a:pPr algn="ctr" eaLnBrk="0" hangingPunct="0"/>
            <a:r>
              <a:rPr lang="en-US" altLang="en-US" sz="2800" b="1" u="sng">
                <a:latin typeface="Times New Roman" charset="0"/>
              </a:rPr>
              <a:t>Low Water-use Zone:</a:t>
            </a:r>
            <a:r>
              <a:rPr lang="en-US" altLang="en-US" sz="2800" b="1">
                <a:latin typeface="Times New Roman" charset="0"/>
              </a:rPr>
              <a:t> </a:t>
            </a:r>
          </a:p>
          <a:p>
            <a:pPr algn="ctr" eaLnBrk="0" hangingPunct="0"/>
            <a:r>
              <a:rPr lang="en-US" altLang="en-US" sz="2800" b="1">
                <a:latin typeface="Times New Roman" charset="0"/>
              </a:rPr>
              <a:t>No supplemental irrigation (0 gal)</a:t>
            </a:r>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228600"/>
            <a:ext cx="8915400" cy="1143000"/>
          </a:xfrm>
        </p:spPr>
        <p:txBody>
          <a:bodyPr/>
          <a:lstStyle/>
          <a:p>
            <a:r>
              <a:rPr lang="en-US" altLang="en-US" b="1">
                <a:solidFill>
                  <a:schemeClr val="tx1"/>
                </a:solidFill>
                <a:latin typeface="Times New Roman" charset="0"/>
              </a:rPr>
              <a:t>Projected Water Cost/1000 sq. ft.</a:t>
            </a:r>
          </a:p>
        </p:txBody>
      </p:sp>
      <p:graphicFrame>
        <p:nvGraphicFramePr>
          <p:cNvPr id="45110" name="Group 54"/>
          <p:cNvGraphicFramePr>
            <a:graphicFrameLocks noGrp="1"/>
          </p:cNvGraphicFramePr>
          <p:nvPr>
            <p:ph type="tbl" idx="1"/>
          </p:nvPr>
        </p:nvGraphicFramePr>
        <p:xfrm>
          <a:off x="457200" y="1219200"/>
          <a:ext cx="8229600" cy="4638675"/>
        </p:xfrm>
        <a:graphic>
          <a:graphicData uri="http://schemas.openxmlformats.org/drawingml/2006/table">
            <a:tbl>
              <a:tblPr/>
              <a:tblGrid>
                <a:gridCol w="2581275"/>
                <a:gridCol w="1855788"/>
                <a:gridCol w="2017712"/>
                <a:gridCol w="1774825"/>
              </a:tblGrid>
              <a:tr h="12954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Water Zone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Water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Cost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Sewage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Cost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Total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Cost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8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High Water-use Zone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$63.12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$50.50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$113.62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Moderate Water-use Zone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$28.06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$22.45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$50.51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Low</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Water-use Zone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Potential Water Savings</a:t>
            </a:r>
          </a:p>
        </p:txBody>
      </p:sp>
      <p:sp>
        <p:nvSpPr>
          <p:cNvPr id="46083" name="Text Box 3"/>
          <p:cNvSpPr txBox="1">
            <a:spLocks noChangeArrowheads="1"/>
          </p:cNvSpPr>
          <p:nvPr/>
        </p:nvSpPr>
        <p:spPr bwMode="auto">
          <a:xfrm>
            <a:off x="533400" y="1828800"/>
            <a:ext cx="815340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a:t>Convert 1/3 of a ½ acre lot (7,259 sq. ft.)</a:t>
            </a:r>
          </a:p>
          <a:p>
            <a:pPr algn="ctr">
              <a:lnSpc>
                <a:spcPct val="55000"/>
              </a:lnSpc>
              <a:spcBef>
                <a:spcPct val="50000"/>
              </a:spcBef>
            </a:pPr>
            <a:r>
              <a:rPr lang="en-US" altLang="en-US"/>
              <a:t>from High to Low Water Use</a:t>
            </a:r>
          </a:p>
          <a:p>
            <a:pPr algn="ctr">
              <a:lnSpc>
                <a:spcPct val="55000"/>
              </a:lnSpc>
              <a:spcBef>
                <a:spcPct val="50000"/>
              </a:spcBef>
            </a:pPr>
            <a:r>
              <a:rPr lang="en-US" altLang="en-US" b="1"/>
              <a:t>SAVE $825.11/yr.</a:t>
            </a:r>
          </a:p>
        </p:txBody>
      </p:sp>
      <p:sp>
        <p:nvSpPr>
          <p:cNvPr id="46084" name="Text Box 4"/>
          <p:cNvSpPr txBox="1">
            <a:spLocks noChangeArrowheads="1"/>
          </p:cNvSpPr>
          <p:nvPr/>
        </p:nvSpPr>
        <p:spPr bwMode="auto">
          <a:xfrm>
            <a:off x="609600" y="3581400"/>
            <a:ext cx="815340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a:t>Convert 1/3 of a ½ acre lot from Moderate</a:t>
            </a:r>
          </a:p>
          <a:p>
            <a:pPr algn="ctr">
              <a:lnSpc>
                <a:spcPct val="55000"/>
              </a:lnSpc>
              <a:spcBef>
                <a:spcPct val="50000"/>
              </a:spcBef>
            </a:pPr>
            <a:r>
              <a:rPr lang="en-US" altLang="en-US"/>
              <a:t>to Low Water Use, </a:t>
            </a:r>
          </a:p>
          <a:p>
            <a:pPr algn="ctr">
              <a:lnSpc>
                <a:spcPct val="55000"/>
              </a:lnSpc>
              <a:spcBef>
                <a:spcPct val="50000"/>
              </a:spcBef>
            </a:pPr>
            <a:r>
              <a:rPr lang="en-US" altLang="en-US" b="1"/>
              <a:t>SAVE $366.72/yr.</a:t>
            </a:r>
          </a:p>
        </p:txBody>
      </p:sp>
      <p:sp>
        <p:nvSpPr>
          <p:cNvPr id="46085" name="Text Box 5"/>
          <p:cNvSpPr txBox="1">
            <a:spLocks noChangeArrowheads="1"/>
          </p:cNvSpPr>
          <p:nvPr/>
        </p:nvSpPr>
        <p:spPr bwMode="auto">
          <a:xfrm>
            <a:off x="304800" y="52578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t>Total Potential Savings: </a:t>
            </a:r>
            <a:r>
              <a:rPr lang="en-US" altLang="en-US" sz="2800" b="1"/>
              <a:t>$1,191.83/yr</a:t>
            </a:r>
            <a:r>
              <a:rPr lang="en-US" altLang="en-US" sz="2800"/>
              <a:t>. on water and sewage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0-#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5"/>
                                        </p:tgtEl>
                                        <p:attrNameLst>
                                          <p:attrName>style.visibility</p:attrName>
                                        </p:attrNameLst>
                                      </p:cBhvr>
                                      <p:to>
                                        <p:strVal val="visible"/>
                                      </p:to>
                                    </p:set>
                                    <p:anim calcmode="lin" valueType="num">
                                      <p:cBhvr additive="base">
                                        <p:cTn id="19" dur="500" fill="hold"/>
                                        <p:tgtEl>
                                          <p:spTgt spid="46085"/>
                                        </p:tgtEl>
                                        <p:attrNameLst>
                                          <p:attrName>ppt_x</p:attrName>
                                        </p:attrNameLst>
                                      </p:cBhvr>
                                      <p:tavLst>
                                        <p:tav tm="0">
                                          <p:val>
                                            <p:strVal val="0-#ppt_w/2"/>
                                          </p:val>
                                        </p:tav>
                                        <p:tav tm="100000">
                                          <p:val>
                                            <p:strVal val="#ppt_x"/>
                                          </p:val>
                                        </p:tav>
                                      </p:tavLst>
                                    </p:anim>
                                    <p:anim calcmode="lin" valueType="num">
                                      <p:cBhvr additive="base">
                                        <p:cTn id="20"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46084" grpId="0" autoUpdateAnimBg="0"/>
      <p:bldP spid="4608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8915400" cy="1143000"/>
          </a:xfrm>
        </p:spPr>
        <p:txBody>
          <a:bodyPr/>
          <a:lstStyle/>
          <a:p>
            <a:r>
              <a:rPr lang="en-US" altLang="en-US">
                <a:solidFill>
                  <a:schemeClr val="tx1"/>
                </a:solidFill>
                <a:latin typeface="Times New Roman" charset="0"/>
              </a:rPr>
              <a:t>Household Water Use</a:t>
            </a:r>
          </a:p>
        </p:txBody>
      </p:sp>
      <p:graphicFrame>
        <p:nvGraphicFramePr>
          <p:cNvPr id="39979" name="Group 43"/>
          <p:cNvGraphicFramePr>
            <a:graphicFrameLocks noGrp="1"/>
          </p:cNvGraphicFramePr>
          <p:nvPr>
            <p:ph type="tbl" idx="1"/>
          </p:nvPr>
        </p:nvGraphicFramePr>
        <p:xfrm>
          <a:off x="762000" y="1066800"/>
          <a:ext cx="7772400" cy="4648200"/>
        </p:xfrm>
        <a:graphic>
          <a:graphicData uri="http://schemas.openxmlformats.org/drawingml/2006/table">
            <a:tbl>
              <a:tblPr/>
              <a:tblGrid>
                <a:gridCol w="3886200"/>
                <a:gridCol w="3886200"/>
              </a:tblGrid>
              <a:tr h="5334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charset="0"/>
                        </a:rPr>
                        <a:t>Source</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Amount (GPD)</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Toilet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18.5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Clothes Washer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Shower, Bath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12.8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Sinks, Faucets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10.9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Leaks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Dishwasher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Other Sources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charset="0"/>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charset="0"/>
                        </a:rPr>
                        <a:t>Total Indoor Water 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charset="0"/>
                        </a:rPr>
                        <a:t>69.3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charset="0"/>
                        </a:rPr>
                        <a:t>Total Outdoor Water 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charset="0"/>
                        </a:rPr>
                        <a:t>30 – 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78" name="Text Box 42"/>
          <p:cNvSpPr txBox="1">
            <a:spLocks noChangeArrowheads="1"/>
          </p:cNvSpPr>
          <p:nvPr/>
        </p:nvSpPr>
        <p:spPr bwMode="auto">
          <a:xfrm>
            <a:off x="762000" y="59436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a:t>Source: AWWA Research Foundation</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762000"/>
            <a:ext cx="7772400" cy="1143000"/>
          </a:xfrm>
        </p:spPr>
        <p:txBody>
          <a:bodyPr/>
          <a:lstStyle/>
          <a:p>
            <a:r>
              <a:rPr lang="en-US" altLang="en-US" sz="3200" b="1">
                <a:solidFill>
                  <a:schemeClr val="tx1"/>
                </a:solidFill>
              </a:rPr>
              <a:t>Cost of Converting 1000 sq. ft. to  Groundcover Plants</a:t>
            </a:r>
          </a:p>
        </p:txBody>
      </p:sp>
      <p:sp>
        <p:nvSpPr>
          <p:cNvPr id="48133" name="Text Box 5"/>
          <p:cNvSpPr txBox="1">
            <a:spLocks noChangeArrowheads="1"/>
          </p:cNvSpPr>
          <p:nvPr/>
        </p:nvSpPr>
        <p:spPr bwMode="auto">
          <a:xfrm>
            <a:off x="0" y="2133600"/>
            <a:ext cx="88392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5000"/>
              </a:lnSpc>
              <a:spcBef>
                <a:spcPct val="50000"/>
              </a:spcBef>
            </a:pPr>
            <a:r>
              <a:rPr lang="en-US" altLang="en-US" sz="2800"/>
              <a:t>Asiatic Jasmine Groundcover @ 24-inch centers</a:t>
            </a:r>
          </a:p>
          <a:p>
            <a:pPr algn="ctr">
              <a:lnSpc>
                <a:spcPct val="55000"/>
              </a:lnSpc>
              <a:spcBef>
                <a:spcPct val="50000"/>
              </a:spcBef>
            </a:pPr>
            <a:r>
              <a:rPr lang="en-US" altLang="en-US" sz="2800"/>
              <a:t>Liner plants (2 ¼-inch pots) @ $0.75/pot</a:t>
            </a:r>
          </a:p>
          <a:p>
            <a:pPr algn="ctr">
              <a:lnSpc>
                <a:spcPct val="55000"/>
              </a:lnSpc>
              <a:spcBef>
                <a:spcPct val="50000"/>
              </a:spcBef>
            </a:pPr>
            <a:r>
              <a:rPr lang="en-US" altLang="en-US" sz="2800"/>
              <a:t>250 plants/1000 sq. ft. x $0.75/plant  = $187.50</a:t>
            </a:r>
          </a:p>
          <a:p>
            <a:pPr algn="ctr">
              <a:lnSpc>
                <a:spcPct val="55000"/>
              </a:lnSpc>
              <a:spcBef>
                <a:spcPct val="50000"/>
              </a:spcBef>
            </a:pPr>
            <a:r>
              <a:rPr lang="en-US" altLang="en-US" sz="2800"/>
              <a:t>+ 20 bales of pine straw (2-inch depth) @ $3/bale = $60</a:t>
            </a:r>
          </a:p>
          <a:p>
            <a:pPr algn="ctr">
              <a:lnSpc>
                <a:spcPct val="55000"/>
              </a:lnSpc>
              <a:spcBef>
                <a:spcPct val="50000"/>
              </a:spcBef>
            </a:pPr>
            <a:r>
              <a:rPr lang="en-US" altLang="en-US" sz="2800" b="1"/>
              <a:t>Total Cost = $247.50</a:t>
            </a:r>
          </a:p>
        </p:txBody>
      </p:sp>
      <p:pic>
        <p:nvPicPr>
          <p:cNvPr id="48137" name="Picture 9" descr="jasmine22"/>
          <p:cNvPicPr>
            <a:picLocks noChangeAspect="1" noChangeArrowheads="1"/>
          </p:cNvPicPr>
          <p:nvPr/>
        </p:nvPicPr>
        <p:blipFill>
          <a:blip r:embed="rId2">
            <a:extLst>
              <a:ext uri="{28A0092B-C50C-407E-A947-70E740481C1C}">
                <a14:useLocalDpi xmlns:a14="http://schemas.microsoft.com/office/drawing/2010/main" val="0"/>
              </a:ext>
            </a:extLst>
          </a:blip>
          <a:srcRect b="46353"/>
          <a:stretch>
            <a:fillRect/>
          </a:stretch>
        </p:blipFill>
        <p:spPr bwMode="auto">
          <a:xfrm>
            <a:off x="1676400" y="4359275"/>
            <a:ext cx="5753100" cy="2314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500" fill="hold"/>
                                        <p:tgtEl>
                                          <p:spTgt spid="48133"/>
                                        </p:tgtEl>
                                        <p:attrNameLst>
                                          <p:attrName>ppt_x</p:attrName>
                                        </p:attrNameLst>
                                      </p:cBhvr>
                                      <p:tavLst>
                                        <p:tav tm="0">
                                          <p:val>
                                            <p:strVal val="0-#ppt_w/2"/>
                                          </p:val>
                                        </p:tav>
                                        <p:tav tm="100000">
                                          <p:val>
                                            <p:strVal val="#ppt_x"/>
                                          </p:val>
                                        </p:tav>
                                      </p:tavLst>
                                    </p:anim>
                                    <p:anim calcmode="lin" valueType="num">
                                      <p:cBhvr additive="base">
                                        <p:cTn id="8" dur="500" fill="hold"/>
                                        <p:tgtEl>
                                          <p:spTgt spid="48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19200" y="2590800"/>
            <a:ext cx="64674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t>Plants Don’t Waste Water</a:t>
            </a:r>
          </a:p>
          <a:p>
            <a:r>
              <a:rPr lang="en-US" altLang="en-US" sz="4400" b="1"/>
              <a:t>           People 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838200" y="2133600"/>
            <a:ext cx="7772400" cy="2209800"/>
          </a:xfrm>
        </p:spPr>
        <p:txBody>
          <a:bodyPr/>
          <a:lstStyle/>
          <a:p>
            <a:pPr>
              <a:lnSpc>
                <a:spcPct val="90000"/>
              </a:lnSpc>
            </a:pPr>
            <a:r>
              <a:rPr lang="en-US" altLang="en-US">
                <a:latin typeface="Times New Roman" charset="0"/>
              </a:rPr>
              <a:t>Average residential water use increases 30% - 50% during the summer months when citizens turn on their outdoor irrigation systems</a:t>
            </a:r>
          </a:p>
          <a:p>
            <a:pPr>
              <a:lnSpc>
                <a:spcPct val="90000"/>
              </a:lnSpc>
            </a:pPr>
            <a:r>
              <a:rPr lang="en-US" altLang="en-US">
                <a:latin typeface="Times New Roman" charset="0"/>
              </a:rPr>
              <a:t> Home-landscape water use can consume up to 59 – 67% of total home water demand (AWWA)</a:t>
            </a:r>
          </a:p>
        </p:txBody>
      </p:sp>
      <p:sp>
        <p:nvSpPr>
          <p:cNvPr id="58371" name="Text Box 3"/>
          <p:cNvSpPr txBox="1">
            <a:spLocks noChangeArrowheads="1"/>
          </p:cNvSpPr>
          <p:nvPr/>
        </p:nvSpPr>
        <p:spPr bwMode="auto">
          <a:xfrm>
            <a:off x="914400" y="1143000"/>
            <a:ext cx="708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ltLang="en-US"/>
              <a:t> Outdoor water use is more discretionary</a:t>
            </a:r>
          </a:p>
          <a:p>
            <a:r>
              <a:rPr lang="en-US" altLang="en-US"/>
              <a:t>   than indoor use</a:t>
            </a:r>
          </a:p>
        </p:txBody>
      </p:sp>
      <p:sp>
        <p:nvSpPr>
          <p:cNvPr id="58372" name="Text Box 4"/>
          <p:cNvSpPr txBox="1">
            <a:spLocks noChangeArrowheads="1"/>
          </p:cNvSpPr>
          <p:nvPr/>
        </p:nvSpPr>
        <p:spPr bwMode="auto">
          <a:xfrm>
            <a:off x="762000" y="5410200"/>
            <a:ext cx="45624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 Plants don’t waste water</a:t>
            </a:r>
          </a:p>
          <a:p>
            <a:r>
              <a:rPr lang="en-US" altLang="en-US" b="1"/>
              <a:t>          people do!</a:t>
            </a:r>
          </a:p>
        </p:txBody>
      </p:sp>
      <p:sp>
        <p:nvSpPr>
          <p:cNvPr id="58373" name="Text Box 5"/>
          <p:cNvSpPr txBox="1">
            <a:spLocks noChangeArrowheads="1"/>
          </p:cNvSpPr>
          <p:nvPr/>
        </p:nvSpPr>
        <p:spPr bwMode="auto">
          <a:xfrm>
            <a:off x="1905000" y="457200"/>
            <a:ext cx="4475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Outdoor Water Use</a:t>
            </a:r>
          </a:p>
        </p:txBody>
      </p:sp>
      <p:pic>
        <p:nvPicPr>
          <p:cNvPr id="58376" name="Picture 8" descr="Water_097"/>
          <p:cNvPicPr>
            <a:picLocks noChangeAspect="1" noChangeArrowheads="1"/>
          </p:cNvPicPr>
          <p:nvPr/>
        </p:nvPicPr>
        <p:blipFill>
          <a:blip r:embed="rId3">
            <a:lum bright="-12000"/>
            <a:extLst>
              <a:ext uri="{28A0092B-C50C-407E-A947-70E740481C1C}">
                <a14:useLocalDpi xmlns:a14="http://schemas.microsoft.com/office/drawing/2010/main" val="0"/>
              </a:ext>
            </a:extLst>
          </a:blip>
          <a:srcRect l="7439"/>
          <a:stretch>
            <a:fillRect/>
          </a:stretch>
        </p:blipFill>
        <p:spPr bwMode="auto">
          <a:xfrm>
            <a:off x="6248400" y="4953000"/>
            <a:ext cx="2135188" cy="173037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609600" y="762000"/>
            <a:ext cx="6875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Functional Landscape Benefits</a:t>
            </a:r>
          </a:p>
        </p:txBody>
      </p:sp>
      <p:sp>
        <p:nvSpPr>
          <p:cNvPr id="60421" name="Text Box 5"/>
          <p:cNvSpPr txBox="1">
            <a:spLocks noChangeArrowheads="1"/>
          </p:cNvSpPr>
          <p:nvPr/>
        </p:nvSpPr>
        <p:spPr bwMode="auto">
          <a:xfrm>
            <a:off x="609600" y="1600200"/>
            <a:ext cx="5867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ltLang="en-US"/>
              <a:t> Reduce heat island effect</a:t>
            </a:r>
          </a:p>
          <a:p>
            <a:pPr>
              <a:buFontTx/>
              <a:buChar char="•"/>
            </a:pPr>
            <a:r>
              <a:rPr lang="en-US" altLang="en-US"/>
              <a:t> Filters air and water</a:t>
            </a:r>
          </a:p>
          <a:p>
            <a:pPr>
              <a:buFontTx/>
              <a:buChar char="•"/>
            </a:pPr>
            <a:r>
              <a:rPr lang="en-US" altLang="en-US"/>
              <a:t> Reduce runoff, permit infiltration</a:t>
            </a:r>
          </a:p>
          <a:p>
            <a:pPr>
              <a:buFontTx/>
              <a:buChar char="•"/>
            </a:pPr>
            <a:r>
              <a:rPr lang="en-US" altLang="en-US"/>
              <a:t> Erosion Control</a:t>
            </a:r>
          </a:p>
          <a:p>
            <a:pPr>
              <a:buFontTx/>
              <a:buChar char="•"/>
            </a:pPr>
            <a:r>
              <a:rPr lang="en-US" altLang="en-US"/>
              <a:t> Fire Prevention</a:t>
            </a:r>
          </a:p>
          <a:p>
            <a:pPr>
              <a:buFontTx/>
              <a:buChar char="•"/>
            </a:pPr>
            <a:r>
              <a:rPr lang="en-US" altLang="en-US"/>
              <a:t> Nuisance pest reduction</a:t>
            </a:r>
          </a:p>
        </p:txBody>
      </p:sp>
      <p:pic>
        <p:nvPicPr>
          <p:cNvPr id="60423" name="Picture 7" descr="DSC038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429000"/>
            <a:ext cx="3581400" cy="268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1828800" y="609600"/>
            <a:ext cx="4827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Recreational Benefits</a:t>
            </a:r>
          </a:p>
        </p:txBody>
      </p:sp>
      <p:sp>
        <p:nvSpPr>
          <p:cNvPr id="67589" name="Text Box 5"/>
          <p:cNvSpPr txBox="1">
            <a:spLocks noChangeArrowheads="1"/>
          </p:cNvSpPr>
          <p:nvPr/>
        </p:nvSpPr>
        <p:spPr bwMode="auto">
          <a:xfrm>
            <a:off x="2438400" y="1447800"/>
            <a:ext cx="290195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Sports safety</a:t>
            </a:r>
          </a:p>
          <a:p>
            <a:pPr>
              <a:buFontTx/>
              <a:buChar char="•"/>
            </a:pPr>
            <a:r>
              <a:rPr lang="en-US" altLang="en-US"/>
              <a:t> Entertainment</a:t>
            </a:r>
          </a:p>
          <a:p>
            <a:pPr>
              <a:buFontTx/>
              <a:buChar char="•"/>
            </a:pPr>
            <a:r>
              <a:rPr lang="en-US" altLang="en-US"/>
              <a:t> Physical health</a:t>
            </a:r>
          </a:p>
        </p:txBody>
      </p:sp>
      <p:pic>
        <p:nvPicPr>
          <p:cNvPr id="67592" name="Picture 8" descr="sanford-sta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200400"/>
            <a:ext cx="4581525" cy="308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1447800" y="1066800"/>
            <a:ext cx="4067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Aesthetic Benefits</a:t>
            </a:r>
          </a:p>
        </p:txBody>
      </p:sp>
      <p:sp>
        <p:nvSpPr>
          <p:cNvPr id="63493" name="Text Box 5"/>
          <p:cNvSpPr txBox="1">
            <a:spLocks noChangeArrowheads="1"/>
          </p:cNvSpPr>
          <p:nvPr/>
        </p:nvSpPr>
        <p:spPr bwMode="auto">
          <a:xfrm>
            <a:off x="669925" y="1924050"/>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endParaRPr lang="en-US" altLang="en-US"/>
          </a:p>
        </p:txBody>
      </p:sp>
      <p:sp>
        <p:nvSpPr>
          <p:cNvPr id="63494" name="Text Box 6"/>
          <p:cNvSpPr txBox="1">
            <a:spLocks noChangeArrowheads="1"/>
          </p:cNvSpPr>
          <p:nvPr/>
        </p:nvSpPr>
        <p:spPr bwMode="auto">
          <a:xfrm>
            <a:off x="838200" y="1981200"/>
            <a:ext cx="7415213"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t> Property value increase 7.28-15% (Gallup)</a:t>
            </a:r>
          </a:p>
          <a:p>
            <a:pPr>
              <a:buFontTx/>
              <a:buChar char="•"/>
            </a:pPr>
            <a:r>
              <a:rPr lang="en-US" altLang="en-US"/>
              <a:t> Quality of life</a:t>
            </a:r>
          </a:p>
          <a:p>
            <a:pPr>
              <a:buFontTx/>
              <a:buChar char="•"/>
            </a:pPr>
            <a:r>
              <a:rPr lang="en-US" altLang="en-US"/>
              <a:t> Mental health</a:t>
            </a:r>
          </a:p>
          <a:p>
            <a:pPr>
              <a:buFontTx/>
              <a:buChar char="•"/>
            </a:pPr>
            <a:r>
              <a:rPr lang="en-US" altLang="en-US"/>
              <a:t> Social Harmony</a:t>
            </a:r>
          </a:p>
          <a:p>
            <a:pPr>
              <a:buFontTx/>
              <a:buChar char="•"/>
            </a:pPr>
            <a:r>
              <a:rPr lang="en-US" altLang="en-US"/>
              <a:t> Community pride</a:t>
            </a:r>
          </a:p>
        </p:txBody>
      </p:sp>
      <p:pic>
        <p:nvPicPr>
          <p:cNvPr id="63495" name="Picture 7" descr="DSC027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743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2209800" y="2514600"/>
            <a:ext cx="450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t>Principles of Design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latesummer"/>
          <p:cNvPicPr>
            <a:picLocks noChangeAspect="1" noChangeArrowheads="1"/>
          </p:cNvPicPr>
          <p:nvPr/>
        </p:nvPicPr>
        <p:blipFill>
          <a:blip r:embed="rId3">
            <a:extLst>
              <a:ext uri="{28A0092B-C50C-407E-A947-70E740481C1C}">
                <a14:useLocalDpi xmlns:a14="http://schemas.microsoft.com/office/drawing/2010/main" val="0"/>
              </a:ext>
            </a:extLst>
          </a:blip>
          <a:srcRect b="1659"/>
          <a:stretch>
            <a:fillRect/>
          </a:stretch>
        </p:blipFill>
        <p:spPr bwMode="auto">
          <a:xfrm>
            <a:off x="838200" y="1066800"/>
            <a:ext cx="2514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hododendronAdmiralSemmesflower2"/>
          <p:cNvPicPr>
            <a:picLocks noChangeAspect="1" noChangeArrowheads="1"/>
          </p:cNvPicPr>
          <p:nvPr/>
        </p:nvPicPr>
        <p:blipFill>
          <a:blip r:embed="rId4">
            <a:extLst>
              <a:ext uri="{28A0092B-C50C-407E-A947-70E740481C1C}">
                <a14:useLocalDpi xmlns:a14="http://schemas.microsoft.com/office/drawing/2010/main" val="0"/>
              </a:ext>
            </a:extLst>
          </a:blip>
          <a:srcRect r="10715"/>
          <a:stretch>
            <a:fillRect/>
          </a:stretch>
        </p:blipFill>
        <p:spPr bwMode="auto">
          <a:xfrm>
            <a:off x="3505200" y="1066800"/>
            <a:ext cx="1905000" cy="160496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piraeajaponicahab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895600"/>
            <a:ext cx="1981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066800"/>
            <a:ext cx="2414588" cy="160655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11"/>
          <p:cNvPicPr>
            <a:picLocks noChangeAspect="1" noChangeArrowheads="1"/>
          </p:cNvPicPr>
          <p:nvPr/>
        </p:nvPicPr>
        <p:blipFill>
          <a:blip r:embed="rId7">
            <a:extLst>
              <a:ext uri="{28A0092B-C50C-407E-A947-70E740481C1C}">
                <a14:useLocalDpi xmlns:a14="http://schemas.microsoft.com/office/drawing/2010/main" val="0"/>
              </a:ext>
            </a:extLst>
          </a:blip>
          <a:srcRect l="13889"/>
          <a:stretch>
            <a:fillRect/>
          </a:stretch>
        </p:blipFill>
        <p:spPr bwMode="auto">
          <a:xfrm>
            <a:off x="5715000" y="2895600"/>
            <a:ext cx="2362200" cy="15208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elianthusangustifoliushabitinflower"/>
          <p:cNvPicPr>
            <a:picLocks noChangeAspect="1" noChangeArrowheads="1"/>
          </p:cNvPicPr>
          <p:nvPr/>
        </p:nvPicPr>
        <p:blipFill>
          <a:blip r:embed="rId8">
            <a:extLst>
              <a:ext uri="{28A0092B-C50C-407E-A947-70E740481C1C}">
                <a14:useLocalDpi xmlns:a14="http://schemas.microsoft.com/office/drawing/2010/main" val="0"/>
              </a:ext>
            </a:extLst>
          </a:blip>
          <a:srcRect b="4762"/>
          <a:stretch>
            <a:fillRect/>
          </a:stretch>
        </p:blipFill>
        <p:spPr bwMode="auto">
          <a:xfrm>
            <a:off x="838200" y="2895600"/>
            <a:ext cx="2514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6153" name="Text Box 9"/>
          <p:cNvSpPr txBox="1">
            <a:spLocks noChangeArrowheads="1"/>
          </p:cNvSpPr>
          <p:nvPr/>
        </p:nvSpPr>
        <p:spPr bwMode="auto">
          <a:xfrm>
            <a:off x="2971800" y="4876800"/>
            <a:ext cx="29495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a:latin typeface="Arial" charset="0"/>
              </a:rPr>
              <a:t>Plant Color</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1601</Words>
  <Application>Microsoft Macintosh PowerPoint</Application>
  <PresentationFormat>On-screen Show (4:3)</PresentationFormat>
  <Paragraphs>246</Paragraphs>
  <Slides>31</Slides>
  <Notes>22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6" baseType="lpstr">
      <vt:lpstr>Arial</vt:lpstr>
      <vt:lpstr>Times New Roman</vt:lpstr>
      <vt:lpstr>Default Design</vt:lpstr>
      <vt:lpstr>Microsoft Graph Chart</vt:lpstr>
      <vt:lpstr>Microsoft Graph 2000 Chart</vt:lpstr>
      <vt:lpstr>PowerPoint Presentation</vt:lpstr>
      <vt:lpstr>PowerPoint Presentation</vt:lpstr>
      <vt:lpstr>Household Water Use</vt:lpstr>
      <vt:lpstr>PowerPoint Presentation</vt:lpstr>
      <vt:lpstr>PowerPoint Presentation</vt:lpstr>
      <vt:lpstr>PowerPoint Presentation</vt:lpstr>
      <vt:lpstr>PowerPoint Presentation</vt:lpstr>
      <vt:lpstr>PowerPoint Presentation</vt:lpstr>
      <vt:lpstr>PowerPoint Presentation</vt:lpstr>
      <vt:lpstr>Texture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Evaporation Rates For Athens</vt:lpstr>
      <vt:lpstr>PowerPoint Presentation</vt:lpstr>
      <vt:lpstr>PowerPoint Presentation</vt:lpstr>
      <vt:lpstr>PowerPoint Presentation</vt:lpstr>
      <vt:lpstr>PowerPoint Presentation</vt:lpstr>
      <vt:lpstr>PowerPoint Presentation</vt:lpstr>
      <vt:lpstr>Water/Sewage Rates in Athens/Clarke County</vt:lpstr>
      <vt:lpstr>PowerPoint Presentation</vt:lpstr>
      <vt:lpstr>Projected Water Cost/1000 sq. ft.</vt:lpstr>
      <vt:lpstr>Potential Water Savings</vt:lpstr>
      <vt:lpstr>Cost of Converting 1000 sq. ft. to  Groundcover Plants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2015-09-08T03:31:35Z</dcterms:created>
  <dcterms:modified xsi:type="dcterms:W3CDTF">2015-09-08T03:36:39Z</dcterms:modified>
</cp:coreProperties>
</file>