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61" r:id="rId1"/>
  </p:sldMasterIdLst>
  <p:handoutMasterIdLst>
    <p:handoutMasterId r:id="rId60"/>
  </p:handoutMasterIdLst>
  <p:sldIdLst>
    <p:sldId id="256" r:id="rId2"/>
    <p:sldId id="257" r:id="rId3"/>
    <p:sldId id="259" r:id="rId4"/>
    <p:sldId id="293" r:id="rId5"/>
    <p:sldId id="289" r:id="rId6"/>
    <p:sldId id="290" r:id="rId7"/>
    <p:sldId id="295" r:id="rId8"/>
    <p:sldId id="316" r:id="rId9"/>
    <p:sldId id="291" r:id="rId10"/>
    <p:sldId id="294" r:id="rId11"/>
    <p:sldId id="292" r:id="rId12"/>
    <p:sldId id="296" r:id="rId13"/>
    <p:sldId id="297" r:id="rId14"/>
    <p:sldId id="298" r:id="rId15"/>
    <p:sldId id="268" r:id="rId16"/>
    <p:sldId id="260" r:id="rId17"/>
    <p:sldId id="269" r:id="rId18"/>
    <p:sldId id="261" r:id="rId19"/>
    <p:sldId id="262" r:id="rId20"/>
    <p:sldId id="263" r:id="rId21"/>
    <p:sldId id="264" r:id="rId22"/>
    <p:sldId id="270" r:id="rId23"/>
    <p:sldId id="265" r:id="rId24"/>
    <p:sldId id="275" r:id="rId25"/>
    <p:sldId id="308" r:id="rId26"/>
    <p:sldId id="309" r:id="rId27"/>
    <p:sldId id="266" r:id="rId28"/>
    <p:sldId id="267" r:id="rId29"/>
    <p:sldId id="272" r:id="rId30"/>
    <p:sldId id="271" r:id="rId31"/>
    <p:sldId id="273" r:id="rId32"/>
    <p:sldId id="274" r:id="rId33"/>
    <p:sldId id="276" r:id="rId34"/>
    <p:sldId id="277" r:id="rId35"/>
    <p:sldId id="278" r:id="rId36"/>
    <p:sldId id="279" r:id="rId37"/>
    <p:sldId id="281" r:id="rId38"/>
    <p:sldId id="282" r:id="rId39"/>
    <p:sldId id="283" r:id="rId40"/>
    <p:sldId id="284" r:id="rId41"/>
    <p:sldId id="288" r:id="rId42"/>
    <p:sldId id="305" r:id="rId43"/>
    <p:sldId id="306" r:id="rId44"/>
    <p:sldId id="315" r:id="rId45"/>
    <p:sldId id="280" r:id="rId46"/>
    <p:sldId id="285" r:id="rId47"/>
    <p:sldId id="287" r:id="rId48"/>
    <p:sldId id="300" r:id="rId49"/>
    <p:sldId id="304" r:id="rId50"/>
    <p:sldId id="301" r:id="rId51"/>
    <p:sldId id="302" r:id="rId52"/>
    <p:sldId id="303" r:id="rId53"/>
    <p:sldId id="310" r:id="rId54"/>
    <p:sldId id="311" r:id="rId55"/>
    <p:sldId id="313" r:id="rId56"/>
    <p:sldId id="307" r:id="rId57"/>
    <p:sldId id="258" r:id="rId58"/>
    <p:sldId id="314" r:id="rId5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24388E"/>
    <a:srgbClr val="A0BADD"/>
    <a:srgbClr val="10A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74" autoAdjust="0"/>
  </p:normalViewPr>
  <p:slideViewPr>
    <p:cSldViewPr>
      <p:cViewPr>
        <p:scale>
          <a:sx n="66" d="100"/>
          <a:sy n="66" d="100"/>
        </p:scale>
        <p:origin x="3504" y="1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1299D81E-8A30-AD46-AFCC-D7FB2CEC8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71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1139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114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4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1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911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91149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115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115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6A61C7-7E76-E446-A2E1-2DD68DD994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0D050E-9B96-4440-B951-731F2A6342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58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18D76-06D5-9F4B-B87C-A9DABD8AB5E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26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F24952-3166-C949-8FA4-CC653C54836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36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A60007-13F0-7048-B2D3-5DAD9B68C2D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2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07D79E-58FD-BC44-8B20-611EA20E33F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90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4737D0-5415-D64F-B22C-21CE8B49EC5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67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B26827-5DC8-A348-A810-92FCE0E235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72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063845-9B85-8E43-B88F-14045B22346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9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1B76A5-5836-114E-A2EC-36B101DCB1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42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D7854D-9A36-6C48-8132-CE4611EBA8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19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8196909F-E1FB-6644-8CF8-C96A1356EF1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011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01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1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01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901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587" cy="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85800" y="2438400"/>
            <a:ext cx="7924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C7FE5"/>
                    </a:outerShdw>
                  </a:cont>
                  <a:cont type="tree" name="">
                    <a:effect ref="fillLine"/>
                    <a:outerShdw dist="38100" dir="2700000" algn="tl">
                      <a:srgbClr val="001E5B"/>
                    </a:outerShdw>
                  </a:cont>
                  <a:effect ref="fillLine"/>
                </a:effectDag>
                <a:latin typeface="Times New Roman" charset="0"/>
              </a:rPr>
              <a:t>Athens-Clarke County Stormwater</a:t>
            </a:r>
            <a:endParaRPr lang="en-US" altLang="en-US" sz="12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DSCN05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7" b="3284"/>
          <a:stretch>
            <a:fillRect/>
          </a:stretch>
        </p:blipFill>
        <p:spPr bwMode="auto">
          <a:xfrm>
            <a:off x="1371600" y="381000"/>
            <a:ext cx="68278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DSCN0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1065(CurbTrash#1) 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0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0" y="2667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   </a:t>
            </a:r>
            <a:r>
              <a:rPr lang="en-US" altLang="en-US" sz="3200">
                <a:latin typeface="Arial" charset="0"/>
              </a:rPr>
              <a:t>Why is stormwater an issue?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0" y="3429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What services does ACC Stormwater provide?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0" y="4191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How is stormwater management funded?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0" y="2667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Why is stormwater an issue?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3429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What services does ACC Stormwater provide?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4191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How is stormwater management funded?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0" y="1676400"/>
            <a:ext cx="9144000" cy="2636838"/>
            <a:chOff x="0" y="1056"/>
            <a:chExt cx="5760" cy="1661"/>
          </a:xfrm>
        </p:grpSpPr>
        <p:sp>
          <p:nvSpPr>
            <p:cNvPr id="6151" name="Text Box 7"/>
            <p:cNvSpPr txBox="1">
              <a:spLocks noChangeArrowheads="1"/>
            </p:cNvSpPr>
            <p:nvPr/>
          </p:nvSpPr>
          <p:spPr bwMode="auto">
            <a:xfrm>
              <a:off x="0" y="1056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Infrastructure, Safety, and Security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6152" name="Text Box 8"/>
            <p:cNvSpPr txBox="1">
              <a:spLocks noChangeArrowheads="1"/>
            </p:cNvSpPr>
            <p:nvPr/>
          </p:nvSpPr>
          <p:spPr bwMode="auto">
            <a:xfrm>
              <a:off x="0" y="2352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Federal Permit Compliance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0" y="1488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Improved Water Quality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6154" name="Text Box 10"/>
            <p:cNvSpPr txBox="1">
              <a:spLocks noChangeArrowheads="1"/>
            </p:cNvSpPr>
            <p:nvPr/>
          </p:nvSpPr>
          <p:spPr bwMode="auto">
            <a:xfrm>
              <a:off x="0" y="192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Quality of Life</a:t>
              </a:r>
              <a:endParaRPr lang="en-US" alt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Infrastructure, Safety, and Security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0" y="3733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Federal Permit Compliance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0" y="2362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Improved Water Quality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0" y="3048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Quality of Life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blu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1816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28600" y="406400"/>
            <a:ext cx="63119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Infrastructure, Safety, </a:t>
            </a:r>
          </a:p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and Security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0" y="26670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Flood Protection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7181" name="Picture 13" descr="Impaired-Probl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3337" r="13669" b="5469"/>
          <a:stretch>
            <a:fillRect/>
          </a:stretch>
        </p:blipFill>
        <p:spPr bwMode="auto">
          <a:xfrm>
            <a:off x="3733800" y="1981200"/>
            <a:ext cx="5257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3733800" y="1981200"/>
            <a:ext cx="52578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3429000" y="4953000"/>
            <a:ext cx="1676400" cy="1625600"/>
            <a:chOff x="192" y="1440"/>
            <a:chExt cx="1056" cy="1024"/>
          </a:xfrm>
        </p:grpSpPr>
        <p:sp>
          <p:nvSpPr>
            <p:cNvPr id="7183" name="Text Box 15"/>
            <p:cNvSpPr txBox="1">
              <a:spLocks noChangeArrowheads="1"/>
            </p:cNvSpPr>
            <p:nvPr/>
          </p:nvSpPr>
          <p:spPr bwMode="auto">
            <a:xfrm>
              <a:off x="192" y="1440"/>
              <a:ext cx="1056" cy="10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000" b="1">
                  <a:latin typeface="Arial" charset="0"/>
                </a:rPr>
                <a:t>Legend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000" b="1">
                  <a:latin typeface="Arial" charset="0"/>
                </a:rPr>
                <a:t>Drainage Problems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000">
                  <a:latin typeface="Arial" charset="0"/>
                </a:rPr>
                <a:t>           Level I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000">
                  <a:latin typeface="Arial" charset="0"/>
                </a:rPr>
                <a:t>           Level II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000">
                  <a:latin typeface="Arial" charset="0"/>
                </a:rPr>
                <a:t>           Level III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000">
                  <a:latin typeface="Arial" charset="0"/>
                </a:rPr>
                <a:t>           Drainage Concerns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000">
                  <a:latin typeface="Arial" charset="0"/>
                </a:rPr>
                <a:t>           Impaired Waters</a:t>
              </a: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312" y="17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312" y="2034"/>
              <a:ext cx="96" cy="9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312" y="1893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312" y="2176"/>
              <a:ext cx="96" cy="9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auto">
            <a:xfrm rot="969870">
              <a:off x="288" y="2304"/>
              <a:ext cx="144" cy="144"/>
            </a:xfrm>
            <a:custGeom>
              <a:avLst/>
              <a:gdLst>
                <a:gd name="T0" fmla="*/ 8 w 104"/>
                <a:gd name="T1" fmla="*/ 96 h 96"/>
                <a:gd name="T2" fmla="*/ 8 w 104"/>
                <a:gd name="T3" fmla="*/ 48 h 96"/>
                <a:gd name="T4" fmla="*/ 56 w 104"/>
                <a:gd name="T5" fmla="*/ 48 h 96"/>
                <a:gd name="T6" fmla="*/ 104 w 104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96">
                  <a:moveTo>
                    <a:pt x="8" y="96"/>
                  </a:moveTo>
                  <a:cubicBezTo>
                    <a:pt x="4" y="76"/>
                    <a:pt x="0" y="56"/>
                    <a:pt x="8" y="48"/>
                  </a:cubicBezTo>
                  <a:cubicBezTo>
                    <a:pt x="16" y="40"/>
                    <a:pt x="40" y="56"/>
                    <a:pt x="56" y="48"/>
                  </a:cubicBezTo>
                  <a:cubicBezTo>
                    <a:pt x="72" y="40"/>
                    <a:pt x="88" y="20"/>
                    <a:pt x="104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304800" y="3352800"/>
            <a:ext cx="335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Identified Problem Areas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04800" y="4495800"/>
            <a:ext cx="335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Capital Improvements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looded Baxter-AB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8"/>
          <a:stretch>
            <a:fillRect/>
          </a:stretch>
        </p:blipFill>
        <p:spPr bwMode="auto">
          <a:xfrm>
            <a:off x="0" y="0"/>
            <a:ext cx="9372600" cy="70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652145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bg1"/>
                </a:solidFill>
                <a:latin typeface="Times New Roman" charset="0"/>
              </a:rPr>
              <a:t>Athens Banner-Herald</a:t>
            </a:r>
            <a:endParaRPr lang="en-US" altLang="en-US" sz="12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s-in-st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2004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1371600" y="381000"/>
            <a:ext cx="9144000" cy="823913"/>
            <a:chOff x="0" y="-1775520"/>
            <a:chExt cx="5760" cy="2242080"/>
          </a:xfrm>
        </p:grpSpPr>
        <p:pic>
          <p:nvPicPr>
            <p:cNvPr id="3075" name="Picture 3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blue backgrou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216"/>
              <a:ext cx="8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1392"/>
            </a:xfrm>
            <a:prstGeom prst="rect">
              <a:avLst/>
            </a:prstGeom>
            <a:gradFill rotWithShape="0">
              <a:gsLst>
                <a:gs pos="0">
                  <a:srgbClr val="10A4B2"/>
                </a:gs>
                <a:gs pos="100000">
                  <a:srgbClr val="A0BAD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144" y="-1775520"/>
              <a:ext cx="3654" cy="2242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800">
                  <a:solidFill>
                    <a:srgbClr val="24388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What is Stormwater?</a:t>
              </a:r>
              <a:endParaRPr lang="en-US" altLang="en-US" sz="2400">
                <a:solidFill>
                  <a:srgbClr val="24388E"/>
                </a:solidFill>
                <a:latin typeface="Tahoma" charset="0"/>
              </a:endParaRPr>
            </a:p>
          </p:txBody>
        </p:sp>
      </p:grp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048000" y="1295400"/>
            <a:ext cx="4953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tx2"/>
                </a:solidFill>
                <a:latin typeface="Arial" charset="0"/>
              </a:rPr>
              <a:t>Water that runs off of impervious surfaces such as roads, parking lots, or rooftops.</a:t>
            </a:r>
            <a:r>
              <a:rPr lang="en-US" altLang="en-US" sz="2400">
                <a:latin typeface="Times New Roman" charset="0"/>
              </a:rPr>
              <a:t>  </a:t>
            </a:r>
          </a:p>
        </p:txBody>
      </p:sp>
      <p:pic>
        <p:nvPicPr>
          <p:cNvPr id="3084" name="Picture 12" descr="storm outl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932" r="51530" b="3566"/>
          <a:stretch>
            <a:fillRect/>
          </a:stretch>
        </p:blipFill>
        <p:spPr bwMode="auto">
          <a:xfrm>
            <a:off x="381000" y="1219200"/>
            <a:ext cx="25749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lu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Upstream Culver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 b="1639"/>
          <a:stretch>
            <a:fillRect/>
          </a:stretch>
        </p:blipFill>
        <p:spPr bwMode="auto">
          <a:xfrm>
            <a:off x="4343400" y="1371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4343400" y="1371600"/>
            <a:ext cx="4572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4" name="Picture 8" descr="harrist-R1-037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"/>
          <a:stretch>
            <a:fillRect/>
          </a:stretch>
        </p:blipFill>
        <p:spPr bwMode="auto">
          <a:xfrm>
            <a:off x="304800" y="3733800"/>
            <a:ext cx="4800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04800" y="3733800"/>
            <a:ext cx="4800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28600" y="406400"/>
            <a:ext cx="81549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Capital Improvement Projects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400" y="2133600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Baxter Street</a:t>
            </a:r>
            <a:r>
              <a:rPr lang="en-US" altLang="en-US" sz="3200">
                <a:latin typeface="Arial" charset="0"/>
              </a:rPr>
              <a:t>  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Infrastructure, Safety, and Security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0" y="3733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Federal Permit Compliance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0" y="2362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Improved Water Quality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0" y="3048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Quality of Life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Infrastructure, Safety, and Security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0" y="3733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Federal Permit Compliance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0" y="2362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Improved Water Quality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0" y="3048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Quality of Life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28600" y="381000"/>
            <a:ext cx="66436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Improved Water Quality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81000" y="198120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latin typeface="Arial" charset="0"/>
              </a:rPr>
              <a:t>Nonpoint Source Pollution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11273" name="Picture 9" descr="DSCN2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 r="710"/>
          <a:stretch>
            <a:fillRect/>
          </a:stretch>
        </p:blipFill>
        <p:spPr bwMode="auto">
          <a:xfrm>
            <a:off x="6096000" y="1371600"/>
            <a:ext cx="2667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990600" y="2667000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1">
                <a:latin typeface="Arial" charset="0"/>
              </a:rPr>
              <a:t>Pollution that does not come from a single identifiable source.</a:t>
            </a:r>
            <a:endParaRPr lang="en-US" altLang="en-US" sz="2400">
              <a:latin typeface="Arial" charset="0"/>
            </a:endParaRP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457200" y="5029200"/>
            <a:ext cx="8382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Motor Oil • Sediment • Cooking Grease • Pet Waste Excess Fertilizer • Yard Waste • Litter • Pesticides Household Hazardous Waste • Detergents • Metals</a:t>
            </a: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6096000" y="1371600"/>
            <a:ext cx="2667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isposing soapy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26" descr="mo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ashing paint bru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blu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28600" y="508000"/>
            <a:ext cx="66436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Improved Water Quality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429000" y="1752600"/>
            <a:ext cx="5715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latin typeface="Arial" charset="0"/>
              </a:rPr>
              <a:t>Stormwater runoff carries </a:t>
            </a:r>
            <a:r>
              <a:rPr lang="en-US" altLang="en-US" sz="3600" i="1">
                <a:latin typeface="Arial" charset="0"/>
              </a:rPr>
              <a:t>nonpoint source pollution</a:t>
            </a:r>
            <a:r>
              <a:rPr lang="en-US" altLang="en-US" sz="3600">
                <a:latin typeface="Arial" charset="0"/>
              </a:rPr>
              <a:t> to our rivers and streams.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429000" y="3810000"/>
            <a:ext cx="5715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latin typeface="Arial" charset="0"/>
              </a:rPr>
              <a:t>Stormdrains lead directly to rivers and streams.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12301" name="Picture 13" descr="catch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20291" r="13043"/>
          <a:stretch>
            <a:fillRect/>
          </a:stretch>
        </p:blipFill>
        <p:spPr bwMode="auto">
          <a:xfrm>
            <a:off x="457200" y="1905000"/>
            <a:ext cx="2514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457200" y="1905000"/>
            <a:ext cx="2514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28600" y="406400"/>
            <a:ext cx="66436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Improved Water Quality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pic>
        <p:nvPicPr>
          <p:cNvPr id="13319" name="Picture 7" descr="RiverRepa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0" y="5562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Public Education and Outreach</a:t>
            </a:r>
            <a:endParaRPr lang="en-US" altLang="en-US" sz="2400">
              <a:latin typeface="Times New Roman" charset="0"/>
            </a:endParaRPr>
          </a:p>
        </p:txBody>
      </p:sp>
      <p:grpSp>
        <p:nvGrpSpPr>
          <p:cNvPr id="13326" name="Group 14"/>
          <p:cNvGrpSpPr>
            <a:grpSpLocks/>
          </p:cNvGrpSpPr>
          <p:nvPr/>
        </p:nvGrpSpPr>
        <p:grpSpPr bwMode="auto">
          <a:xfrm>
            <a:off x="0" y="3581400"/>
            <a:ext cx="9144000" cy="1752600"/>
            <a:chOff x="0" y="1776"/>
            <a:chExt cx="5760" cy="1104"/>
          </a:xfrm>
        </p:grpSpPr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0" y="1776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Ordinance Revisions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0" y="2352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Arial" charset="0"/>
                </a:rPr>
                <a:t>	Erosion and Sedimentation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0" y="2112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Arial" charset="0"/>
                </a:rPr>
                <a:t>	Stormwater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0" y="2592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Arial" charset="0"/>
                </a:rPr>
                <a:t>	Environmental Areas</a:t>
              </a:r>
              <a:endParaRPr lang="en-US" altLang="en-US" sz="2400">
                <a:latin typeface="Times New Roman" charset="0"/>
              </a:endParaRPr>
            </a:p>
          </p:txBody>
        </p:sp>
      </p:grp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0" y="1600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Municipal Services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0" y="2514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	Drain Cleaning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0" y="2133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	Street Sweeping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0" y="2895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	Pollution-Removing Devices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5105400" y="1676400"/>
            <a:ext cx="27432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1676400"/>
            <a:ext cx="9144000" cy="2636838"/>
            <a:chOff x="0" y="1056"/>
            <a:chExt cx="5760" cy="1661"/>
          </a:xfrm>
        </p:grpSpPr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0" y="1056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Infrastructure, Safety, and Security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0" y="2352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Federal Permit Compliance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0" y="1488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   Improved Water Quality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0" y="192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 b="1">
                  <a:latin typeface="Arial" charset="0"/>
                </a:rPr>
                <a:t>Quality of Life</a:t>
              </a:r>
              <a:endParaRPr lang="en-US" alt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4" name="Group 14"/>
          <p:cNvGrpSpPr>
            <a:grpSpLocks/>
          </p:cNvGrpSpPr>
          <p:nvPr/>
        </p:nvGrpSpPr>
        <p:grpSpPr bwMode="auto">
          <a:xfrm>
            <a:off x="457200" y="609600"/>
            <a:ext cx="9144000" cy="823913"/>
            <a:chOff x="0" y="-1775520"/>
            <a:chExt cx="5760" cy="2242080"/>
          </a:xfrm>
        </p:grpSpPr>
        <p:pic>
          <p:nvPicPr>
            <p:cNvPr id="5124" name="Picture 4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blu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216"/>
              <a:ext cx="8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1392"/>
            </a:xfrm>
            <a:prstGeom prst="rect">
              <a:avLst/>
            </a:prstGeom>
            <a:gradFill rotWithShape="0">
              <a:gsLst>
                <a:gs pos="0">
                  <a:srgbClr val="10A4B2"/>
                </a:gs>
                <a:gs pos="100000">
                  <a:srgbClr val="A0BAD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144" y="-1775520"/>
              <a:ext cx="4398" cy="2242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800">
                  <a:solidFill>
                    <a:srgbClr val="24388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Stormwater Management</a:t>
              </a:r>
              <a:endParaRPr lang="en-US" altLang="en-US" sz="2400">
                <a:solidFill>
                  <a:srgbClr val="24388E"/>
                </a:solidFill>
                <a:latin typeface="Tahoma" charset="0"/>
              </a:endParaRPr>
            </a:p>
          </p:txBody>
        </p:sp>
      </p:grp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0" y="3429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0" y="4191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Times New Roman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09600" y="2133600"/>
            <a:ext cx="8153400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1">
                <a:latin typeface="Arial" charset="0"/>
              </a:rPr>
              <a:t>What is the problem with stormwater in Athens-Clarke County? </a:t>
            </a:r>
          </a:p>
          <a:p>
            <a:pPr>
              <a:spcBef>
                <a:spcPct val="50000"/>
              </a:spcBef>
            </a:pPr>
            <a:r>
              <a:rPr lang="en-US" altLang="en-US" sz="5400" b="1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Infrastructure, Safety, and Security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0" y="3733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Federal Permit Compliance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0" y="2362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   Improved Water Quality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0" y="3048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Quality of Life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28600" y="406400"/>
            <a:ext cx="39258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Quality of Life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pic>
        <p:nvPicPr>
          <p:cNvPr id="19463" name="Picture 7" descr="D0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971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352800" y="1447800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Drinking Water Treatment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352800" y="2971800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Recreation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352800" y="4038600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Aesthetics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038600" y="1981200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Polluted stormwater increases costs of providing safe drinking water.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038600" y="35052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Fishing • Swimming • Boating 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038600" y="4495800"/>
            <a:ext cx="5105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Litter and other nonpoint source pollutants lessen our enjoyment of natural areas. 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457200" y="1524000"/>
            <a:ext cx="297180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488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489" name="Picture 9" descr="Untitled-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90" name="Picture 10" descr="blue backgrou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" y="3216"/>
                <a:ext cx="840" cy="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491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392"/>
              </a:xfrm>
              <a:prstGeom prst="rect">
                <a:avLst/>
              </a:prstGeom>
              <a:gradFill rotWithShape="0">
                <a:gsLst>
                  <a:gs pos="0">
                    <a:srgbClr val="10A4B2"/>
                  </a:gs>
                  <a:gs pos="100000">
                    <a:srgbClr val="A0BADD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2" name="Text Box 12"/>
              <p:cNvSpPr txBox="1">
                <a:spLocks noChangeArrowheads="1"/>
              </p:cNvSpPr>
              <p:nvPr/>
            </p:nvSpPr>
            <p:spPr bwMode="auto">
              <a:xfrm>
                <a:off x="144" y="256"/>
                <a:ext cx="4974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4800">
                    <a:solidFill>
                      <a:srgbClr val="24388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</a:rPr>
                  <a:t>Why is stormwater an issue?</a:t>
                </a:r>
                <a:endParaRPr lang="en-US" altLang="en-US" sz="2400">
                  <a:solidFill>
                    <a:srgbClr val="24388E"/>
                  </a:solidFill>
                  <a:latin typeface="Tahoma" charset="0"/>
                </a:endParaRPr>
              </a:p>
            </p:txBody>
          </p:sp>
        </p:grp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0" y="1056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Infrastructure, Safety, and Security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0" y="2352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 b="1">
                  <a:latin typeface="Arial" charset="0"/>
                </a:rPr>
                <a:t>Federal Permit Compliance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20495" name="Text Box 15"/>
            <p:cNvSpPr txBox="1">
              <a:spLocks noChangeArrowheads="1"/>
            </p:cNvSpPr>
            <p:nvPr/>
          </p:nvSpPr>
          <p:spPr bwMode="auto">
            <a:xfrm>
              <a:off x="0" y="1488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   Improved Water Quality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20496" name="Text Box 16"/>
            <p:cNvSpPr txBox="1">
              <a:spLocks noChangeArrowheads="1"/>
            </p:cNvSpPr>
            <p:nvPr/>
          </p:nvSpPr>
          <p:spPr bwMode="auto">
            <a:xfrm>
              <a:off x="0" y="192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Quality of Life</a:t>
              </a:r>
              <a:endParaRPr lang="en-US" alt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Infrastructure, Safety, and Security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0" y="3733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Federal Permit Compliance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0" y="2362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   Improved Water Quality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0" y="3048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Quality of Life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152400" y="1371600"/>
            <a:ext cx="899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Clean Water Act </a:t>
            </a:r>
            <a:r>
              <a:rPr lang="en-US" altLang="en-US" sz="3200">
                <a:latin typeface="Arial" charset="0"/>
              </a:rPr>
              <a:t>- NPDES Phase II</a:t>
            </a:r>
            <a:endParaRPr lang="en-US" altLang="en-US" sz="2400" b="1">
              <a:latin typeface="Times New Roman" charset="0"/>
            </a:endParaRP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1066800" y="1981200"/>
            <a:ext cx="693420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2400">
                <a:latin typeface="Arial" charset="0"/>
              </a:rPr>
              <a:t>Public Education and Outreach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    Public Participation and Involvement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    Elimination of Unlawful Discharges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    New Construction Controls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    Post-Construction Stormwater Management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    Good Housekeeping for Municipalities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0" y="2667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Why is stormwater an issue?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0" y="3429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</a:t>
            </a:r>
            <a:r>
              <a:rPr lang="en-US" altLang="en-US" sz="3100" b="1">
                <a:latin typeface="Arial" charset="0"/>
              </a:rPr>
              <a:t>What services does ACC Stormwater provide?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0" y="4114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How is stormwater management funded?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blu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28600" y="406400"/>
            <a:ext cx="78422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Stormwater Management in </a:t>
            </a:r>
          </a:p>
          <a:p>
            <a:r>
              <a:rPr lang="en-US" altLang="en-US" sz="48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Athens Clarke County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2667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</a:t>
            </a:r>
            <a:r>
              <a:rPr lang="en-US" altLang="en-US" sz="3200">
                <a:solidFill>
                  <a:schemeClr val="bg2"/>
                </a:solidFill>
                <a:latin typeface="Arial" charset="0"/>
              </a:rPr>
              <a:t>Why is stormwater an issue?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3429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</a:t>
            </a:r>
            <a:r>
              <a:rPr lang="en-US" altLang="en-US" sz="3100" b="1">
                <a:latin typeface="Arial" charset="0"/>
              </a:rPr>
              <a:t>What services does ACC Stormwater provide?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4114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How is stormwater management funded?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ac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200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DSCN27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r="6451"/>
          <a:stretch>
            <a:fillRect/>
          </a:stretch>
        </p:blipFill>
        <p:spPr bwMode="auto">
          <a:xfrm>
            <a:off x="4114800" y="1447800"/>
            <a:ext cx="42672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114800" y="4572000"/>
            <a:ext cx="3886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System Maintenance </a:t>
            </a:r>
            <a:r>
              <a:rPr lang="en-US" altLang="en-US" sz="3200">
                <a:latin typeface="Arial" charset="0"/>
              </a:rPr>
              <a:t>  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609600" y="1447800"/>
            <a:ext cx="32004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4114800" y="1447800"/>
            <a:ext cx="42672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6200" y="1676400"/>
            <a:ext cx="525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Engineering and Project Management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28682" name="Picture 10" descr="DSCN3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38862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4343400" y="3200400"/>
            <a:ext cx="38862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6" name="Picture 14" descr="DSCN0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t="40506" r="23111" b="13924"/>
          <a:stretch>
            <a:fillRect/>
          </a:stretch>
        </p:blipFill>
        <p:spPr bwMode="auto">
          <a:xfrm>
            <a:off x="304800" y="1371600"/>
            <a:ext cx="3429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304800" y="1371600"/>
            <a:ext cx="34290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09600" y="4800600"/>
            <a:ext cx="2895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Permits and Inspections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29706" name="Picture 10" descr="DSCN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DSCN0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304800" y="1371600"/>
            <a:ext cx="42672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5029200" y="1371600"/>
            <a:ext cx="38862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0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5033963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8" name="Picture 8" descr="Elki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352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886200" y="1524000"/>
            <a:ext cx="525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Public Education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28600" y="1676400"/>
            <a:ext cx="33528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3886200" y="2514600"/>
            <a:ext cx="50292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 descr="service 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1485" r="4210" b="20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228600" y="5029200"/>
            <a:ext cx="525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County-Wide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228600" y="55626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" charset="0"/>
              </a:rPr>
              <a:t>Services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SCN27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33556" r="30833"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26" descr="DSCN0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SCN0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4191000" y="2057400"/>
            <a:ext cx="6019800" cy="1036638"/>
            <a:chOff x="2640" y="960"/>
            <a:chExt cx="3792" cy="653"/>
          </a:xfrm>
        </p:grpSpPr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2640" y="960"/>
              <a:ext cx="364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 b="1">
                  <a:latin typeface="Arial" charset="0"/>
                </a:rPr>
                <a:t>Existing Services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2784" y="1248"/>
              <a:ext cx="364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   $ 1.7 Million</a:t>
              </a:r>
              <a:endParaRPr lang="en-US" altLang="en-US" sz="2400">
                <a:latin typeface="Times New Roman" charset="0"/>
              </a:endParaRPr>
            </a:p>
          </p:txBody>
        </p:sp>
      </p:grp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191000" y="3352800"/>
            <a:ext cx="4049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</a:t>
            </a:r>
            <a:r>
              <a:rPr lang="en-US" altLang="en-US" sz="3200" b="1">
                <a:latin typeface="Arial" charset="0"/>
              </a:rPr>
              <a:t>New Services</a:t>
            </a:r>
            <a:endParaRPr lang="en-US" altLang="en-US" sz="2000" i="1">
              <a:latin typeface="Times New Roman" charset="0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419600" y="4648200"/>
            <a:ext cx="50768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   $ 3.9 Million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492625" y="3886200"/>
            <a:ext cx="4291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>
                <a:latin typeface="Arial" charset="0"/>
              </a:rPr>
              <a:t>(as required by Federal Regulations including capital improvements)</a:t>
            </a:r>
          </a:p>
        </p:txBody>
      </p:sp>
      <p:pic>
        <p:nvPicPr>
          <p:cNvPr id="26636" name="Picture 12" descr="Looking Out (downstre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t="8511"/>
          <a:stretch>
            <a:fillRect/>
          </a:stretch>
        </p:blipFill>
        <p:spPr bwMode="auto">
          <a:xfrm>
            <a:off x="228600" y="1905000"/>
            <a:ext cx="4038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6" name="Group 12"/>
          <p:cNvGrpSpPr>
            <a:grpSpLocks/>
          </p:cNvGrpSpPr>
          <p:nvPr/>
        </p:nvGrpSpPr>
        <p:grpSpPr bwMode="auto">
          <a:xfrm>
            <a:off x="0" y="2667000"/>
            <a:ext cx="9144000" cy="2103438"/>
            <a:chOff x="0" y="1680"/>
            <a:chExt cx="5760" cy="1325"/>
          </a:xfrm>
        </p:grpSpPr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0" y="168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Why is stormwater an issue?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0" y="216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>
                  <a:solidFill>
                    <a:schemeClr val="bg2"/>
                  </a:solidFill>
                  <a:latin typeface="Arial" charset="0"/>
                </a:rPr>
                <a:t>What services does ACC Stormwater provide?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0" y="264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   How is stormwater management funded?</a:t>
              </a:r>
              <a:endParaRPr lang="en-US" alt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lu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381000"/>
            <a:ext cx="894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Funding Stormwater Management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62000" y="1752600"/>
            <a:ext cx="731520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1994</a:t>
            </a:r>
            <a:r>
              <a:rPr lang="en-US" altLang="en-US" sz="2400">
                <a:latin typeface="Arial" charset="0"/>
              </a:rPr>
              <a:t>  	Stormwater Management Program begins.          	Funded annually through general fund.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2000</a:t>
            </a:r>
            <a:r>
              <a:rPr lang="en-US" altLang="en-US" sz="2400">
                <a:latin typeface="Arial" charset="0"/>
              </a:rPr>
              <a:t>	SPLOST sales tax dollars fund $5.6 Million in 	capital improvement projects.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2003</a:t>
            </a:r>
            <a:r>
              <a:rPr lang="en-US" altLang="en-US" sz="2400">
                <a:latin typeface="Arial" charset="0"/>
              </a:rPr>
              <a:t>	New federal regulations take effect.               	Temporary funding of $500,000 through 		general fund.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2004</a:t>
            </a:r>
            <a:r>
              <a:rPr lang="en-US" altLang="en-US" sz="2400">
                <a:latin typeface="Arial" charset="0"/>
              </a:rPr>
              <a:t>	SPLOST 2005-  $2.6 Million per year in 		proposed capital improvement funding.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2005</a:t>
            </a:r>
            <a:r>
              <a:rPr lang="en-US" altLang="en-US" sz="2400">
                <a:latin typeface="Arial" charset="0"/>
              </a:rPr>
              <a:t>	$3 Million needed to operate program at 	mandated level.</a:t>
            </a:r>
          </a:p>
          <a:p>
            <a:pPr>
              <a:spcBef>
                <a:spcPct val="50000"/>
              </a:spcBef>
            </a:pPr>
            <a:endParaRPr lang="en-US" altLang="en-US" sz="2400">
              <a:latin typeface="Times New Roman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   In the past . . .</a:t>
            </a:r>
            <a:endParaRPr lang="en-US" altLang="en-US" sz="24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blu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0" y="381000"/>
            <a:ext cx="894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Funding Stormwater Management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219200" y="2819400"/>
            <a:ext cx="6743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      </a:t>
            </a:r>
            <a:endParaRPr lang="en-US" altLang="en-US" sz="2400">
              <a:latin typeface="Times New Roman" charset="0"/>
            </a:endParaRPr>
          </a:p>
        </p:txBody>
      </p:sp>
      <p:grpSp>
        <p:nvGrpSpPr>
          <p:cNvPr id="48140" name="Group 12"/>
          <p:cNvGrpSpPr>
            <a:grpSpLocks/>
          </p:cNvGrpSpPr>
          <p:nvPr/>
        </p:nvGrpSpPr>
        <p:grpSpPr bwMode="auto">
          <a:xfrm>
            <a:off x="381000" y="1981200"/>
            <a:ext cx="7772400" cy="2484438"/>
            <a:chOff x="192" y="1056"/>
            <a:chExt cx="4896" cy="1565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192" y="1056"/>
              <a:ext cx="424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</a:t>
              </a:r>
              <a:r>
                <a:rPr lang="en-US" altLang="en-US" sz="3200" b="1">
                  <a:latin typeface="Arial" charset="0"/>
                </a:rPr>
                <a:t>Funding Options: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432" y="1488"/>
              <a:ext cx="424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   General Fund (property tax)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48138" name="Text Box 10"/>
            <p:cNvSpPr txBox="1">
              <a:spLocks noChangeArrowheads="1"/>
            </p:cNvSpPr>
            <p:nvPr/>
          </p:nvSpPr>
          <p:spPr bwMode="auto">
            <a:xfrm>
              <a:off x="432" y="1872"/>
              <a:ext cx="424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   SPLOST (sales tax)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48139" name="Text Box 11"/>
            <p:cNvSpPr txBox="1">
              <a:spLocks noChangeArrowheads="1"/>
            </p:cNvSpPr>
            <p:nvPr/>
          </p:nvSpPr>
          <p:spPr bwMode="auto">
            <a:xfrm>
              <a:off x="432" y="2256"/>
              <a:ext cx="46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Arial" charset="0"/>
                </a:rPr>
                <a:t>      Stormwater Utility</a:t>
              </a:r>
              <a:endParaRPr lang="en-US" alt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105400" y="1600200"/>
            <a:ext cx="35433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Fee for Service</a:t>
            </a:r>
          </a:p>
          <a:p>
            <a:pPr>
              <a:spcBef>
                <a:spcPct val="50000"/>
              </a:spcBef>
            </a:pPr>
            <a:endParaRPr lang="en-US" altLang="en-US" sz="10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Based on   	       Impervious Surface</a:t>
            </a:r>
          </a:p>
          <a:p>
            <a:pPr>
              <a:spcBef>
                <a:spcPct val="50000"/>
              </a:spcBef>
            </a:pPr>
            <a:endParaRPr lang="en-US" altLang="en-US" sz="10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Charges all contributing properties</a:t>
            </a:r>
          </a:p>
          <a:p>
            <a:pPr>
              <a:spcBef>
                <a:spcPct val="50000"/>
              </a:spcBef>
            </a:pPr>
            <a:endParaRPr lang="en-US" altLang="en-US" sz="3200" b="1">
              <a:latin typeface="Arial" charset="0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04800" y="381000"/>
            <a:ext cx="78851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What is a Stormwater Utility?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pic>
        <p:nvPicPr>
          <p:cNvPr id="52231" name="Picture 7" descr="DSCN2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343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57200" y="1752600"/>
            <a:ext cx="4343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SCN0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0" y="381000"/>
            <a:ext cx="894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Funding Stormwater Management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04800" y="1447800"/>
            <a:ext cx="6743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charset="0"/>
              </a:rPr>
              <a:t>Citizen-Staff Stormwater Advisory Committee Recommendation: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4648200" y="3581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latin typeface="Arial" charset="0"/>
              </a:rPr>
              <a:t>Stormwater Utility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49163" name="Picture 11" descr="DSCN2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4038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381000" y="3048000"/>
            <a:ext cx="40386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66611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What makes up the fee?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09600" y="16002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Base Rate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990600" y="2133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Tied to fixed program costs.</a:t>
            </a:r>
            <a:endParaRPr lang="en-US" altLang="en-US" sz="2400">
              <a:latin typeface="Times New Roman" charset="0"/>
            </a:endParaRPr>
          </a:p>
        </p:txBody>
      </p:sp>
      <p:grpSp>
        <p:nvGrpSpPr>
          <p:cNvPr id="50190" name="Group 14"/>
          <p:cNvGrpSpPr>
            <a:grpSpLocks/>
          </p:cNvGrpSpPr>
          <p:nvPr/>
        </p:nvGrpSpPr>
        <p:grpSpPr bwMode="auto">
          <a:xfrm>
            <a:off x="609600" y="2895600"/>
            <a:ext cx="7620000" cy="1355725"/>
            <a:chOff x="432" y="1824"/>
            <a:chExt cx="4800" cy="854"/>
          </a:xfrm>
        </p:grpSpPr>
        <p:sp>
          <p:nvSpPr>
            <p:cNvPr id="50183" name="Text Box 7"/>
            <p:cNvSpPr txBox="1">
              <a:spLocks noChangeArrowheads="1"/>
            </p:cNvSpPr>
            <p:nvPr/>
          </p:nvSpPr>
          <p:spPr bwMode="auto">
            <a:xfrm>
              <a:off x="432" y="1824"/>
              <a:ext cx="47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Water Quality Rate</a:t>
              </a:r>
            </a:p>
          </p:txBody>
        </p:sp>
        <p:sp>
          <p:nvSpPr>
            <p:cNvPr id="50187" name="Text Box 11"/>
            <p:cNvSpPr txBox="1">
              <a:spLocks noChangeArrowheads="1"/>
            </p:cNvSpPr>
            <p:nvPr/>
          </p:nvSpPr>
          <p:spPr bwMode="auto">
            <a:xfrm>
              <a:off x="624" y="2160"/>
              <a:ext cx="460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Arial" charset="0"/>
                </a:rPr>
                <a:t>Tied to the cost of water quality improvement implementation.</a:t>
              </a:r>
              <a:endParaRPr lang="en-US" altLang="en-US" sz="2400">
                <a:latin typeface="Times New Roman" charset="0"/>
              </a:endParaRPr>
            </a:p>
          </p:txBody>
        </p:sp>
      </p:grpSp>
      <p:grpSp>
        <p:nvGrpSpPr>
          <p:cNvPr id="50189" name="Group 13"/>
          <p:cNvGrpSpPr>
            <a:grpSpLocks/>
          </p:cNvGrpSpPr>
          <p:nvPr/>
        </p:nvGrpSpPr>
        <p:grpSpPr bwMode="auto">
          <a:xfrm>
            <a:off x="685800" y="4495800"/>
            <a:ext cx="7620000" cy="990600"/>
            <a:chOff x="432" y="2688"/>
            <a:chExt cx="4800" cy="624"/>
          </a:xfrm>
        </p:grpSpPr>
        <p:sp>
          <p:nvSpPr>
            <p:cNvPr id="50184" name="Text Box 8"/>
            <p:cNvSpPr txBox="1">
              <a:spLocks noChangeArrowheads="1"/>
            </p:cNvSpPr>
            <p:nvPr/>
          </p:nvSpPr>
          <p:spPr bwMode="auto">
            <a:xfrm>
              <a:off x="432" y="2688"/>
              <a:ext cx="47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Water Quantity Rate</a:t>
              </a:r>
            </a:p>
          </p:txBody>
        </p:sp>
        <p:sp>
          <p:nvSpPr>
            <p:cNvPr id="50188" name="Text Box 12"/>
            <p:cNvSpPr txBox="1">
              <a:spLocks noChangeArrowheads="1"/>
            </p:cNvSpPr>
            <p:nvPr/>
          </p:nvSpPr>
          <p:spPr bwMode="auto">
            <a:xfrm>
              <a:off x="624" y="3024"/>
              <a:ext cx="46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Arial" charset="0"/>
                </a:rPr>
                <a:t>Tied to the cost of drainage maintenance.</a:t>
              </a:r>
              <a:endParaRPr lang="en-US" alt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711358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How is the fee calculated?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3400" y="44958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Average single family home = 1 ERU 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33400" y="18288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latin typeface="Arial" charset="0"/>
              </a:rPr>
              <a:t>Equivalent Runoff Unit (ERU)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33400" y="2971800"/>
            <a:ext cx="647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latin typeface="Arial" charset="0"/>
              </a:rPr>
              <a:t>ERU   =</a:t>
            </a:r>
            <a:r>
              <a:rPr lang="en-US" altLang="en-US" sz="3200" b="1">
                <a:latin typeface="Arial" charset="0"/>
              </a:rPr>
              <a:t>     2,628 Square feet of   	            impervious surface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711358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How is the fee calculated?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81000" y="17526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latin typeface="Arial" charset="0"/>
              </a:rPr>
              <a:t>Intensity of Development (ID)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81000" y="27432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latin typeface="Arial" charset="0"/>
              </a:rPr>
              <a:t>ID Factor - Based on Land Use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647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latin typeface="Arial" charset="0"/>
              </a:rPr>
              <a:t>ERU x ID = Billable ERUs</a:t>
            </a:r>
            <a:endParaRPr lang="en-US" altLang="en-US" sz="3200" b="1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5232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Sample Calculation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52400" y="2819400"/>
            <a:ext cx="4495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Impervious Area = 60,000 sq.ft.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1 ERU = 2,628 sq.ft.</a:t>
            </a:r>
            <a:endParaRPr lang="en-US" altLang="en-US" sz="3200" b="1">
              <a:latin typeface="Arial" charset="0"/>
            </a:endParaRPr>
          </a:p>
        </p:txBody>
      </p:sp>
      <p:grpSp>
        <p:nvGrpSpPr>
          <p:cNvPr id="59406" name="Group 14"/>
          <p:cNvGrpSpPr>
            <a:grpSpLocks/>
          </p:cNvGrpSpPr>
          <p:nvPr/>
        </p:nvGrpSpPr>
        <p:grpSpPr bwMode="auto">
          <a:xfrm>
            <a:off x="4800600" y="2895600"/>
            <a:ext cx="4114800" cy="1004888"/>
            <a:chOff x="2832" y="1056"/>
            <a:chExt cx="2592" cy="633"/>
          </a:xfrm>
        </p:grpSpPr>
        <p:sp>
          <p:nvSpPr>
            <p:cNvPr id="59401" name="Text Box 9"/>
            <p:cNvSpPr txBox="1">
              <a:spLocks noChangeArrowheads="1"/>
            </p:cNvSpPr>
            <p:nvPr/>
          </p:nvSpPr>
          <p:spPr bwMode="auto">
            <a:xfrm>
              <a:off x="2880" y="1056"/>
              <a:ext cx="129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60,000 sq.ft.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2,628 sq.ft.</a:t>
              </a:r>
              <a:endParaRPr lang="en-US" altLang="en-US" sz="3200" b="1">
                <a:latin typeface="Arial" charset="0"/>
              </a:endParaRPr>
            </a:p>
          </p:txBody>
        </p:sp>
        <p:sp>
          <p:nvSpPr>
            <p:cNvPr id="59402" name="Line 10"/>
            <p:cNvSpPr>
              <a:spLocks noChangeShapeType="1"/>
            </p:cNvSpPr>
            <p:nvPr/>
          </p:nvSpPr>
          <p:spPr bwMode="auto">
            <a:xfrm>
              <a:off x="2832" y="1392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4" name="Text Box 12"/>
            <p:cNvSpPr txBox="1">
              <a:spLocks noChangeArrowheads="1"/>
            </p:cNvSpPr>
            <p:nvPr/>
          </p:nvSpPr>
          <p:spPr bwMode="auto">
            <a:xfrm>
              <a:off x="4128" y="124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= 22.8 ERUs</a:t>
              </a:r>
              <a:endParaRPr lang="en-US" altLang="en-US" sz="3200" b="1">
                <a:latin typeface="Arial" charset="0"/>
              </a:endParaRPr>
            </a:p>
          </p:txBody>
        </p:sp>
      </p:grp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28600" y="4343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ID Factor = 1.9 (commercial land use)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152400" y="533400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22.8 ERUs x 1.9 = 43.3 Billable ERUs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304800" y="14478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SIZE:	2 acres 						                  USE:	Commercial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39401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Credit System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57200" y="2895600"/>
            <a:ext cx="868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200" b="1">
                <a:latin typeface="Arial" charset="0"/>
              </a:rPr>
              <a:t> </a:t>
            </a:r>
            <a:r>
              <a:rPr lang="en-US" altLang="en-US" sz="3200">
                <a:latin typeface="Arial" charset="0"/>
              </a:rPr>
              <a:t>Fee Reduction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200">
                <a:latin typeface="Arial" charset="0"/>
              </a:rPr>
              <a:t> Issued for proper stormwater management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762000" y="16002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latin typeface="Arial" charset="0"/>
              </a:rPr>
              <a:t>“But I can’t turn off the rain!”</a:t>
            </a:r>
            <a:endParaRPr lang="en-US" altLang="en-US" sz="3200" b="1">
              <a:latin typeface="Arial" charset="0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533400" y="4800600"/>
            <a:ext cx="6781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Detention Ponds • Bioretention • Rain Gardens • Stormwater Wetlands • Swales Infiltration Trenches • Sand Filters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8153400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atin typeface="Arial" charset="0"/>
              </a:rPr>
              <a:t>A reduction in impervious surface will always result in a reduced fee. </a:t>
            </a:r>
          </a:p>
          <a:p>
            <a:pPr>
              <a:spcBef>
                <a:spcPct val="50000"/>
              </a:spcBef>
            </a:pPr>
            <a:r>
              <a:rPr lang="en-US" altLang="en-US" sz="5400" b="1">
                <a:latin typeface="Arial" charset="0"/>
              </a:rPr>
              <a:t> 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04800" y="381000"/>
            <a:ext cx="6019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Stormwater Utility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381000"/>
            <a:ext cx="6073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Why manage stormwater?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35814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700">
                <a:solidFill>
                  <a:schemeClr val="tx2"/>
                </a:solidFill>
                <a:latin typeface="Arial" charset="0"/>
              </a:rPr>
              <a:t> To prevent flooding during heavy rains.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700">
                <a:solidFill>
                  <a:schemeClr val="tx2"/>
                </a:solidFill>
                <a:latin typeface="Arial" charset="0"/>
              </a:rPr>
              <a:t> To keep our rivers and streams healthy.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700">
                <a:solidFill>
                  <a:schemeClr val="tx2"/>
                </a:solidFill>
                <a:latin typeface="Arial" charset="0"/>
              </a:rPr>
              <a:t> To meet state and federal requirements.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700">
                <a:solidFill>
                  <a:schemeClr val="tx2"/>
                </a:solidFill>
                <a:latin typeface="Arial" charset="0"/>
              </a:rPr>
              <a:t> To provide for future growth and development.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4107" name="Picture 11" descr="NrthOcon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143000" y="2743200"/>
            <a:ext cx="77724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600" b="1" i="1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From street to stream.</a:t>
            </a:r>
          </a:p>
          <a:p>
            <a:r>
              <a:rPr lang="en-US" altLang="en-US" sz="4600" b="1" i="1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Protecting our classic resource.</a:t>
            </a:r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0" y="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ACC Stormwater</a:t>
            </a:r>
            <a:r>
              <a:rPr lang="en-US" altLang="en-US" sz="4600">
                <a:solidFill>
                  <a:srgbClr val="2438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endParaRPr lang="en-US" altLang="en-US" sz="2400">
              <a:solidFill>
                <a:srgbClr val="24388E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DSCN00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8" cy="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DSCN06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DSCN0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333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DSCN00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b="155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</TotalTime>
  <Words>833</Words>
  <Application>Microsoft Macintosh PowerPoint</Application>
  <PresentationFormat>On-screen Show (4:3)</PresentationFormat>
  <Paragraphs>176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Times New Roman</vt:lpstr>
      <vt:lpstr>Garamond</vt:lpstr>
      <vt:lpstr>Wingdings</vt:lpstr>
      <vt:lpstr>Arial</vt:lpstr>
      <vt:lpstr>Tahoma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cp:lastPrinted>2004-10-12T16:27:46Z</cp:lastPrinted>
  <dcterms:created xsi:type="dcterms:W3CDTF">2015-09-08T00:49:41Z</dcterms:created>
  <dcterms:modified xsi:type="dcterms:W3CDTF">2015-09-08T00:53:13Z</dcterms:modified>
</cp:coreProperties>
</file>