
<file path=[Content_Types].xml><?xml version="1.0" encoding="utf-8"?>
<Types xmlns="http://schemas.openxmlformats.org/package/2006/content-types">
  <Default Extension="xml" ContentType="application/xml"/>
  <Default Extension="png" ContentType="image/png"/>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9" r:id="rId1"/>
  </p:sldMasterIdLst>
  <p:notesMasterIdLst>
    <p:notesMasterId r:id="rId16"/>
  </p:notesMasterIdLst>
  <p:handoutMasterIdLst>
    <p:handoutMasterId r:id="rId17"/>
  </p:handoutMasterIdLst>
  <p:sldIdLst>
    <p:sldId id="256" r:id="rId2"/>
    <p:sldId id="279" r:id="rId3"/>
    <p:sldId id="257" r:id="rId4"/>
    <p:sldId id="258" r:id="rId5"/>
    <p:sldId id="259" r:id="rId6"/>
    <p:sldId id="267" r:id="rId7"/>
    <p:sldId id="260" r:id="rId8"/>
    <p:sldId id="269" r:id="rId9"/>
    <p:sldId id="268" r:id="rId10"/>
    <p:sldId id="270" r:id="rId11"/>
    <p:sldId id="271" r:id="rId12"/>
    <p:sldId id="276" r:id="rId13"/>
    <p:sldId id="277" r:id="rId14"/>
    <p:sldId id="278" r:id="rId15"/>
  </p:sldIdLst>
  <p:sldSz cx="9144000" cy="6858000" type="screen4x3"/>
  <p:notesSz cx="6858000" cy="9144000"/>
  <p:defaultTextStyle>
    <a:defPPr>
      <a:defRPr lang="en-US"/>
    </a:defPPr>
    <a:lvl1pPr algn="ctr" rtl="0" eaLnBrk="0" fontAlgn="base" hangingPunct="0">
      <a:spcBef>
        <a:spcPct val="0"/>
      </a:spcBef>
      <a:spcAft>
        <a:spcPct val="0"/>
      </a:spcAft>
      <a:defRPr kern="1200">
        <a:solidFill>
          <a:schemeClr val="tx1"/>
        </a:solidFill>
        <a:latin typeface="Arial" charset="0"/>
        <a:ea typeface="+mn-ea"/>
        <a:cs typeface="+mn-cs"/>
      </a:defRPr>
    </a:lvl1pPr>
    <a:lvl2pPr marL="457200" algn="ctr" rtl="0" eaLnBrk="0" fontAlgn="base" hangingPunct="0">
      <a:spcBef>
        <a:spcPct val="0"/>
      </a:spcBef>
      <a:spcAft>
        <a:spcPct val="0"/>
      </a:spcAft>
      <a:defRPr kern="1200">
        <a:solidFill>
          <a:schemeClr val="tx1"/>
        </a:solidFill>
        <a:latin typeface="Arial" charset="0"/>
        <a:ea typeface="+mn-ea"/>
        <a:cs typeface="+mn-cs"/>
      </a:defRPr>
    </a:lvl2pPr>
    <a:lvl3pPr marL="914400" algn="ctr" rtl="0" eaLnBrk="0" fontAlgn="base" hangingPunct="0">
      <a:spcBef>
        <a:spcPct val="0"/>
      </a:spcBef>
      <a:spcAft>
        <a:spcPct val="0"/>
      </a:spcAft>
      <a:defRPr kern="1200">
        <a:solidFill>
          <a:schemeClr val="tx1"/>
        </a:solidFill>
        <a:latin typeface="Arial" charset="0"/>
        <a:ea typeface="+mn-ea"/>
        <a:cs typeface="+mn-cs"/>
      </a:defRPr>
    </a:lvl3pPr>
    <a:lvl4pPr marL="1371600" algn="ctr" rtl="0" eaLnBrk="0" fontAlgn="base" hangingPunct="0">
      <a:spcBef>
        <a:spcPct val="0"/>
      </a:spcBef>
      <a:spcAft>
        <a:spcPct val="0"/>
      </a:spcAft>
      <a:defRPr kern="1200">
        <a:solidFill>
          <a:schemeClr val="tx1"/>
        </a:solidFill>
        <a:latin typeface="Arial" charset="0"/>
        <a:ea typeface="+mn-ea"/>
        <a:cs typeface="+mn-cs"/>
      </a:defRPr>
    </a:lvl4pPr>
    <a:lvl5pPr marL="1828800" algn="ctr"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993300"/>
    <a:srgbClr val="CC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075"/>
    <p:restoredTop sz="96405"/>
  </p:normalViewPr>
  <p:slideViewPr>
    <p:cSldViewPr>
      <p:cViewPr varScale="1">
        <p:scale>
          <a:sx n="126" d="100"/>
          <a:sy n="126" d="100"/>
        </p:scale>
        <p:origin x="2520"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04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eaLnBrk="1" hangingPunct="1">
              <a:defRPr sz="1200"/>
            </a:lvl1pPr>
          </a:lstStyle>
          <a:p>
            <a:endParaRPr lang="en-US" altLang="en-US"/>
          </a:p>
        </p:txBody>
      </p:sp>
      <p:sp>
        <p:nvSpPr>
          <p:cNvPr id="5017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018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eaLnBrk="1" hangingPunct="1">
              <a:defRPr sz="1200"/>
            </a:lvl1pPr>
          </a:lstStyle>
          <a:p>
            <a:endParaRPr lang="en-US" altLang="en-US"/>
          </a:p>
        </p:txBody>
      </p:sp>
      <p:sp>
        <p:nvSpPr>
          <p:cNvPr id="5018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A80969A5-49E7-5043-8DD2-FD1D778D0E85}" type="slidenum">
              <a:rPr lang="en-US" altLang="en-US"/>
              <a:pPr/>
              <a:t>‹#›</a:t>
            </a:fld>
            <a:endParaRPr lang="en-US" altLang="en-US"/>
          </a:p>
        </p:txBody>
      </p:sp>
    </p:spTree>
    <p:extLst>
      <p:ext uri="{BB962C8B-B14F-4D97-AF65-F5344CB8AC3E}">
        <p14:creationId xmlns:p14="http://schemas.microsoft.com/office/powerpoint/2010/main" val="495383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eaLnBrk="1" hangingPunct="1">
              <a:defRPr sz="1200"/>
            </a:lvl1pPr>
          </a:lstStyle>
          <a:p>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4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eaLnBrk="1" hangingPunct="1">
              <a:defRPr sz="1200"/>
            </a:lvl1pPr>
          </a:lstStyle>
          <a:p>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6450D1B6-F5B6-A147-BB30-6B2D985D31C5}" type="slidenum">
              <a:rPr lang="en-US" altLang="en-US"/>
              <a:pPr/>
              <a:t>‹#›</a:t>
            </a:fld>
            <a:endParaRPr lang="en-US" altLang="en-US"/>
          </a:p>
        </p:txBody>
      </p:sp>
    </p:spTree>
    <p:extLst>
      <p:ext uri="{BB962C8B-B14F-4D97-AF65-F5344CB8AC3E}">
        <p14:creationId xmlns:p14="http://schemas.microsoft.com/office/powerpoint/2010/main" val="95423949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05A327-F3BD-0A43-8C06-FA483E0C1A3C}" type="slidenum">
              <a:rPr lang="en-US" altLang="en-US"/>
              <a:pPr/>
              <a:t>1</a:t>
            </a:fld>
            <a:endParaRPr lang="en-US" altLang="en-US"/>
          </a:p>
        </p:txBody>
      </p:sp>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057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3837CA-D33B-EF4A-B753-28F731E1712C}" type="slidenum">
              <a:rPr lang="en-US" altLang="en-US"/>
              <a:pPr/>
              <a:t>3</a:t>
            </a:fld>
            <a:endParaRPr lang="en-US" altLang="en-US"/>
          </a:p>
        </p:txBody>
      </p:sp>
      <p:sp>
        <p:nvSpPr>
          <p:cNvPr id="5122" name="Rectangle 2"/>
          <p:cNvSpPr>
            <a:spLocks noRot="1" noChangeArrowheads="1" noTextEdit="1"/>
          </p:cNvSpPr>
          <p:nvPr>
            <p:ph type="sldImg"/>
          </p:nvPr>
        </p:nvSpPr>
        <p:spPr>
          <a:xfrm>
            <a:off x="1143000" y="685800"/>
            <a:ext cx="4573588" cy="3430588"/>
          </a:xfrm>
          <a:ln/>
        </p:spPr>
      </p:sp>
      <p:sp>
        <p:nvSpPr>
          <p:cNvPr id="5123" name="Rectangle 3"/>
          <p:cNvSpPr>
            <a:spLocks noGrp="1" noChangeArrowheads="1"/>
          </p:cNvSpPr>
          <p:nvPr>
            <p:ph type="body" idx="1"/>
          </p:nvPr>
        </p:nvSpPr>
        <p:spPr>
          <a:xfrm>
            <a:off x="914400" y="4343400"/>
            <a:ext cx="5029200" cy="4114800"/>
          </a:xfrm>
        </p:spPr>
        <p:txBody>
          <a:bodyPr/>
          <a:lstStyle/>
          <a:p>
            <a:pPr defTabSz="114300"/>
            <a:r>
              <a:rPr lang="en-US" altLang="en-US"/>
              <a:t>In an undisturbed environment, water falls to the ground, either hitting the surface and running off or percolating through the soil into the groundwater.  Through both routes, water makes its way to our streams, ponds, wetlands, rivers, lakes and oceans.</a:t>
            </a:r>
          </a:p>
          <a:p>
            <a:pPr defTabSz="114300"/>
            <a:endParaRPr lang="en-US" altLang="en-US"/>
          </a:p>
          <a:p>
            <a:pPr defTabSz="114300"/>
            <a:r>
              <a:rPr lang="en-US" altLang="en-US"/>
              <a:t>As we develop and alter the landscape, however, this natural cycle is disturbed, impacting both water quantity AND water quality.</a:t>
            </a:r>
          </a:p>
          <a:p>
            <a:pPr defTabSz="114300"/>
            <a:r>
              <a:rPr lang="en-US" altLang="en-US"/>
              <a:t>	- increased runoff</a:t>
            </a:r>
          </a:p>
          <a:p>
            <a:pPr defTabSz="114300"/>
            <a:r>
              <a:rPr lang="en-US" altLang="en-US"/>
              <a:t>			more frequent flooding</a:t>
            </a:r>
          </a:p>
          <a:p>
            <a:pPr defTabSz="114300"/>
            <a:r>
              <a:rPr lang="en-US" altLang="en-US"/>
              <a:t>			more severe flooding</a:t>
            </a:r>
          </a:p>
          <a:p>
            <a:pPr defTabSz="114300"/>
            <a:r>
              <a:rPr lang="en-US" altLang="en-US"/>
              <a:t>	- decreased infiltration</a:t>
            </a:r>
          </a:p>
          <a:p>
            <a:pPr defTabSz="114300"/>
            <a:r>
              <a:rPr lang="en-US" altLang="en-US"/>
              <a:t>			less groundwater recharge</a:t>
            </a:r>
          </a:p>
          <a:p>
            <a:pPr defTabSz="114300"/>
            <a:r>
              <a:rPr lang="en-US" altLang="en-US"/>
              <a:t>			decrease in base flow to streams</a:t>
            </a:r>
          </a:p>
          <a:p>
            <a:pPr defTabSz="114300"/>
            <a:r>
              <a:rPr lang="en-US" altLang="en-US"/>
              <a:t>	- more pollution generated from our uses of the land and delivered to our 				waterways</a:t>
            </a:r>
          </a:p>
          <a:p>
            <a:pPr defTabSz="114300"/>
            <a:endParaRPr lang="en-US" altLang="en-US"/>
          </a:p>
        </p:txBody>
      </p:sp>
    </p:spTree>
    <p:extLst>
      <p:ext uri="{BB962C8B-B14F-4D97-AF65-F5344CB8AC3E}">
        <p14:creationId xmlns:p14="http://schemas.microsoft.com/office/powerpoint/2010/main" val="199978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7E90EB-1EAF-E14D-8E1F-681CDB64CE72}" type="slidenum">
              <a:rPr lang="en-US" altLang="en-US"/>
              <a:pPr/>
              <a:t>5</a:t>
            </a:fld>
            <a:endParaRPr lang="en-US" altLang="en-US"/>
          </a:p>
        </p:txBody>
      </p:sp>
      <p:sp>
        <p:nvSpPr>
          <p:cNvPr id="8194" name="Rectangle 2"/>
          <p:cNvSpPr>
            <a:spLocks noRot="1" noChangeArrowheads="1" noTextEdit="1"/>
          </p:cNvSpPr>
          <p:nvPr>
            <p:ph type="sldImg"/>
          </p:nvPr>
        </p:nvSpPr>
        <p:spPr>
          <a:xfrm>
            <a:off x="1150938" y="692150"/>
            <a:ext cx="4556125" cy="3416300"/>
          </a:xfrm>
          <a:ln/>
        </p:spPr>
      </p:sp>
      <p:sp>
        <p:nvSpPr>
          <p:cNvPr id="8195" name="Rectangle 3"/>
          <p:cNvSpPr>
            <a:spLocks noGrp="1" noChangeArrowheads="1"/>
          </p:cNvSpPr>
          <p:nvPr>
            <p:ph type="body" idx="1"/>
          </p:nvPr>
        </p:nvSpPr>
        <p:spPr>
          <a:xfrm>
            <a:off x="914400" y="4343400"/>
            <a:ext cx="5029200" cy="4114800"/>
          </a:xfrm>
        </p:spPr>
        <p:txBody>
          <a:bodyPr/>
          <a:lstStyle/>
          <a:p>
            <a:pPr>
              <a:tabLst>
                <a:tab pos="461963" algn="l"/>
              </a:tabLst>
            </a:pPr>
            <a:r>
              <a:rPr lang="en-US" altLang="en-US" b="1"/>
              <a:t>Impervious Surfaces -- not pollutants themselves</a:t>
            </a:r>
            <a:endParaRPr lang="en-US" altLang="en-US"/>
          </a:p>
          <a:p>
            <a:pPr>
              <a:tabLst>
                <a:tab pos="461963" algn="l"/>
              </a:tabLst>
            </a:pPr>
            <a:r>
              <a:rPr lang="en-US" altLang="en-US"/>
              <a:t>	The surface is not necessarily a pollutant itself, but it transports pollutants, impedes infiltration, increases the volume of runoff generated, and indicates more intensive &amp; polluting land uses.</a:t>
            </a:r>
          </a:p>
          <a:p>
            <a:pPr>
              <a:tabLst>
                <a:tab pos="461963" algn="l"/>
              </a:tabLst>
            </a:pPr>
            <a:endParaRPr lang="en-US" altLang="en-US"/>
          </a:p>
        </p:txBody>
      </p:sp>
    </p:spTree>
    <p:extLst>
      <p:ext uri="{BB962C8B-B14F-4D97-AF65-F5344CB8AC3E}">
        <p14:creationId xmlns:p14="http://schemas.microsoft.com/office/powerpoint/2010/main" val="221010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B969CD-5A73-AF45-BD62-23B8C992D348}" type="slidenum">
              <a:rPr lang="en-US" altLang="en-US"/>
              <a:pPr/>
              <a:t>6</a:t>
            </a:fld>
            <a:endParaRPr lang="en-US" altLang="en-US"/>
          </a:p>
        </p:txBody>
      </p:sp>
      <p:sp>
        <p:nvSpPr>
          <p:cNvPr id="24578" name="Rectangle 2"/>
          <p:cNvSpPr>
            <a:spLocks noRot="1" noChangeArrowheads="1" noTextEdit="1"/>
          </p:cNvSpPr>
          <p:nvPr>
            <p:ph type="sldImg"/>
          </p:nvPr>
        </p:nvSpPr>
        <p:spPr>
          <a:xfrm>
            <a:off x="1150938" y="692150"/>
            <a:ext cx="4556125" cy="3416300"/>
          </a:xfrm>
          <a:ln/>
        </p:spPr>
      </p:sp>
      <p:sp>
        <p:nvSpPr>
          <p:cNvPr id="24579" name="Rectangle 3"/>
          <p:cNvSpPr>
            <a:spLocks noGrp="1" noChangeArrowheads="1"/>
          </p:cNvSpPr>
          <p:nvPr>
            <p:ph type="body" idx="1"/>
          </p:nvPr>
        </p:nvSpPr>
        <p:spPr>
          <a:xfrm>
            <a:off x="914400" y="4343400"/>
            <a:ext cx="5029200" cy="4114800"/>
          </a:xfrm>
        </p:spPr>
        <p:txBody>
          <a:bodyPr/>
          <a:lstStyle/>
          <a:p>
            <a:r>
              <a:rPr lang="en-US" altLang="en-US" b="1"/>
              <a:t>Nonpoint Source Pollution - Oily water running to storm drain</a:t>
            </a:r>
          </a:p>
          <a:p>
            <a:r>
              <a:rPr lang="en-US" altLang="en-US"/>
              <a:t>..."nonpoint source pollution" or polluted runoff, which is created when water washes over the land and picks up all sorts of diffuse pollutants along the way, whether it is oil from our cars, fertilizers from our lawns and parks, or garbage carelessly tossed on the ground.  Polluted runoff is what we will focus on today, both because it is such a problem and because it can be difficult to address this diffuse sort of pollution unless we understand where it comes from and strategies to prevent it.</a:t>
            </a:r>
          </a:p>
          <a:p>
            <a:endParaRPr lang="en-US" altLang="en-US"/>
          </a:p>
        </p:txBody>
      </p:sp>
    </p:spTree>
    <p:extLst>
      <p:ext uri="{BB962C8B-B14F-4D97-AF65-F5344CB8AC3E}">
        <p14:creationId xmlns:p14="http://schemas.microsoft.com/office/powerpoint/2010/main" val="1528584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3A9AEE-977B-494E-B78E-31B9F5A08F83}" type="slidenum">
              <a:rPr lang="en-US" altLang="en-US"/>
              <a:pPr/>
              <a:t>7</a:t>
            </a:fld>
            <a:endParaRPr lang="en-US" altLang="en-US"/>
          </a:p>
        </p:txBody>
      </p:sp>
      <p:sp>
        <p:nvSpPr>
          <p:cNvPr id="10242" name="Rectangle 2"/>
          <p:cNvSpPr>
            <a:spLocks noRot="1" noChangeArrowheads="1" noTextEdit="1"/>
          </p:cNvSpPr>
          <p:nvPr>
            <p:ph type="sldImg"/>
          </p:nvPr>
        </p:nvSpPr>
        <p:spPr>
          <a:xfrm>
            <a:off x="1143000" y="685800"/>
            <a:ext cx="4573588" cy="3430588"/>
          </a:xfrm>
          <a:ln/>
        </p:spPr>
      </p:sp>
      <p:sp>
        <p:nvSpPr>
          <p:cNvPr id="10243" name="Rectangle 3"/>
          <p:cNvSpPr>
            <a:spLocks noGrp="1" noChangeArrowheads="1"/>
          </p:cNvSpPr>
          <p:nvPr>
            <p:ph type="body" idx="1"/>
          </p:nvPr>
        </p:nvSpPr>
        <p:spPr>
          <a:xfrm>
            <a:off x="914400" y="4343400"/>
            <a:ext cx="5029200" cy="4114800"/>
          </a:xfrm>
        </p:spPr>
        <p:txBody>
          <a:bodyPr/>
          <a:lstStyle/>
          <a:p>
            <a:r>
              <a:rPr lang="en-US" altLang="en-US" b="1"/>
              <a:t>The Pollutants in Polluted Runoff (List)</a:t>
            </a:r>
            <a:endParaRPr lang="en-US" altLang="en-US"/>
          </a:p>
          <a:p>
            <a:r>
              <a:rPr lang="en-US" altLang="en-US"/>
              <a:t>There are a variety of pollutants that can get into our waters.  Many officials know about sediment because there has been a lot of guidance and regulation on sediment and erosion control already; however, it's important to know that sediment is just one of several nonpoint pollutants and what we do to control sediment and erosion does not necessarily control for other pollutants as well.  Let's take a few minutes to talk about each individual pollutant, and look at examples of how each affects the resources in our local communities.</a:t>
            </a:r>
          </a:p>
          <a:p>
            <a:endParaRPr lang="en-US" altLang="en-US"/>
          </a:p>
        </p:txBody>
      </p:sp>
    </p:spTree>
    <p:extLst>
      <p:ext uri="{BB962C8B-B14F-4D97-AF65-F5344CB8AC3E}">
        <p14:creationId xmlns:p14="http://schemas.microsoft.com/office/powerpoint/2010/main" val="565141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7D3166-6E1D-8840-AB54-8EDB30872599}" type="slidenum">
              <a:rPr lang="en-US" altLang="en-US"/>
              <a:pPr/>
              <a:t>9</a:t>
            </a:fld>
            <a:endParaRPr lang="en-US" altLang="en-US"/>
          </a:p>
        </p:txBody>
      </p:sp>
      <p:sp>
        <p:nvSpPr>
          <p:cNvPr id="26626" name="Rectangle 2"/>
          <p:cNvSpPr>
            <a:spLocks noRot="1" noChangeArrowheads="1" noTextEdit="1"/>
          </p:cNvSpPr>
          <p:nvPr>
            <p:ph type="sldImg"/>
          </p:nvPr>
        </p:nvSpPr>
        <p:spPr>
          <a:xfrm>
            <a:off x="1143000" y="685800"/>
            <a:ext cx="4573588" cy="3430588"/>
          </a:xfrm>
          <a:ln/>
        </p:spPr>
      </p:sp>
      <p:sp>
        <p:nvSpPr>
          <p:cNvPr id="26627"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15372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62D671-2384-ED4B-8C14-E9288C1B6A2A}" type="slidenum">
              <a:rPr lang="en-US" altLang="en-US"/>
              <a:pPr/>
              <a:t>10</a:t>
            </a:fld>
            <a:endParaRPr lang="en-US" altLang="en-US"/>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672595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F567AA-3343-2047-955B-7B5137FF1386}" type="slidenum">
              <a:rPr lang="en-US" altLang="en-US"/>
              <a:pPr/>
              <a:t>12</a:t>
            </a:fld>
            <a:endParaRPr lang="en-US" altLang="en-US"/>
          </a:p>
        </p:txBody>
      </p:sp>
      <p:sp>
        <p:nvSpPr>
          <p:cNvPr id="38914" name="Rectangle 2"/>
          <p:cNvSpPr>
            <a:spLocks noRot="1" noChangeArrowheads="1" noTextEdit="1"/>
          </p:cNvSpPr>
          <p:nvPr>
            <p:ph type="sldImg"/>
          </p:nvPr>
        </p:nvSpPr>
        <p:spPr>
          <a:xfrm>
            <a:off x="1150938" y="692150"/>
            <a:ext cx="4556125" cy="3416300"/>
          </a:xfrm>
          <a:ln/>
        </p:spPr>
      </p:sp>
      <p:sp>
        <p:nvSpPr>
          <p:cNvPr id="38915" name="Rectangle 3"/>
          <p:cNvSpPr>
            <a:spLocks noGrp="1" noChangeArrowheads="1"/>
          </p:cNvSpPr>
          <p:nvPr>
            <p:ph type="body" idx="1"/>
          </p:nvPr>
        </p:nvSpPr>
        <p:spPr>
          <a:xfrm>
            <a:off x="914400" y="4343400"/>
            <a:ext cx="5029200" cy="4114800"/>
          </a:xfrm>
        </p:spPr>
        <p:txBody>
          <a:bodyPr/>
          <a:lstStyle/>
          <a:p>
            <a:r>
              <a:rPr lang="en-US" altLang="en-US"/>
              <a:t>By encouraging infiltration and reducing impervious surfaces, we accomplish not only the protection of our communities water resources, but improve our urban habatat as well.  The green area in the pictures on the left and center are  emergency access ways, fully designed to support the weigh of fire trucks or ambulances.  However, instead of capping the area with impervious asphalt or concrete, the area was paved with “grass” pavers, and serves the dual function of an access way and a lawn.  The picture on the right shows a vest pocket park in the middle of a downtown area.  These parks can also be designed to facilitate infiltration.</a:t>
            </a:r>
          </a:p>
        </p:txBody>
      </p:sp>
    </p:spTree>
    <p:extLst>
      <p:ext uri="{BB962C8B-B14F-4D97-AF65-F5344CB8AC3E}">
        <p14:creationId xmlns:p14="http://schemas.microsoft.com/office/powerpoint/2010/main" val="2100302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533400" y="2130425"/>
            <a:ext cx="8077200" cy="1470025"/>
          </a:xfrm>
        </p:spPr>
        <p:txBody>
          <a:bodyPr/>
          <a:lstStyle>
            <a:lvl1pPr>
              <a:defRPr sz="4400"/>
            </a:lvl1pPr>
          </a:lstStyle>
          <a:p>
            <a:pPr lvl="0"/>
            <a:r>
              <a:rPr lang="en-US" altLang="en-US" noProof="0" smtClean="0"/>
              <a:t>Click to edit Master title style</a:t>
            </a:r>
          </a:p>
        </p:txBody>
      </p:sp>
      <p:sp>
        <p:nvSpPr>
          <p:cNvPr id="4198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41988" name="Rectangle 4"/>
          <p:cNvSpPr>
            <a:spLocks noGrp="1" noChangeArrowheads="1"/>
          </p:cNvSpPr>
          <p:nvPr>
            <p:ph type="dt" sz="half" idx="2"/>
          </p:nvPr>
        </p:nvSpPr>
        <p:spPr/>
        <p:txBody>
          <a:bodyPr/>
          <a:lstStyle>
            <a:lvl1pPr>
              <a:defRPr/>
            </a:lvl1pPr>
          </a:lstStyle>
          <a:p>
            <a:endParaRPr lang="en-US" altLang="en-US"/>
          </a:p>
        </p:txBody>
      </p:sp>
      <p:sp>
        <p:nvSpPr>
          <p:cNvPr id="41989" name="Rectangle 5"/>
          <p:cNvSpPr>
            <a:spLocks noGrp="1" noChangeArrowheads="1"/>
          </p:cNvSpPr>
          <p:nvPr>
            <p:ph type="ftr" sz="quarter" idx="3"/>
          </p:nvPr>
        </p:nvSpPr>
        <p:spPr/>
        <p:txBody>
          <a:bodyPr/>
          <a:lstStyle>
            <a:lvl1pPr>
              <a:defRPr/>
            </a:lvl1pPr>
          </a:lstStyle>
          <a:p>
            <a:endParaRPr lang="en-US" altLang="en-US"/>
          </a:p>
        </p:txBody>
      </p:sp>
      <p:sp>
        <p:nvSpPr>
          <p:cNvPr id="41990" name="Rectangle 6"/>
          <p:cNvSpPr>
            <a:spLocks noGrp="1" noChangeArrowheads="1"/>
          </p:cNvSpPr>
          <p:nvPr>
            <p:ph type="sldNum" sz="quarter" idx="4"/>
          </p:nvPr>
        </p:nvSpPr>
        <p:spPr/>
        <p:txBody>
          <a:bodyPr/>
          <a:lstStyle>
            <a:lvl1pPr>
              <a:defRPr/>
            </a:lvl1pPr>
          </a:lstStyle>
          <a:p>
            <a:fld id="{0E9A8C8D-C4DA-EB4D-9D7D-C62047676452}"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234D578-BA72-D848-80E5-20DB4808B75C}" type="slidenum">
              <a:rPr lang="en-US" altLang="en-US"/>
              <a:pPr/>
              <a:t>‹#›</a:t>
            </a:fld>
            <a:endParaRPr lang="en-US" altLang="en-US"/>
          </a:p>
        </p:txBody>
      </p:sp>
    </p:spTree>
    <p:extLst>
      <p:ext uri="{BB962C8B-B14F-4D97-AF65-F5344CB8AC3E}">
        <p14:creationId xmlns:p14="http://schemas.microsoft.com/office/powerpoint/2010/main" val="157305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762000"/>
            <a:ext cx="1924050" cy="5364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90600" y="762000"/>
            <a:ext cx="5619750" cy="5364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E6D91DA-40CA-F840-9A1A-D39074EE7756}" type="slidenum">
              <a:rPr lang="en-US" altLang="en-US"/>
              <a:pPr/>
              <a:t>‹#›</a:t>
            </a:fld>
            <a:endParaRPr lang="en-US" altLang="en-US"/>
          </a:p>
        </p:txBody>
      </p:sp>
    </p:spTree>
    <p:extLst>
      <p:ext uri="{BB962C8B-B14F-4D97-AF65-F5344CB8AC3E}">
        <p14:creationId xmlns:p14="http://schemas.microsoft.com/office/powerpoint/2010/main" val="605768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7696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90600" y="2057400"/>
            <a:ext cx="3771900" cy="4068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2057400"/>
            <a:ext cx="3771900" cy="4068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52BAC6A9-91D0-5647-A23F-964CED69F0FD}" type="slidenum">
              <a:rPr lang="en-US" altLang="en-US"/>
              <a:pPr/>
              <a:t>‹#›</a:t>
            </a:fld>
            <a:endParaRPr lang="en-US" altLang="en-US"/>
          </a:p>
        </p:txBody>
      </p:sp>
    </p:spTree>
    <p:extLst>
      <p:ext uri="{BB962C8B-B14F-4D97-AF65-F5344CB8AC3E}">
        <p14:creationId xmlns:p14="http://schemas.microsoft.com/office/powerpoint/2010/main" val="2084474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7696200" cy="1066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2057400"/>
            <a:ext cx="3771900" cy="4068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14900" y="2057400"/>
            <a:ext cx="3771900" cy="4068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2358091C-BA0D-0142-A2C6-E9181B6CA332}" type="slidenum">
              <a:rPr lang="en-US" altLang="en-US"/>
              <a:pPr/>
              <a:t>‹#›</a:t>
            </a:fld>
            <a:endParaRPr lang="en-US" altLang="en-US"/>
          </a:p>
        </p:txBody>
      </p:sp>
    </p:spTree>
    <p:extLst>
      <p:ext uri="{BB962C8B-B14F-4D97-AF65-F5344CB8AC3E}">
        <p14:creationId xmlns:p14="http://schemas.microsoft.com/office/powerpoint/2010/main" val="1859297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C3671FC-36CE-744B-AB54-2AC612DD199A}" type="slidenum">
              <a:rPr lang="en-US" altLang="en-US"/>
              <a:pPr/>
              <a:t>‹#›</a:t>
            </a:fld>
            <a:endParaRPr lang="en-US" altLang="en-US"/>
          </a:p>
        </p:txBody>
      </p:sp>
    </p:spTree>
    <p:extLst>
      <p:ext uri="{BB962C8B-B14F-4D97-AF65-F5344CB8AC3E}">
        <p14:creationId xmlns:p14="http://schemas.microsoft.com/office/powerpoint/2010/main" val="758779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1777737-9BD2-364D-92B9-DDC7A761DC21}" type="slidenum">
              <a:rPr lang="en-US" altLang="en-US"/>
              <a:pPr/>
              <a:t>‹#›</a:t>
            </a:fld>
            <a:endParaRPr lang="en-US" altLang="en-US"/>
          </a:p>
        </p:txBody>
      </p:sp>
    </p:spTree>
    <p:extLst>
      <p:ext uri="{BB962C8B-B14F-4D97-AF65-F5344CB8AC3E}">
        <p14:creationId xmlns:p14="http://schemas.microsoft.com/office/powerpoint/2010/main" val="1041765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2057400"/>
            <a:ext cx="3771900" cy="4068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2057400"/>
            <a:ext cx="3771900" cy="4068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08298D7-122C-C14B-BB60-8C67BC5B07EF}" type="slidenum">
              <a:rPr lang="en-US" altLang="en-US"/>
              <a:pPr/>
              <a:t>‹#›</a:t>
            </a:fld>
            <a:endParaRPr lang="en-US" altLang="en-US"/>
          </a:p>
        </p:txBody>
      </p:sp>
    </p:spTree>
    <p:extLst>
      <p:ext uri="{BB962C8B-B14F-4D97-AF65-F5344CB8AC3E}">
        <p14:creationId xmlns:p14="http://schemas.microsoft.com/office/powerpoint/2010/main" val="51915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05CCAE76-99BD-6248-8A88-BAA925EABB62}" type="slidenum">
              <a:rPr lang="en-US" altLang="en-US"/>
              <a:pPr/>
              <a:t>‹#›</a:t>
            </a:fld>
            <a:endParaRPr lang="en-US" altLang="en-US"/>
          </a:p>
        </p:txBody>
      </p:sp>
    </p:spTree>
    <p:extLst>
      <p:ext uri="{BB962C8B-B14F-4D97-AF65-F5344CB8AC3E}">
        <p14:creationId xmlns:p14="http://schemas.microsoft.com/office/powerpoint/2010/main" val="227943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E528169D-9B37-5146-ABF6-1166C8D98530}" type="slidenum">
              <a:rPr lang="en-US" altLang="en-US"/>
              <a:pPr/>
              <a:t>‹#›</a:t>
            </a:fld>
            <a:endParaRPr lang="en-US" altLang="en-US"/>
          </a:p>
        </p:txBody>
      </p:sp>
    </p:spTree>
    <p:extLst>
      <p:ext uri="{BB962C8B-B14F-4D97-AF65-F5344CB8AC3E}">
        <p14:creationId xmlns:p14="http://schemas.microsoft.com/office/powerpoint/2010/main" val="2082524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9134B953-29D2-3544-9F05-B2B11789550F}" type="slidenum">
              <a:rPr lang="en-US" altLang="en-US"/>
              <a:pPr/>
              <a:t>‹#›</a:t>
            </a:fld>
            <a:endParaRPr lang="en-US" altLang="en-US"/>
          </a:p>
        </p:txBody>
      </p:sp>
    </p:spTree>
    <p:extLst>
      <p:ext uri="{BB962C8B-B14F-4D97-AF65-F5344CB8AC3E}">
        <p14:creationId xmlns:p14="http://schemas.microsoft.com/office/powerpoint/2010/main" val="1293649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1D9BC90-43F7-D643-9A08-7F21FA0D8892}" type="slidenum">
              <a:rPr lang="en-US" altLang="en-US"/>
              <a:pPr/>
              <a:t>‹#›</a:t>
            </a:fld>
            <a:endParaRPr lang="en-US" altLang="en-US"/>
          </a:p>
        </p:txBody>
      </p:sp>
    </p:spTree>
    <p:extLst>
      <p:ext uri="{BB962C8B-B14F-4D97-AF65-F5344CB8AC3E}">
        <p14:creationId xmlns:p14="http://schemas.microsoft.com/office/powerpoint/2010/main" val="1246385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4453F06-3628-114E-BCC9-6180E1CAFDD5}" type="slidenum">
              <a:rPr lang="en-US" altLang="en-US"/>
              <a:pPr/>
              <a:t>‹#›</a:t>
            </a:fld>
            <a:endParaRPr lang="en-US" altLang="en-US"/>
          </a:p>
        </p:txBody>
      </p:sp>
    </p:spTree>
    <p:extLst>
      <p:ext uri="{BB962C8B-B14F-4D97-AF65-F5344CB8AC3E}">
        <p14:creationId xmlns:p14="http://schemas.microsoft.com/office/powerpoint/2010/main" val="14372861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xfrm>
            <a:off x="990600" y="762000"/>
            <a:ext cx="7696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63" name="Rectangle 3"/>
          <p:cNvSpPr>
            <a:spLocks noGrp="1" noChangeArrowheads="1"/>
          </p:cNvSpPr>
          <p:nvPr>
            <p:ph type="body" idx="1"/>
          </p:nvPr>
        </p:nvSpPr>
        <p:spPr bwMode="auto">
          <a:xfrm>
            <a:off x="990600" y="2057400"/>
            <a:ext cx="7696200" cy="406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096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eaLnBrk="1" hangingPunct="1">
              <a:defRPr sz="1400"/>
            </a:lvl1pPr>
          </a:lstStyle>
          <a:p>
            <a:endParaRPr lang="en-US" altLang="en-US"/>
          </a:p>
        </p:txBody>
      </p:sp>
      <p:sp>
        <p:nvSpPr>
          <p:cNvPr id="4096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ltLang="en-US"/>
          </a:p>
        </p:txBody>
      </p:sp>
      <p:sp>
        <p:nvSpPr>
          <p:cNvPr id="4096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7FC81952-19B2-9841-8033-8A5CCDFDBC94}"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Black" charset="0"/>
        </a:defRPr>
      </a:lvl2pPr>
      <a:lvl3pPr algn="l" rtl="0" fontAlgn="base">
        <a:spcBef>
          <a:spcPct val="0"/>
        </a:spcBef>
        <a:spcAft>
          <a:spcPct val="0"/>
        </a:spcAft>
        <a:defRPr sz="4000">
          <a:solidFill>
            <a:schemeClr val="tx2"/>
          </a:solidFill>
          <a:latin typeface="Arial Black" charset="0"/>
        </a:defRPr>
      </a:lvl3pPr>
      <a:lvl4pPr algn="l" rtl="0" fontAlgn="base">
        <a:spcBef>
          <a:spcPct val="0"/>
        </a:spcBef>
        <a:spcAft>
          <a:spcPct val="0"/>
        </a:spcAft>
        <a:defRPr sz="4000">
          <a:solidFill>
            <a:schemeClr val="tx2"/>
          </a:solidFill>
          <a:latin typeface="Arial Black" charset="0"/>
        </a:defRPr>
      </a:lvl4pPr>
      <a:lvl5pPr algn="l" rtl="0" fontAlgn="base">
        <a:spcBef>
          <a:spcPct val="0"/>
        </a:spcBef>
        <a:spcAft>
          <a:spcPct val="0"/>
        </a:spcAft>
        <a:defRPr sz="4000">
          <a:solidFill>
            <a:schemeClr val="tx2"/>
          </a:solidFill>
          <a:latin typeface="Arial Black" charset="0"/>
        </a:defRPr>
      </a:lvl5pPr>
      <a:lvl6pPr marL="457200" algn="l" rtl="0" fontAlgn="base">
        <a:spcBef>
          <a:spcPct val="0"/>
        </a:spcBef>
        <a:spcAft>
          <a:spcPct val="0"/>
        </a:spcAft>
        <a:defRPr sz="4000">
          <a:solidFill>
            <a:schemeClr val="tx2"/>
          </a:solidFill>
          <a:latin typeface="Arial Black" charset="0"/>
        </a:defRPr>
      </a:lvl6pPr>
      <a:lvl7pPr marL="914400" algn="l" rtl="0" fontAlgn="base">
        <a:spcBef>
          <a:spcPct val="0"/>
        </a:spcBef>
        <a:spcAft>
          <a:spcPct val="0"/>
        </a:spcAft>
        <a:defRPr sz="4000">
          <a:solidFill>
            <a:schemeClr val="tx2"/>
          </a:solidFill>
          <a:latin typeface="Arial Black" charset="0"/>
        </a:defRPr>
      </a:lvl7pPr>
      <a:lvl8pPr marL="1371600" algn="l" rtl="0" fontAlgn="base">
        <a:spcBef>
          <a:spcPct val="0"/>
        </a:spcBef>
        <a:spcAft>
          <a:spcPct val="0"/>
        </a:spcAft>
        <a:defRPr sz="4000">
          <a:solidFill>
            <a:schemeClr val="tx2"/>
          </a:solidFill>
          <a:latin typeface="Arial Black" charset="0"/>
        </a:defRPr>
      </a:lvl8pPr>
      <a:lvl9pPr marL="1828800" algn="l" rtl="0" fontAlgn="base">
        <a:spcBef>
          <a:spcPct val="0"/>
        </a:spcBef>
        <a:spcAft>
          <a:spcPct val="0"/>
        </a:spcAft>
        <a:defRPr sz="4000">
          <a:solidFill>
            <a:schemeClr val="tx2"/>
          </a:solidFill>
          <a:latin typeface="Arial Black"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4"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4"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4" Type="http://schemas.openxmlformats.org/officeDocument/2006/relationships/image" Target="../media/image19.jpeg"/><Relationship Id="rId5" Type="http://schemas.openxmlformats.org/officeDocument/2006/relationships/image" Target="../media/image20.jpeg"/><Relationship Id="rId6" Type="http://schemas.openxmlformats.org/officeDocument/2006/relationships/image" Target="../media/image6.wmf"/><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nemo.uconn.edu/" TargetMode="External"/><Relationship Id="rId5" Type="http://schemas.openxmlformats.org/officeDocument/2006/relationships/hyperlink" Target="http://aqg.ecology.uga.edu/index.html" TargetMode="External"/><Relationship Id="rId6"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hyperlink" Target="NUL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5" Type="http://schemas.openxmlformats.org/officeDocument/2006/relationships/image" Target="../media/image5.wmf"/><Relationship Id="rId6" Type="http://schemas.openxmlformats.org/officeDocument/2006/relationships/image" Target="../media/image6.wmf"/><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7.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6.wmf"/><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4" Type="http://schemas.openxmlformats.org/officeDocument/2006/relationships/image" Target="../media/image10.jpeg"/><Relationship Id="rId5" Type="http://schemas.openxmlformats.org/officeDocument/2006/relationships/image" Target="../media/image11.jpeg"/><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4" Type="http://schemas.openxmlformats.org/officeDocument/2006/relationships/image" Target="../media/image15.jpeg"/><Relationship Id="rId5" Type="http://schemas.openxmlformats.org/officeDocument/2006/relationships/image" Target="../media/image6.wmf"/><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en-US" sz="4000" dirty="0"/>
              <a:t>Why Do We Want to Create Rain Gardens in Our Landscapes?</a:t>
            </a:r>
          </a:p>
        </p:txBody>
      </p:sp>
      <p:sp>
        <p:nvSpPr>
          <p:cNvPr id="2051" name="Rectangle 3"/>
          <p:cNvSpPr>
            <a:spLocks noGrp="1" noChangeArrowheads="1"/>
          </p:cNvSpPr>
          <p:nvPr>
            <p:ph type="subTitle" idx="1"/>
          </p:nvPr>
        </p:nvSpPr>
        <p:spPr/>
        <p:txBody>
          <a:bodyPr/>
          <a:lstStyle/>
          <a:p>
            <a:pPr>
              <a:lnSpc>
                <a:spcPct val="80000"/>
              </a:lnSpc>
            </a:pPr>
            <a:r>
              <a:rPr lang="en-US" altLang="en-US" sz="2000"/>
              <a:t>Rose Mary Seymour</a:t>
            </a:r>
          </a:p>
          <a:p>
            <a:pPr>
              <a:lnSpc>
                <a:spcPct val="80000"/>
              </a:lnSpc>
            </a:pPr>
            <a:r>
              <a:rPr lang="en-US" altLang="en-US" sz="2000"/>
              <a:t>Engineering Extension Specialist</a:t>
            </a:r>
          </a:p>
          <a:p>
            <a:pPr>
              <a:lnSpc>
                <a:spcPct val="80000"/>
              </a:lnSpc>
            </a:pPr>
            <a:r>
              <a:rPr lang="en-US" altLang="en-US" sz="2000"/>
              <a:t>CAES-Griffin Campus</a:t>
            </a:r>
          </a:p>
          <a:p>
            <a:pPr>
              <a:lnSpc>
                <a:spcPct val="80000"/>
              </a:lnSpc>
            </a:pPr>
            <a:r>
              <a:rPr lang="en-US" altLang="en-US" sz="2000"/>
              <a:t>Ag Pollution Prevention Program </a:t>
            </a:r>
          </a:p>
          <a:p>
            <a:pPr>
              <a:lnSpc>
                <a:spcPct val="80000"/>
              </a:lnSpc>
            </a:pPr>
            <a:r>
              <a:rPr lang="en-US" altLang="en-US" sz="2000"/>
              <a:t>Sponsored by P2AD of Georgia</a:t>
            </a:r>
          </a:p>
          <a:p>
            <a:pPr>
              <a:lnSpc>
                <a:spcPct val="80000"/>
              </a:lnSpc>
            </a:pPr>
            <a:endParaRPr lang="en-US" altLang="en-US" sz="2000"/>
          </a:p>
          <a:p>
            <a:pPr>
              <a:lnSpc>
                <a:spcPct val="80000"/>
              </a:lnSpc>
            </a:pPr>
            <a:endParaRPr lang="en-US" alt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09613" y="252413"/>
            <a:ext cx="7772400" cy="1143000"/>
          </a:xfrm>
        </p:spPr>
        <p:txBody>
          <a:bodyPr/>
          <a:lstStyle/>
          <a:p>
            <a:r>
              <a:rPr lang="en-US" altLang="en-US"/>
              <a:t>Importance of Infiltration</a:t>
            </a:r>
          </a:p>
        </p:txBody>
      </p:sp>
      <p:sp>
        <p:nvSpPr>
          <p:cNvPr id="28675" name="Rectangle 3"/>
          <p:cNvSpPr>
            <a:spLocks noGrp="1" noChangeArrowheads="1"/>
          </p:cNvSpPr>
          <p:nvPr>
            <p:ph type="body" idx="1"/>
          </p:nvPr>
        </p:nvSpPr>
        <p:spPr>
          <a:xfrm>
            <a:off x="838200" y="2286000"/>
            <a:ext cx="4419600" cy="4826000"/>
          </a:xfrm>
        </p:spPr>
        <p:txBody>
          <a:bodyPr/>
          <a:lstStyle/>
          <a:p>
            <a:r>
              <a:rPr lang="en-US" altLang="en-US" sz="2400"/>
              <a:t>Preserves natural hydrology </a:t>
            </a:r>
          </a:p>
          <a:p>
            <a:pPr lvl="1"/>
            <a:r>
              <a:rPr lang="en-US" altLang="en-US" sz="2000"/>
              <a:t>Reduces runoff and flooding</a:t>
            </a:r>
          </a:p>
          <a:p>
            <a:pPr lvl="1"/>
            <a:r>
              <a:rPr lang="en-US" altLang="en-US" sz="2000"/>
              <a:t>Maintains base flows</a:t>
            </a:r>
          </a:p>
          <a:p>
            <a:r>
              <a:rPr lang="en-US" altLang="en-US" sz="2400"/>
              <a:t>Cleans water, removing pollutants</a:t>
            </a:r>
          </a:p>
          <a:p>
            <a:pPr lvl="1"/>
            <a:r>
              <a:rPr lang="en-US" altLang="en-US" sz="2000"/>
              <a:t>Inexpensive water quality control</a:t>
            </a:r>
          </a:p>
          <a:p>
            <a:pPr lvl="1"/>
            <a:r>
              <a:rPr lang="en-US" altLang="en-US" sz="2000"/>
              <a:t>Can be virtually 100% effective</a:t>
            </a:r>
          </a:p>
          <a:p>
            <a:r>
              <a:rPr lang="en-US" altLang="en-US" sz="2400"/>
              <a:t>The only </a:t>
            </a:r>
            <a:r>
              <a:rPr lang="en-US" altLang="en-US" sz="2400">
                <a:solidFill>
                  <a:srgbClr val="993300"/>
                </a:solidFill>
              </a:rPr>
              <a:t>sensible</a:t>
            </a:r>
            <a:r>
              <a:rPr lang="en-US" altLang="en-US" sz="2400"/>
              <a:t> method which can solve the stormwater problem</a:t>
            </a:r>
          </a:p>
        </p:txBody>
      </p:sp>
      <p:pic>
        <p:nvPicPr>
          <p:cNvPr id="28676" name="Picture 4" descr="bioret1"/>
          <p:cNvPicPr>
            <a:picLocks noChangeAspect="1" noChangeArrowheads="1"/>
          </p:cNvPicPr>
          <p:nvPr/>
        </p:nvPicPr>
        <p:blipFill>
          <a:blip r:embed="rId3">
            <a:lum bright="18000" contrast="6000"/>
            <a:extLst>
              <a:ext uri="{28A0092B-C50C-407E-A947-70E740481C1C}">
                <a14:useLocalDpi xmlns:a14="http://schemas.microsoft.com/office/drawing/2010/main" val="0"/>
              </a:ext>
            </a:extLst>
          </a:blip>
          <a:srcRect/>
          <a:stretch>
            <a:fillRect/>
          </a:stretch>
        </p:blipFill>
        <p:spPr bwMode="auto">
          <a:xfrm>
            <a:off x="5486400" y="2133600"/>
            <a:ext cx="3087688" cy="3629025"/>
          </a:xfrm>
          <a:prstGeom prst="rect">
            <a:avLst/>
          </a:prstGeom>
          <a:noFill/>
          <a:extLst>
            <a:ext uri="{909E8E84-426E-40DD-AFC4-6F175D3DCCD1}">
              <a14:hiddenFill xmlns:a14="http://schemas.microsoft.com/office/drawing/2010/main">
                <a:solidFill>
                  <a:srgbClr val="FFFFFF"/>
                </a:solidFill>
              </a14:hiddenFill>
            </a:ext>
          </a:extLst>
        </p:spPr>
      </p:pic>
      <p:pic>
        <p:nvPicPr>
          <p:cNvPr id="28677" name="Picture 5" descr="clear_compass_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48375"/>
            <a:ext cx="812800" cy="809625"/>
          </a:xfrm>
          <a:prstGeom prst="rect">
            <a:avLst/>
          </a:prstGeom>
          <a:noFill/>
          <a:extLst>
            <a:ext uri="{909E8E84-426E-40DD-AFC4-6F175D3DCCD1}">
              <a14:hiddenFill xmlns:a14="http://schemas.microsoft.com/office/drawing/2010/main">
                <a:solidFill>
                  <a:schemeClr val="tx1"/>
                </a:solidFill>
              </a14:hiddenFill>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439738"/>
            <a:ext cx="7772400" cy="1143000"/>
          </a:xfrm>
        </p:spPr>
        <p:txBody>
          <a:bodyPr/>
          <a:lstStyle/>
          <a:p>
            <a:r>
              <a:rPr lang="en-US" altLang="en-US" sz="3600"/>
              <a:t>On-site vs. Regional Approaches</a:t>
            </a:r>
          </a:p>
        </p:txBody>
      </p:sp>
      <p:pic>
        <p:nvPicPr>
          <p:cNvPr id="30723" name="Picture 3" descr="detention pond"/>
          <p:cNvPicPr>
            <a:picLocks noChangeAspect="1" noChangeArrowheads="1"/>
          </p:cNvPicPr>
          <p:nvPr/>
        </p:nvPicPr>
        <p:blipFill>
          <a:blip r:embed="rId2">
            <a:extLst>
              <a:ext uri="{28A0092B-C50C-407E-A947-70E740481C1C}">
                <a14:useLocalDpi xmlns:a14="http://schemas.microsoft.com/office/drawing/2010/main" val="0"/>
              </a:ext>
            </a:extLst>
          </a:blip>
          <a:srcRect t="22173" r="3207" b="3218"/>
          <a:stretch>
            <a:fillRect/>
          </a:stretch>
        </p:blipFill>
        <p:spPr bwMode="auto">
          <a:xfrm>
            <a:off x="928688" y="4284663"/>
            <a:ext cx="4456112" cy="23558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30724" name="Text Box 4"/>
          <p:cNvSpPr txBox="1">
            <a:spLocks noChangeArrowheads="1"/>
          </p:cNvSpPr>
          <p:nvPr/>
        </p:nvSpPr>
        <p:spPr bwMode="auto">
          <a:xfrm>
            <a:off x="5508625" y="4806950"/>
            <a:ext cx="30257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eaLnBrk="1" hangingPunct="1">
              <a:spcBef>
                <a:spcPct val="20000"/>
              </a:spcBef>
            </a:pPr>
            <a:r>
              <a:rPr lang="en-US" altLang="en-US" sz="2400" b="1">
                <a:solidFill>
                  <a:srgbClr val="FFFF99"/>
                </a:solidFill>
                <a:effectLst>
                  <a:outerShdw blurRad="38100" dist="38100" dir="2700000" algn="tl">
                    <a:srgbClr val="000000"/>
                  </a:outerShdw>
                </a:effectLst>
              </a:rPr>
              <a:t>Regional</a:t>
            </a:r>
            <a:r>
              <a:rPr lang="en-US" altLang="en-US" sz="2400" b="1">
                <a:solidFill>
                  <a:schemeClr val="bg1"/>
                </a:solidFill>
                <a:effectLst>
                  <a:outerShdw blurRad="38100" dist="38100" dir="2700000" algn="tl">
                    <a:srgbClr val="000000"/>
                  </a:outerShdw>
                </a:effectLst>
              </a:rPr>
              <a:t>:</a:t>
            </a:r>
            <a:r>
              <a:rPr lang="en-US" altLang="en-US" sz="2400">
                <a:solidFill>
                  <a:schemeClr val="bg1"/>
                </a:solidFill>
                <a:effectLst>
                  <a:outerShdw blurRad="38100" dist="38100" dir="2700000" algn="tl">
                    <a:srgbClr val="000000"/>
                  </a:outerShdw>
                </a:effectLst>
              </a:rPr>
              <a:t> Rely on </a:t>
            </a:r>
            <a:br>
              <a:rPr lang="en-US" altLang="en-US" sz="2400">
                <a:solidFill>
                  <a:schemeClr val="bg1"/>
                </a:solidFill>
                <a:effectLst>
                  <a:outerShdw blurRad="38100" dist="38100" dir="2700000" algn="tl">
                    <a:srgbClr val="000000"/>
                  </a:outerShdw>
                </a:effectLst>
              </a:rPr>
            </a:br>
            <a:r>
              <a:rPr lang="en-US" altLang="en-US" sz="2400">
                <a:solidFill>
                  <a:schemeClr val="bg1"/>
                </a:solidFill>
                <a:effectLst>
                  <a:outerShdw blurRad="38100" dist="38100" dir="2700000" algn="tl">
                    <a:srgbClr val="000000"/>
                  </a:outerShdw>
                </a:effectLst>
              </a:rPr>
              <a:t>large, regional detention facilities</a:t>
            </a:r>
            <a:endParaRPr lang="en-US" altLang="en-US" sz="2400">
              <a:solidFill>
                <a:schemeClr val="bg1"/>
              </a:solidFill>
              <a:effectLst>
                <a:outerShdw blurRad="38100" dist="38100" dir="2700000" algn="tl">
                  <a:srgbClr val="000000"/>
                </a:outerShdw>
              </a:effectLst>
              <a:latin typeface="Times New Roman" charset="0"/>
            </a:endParaRPr>
          </a:p>
        </p:txBody>
      </p:sp>
      <p:sp>
        <p:nvSpPr>
          <p:cNvPr id="30725" name="Text Box 5"/>
          <p:cNvSpPr txBox="1">
            <a:spLocks noChangeArrowheads="1"/>
          </p:cNvSpPr>
          <p:nvPr/>
        </p:nvSpPr>
        <p:spPr bwMode="auto">
          <a:xfrm>
            <a:off x="836613" y="2106613"/>
            <a:ext cx="3182937"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eaLnBrk="1" hangingPunct="1"/>
            <a:r>
              <a:rPr lang="en-US" altLang="en-US" sz="2400" b="1">
                <a:solidFill>
                  <a:srgbClr val="FFFF99"/>
                </a:solidFill>
                <a:effectLst>
                  <a:outerShdw blurRad="38100" dist="38100" dir="2700000" algn="tl">
                    <a:srgbClr val="000000"/>
                  </a:outerShdw>
                </a:effectLst>
              </a:rPr>
              <a:t>On-site</a:t>
            </a:r>
            <a:r>
              <a:rPr lang="en-US" altLang="en-US" sz="2400" b="1">
                <a:solidFill>
                  <a:schemeClr val="bg1"/>
                </a:solidFill>
                <a:effectLst>
                  <a:outerShdw blurRad="38100" dist="38100" dir="2700000" algn="tl">
                    <a:srgbClr val="000000"/>
                  </a:outerShdw>
                </a:effectLst>
              </a:rPr>
              <a:t>:</a:t>
            </a:r>
            <a:r>
              <a:rPr lang="en-US" altLang="en-US" sz="2400">
                <a:solidFill>
                  <a:schemeClr val="bg1"/>
                </a:solidFill>
                <a:effectLst>
                  <a:outerShdw blurRad="38100" dist="38100" dir="2700000" algn="tl">
                    <a:srgbClr val="000000"/>
                  </a:outerShdw>
                </a:effectLst>
              </a:rPr>
              <a:t> Manage stormwater as close to the source as possible</a:t>
            </a:r>
          </a:p>
        </p:txBody>
      </p:sp>
      <p:sp>
        <p:nvSpPr>
          <p:cNvPr id="30726" name="Text Box 6"/>
          <p:cNvSpPr txBox="1">
            <a:spLocks noChangeArrowheads="1"/>
          </p:cNvSpPr>
          <p:nvPr/>
        </p:nvSpPr>
        <p:spPr bwMode="auto">
          <a:xfrm>
            <a:off x="1365250" y="6238875"/>
            <a:ext cx="32099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1" hangingPunct="1"/>
            <a:r>
              <a:rPr lang="en-US" altLang="en-US" sz="1400" i="1">
                <a:solidFill>
                  <a:schemeClr val="bg1"/>
                </a:solidFill>
              </a:rPr>
              <a:t>North Griffin Regional Detention Pond </a:t>
            </a:r>
          </a:p>
        </p:txBody>
      </p:sp>
      <p:pic>
        <p:nvPicPr>
          <p:cNvPr id="30727" name="Picture 7" descr="RainGarden5"/>
          <p:cNvPicPr>
            <a:picLocks noChangeAspect="1" noChangeArrowheads="1"/>
          </p:cNvPicPr>
          <p:nvPr/>
        </p:nvPicPr>
        <p:blipFill>
          <a:blip r:embed="rId3">
            <a:lum contrast="12000"/>
            <a:extLst>
              <a:ext uri="{28A0092B-C50C-407E-A947-70E740481C1C}">
                <a14:useLocalDpi xmlns:a14="http://schemas.microsoft.com/office/drawing/2010/main" val="0"/>
              </a:ext>
            </a:extLst>
          </a:blip>
          <a:srcRect/>
          <a:stretch>
            <a:fillRect/>
          </a:stretch>
        </p:blipFill>
        <p:spPr bwMode="auto">
          <a:xfrm>
            <a:off x="4133850" y="1773238"/>
            <a:ext cx="3570288" cy="233838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30728" name="Text Box 8"/>
          <p:cNvSpPr txBox="1">
            <a:spLocks noChangeArrowheads="1"/>
          </p:cNvSpPr>
          <p:nvPr/>
        </p:nvSpPr>
        <p:spPr bwMode="auto">
          <a:xfrm>
            <a:off x="4572000" y="3773488"/>
            <a:ext cx="22669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eaLnBrk="1" hangingPunct="1"/>
            <a:r>
              <a:rPr lang="en-US" altLang="en-US" sz="1400" i="1">
                <a:solidFill>
                  <a:schemeClr val="bg1"/>
                </a:solidFill>
              </a:rPr>
              <a:t>A residential “rain garden”</a:t>
            </a:r>
          </a:p>
        </p:txBody>
      </p:sp>
      <p:pic>
        <p:nvPicPr>
          <p:cNvPr id="30729" name="Picture 9" descr="clear_compass_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48375"/>
            <a:ext cx="812800" cy="809625"/>
          </a:xfrm>
          <a:prstGeom prst="rect">
            <a:avLst/>
          </a:prstGeom>
          <a:noFill/>
          <a:extLst>
            <a:ext uri="{909E8E84-426E-40DD-AFC4-6F175D3DCCD1}">
              <a14:hiddenFill xmlns:a14="http://schemas.microsoft.com/office/drawing/2010/main">
                <a:solidFill>
                  <a:schemeClr val="tx1"/>
                </a:solidFill>
              </a14:hiddenFill>
            </a:ext>
          </a:ex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Grass-businessarea-W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4588" y="2960688"/>
            <a:ext cx="4289425" cy="2874962"/>
          </a:xfrm>
          <a:prstGeom prst="rect">
            <a:avLst/>
          </a:prstGeom>
          <a:noFill/>
          <a:effectLst>
            <a:outerShdw blurRad="63500" dist="71842" dir="2700000" algn="ctr" rotWithShape="0">
              <a:schemeClr val="bg2">
                <a:alpha val="74998"/>
              </a:schemeClr>
            </a:outerShdw>
          </a:effectLst>
          <a:extLst>
            <a:ext uri="{909E8E84-426E-40DD-AFC4-6F175D3DCCD1}">
              <a14:hiddenFill xmlns:a14="http://schemas.microsoft.com/office/drawing/2010/main">
                <a:solidFill>
                  <a:srgbClr val="FFFFFF"/>
                </a:solidFill>
              </a14:hiddenFill>
            </a:ext>
          </a:extLst>
        </p:spPr>
      </p:pic>
      <p:pic>
        <p:nvPicPr>
          <p:cNvPr id="37891" name="Picture 3" descr="grass-drive-W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1528763"/>
            <a:ext cx="2605087" cy="3886200"/>
          </a:xfrm>
          <a:prstGeom prst="rect">
            <a:avLst/>
          </a:prstGeom>
          <a:noFill/>
          <a:effectLst>
            <a:outerShdw blurRad="63500" dist="71842" dir="2700000" algn="ctr" rotWithShape="0">
              <a:schemeClr val="bg2">
                <a:alpha val="74998"/>
              </a:schemeClr>
            </a:outerShdw>
          </a:effectLst>
          <a:extLst>
            <a:ext uri="{909E8E84-426E-40DD-AFC4-6F175D3DCCD1}">
              <a14:hiddenFill xmlns:a14="http://schemas.microsoft.com/office/drawing/2010/main">
                <a:solidFill>
                  <a:srgbClr val="FFFFFF"/>
                </a:solidFill>
              </a14:hiddenFill>
            </a:ext>
          </a:extLst>
        </p:spPr>
      </p:pic>
      <p:pic>
        <p:nvPicPr>
          <p:cNvPr id="37892" name="Picture 4" descr="Greenwich-westpocket-par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4313" y="1206500"/>
            <a:ext cx="3657600" cy="2451100"/>
          </a:xfrm>
          <a:prstGeom prst="rect">
            <a:avLst/>
          </a:prstGeom>
          <a:noFill/>
          <a:effectLst>
            <a:outerShdw blurRad="63500" dist="71842" dir="2700000" algn="ctr" rotWithShape="0">
              <a:schemeClr val="bg2">
                <a:alpha val="74998"/>
              </a:schemeClr>
            </a:outerShdw>
          </a:effectLst>
          <a:extLst>
            <a:ext uri="{909E8E84-426E-40DD-AFC4-6F175D3DCCD1}">
              <a14:hiddenFill xmlns:a14="http://schemas.microsoft.com/office/drawing/2010/main">
                <a:solidFill>
                  <a:srgbClr val="FFFFFF"/>
                </a:solidFill>
              </a14:hiddenFill>
            </a:ext>
          </a:extLst>
        </p:spPr>
      </p:pic>
      <p:sp>
        <p:nvSpPr>
          <p:cNvPr id="37893" name="Text Box 5"/>
          <p:cNvSpPr txBox="1">
            <a:spLocks noChangeArrowheads="1"/>
          </p:cNvSpPr>
          <p:nvPr/>
        </p:nvSpPr>
        <p:spPr bwMode="auto">
          <a:xfrm>
            <a:off x="4602163" y="4721225"/>
            <a:ext cx="3757612" cy="1443038"/>
          </a:xfrm>
          <a:prstGeom prst="rect">
            <a:avLst/>
          </a:prstGeom>
          <a:solidFill>
            <a:srgbClr val="339933"/>
          </a:solidFill>
          <a:ln w="9525">
            <a:solidFill>
              <a:srgbClr val="00FF00"/>
            </a:solidFill>
            <a:miter lim="800000"/>
            <a:headEnd/>
            <a:tailEnd/>
          </a:ln>
          <a:effectLst/>
          <a:extLst>
            <a:ext uri="{AF507438-7753-43E0-B8FC-AC1667EBCBE1}">
              <a14:hiddenEffects xmlns:a14="http://schemas.microsoft.com/office/drawing/2010/main">
                <a:effectLst>
                  <a:outerShdw blurRad="63500" dist="53882" dir="2700000" algn="ctr" rotWithShape="0">
                    <a:schemeClr val="bg2">
                      <a:alpha val="74998"/>
                    </a:schemeClr>
                  </a:outerShdw>
                </a:effectLst>
              </a14:hiddenEffects>
            </a:ext>
          </a:extLst>
        </p:spPr>
        <p:txBody>
          <a:bodyPr>
            <a:spAutoFit/>
          </a:bodyPr>
          <a:lstStyle/>
          <a:p>
            <a:pPr algn="l">
              <a:spcBef>
                <a:spcPct val="50000"/>
              </a:spcBef>
              <a:buFontTx/>
              <a:buChar char="•"/>
            </a:pPr>
            <a:r>
              <a:rPr lang="en-US" altLang="en-US" sz="2200">
                <a:solidFill>
                  <a:srgbClr val="FFFF00"/>
                </a:solidFill>
                <a:effectLst>
                  <a:outerShdw blurRad="38100" dist="38100" dir="2700000" algn="tl">
                    <a:srgbClr val="000000"/>
                  </a:outerShdw>
                </a:effectLst>
              </a:rPr>
              <a:t> For stormwater mngt.</a:t>
            </a:r>
          </a:p>
          <a:p>
            <a:pPr algn="l">
              <a:spcBef>
                <a:spcPct val="50000"/>
              </a:spcBef>
              <a:buFontTx/>
              <a:buChar char="•"/>
            </a:pPr>
            <a:r>
              <a:rPr lang="en-US" altLang="en-US" sz="2200">
                <a:solidFill>
                  <a:srgbClr val="FFFF00"/>
                </a:solidFill>
                <a:effectLst>
                  <a:outerShdw blurRad="38100" dist="38100" dir="2700000" algn="tl">
                    <a:srgbClr val="000000"/>
                  </a:outerShdw>
                </a:effectLst>
              </a:rPr>
              <a:t> For psychological health</a:t>
            </a:r>
          </a:p>
          <a:p>
            <a:pPr algn="l">
              <a:spcBef>
                <a:spcPct val="50000"/>
              </a:spcBef>
              <a:buFontTx/>
              <a:buChar char="•"/>
            </a:pPr>
            <a:r>
              <a:rPr lang="en-US" altLang="en-US" sz="2200">
                <a:solidFill>
                  <a:srgbClr val="FFFF00"/>
                </a:solidFill>
                <a:effectLst>
                  <a:outerShdw blurRad="38100" dist="38100" dir="2700000" algn="tl">
                    <a:srgbClr val="000000"/>
                  </a:outerShdw>
                </a:effectLst>
              </a:rPr>
              <a:t> For aesthetics   </a:t>
            </a:r>
          </a:p>
        </p:txBody>
      </p:sp>
      <p:pic>
        <p:nvPicPr>
          <p:cNvPr id="37894" name="Picture 6" descr="clear_compass_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137275"/>
            <a:ext cx="725488" cy="720725"/>
          </a:xfrm>
          <a:prstGeom prst="rect">
            <a:avLst/>
          </a:prstGeom>
          <a:noFill/>
          <a:extLst>
            <a:ext uri="{909E8E84-426E-40DD-AFC4-6F175D3DCCD1}">
              <a14:hiddenFill xmlns:a14="http://schemas.microsoft.com/office/drawing/2010/main">
                <a:solidFill>
                  <a:srgbClr val="FFFFFF"/>
                </a:solidFill>
              </a14:hiddenFill>
            </a:ext>
          </a:extLst>
        </p:spPr>
      </p:pic>
      <p:sp>
        <p:nvSpPr>
          <p:cNvPr id="37895" name="Text Box 7"/>
          <p:cNvSpPr txBox="1">
            <a:spLocks noChangeArrowheads="1"/>
          </p:cNvSpPr>
          <p:nvPr/>
        </p:nvSpPr>
        <p:spPr bwMode="auto">
          <a:xfrm>
            <a:off x="2374900" y="487363"/>
            <a:ext cx="4248150"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eaLnBrk="1" hangingPunct="1">
              <a:lnSpc>
                <a:spcPct val="90000"/>
              </a:lnSpc>
              <a:spcBef>
                <a:spcPct val="50000"/>
              </a:spcBef>
            </a:pPr>
            <a:r>
              <a:rPr lang="en-US" altLang="en-US" sz="4000">
                <a:solidFill>
                  <a:srgbClr val="FFFF00"/>
                </a:solidFill>
                <a:effectLst>
                  <a:outerShdw blurRad="38100" dist="38100" dir="2700000" algn="tl">
                    <a:srgbClr val="000000"/>
                  </a:outerShdw>
                </a:effectLst>
              </a:rPr>
              <a:t>Green is good!</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Grp="1" noChangeArrowheads="1"/>
          </p:cNvSpPr>
          <p:nvPr>
            <p:ph type="ctrTitle"/>
          </p:nvPr>
        </p:nvSpPr>
        <p:spPr/>
        <p:txBody>
          <a:bodyPr/>
          <a:lstStyle/>
          <a:p>
            <a:pPr algn="ctr"/>
            <a:r>
              <a:rPr lang="en-US" altLang="en-US"/>
              <a:t>Lets Talk About How to Make A Rain Garden</a:t>
            </a:r>
          </a:p>
        </p:txBody>
      </p:sp>
      <p:sp>
        <p:nvSpPr>
          <p:cNvPr id="46085" name="Rectangle 5"/>
          <p:cNvSpPr>
            <a:spLocks noGrp="1" noChangeArrowheads="1"/>
          </p:cNvSpPr>
          <p:nvPr>
            <p:ph type="subTitle" idx="1"/>
          </p:nvPr>
        </p:nvSpPr>
        <p:spPr/>
        <p:txBody>
          <a:bodyPr/>
          <a:lstStyle/>
          <a:p>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sz="3600"/>
              <a:t>Resources Used to Create This Presentation</a:t>
            </a:r>
          </a:p>
        </p:txBody>
      </p:sp>
      <p:sp>
        <p:nvSpPr>
          <p:cNvPr id="48131" name="Rectangle 3"/>
          <p:cNvSpPr>
            <a:spLocks noGrp="1" noChangeArrowheads="1"/>
          </p:cNvSpPr>
          <p:nvPr>
            <p:ph type="body" idx="1"/>
          </p:nvPr>
        </p:nvSpPr>
        <p:spPr/>
        <p:txBody>
          <a:bodyPr/>
          <a:lstStyle/>
          <a:p>
            <a:pPr>
              <a:lnSpc>
                <a:spcPct val="80000"/>
              </a:lnSpc>
            </a:pPr>
            <a:r>
              <a:rPr lang="en-US" altLang="en-US" sz="2800"/>
              <a:t>Photo of Completed Rain Garden Example courtesy of City of Maplewood</a:t>
            </a:r>
            <a:r>
              <a:rPr lang="en-US" altLang="en-US" sz="2800">
                <a:solidFill>
                  <a:srgbClr val="CC00CC"/>
                </a:solidFill>
              </a:rPr>
              <a:t> </a:t>
            </a:r>
            <a:r>
              <a:rPr lang="en-US" altLang="en-US" sz="2800">
                <a:solidFill>
                  <a:srgbClr val="CC00CC"/>
                </a:solidFill>
                <a:hlinkClick r:id="rId2" invalidUrl="http://www.ci.maplewood.mn.us/index.asp?Type=B_BASIC&amp;SEC={F2C03470-D6B5-4572-98F0-F79819643C2A"/>
              </a:rPr>
              <a:t>http://www.ci.maplewood.mn.us/index.asp?Type=B_BASIC&amp;SEC={</a:t>
            </a:r>
            <a:r>
              <a:rPr lang="en-US" altLang="en-US" sz="2800">
                <a:solidFill>
                  <a:schemeClr val="hlink"/>
                </a:solidFill>
                <a:hlinkClick r:id="rId3" invalidUrl="http://www.ci.maplewood.mn.us/index.asp?Type=B_BASIC&amp;SEC={F2C03470-D6B5-4572-98F0-F79819643C2A"/>
              </a:rPr>
              <a:t>F2C03470-D6B5-4572-98F0-F79819643C2A</a:t>
            </a:r>
            <a:r>
              <a:rPr lang="en-US" altLang="en-US" sz="2800">
                <a:solidFill>
                  <a:schemeClr val="hlink"/>
                </a:solidFill>
              </a:rPr>
              <a:t>}</a:t>
            </a:r>
          </a:p>
          <a:p>
            <a:pPr>
              <a:lnSpc>
                <a:spcPct val="80000"/>
              </a:lnSpc>
            </a:pPr>
            <a:r>
              <a:rPr lang="en-US" altLang="en-US" sz="2800"/>
              <a:t> All slides with this symbol were derived from information from the NEMO website – Nonpoint Source Education for Municipal Officials </a:t>
            </a:r>
            <a:r>
              <a:rPr lang="en-US" altLang="en-US" sz="2800">
                <a:solidFill>
                  <a:srgbClr val="CC00CC"/>
                </a:solidFill>
                <a:hlinkClick r:id="rId4"/>
              </a:rPr>
              <a:t>http://nemo.uconn.edu/</a:t>
            </a:r>
            <a:endParaRPr lang="en-US" altLang="en-US" sz="2800">
              <a:solidFill>
                <a:srgbClr val="CC00CC"/>
              </a:solidFill>
            </a:endParaRPr>
          </a:p>
          <a:p>
            <a:pPr>
              <a:lnSpc>
                <a:spcPct val="80000"/>
              </a:lnSpc>
            </a:pPr>
            <a:r>
              <a:rPr lang="en-US" altLang="en-US" sz="2800"/>
              <a:t>Alliance for Quality Growth</a:t>
            </a:r>
            <a:r>
              <a:rPr lang="en-US" altLang="en-US" sz="2800">
                <a:solidFill>
                  <a:srgbClr val="CC00CC"/>
                </a:solidFill>
              </a:rPr>
              <a:t> </a:t>
            </a:r>
            <a:r>
              <a:rPr lang="en-US" altLang="en-US" sz="2800">
                <a:hlinkClick r:id="rId5"/>
              </a:rPr>
              <a:t>http://aqg.ecology.uga.edu/index.html</a:t>
            </a:r>
            <a:endParaRPr lang="en-US" altLang="en-US" sz="2800"/>
          </a:p>
          <a:p>
            <a:pPr>
              <a:lnSpc>
                <a:spcPct val="80000"/>
              </a:lnSpc>
            </a:pPr>
            <a:endParaRPr lang="en-US" altLang="en-US" sz="2800">
              <a:solidFill>
                <a:srgbClr val="CC00CC"/>
              </a:solidFill>
            </a:endParaRPr>
          </a:p>
          <a:p>
            <a:pPr>
              <a:lnSpc>
                <a:spcPct val="80000"/>
              </a:lnSpc>
            </a:pPr>
            <a:endParaRPr lang="en-US" altLang="en-US" sz="2800"/>
          </a:p>
        </p:txBody>
      </p:sp>
      <p:pic>
        <p:nvPicPr>
          <p:cNvPr id="48132" name="Picture 4" descr="clear_compass_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01000" y="4267200"/>
            <a:ext cx="725488" cy="720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a:t>Acknowledgements</a:t>
            </a:r>
          </a:p>
        </p:txBody>
      </p:sp>
      <p:sp>
        <p:nvSpPr>
          <p:cNvPr id="49155" name="Rectangle 3"/>
          <p:cNvSpPr>
            <a:spLocks noGrp="1" noChangeArrowheads="1"/>
          </p:cNvSpPr>
          <p:nvPr>
            <p:ph type="body" idx="1"/>
          </p:nvPr>
        </p:nvSpPr>
        <p:spPr/>
        <p:txBody>
          <a:bodyPr/>
          <a:lstStyle/>
          <a:p>
            <a:pPr>
              <a:lnSpc>
                <a:spcPct val="90000"/>
              </a:lnSpc>
            </a:pPr>
            <a:r>
              <a:rPr lang="en-US" altLang="en-US"/>
              <a:t>Clean Water Campaign  </a:t>
            </a:r>
            <a:r>
              <a:rPr lang="en-US" altLang="en-US" i="1"/>
              <a:t>Kelley O’Brien</a:t>
            </a:r>
            <a:endParaRPr lang="en-US" altLang="en-US"/>
          </a:p>
          <a:p>
            <a:pPr>
              <a:lnSpc>
                <a:spcPct val="90000"/>
              </a:lnSpc>
            </a:pPr>
            <a:r>
              <a:rPr lang="en-US" altLang="en-US"/>
              <a:t>Alpharetta Engineering/Public Works Environmental Education Coordinator</a:t>
            </a:r>
            <a:r>
              <a:rPr lang="en-US" altLang="en-US" i="1"/>
              <a:t>  Terry Porter</a:t>
            </a:r>
          </a:p>
          <a:p>
            <a:pPr>
              <a:lnSpc>
                <a:spcPct val="90000"/>
              </a:lnSpc>
            </a:pPr>
            <a:r>
              <a:rPr lang="en-US" altLang="en-US"/>
              <a:t>Georgia Cooperative Extension Service  </a:t>
            </a:r>
            <a:r>
              <a:rPr lang="en-US" altLang="en-US" i="1"/>
              <a:t>County Agent Todd Hurt</a:t>
            </a:r>
          </a:p>
          <a:p>
            <a:pPr>
              <a:lnSpc>
                <a:spcPct val="90000"/>
              </a:lnSpc>
            </a:pPr>
            <a:r>
              <a:rPr lang="en-US" altLang="en-US"/>
              <a:t>UGA Engineering Outreach </a:t>
            </a:r>
            <a:r>
              <a:rPr lang="en-US" altLang="en-US" i="1"/>
              <a:t>Specialist Debbie Borden</a:t>
            </a:r>
          </a:p>
          <a:p>
            <a:pPr>
              <a:lnSpc>
                <a:spcPct val="90000"/>
              </a:lnSpc>
              <a:buFontTx/>
              <a:buNone/>
            </a:pPr>
            <a:endParaRPr lang="en-US" altLang="en-US"/>
          </a:p>
          <a:p>
            <a:pPr>
              <a:lnSpc>
                <a:spcPct val="90000"/>
              </a:lnSpc>
              <a:buFontTx/>
              <a:buNone/>
            </a:pP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17" name="Picture 45" descr="jnce3a1p[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286000"/>
            <a:ext cx="3505200" cy="3094038"/>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title"/>
          </p:nvPr>
        </p:nvSpPr>
        <p:spPr/>
        <p:txBody>
          <a:bodyPr/>
          <a:lstStyle/>
          <a:p>
            <a:r>
              <a:rPr lang="en-US" altLang="en-US"/>
              <a:t>Development Impacts</a:t>
            </a:r>
            <a:br>
              <a:rPr lang="en-US" altLang="en-US"/>
            </a:br>
            <a:r>
              <a:rPr lang="en-US" altLang="en-US"/>
              <a:t>on the Water Cycle</a:t>
            </a:r>
          </a:p>
        </p:txBody>
      </p:sp>
      <p:sp>
        <p:nvSpPr>
          <p:cNvPr id="3078" name="Freeform 6"/>
          <p:cNvSpPr>
            <a:spLocks/>
          </p:cNvSpPr>
          <p:nvPr/>
        </p:nvSpPr>
        <p:spPr bwMode="auto">
          <a:xfrm>
            <a:off x="833438" y="2339975"/>
            <a:ext cx="66675" cy="1588"/>
          </a:xfrm>
          <a:custGeom>
            <a:avLst/>
            <a:gdLst>
              <a:gd name="T0" fmla="*/ 0 w 82"/>
              <a:gd name="T1" fmla="*/ 0 h 2"/>
              <a:gd name="T2" fmla="*/ 82 w 82"/>
              <a:gd name="T3" fmla="*/ 0 h 2"/>
              <a:gd name="T4" fmla="*/ 0 w 82"/>
              <a:gd name="T5" fmla="*/ 2 h 2"/>
              <a:gd name="T6" fmla="*/ 0 w 82"/>
              <a:gd name="T7" fmla="*/ 2 h 2"/>
              <a:gd name="T8" fmla="*/ 0 w 82"/>
              <a:gd name="T9" fmla="*/ 0 h 2"/>
            </a:gdLst>
            <a:ahLst/>
            <a:cxnLst>
              <a:cxn ang="0">
                <a:pos x="T0" y="T1"/>
              </a:cxn>
              <a:cxn ang="0">
                <a:pos x="T2" y="T3"/>
              </a:cxn>
              <a:cxn ang="0">
                <a:pos x="T4" y="T5"/>
              </a:cxn>
              <a:cxn ang="0">
                <a:pos x="T6" y="T7"/>
              </a:cxn>
              <a:cxn ang="0">
                <a:pos x="T8" y="T9"/>
              </a:cxn>
            </a:cxnLst>
            <a:rect l="0" t="0" r="r" b="b"/>
            <a:pathLst>
              <a:path w="82" h="2">
                <a:moveTo>
                  <a:pt x="0" y="0"/>
                </a:moveTo>
                <a:lnTo>
                  <a:pt x="82" y="0"/>
                </a:lnTo>
                <a:lnTo>
                  <a:pt x="0" y="2"/>
                </a:lnTo>
                <a:lnTo>
                  <a:pt x="0" y="2"/>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9" name="Freeform 7"/>
          <p:cNvSpPr>
            <a:spLocks/>
          </p:cNvSpPr>
          <p:nvPr/>
        </p:nvSpPr>
        <p:spPr bwMode="auto">
          <a:xfrm>
            <a:off x="974725" y="2643188"/>
            <a:ext cx="127000" cy="61912"/>
          </a:xfrm>
          <a:custGeom>
            <a:avLst/>
            <a:gdLst>
              <a:gd name="T0" fmla="*/ 160 w 162"/>
              <a:gd name="T1" fmla="*/ 15 h 77"/>
              <a:gd name="T2" fmla="*/ 153 w 162"/>
              <a:gd name="T3" fmla="*/ 32 h 77"/>
              <a:gd name="T4" fmla="*/ 144 w 162"/>
              <a:gd name="T5" fmla="*/ 43 h 77"/>
              <a:gd name="T6" fmla="*/ 131 w 162"/>
              <a:gd name="T7" fmla="*/ 51 h 77"/>
              <a:gd name="T8" fmla="*/ 116 w 162"/>
              <a:gd name="T9" fmla="*/ 57 h 77"/>
              <a:gd name="T10" fmla="*/ 99 w 162"/>
              <a:gd name="T11" fmla="*/ 61 h 77"/>
              <a:gd name="T12" fmla="*/ 80 w 162"/>
              <a:gd name="T13" fmla="*/ 63 h 77"/>
              <a:gd name="T14" fmla="*/ 62 w 162"/>
              <a:gd name="T15" fmla="*/ 66 h 77"/>
              <a:gd name="T16" fmla="*/ 44 w 162"/>
              <a:gd name="T17" fmla="*/ 68 h 77"/>
              <a:gd name="T18" fmla="*/ 26 w 162"/>
              <a:gd name="T19" fmla="*/ 72 h 77"/>
              <a:gd name="T20" fmla="*/ 9 w 162"/>
              <a:gd name="T21" fmla="*/ 77 h 77"/>
              <a:gd name="T22" fmla="*/ 0 w 162"/>
              <a:gd name="T23" fmla="*/ 0 h 77"/>
              <a:gd name="T24" fmla="*/ 162 w 162"/>
              <a:gd name="T25" fmla="*/ 17 h 77"/>
              <a:gd name="T26" fmla="*/ 162 w 162"/>
              <a:gd name="T27" fmla="*/ 17 h 77"/>
              <a:gd name="T28" fmla="*/ 160 w 162"/>
              <a:gd name="T29" fmla="*/ 15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2" h="77">
                <a:moveTo>
                  <a:pt x="160" y="15"/>
                </a:moveTo>
                <a:lnTo>
                  <a:pt x="153" y="32"/>
                </a:lnTo>
                <a:lnTo>
                  <a:pt x="144" y="43"/>
                </a:lnTo>
                <a:lnTo>
                  <a:pt x="131" y="51"/>
                </a:lnTo>
                <a:lnTo>
                  <a:pt x="116" y="57"/>
                </a:lnTo>
                <a:lnTo>
                  <a:pt x="99" y="61"/>
                </a:lnTo>
                <a:lnTo>
                  <a:pt x="80" y="63"/>
                </a:lnTo>
                <a:lnTo>
                  <a:pt x="62" y="66"/>
                </a:lnTo>
                <a:lnTo>
                  <a:pt x="44" y="68"/>
                </a:lnTo>
                <a:lnTo>
                  <a:pt x="26" y="72"/>
                </a:lnTo>
                <a:lnTo>
                  <a:pt x="9" y="77"/>
                </a:lnTo>
                <a:lnTo>
                  <a:pt x="0" y="0"/>
                </a:lnTo>
                <a:lnTo>
                  <a:pt x="162" y="17"/>
                </a:lnTo>
                <a:lnTo>
                  <a:pt x="162" y="17"/>
                </a:lnTo>
                <a:lnTo>
                  <a:pt x="160"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0" name="Freeform 8"/>
          <p:cNvSpPr>
            <a:spLocks/>
          </p:cNvSpPr>
          <p:nvPr/>
        </p:nvSpPr>
        <p:spPr bwMode="auto">
          <a:xfrm>
            <a:off x="971550" y="2841625"/>
            <a:ext cx="44450" cy="22225"/>
          </a:xfrm>
          <a:custGeom>
            <a:avLst/>
            <a:gdLst>
              <a:gd name="T0" fmla="*/ 55 w 56"/>
              <a:gd name="T1" fmla="*/ 9 h 27"/>
              <a:gd name="T2" fmla="*/ 54 w 56"/>
              <a:gd name="T3" fmla="*/ 12 h 27"/>
              <a:gd name="T4" fmla="*/ 49 w 56"/>
              <a:gd name="T5" fmla="*/ 13 h 27"/>
              <a:gd name="T6" fmla="*/ 45 w 56"/>
              <a:gd name="T7" fmla="*/ 16 h 27"/>
              <a:gd name="T8" fmla="*/ 40 w 56"/>
              <a:gd name="T9" fmla="*/ 19 h 27"/>
              <a:gd name="T10" fmla="*/ 34 w 56"/>
              <a:gd name="T11" fmla="*/ 22 h 27"/>
              <a:gd name="T12" fmla="*/ 28 w 56"/>
              <a:gd name="T13" fmla="*/ 24 h 27"/>
              <a:gd name="T14" fmla="*/ 21 w 56"/>
              <a:gd name="T15" fmla="*/ 27 h 27"/>
              <a:gd name="T16" fmla="*/ 16 w 56"/>
              <a:gd name="T17" fmla="*/ 27 h 27"/>
              <a:gd name="T18" fmla="*/ 9 w 56"/>
              <a:gd name="T19" fmla="*/ 27 h 27"/>
              <a:gd name="T20" fmla="*/ 2 w 56"/>
              <a:gd name="T21" fmla="*/ 26 h 27"/>
              <a:gd name="T22" fmla="*/ 0 w 56"/>
              <a:gd name="T23" fmla="*/ 0 h 27"/>
              <a:gd name="T24" fmla="*/ 56 w 56"/>
              <a:gd name="T25" fmla="*/ 9 h 27"/>
              <a:gd name="T26" fmla="*/ 56 w 56"/>
              <a:gd name="T27" fmla="*/ 9 h 27"/>
              <a:gd name="T28" fmla="*/ 55 w 56"/>
              <a:gd name="T29" fmla="*/ 9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 h="27">
                <a:moveTo>
                  <a:pt x="55" y="9"/>
                </a:moveTo>
                <a:lnTo>
                  <a:pt x="54" y="12"/>
                </a:lnTo>
                <a:lnTo>
                  <a:pt x="49" y="13"/>
                </a:lnTo>
                <a:lnTo>
                  <a:pt x="45" y="16"/>
                </a:lnTo>
                <a:lnTo>
                  <a:pt x="40" y="19"/>
                </a:lnTo>
                <a:lnTo>
                  <a:pt x="34" y="22"/>
                </a:lnTo>
                <a:lnTo>
                  <a:pt x="28" y="24"/>
                </a:lnTo>
                <a:lnTo>
                  <a:pt x="21" y="27"/>
                </a:lnTo>
                <a:lnTo>
                  <a:pt x="16" y="27"/>
                </a:lnTo>
                <a:lnTo>
                  <a:pt x="9" y="27"/>
                </a:lnTo>
                <a:lnTo>
                  <a:pt x="2" y="26"/>
                </a:lnTo>
                <a:lnTo>
                  <a:pt x="0" y="0"/>
                </a:lnTo>
                <a:lnTo>
                  <a:pt x="56" y="9"/>
                </a:lnTo>
                <a:lnTo>
                  <a:pt x="56" y="9"/>
                </a:lnTo>
                <a:lnTo>
                  <a:pt x="55"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1" name="Freeform 9"/>
          <p:cNvSpPr>
            <a:spLocks/>
          </p:cNvSpPr>
          <p:nvPr/>
        </p:nvSpPr>
        <p:spPr bwMode="auto">
          <a:xfrm>
            <a:off x="985838" y="2987675"/>
            <a:ext cx="112712" cy="36513"/>
          </a:xfrm>
          <a:custGeom>
            <a:avLst/>
            <a:gdLst>
              <a:gd name="T0" fmla="*/ 140 w 142"/>
              <a:gd name="T1" fmla="*/ 24 h 47"/>
              <a:gd name="T2" fmla="*/ 126 w 142"/>
              <a:gd name="T3" fmla="*/ 28 h 47"/>
              <a:gd name="T4" fmla="*/ 112 w 142"/>
              <a:gd name="T5" fmla="*/ 32 h 47"/>
              <a:gd name="T6" fmla="*/ 98 w 142"/>
              <a:gd name="T7" fmla="*/ 35 h 47"/>
              <a:gd name="T8" fmla="*/ 85 w 142"/>
              <a:gd name="T9" fmla="*/ 37 h 47"/>
              <a:gd name="T10" fmla="*/ 74 w 142"/>
              <a:gd name="T11" fmla="*/ 40 h 47"/>
              <a:gd name="T12" fmla="*/ 62 w 142"/>
              <a:gd name="T13" fmla="*/ 41 h 47"/>
              <a:gd name="T14" fmla="*/ 48 w 142"/>
              <a:gd name="T15" fmla="*/ 44 h 47"/>
              <a:gd name="T16" fmla="*/ 34 w 142"/>
              <a:gd name="T17" fmla="*/ 44 h 47"/>
              <a:gd name="T18" fmla="*/ 18 w 142"/>
              <a:gd name="T19" fmla="*/ 45 h 47"/>
              <a:gd name="T20" fmla="*/ 0 w 142"/>
              <a:gd name="T21" fmla="*/ 47 h 47"/>
              <a:gd name="T22" fmla="*/ 0 w 142"/>
              <a:gd name="T23" fmla="*/ 0 h 47"/>
              <a:gd name="T24" fmla="*/ 142 w 142"/>
              <a:gd name="T25" fmla="*/ 25 h 47"/>
              <a:gd name="T26" fmla="*/ 142 w 142"/>
              <a:gd name="T27" fmla="*/ 25 h 47"/>
              <a:gd name="T28" fmla="*/ 140 w 142"/>
              <a:gd name="T29" fmla="*/ 2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2" h="47">
                <a:moveTo>
                  <a:pt x="140" y="24"/>
                </a:moveTo>
                <a:lnTo>
                  <a:pt x="126" y="28"/>
                </a:lnTo>
                <a:lnTo>
                  <a:pt x="112" y="32"/>
                </a:lnTo>
                <a:lnTo>
                  <a:pt x="98" y="35"/>
                </a:lnTo>
                <a:lnTo>
                  <a:pt x="85" y="37"/>
                </a:lnTo>
                <a:lnTo>
                  <a:pt x="74" y="40"/>
                </a:lnTo>
                <a:lnTo>
                  <a:pt x="62" y="41"/>
                </a:lnTo>
                <a:lnTo>
                  <a:pt x="48" y="44"/>
                </a:lnTo>
                <a:lnTo>
                  <a:pt x="34" y="44"/>
                </a:lnTo>
                <a:lnTo>
                  <a:pt x="18" y="45"/>
                </a:lnTo>
                <a:lnTo>
                  <a:pt x="0" y="47"/>
                </a:lnTo>
                <a:lnTo>
                  <a:pt x="0" y="0"/>
                </a:lnTo>
                <a:lnTo>
                  <a:pt x="142" y="25"/>
                </a:lnTo>
                <a:lnTo>
                  <a:pt x="142" y="25"/>
                </a:lnTo>
                <a:lnTo>
                  <a:pt x="140" y="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2" name="Freeform 10"/>
          <p:cNvSpPr>
            <a:spLocks/>
          </p:cNvSpPr>
          <p:nvPr/>
        </p:nvSpPr>
        <p:spPr bwMode="auto">
          <a:xfrm>
            <a:off x="788988" y="3113088"/>
            <a:ext cx="125412" cy="20637"/>
          </a:xfrm>
          <a:custGeom>
            <a:avLst/>
            <a:gdLst>
              <a:gd name="T0" fmla="*/ 155 w 157"/>
              <a:gd name="T1" fmla="*/ 26 h 26"/>
              <a:gd name="T2" fmla="*/ 141 w 157"/>
              <a:gd name="T3" fmla="*/ 25 h 26"/>
              <a:gd name="T4" fmla="*/ 126 w 157"/>
              <a:gd name="T5" fmla="*/ 22 h 26"/>
              <a:gd name="T6" fmla="*/ 110 w 157"/>
              <a:gd name="T7" fmla="*/ 19 h 26"/>
              <a:gd name="T8" fmla="*/ 96 w 157"/>
              <a:gd name="T9" fmla="*/ 17 h 26"/>
              <a:gd name="T10" fmla="*/ 81 w 157"/>
              <a:gd name="T11" fmla="*/ 14 h 26"/>
              <a:gd name="T12" fmla="*/ 65 w 157"/>
              <a:gd name="T13" fmla="*/ 12 h 26"/>
              <a:gd name="T14" fmla="*/ 50 w 157"/>
              <a:gd name="T15" fmla="*/ 11 h 26"/>
              <a:gd name="T16" fmla="*/ 33 w 157"/>
              <a:gd name="T17" fmla="*/ 10 h 26"/>
              <a:gd name="T18" fmla="*/ 16 w 157"/>
              <a:gd name="T19" fmla="*/ 10 h 26"/>
              <a:gd name="T20" fmla="*/ 0 w 157"/>
              <a:gd name="T21" fmla="*/ 10 h 26"/>
              <a:gd name="T22" fmla="*/ 16 w 157"/>
              <a:gd name="T23" fmla="*/ 7 h 26"/>
              <a:gd name="T24" fmla="*/ 33 w 157"/>
              <a:gd name="T25" fmla="*/ 4 h 26"/>
              <a:gd name="T26" fmla="*/ 49 w 157"/>
              <a:gd name="T27" fmla="*/ 3 h 26"/>
              <a:gd name="T28" fmla="*/ 65 w 157"/>
              <a:gd name="T29" fmla="*/ 2 h 26"/>
              <a:gd name="T30" fmla="*/ 81 w 157"/>
              <a:gd name="T31" fmla="*/ 0 h 26"/>
              <a:gd name="T32" fmla="*/ 95 w 157"/>
              <a:gd name="T33" fmla="*/ 0 h 26"/>
              <a:gd name="T34" fmla="*/ 110 w 157"/>
              <a:gd name="T35" fmla="*/ 2 h 26"/>
              <a:gd name="T36" fmla="*/ 126 w 157"/>
              <a:gd name="T37" fmla="*/ 3 h 26"/>
              <a:gd name="T38" fmla="*/ 141 w 157"/>
              <a:gd name="T39" fmla="*/ 4 h 26"/>
              <a:gd name="T40" fmla="*/ 157 w 157"/>
              <a:gd name="T41" fmla="*/ 7 h 26"/>
              <a:gd name="T42" fmla="*/ 157 w 157"/>
              <a:gd name="T43" fmla="*/ 26 h 26"/>
              <a:gd name="T44" fmla="*/ 157 w 157"/>
              <a:gd name="T45" fmla="*/ 26 h 26"/>
              <a:gd name="T46" fmla="*/ 155 w 157"/>
              <a:gd name="T47"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7" h="26">
                <a:moveTo>
                  <a:pt x="155" y="26"/>
                </a:moveTo>
                <a:lnTo>
                  <a:pt x="141" y="25"/>
                </a:lnTo>
                <a:lnTo>
                  <a:pt x="126" y="22"/>
                </a:lnTo>
                <a:lnTo>
                  <a:pt x="110" y="19"/>
                </a:lnTo>
                <a:lnTo>
                  <a:pt x="96" y="17"/>
                </a:lnTo>
                <a:lnTo>
                  <a:pt x="81" y="14"/>
                </a:lnTo>
                <a:lnTo>
                  <a:pt x="65" y="12"/>
                </a:lnTo>
                <a:lnTo>
                  <a:pt x="50" y="11"/>
                </a:lnTo>
                <a:lnTo>
                  <a:pt x="33" y="10"/>
                </a:lnTo>
                <a:lnTo>
                  <a:pt x="16" y="10"/>
                </a:lnTo>
                <a:lnTo>
                  <a:pt x="0" y="10"/>
                </a:lnTo>
                <a:lnTo>
                  <a:pt x="16" y="7"/>
                </a:lnTo>
                <a:lnTo>
                  <a:pt x="33" y="4"/>
                </a:lnTo>
                <a:lnTo>
                  <a:pt x="49" y="3"/>
                </a:lnTo>
                <a:lnTo>
                  <a:pt x="65" y="2"/>
                </a:lnTo>
                <a:lnTo>
                  <a:pt x="81" y="0"/>
                </a:lnTo>
                <a:lnTo>
                  <a:pt x="95" y="0"/>
                </a:lnTo>
                <a:lnTo>
                  <a:pt x="110" y="2"/>
                </a:lnTo>
                <a:lnTo>
                  <a:pt x="126" y="3"/>
                </a:lnTo>
                <a:lnTo>
                  <a:pt x="141" y="4"/>
                </a:lnTo>
                <a:lnTo>
                  <a:pt x="157" y="7"/>
                </a:lnTo>
                <a:lnTo>
                  <a:pt x="157" y="26"/>
                </a:lnTo>
                <a:lnTo>
                  <a:pt x="157" y="26"/>
                </a:lnTo>
                <a:lnTo>
                  <a:pt x="155" y="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3" name="Freeform 11"/>
          <p:cNvSpPr>
            <a:spLocks/>
          </p:cNvSpPr>
          <p:nvPr/>
        </p:nvSpPr>
        <p:spPr bwMode="auto">
          <a:xfrm>
            <a:off x="1000125" y="3214688"/>
            <a:ext cx="155575" cy="36512"/>
          </a:xfrm>
          <a:custGeom>
            <a:avLst/>
            <a:gdLst>
              <a:gd name="T0" fmla="*/ 0 w 196"/>
              <a:gd name="T1" fmla="*/ 45 h 45"/>
              <a:gd name="T2" fmla="*/ 0 w 196"/>
              <a:gd name="T3" fmla="*/ 0 h 45"/>
              <a:gd name="T4" fmla="*/ 196 w 196"/>
              <a:gd name="T5" fmla="*/ 31 h 45"/>
              <a:gd name="T6" fmla="*/ 0 w 196"/>
              <a:gd name="T7" fmla="*/ 45 h 45"/>
              <a:gd name="T8" fmla="*/ 0 w 196"/>
              <a:gd name="T9" fmla="*/ 45 h 45"/>
            </a:gdLst>
            <a:ahLst/>
            <a:cxnLst>
              <a:cxn ang="0">
                <a:pos x="T0" y="T1"/>
              </a:cxn>
              <a:cxn ang="0">
                <a:pos x="T2" y="T3"/>
              </a:cxn>
              <a:cxn ang="0">
                <a:pos x="T4" y="T5"/>
              </a:cxn>
              <a:cxn ang="0">
                <a:pos x="T6" y="T7"/>
              </a:cxn>
              <a:cxn ang="0">
                <a:pos x="T8" y="T9"/>
              </a:cxn>
            </a:cxnLst>
            <a:rect l="0" t="0" r="r" b="b"/>
            <a:pathLst>
              <a:path w="196" h="45">
                <a:moveTo>
                  <a:pt x="0" y="45"/>
                </a:moveTo>
                <a:lnTo>
                  <a:pt x="0" y="0"/>
                </a:lnTo>
                <a:lnTo>
                  <a:pt x="196" y="31"/>
                </a:lnTo>
                <a:lnTo>
                  <a:pt x="0" y="45"/>
                </a:lnTo>
                <a:lnTo>
                  <a:pt x="0" y="4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4" name="Freeform 12"/>
          <p:cNvSpPr>
            <a:spLocks/>
          </p:cNvSpPr>
          <p:nvPr/>
        </p:nvSpPr>
        <p:spPr bwMode="auto">
          <a:xfrm>
            <a:off x="830263" y="3317875"/>
            <a:ext cx="87312" cy="15875"/>
          </a:xfrm>
          <a:custGeom>
            <a:avLst/>
            <a:gdLst>
              <a:gd name="T0" fmla="*/ 0 w 111"/>
              <a:gd name="T1" fmla="*/ 19 h 20"/>
              <a:gd name="T2" fmla="*/ 48 w 111"/>
              <a:gd name="T3" fmla="*/ 0 h 20"/>
              <a:gd name="T4" fmla="*/ 111 w 111"/>
              <a:gd name="T5" fmla="*/ 11 h 20"/>
              <a:gd name="T6" fmla="*/ 1 w 111"/>
              <a:gd name="T7" fmla="*/ 20 h 20"/>
              <a:gd name="T8" fmla="*/ 1 w 111"/>
              <a:gd name="T9" fmla="*/ 20 h 20"/>
              <a:gd name="T10" fmla="*/ 0 w 111"/>
              <a:gd name="T11" fmla="*/ 19 h 20"/>
            </a:gdLst>
            <a:ahLst/>
            <a:cxnLst>
              <a:cxn ang="0">
                <a:pos x="T0" y="T1"/>
              </a:cxn>
              <a:cxn ang="0">
                <a:pos x="T2" y="T3"/>
              </a:cxn>
              <a:cxn ang="0">
                <a:pos x="T4" y="T5"/>
              </a:cxn>
              <a:cxn ang="0">
                <a:pos x="T6" y="T7"/>
              </a:cxn>
              <a:cxn ang="0">
                <a:pos x="T8" y="T9"/>
              </a:cxn>
              <a:cxn ang="0">
                <a:pos x="T10" y="T11"/>
              </a:cxn>
            </a:cxnLst>
            <a:rect l="0" t="0" r="r" b="b"/>
            <a:pathLst>
              <a:path w="111" h="20">
                <a:moveTo>
                  <a:pt x="0" y="19"/>
                </a:moveTo>
                <a:lnTo>
                  <a:pt x="48" y="0"/>
                </a:lnTo>
                <a:lnTo>
                  <a:pt x="111" y="11"/>
                </a:lnTo>
                <a:lnTo>
                  <a:pt x="1" y="20"/>
                </a:lnTo>
                <a:lnTo>
                  <a:pt x="1" y="20"/>
                </a:lnTo>
                <a:lnTo>
                  <a:pt x="0"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5" name="Freeform 13"/>
          <p:cNvSpPr>
            <a:spLocks/>
          </p:cNvSpPr>
          <p:nvPr/>
        </p:nvSpPr>
        <p:spPr bwMode="auto">
          <a:xfrm>
            <a:off x="1001713" y="3402013"/>
            <a:ext cx="53975" cy="1587"/>
          </a:xfrm>
          <a:custGeom>
            <a:avLst/>
            <a:gdLst>
              <a:gd name="T0" fmla="*/ 0 w 67"/>
              <a:gd name="T1" fmla="*/ 1 h 1"/>
              <a:gd name="T2" fmla="*/ 67 w 67"/>
              <a:gd name="T3" fmla="*/ 0 h 1"/>
              <a:gd name="T4" fmla="*/ 1 w 67"/>
              <a:gd name="T5" fmla="*/ 1 h 1"/>
              <a:gd name="T6" fmla="*/ 1 w 67"/>
              <a:gd name="T7" fmla="*/ 1 h 1"/>
              <a:gd name="T8" fmla="*/ 0 w 67"/>
              <a:gd name="T9" fmla="*/ 1 h 1"/>
            </a:gdLst>
            <a:ahLst/>
            <a:cxnLst>
              <a:cxn ang="0">
                <a:pos x="T0" y="T1"/>
              </a:cxn>
              <a:cxn ang="0">
                <a:pos x="T2" y="T3"/>
              </a:cxn>
              <a:cxn ang="0">
                <a:pos x="T4" y="T5"/>
              </a:cxn>
              <a:cxn ang="0">
                <a:pos x="T6" y="T7"/>
              </a:cxn>
              <a:cxn ang="0">
                <a:pos x="T8" y="T9"/>
              </a:cxn>
            </a:cxnLst>
            <a:rect l="0" t="0" r="r" b="b"/>
            <a:pathLst>
              <a:path w="67" h="1">
                <a:moveTo>
                  <a:pt x="0" y="1"/>
                </a:moveTo>
                <a:lnTo>
                  <a:pt x="67" y="0"/>
                </a:lnTo>
                <a:lnTo>
                  <a:pt x="1" y="1"/>
                </a:lnTo>
                <a:lnTo>
                  <a:pt x="1" y="1"/>
                </a:lnTo>
                <a:lnTo>
                  <a:pt x="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6" name="Freeform 14"/>
          <p:cNvSpPr>
            <a:spLocks/>
          </p:cNvSpPr>
          <p:nvPr/>
        </p:nvSpPr>
        <p:spPr bwMode="auto">
          <a:xfrm>
            <a:off x="1004888" y="3549650"/>
            <a:ext cx="128587" cy="20638"/>
          </a:xfrm>
          <a:custGeom>
            <a:avLst/>
            <a:gdLst>
              <a:gd name="T0" fmla="*/ 161 w 161"/>
              <a:gd name="T1" fmla="*/ 25 h 28"/>
              <a:gd name="T2" fmla="*/ 1 w 161"/>
              <a:gd name="T3" fmla="*/ 28 h 28"/>
              <a:gd name="T4" fmla="*/ 0 w 161"/>
              <a:gd name="T5" fmla="*/ 2 h 28"/>
              <a:gd name="T6" fmla="*/ 18 w 161"/>
              <a:gd name="T7" fmla="*/ 0 h 28"/>
              <a:gd name="T8" fmla="*/ 33 w 161"/>
              <a:gd name="T9" fmla="*/ 0 h 28"/>
              <a:gd name="T10" fmla="*/ 50 w 161"/>
              <a:gd name="T11" fmla="*/ 2 h 28"/>
              <a:gd name="T12" fmla="*/ 66 w 161"/>
              <a:gd name="T13" fmla="*/ 5 h 28"/>
              <a:gd name="T14" fmla="*/ 83 w 161"/>
              <a:gd name="T15" fmla="*/ 7 h 28"/>
              <a:gd name="T16" fmla="*/ 98 w 161"/>
              <a:gd name="T17" fmla="*/ 11 h 28"/>
              <a:gd name="T18" fmla="*/ 113 w 161"/>
              <a:gd name="T19" fmla="*/ 15 h 28"/>
              <a:gd name="T20" fmla="*/ 129 w 161"/>
              <a:gd name="T21" fmla="*/ 20 h 28"/>
              <a:gd name="T22" fmla="*/ 146 w 161"/>
              <a:gd name="T23" fmla="*/ 22 h 28"/>
              <a:gd name="T24" fmla="*/ 161 w 161"/>
              <a:gd name="T25" fmla="*/ 25 h 28"/>
              <a:gd name="T26" fmla="*/ 161 w 161"/>
              <a:gd name="T27" fmla="*/ 2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1" h="28">
                <a:moveTo>
                  <a:pt x="161" y="25"/>
                </a:moveTo>
                <a:lnTo>
                  <a:pt x="1" y="28"/>
                </a:lnTo>
                <a:lnTo>
                  <a:pt x="0" y="2"/>
                </a:lnTo>
                <a:lnTo>
                  <a:pt x="18" y="0"/>
                </a:lnTo>
                <a:lnTo>
                  <a:pt x="33" y="0"/>
                </a:lnTo>
                <a:lnTo>
                  <a:pt x="50" y="2"/>
                </a:lnTo>
                <a:lnTo>
                  <a:pt x="66" y="5"/>
                </a:lnTo>
                <a:lnTo>
                  <a:pt x="83" y="7"/>
                </a:lnTo>
                <a:lnTo>
                  <a:pt x="98" y="11"/>
                </a:lnTo>
                <a:lnTo>
                  <a:pt x="113" y="15"/>
                </a:lnTo>
                <a:lnTo>
                  <a:pt x="129" y="20"/>
                </a:lnTo>
                <a:lnTo>
                  <a:pt x="146" y="22"/>
                </a:lnTo>
                <a:lnTo>
                  <a:pt x="161" y="25"/>
                </a:lnTo>
                <a:lnTo>
                  <a:pt x="161"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7" name="Freeform 15"/>
          <p:cNvSpPr>
            <a:spLocks/>
          </p:cNvSpPr>
          <p:nvPr/>
        </p:nvSpPr>
        <p:spPr bwMode="auto">
          <a:xfrm>
            <a:off x="1000125" y="3752850"/>
            <a:ext cx="53975" cy="1588"/>
          </a:xfrm>
          <a:custGeom>
            <a:avLst/>
            <a:gdLst>
              <a:gd name="T0" fmla="*/ 66 w 67"/>
              <a:gd name="T1" fmla="*/ 0 h 2"/>
              <a:gd name="T2" fmla="*/ 0 w 67"/>
              <a:gd name="T3" fmla="*/ 1 h 2"/>
              <a:gd name="T4" fmla="*/ 4 w 67"/>
              <a:gd name="T5" fmla="*/ 1 h 2"/>
              <a:gd name="T6" fmla="*/ 10 w 67"/>
              <a:gd name="T7" fmla="*/ 1 h 2"/>
              <a:gd name="T8" fmla="*/ 15 w 67"/>
              <a:gd name="T9" fmla="*/ 1 h 2"/>
              <a:gd name="T10" fmla="*/ 22 w 67"/>
              <a:gd name="T11" fmla="*/ 1 h 2"/>
              <a:gd name="T12" fmla="*/ 29 w 67"/>
              <a:gd name="T13" fmla="*/ 1 h 2"/>
              <a:gd name="T14" fmla="*/ 36 w 67"/>
              <a:gd name="T15" fmla="*/ 1 h 2"/>
              <a:gd name="T16" fmla="*/ 45 w 67"/>
              <a:gd name="T17" fmla="*/ 2 h 2"/>
              <a:gd name="T18" fmla="*/ 52 w 67"/>
              <a:gd name="T19" fmla="*/ 2 h 2"/>
              <a:gd name="T20" fmla="*/ 59 w 67"/>
              <a:gd name="T21" fmla="*/ 1 h 2"/>
              <a:gd name="T22" fmla="*/ 67 w 67"/>
              <a:gd name="T23" fmla="*/ 1 h 2"/>
              <a:gd name="T24" fmla="*/ 67 w 67"/>
              <a:gd name="T25" fmla="*/ 1 h 2"/>
              <a:gd name="T26" fmla="*/ 66 w 67"/>
              <a:gd name="T2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2">
                <a:moveTo>
                  <a:pt x="66" y="0"/>
                </a:moveTo>
                <a:lnTo>
                  <a:pt x="0" y="1"/>
                </a:lnTo>
                <a:lnTo>
                  <a:pt x="4" y="1"/>
                </a:lnTo>
                <a:lnTo>
                  <a:pt x="10" y="1"/>
                </a:lnTo>
                <a:lnTo>
                  <a:pt x="15" y="1"/>
                </a:lnTo>
                <a:lnTo>
                  <a:pt x="22" y="1"/>
                </a:lnTo>
                <a:lnTo>
                  <a:pt x="29" y="1"/>
                </a:lnTo>
                <a:lnTo>
                  <a:pt x="36" y="1"/>
                </a:lnTo>
                <a:lnTo>
                  <a:pt x="45" y="2"/>
                </a:lnTo>
                <a:lnTo>
                  <a:pt x="52" y="2"/>
                </a:lnTo>
                <a:lnTo>
                  <a:pt x="59" y="1"/>
                </a:lnTo>
                <a:lnTo>
                  <a:pt x="67" y="1"/>
                </a:lnTo>
                <a:lnTo>
                  <a:pt x="67" y="1"/>
                </a:lnTo>
                <a:lnTo>
                  <a:pt x="6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8" name="Freeform 16"/>
          <p:cNvSpPr>
            <a:spLocks/>
          </p:cNvSpPr>
          <p:nvPr/>
        </p:nvSpPr>
        <p:spPr bwMode="auto">
          <a:xfrm>
            <a:off x="785813" y="3829050"/>
            <a:ext cx="141287" cy="7938"/>
          </a:xfrm>
          <a:custGeom>
            <a:avLst/>
            <a:gdLst>
              <a:gd name="T0" fmla="*/ 177 w 177"/>
              <a:gd name="T1" fmla="*/ 9 h 9"/>
              <a:gd name="T2" fmla="*/ 0 w 177"/>
              <a:gd name="T3" fmla="*/ 1 h 9"/>
              <a:gd name="T4" fmla="*/ 16 w 177"/>
              <a:gd name="T5" fmla="*/ 1 h 9"/>
              <a:gd name="T6" fmla="*/ 33 w 177"/>
              <a:gd name="T7" fmla="*/ 1 h 9"/>
              <a:gd name="T8" fmla="*/ 49 w 177"/>
              <a:gd name="T9" fmla="*/ 1 h 9"/>
              <a:gd name="T10" fmla="*/ 68 w 177"/>
              <a:gd name="T11" fmla="*/ 0 h 9"/>
              <a:gd name="T12" fmla="*/ 87 w 177"/>
              <a:gd name="T13" fmla="*/ 0 h 9"/>
              <a:gd name="T14" fmla="*/ 107 w 177"/>
              <a:gd name="T15" fmla="*/ 0 h 9"/>
              <a:gd name="T16" fmla="*/ 125 w 177"/>
              <a:gd name="T17" fmla="*/ 0 h 9"/>
              <a:gd name="T18" fmla="*/ 143 w 177"/>
              <a:gd name="T19" fmla="*/ 3 h 9"/>
              <a:gd name="T20" fmla="*/ 162 w 177"/>
              <a:gd name="T21" fmla="*/ 5 h 9"/>
              <a:gd name="T22" fmla="*/ 177 w 177"/>
              <a:gd name="T23" fmla="*/ 9 h 9"/>
              <a:gd name="T24" fmla="*/ 177 w 177"/>
              <a:gd name="T25"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7" h="9">
                <a:moveTo>
                  <a:pt x="177" y="9"/>
                </a:moveTo>
                <a:lnTo>
                  <a:pt x="0" y="1"/>
                </a:lnTo>
                <a:lnTo>
                  <a:pt x="16" y="1"/>
                </a:lnTo>
                <a:lnTo>
                  <a:pt x="33" y="1"/>
                </a:lnTo>
                <a:lnTo>
                  <a:pt x="49" y="1"/>
                </a:lnTo>
                <a:lnTo>
                  <a:pt x="68" y="0"/>
                </a:lnTo>
                <a:lnTo>
                  <a:pt x="87" y="0"/>
                </a:lnTo>
                <a:lnTo>
                  <a:pt x="107" y="0"/>
                </a:lnTo>
                <a:lnTo>
                  <a:pt x="125" y="0"/>
                </a:lnTo>
                <a:lnTo>
                  <a:pt x="143" y="3"/>
                </a:lnTo>
                <a:lnTo>
                  <a:pt x="162" y="5"/>
                </a:lnTo>
                <a:lnTo>
                  <a:pt x="177" y="9"/>
                </a:lnTo>
                <a:lnTo>
                  <a:pt x="177"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9" name="Freeform 17"/>
          <p:cNvSpPr>
            <a:spLocks/>
          </p:cNvSpPr>
          <p:nvPr/>
        </p:nvSpPr>
        <p:spPr bwMode="auto">
          <a:xfrm>
            <a:off x="1012825" y="3921125"/>
            <a:ext cx="42863" cy="1588"/>
          </a:xfrm>
          <a:custGeom>
            <a:avLst/>
            <a:gdLst>
              <a:gd name="T0" fmla="*/ 0 w 55"/>
              <a:gd name="T1" fmla="*/ 55 w 55"/>
              <a:gd name="T2" fmla="*/ 0 w 55"/>
              <a:gd name="T3" fmla="*/ 0 w 55"/>
            </a:gdLst>
            <a:ahLst/>
            <a:cxnLst>
              <a:cxn ang="0">
                <a:pos x="T0" y="0"/>
              </a:cxn>
              <a:cxn ang="0">
                <a:pos x="T1" y="0"/>
              </a:cxn>
              <a:cxn ang="0">
                <a:pos x="T2" y="0"/>
              </a:cxn>
              <a:cxn ang="0">
                <a:pos x="T3" y="0"/>
              </a:cxn>
            </a:cxnLst>
            <a:rect l="0" t="0" r="r" b="b"/>
            <a:pathLst>
              <a:path w="55">
                <a:moveTo>
                  <a:pt x="0" y="0"/>
                </a:moveTo>
                <a:lnTo>
                  <a:pt x="55" y="0"/>
                </a:lnTo>
                <a:lnTo>
                  <a:pt x="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0" name="Freeform 18"/>
          <p:cNvSpPr>
            <a:spLocks/>
          </p:cNvSpPr>
          <p:nvPr/>
        </p:nvSpPr>
        <p:spPr bwMode="auto">
          <a:xfrm>
            <a:off x="1016000" y="4098925"/>
            <a:ext cx="261938" cy="57150"/>
          </a:xfrm>
          <a:custGeom>
            <a:avLst/>
            <a:gdLst>
              <a:gd name="T0" fmla="*/ 330 w 330"/>
              <a:gd name="T1" fmla="*/ 10 h 71"/>
              <a:gd name="T2" fmla="*/ 323 w 330"/>
              <a:gd name="T3" fmla="*/ 28 h 71"/>
              <a:gd name="T4" fmla="*/ 312 w 330"/>
              <a:gd name="T5" fmla="*/ 39 h 71"/>
              <a:gd name="T6" fmla="*/ 299 w 330"/>
              <a:gd name="T7" fmla="*/ 45 h 71"/>
              <a:gd name="T8" fmla="*/ 284 w 330"/>
              <a:gd name="T9" fmla="*/ 49 h 71"/>
              <a:gd name="T10" fmla="*/ 268 w 330"/>
              <a:gd name="T11" fmla="*/ 50 h 71"/>
              <a:gd name="T12" fmla="*/ 250 w 330"/>
              <a:gd name="T13" fmla="*/ 50 h 71"/>
              <a:gd name="T14" fmla="*/ 233 w 330"/>
              <a:gd name="T15" fmla="*/ 49 h 71"/>
              <a:gd name="T16" fmla="*/ 215 w 330"/>
              <a:gd name="T17" fmla="*/ 50 h 71"/>
              <a:gd name="T18" fmla="*/ 197 w 330"/>
              <a:gd name="T19" fmla="*/ 53 h 71"/>
              <a:gd name="T20" fmla="*/ 179 w 330"/>
              <a:gd name="T21" fmla="*/ 60 h 71"/>
              <a:gd name="T22" fmla="*/ 2 w 330"/>
              <a:gd name="T23" fmla="*/ 71 h 71"/>
              <a:gd name="T24" fmla="*/ 0 w 330"/>
              <a:gd name="T25" fmla="*/ 5 h 71"/>
              <a:gd name="T26" fmla="*/ 38 w 330"/>
              <a:gd name="T27" fmla="*/ 1 h 71"/>
              <a:gd name="T28" fmla="*/ 73 w 330"/>
              <a:gd name="T29" fmla="*/ 0 h 71"/>
              <a:gd name="T30" fmla="*/ 106 w 330"/>
              <a:gd name="T31" fmla="*/ 4 h 71"/>
              <a:gd name="T32" fmla="*/ 137 w 330"/>
              <a:gd name="T33" fmla="*/ 8 h 71"/>
              <a:gd name="T34" fmla="*/ 167 w 330"/>
              <a:gd name="T35" fmla="*/ 15 h 71"/>
              <a:gd name="T36" fmla="*/ 197 w 330"/>
              <a:gd name="T37" fmla="*/ 19 h 71"/>
              <a:gd name="T38" fmla="*/ 228 w 330"/>
              <a:gd name="T39" fmla="*/ 23 h 71"/>
              <a:gd name="T40" fmla="*/ 260 w 330"/>
              <a:gd name="T41" fmla="*/ 24 h 71"/>
              <a:gd name="T42" fmla="*/ 294 w 330"/>
              <a:gd name="T43" fmla="*/ 20 h 71"/>
              <a:gd name="T44" fmla="*/ 330 w 330"/>
              <a:gd name="T45" fmla="*/ 12 h 71"/>
              <a:gd name="T46" fmla="*/ 330 w 330"/>
              <a:gd name="T47" fmla="*/ 12 h 71"/>
              <a:gd name="T48" fmla="*/ 330 w 330"/>
              <a:gd name="T49" fmla="*/ 1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30" h="71">
                <a:moveTo>
                  <a:pt x="330" y="10"/>
                </a:moveTo>
                <a:lnTo>
                  <a:pt x="323" y="28"/>
                </a:lnTo>
                <a:lnTo>
                  <a:pt x="312" y="39"/>
                </a:lnTo>
                <a:lnTo>
                  <a:pt x="299" y="45"/>
                </a:lnTo>
                <a:lnTo>
                  <a:pt x="284" y="49"/>
                </a:lnTo>
                <a:lnTo>
                  <a:pt x="268" y="50"/>
                </a:lnTo>
                <a:lnTo>
                  <a:pt x="250" y="50"/>
                </a:lnTo>
                <a:lnTo>
                  <a:pt x="233" y="49"/>
                </a:lnTo>
                <a:lnTo>
                  <a:pt x="215" y="50"/>
                </a:lnTo>
                <a:lnTo>
                  <a:pt x="197" y="53"/>
                </a:lnTo>
                <a:lnTo>
                  <a:pt x="179" y="60"/>
                </a:lnTo>
                <a:lnTo>
                  <a:pt x="2" y="71"/>
                </a:lnTo>
                <a:lnTo>
                  <a:pt x="0" y="5"/>
                </a:lnTo>
                <a:lnTo>
                  <a:pt x="38" y="1"/>
                </a:lnTo>
                <a:lnTo>
                  <a:pt x="73" y="0"/>
                </a:lnTo>
                <a:lnTo>
                  <a:pt x="106" y="4"/>
                </a:lnTo>
                <a:lnTo>
                  <a:pt x="137" y="8"/>
                </a:lnTo>
                <a:lnTo>
                  <a:pt x="167" y="15"/>
                </a:lnTo>
                <a:lnTo>
                  <a:pt x="197" y="19"/>
                </a:lnTo>
                <a:lnTo>
                  <a:pt x="228" y="23"/>
                </a:lnTo>
                <a:lnTo>
                  <a:pt x="260" y="24"/>
                </a:lnTo>
                <a:lnTo>
                  <a:pt x="294" y="20"/>
                </a:lnTo>
                <a:lnTo>
                  <a:pt x="330" y="12"/>
                </a:lnTo>
                <a:lnTo>
                  <a:pt x="330" y="12"/>
                </a:lnTo>
                <a:lnTo>
                  <a:pt x="330" y="10"/>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1" name="Freeform 19"/>
          <p:cNvSpPr>
            <a:spLocks/>
          </p:cNvSpPr>
          <p:nvPr/>
        </p:nvSpPr>
        <p:spPr bwMode="auto">
          <a:xfrm>
            <a:off x="1019175" y="4270375"/>
            <a:ext cx="239713" cy="25400"/>
          </a:xfrm>
          <a:custGeom>
            <a:avLst/>
            <a:gdLst>
              <a:gd name="T0" fmla="*/ 301 w 303"/>
              <a:gd name="T1" fmla="*/ 25 h 31"/>
              <a:gd name="T2" fmla="*/ 269 w 303"/>
              <a:gd name="T3" fmla="*/ 27 h 31"/>
              <a:gd name="T4" fmla="*/ 238 w 303"/>
              <a:gd name="T5" fmla="*/ 27 h 31"/>
              <a:gd name="T6" fmla="*/ 209 w 303"/>
              <a:gd name="T7" fmla="*/ 27 h 31"/>
              <a:gd name="T8" fmla="*/ 181 w 303"/>
              <a:gd name="T9" fmla="*/ 26 h 31"/>
              <a:gd name="T10" fmla="*/ 153 w 303"/>
              <a:gd name="T11" fmla="*/ 26 h 31"/>
              <a:gd name="T12" fmla="*/ 124 w 303"/>
              <a:gd name="T13" fmla="*/ 25 h 31"/>
              <a:gd name="T14" fmla="*/ 95 w 303"/>
              <a:gd name="T15" fmla="*/ 25 h 31"/>
              <a:gd name="T16" fmla="*/ 66 w 303"/>
              <a:gd name="T17" fmla="*/ 26 h 31"/>
              <a:gd name="T18" fmla="*/ 33 w 303"/>
              <a:gd name="T19" fmla="*/ 27 h 31"/>
              <a:gd name="T20" fmla="*/ 0 w 303"/>
              <a:gd name="T21" fmla="*/ 31 h 31"/>
              <a:gd name="T22" fmla="*/ 7 w 303"/>
              <a:gd name="T23" fmla="*/ 4 h 31"/>
              <a:gd name="T24" fmla="*/ 36 w 303"/>
              <a:gd name="T25" fmla="*/ 1 h 31"/>
              <a:gd name="T26" fmla="*/ 66 w 303"/>
              <a:gd name="T27" fmla="*/ 0 h 31"/>
              <a:gd name="T28" fmla="*/ 95 w 303"/>
              <a:gd name="T29" fmla="*/ 0 h 31"/>
              <a:gd name="T30" fmla="*/ 124 w 303"/>
              <a:gd name="T31" fmla="*/ 1 h 31"/>
              <a:gd name="T32" fmla="*/ 154 w 303"/>
              <a:gd name="T33" fmla="*/ 3 h 31"/>
              <a:gd name="T34" fmla="*/ 185 w 303"/>
              <a:gd name="T35" fmla="*/ 7 h 31"/>
              <a:gd name="T36" fmla="*/ 214 w 303"/>
              <a:gd name="T37" fmla="*/ 10 h 31"/>
              <a:gd name="T38" fmla="*/ 244 w 303"/>
              <a:gd name="T39" fmla="*/ 15 h 31"/>
              <a:gd name="T40" fmla="*/ 273 w 303"/>
              <a:gd name="T41" fmla="*/ 19 h 31"/>
              <a:gd name="T42" fmla="*/ 303 w 303"/>
              <a:gd name="T43" fmla="*/ 26 h 31"/>
              <a:gd name="T44" fmla="*/ 303 w 303"/>
              <a:gd name="T45" fmla="*/ 26 h 31"/>
              <a:gd name="T46" fmla="*/ 301 w 303"/>
              <a:gd name="T47" fmla="*/ 2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3" h="31">
                <a:moveTo>
                  <a:pt x="301" y="25"/>
                </a:moveTo>
                <a:lnTo>
                  <a:pt x="269" y="27"/>
                </a:lnTo>
                <a:lnTo>
                  <a:pt x="238" y="27"/>
                </a:lnTo>
                <a:lnTo>
                  <a:pt x="209" y="27"/>
                </a:lnTo>
                <a:lnTo>
                  <a:pt x="181" y="26"/>
                </a:lnTo>
                <a:lnTo>
                  <a:pt x="153" y="26"/>
                </a:lnTo>
                <a:lnTo>
                  <a:pt x="124" y="25"/>
                </a:lnTo>
                <a:lnTo>
                  <a:pt x="95" y="25"/>
                </a:lnTo>
                <a:lnTo>
                  <a:pt x="66" y="26"/>
                </a:lnTo>
                <a:lnTo>
                  <a:pt x="33" y="27"/>
                </a:lnTo>
                <a:lnTo>
                  <a:pt x="0" y="31"/>
                </a:lnTo>
                <a:lnTo>
                  <a:pt x="7" y="4"/>
                </a:lnTo>
                <a:lnTo>
                  <a:pt x="36" y="1"/>
                </a:lnTo>
                <a:lnTo>
                  <a:pt x="66" y="0"/>
                </a:lnTo>
                <a:lnTo>
                  <a:pt x="95" y="0"/>
                </a:lnTo>
                <a:lnTo>
                  <a:pt x="124" y="1"/>
                </a:lnTo>
                <a:lnTo>
                  <a:pt x="154" y="3"/>
                </a:lnTo>
                <a:lnTo>
                  <a:pt x="185" y="7"/>
                </a:lnTo>
                <a:lnTo>
                  <a:pt x="214" y="10"/>
                </a:lnTo>
                <a:lnTo>
                  <a:pt x="244" y="15"/>
                </a:lnTo>
                <a:lnTo>
                  <a:pt x="273" y="19"/>
                </a:lnTo>
                <a:lnTo>
                  <a:pt x="303" y="26"/>
                </a:lnTo>
                <a:lnTo>
                  <a:pt x="303" y="26"/>
                </a:lnTo>
                <a:lnTo>
                  <a:pt x="301" y="25"/>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 name="Freeform 20"/>
          <p:cNvSpPr>
            <a:spLocks/>
          </p:cNvSpPr>
          <p:nvPr/>
        </p:nvSpPr>
        <p:spPr bwMode="auto">
          <a:xfrm>
            <a:off x="1020763" y="4359275"/>
            <a:ext cx="431800" cy="52388"/>
          </a:xfrm>
          <a:custGeom>
            <a:avLst/>
            <a:gdLst>
              <a:gd name="T0" fmla="*/ 545 w 545"/>
              <a:gd name="T1" fmla="*/ 3 h 66"/>
              <a:gd name="T2" fmla="*/ 494 w 545"/>
              <a:gd name="T3" fmla="*/ 9 h 66"/>
              <a:gd name="T4" fmla="*/ 442 w 545"/>
              <a:gd name="T5" fmla="*/ 18 h 66"/>
              <a:gd name="T6" fmla="*/ 389 w 545"/>
              <a:gd name="T7" fmla="*/ 26 h 66"/>
              <a:gd name="T8" fmla="*/ 336 w 545"/>
              <a:gd name="T9" fmla="*/ 34 h 66"/>
              <a:gd name="T10" fmla="*/ 281 w 545"/>
              <a:gd name="T11" fmla="*/ 42 h 66"/>
              <a:gd name="T12" fmla="*/ 225 w 545"/>
              <a:gd name="T13" fmla="*/ 51 h 66"/>
              <a:gd name="T14" fmla="*/ 169 w 545"/>
              <a:gd name="T15" fmla="*/ 56 h 66"/>
              <a:gd name="T16" fmla="*/ 113 w 545"/>
              <a:gd name="T17" fmla="*/ 62 h 66"/>
              <a:gd name="T18" fmla="*/ 57 w 545"/>
              <a:gd name="T19" fmla="*/ 64 h 66"/>
              <a:gd name="T20" fmla="*/ 0 w 545"/>
              <a:gd name="T21" fmla="*/ 66 h 66"/>
              <a:gd name="T22" fmla="*/ 5 w 545"/>
              <a:gd name="T23" fmla="*/ 57 h 66"/>
              <a:gd name="T24" fmla="*/ 7 w 545"/>
              <a:gd name="T25" fmla="*/ 48 h 66"/>
              <a:gd name="T26" fmla="*/ 9 w 545"/>
              <a:gd name="T27" fmla="*/ 40 h 66"/>
              <a:gd name="T28" fmla="*/ 10 w 545"/>
              <a:gd name="T29" fmla="*/ 31 h 66"/>
              <a:gd name="T30" fmla="*/ 12 w 545"/>
              <a:gd name="T31" fmla="*/ 23 h 66"/>
              <a:gd name="T32" fmla="*/ 13 w 545"/>
              <a:gd name="T33" fmla="*/ 15 h 66"/>
              <a:gd name="T34" fmla="*/ 17 w 545"/>
              <a:gd name="T35" fmla="*/ 9 h 66"/>
              <a:gd name="T36" fmla="*/ 24 w 545"/>
              <a:gd name="T37" fmla="*/ 4 h 66"/>
              <a:gd name="T38" fmla="*/ 33 w 545"/>
              <a:gd name="T39" fmla="*/ 1 h 66"/>
              <a:gd name="T40" fmla="*/ 47 w 545"/>
              <a:gd name="T41" fmla="*/ 0 h 66"/>
              <a:gd name="T42" fmla="*/ 545 w 545"/>
              <a:gd name="T43" fmla="*/ 3 h 66"/>
              <a:gd name="T44" fmla="*/ 545 w 545"/>
              <a:gd name="T45" fmla="*/ 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45" h="66">
                <a:moveTo>
                  <a:pt x="545" y="3"/>
                </a:moveTo>
                <a:lnTo>
                  <a:pt x="494" y="9"/>
                </a:lnTo>
                <a:lnTo>
                  <a:pt x="442" y="18"/>
                </a:lnTo>
                <a:lnTo>
                  <a:pt x="389" y="26"/>
                </a:lnTo>
                <a:lnTo>
                  <a:pt x="336" y="34"/>
                </a:lnTo>
                <a:lnTo>
                  <a:pt x="281" y="42"/>
                </a:lnTo>
                <a:lnTo>
                  <a:pt x="225" y="51"/>
                </a:lnTo>
                <a:lnTo>
                  <a:pt x="169" y="56"/>
                </a:lnTo>
                <a:lnTo>
                  <a:pt x="113" y="62"/>
                </a:lnTo>
                <a:lnTo>
                  <a:pt x="57" y="64"/>
                </a:lnTo>
                <a:lnTo>
                  <a:pt x="0" y="66"/>
                </a:lnTo>
                <a:lnTo>
                  <a:pt x="5" y="57"/>
                </a:lnTo>
                <a:lnTo>
                  <a:pt x="7" y="48"/>
                </a:lnTo>
                <a:lnTo>
                  <a:pt x="9" y="40"/>
                </a:lnTo>
                <a:lnTo>
                  <a:pt x="10" y="31"/>
                </a:lnTo>
                <a:lnTo>
                  <a:pt x="12" y="23"/>
                </a:lnTo>
                <a:lnTo>
                  <a:pt x="13" y="15"/>
                </a:lnTo>
                <a:lnTo>
                  <a:pt x="17" y="9"/>
                </a:lnTo>
                <a:lnTo>
                  <a:pt x="24" y="4"/>
                </a:lnTo>
                <a:lnTo>
                  <a:pt x="33" y="1"/>
                </a:lnTo>
                <a:lnTo>
                  <a:pt x="47" y="0"/>
                </a:lnTo>
                <a:lnTo>
                  <a:pt x="545" y="3"/>
                </a:lnTo>
                <a:lnTo>
                  <a:pt x="545" y="3"/>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3" name="Freeform 21"/>
          <p:cNvSpPr>
            <a:spLocks/>
          </p:cNvSpPr>
          <p:nvPr/>
        </p:nvSpPr>
        <p:spPr bwMode="auto">
          <a:xfrm>
            <a:off x="750888" y="4516438"/>
            <a:ext cx="182562" cy="23812"/>
          </a:xfrm>
          <a:custGeom>
            <a:avLst/>
            <a:gdLst>
              <a:gd name="T0" fmla="*/ 227 w 229"/>
              <a:gd name="T1" fmla="*/ 8 h 32"/>
              <a:gd name="T2" fmla="*/ 209 w 229"/>
              <a:gd name="T3" fmla="*/ 18 h 32"/>
              <a:gd name="T4" fmla="*/ 188 w 229"/>
              <a:gd name="T5" fmla="*/ 23 h 32"/>
              <a:gd name="T6" fmla="*/ 167 w 229"/>
              <a:gd name="T7" fmla="*/ 28 h 32"/>
              <a:gd name="T8" fmla="*/ 143 w 229"/>
              <a:gd name="T9" fmla="*/ 29 h 32"/>
              <a:gd name="T10" fmla="*/ 120 w 229"/>
              <a:gd name="T11" fmla="*/ 30 h 32"/>
              <a:gd name="T12" fmla="*/ 97 w 229"/>
              <a:gd name="T13" fmla="*/ 30 h 32"/>
              <a:gd name="T14" fmla="*/ 73 w 229"/>
              <a:gd name="T15" fmla="*/ 29 h 32"/>
              <a:gd name="T16" fmla="*/ 49 w 229"/>
              <a:gd name="T17" fmla="*/ 29 h 32"/>
              <a:gd name="T18" fmla="*/ 24 w 229"/>
              <a:gd name="T19" fmla="*/ 30 h 32"/>
              <a:gd name="T20" fmla="*/ 0 w 229"/>
              <a:gd name="T21" fmla="*/ 32 h 32"/>
              <a:gd name="T22" fmla="*/ 14 w 229"/>
              <a:gd name="T23" fmla="*/ 19 h 32"/>
              <a:gd name="T24" fmla="*/ 31 w 229"/>
              <a:gd name="T25" fmla="*/ 10 h 32"/>
              <a:gd name="T26" fmla="*/ 50 w 229"/>
              <a:gd name="T27" fmla="*/ 4 h 32"/>
              <a:gd name="T28" fmla="*/ 73 w 229"/>
              <a:gd name="T29" fmla="*/ 2 h 32"/>
              <a:gd name="T30" fmla="*/ 97 w 229"/>
              <a:gd name="T31" fmla="*/ 0 h 32"/>
              <a:gd name="T32" fmla="*/ 122 w 229"/>
              <a:gd name="T33" fmla="*/ 2 h 32"/>
              <a:gd name="T34" fmla="*/ 147 w 229"/>
              <a:gd name="T35" fmla="*/ 2 h 32"/>
              <a:gd name="T36" fmla="*/ 172 w 229"/>
              <a:gd name="T37" fmla="*/ 3 h 32"/>
              <a:gd name="T38" fmla="*/ 196 w 229"/>
              <a:gd name="T39" fmla="*/ 3 h 32"/>
              <a:gd name="T40" fmla="*/ 220 w 229"/>
              <a:gd name="T41" fmla="*/ 2 h 32"/>
              <a:gd name="T42" fmla="*/ 229 w 229"/>
              <a:gd name="T43" fmla="*/ 8 h 32"/>
              <a:gd name="T44" fmla="*/ 229 w 229"/>
              <a:gd name="T45" fmla="*/ 8 h 32"/>
              <a:gd name="T46" fmla="*/ 227 w 229"/>
              <a:gd name="T47" fmla="*/ 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9" h="32">
                <a:moveTo>
                  <a:pt x="227" y="8"/>
                </a:moveTo>
                <a:lnTo>
                  <a:pt x="209" y="18"/>
                </a:lnTo>
                <a:lnTo>
                  <a:pt x="188" y="23"/>
                </a:lnTo>
                <a:lnTo>
                  <a:pt x="167" y="28"/>
                </a:lnTo>
                <a:lnTo>
                  <a:pt x="143" y="29"/>
                </a:lnTo>
                <a:lnTo>
                  <a:pt x="120" y="30"/>
                </a:lnTo>
                <a:lnTo>
                  <a:pt x="97" y="30"/>
                </a:lnTo>
                <a:lnTo>
                  <a:pt x="73" y="29"/>
                </a:lnTo>
                <a:lnTo>
                  <a:pt x="49" y="29"/>
                </a:lnTo>
                <a:lnTo>
                  <a:pt x="24" y="30"/>
                </a:lnTo>
                <a:lnTo>
                  <a:pt x="0" y="32"/>
                </a:lnTo>
                <a:lnTo>
                  <a:pt x="14" y="19"/>
                </a:lnTo>
                <a:lnTo>
                  <a:pt x="31" y="10"/>
                </a:lnTo>
                <a:lnTo>
                  <a:pt x="50" y="4"/>
                </a:lnTo>
                <a:lnTo>
                  <a:pt x="73" y="2"/>
                </a:lnTo>
                <a:lnTo>
                  <a:pt x="97" y="0"/>
                </a:lnTo>
                <a:lnTo>
                  <a:pt x="122" y="2"/>
                </a:lnTo>
                <a:lnTo>
                  <a:pt x="147" y="2"/>
                </a:lnTo>
                <a:lnTo>
                  <a:pt x="172" y="3"/>
                </a:lnTo>
                <a:lnTo>
                  <a:pt x="196" y="3"/>
                </a:lnTo>
                <a:lnTo>
                  <a:pt x="220" y="2"/>
                </a:lnTo>
                <a:lnTo>
                  <a:pt x="229" y="8"/>
                </a:lnTo>
                <a:lnTo>
                  <a:pt x="229" y="8"/>
                </a:lnTo>
                <a:lnTo>
                  <a:pt x="227" y="8"/>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5" name="Freeform 23"/>
          <p:cNvSpPr>
            <a:spLocks/>
          </p:cNvSpPr>
          <p:nvPr/>
        </p:nvSpPr>
        <p:spPr bwMode="auto">
          <a:xfrm>
            <a:off x="1016000" y="4662488"/>
            <a:ext cx="369888" cy="50800"/>
          </a:xfrm>
          <a:custGeom>
            <a:avLst/>
            <a:gdLst>
              <a:gd name="T0" fmla="*/ 463 w 464"/>
              <a:gd name="T1" fmla="*/ 25 h 63"/>
              <a:gd name="T2" fmla="*/ 464 w 464"/>
              <a:gd name="T3" fmla="*/ 37 h 63"/>
              <a:gd name="T4" fmla="*/ 0 w 464"/>
              <a:gd name="T5" fmla="*/ 63 h 63"/>
              <a:gd name="T6" fmla="*/ 11 w 464"/>
              <a:gd name="T7" fmla="*/ 6 h 63"/>
              <a:gd name="T8" fmla="*/ 59 w 464"/>
              <a:gd name="T9" fmla="*/ 1 h 63"/>
              <a:gd name="T10" fmla="*/ 106 w 464"/>
              <a:gd name="T11" fmla="*/ 0 h 63"/>
              <a:gd name="T12" fmla="*/ 153 w 464"/>
              <a:gd name="T13" fmla="*/ 3 h 63"/>
              <a:gd name="T14" fmla="*/ 198 w 464"/>
              <a:gd name="T15" fmla="*/ 6 h 63"/>
              <a:gd name="T16" fmla="*/ 243 w 464"/>
              <a:gd name="T17" fmla="*/ 11 h 63"/>
              <a:gd name="T18" fmla="*/ 287 w 464"/>
              <a:gd name="T19" fmla="*/ 16 h 63"/>
              <a:gd name="T20" fmla="*/ 332 w 464"/>
              <a:gd name="T21" fmla="*/ 21 h 63"/>
              <a:gd name="T22" fmla="*/ 376 w 464"/>
              <a:gd name="T23" fmla="*/ 25 h 63"/>
              <a:gd name="T24" fmla="*/ 419 w 464"/>
              <a:gd name="T25" fmla="*/ 26 h 63"/>
              <a:gd name="T26" fmla="*/ 463 w 464"/>
              <a:gd name="T27" fmla="*/ 25 h 63"/>
              <a:gd name="T28" fmla="*/ 463 w 464"/>
              <a:gd name="T29" fmla="*/ 2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4" h="63">
                <a:moveTo>
                  <a:pt x="463" y="25"/>
                </a:moveTo>
                <a:lnTo>
                  <a:pt x="464" y="37"/>
                </a:lnTo>
                <a:lnTo>
                  <a:pt x="0" y="63"/>
                </a:lnTo>
                <a:lnTo>
                  <a:pt x="11" y="6"/>
                </a:lnTo>
                <a:lnTo>
                  <a:pt x="59" y="1"/>
                </a:lnTo>
                <a:lnTo>
                  <a:pt x="106" y="0"/>
                </a:lnTo>
                <a:lnTo>
                  <a:pt x="153" y="3"/>
                </a:lnTo>
                <a:lnTo>
                  <a:pt x="198" y="6"/>
                </a:lnTo>
                <a:lnTo>
                  <a:pt x="243" y="11"/>
                </a:lnTo>
                <a:lnTo>
                  <a:pt x="287" y="16"/>
                </a:lnTo>
                <a:lnTo>
                  <a:pt x="332" y="21"/>
                </a:lnTo>
                <a:lnTo>
                  <a:pt x="376" y="25"/>
                </a:lnTo>
                <a:lnTo>
                  <a:pt x="419" y="26"/>
                </a:lnTo>
                <a:lnTo>
                  <a:pt x="463" y="25"/>
                </a:lnTo>
                <a:lnTo>
                  <a:pt x="463" y="25"/>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6" name="Freeform 24"/>
          <p:cNvSpPr>
            <a:spLocks/>
          </p:cNvSpPr>
          <p:nvPr/>
        </p:nvSpPr>
        <p:spPr bwMode="auto">
          <a:xfrm>
            <a:off x="1019175" y="4816475"/>
            <a:ext cx="203200" cy="33338"/>
          </a:xfrm>
          <a:custGeom>
            <a:avLst/>
            <a:gdLst>
              <a:gd name="T0" fmla="*/ 254 w 255"/>
              <a:gd name="T1" fmla="*/ 37 h 41"/>
              <a:gd name="T2" fmla="*/ 229 w 255"/>
              <a:gd name="T3" fmla="*/ 38 h 41"/>
              <a:gd name="T4" fmla="*/ 201 w 255"/>
              <a:gd name="T5" fmla="*/ 38 h 41"/>
              <a:gd name="T6" fmla="*/ 173 w 255"/>
              <a:gd name="T7" fmla="*/ 39 h 41"/>
              <a:gd name="T8" fmla="*/ 143 w 255"/>
              <a:gd name="T9" fmla="*/ 41 h 41"/>
              <a:gd name="T10" fmla="*/ 114 w 255"/>
              <a:gd name="T11" fmla="*/ 41 h 41"/>
              <a:gd name="T12" fmla="*/ 86 w 255"/>
              <a:gd name="T13" fmla="*/ 41 h 41"/>
              <a:gd name="T14" fmla="*/ 60 w 255"/>
              <a:gd name="T15" fmla="*/ 41 h 41"/>
              <a:gd name="T16" fmla="*/ 36 w 255"/>
              <a:gd name="T17" fmla="*/ 39 h 41"/>
              <a:gd name="T18" fmla="*/ 15 w 255"/>
              <a:gd name="T19" fmla="*/ 37 h 41"/>
              <a:gd name="T20" fmla="*/ 0 w 255"/>
              <a:gd name="T21" fmla="*/ 34 h 41"/>
              <a:gd name="T22" fmla="*/ 4 w 255"/>
              <a:gd name="T23" fmla="*/ 17 h 41"/>
              <a:gd name="T24" fmla="*/ 15 w 255"/>
              <a:gd name="T25" fmla="*/ 8 h 41"/>
              <a:gd name="T26" fmla="*/ 35 w 255"/>
              <a:gd name="T27" fmla="*/ 1 h 41"/>
              <a:gd name="T28" fmla="*/ 60 w 255"/>
              <a:gd name="T29" fmla="*/ 0 h 41"/>
              <a:gd name="T30" fmla="*/ 88 w 255"/>
              <a:gd name="T31" fmla="*/ 0 h 41"/>
              <a:gd name="T32" fmla="*/ 121 w 255"/>
              <a:gd name="T33" fmla="*/ 1 h 41"/>
              <a:gd name="T34" fmla="*/ 153 w 255"/>
              <a:gd name="T35" fmla="*/ 4 h 41"/>
              <a:gd name="T36" fmla="*/ 187 w 255"/>
              <a:gd name="T37" fmla="*/ 6 h 41"/>
              <a:gd name="T38" fmla="*/ 218 w 255"/>
              <a:gd name="T39" fmla="*/ 9 h 41"/>
              <a:gd name="T40" fmla="*/ 247 w 255"/>
              <a:gd name="T41" fmla="*/ 11 h 41"/>
              <a:gd name="T42" fmla="*/ 255 w 255"/>
              <a:gd name="T43" fmla="*/ 37 h 41"/>
              <a:gd name="T44" fmla="*/ 255 w 255"/>
              <a:gd name="T45" fmla="*/ 37 h 41"/>
              <a:gd name="T46" fmla="*/ 254 w 255"/>
              <a:gd name="T47" fmla="*/ 37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55" h="41">
                <a:moveTo>
                  <a:pt x="254" y="37"/>
                </a:moveTo>
                <a:lnTo>
                  <a:pt x="229" y="38"/>
                </a:lnTo>
                <a:lnTo>
                  <a:pt x="201" y="38"/>
                </a:lnTo>
                <a:lnTo>
                  <a:pt x="173" y="39"/>
                </a:lnTo>
                <a:lnTo>
                  <a:pt x="143" y="41"/>
                </a:lnTo>
                <a:lnTo>
                  <a:pt x="114" y="41"/>
                </a:lnTo>
                <a:lnTo>
                  <a:pt x="86" y="41"/>
                </a:lnTo>
                <a:lnTo>
                  <a:pt x="60" y="41"/>
                </a:lnTo>
                <a:lnTo>
                  <a:pt x="36" y="39"/>
                </a:lnTo>
                <a:lnTo>
                  <a:pt x="15" y="37"/>
                </a:lnTo>
                <a:lnTo>
                  <a:pt x="0" y="34"/>
                </a:lnTo>
                <a:lnTo>
                  <a:pt x="4" y="17"/>
                </a:lnTo>
                <a:lnTo>
                  <a:pt x="15" y="8"/>
                </a:lnTo>
                <a:lnTo>
                  <a:pt x="35" y="1"/>
                </a:lnTo>
                <a:lnTo>
                  <a:pt x="60" y="0"/>
                </a:lnTo>
                <a:lnTo>
                  <a:pt x="88" y="0"/>
                </a:lnTo>
                <a:lnTo>
                  <a:pt x="121" y="1"/>
                </a:lnTo>
                <a:lnTo>
                  <a:pt x="153" y="4"/>
                </a:lnTo>
                <a:lnTo>
                  <a:pt x="187" y="6"/>
                </a:lnTo>
                <a:lnTo>
                  <a:pt x="218" y="9"/>
                </a:lnTo>
                <a:lnTo>
                  <a:pt x="247" y="11"/>
                </a:lnTo>
                <a:lnTo>
                  <a:pt x="255" y="37"/>
                </a:lnTo>
                <a:lnTo>
                  <a:pt x="255" y="37"/>
                </a:lnTo>
                <a:lnTo>
                  <a:pt x="254" y="37"/>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7" name="Freeform 25"/>
          <p:cNvSpPr>
            <a:spLocks/>
          </p:cNvSpPr>
          <p:nvPr/>
        </p:nvSpPr>
        <p:spPr bwMode="auto">
          <a:xfrm>
            <a:off x="1016000" y="4937125"/>
            <a:ext cx="404813" cy="61913"/>
          </a:xfrm>
          <a:custGeom>
            <a:avLst/>
            <a:gdLst>
              <a:gd name="T0" fmla="*/ 322 w 511"/>
              <a:gd name="T1" fmla="*/ 41 h 76"/>
              <a:gd name="T2" fmla="*/ 340 w 511"/>
              <a:gd name="T3" fmla="*/ 37 h 76"/>
              <a:gd name="T4" fmla="*/ 358 w 511"/>
              <a:gd name="T5" fmla="*/ 37 h 76"/>
              <a:gd name="T6" fmla="*/ 375 w 511"/>
              <a:gd name="T7" fmla="*/ 38 h 76"/>
              <a:gd name="T8" fmla="*/ 393 w 511"/>
              <a:gd name="T9" fmla="*/ 42 h 76"/>
              <a:gd name="T10" fmla="*/ 412 w 511"/>
              <a:gd name="T11" fmla="*/ 48 h 76"/>
              <a:gd name="T12" fmla="*/ 430 w 511"/>
              <a:gd name="T13" fmla="*/ 53 h 76"/>
              <a:gd name="T14" fmla="*/ 449 w 511"/>
              <a:gd name="T15" fmla="*/ 57 h 76"/>
              <a:gd name="T16" fmla="*/ 469 w 511"/>
              <a:gd name="T17" fmla="*/ 60 h 76"/>
              <a:gd name="T18" fmla="*/ 490 w 511"/>
              <a:gd name="T19" fmla="*/ 60 h 76"/>
              <a:gd name="T20" fmla="*/ 511 w 511"/>
              <a:gd name="T21" fmla="*/ 57 h 76"/>
              <a:gd name="T22" fmla="*/ 511 w 511"/>
              <a:gd name="T23" fmla="*/ 76 h 76"/>
              <a:gd name="T24" fmla="*/ 468 w 511"/>
              <a:gd name="T25" fmla="*/ 71 h 76"/>
              <a:gd name="T26" fmla="*/ 424 w 511"/>
              <a:gd name="T27" fmla="*/ 65 h 76"/>
              <a:gd name="T28" fmla="*/ 381 w 511"/>
              <a:gd name="T29" fmla="*/ 60 h 76"/>
              <a:gd name="T30" fmla="*/ 339 w 511"/>
              <a:gd name="T31" fmla="*/ 54 h 76"/>
              <a:gd name="T32" fmla="*/ 296 w 511"/>
              <a:gd name="T33" fmla="*/ 49 h 76"/>
              <a:gd name="T34" fmla="*/ 256 w 511"/>
              <a:gd name="T35" fmla="*/ 45 h 76"/>
              <a:gd name="T36" fmla="*/ 216 w 511"/>
              <a:gd name="T37" fmla="*/ 41 h 76"/>
              <a:gd name="T38" fmla="*/ 177 w 511"/>
              <a:gd name="T39" fmla="*/ 38 h 76"/>
              <a:gd name="T40" fmla="*/ 139 w 511"/>
              <a:gd name="T41" fmla="*/ 37 h 76"/>
              <a:gd name="T42" fmla="*/ 103 w 511"/>
              <a:gd name="T43" fmla="*/ 37 h 76"/>
              <a:gd name="T44" fmla="*/ 114 w 511"/>
              <a:gd name="T45" fmla="*/ 26 h 76"/>
              <a:gd name="T46" fmla="*/ 0 w 511"/>
              <a:gd name="T47" fmla="*/ 20 h 76"/>
              <a:gd name="T48" fmla="*/ 7 w 511"/>
              <a:gd name="T49" fmla="*/ 0 h 76"/>
              <a:gd name="T50" fmla="*/ 38 w 511"/>
              <a:gd name="T51" fmla="*/ 4 h 76"/>
              <a:gd name="T52" fmla="*/ 71 w 511"/>
              <a:gd name="T53" fmla="*/ 6 h 76"/>
              <a:gd name="T54" fmla="*/ 103 w 511"/>
              <a:gd name="T55" fmla="*/ 8 h 76"/>
              <a:gd name="T56" fmla="*/ 137 w 511"/>
              <a:gd name="T57" fmla="*/ 8 h 76"/>
              <a:gd name="T58" fmla="*/ 169 w 511"/>
              <a:gd name="T59" fmla="*/ 9 h 76"/>
              <a:gd name="T60" fmla="*/ 202 w 511"/>
              <a:gd name="T61" fmla="*/ 11 h 76"/>
              <a:gd name="T62" fmla="*/ 233 w 511"/>
              <a:gd name="T63" fmla="*/ 15 h 76"/>
              <a:gd name="T64" fmla="*/ 264 w 511"/>
              <a:gd name="T65" fmla="*/ 20 h 76"/>
              <a:gd name="T66" fmla="*/ 294 w 511"/>
              <a:gd name="T67" fmla="*/ 28 h 76"/>
              <a:gd name="T68" fmla="*/ 323 w 511"/>
              <a:gd name="T69" fmla="*/ 41 h 76"/>
              <a:gd name="T70" fmla="*/ 323 w 511"/>
              <a:gd name="T71" fmla="*/ 41 h 76"/>
              <a:gd name="T72" fmla="*/ 322 w 511"/>
              <a:gd name="T73" fmla="*/ 41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11" h="76">
                <a:moveTo>
                  <a:pt x="322" y="41"/>
                </a:moveTo>
                <a:lnTo>
                  <a:pt x="340" y="37"/>
                </a:lnTo>
                <a:lnTo>
                  <a:pt x="358" y="37"/>
                </a:lnTo>
                <a:lnTo>
                  <a:pt x="375" y="38"/>
                </a:lnTo>
                <a:lnTo>
                  <a:pt x="393" y="42"/>
                </a:lnTo>
                <a:lnTo>
                  <a:pt x="412" y="48"/>
                </a:lnTo>
                <a:lnTo>
                  <a:pt x="430" y="53"/>
                </a:lnTo>
                <a:lnTo>
                  <a:pt x="449" y="57"/>
                </a:lnTo>
                <a:lnTo>
                  <a:pt x="469" y="60"/>
                </a:lnTo>
                <a:lnTo>
                  <a:pt x="490" y="60"/>
                </a:lnTo>
                <a:lnTo>
                  <a:pt x="511" y="57"/>
                </a:lnTo>
                <a:lnTo>
                  <a:pt x="511" y="76"/>
                </a:lnTo>
                <a:lnTo>
                  <a:pt x="468" y="71"/>
                </a:lnTo>
                <a:lnTo>
                  <a:pt x="424" y="65"/>
                </a:lnTo>
                <a:lnTo>
                  <a:pt x="381" y="60"/>
                </a:lnTo>
                <a:lnTo>
                  <a:pt x="339" y="54"/>
                </a:lnTo>
                <a:lnTo>
                  <a:pt x="296" y="49"/>
                </a:lnTo>
                <a:lnTo>
                  <a:pt x="256" y="45"/>
                </a:lnTo>
                <a:lnTo>
                  <a:pt x="216" y="41"/>
                </a:lnTo>
                <a:lnTo>
                  <a:pt x="177" y="38"/>
                </a:lnTo>
                <a:lnTo>
                  <a:pt x="139" y="37"/>
                </a:lnTo>
                <a:lnTo>
                  <a:pt x="103" y="37"/>
                </a:lnTo>
                <a:lnTo>
                  <a:pt x="114" y="26"/>
                </a:lnTo>
                <a:lnTo>
                  <a:pt x="0" y="20"/>
                </a:lnTo>
                <a:lnTo>
                  <a:pt x="7" y="0"/>
                </a:lnTo>
                <a:lnTo>
                  <a:pt x="38" y="4"/>
                </a:lnTo>
                <a:lnTo>
                  <a:pt x="71" y="6"/>
                </a:lnTo>
                <a:lnTo>
                  <a:pt x="103" y="8"/>
                </a:lnTo>
                <a:lnTo>
                  <a:pt x="137" y="8"/>
                </a:lnTo>
                <a:lnTo>
                  <a:pt x="169" y="9"/>
                </a:lnTo>
                <a:lnTo>
                  <a:pt x="202" y="11"/>
                </a:lnTo>
                <a:lnTo>
                  <a:pt x="233" y="15"/>
                </a:lnTo>
                <a:lnTo>
                  <a:pt x="264" y="20"/>
                </a:lnTo>
                <a:lnTo>
                  <a:pt x="294" y="28"/>
                </a:lnTo>
                <a:lnTo>
                  <a:pt x="323" y="41"/>
                </a:lnTo>
                <a:lnTo>
                  <a:pt x="323" y="41"/>
                </a:lnTo>
                <a:lnTo>
                  <a:pt x="322" y="41"/>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pic>
        <p:nvPicPr>
          <p:cNvPr id="3098" name="Picture 26" descr="NATSN2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1981200"/>
            <a:ext cx="1582738" cy="1600200"/>
          </a:xfrm>
          <a:prstGeom prst="rect">
            <a:avLst/>
          </a:prstGeom>
          <a:noFill/>
          <a:extLst>
            <a:ext uri="{909E8E84-426E-40DD-AFC4-6F175D3DCCD1}">
              <a14:hiddenFill xmlns:a14="http://schemas.microsoft.com/office/drawing/2010/main">
                <a:solidFill>
                  <a:srgbClr val="FFFFFF"/>
                </a:solidFill>
              </a14:hiddenFill>
            </a:ext>
          </a:extLst>
        </p:spPr>
      </p:pic>
      <p:sp>
        <p:nvSpPr>
          <p:cNvPr id="3099" name="AutoShape 27"/>
          <p:cNvSpPr>
            <a:spLocks noChangeArrowheads="1"/>
          </p:cNvSpPr>
          <p:nvPr/>
        </p:nvSpPr>
        <p:spPr bwMode="auto">
          <a:xfrm>
            <a:off x="2209800" y="5105400"/>
            <a:ext cx="838200" cy="1447800"/>
          </a:xfrm>
          <a:prstGeom prst="downArrow">
            <a:avLst>
              <a:gd name="adj1" fmla="val 50000"/>
              <a:gd name="adj2" fmla="val 43182"/>
            </a:avLst>
          </a:prstGeom>
          <a:solidFill>
            <a:schemeClr val="bg1"/>
          </a:solidFill>
          <a:ln w="38100">
            <a:solidFill>
              <a:schemeClr val="folHlink"/>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00" name="AutoShape 28"/>
          <p:cNvSpPr>
            <a:spLocks noChangeArrowheads="1"/>
          </p:cNvSpPr>
          <p:nvPr/>
        </p:nvSpPr>
        <p:spPr bwMode="auto">
          <a:xfrm>
            <a:off x="1219200" y="5181600"/>
            <a:ext cx="685800" cy="304800"/>
          </a:xfrm>
          <a:prstGeom prst="leftArrow">
            <a:avLst>
              <a:gd name="adj1" fmla="val 50000"/>
              <a:gd name="adj2" fmla="val 56250"/>
            </a:avLst>
          </a:prstGeom>
          <a:solidFill>
            <a:schemeClr val="bg1"/>
          </a:solidFill>
          <a:ln w="9525">
            <a:solidFill>
              <a:srgbClr val="00FFFF"/>
            </a:solidFill>
            <a:miter lim="800000"/>
            <a:headEnd/>
            <a:tailEnd/>
          </a:ln>
          <a:effectLst>
            <a:outerShdw blurRad="63500" dist="38099" dir="2700000" algn="ctr" rotWithShape="0">
              <a:schemeClr val="bg2">
                <a:alpha val="74998"/>
              </a:schemeClr>
            </a:outerShdw>
          </a:effectLst>
        </p:spPr>
        <p:txBody>
          <a:bodyPr wrap="none" anchor="ctr"/>
          <a:lstStyle/>
          <a:p>
            <a:endParaRPr lang="en-US"/>
          </a:p>
        </p:txBody>
      </p:sp>
      <p:pic>
        <p:nvPicPr>
          <p:cNvPr id="3101" name="Picture 29" descr="BLDCM030"/>
          <p:cNvPicPr>
            <a:picLocks noChangeAspect="1" noChangeArrowheads="1"/>
          </p:cNvPicPr>
          <p:nvPr/>
        </p:nvPicPr>
        <p:blipFill>
          <a:blip r:embed="rId5">
            <a:grayscl/>
            <a:extLst>
              <a:ext uri="{28A0092B-C50C-407E-A947-70E740481C1C}">
                <a14:useLocalDpi xmlns:a14="http://schemas.microsoft.com/office/drawing/2010/main" val="0"/>
              </a:ext>
            </a:extLst>
          </a:blip>
          <a:srcRect/>
          <a:stretch>
            <a:fillRect/>
          </a:stretch>
        </p:blipFill>
        <p:spPr bwMode="auto">
          <a:xfrm>
            <a:off x="4572000" y="2286000"/>
            <a:ext cx="3962400" cy="3062288"/>
          </a:xfrm>
          <a:prstGeom prst="rect">
            <a:avLst/>
          </a:prstGeom>
          <a:gradFill rotWithShape="0">
            <a:gsLst>
              <a:gs pos="0">
                <a:srgbClr val="8488C4"/>
              </a:gs>
              <a:gs pos="53000">
                <a:srgbClr val="D4DEFF"/>
              </a:gs>
              <a:gs pos="83000">
                <a:srgbClr val="D4DEFF"/>
              </a:gs>
              <a:gs pos="100000">
                <a:srgbClr val="96AB94"/>
              </a:gs>
            </a:gsLst>
            <a:lin ang="5400000" scaled="1"/>
          </a:gradFill>
          <a:effectLst>
            <a:outerShdw blurRad="63500" dist="38099" dir="2700000" algn="ctr" rotWithShape="0">
              <a:schemeClr val="bg2">
                <a:alpha val="74998"/>
              </a:schemeClr>
            </a:outerShdw>
          </a:effectLst>
        </p:spPr>
      </p:pic>
      <p:sp>
        <p:nvSpPr>
          <p:cNvPr id="3102" name="AutoShape 30"/>
          <p:cNvSpPr>
            <a:spLocks noChangeArrowheads="1"/>
          </p:cNvSpPr>
          <p:nvPr/>
        </p:nvSpPr>
        <p:spPr bwMode="auto">
          <a:xfrm rot="5400000" flipH="1">
            <a:off x="5432425" y="4543425"/>
            <a:ext cx="914400" cy="1524000"/>
          </a:xfrm>
          <a:prstGeom prst="downArrow">
            <a:avLst>
              <a:gd name="adj1" fmla="val 50000"/>
              <a:gd name="adj2" fmla="val 41667"/>
            </a:avLst>
          </a:prstGeom>
          <a:solidFill>
            <a:schemeClr val="bg1"/>
          </a:solidFill>
          <a:ln w="57150">
            <a:solidFill>
              <a:srgbClr val="66FFFF"/>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03" name="AutoShape 31"/>
          <p:cNvSpPr>
            <a:spLocks noChangeArrowheads="1"/>
          </p:cNvSpPr>
          <p:nvPr/>
        </p:nvSpPr>
        <p:spPr bwMode="auto">
          <a:xfrm>
            <a:off x="6742113" y="5246688"/>
            <a:ext cx="533400" cy="685800"/>
          </a:xfrm>
          <a:prstGeom prst="downArrow">
            <a:avLst>
              <a:gd name="adj1" fmla="val 50000"/>
              <a:gd name="adj2" fmla="val 32143"/>
            </a:avLst>
          </a:prstGeom>
          <a:solidFill>
            <a:schemeClr val="bg1"/>
          </a:solidFill>
          <a:ln w="38100">
            <a:solidFill>
              <a:schemeClr val="folHlink"/>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pic>
        <p:nvPicPr>
          <p:cNvPr id="3104" name="Picture 32" descr="NATSN2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2057400"/>
            <a:ext cx="1582738" cy="1600200"/>
          </a:xfrm>
          <a:prstGeom prst="rect">
            <a:avLst/>
          </a:prstGeom>
          <a:noFill/>
          <a:extLst>
            <a:ext uri="{909E8E84-426E-40DD-AFC4-6F175D3DCCD1}">
              <a14:hiddenFill xmlns:a14="http://schemas.microsoft.com/office/drawing/2010/main">
                <a:solidFill>
                  <a:srgbClr val="FFFFFF"/>
                </a:solidFill>
              </a14:hiddenFill>
            </a:ext>
          </a:extLst>
        </p:spPr>
      </p:pic>
      <p:pic>
        <p:nvPicPr>
          <p:cNvPr id="3105" name="Picture 33" descr="clear_compass_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463" y="228600"/>
            <a:ext cx="812800" cy="809625"/>
          </a:xfrm>
          <a:prstGeom prst="rect">
            <a:avLst/>
          </a:prstGeom>
          <a:noFill/>
          <a:extLst>
            <a:ext uri="{909E8E84-426E-40DD-AFC4-6F175D3DCCD1}">
              <a14:hiddenFill xmlns:a14="http://schemas.microsoft.com/office/drawing/2010/main">
                <a:solidFill>
                  <a:schemeClr val="tx1"/>
                </a:solidFill>
              </a14:hiddenFill>
            </a:ext>
          </a:extLst>
        </p:spPr>
      </p:pic>
      <p:sp>
        <p:nvSpPr>
          <p:cNvPr id="3106" name="Text Box 34"/>
          <p:cNvSpPr txBox="1">
            <a:spLocks noChangeArrowheads="1"/>
          </p:cNvSpPr>
          <p:nvPr/>
        </p:nvSpPr>
        <p:spPr bwMode="auto">
          <a:xfrm>
            <a:off x="838200" y="5410200"/>
            <a:ext cx="1195388"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lnSpc>
                <a:spcPct val="90000"/>
              </a:lnSpc>
              <a:spcBef>
                <a:spcPct val="50000"/>
              </a:spcBef>
            </a:pPr>
            <a:r>
              <a:rPr lang="en-US" altLang="en-US" sz="2800" b="1">
                <a:solidFill>
                  <a:srgbClr val="66FFFF"/>
                </a:solidFill>
                <a:effectLst>
                  <a:outerShdw blurRad="38100" dist="38100" dir="2700000" algn="tl">
                    <a:srgbClr val="000000"/>
                  </a:outerShdw>
                </a:effectLst>
              </a:rPr>
              <a:t>10%</a:t>
            </a:r>
          </a:p>
        </p:txBody>
      </p:sp>
      <p:sp>
        <p:nvSpPr>
          <p:cNvPr id="3107" name="Text Box 35"/>
          <p:cNvSpPr txBox="1">
            <a:spLocks noChangeArrowheads="1"/>
          </p:cNvSpPr>
          <p:nvPr/>
        </p:nvSpPr>
        <p:spPr bwMode="auto">
          <a:xfrm>
            <a:off x="3141663" y="6048375"/>
            <a:ext cx="1120775"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eaLnBrk="1" hangingPunct="1">
              <a:lnSpc>
                <a:spcPct val="90000"/>
              </a:lnSpc>
              <a:spcBef>
                <a:spcPct val="50000"/>
              </a:spcBef>
            </a:pPr>
            <a:r>
              <a:rPr lang="en-US" altLang="en-US" sz="2800" b="1">
                <a:solidFill>
                  <a:schemeClr val="folHlink"/>
                </a:solidFill>
                <a:effectLst>
                  <a:outerShdw blurRad="38100" dist="38100" dir="2700000" algn="tl">
                    <a:srgbClr val="000000"/>
                  </a:outerShdw>
                </a:effectLst>
              </a:rPr>
              <a:t>50%</a:t>
            </a:r>
          </a:p>
        </p:txBody>
      </p:sp>
      <p:sp>
        <p:nvSpPr>
          <p:cNvPr id="3108" name="Text Box 36"/>
          <p:cNvSpPr txBox="1">
            <a:spLocks noChangeArrowheads="1"/>
          </p:cNvSpPr>
          <p:nvPr/>
        </p:nvSpPr>
        <p:spPr bwMode="auto">
          <a:xfrm>
            <a:off x="6577013" y="6003925"/>
            <a:ext cx="973137"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lnSpc>
                <a:spcPct val="90000"/>
              </a:lnSpc>
              <a:spcBef>
                <a:spcPct val="50000"/>
              </a:spcBef>
            </a:pPr>
            <a:r>
              <a:rPr lang="en-US" altLang="en-US" sz="2800" b="1">
                <a:solidFill>
                  <a:schemeClr val="folHlink"/>
                </a:solidFill>
                <a:effectLst>
                  <a:outerShdw blurRad="38100" dist="38100" dir="2700000" algn="tl">
                    <a:srgbClr val="000000"/>
                  </a:outerShdw>
                </a:effectLst>
              </a:rPr>
              <a:t>15%</a:t>
            </a:r>
          </a:p>
        </p:txBody>
      </p:sp>
      <p:sp>
        <p:nvSpPr>
          <p:cNvPr id="3109" name="Text Box 37"/>
          <p:cNvSpPr txBox="1">
            <a:spLocks noChangeArrowheads="1"/>
          </p:cNvSpPr>
          <p:nvPr/>
        </p:nvSpPr>
        <p:spPr bwMode="auto">
          <a:xfrm>
            <a:off x="4408488" y="5370513"/>
            <a:ext cx="1017587"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eaLnBrk="1" hangingPunct="1">
              <a:lnSpc>
                <a:spcPct val="90000"/>
              </a:lnSpc>
              <a:spcBef>
                <a:spcPct val="50000"/>
              </a:spcBef>
            </a:pPr>
            <a:r>
              <a:rPr lang="en-US" altLang="en-US" sz="2800" b="1">
                <a:solidFill>
                  <a:srgbClr val="66FFFF"/>
                </a:solidFill>
                <a:effectLst>
                  <a:outerShdw blurRad="38100" dist="38100" dir="2700000" algn="tl">
                    <a:srgbClr val="000000"/>
                  </a:outerShdw>
                </a:effectLst>
              </a:rPr>
              <a:t>55%</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2"/>
          <p:cNvGraphicFramePr>
            <a:graphicFrameLocks noChangeAspect="1"/>
          </p:cNvGraphicFramePr>
          <p:nvPr/>
        </p:nvGraphicFramePr>
        <p:xfrm>
          <a:off x="698500" y="1689100"/>
          <a:ext cx="7315200" cy="4919663"/>
        </p:xfrm>
        <a:graphic>
          <a:graphicData uri="http://schemas.openxmlformats.org/presentationml/2006/ole">
            <mc:AlternateContent xmlns:mc="http://schemas.openxmlformats.org/markup-compatibility/2006">
              <mc:Choice xmlns:v="urn:schemas-microsoft-com:vml" Requires="v">
                <p:oleObj spid="_x0000_s6176" name="Chart" r:id="rId3" imgW="5867308" imgH="3943344" progId="MSGraph.Chart.8">
                  <p:embed followColorScheme="full"/>
                </p:oleObj>
              </mc:Choice>
              <mc:Fallback>
                <p:oleObj name="Chart" r:id="rId3" imgW="5867308" imgH="3943344" progId="MSGraph.Chart.8">
                  <p:embed followColorScheme="full"/>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500" y="1689100"/>
                        <a:ext cx="7315200" cy="491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6147" name="Freeform 3"/>
          <p:cNvSpPr>
            <a:spLocks/>
          </p:cNvSpPr>
          <p:nvPr/>
        </p:nvSpPr>
        <p:spPr bwMode="auto">
          <a:xfrm>
            <a:off x="1527175" y="2670175"/>
            <a:ext cx="5581650" cy="2828925"/>
          </a:xfrm>
          <a:custGeom>
            <a:avLst/>
            <a:gdLst>
              <a:gd name="T0" fmla="*/ 10 w 2949"/>
              <a:gd name="T1" fmla="*/ 1301 h 1373"/>
              <a:gd name="T2" fmla="*/ 42 w 2949"/>
              <a:gd name="T3" fmla="*/ 1312 h 1373"/>
              <a:gd name="T4" fmla="*/ 264 w 2949"/>
              <a:gd name="T5" fmla="*/ 1311 h 1373"/>
              <a:gd name="T6" fmla="*/ 575 w 2949"/>
              <a:gd name="T7" fmla="*/ 1240 h 1373"/>
              <a:gd name="T8" fmla="*/ 824 w 2949"/>
              <a:gd name="T9" fmla="*/ 991 h 1373"/>
              <a:gd name="T10" fmla="*/ 920 w 2949"/>
              <a:gd name="T11" fmla="*/ 787 h 1373"/>
              <a:gd name="T12" fmla="*/ 1011 w 2949"/>
              <a:gd name="T13" fmla="*/ 576 h 1373"/>
              <a:gd name="T14" fmla="*/ 1080 w 2949"/>
              <a:gd name="T15" fmla="*/ 379 h 1373"/>
              <a:gd name="T16" fmla="*/ 1177 w 2949"/>
              <a:gd name="T17" fmla="*/ 124 h 1373"/>
              <a:gd name="T18" fmla="*/ 1288 w 2949"/>
              <a:gd name="T19" fmla="*/ 2 h 1373"/>
              <a:gd name="T20" fmla="*/ 1371 w 2949"/>
              <a:gd name="T21" fmla="*/ 111 h 1373"/>
              <a:gd name="T22" fmla="*/ 1454 w 2949"/>
              <a:gd name="T23" fmla="*/ 417 h 1373"/>
              <a:gd name="T24" fmla="*/ 1509 w 2949"/>
              <a:gd name="T25" fmla="*/ 592 h 1373"/>
              <a:gd name="T26" fmla="*/ 1632 w 2949"/>
              <a:gd name="T27" fmla="*/ 859 h 1373"/>
              <a:gd name="T28" fmla="*/ 1866 w 2949"/>
              <a:gd name="T29" fmla="*/ 1104 h 1373"/>
              <a:gd name="T30" fmla="*/ 2165 w 2949"/>
              <a:gd name="T31" fmla="*/ 1237 h 1373"/>
              <a:gd name="T32" fmla="*/ 2405 w 2949"/>
              <a:gd name="T33" fmla="*/ 1312 h 1373"/>
              <a:gd name="T34" fmla="*/ 2582 w 2949"/>
              <a:gd name="T35" fmla="*/ 1342 h 1373"/>
              <a:gd name="T36" fmla="*/ 2845 w 2949"/>
              <a:gd name="T37" fmla="*/ 1368 h 1373"/>
              <a:gd name="T38" fmla="*/ 2949 w 2949"/>
              <a:gd name="T39" fmla="*/ 1368 h 1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949" h="1373">
                <a:moveTo>
                  <a:pt x="10" y="1301"/>
                </a:moveTo>
                <a:cubicBezTo>
                  <a:pt x="15" y="1302"/>
                  <a:pt x="0" y="1310"/>
                  <a:pt x="42" y="1312"/>
                </a:cubicBezTo>
                <a:cubicBezTo>
                  <a:pt x="84" y="1314"/>
                  <a:pt x="175" y="1323"/>
                  <a:pt x="264" y="1311"/>
                </a:cubicBezTo>
                <a:cubicBezTo>
                  <a:pt x="353" y="1299"/>
                  <a:pt x="482" y="1293"/>
                  <a:pt x="575" y="1240"/>
                </a:cubicBezTo>
                <a:cubicBezTo>
                  <a:pt x="669" y="1188"/>
                  <a:pt x="767" y="1067"/>
                  <a:pt x="824" y="991"/>
                </a:cubicBezTo>
                <a:cubicBezTo>
                  <a:pt x="881" y="916"/>
                  <a:pt x="889" y="856"/>
                  <a:pt x="920" y="787"/>
                </a:cubicBezTo>
                <a:cubicBezTo>
                  <a:pt x="952" y="718"/>
                  <a:pt x="984" y="645"/>
                  <a:pt x="1011" y="576"/>
                </a:cubicBezTo>
                <a:cubicBezTo>
                  <a:pt x="1039" y="508"/>
                  <a:pt x="1053" y="454"/>
                  <a:pt x="1080" y="379"/>
                </a:cubicBezTo>
                <a:cubicBezTo>
                  <a:pt x="1107" y="304"/>
                  <a:pt x="1142" y="188"/>
                  <a:pt x="1177" y="124"/>
                </a:cubicBezTo>
                <a:cubicBezTo>
                  <a:pt x="1212" y="61"/>
                  <a:pt x="1255" y="5"/>
                  <a:pt x="1288" y="2"/>
                </a:cubicBezTo>
                <a:cubicBezTo>
                  <a:pt x="1320" y="0"/>
                  <a:pt x="1344" y="42"/>
                  <a:pt x="1371" y="111"/>
                </a:cubicBezTo>
                <a:cubicBezTo>
                  <a:pt x="1398" y="181"/>
                  <a:pt x="1431" y="337"/>
                  <a:pt x="1454" y="417"/>
                </a:cubicBezTo>
                <a:cubicBezTo>
                  <a:pt x="1477" y="497"/>
                  <a:pt x="1479" y="518"/>
                  <a:pt x="1509" y="592"/>
                </a:cubicBezTo>
                <a:cubicBezTo>
                  <a:pt x="1539" y="666"/>
                  <a:pt x="1573" y="774"/>
                  <a:pt x="1632" y="859"/>
                </a:cubicBezTo>
                <a:cubicBezTo>
                  <a:pt x="1691" y="944"/>
                  <a:pt x="1777" y="1041"/>
                  <a:pt x="1866" y="1104"/>
                </a:cubicBezTo>
                <a:cubicBezTo>
                  <a:pt x="1955" y="1167"/>
                  <a:pt x="2075" y="1202"/>
                  <a:pt x="2165" y="1237"/>
                </a:cubicBezTo>
                <a:cubicBezTo>
                  <a:pt x="2255" y="1272"/>
                  <a:pt x="2336" y="1295"/>
                  <a:pt x="2405" y="1312"/>
                </a:cubicBezTo>
                <a:cubicBezTo>
                  <a:pt x="2474" y="1329"/>
                  <a:pt x="2509" y="1333"/>
                  <a:pt x="2582" y="1342"/>
                </a:cubicBezTo>
                <a:cubicBezTo>
                  <a:pt x="2655" y="1351"/>
                  <a:pt x="2784" y="1363"/>
                  <a:pt x="2845" y="1368"/>
                </a:cubicBezTo>
                <a:cubicBezTo>
                  <a:pt x="2906" y="1373"/>
                  <a:pt x="2927" y="1368"/>
                  <a:pt x="2949" y="1368"/>
                </a:cubicBezTo>
              </a:path>
            </a:pathLst>
          </a:cu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48" name="Freeform 4"/>
          <p:cNvSpPr>
            <a:spLocks/>
          </p:cNvSpPr>
          <p:nvPr/>
        </p:nvSpPr>
        <p:spPr bwMode="auto">
          <a:xfrm>
            <a:off x="1557338" y="3659188"/>
            <a:ext cx="5541962" cy="1539875"/>
          </a:xfrm>
          <a:custGeom>
            <a:avLst/>
            <a:gdLst>
              <a:gd name="T0" fmla="*/ 0 w 2928"/>
              <a:gd name="T1" fmla="*/ 709 h 747"/>
              <a:gd name="T2" fmla="*/ 181 w 2928"/>
              <a:gd name="T3" fmla="*/ 720 h 747"/>
              <a:gd name="T4" fmla="*/ 387 w 2928"/>
              <a:gd name="T5" fmla="*/ 705 h 747"/>
              <a:gd name="T6" fmla="*/ 642 w 2928"/>
              <a:gd name="T7" fmla="*/ 636 h 747"/>
              <a:gd name="T8" fmla="*/ 903 w 2928"/>
              <a:gd name="T9" fmla="*/ 543 h 747"/>
              <a:gd name="T10" fmla="*/ 1087 w 2928"/>
              <a:gd name="T11" fmla="*/ 427 h 747"/>
              <a:gd name="T12" fmla="*/ 1278 w 2928"/>
              <a:gd name="T13" fmla="*/ 288 h 747"/>
              <a:gd name="T14" fmla="*/ 1399 w 2928"/>
              <a:gd name="T15" fmla="*/ 149 h 747"/>
              <a:gd name="T16" fmla="*/ 1533 w 2928"/>
              <a:gd name="T17" fmla="*/ 33 h 747"/>
              <a:gd name="T18" fmla="*/ 1730 w 2928"/>
              <a:gd name="T19" fmla="*/ 33 h 747"/>
              <a:gd name="T20" fmla="*/ 1915 w 2928"/>
              <a:gd name="T21" fmla="*/ 235 h 747"/>
              <a:gd name="T22" fmla="*/ 2070 w 2928"/>
              <a:gd name="T23" fmla="*/ 451 h 747"/>
              <a:gd name="T24" fmla="*/ 2261 w 2928"/>
              <a:gd name="T25" fmla="*/ 574 h 747"/>
              <a:gd name="T26" fmla="*/ 2615 w 2928"/>
              <a:gd name="T27" fmla="*/ 705 h 747"/>
              <a:gd name="T28" fmla="*/ 2928 w 2928"/>
              <a:gd name="T29" fmla="*/ 747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28" h="747">
                <a:moveTo>
                  <a:pt x="0" y="709"/>
                </a:moveTo>
                <a:cubicBezTo>
                  <a:pt x="29" y="710"/>
                  <a:pt x="117" y="721"/>
                  <a:pt x="181" y="720"/>
                </a:cubicBezTo>
                <a:cubicBezTo>
                  <a:pt x="245" y="719"/>
                  <a:pt x="310" y="719"/>
                  <a:pt x="387" y="705"/>
                </a:cubicBezTo>
                <a:cubicBezTo>
                  <a:pt x="464" y="691"/>
                  <a:pt x="555" y="663"/>
                  <a:pt x="642" y="636"/>
                </a:cubicBezTo>
                <a:cubicBezTo>
                  <a:pt x="728" y="608"/>
                  <a:pt x="829" y="578"/>
                  <a:pt x="903" y="543"/>
                </a:cubicBezTo>
                <a:cubicBezTo>
                  <a:pt x="977" y="508"/>
                  <a:pt x="1025" y="469"/>
                  <a:pt x="1087" y="427"/>
                </a:cubicBezTo>
                <a:cubicBezTo>
                  <a:pt x="1149" y="385"/>
                  <a:pt x="1226" y="335"/>
                  <a:pt x="1278" y="288"/>
                </a:cubicBezTo>
                <a:cubicBezTo>
                  <a:pt x="1330" y="242"/>
                  <a:pt x="1356" y="191"/>
                  <a:pt x="1399" y="149"/>
                </a:cubicBezTo>
                <a:cubicBezTo>
                  <a:pt x="1441" y="107"/>
                  <a:pt x="1477" y="52"/>
                  <a:pt x="1533" y="33"/>
                </a:cubicBezTo>
                <a:cubicBezTo>
                  <a:pt x="1588" y="14"/>
                  <a:pt x="1667" y="0"/>
                  <a:pt x="1730" y="33"/>
                </a:cubicBezTo>
                <a:cubicBezTo>
                  <a:pt x="1794" y="67"/>
                  <a:pt x="1858" y="165"/>
                  <a:pt x="1915" y="235"/>
                </a:cubicBezTo>
                <a:cubicBezTo>
                  <a:pt x="1972" y="304"/>
                  <a:pt x="2013" y="394"/>
                  <a:pt x="2070" y="451"/>
                </a:cubicBezTo>
                <a:cubicBezTo>
                  <a:pt x="2127" y="507"/>
                  <a:pt x="2171" y="532"/>
                  <a:pt x="2261" y="574"/>
                </a:cubicBezTo>
                <a:cubicBezTo>
                  <a:pt x="2351" y="616"/>
                  <a:pt x="2504" y="676"/>
                  <a:pt x="2615" y="705"/>
                </a:cubicBezTo>
                <a:cubicBezTo>
                  <a:pt x="2726" y="734"/>
                  <a:pt x="2863" y="738"/>
                  <a:pt x="2928" y="747"/>
                </a:cubicBezTo>
              </a:path>
            </a:pathLst>
          </a:cu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49" name="Text Box 5"/>
          <p:cNvSpPr txBox="1">
            <a:spLocks noChangeArrowheads="1"/>
          </p:cNvSpPr>
          <p:nvPr/>
        </p:nvSpPr>
        <p:spPr bwMode="auto">
          <a:xfrm>
            <a:off x="4454525" y="2174875"/>
            <a:ext cx="20891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eaLnBrk="1" hangingPunct="1">
              <a:spcBef>
                <a:spcPct val="50000"/>
              </a:spcBef>
            </a:pPr>
            <a:r>
              <a:rPr lang="en-US" altLang="en-US" sz="1400">
                <a:solidFill>
                  <a:srgbClr val="FF0000"/>
                </a:solidFill>
              </a:rPr>
              <a:t>Short, high volume peak discharge</a:t>
            </a:r>
          </a:p>
        </p:txBody>
      </p:sp>
      <p:sp>
        <p:nvSpPr>
          <p:cNvPr id="6150" name="Line 6"/>
          <p:cNvSpPr>
            <a:spLocks noChangeShapeType="1"/>
          </p:cNvSpPr>
          <p:nvPr/>
        </p:nvSpPr>
        <p:spPr bwMode="auto">
          <a:xfrm flipH="1">
            <a:off x="4110038" y="2471738"/>
            <a:ext cx="363537" cy="2968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51" name="Text Box 7"/>
          <p:cNvSpPr txBox="1">
            <a:spLocks noChangeArrowheads="1"/>
          </p:cNvSpPr>
          <p:nvPr/>
        </p:nvSpPr>
        <p:spPr bwMode="auto">
          <a:xfrm>
            <a:off x="4429125" y="2922588"/>
            <a:ext cx="24685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1" hangingPunct="1"/>
            <a:r>
              <a:rPr lang="en-US" altLang="en-US" sz="1400">
                <a:solidFill>
                  <a:srgbClr val="FF0000"/>
                </a:solidFill>
              </a:rPr>
              <a:t>Increased total runoff volume</a:t>
            </a:r>
          </a:p>
        </p:txBody>
      </p:sp>
      <p:sp>
        <p:nvSpPr>
          <p:cNvPr id="6152" name="Line 8"/>
          <p:cNvSpPr>
            <a:spLocks noChangeShapeType="1"/>
          </p:cNvSpPr>
          <p:nvPr/>
        </p:nvSpPr>
        <p:spPr bwMode="auto">
          <a:xfrm flipH="1">
            <a:off x="3929063" y="3163888"/>
            <a:ext cx="544512" cy="2968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53" name="Text Box 9"/>
          <p:cNvSpPr txBox="1">
            <a:spLocks noChangeArrowheads="1"/>
          </p:cNvSpPr>
          <p:nvPr/>
        </p:nvSpPr>
        <p:spPr bwMode="auto">
          <a:xfrm>
            <a:off x="6232525" y="4483100"/>
            <a:ext cx="15938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1" hangingPunct="1"/>
            <a:r>
              <a:rPr lang="en-US" altLang="en-US" sz="1400">
                <a:solidFill>
                  <a:schemeClr val="accent2"/>
                </a:solidFill>
              </a:rPr>
              <a:t>Higher base flows</a:t>
            </a:r>
          </a:p>
        </p:txBody>
      </p:sp>
      <p:sp>
        <p:nvSpPr>
          <p:cNvPr id="6154" name="Line 10"/>
          <p:cNvSpPr>
            <a:spLocks noChangeShapeType="1"/>
          </p:cNvSpPr>
          <p:nvPr/>
        </p:nvSpPr>
        <p:spPr bwMode="auto">
          <a:xfrm flipH="1">
            <a:off x="6326188" y="4746625"/>
            <a:ext cx="328612" cy="249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55" name="Text Box 11"/>
          <p:cNvSpPr txBox="1">
            <a:spLocks noChangeArrowheads="1"/>
          </p:cNvSpPr>
          <p:nvPr/>
        </p:nvSpPr>
        <p:spPr bwMode="auto">
          <a:xfrm>
            <a:off x="5059363" y="3386138"/>
            <a:ext cx="25606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eaLnBrk="1" hangingPunct="1"/>
            <a:r>
              <a:rPr lang="en-US" altLang="en-US" sz="1400">
                <a:solidFill>
                  <a:schemeClr val="accent2"/>
                </a:solidFill>
              </a:rPr>
              <a:t>Baseline peak discharge</a:t>
            </a:r>
          </a:p>
        </p:txBody>
      </p:sp>
      <p:grpSp>
        <p:nvGrpSpPr>
          <p:cNvPr id="6156" name="Group 12"/>
          <p:cNvGrpSpPr>
            <a:grpSpLocks/>
          </p:cNvGrpSpPr>
          <p:nvPr/>
        </p:nvGrpSpPr>
        <p:grpSpPr bwMode="auto">
          <a:xfrm>
            <a:off x="2038350" y="2282825"/>
            <a:ext cx="709613" cy="989013"/>
            <a:chOff x="2021" y="1160"/>
            <a:chExt cx="288" cy="367"/>
          </a:xfrm>
        </p:grpSpPr>
        <p:grpSp>
          <p:nvGrpSpPr>
            <p:cNvPr id="6157" name="Group 13"/>
            <p:cNvGrpSpPr>
              <a:grpSpLocks/>
            </p:cNvGrpSpPr>
            <p:nvPr/>
          </p:nvGrpSpPr>
          <p:grpSpPr bwMode="auto">
            <a:xfrm>
              <a:off x="2021" y="1160"/>
              <a:ext cx="288" cy="367"/>
              <a:chOff x="624" y="3478"/>
              <a:chExt cx="288" cy="367"/>
            </a:xfrm>
          </p:grpSpPr>
          <p:sp>
            <p:nvSpPr>
              <p:cNvPr id="6158" name="Line 14"/>
              <p:cNvSpPr>
                <a:spLocks noChangeShapeType="1"/>
              </p:cNvSpPr>
              <p:nvPr/>
            </p:nvSpPr>
            <p:spPr bwMode="auto">
              <a:xfrm>
                <a:off x="794" y="3669"/>
                <a:ext cx="0" cy="144"/>
              </a:xfrm>
              <a:prstGeom prst="line">
                <a:avLst/>
              </a:prstGeom>
              <a:noFill/>
              <a:ln w="22225" cap="rnd">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nvGrpSpPr>
              <p:cNvPr id="6159" name="Group 15"/>
              <p:cNvGrpSpPr>
                <a:grpSpLocks/>
              </p:cNvGrpSpPr>
              <p:nvPr/>
            </p:nvGrpSpPr>
            <p:grpSpPr bwMode="auto">
              <a:xfrm>
                <a:off x="624" y="3478"/>
                <a:ext cx="288" cy="367"/>
                <a:chOff x="912" y="3504"/>
                <a:chExt cx="288" cy="367"/>
              </a:xfrm>
            </p:grpSpPr>
            <p:sp>
              <p:nvSpPr>
                <p:cNvPr id="6160" name="Line 16"/>
                <p:cNvSpPr>
                  <a:spLocks noChangeShapeType="1"/>
                </p:cNvSpPr>
                <p:nvPr/>
              </p:nvSpPr>
              <p:spPr bwMode="auto">
                <a:xfrm>
                  <a:off x="1125" y="3711"/>
                  <a:ext cx="0" cy="144"/>
                </a:xfrm>
                <a:prstGeom prst="line">
                  <a:avLst/>
                </a:prstGeom>
                <a:noFill/>
                <a:ln w="22225" cap="rnd">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61" name="Line 17"/>
                <p:cNvSpPr>
                  <a:spLocks noChangeShapeType="1"/>
                </p:cNvSpPr>
                <p:nvPr/>
              </p:nvSpPr>
              <p:spPr bwMode="auto">
                <a:xfrm>
                  <a:off x="1098" y="3727"/>
                  <a:ext cx="0" cy="144"/>
                </a:xfrm>
                <a:prstGeom prst="line">
                  <a:avLst/>
                </a:prstGeom>
                <a:noFill/>
                <a:ln w="22225" cap="rnd">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62" name="Line 18"/>
                <p:cNvSpPr>
                  <a:spLocks noChangeShapeType="1"/>
                </p:cNvSpPr>
                <p:nvPr/>
              </p:nvSpPr>
              <p:spPr bwMode="auto">
                <a:xfrm>
                  <a:off x="1108" y="3675"/>
                  <a:ext cx="0" cy="144"/>
                </a:xfrm>
                <a:prstGeom prst="line">
                  <a:avLst/>
                </a:prstGeom>
                <a:noFill/>
                <a:ln w="22225" cap="rnd">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63" name="Line 19"/>
                <p:cNvSpPr>
                  <a:spLocks noChangeShapeType="1"/>
                </p:cNvSpPr>
                <p:nvPr/>
              </p:nvSpPr>
              <p:spPr bwMode="auto">
                <a:xfrm>
                  <a:off x="1141" y="3674"/>
                  <a:ext cx="0" cy="144"/>
                </a:xfrm>
                <a:prstGeom prst="line">
                  <a:avLst/>
                </a:prstGeom>
                <a:noFill/>
                <a:ln w="22225" cap="rnd">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64" name="Line 20"/>
                <p:cNvSpPr>
                  <a:spLocks noChangeShapeType="1"/>
                </p:cNvSpPr>
                <p:nvPr/>
              </p:nvSpPr>
              <p:spPr bwMode="auto">
                <a:xfrm>
                  <a:off x="1008" y="3674"/>
                  <a:ext cx="0" cy="160"/>
                </a:xfrm>
                <a:prstGeom prst="line">
                  <a:avLst/>
                </a:prstGeom>
                <a:noFill/>
                <a:ln w="22225" cap="rnd">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65" name="Line 21"/>
                <p:cNvSpPr>
                  <a:spLocks noChangeShapeType="1"/>
                </p:cNvSpPr>
                <p:nvPr/>
              </p:nvSpPr>
              <p:spPr bwMode="auto">
                <a:xfrm>
                  <a:off x="987" y="3690"/>
                  <a:ext cx="0" cy="144"/>
                </a:xfrm>
                <a:prstGeom prst="line">
                  <a:avLst/>
                </a:prstGeom>
                <a:noFill/>
                <a:ln w="22225" cap="rnd">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66" name="Line 22"/>
                <p:cNvSpPr>
                  <a:spLocks noChangeShapeType="1"/>
                </p:cNvSpPr>
                <p:nvPr/>
              </p:nvSpPr>
              <p:spPr bwMode="auto">
                <a:xfrm>
                  <a:off x="1030" y="3696"/>
                  <a:ext cx="0" cy="160"/>
                </a:xfrm>
                <a:prstGeom prst="line">
                  <a:avLst/>
                </a:prstGeom>
                <a:noFill/>
                <a:ln w="22225" cap="rnd">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67" name="Line 23"/>
                <p:cNvSpPr>
                  <a:spLocks noChangeShapeType="1"/>
                </p:cNvSpPr>
                <p:nvPr/>
              </p:nvSpPr>
              <p:spPr bwMode="auto">
                <a:xfrm>
                  <a:off x="1050" y="3712"/>
                  <a:ext cx="0" cy="144"/>
                </a:xfrm>
                <a:prstGeom prst="line">
                  <a:avLst/>
                </a:prstGeom>
                <a:noFill/>
                <a:ln w="22225" cap="rnd">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68" name="Line 24"/>
                <p:cNvSpPr>
                  <a:spLocks noChangeShapeType="1"/>
                </p:cNvSpPr>
                <p:nvPr/>
              </p:nvSpPr>
              <p:spPr bwMode="auto">
                <a:xfrm>
                  <a:off x="1066" y="3717"/>
                  <a:ext cx="0" cy="144"/>
                </a:xfrm>
                <a:prstGeom prst="line">
                  <a:avLst/>
                </a:prstGeom>
                <a:noFill/>
                <a:ln w="22225" cap="rnd">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69" name="AutoShape 25"/>
                <p:cNvSpPr>
                  <a:spLocks noChangeArrowheads="1"/>
                </p:cNvSpPr>
                <p:nvPr/>
              </p:nvSpPr>
              <p:spPr bwMode="auto">
                <a:xfrm>
                  <a:off x="912" y="3504"/>
                  <a:ext cx="288" cy="192"/>
                </a:xfrm>
                <a:prstGeom prst="cloudCallout">
                  <a:avLst>
                    <a:gd name="adj1" fmla="val -1042"/>
                    <a:gd name="adj2" fmla="val 39065"/>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altLang="en-US" sz="2400">
                    <a:latin typeface="Times New Roman" charset="0"/>
                  </a:endParaRPr>
                </a:p>
              </p:txBody>
            </p:sp>
          </p:grpSp>
        </p:grpSp>
        <p:sp>
          <p:nvSpPr>
            <p:cNvPr id="6170" name="AutoShape 26"/>
            <p:cNvSpPr>
              <a:spLocks noChangeArrowheads="1"/>
            </p:cNvSpPr>
            <p:nvPr/>
          </p:nvSpPr>
          <p:spPr bwMode="auto">
            <a:xfrm>
              <a:off x="2127" y="1303"/>
              <a:ext cx="96" cy="192"/>
            </a:xfrm>
            <a:prstGeom prst="lightningBol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6171" name="Line 27"/>
          <p:cNvSpPr>
            <a:spLocks noChangeShapeType="1"/>
          </p:cNvSpPr>
          <p:nvPr/>
        </p:nvSpPr>
        <p:spPr bwMode="auto">
          <a:xfrm flipH="1">
            <a:off x="4746625" y="3560763"/>
            <a:ext cx="363538" cy="9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172" name="Text Box 28"/>
          <p:cNvSpPr txBox="1">
            <a:spLocks noChangeArrowheads="1"/>
          </p:cNvSpPr>
          <p:nvPr/>
        </p:nvSpPr>
        <p:spPr bwMode="auto">
          <a:xfrm>
            <a:off x="1406525" y="4665663"/>
            <a:ext cx="15335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1" hangingPunct="1"/>
            <a:r>
              <a:rPr lang="en-US" altLang="en-US" sz="1400">
                <a:solidFill>
                  <a:schemeClr val="accent2"/>
                </a:solidFill>
              </a:rPr>
              <a:t>Pre-development</a:t>
            </a:r>
          </a:p>
        </p:txBody>
      </p:sp>
      <p:sp>
        <p:nvSpPr>
          <p:cNvPr id="6173" name="Text Box 29"/>
          <p:cNvSpPr txBox="1">
            <a:spLocks noChangeArrowheads="1"/>
          </p:cNvSpPr>
          <p:nvPr/>
        </p:nvSpPr>
        <p:spPr bwMode="auto">
          <a:xfrm>
            <a:off x="1406525" y="5338763"/>
            <a:ext cx="1612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1" hangingPunct="1"/>
            <a:r>
              <a:rPr lang="en-US" altLang="en-US" sz="1400">
                <a:solidFill>
                  <a:srgbClr val="FF0000"/>
                </a:solidFill>
              </a:rPr>
              <a:t>Post-development</a:t>
            </a:r>
          </a:p>
        </p:txBody>
      </p:sp>
      <p:sp>
        <p:nvSpPr>
          <p:cNvPr id="6174" name="Oval 30"/>
          <p:cNvSpPr>
            <a:spLocks noChangeArrowheads="1"/>
          </p:cNvSpPr>
          <p:nvPr/>
        </p:nvSpPr>
        <p:spPr bwMode="auto">
          <a:xfrm>
            <a:off x="2257425" y="2568575"/>
            <a:ext cx="180975" cy="133350"/>
          </a:xfrm>
          <a:prstGeom prst="ellipse">
            <a:avLst/>
          </a:prstGeom>
          <a:solidFill>
            <a:schemeClr val="bg2"/>
          </a:solidFill>
          <a:ln w="9525">
            <a:solidFill>
              <a:schemeClr val="bg2"/>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175" name="Rectangle 31"/>
          <p:cNvSpPr>
            <a:spLocks noGrp="1" noChangeArrowheads="1"/>
          </p:cNvSpPr>
          <p:nvPr>
            <p:ph type="title"/>
          </p:nvPr>
        </p:nvSpPr>
        <p:spPr>
          <a:noFill/>
          <a:ln/>
        </p:spPr>
        <p:txBody>
          <a:bodyPr/>
          <a:lstStyle/>
          <a:p>
            <a:r>
              <a:rPr lang="en-US" altLang="en-US"/>
              <a:t>Storm Hydrograph</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1116013" y="2922588"/>
            <a:ext cx="7269162" cy="3186112"/>
          </a:xfrm>
        </p:spPr>
        <p:txBody>
          <a:bodyPr/>
          <a:lstStyle/>
          <a:p>
            <a:r>
              <a:rPr lang="en-US" altLang="en-US" sz="2800"/>
              <a:t>Inhibit recharge of groundwater</a:t>
            </a:r>
          </a:p>
          <a:p>
            <a:r>
              <a:rPr lang="en-US" altLang="en-US" sz="2800"/>
              <a:t>Prevent natural processing of pollutants in soil, plants</a:t>
            </a:r>
          </a:p>
          <a:p>
            <a:r>
              <a:rPr lang="en-US" altLang="en-US" sz="2800"/>
              <a:t>Provide a surface for accumulation of pollutants</a:t>
            </a:r>
          </a:p>
          <a:p>
            <a:r>
              <a:rPr lang="en-US" altLang="en-US" sz="2800"/>
              <a:t>Provide an express route for pollutants to waterways</a:t>
            </a:r>
          </a:p>
        </p:txBody>
      </p:sp>
      <p:sp>
        <p:nvSpPr>
          <p:cNvPr id="7171" name="Rectangle 3"/>
          <p:cNvSpPr>
            <a:spLocks noChangeArrowheads="1"/>
          </p:cNvSpPr>
          <p:nvPr/>
        </p:nvSpPr>
        <p:spPr bwMode="auto">
          <a:xfrm>
            <a:off x="744538" y="533400"/>
            <a:ext cx="4810125" cy="1143000"/>
          </a:xfrm>
          <a:prstGeom prst="rect">
            <a:avLst/>
          </a:prstGeom>
          <a:noFill/>
          <a:ln>
            <a:noFill/>
          </a:ln>
          <a:effectLst>
            <a:outerShdw blurRad="63500" dist="38099" dir="2700000" algn="ctr" rotWithShape="0">
              <a:srgbClr val="000000">
                <a:alpha val="74998"/>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80962" tIns="41275" rIns="80962" bIns="41275" anchor="ctr"/>
          <a:lstStyle>
            <a:lvl1pPr algn="l" defTabSz="741363">
              <a:defRPr>
                <a:solidFill>
                  <a:schemeClr val="tx1"/>
                </a:solidFill>
                <a:latin typeface="Arial" charset="0"/>
              </a:defRPr>
            </a:lvl1pPr>
            <a:lvl2pPr marL="409575" algn="l" defTabSz="741363">
              <a:defRPr>
                <a:solidFill>
                  <a:schemeClr val="tx1"/>
                </a:solidFill>
                <a:latin typeface="Arial" charset="0"/>
              </a:defRPr>
            </a:lvl2pPr>
            <a:lvl3pPr marL="822325" algn="l" defTabSz="741363">
              <a:defRPr>
                <a:solidFill>
                  <a:schemeClr val="tx1"/>
                </a:solidFill>
                <a:latin typeface="Arial" charset="0"/>
              </a:defRPr>
            </a:lvl3pPr>
            <a:lvl4pPr marL="1235075" algn="l" defTabSz="741363">
              <a:defRPr>
                <a:solidFill>
                  <a:schemeClr val="tx1"/>
                </a:solidFill>
                <a:latin typeface="Arial" charset="0"/>
              </a:defRPr>
            </a:lvl4pPr>
            <a:lvl5pPr marL="1644650" algn="l" defTabSz="741363">
              <a:defRPr>
                <a:solidFill>
                  <a:schemeClr val="tx1"/>
                </a:solidFill>
                <a:latin typeface="Arial" charset="0"/>
              </a:defRPr>
            </a:lvl5pPr>
            <a:lvl6pPr marL="2101850" defTabSz="741363" fontAlgn="base">
              <a:spcBef>
                <a:spcPct val="0"/>
              </a:spcBef>
              <a:spcAft>
                <a:spcPct val="0"/>
              </a:spcAft>
              <a:defRPr>
                <a:solidFill>
                  <a:schemeClr val="tx1"/>
                </a:solidFill>
                <a:latin typeface="Arial" charset="0"/>
              </a:defRPr>
            </a:lvl6pPr>
            <a:lvl7pPr marL="2559050" defTabSz="741363" fontAlgn="base">
              <a:spcBef>
                <a:spcPct val="0"/>
              </a:spcBef>
              <a:spcAft>
                <a:spcPct val="0"/>
              </a:spcAft>
              <a:defRPr>
                <a:solidFill>
                  <a:schemeClr val="tx1"/>
                </a:solidFill>
                <a:latin typeface="Arial" charset="0"/>
              </a:defRPr>
            </a:lvl7pPr>
            <a:lvl8pPr marL="3016250" defTabSz="741363" fontAlgn="base">
              <a:spcBef>
                <a:spcPct val="0"/>
              </a:spcBef>
              <a:spcAft>
                <a:spcPct val="0"/>
              </a:spcAft>
              <a:defRPr>
                <a:solidFill>
                  <a:schemeClr val="tx1"/>
                </a:solidFill>
                <a:latin typeface="Arial" charset="0"/>
              </a:defRPr>
            </a:lvl8pPr>
            <a:lvl9pPr marL="3473450" defTabSz="741363" fontAlgn="base">
              <a:spcBef>
                <a:spcPct val="0"/>
              </a:spcBef>
              <a:spcAft>
                <a:spcPct val="0"/>
              </a:spcAft>
              <a:defRPr>
                <a:solidFill>
                  <a:schemeClr val="tx1"/>
                </a:solidFill>
                <a:latin typeface="Arial" charset="0"/>
              </a:defRPr>
            </a:lvl9pPr>
          </a:lstStyle>
          <a:p>
            <a:r>
              <a:rPr lang="en-US" altLang="en-US" sz="4000">
                <a:solidFill>
                  <a:srgbClr val="FFF71A"/>
                </a:solidFill>
                <a:effectLst>
                  <a:outerShdw blurRad="38100" dist="38100" dir="2700000" algn="tl">
                    <a:srgbClr val="000000"/>
                  </a:outerShdw>
                </a:effectLst>
              </a:rPr>
              <a:t>Impervious surfaces</a:t>
            </a:r>
          </a:p>
        </p:txBody>
      </p:sp>
      <p:pic>
        <p:nvPicPr>
          <p:cNvPr id="7172"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8188" y="206375"/>
            <a:ext cx="3033712" cy="2279650"/>
          </a:xfrm>
          <a:prstGeom prst="rect">
            <a:avLst/>
          </a:prstGeom>
          <a:noFill/>
          <a:ln w="12700">
            <a:solidFill>
              <a:srgbClr val="FFF71A"/>
            </a:solidFill>
            <a:miter lim="800000"/>
            <a:headEnd/>
            <a:tailEnd/>
          </a:ln>
          <a:effectLst>
            <a:outerShdw blurRad="63500" dist="107763" dir="2700000" algn="ctr" rotWithShape="0">
              <a:schemeClr val="bg2">
                <a:alpha val="74998"/>
              </a:schemeClr>
            </a:outerShdw>
          </a:effectLst>
          <a:extLst>
            <a:ext uri="{909E8E84-426E-40DD-AFC4-6F175D3DCCD1}">
              <a14:hiddenFill xmlns:a14="http://schemas.microsoft.com/office/drawing/2010/main">
                <a:solidFill>
                  <a:schemeClr val="accent1"/>
                </a:solidFill>
              </a14:hiddenFill>
            </a:ext>
          </a:extLst>
        </p:spPr>
      </p:pic>
      <p:pic>
        <p:nvPicPr>
          <p:cNvPr id="7173" name="Picture 5" descr="clear_compass_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137275"/>
            <a:ext cx="725488" cy="720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ns1105-scan_Q50"/>
          <p:cNvPicPr>
            <a:picLocks noChangeAspect="1" noChangeArrowheads="1"/>
          </p:cNvPicPr>
          <p:nvPr/>
        </p:nvPicPr>
        <p:blipFill>
          <a:blip r:embed="rId3">
            <a:lum bright="6000" contrast="12000"/>
            <a:extLst>
              <a:ext uri="{28A0092B-C50C-407E-A947-70E740481C1C}">
                <a14:useLocalDpi xmlns:a14="http://schemas.microsoft.com/office/drawing/2010/main" val="0"/>
              </a:ext>
            </a:extLst>
          </a:blip>
          <a:srcRect/>
          <a:stretch>
            <a:fillRect/>
          </a:stretch>
        </p:blipFill>
        <p:spPr bwMode="auto">
          <a:xfrm>
            <a:off x="0" y="0"/>
            <a:ext cx="9144000" cy="6967538"/>
          </a:xfrm>
          <a:prstGeom prst="rect">
            <a:avLst/>
          </a:prstGeom>
          <a:noFill/>
          <a:extLst>
            <a:ext uri="{909E8E84-426E-40DD-AFC4-6F175D3DCCD1}">
              <a14:hiddenFill xmlns:a14="http://schemas.microsoft.com/office/drawing/2010/main">
                <a:solidFill>
                  <a:srgbClr val="FFFFFF"/>
                </a:solidFill>
              </a14:hiddenFill>
            </a:ext>
          </a:extLst>
        </p:spPr>
      </p:pic>
      <p:sp>
        <p:nvSpPr>
          <p:cNvPr id="23555" name="Text Box 3"/>
          <p:cNvSpPr txBox="1">
            <a:spLocks noChangeArrowheads="1"/>
          </p:cNvSpPr>
          <p:nvPr/>
        </p:nvSpPr>
        <p:spPr bwMode="auto">
          <a:xfrm>
            <a:off x="881063" y="304800"/>
            <a:ext cx="5349875" cy="835025"/>
          </a:xfrm>
          <a:prstGeom prst="rect">
            <a:avLst/>
          </a:prstGeom>
          <a:solidFill>
            <a:schemeClr val="tx1"/>
          </a:solidFill>
          <a:ln w="12700">
            <a:solidFill>
              <a:schemeClr val="bg2"/>
            </a:solidFill>
            <a:miter lim="800000"/>
            <a:headEnd type="none" w="sm" len="sm"/>
            <a:tailEnd type="none" w="sm" len="sm"/>
          </a:ln>
          <a:effectLst>
            <a:outerShdw blurRad="63500" dist="38099" dir="2700000" algn="ctr" rotWithShape="0">
              <a:schemeClr val="bg2">
                <a:alpha val="74998"/>
              </a:schemeClr>
            </a:outerShdw>
          </a:effectLst>
        </p:spPr>
        <p:txBody>
          <a:bodyPr>
            <a:spAutoFit/>
          </a:bodyPr>
          <a:lstStyle/>
          <a:p>
            <a:r>
              <a:rPr lang="en-US" altLang="en-US" sz="2400" b="1">
                <a:solidFill>
                  <a:schemeClr val="bg1"/>
                </a:solidFill>
                <a:latin typeface="Tahoma" charset="0"/>
              </a:rPr>
              <a:t>Polluted Runoff is the #1 Water Quality Problem in the U.S.*</a:t>
            </a:r>
            <a:endParaRPr lang="en-US" altLang="en-US" sz="2400">
              <a:solidFill>
                <a:schemeClr val="bg1"/>
              </a:solidFill>
              <a:latin typeface="Times New Roman" charset="0"/>
            </a:endParaRPr>
          </a:p>
        </p:txBody>
      </p:sp>
      <p:pic>
        <p:nvPicPr>
          <p:cNvPr id="23556" name="Picture 4" descr="clear_compass_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32813" y="6173788"/>
            <a:ext cx="611187" cy="684212"/>
          </a:xfrm>
          <a:prstGeom prst="rect">
            <a:avLst/>
          </a:prstGeom>
          <a:noFill/>
          <a:extLst>
            <a:ext uri="{909E8E84-426E-40DD-AFC4-6F175D3DCCD1}">
              <a14:hiddenFill xmlns:a14="http://schemas.microsoft.com/office/drawing/2010/main">
                <a:solidFill>
                  <a:srgbClr val="FFFFFF"/>
                </a:solidFill>
              </a14:hiddenFill>
            </a:ext>
          </a:extLst>
        </p:spPr>
      </p:pic>
      <p:sp>
        <p:nvSpPr>
          <p:cNvPr id="23557" name="Text Box 5"/>
          <p:cNvSpPr txBox="1">
            <a:spLocks noChangeArrowheads="1"/>
          </p:cNvSpPr>
          <p:nvPr/>
        </p:nvSpPr>
        <p:spPr bwMode="auto">
          <a:xfrm>
            <a:off x="541338" y="6088063"/>
            <a:ext cx="1460500" cy="457200"/>
          </a:xfrm>
          <a:prstGeom prst="rect">
            <a:avLst/>
          </a:prstGeom>
          <a:noFill/>
          <a:ln>
            <a:noFill/>
          </a:ln>
          <a:effectLst>
            <a:outerShdw blurRad="63500" dist="53882" dir="2700000" algn="ctr" rotWithShape="0">
              <a:schemeClr val="bg2">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wrap="none">
            <a:spAutoFit/>
          </a:bodyPr>
          <a:lstStyle/>
          <a:p>
            <a:pPr algn="l"/>
            <a:r>
              <a:rPr lang="en-US" altLang="en-US" sz="2400">
                <a:solidFill>
                  <a:schemeClr val="bg1"/>
                </a:solidFill>
                <a:latin typeface="Tahoma" charset="0"/>
              </a:rPr>
              <a:t>* </a:t>
            </a:r>
            <a:r>
              <a:rPr lang="en-US" altLang="en-US" sz="2400" b="1">
                <a:solidFill>
                  <a:schemeClr val="bg1"/>
                </a:solidFill>
                <a:latin typeface="Tahoma" charset="0"/>
              </a:rPr>
              <a:t>USEPA</a:t>
            </a:r>
            <a:endParaRPr lang="en-US" altLang="en-US">
              <a:solidFill>
                <a:schemeClr val="bg1"/>
              </a:solidFill>
              <a:latin typeface="Times New Roman"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6858000" y="5486400"/>
            <a:ext cx="990600" cy="457200"/>
          </a:xfrm>
          <a:prstGeom prst="rect">
            <a:avLst/>
          </a:prstGeom>
          <a:noFill/>
          <a:ln>
            <a:noFill/>
          </a:ln>
          <a:effectLst>
            <a:outerShdw blurRad="63500" dist="53882" dir="2700000" algn="ctr" rotWithShape="0">
              <a:schemeClr val="bg2">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spcBef>
                <a:spcPct val="50000"/>
              </a:spcBef>
            </a:pPr>
            <a:endParaRPr lang="en-US" altLang="en-US" sz="2400" b="1">
              <a:effectLst>
                <a:outerShdw blurRad="38100" dist="38100" dir="2700000" algn="tl">
                  <a:srgbClr val="000000"/>
                </a:outerShdw>
              </a:effectLst>
              <a:latin typeface="Tahoma" charset="0"/>
            </a:endParaRPr>
          </a:p>
        </p:txBody>
      </p:sp>
      <p:sp>
        <p:nvSpPr>
          <p:cNvPr id="9219" name="Text Box 3"/>
          <p:cNvSpPr txBox="1">
            <a:spLocks noChangeArrowheads="1"/>
          </p:cNvSpPr>
          <p:nvPr/>
        </p:nvSpPr>
        <p:spPr bwMode="auto">
          <a:xfrm>
            <a:off x="5181600" y="5105400"/>
            <a:ext cx="990600" cy="457200"/>
          </a:xfrm>
          <a:prstGeom prst="rect">
            <a:avLst/>
          </a:prstGeom>
          <a:noFill/>
          <a:ln>
            <a:noFill/>
          </a:ln>
          <a:effectLst>
            <a:outerShdw blurRad="63500" dist="53882" dir="2700000" algn="ctr" rotWithShape="0">
              <a:schemeClr val="bg2">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spcBef>
                <a:spcPct val="50000"/>
              </a:spcBef>
            </a:pPr>
            <a:endParaRPr lang="en-US" altLang="en-US" sz="2400" b="1">
              <a:effectLst>
                <a:outerShdw blurRad="38100" dist="38100" dir="2700000" algn="tl">
                  <a:srgbClr val="000000"/>
                </a:outerShdw>
              </a:effectLst>
              <a:latin typeface="Tahoma" charset="0"/>
            </a:endParaRPr>
          </a:p>
        </p:txBody>
      </p:sp>
      <p:pic>
        <p:nvPicPr>
          <p:cNvPr id="9220" name="Picture 4" descr="clear_compass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48375"/>
            <a:ext cx="812800" cy="809625"/>
          </a:xfrm>
          <a:prstGeom prst="rect">
            <a:avLst/>
          </a:prstGeom>
          <a:noFill/>
          <a:extLst>
            <a:ext uri="{909E8E84-426E-40DD-AFC4-6F175D3DCCD1}">
              <a14:hiddenFill xmlns:a14="http://schemas.microsoft.com/office/drawing/2010/main">
                <a:solidFill>
                  <a:schemeClr val="tx1"/>
                </a:solidFill>
              </a14:hiddenFill>
            </a:ext>
          </a:extLst>
        </p:spPr>
      </p:pic>
      <p:pic>
        <p:nvPicPr>
          <p:cNvPr id="9221" name="Picture 5" descr="ErinDsedimen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1524000"/>
            <a:ext cx="2193925" cy="32924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9222" name="Rectangle 6"/>
          <p:cNvSpPr>
            <a:spLocks noGrp="1" noChangeArrowheads="1"/>
          </p:cNvSpPr>
          <p:nvPr>
            <p:ph type="title"/>
          </p:nvPr>
        </p:nvSpPr>
        <p:spPr>
          <a:xfrm>
            <a:off x="303213" y="433388"/>
            <a:ext cx="8154987" cy="1143000"/>
          </a:xfrm>
        </p:spPr>
        <p:txBody>
          <a:bodyPr/>
          <a:lstStyle/>
          <a:p>
            <a:pPr algn="r"/>
            <a:r>
              <a:rPr lang="en-US" altLang="en-US" sz="3200"/>
              <a:t>Pollutants To Streams That Result from Development of Land</a:t>
            </a:r>
          </a:p>
        </p:txBody>
      </p:sp>
      <p:sp>
        <p:nvSpPr>
          <p:cNvPr id="9223" name="Rectangle 7"/>
          <p:cNvSpPr>
            <a:spLocks noGrp="1" noChangeArrowheads="1"/>
          </p:cNvSpPr>
          <p:nvPr>
            <p:ph type="body" sz="half" idx="1"/>
          </p:nvPr>
        </p:nvSpPr>
        <p:spPr>
          <a:xfrm>
            <a:off x="1068388" y="2400300"/>
            <a:ext cx="3562350" cy="3698875"/>
          </a:xfrm>
        </p:spPr>
        <p:txBody>
          <a:bodyPr/>
          <a:lstStyle/>
          <a:p>
            <a:r>
              <a:rPr lang="en-US" altLang="en-US" sz="2800"/>
              <a:t>Nutrients</a:t>
            </a:r>
          </a:p>
          <a:p>
            <a:r>
              <a:rPr lang="en-US" altLang="en-US" sz="2800"/>
              <a:t>Pathogens</a:t>
            </a:r>
          </a:p>
          <a:p>
            <a:r>
              <a:rPr lang="en-US" altLang="en-US" sz="2800"/>
              <a:t>Sediment</a:t>
            </a:r>
          </a:p>
          <a:p>
            <a:r>
              <a:rPr lang="en-US" altLang="en-US" sz="2800"/>
              <a:t>Toxic contaminants</a:t>
            </a:r>
          </a:p>
          <a:p>
            <a:r>
              <a:rPr lang="en-US" altLang="en-US" sz="2800"/>
              <a:t>Debris</a:t>
            </a:r>
          </a:p>
          <a:p>
            <a:r>
              <a:rPr lang="en-US" altLang="en-US" sz="2800"/>
              <a:t>Thermal Stress</a:t>
            </a:r>
          </a:p>
        </p:txBody>
      </p:sp>
      <p:pic>
        <p:nvPicPr>
          <p:cNvPr id="9224" name="Picture 8" descr="ns1123-sca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0200" y="3733800"/>
            <a:ext cx="3581400" cy="2698750"/>
          </a:xfrm>
          <a:prstGeom prst="rect">
            <a:avLst/>
          </a:prstGeom>
          <a:noFill/>
          <a:effectLst>
            <a:outerShdw blurRad="63500" dist="71842" dir="2700000" algn="ctr" rotWithShape="0">
              <a:schemeClr val="bg2">
                <a:alpha val="74998"/>
              </a:schemeClr>
            </a:outerShdw>
          </a:effectLst>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5" name="Oval 7"/>
          <p:cNvSpPr>
            <a:spLocks noChangeArrowheads="1"/>
          </p:cNvSpPr>
          <p:nvPr/>
        </p:nvSpPr>
        <p:spPr bwMode="auto">
          <a:xfrm>
            <a:off x="457200" y="1981200"/>
            <a:ext cx="4572000" cy="2133600"/>
          </a:xfrm>
          <a:prstGeom prst="ellipse">
            <a:avLst/>
          </a:prstGeom>
          <a:solidFill>
            <a:srgbClr val="99CCFF"/>
          </a:solidFill>
          <a:ln w="38100">
            <a:solidFill>
              <a:srgbClr val="33CC33"/>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7650" name="Rectangle 2"/>
          <p:cNvSpPr>
            <a:spLocks noGrp="1" noChangeArrowheads="1"/>
          </p:cNvSpPr>
          <p:nvPr>
            <p:ph type="title"/>
          </p:nvPr>
        </p:nvSpPr>
        <p:spPr/>
        <p:txBody>
          <a:bodyPr/>
          <a:lstStyle/>
          <a:p>
            <a:r>
              <a:rPr lang="en-US" altLang="en-US"/>
              <a:t>The Traditional Approach</a:t>
            </a:r>
          </a:p>
        </p:txBody>
      </p:sp>
      <p:sp>
        <p:nvSpPr>
          <p:cNvPr id="27651" name="Rectangle 3"/>
          <p:cNvSpPr>
            <a:spLocks noGrp="1" noChangeArrowheads="1"/>
          </p:cNvSpPr>
          <p:nvPr>
            <p:ph type="body" idx="1"/>
          </p:nvPr>
        </p:nvSpPr>
        <p:spPr>
          <a:xfrm>
            <a:off x="533400" y="2133600"/>
            <a:ext cx="4267200" cy="1524000"/>
          </a:xfrm>
        </p:spPr>
        <p:txBody>
          <a:bodyPr/>
          <a:lstStyle/>
          <a:p>
            <a:pPr algn="ctr">
              <a:lnSpc>
                <a:spcPct val="80000"/>
              </a:lnSpc>
              <a:buFontTx/>
              <a:buNone/>
            </a:pPr>
            <a:r>
              <a:rPr lang="en-US" altLang="en-US" sz="2400">
                <a:solidFill>
                  <a:schemeClr val="bg1"/>
                </a:solidFill>
              </a:rPr>
              <a:t>Methods: </a:t>
            </a:r>
          </a:p>
          <a:p>
            <a:pPr algn="ctr">
              <a:lnSpc>
                <a:spcPct val="80000"/>
              </a:lnSpc>
              <a:buFontTx/>
              <a:buNone/>
            </a:pPr>
            <a:r>
              <a:rPr lang="en-US" altLang="en-US" sz="2400">
                <a:solidFill>
                  <a:schemeClr val="bg1"/>
                </a:solidFill>
              </a:rPr>
              <a:t>Conveyance and detention</a:t>
            </a:r>
          </a:p>
          <a:p>
            <a:pPr algn="ctr">
              <a:lnSpc>
                <a:spcPct val="80000"/>
              </a:lnSpc>
              <a:buFontTx/>
              <a:buNone/>
            </a:pPr>
            <a:r>
              <a:rPr lang="en-US" altLang="en-US" sz="2400">
                <a:solidFill>
                  <a:schemeClr val="bg1"/>
                </a:solidFill>
              </a:rPr>
              <a:t>Goal: </a:t>
            </a:r>
          </a:p>
          <a:p>
            <a:pPr algn="ctr">
              <a:lnSpc>
                <a:spcPct val="80000"/>
              </a:lnSpc>
              <a:buFontTx/>
              <a:buNone/>
            </a:pPr>
            <a:r>
              <a:rPr lang="en-US" altLang="en-US" sz="2400">
                <a:solidFill>
                  <a:schemeClr val="bg1"/>
                </a:solidFill>
              </a:rPr>
              <a:t>Minimize flooding</a:t>
            </a:r>
          </a:p>
        </p:txBody>
      </p:sp>
      <p:pic>
        <p:nvPicPr>
          <p:cNvPr id="27652" name="Picture 4" descr="102-0283_A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752600"/>
            <a:ext cx="2971800" cy="2228850"/>
          </a:xfrm>
          <a:prstGeom prst="rect">
            <a:avLst/>
          </a:prstGeom>
          <a:noFill/>
          <a:extLst>
            <a:ext uri="{909E8E84-426E-40DD-AFC4-6F175D3DCCD1}">
              <a14:hiddenFill xmlns:a14="http://schemas.microsoft.com/office/drawing/2010/main">
                <a:solidFill>
                  <a:srgbClr val="FFFFFF"/>
                </a:solidFill>
              </a14:hiddenFill>
            </a:ext>
          </a:extLst>
        </p:spPr>
      </p:pic>
      <p:pic>
        <p:nvPicPr>
          <p:cNvPr id="27653" name="Picture 5" descr="detention pond"/>
          <p:cNvPicPr>
            <a:picLocks noChangeAspect="1" noChangeArrowheads="1"/>
          </p:cNvPicPr>
          <p:nvPr/>
        </p:nvPicPr>
        <p:blipFill>
          <a:blip r:embed="rId3">
            <a:extLst>
              <a:ext uri="{28A0092B-C50C-407E-A947-70E740481C1C}">
                <a14:useLocalDpi xmlns:a14="http://schemas.microsoft.com/office/drawing/2010/main" val="0"/>
              </a:ext>
            </a:extLst>
          </a:blip>
          <a:srcRect t="22173" r="3207" b="3218"/>
          <a:stretch>
            <a:fillRect/>
          </a:stretch>
        </p:blipFill>
        <p:spPr bwMode="auto">
          <a:xfrm>
            <a:off x="228600" y="4267200"/>
            <a:ext cx="4456113" cy="23558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7654" name="Oval 6"/>
          <p:cNvSpPr>
            <a:spLocks noChangeArrowheads="1"/>
          </p:cNvSpPr>
          <p:nvPr/>
        </p:nvSpPr>
        <p:spPr bwMode="auto">
          <a:xfrm>
            <a:off x="4800600" y="3962400"/>
            <a:ext cx="4343400" cy="2743200"/>
          </a:xfrm>
          <a:prstGeom prst="ellipse">
            <a:avLst/>
          </a:prstGeom>
          <a:solidFill>
            <a:schemeClr val="bg1"/>
          </a:solidFill>
          <a:ln w="38100">
            <a:solidFill>
              <a:srgbClr val="33CC33"/>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Tx/>
              <a:buChar char="•"/>
            </a:pPr>
            <a:endParaRPr lang="en-US" altLang="en-US" sz="2400"/>
          </a:p>
          <a:p>
            <a:pPr>
              <a:buFontTx/>
              <a:buChar char="•"/>
            </a:pPr>
            <a:endParaRPr lang="en-US" altLang="en-US" sz="2400"/>
          </a:p>
          <a:p>
            <a:pPr>
              <a:buFontTx/>
              <a:buChar char="•"/>
            </a:pPr>
            <a:r>
              <a:rPr lang="en-US" altLang="en-US" sz="2400"/>
              <a:t>Little water quality control</a:t>
            </a:r>
          </a:p>
          <a:p>
            <a:pPr lvl="1">
              <a:buFontTx/>
              <a:buChar char="•"/>
            </a:pPr>
            <a:r>
              <a:rPr lang="en-US" altLang="en-US" sz="2400"/>
              <a:t>Flooding sometimes </a:t>
            </a:r>
          </a:p>
          <a:p>
            <a:pPr lvl="1"/>
            <a:r>
              <a:rPr lang="en-US" altLang="en-US" sz="2400"/>
              <a:t>becomes worse</a:t>
            </a:r>
          </a:p>
          <a:p>
            <a:pPr lvl="1">
              <a:buFontTx/>
              <a:buChar char="•"/>
            </a:pPr>
            <a:r>
              <a:rPr lang="en-US" altLang="en-US" sz="2400"/>
              <a:t>Detention ponds </a:t>
            </a:r>
          </a:p>
          <a:p>
            <a:pPr lvl="1">
              <a:buFontTx/>
              <a:buChar char="•"/>
            </a:pPr>
            <a:r>
              <a:rPr lang="en-US" altLang="en-US" sz="2400"/>
              <a:t>can be ugly</a:t>
            </a:r>
          </a:p>
          <a:p>
            <a:pPr>
              <a:buFontTx/>
              <a:buChar char="•"/>
            </a:pPr>
            <a:endParaRPr lang="en-US" altLang="en-US" sz="2400"/>
          </a:p>
        </p:txBody>
      </p:sp>
      <p:pic>
        <p:nvPicPr>
          <p:cNvPr id="27656" name="Picture 8" descr="clear_compass_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600" y="152400"/>
            <a:ext cx="812800" cy="809625"/>
          </a:xfrm>
          <a:prstGeom prst="rect">
            <a:avLst/>
          </a:prstGeom>
          <a:noFill/>
          <a:extLst>
            <a:ext uri="{909E8E84-426E-40DD-AFC4-6F175D3DCCD1}">
              <a14:hiddenFill xmlns:a14="http://schemas.microsoft.com/office/drawing/2010/main">
                <a:solidFill>
                  <a:schemeClr val="tx1"/>
                </a:solidFill>
              </a14:hiddenFill>
            </a:ext>
          </a:ex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90600" y="228600"/>
            <a:ext cx="7696200" cy="1066800"/>
          </a:xfrm>
        </p:spPr>
        <p:txBody>
          <a:bodyPr/>
          <a:lstStyle/>
          <a:p>
            <a:pPr algn="r"/>
            <a:r>
              <a:rPr lang="en-US" altLang="en-US"/>
              <a:t>Greenspace &amp; Water Quality</a:t>
            </a:r>
          </a:p>
        </p:txBody>
      </p:sp>
      <p:sp>
        <p:nvSpPr>
          <p:cNvPr id="25604" name="Rectangle 4"/>
          <p:cNvSpPr>
            <a:spLocks noGrp="1" noChangeArrowheads="1"/>
          </p:cNvSpPr>
          <p:nvPr>
            <p:ph type="body" sz="half" idx="2"/>
          </p:nvPr>
        </p:nvSpPr>
        <p:spPr>
          <a:xfrm>
            <a:off x="1524000" y="1295400"/>
            <a:ext cx="3695700" cy="2362200"/>
          </a:xfrm>
          <a:solidFill>
            <a:schemeClr val="accent1"/>
          </a:solidFill>
          <a:ln>
            <a:solidFill>
              <a:srgbClr val="CCFFCC"/>
            </a:solidFill>
            <a:miter lim="800000"/>
            <a:headEnd/>
            <a:tailEnd/>
          </a:ln>
        </p:spPr>
        <p:txBody>
          <a:bodyPr/>
          <a:lstStyle/>
          <a:p>
            <a:pPr>
              <a:buFontTx/>
              <a:buNone/>
            </a:pPr>
            <a:r>
              <a:rPr lang="en-US" altLang="en-US" sz="2400"/>
              <a:t>Greenspaces:</a:t>
            </a:r>
          </a:p>
          <a:p>
            <a:r>
              <a:rPr lang="en-US" altLang="en-US" sz="2400"/>
              <a:t>Promote infiltration</a:t>
            </a:r>
          </a:p>
          <a:p>
            <a:r>
              <a:rPr lang="en-US" altLang="en-US" sz="2400"/>
              <a:t>Decrease runoff</a:t>
            </a:r>
          </a:p>
          <a:p>
            <a:r>
              <a:rPr lang="en-US" altLang="en-US" sz="2400"/>
              <a:t>Provide buffers</a:t>
            </a:r>
          </a:p>
          <a:p>
            <a:r>
              <a:rPr lang="en-US" altLang="en-US" sz="2400"/>
              <a:t>Filter pollutants</a:t>
            </a:r>
          </a:p>
        </p:txBody>
      </p:sp>
      <p:sp>
        <p:nvSpPr>
          <p:cNvPr id="25606" name="Rectangle 6"/>
          <p:cNvSpPr>
            <a:spLocks noChangeArrowheads="1"/>
          </p:cNvSpPr>
          <p:nvPr/>
        </p:nvSpPr>
        <p:spPr bwMode="auto">
          <a:xfrm>
            <a:off x="5410200" y="4419600"/>
            <a:ext cx="3276600" cy="1955800"/>
          </a:xfrm>
          <a:prstGeom prst="rect">
            <a:avLst/>
          </a:prstGeom>
          <a:solidFill>
            <a:schemeClr val="bg1"/>
          </a:solidFill>
          <a:ln w="38100">
            <a:solidFill>
              <a:srgbClr val="33CC33"/>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spAutoFit/>
          </a:bodyPr>
          <a:lstStyle/>
          <a:p>
            <a:pPr algn="l"/>
            <a:r>
              <a:rPr lang="en-US" altLang="en-US" sz="2400" b="1"/>
              <a:t>WHERE</a:t>
            </a:r>
          </a:p>
          <a:p>
            <a:pPr algn="l">
              <a:buFontTx/>
              <a:buChar char="•"/>
            </a:pPr>
            <a:r>
              <a:rPr lang="en-US" altLang="en-US" sz="2400"/>
              <a:t>Between impervious surfaces and streams</a:t>
            </a:r>
          </a:p>
          <a:p>
            <a:pPr algn="l">
              <a:buFontTx/>
              <a:buChar char="•"/>
            </a:pPr>
            <a:r>
              <a:rPr lang="en-US" altLang="en-US" sz="2400"/>
              <a:t>Between impervious areas</a:t>
            </a:r>
          </a:p>
        </p:txBody>
      </p:sp>
      <p:pic>
        <p:nvPicPr>
          <p:cNvPr id="25607" name="Picture 7" descr="10-22-02 Buckman Heights courtya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795713"/>
            <a:ext cx="3962400" cy="2801937"/>
          </a:xfrm>
          <a:prstGeom prst="rect">
            <a:avLst/>
          </a:prstGeom>
          <a:noFill/>
          <a:extLst>
            <a:ext uri="{909E8E84-426E-40DD-AFC4-6F175D3DCCD1}">
              <a14:hiddenFill xmlns:a14="http://schemas.microsoft.com/office/drawing/2010/main">
                <a:solidFill>
                  <a:srgbClr val="FFFFFF"/>
                </a:solidFill>
              </a14:hiddenFill>
            </a:ext>
          </a:extLst>
        </p:spPr>
      </p:pic>
      <p:pic>
        <p:nvPicPr>
          <p:cNvPr id="25609" name="Picture 9" descr="103-0309_AU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1752600"/>
            <a:ext cx="3378200" cy="2533650"/>
          </a:xfrm>
          <a:prstGeom prst="rect">
            <a:avLst/>
          </a:prstGeom>
          <a:noFill/>
          <a:extLst>
            <a:ext uri="{909E8E84-426E-40DD-AFC4-6F175D3DCCD1}">
              <a14:hiddenFill xmlns:a14="http://schemas.microsoft.com/office/drawing/2010/main">
                <a:solidFill>
                  <a:srgbClr val="FFFFFF"/>
                </a:solidFill>
              </a14:hiddenFill>
            </a:ext>
          </a:extLst>
        </p:spPr>
      </p:pic>
      <p:pic>
        <p:nvPicPr>
          <p:cNvPr id="25610" name="Picture 10" descr="clear_compass_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048375"/>
            <a:ext cx="812800" cy="809625"/>
          </a:xfrm>
          <a:prstGeom prst="rect">
            <a:avLst/>
          </a:prstGeom>
          <a:noFill/>
          <a:extLst>
            <a:ext uri="{909E8E84-426E-40DD-AFC4-6F175D3DCCD1}">
              <a14:hiddenFill xmlns:a14="http://schemas.microsoft.com/office/drawing/2010/main">
                <a:solidFill>
                  <a:schemeClr val="tx1"/>
                </a:solidFill>
              </a14:hiddenFill>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val Design Template">
  <a:themeElements>
    <a:clrScheme name="Oval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Oval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381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38100" cap="flat" cmpd="sng" algn="ctr">
          <a:solidFill>
            <a:srgbClr val="33CC33"/>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a:ln>
              <a:noFill/>
            </a:ln>
            <a:solidFill>
              <a:schemeClr val="tx1"/>
            </a:solidFill>
            <a:effectLst/>
            <a:latin typeface="Arial" charset="0"/>
          </a:defRPr>
        </a:defPPr>
      </a:lstStyle>
    </a:lnDef>
  </a:objectDefaults>
  <a:extraClrSchemeLst>
    <a:extraClrScheme>
      <a:clrScheme name="Oval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val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val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val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val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val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val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val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val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val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val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val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Oval Design Template</Template>
  <TotalTime>3</TotalTime>
  <Words>763</Words>
  <Application>Microsoft Macintosh PowerPoint</Application>
  <PresentationFormat>On-screen Show (4:3)</PresentationFormat>
  <Paragraphs>105</Paragraphs>
  <Slides>14</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Arial Black</vt:lpstr>
      <vt:lpstr>Times New Roman</vt:lpstr>
      <vt:lpstr>Tahoma</vt:lpstr>
      <vt:lpstr>Oval Design Template</vt:lpstr>
      <vt:lpstr>Microsoft Graph 2000 Chart</vt:lpstr>
      <vt:lpstr>Why Do We Want to Create Rain Gardens in Our Landscapes?</vt:lpstr>
      <vt:lpstr>Acknowledgements</vt:lpstr>
      <vt:lpstr>Development Impacts on the Water Cycle</vt:lpstr>
      <vt:lpstr>Storm Hydrograph</vt:lpstr>
      <vt:lpstr>PowerPoint Presentation</vt:lpstr>
      <vt:lpstr>PowerPoint Presentation</vt:lpstr>
      <vt:lpstr>Pollutants To Streams That Result from Development of Land</vt:lpstr>
      <vt:lpstr>The Traditional Approach</vt:lpstr>
      <vt:lpstr>Greenspace &amp; Water Quality</vt:lpstr>
      <vt:lpstr>Importance of Infiltration</vt:lpstr>
      <vt:lpstr>On-site vs. Regional Approaches</vt:lpstr>
      <vt:lpstr>PowerPoint Presentation</vt:lpstr>
      <vt:lpstr>Lets Talk About How to Make A Rain Garden</vt:lpstr>
      <vt:lpstr>Resources Used to Create This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Want to Create Rain Gardens in Our Landscapes?</dc:title>
  <dc:creator>George Braman</dc:creator>
  <cp:lastModifiedBy>George Braman</cp:lastModifiedBy>
  <cp:revision>1</cp:revision>
  <dcterms:created xsi:type="dcterms:W3CDTF">2015-09-08T00:49:42Z</dcterms:created>
  <dcterms:modified xsi:type="dcterms:W3CDTF">2015-09-08T00:52:43Z</dcterms:modified>
</cp:coreProperties>
</file>