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udi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33"/>
  </p:notesMasterIdLst>
  <p:sldIdLst>
    <p:sldId id="259" r:id="rId2"/>
    <p:sldId id="256" r:id="rId3"/>
    <p:sldId id="257" r:id="rId4"/>
    <p:sldId id="28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6" r:id="rId27"/>
    <p:sldId id="281" r:id="rId28"/>
    <p:sldId id="282" r:id="rId29"/>
    <p:sldId id="283" r:id="rId30"/>
    <p:sldId id="287" r:id="rId31"/>
    <p:sldId id="284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 pos="720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600">
          <p15:clr>
            <a:srgbClr val="A4A3A4"/>
          </p15:clr>
        </p15:guide>
        <p15:guide id="6" pos="2880">
          <p15:clr>
            <a:srgbClr val="A4A3A4"/>
          </p15:clr>
        </p15:guide>
        <p15:guide id="7" pos="2016">
          <p15:clr>
            <a:srgbClr val="A4A3A4"/>
          </p15:clr>
        </p15:guide>
        <p15:guide id="8" pos="1152">
          <p15:clr>
            <a:srgbClr val="A4A3A4"/>
          </p15:clr>
        </p15:guide>
        <p15:guide id="9" pos="4608">
          <p15:clr>
            <a:srgbClr val="A4A3A4"/>
          </p15:clr>
        </p15:guide>
        <p15:guide id="10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 autoAdjust="0"/>
    <p:restoredTop sz="94674"/>
  </p:normalViewPr>
  <p:slideViewPr>
    <p:cSldViewPr>
      <p:cViewPr varScale="1">
        <p:scale>
          <a:sx n="124" d="100"/>
          <a:sy n="124" d="100"/>
        </p:scale>
        <p:origin x="1856" y="168"/>
      </p:cViewPr>
      <p:guideLst>
        <p:guide orient="horz" pos="2160"/>
        <p:guide orient="horz" pos="1440"/>
        <p:guide orient="horz" pos="720"/>
        <p:guide orient="horz" pos="2880"/>
        <p:guide orient="horz" pos="3600"/>
        <p:guide pos="2880"/>
        <p:guide pos="2016"/>
        <p:guide pos="1152"/>
        <p:guide pos="4608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/>
            </a:lvl1pPr>
          </a:lstStyle>
          <a:p>
            <a:endParaRPr lang="en-US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endParaRPr lang="en-US" altLang="en-US"/>
          </a:p>
        </p:txBody>
      </p:sp>
      <p:sp>
        <p:nvSpPr>
          <p:cNvPr id="358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/>
            </a:lvl1pPr>
          </a:lstStyle>
          <a:p>
            <a:endParaRPr lang="en-US" alt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fld id="{2D5A1ACD-8F34-FD48-9C2E-4AA0C585A4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936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B4BE26-3D6A-2243-B266-FB04CFBD18A4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7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7B844-C66A-FD43-A44F-C7A06500E45F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39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CFE865-4617-324C-91E8-CB65713DEC6F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79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24215-F913-6D48-B71B-4585818319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50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5ABFF-B837-2C4C-A4E3-9CCBED490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1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53FB5-DF46-6F4A-B67D-1E189A2AA9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60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C6D83-7083-9849-BEBF-CE088578CD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8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5586C-3A93-8B45-8C7A-2F91C995F5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18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08DF9-003B-044D-9FC7-1C3C46C7C4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23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724A7-C928-6345-8508-3D9F39BFB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351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449AE-7B23-A942-ADF6-5DB6DB1768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44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EE912-02CB-064D-A1E6-77D3273F5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15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F508F-529D-DD49-995A-8699DFB5BC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1E74B-23B5-074A-98C5-B5AAAF528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64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fld id="{C7CC555F-B77E-0A49-A03F-F8D54959BB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5.xml"/><Relationship Id="rId20" Type="http://schemas.openxmlformats.org/officeDocument/2006/relationships/slide" Target="slide22.xml"/><Relationship Id="rId21" Type="http://schemas.openxmlformats.org/officeDocument/2006/relationships/slide" Target="slide28.xml"/><Relationship Id="rId22" Type="http://schemas.openxmlformats.org/officeDocument/2006/relationships/slide" Target="slide8.xml"/><Relationship Id="rId23" Type="http://schemas.openxmlformats.org/officeDocument/2006/relationships/slide" Target="slide13.xml"/><Relationship Id="rId24" Type="http://schemas.openxmlformats.org/officeDocument/2006/relationships/slide" Target="slide18.xml"/><Relationship Id="rId25" Type="http://schemas.openxmlformats.org/officeDocument/2006/relationships/slide" Target="slide23.xml"/><Relationship Id="rId26" Type="http://schemas.openxmlformats.org/officeDocument/2006/relationships/slide" Target="slide29.xml"/><Relationship Id="rId27" Type="http://schemas.openxmlformats.org/officeDocument/2006/relationships/slide" Target="slide30.xml"/><Relationship Id="rId10" Type="http://schemas.openxmlformats.org/officeDocument/2006/relationships/slide" Target="slide20.xml"/><Relationship Id="rId11" Type="http://schemas.openxmlformats.org/officeDocument/2006/relationships/slide" Target="slide25.xml"/><Relationship Id="rId12" Type="http://schemas.openxmlformats.org/officeDocument/2006/relationships/slide" Target="slide6.xml"/><Relationship Id="rId13" Type="http://schemas.openxmlformats.org/officeDocument/2006/relationships/slide" Target="slide11.xml"/><Relationship Id="rId14" Type="http://schemas.openxmlformats.org/officeDocument/2006/relationships/slide" Target="slide16.xml"/><Relationship Id="rId15" Type="http://schemas.openxmlformats.org/officeDocument/2006/relationships/slide" Target="slide21.xml"/><Relationship Id="rId16" Type="http://schemas.openxmlformats.org/officeDocument/2006/relationships/slide" Target="slide26.xml"/><Relationship Id="rId17" Type="http://schemas.openxmlformats.org/officeDocument/2006/relationships/slide" Target="slide7.xml"/><Relationship Id="rId18" Type="http://schemas.openxmlformats.org/officeDocument/2006/relationships/slide" Target="slide12.xml"/><Relationship Id="rId19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2" Type="http://schemas.openxmlformats.org/officeDocument/2006/relationships/slide" Target="slide9.xml"/><Relationship Id="rId3" Type="http://schemas.openxmlformats.org/officeDocument/2006/relationships/slide" Target="slide3.xml"/><Relationship Id="rId4" Type="http://schemas.openxmlformats.org/officeDocument/2006/relationships/slide" Target="slide14.xml"/><Relationship Id="rId5" Type="http://schemas.openxmlformats.org/officeDocument/2006/relationships/slide" Target="slide19.xml"/><Relationship Id="rId6" Type="http://schemas.openxmlformats.org/officeDocument/2006/relationships/slide" Target="slide24.xml"/><Relationship Id="rId7" Type="http://schemas.openxmlformats.org/officeDocument/2006/relationships/slide" Target="slide4.xml"/><Relationship Id="rId8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audio" Target="../media/audio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audio" Target="../media/audio1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viola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818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0" y="1752600"/>
            <a:ext cx="6248400" cy="990600"/>
          </a:xfrm>
          <a:solidFill>
            <a:schemeClr val="bg1">
              <a:alpha val="49001"/>
            </a:schemeClr>
          </a:solidFill>
        </p:spPr>
        <p:txBody>
          <a:bodyPr anchor="ctr"/>
          <a:lstStyle/>
          <a:p>
            <a:r>
              <a:rPr lang="en-US" altLang="en-US" sz="4400"/>
              <a:t>Weed </a:t>
            </a:r>
            <a:r>
              <a:rPr lang="en-US" altLang="en-US" sz="4400" smtClean="0"/>
              <a:t>ID Jeopardy</a:t>
            </a:r>
            <a:endParaRPr lang="en-US" altLang="en-US" sz="4400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733800"/>
            <a:ext cx="5773738" cy="1905000"/>
          </a:xfrm>
          <a:solidFill>
            <a:schemeClr val="bg1">
              <a:alpha val="49001"/>
            </a:schemeClr>
          </a:solidFill>
        </p:spPr>
        <p:txBody>
          <a:bodyPr/>
          <a:lstStyle/>
          <a:p>
            <a:r>
              <a:rPr lang="en-US" altLang="en-US" sz="2800"/>
              <a:t>Todd Hurt</a:t>
            </a:r>
          </a:p>
          <a:p>
            <a:r>
              <a:rPr lang="en-US" altLang="en-US" sz="2800"/>
              <a:t>Training Coordinator</a:t>
            </a:r>
          </a:p>
          <a:p>
            <a:r>
              <a:rPr lang="en-US" altLang="en-US" sz="2800"/>
              <a:t>UGA Center for Urban Agriculture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Weedy Terms for 200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4340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4342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Annual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438400" y="1905000"/>
            <a:ext cx="5562600" cy="1765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A weed that completes its lifecycle in one year is a(n) ___________.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143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Weedy Terms for 300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5364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5366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Broadleaf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209800" y="1676400"/>
            <a:ext cx="5105400" cy="1765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_________ weeds have netted veins and showy flowers.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Weedy Terms  for 400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6388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639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Cultural/physical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981200" y="1828800"/>
            <a:ext cx="5334000" cy="23145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Hoeing, Hand Weeding, and Cultivation are examples of _________ weed Control.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Weedy Terms for 500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7412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7414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The name of the weed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286000" y="1981200"/>
            <a:ext cx="5486400" cy="1765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To control a weed you must first know the _______ of the 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Grasses/Sedges for 100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8436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8438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Crabgrass</a:t>
            </a:r>
          </a:p>
        </p:txBody>
      </p:sp>
      <p:pic>
        <p:nvPicPr>
          <p:cNvPr id="18440" name="Picture 8" descr="digitaria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2713" y="1463675"/>
            <a:ext cx="3836987" cy="39306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84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Grasses/Sedges for 200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9460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9462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Goosegrass</a:t>
            </a:r>
          </a:p>
        </p:txBody>
      </p:sp>
      <p:pic>
        <p:nvPicPr>
          <p:cNvPr id="19464" name="Picture 8" descr="eleus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25638"/>
            <a:ext cx="43688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5" name="Picture 9" descr="gooseh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74863"/>
            <a:ext cx="3455988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Grasses/Sedges for 300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0484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0486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Annual Bluegrass</a:t>
            </a:r>
          </a:p>
        </p:txBody>
      </p:sp>
      <p:pic>
        <p:nvPicPr>
          <p:cNvPr id="20488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5900"/>
            <a:ext cx="45291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263366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Grasses/Sedges for 400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1508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151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Sedges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133600" y="2787650"/>
            <a:ext cx="48768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______________ </a:t>
            </a:r>
            <a:r>
              <a:rPr lang="en-US" altLang="en-US" sz="3600"/>
              <a:t>have edges.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Grasses/Sedges for 500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2532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2534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Dallasgrass</a:t>
            </a:r>
          </a:p>
        </p:txBody>
      </p:sp>
      <p:pic>
        <p:nvPicPr>
          <p:cNvPr id="22537" name="Picture 9" descr="dallis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438525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paspal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600200"/>
            <a:ext cx="3690937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Potluck for 100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3556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3558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Biennial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295400" y="1524000"/>
            <a:ext cx="6629400" cy="23145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___________ weeds like wild carrot (Queen Annes Lace) take 2 years to complete their lifecycle.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78163" y="725488"/>
            <a:ext cx="1249362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2" action="ppaction://hlinksldjump"/>
              </a:rPr>
              <a:t>100</a:t>
            </a:r>
            <a:endParaRPr lang="en-US" altLang="en-US" sz="3600"/>
          </a:p>
        </p:txBody>
      </p:sp>
      <p:sp>
        <p:nvSpPr>
          <p:cNvPr id="2054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28800" y="725488"/>
            <a:ext cx="1249363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3" action="ppaction://hlinksldjump"/>
              </a:rPr>
              <a:t>100</a:t>
            </a:r>
            <a:endParaRPr lang="en-US" altLang="en-US" sz="3600"/>
          </a:p>
        </p:txBody>
      </p:sp>
      <p:sp>
        <p:nvSpPr>
          <p:cNvPr id="2055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27525" y="725488"/>
            <a:ext cx="1250950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4" action="ppaction://hlinksldjump"/>
              </a:rPr>
              <a:t>100</a:t>
            </a:r>
            <a:endParaRPr lang="en-US" altLang="en-US" sz="3600"/>
          </a:p>
        </p:txBody>
      </p:sp>
      <p:sp>
        <p:nvSpPr>
          <p:cNvPr id="2056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78475" y="725488"/>
            <a:ext cx="1249363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5" action="ppaction://hlinksldjump"/>
              </a:rPr>
              <a:t>100</a:t>
            </a:r>
            <a:endParaRPr lang="en-US" altLang="en-US" sz="3600"/>
          </a:p>
        </p:txBody>
      </p:sp>
      <p:sp>
        <p:nvSpPr>
          <p:cNvPr id="2057" name="AutoShape 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27838" y="725488"/>
            <a:ext cx="1249362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6" action="ppaction://hlinksldjump"/>
              </a:rPr>
              <a:t>100</a:t>
            </a:r>
            <a:endParaRPr lang="en-US" altLang="en-US" sz="3600"/>
          </a:p>
        </p:txBody>
      </p:sp>
      <p:sp>
        <p:nvSpPr>
          <p:cNvPr id="2058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28800" y="1768475"/>
            <a:ext cx="1249363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7" action="ppaction://hlinksldjump"/>
              </a:rPr>
              <a:t>200</a:t>
            </a:r>
            <a:endParaRPr lang="en-US" altLang="en-US" sz="3600"/>
          </a:p>
        </p:txBody>
      </p:sp>
      <p:sp>
        <p:nvSpPr>
          <p:cNvPr id="2059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78163" y="1768475"/>
            <a:ext cx="1249362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8" action="ppaction://hlinksldjump"/>
              </a:rPr>
              <a:t>200</a:t>
            </a:r>
            <a:endParaRPr lang="en-US" altLang="en-US" sz="3600"/>
          </a:p>
        </p:txBody>
      </p:sp>
      <p:sp>
        <p:nvSpPr>
          <p:cNvPr id="2060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27525" y="1768475"/>
            <a:ext cx="1250950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9" action="ppaction://hlinksldjump"/>
              </a:rPr>
              <a:t>200</a:t>
            </a:r>
            <a:endParaRPr lang="en-US" altLang="en-US" sz="3600"/>
          </a:p>
        </p:txBody>
      </p:sp>
      <p:sp>
        <p:nvSpPr>
          <p:cNvPr id="2061" name="AutoShape 1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78475" y="1768475"/>
            <a:ext cx="1249363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0" action="ppaction://hlinksldjump"/>
              </a:rPr>
              <a:t>200</a:t>
            </a:r>
            <a:endParaRPr lang="en-US" altLang="en-US" sz="3600"/>
          </a:p>
        </p:txBody>
      </p:sp>
      <p:sp>
        <p:nvSpPr>
          <p:cNvPr id="2062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27838" y="1768475"/>
            <a:ext cx="1249362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1" action="ppaction://hlinksldjump"/>
              </a:rPr>
              <a:t>200</a:t>
            </a:r>
            <a:endParaRPr lang="en-US" altLang="en-US" sz="3600"/>
          </a:p>
        </p:txBody>
      </p:sp>
      <p:sp>
        <p:nvSpPr>
          <p:cNvPr id="2063" name="AutoShape 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28800" y="2813050"/>
            <a:ext cx="1249363" cy="104298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2" action="ppaction://hlinksldjump"/>
              </a:rPr>
              <a:t>300</a:t>
            </a:r>
            <a:endParaRPr lang="en-US" altLang="en-US" sz="3600"/>
          </a:p>
        </p:txBody>
      </p:sp>
      <p:sp>
        <p:nvSpPr>
          <p:cNvPr id="2064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78163" y="2813050"/>
            <a:ext cx="1249362" cy="104298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3" action="ppaction://hlinksldjump"/>
              </a:rPr>
              <a:t>300</a:t>
            </a:r>
            <a:endParaRPr lang="en-US" altLang="en-US" sz="3600"/>
          </a:p>
        </p:txBody>
      </p:sp>
      <p:sp>
        <p:nvSpPr>
          <p:cNvPr id="2065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27525" y="2813050"/>
            <a:ext cx="1250950" cy="104298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4" action="ppaction://hlinksldjump"/>
              </a:rPr>
              <a:t>300</a:t>
            </a:r>
            <a:endParaRPr lang="en-US" altLang="en-US" sz="3600"/>
          </a:p>
        </p:txBody>
      </p:sp>
      <p:sp>
        <p:nvSpPr>
          <p:cNvPr id="2066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78475" y="2813050"/>
            <a:ext cx="1249363" cy="104298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5" action="ppaction://hlinksldjump"/>
              </a:rPr>
              <a:t>300</a:t>
            </a:r>
            <a:endParaRPr lang="en-US" altLang="en-US" sz="3600"/>
          </a:p>
        </p:txBody>
      </p:sp>
      <p:sp>
        <p:nvSpPr>
          <p:cNvPr id="206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27838" y="2813050"/>
            <a:ext cx="1249362" cy="104298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6" action="ppaction://hlinksldjump"/>
              </a:rPr>
              <a:t>300</a:t>
            </a:r>
            <a:endParaRPr lang="en-US" altLang="en-US" sz="3600"/>
          </a:p>
        </p:txBody>
      </p:sp>
      <p:sp>
        <p:nvSpPr>
          <p:cNvPr id="2068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28800" y="3856038"/>
            <a:ext cx="1249363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7" action="ppaction://hlinksldjump"/>
              </a:rPr>
              <a:t>400</a:t>
            </a:r>
            <a:endParaRPr lang="en-US" altLang="en-US" sz="3600"/>
          </a:p>
        </p:txBody>
      </p:sp>
      <p:sp>
        <p:nvSpPr>
          <p:cNvPr id="2069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78163" y="3856038"/>
            <a:ext cx="1249362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8" action="ppaction://hlinksldjump"/>
              </a:rPr>
              <a:t>400</a:t>
            </a:r>
            <a:endParaRPr lang="en-US" altLang="en-US" sz="3600"/>
          </a:p>
        </p:txBody>
      </p:sp>
      <p:sp>
        <p:nvSpPr>
          <p:cNvPr id="2070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27525" y="3856038"/>
            <a:ext cx="1250950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19" action="ppaction://hlinksldjump"/>
              </a:rPr>
              <a:t>400</a:t>
            </a:r>
            <a:endParaRPr lang="en-US" altLang="en-US" sz="3600"/>
          </a:p>
        </p:txBody>
      </p:sp>
      <p:sp>
        <p:nvSpPr>
          <p:cNvPr id="2071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78475" y="3856038"/>
            <a:ext cx="1249363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20" action="ppaction://hlinksldjump"/>
              </a:rPr>
              <a:t>400</a:t>
            </a:r>
            <a:endParaRPr lang="en-US" altLang="en-US" sz="3600"/>
          </a:p>
        </p:txBody>
      </p:sp>
      <p:sp>
        <p:nvSpPr>
          <p:cNvPr id="2072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27838" y="3856038"/>
            <a:ext cx="1249362" cy="104457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21" action="ppaction://hlinksldjump"/>
              </a:rPr>
              <a:t>400</a:t>
            </a:r>
            <a:endParaRPr lang="en-US" altLang="en-US" sz="3600"/>
          </a:p>
        </p:txBody>
      </p:sp>
      <p:sp>
        <p:nvSpPr>
          <p:cNvPr id="2073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28800" y="4900613"/>
            <a:ext cx="1249363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22" action="ppaction://hlinksldjump"/>
              </a:rPr>
              <a:t>500</a:t>
            </a:r>
            <a:endParaRPr lang="en-US" altLang="en-US" sz="3600"/>
          </a:p>
        </p:txBody>
      </p:sp>
      <p:sp>
        <p:nvSpPr>
          <p:cNvPr id="2074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78163" y="4900613"/>
            <a:ext cx="1249362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23" action="ppaction://hlinksldjump"/>
              </a:rPr>
              <a:t>500</a:t>
            </a:r>
            <a:endParaRPr lang="en-US" altLang="en-US" sz="3600"/>
          </a:p>
        </p:txBody>
      </p:sp>
      <p:sp>
        <p:nvSpPr>
          <p:cNvPr id="2075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327525" y="4900613"/>
            <a:ext cx="1250950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24" action="ppaction://hlinksldjump"/>
              </a:rPr>
              <a:t>500</a:t>
            </a:r>
            <a:endParaRPr lang="en-US" altLang="en-US" sz="3600"/>
          </a:p>
        </p:txBody>
      </p:sp>
      <p:sp>
        <p:nvSpPr>
          <p:cNvPr id="2076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78475" y="4900613"/>
            <a:ext cx="1249363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25" action="ppaction://hlinksldjump"/>
              </a:rPr>
              <a:t>500</a:t>
            </a:r>
            <a:endParaRPr lang="en-US" altLang="en-US" sz="3600"/>
          </a:p>
        </p:txBody>
      </p:sp>
      <p:sp>
        <p:nvSpPr>
          <p:cNvPr id="2077" name="AutoShape 2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27838" y="4900613"/>
            <a:ext cx="1249362" cy="10429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hlinkClick r:id="rId26" action="ppaction://hlinksldjump"/>
              </a:rPr>
              <a:t>500</a:t>
            </a:r>
            <a:endParaRPr lang="en-US" altLang="en-US" sz="3600"/>
          </a:p>
        </p:txBody>
      </p:sp>
      <p:sp>
        <p:nvSpPr>
          <p:cNvPr id="2079" name="Text Box 31"/>
          <p:cNvSpPr txBox="1">
            <a:spLocks noChangeArrowheads="1"/>
          </p:cNvSpPr>
          <p:nvPr/>
        </p:nvSpPr>
        <p:spPr bwMode="auto">
          <a:xfrm>
            <a:off x="1828800" y="0"/>
            <a:ext cx="1041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Broad Leaves</a:t>
            </a:r>
          </a:p>
        </p:txBody>
      </p:sp>
      <p:sp>
        <p:nvSpPr>
          <p:cNvPr id="2080" name="Text Box 32"/>
          <p:cNvSpPr txBox="1">
            <a:spLocks noChangeArrowheads="1"/>
          </p:cNvSpPr>
          <p:nvPr/>
        </p:nvSpPr>
        <p:spPr bwMode="auto">
          <a:xfrm>
            <a:off x="3200400" y="0"/>
            <a:ext cx="1041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Weedy Terms</a:t>
            </a:r>
          </a:p>
        </p:txBody>
      </p:sp>
      <p:sp>
        <p:nvSpPr>
          <p:cNvPr id="2081" name="Text Box 33"/>
          <p:cNvSpPr txBox="1">
            <a:spLocks noChangeArrowheads="1"/>
          </p:cNvSpPr>
          <p:nvPr/>
        </p:nvSpPr>
        <p:spPr bwMode="auto">
          <a:xfrm>
            <a:off x="4419600" y="0"/>
            <a:ext cx="1041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Grass/Sedge</a:t>
            </a:r>
          </a:p>
        </p:txBody>
      </p:sp>
      <p:sp>
        <p:nvSpPr>
          <p:cNvPr id="2082" name="Text Box 34"/>
          <p:cNvSpPr txBox="1">
            <a:spLocks noChangeArrowheads="1"/>
          </p:cNvSpPr>
          <p:nvPr/>
        </p:nvSpPr>
        <p:spPr bwMode="auto">
          <a:xfrm>
            <a:off x="5562600" y="152400"/>
            <a:ext cx="1219200" cy="3921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Potluck</a:t>
            </a:r>
          </a:p>
        </p:txBody>
      </p:sp>
      <p:sp>
        <p:nvSpPr>
          <p:cNvPr id="2083" name="Text Box 35"/>
          <p:cNvSpPr txBox="1">
            <a:spLocks noChangeArrowheads="1"/>
          </p:cNvSpPr>
          <p:nvPr/>
        </p:nvSpPr>
        <p:spPr bwMode="auto">
          <a:xfrm>
            <a:off x="6858000" y="152400"/>
            <a:ext cx="1524000" cy="3921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Herbicides</a:t>
            </a:r>
          </a:p>
        </p:txBody>
      </p:sp>
      <p:sp>
        <p:nvSpPr>
          <p:cNvPr id="2087" name="WordArt 39"/>
          <p:cNvSpPr>
            <a:spLocks noChangeArrowheads="1" noChangeShapeType="1" noTextEdit="1"/>
          </p:cNvSpPr>
          <p:nvPr/>
        </p:nvSpPr>
        <p:spPr bwMode="auto">
          <a:xfrm rot="5400000">
            <a:off x="-1385888" y="2833688"/>
            <a:ext cx="42386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4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charset="0"/>
                <a:ea typeface="Arial Black" charset="0"/>
                <a:cs typeface="Arial Black" charset="0"/>
              </a:rPr>
              <a:t>Jeopardy</a:t>
            </a:r>
          </a:p>
        </p:txBody>
      </p:sp>
      <p:sp>
        <p:nvSpPr>
          <p:cNvPr id="2089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43263" y="6116638"/>
            <a:ext cx="3495675" cy="720725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3600">
                <a:hlinkClick r:id="rId27" action="ppaction://hlinksldjump"/>
              </a:rPr>
              <a:t>Final Jeopardy</a:t>
            </a:r>
            <a:endParaRPr lang="en-US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Potluck for 200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4580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4582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Physical/mechanical</a:t>
            </a:r>
          </a:p>
        </p:txBody>
      </p:sp>
      <p:pic>
        <p:nvPicPr>
          <p:cNvPr id="24584" name="Picture 8" descr="MVC-004X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t="4297" r="4297" b="13672"/>
          <a:stretch>
            <a:fillRect/>
          </a:stretch>
        </p:blipFill>
        <p:spPr>
          <a:xfrm>
            <a:off x="685800" y="1524000"/>
            <a:ext cx="4064000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334000" y="1752600"/>
            <a:ext cx="3124200" cy="23145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This is an example of ______ weed control.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  <p:bldP spid="2458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Potluck for 300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5604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5606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Hairy Bittercrest</a:t>
            </a:r>
          </a:p>
        </p:txBody>
      </p:sp>
      <p:pic>
        <p:nvPicPr>
          <p:cNvPr id="25608" name="Picture 8" descr="cardam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41488"/>
            <a:ext cx="3886200" cy="351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cardaf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03388"/>
            <a:ext cx="1535113" cy="17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Potluck for 400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6628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663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6629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Integrated Pest Management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133600" y="1828800"/>
            <a:ext cx="5181600" cy="1216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IPM is an acronym for ____  ____ 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Potluck for 500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7652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7654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Preemergent Herbicides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371600" y="1600200"/>
            <a:ext cx="6934200" cy="23145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September 1-15</a:t>
            </a:r>
            <a:r>
              <a:rPr lang="en-US" altLang="en-US" sz="3600" baseline="30000"/>
              <a:t>th</a:t>
            </a:r>
            <a:r>
              <a:rPr lang="en-US" altLang="en-US" sz="3600"/>
              <a:t> in North Georgia is the time to apply ______  ______ to control winter annual weeds.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Herbicides for 100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8676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8678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False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562100" y="2133600"/>
            <a:ext cx="6019800" cy="25892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Preemergent herbicides are effective on weeds that are already visible.</a:t>
            </a:r>
          </a:p>
          <a:p>
            <a:r>
              <a:rPr lang="en-US" altLang="en-US" sz="3600"/>
              <a:t>True or 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  <p:bldP spid="2867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Herbicides for 200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29700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9702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Post-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143000" y="1981200"/>
            <a:ext cx="7086600" cy="28638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_____ emergent herbicides can be used after the weeds are visible, spot treatments are often used saving time and money.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/>
          <p:cNvSpPr>
            <a:spLocks noChangeArrowheads="1" noChangeShapeType="1" noTextEdit="1"/>
          </p:cNvSpPr>
          <p:nvPr/>
        </p:nvSpPr>
        <p:spPr bwMode="auto">
          <a:xfrm>
            <a:off x="2514600" y="1981200"/>
            <a:ext cx="4038600" cy="18843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charset="0"/>
                <a:ea typeface="Impact" charset="0"/>
                <a:cs typeface="Impact" charset="0"/>
              </a:rPr>
              <a:t>Daily Double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438400" y="4495800"/>
            <a:ext cx="4572000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b="0">
                <a:solidFill>
                  <a:schemeClr val="bg1"/>
                </a:solidFill>
                <a:latin typeface="Times New Roman" charset="0"/>
              </a:rPr>
              <a:t>600 Points</a:t>
            </a:r>
            <a:endParaRPr lang="en-US" altLang="en-US" sz="3600" b="0"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/>
      <p:bldP spid="37891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Herbicides for 600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30724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0726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Non-selective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143000" y="1600200"/>
            <a:ext cx="7391400" cy="23145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Roundup is an example of a(n) ___-_______ Herbicide that controls all green plants that are contacted with the spray.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  <p:bldP spid="307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Herbicides for 400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31748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175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contact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066800" y="1905000"/>
            <a:ext cx="7467600" cy="28638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“Burn Down” or _______ herbicides are not translocated to the roots and are not very effective on perennial type weeds.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317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Herbicides for 500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32772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2774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Run off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133600" y="1981200"/>
            <a:ext cx="5715000" cy="28638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Postemergent Herbicides like Roundup are normally applied to the point of “___  ____”.  Any excess is wasted.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Broad Leaf Weeds for 100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4102" name="AutoShape 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105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Henbit</a:t>
            </a:r>
          </a:p>
        </p:txBody>
      </p:sp>
      <p:pic>
        <p:nvPicPr>
          <p:cNvPr id="4107" name="Picture 11" descr="lamiun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0" y="1455738"/>
            <a:ext cx="4349750" cy="3754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2971800" y="2133600"/>
            <a:ext cx="3200400" cy="1731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charset="0"/>
                <a:ea typeface="Impact" charset="0"/>
                <a:cs typeface="Impact" charset="0"/>
              </a:rPr>
              <a:t>Final Jeopardy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133600" y="4419600"/>
            <a:ext cx="5257800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b="0">
                <a:latin typeface="Times New Roman" charset="0"/>
              </a:rPr>
              <a:t>Herbicides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39939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Final Jeopardy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33796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Selective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1371600" y="1981200"/>
            <a:ext cx="6400800" cy="23145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2,4-D is considered a _______ herbicide which controls broadleaf weeds without killing grasses.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2971800" y="2133600"/>
            <a:ext cx="3200400" cy="1731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charset="0"/>
                <a:ea typeface="Impact" charset="0"/>
                <a:cs typeface="Impact" charset="0"/>
              </a:rPr>
              <a:t>Daily Double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133600" y="4419600"/>
            <a:ext cx="5257800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b="0">
                <a:solidFill>
                  <a:schemeClr val="bg1"/>
                </a:solidFill>
                <a:latin typeface="Times New Roman" charset="0"/>
              </a:rPr>
              <a:t>400 Points</a:t>
            </a:r>
            <a:endParaRPr lang="en-US" altLang="en-US" sz="3600" b="0"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1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Broadleaf Weeds for 400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9220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9222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Dandelion</a:t>
            </a:r>
          </a:p>
        </p:txBody>
      </p:sp>
      <p:pic>
        <p:nvPicPr>
          <p:cNvPr id="9229" name="Picture 13" descr="dandelion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2513" y="1471613"/>
            <a:ext cx="4497387" cy="3913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Broadleaf Weeds for 300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0244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0246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Wild Violets</a:t>
            </a:r>
          </a:p>
        </p:txBody>
      </p:sp>
      <p:pic>
        <p:nvPicPr>
          <p:cNvPr id="10248" name="Picture 8" descr="violanew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1828800"/>
            <a:ext cx="5438775" cy="37068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Broadleaf Weeds for 400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1268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127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274" name="Picture 10" descr="euphorb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98613"/>
            <a:ext cx="4402138" cy="35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euphor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2667000"/>
            <a:ext cx="2251075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Prostrate Spurge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Broadleaf Weeds for 500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71600"/>
            <a:ext cx="5486400" cy="4038600"/>
          </a:xfrm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2292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2294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Common Chickweed</a:t>
            </a:r>
          </a:p>
        </p:txBody>
      </p:sp>
      <p:pic>
        <p:nvPicPr>
          <p:cNvPr id="12296" name="Picture 8" descr="Stella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1430338"/>
            <a:ext cx="5573712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chick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12192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4" grpId="0" animBg="1"/>
      <p:bldP spid="122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4000"/>
              <a:t>Weedy Terms  for 100 pts.</a:t>
            </a:r>
            <a:br>
              <a:rPr lang="en-US" altLang="en-US" sz="4000"/>
            </a:br>
            <a:r>
              <a:rPr lang="en-US" altLang="en-US" sz="4000"/>
              <a:t>The Answer is</a:t>
            </a:r>
          </a:p>
        </p:txBody>
      </p:sp>
      <p:sp>
        <p:nvSpPr>
          <p:cNvPr id="13316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895600" y="838200"/>
            <a:ext cx="1042988" cy="1042988"/>
          </a:xfrm>
          <a:prstGeom prst="actionButtonHom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08325" y="493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3318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715000"/>
            <a:ext cx="1219200" cy="914400"/>
          </a:xfrm>
          <a:prstGeom prst="actionButtonHom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828800" y="5715000"/>
            <a:ext cx="5486400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Out of place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209800" y="2286000"/>
            <a:ext cx="4724400" cy="14906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/>
              <a:t>A weed is a plant</a:t>
            </a:r>
          </a:p>
          <a:p>
            <a:r>
              <a:rPr lang="en-US" altLang="en-US" sz="3600"/>
              <a:t>“____  ___  _____”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CC33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466</Words>
  <Application>Microsoft Macintosh PowerPoint</Application>
  <PresentationFormat>On-screen Show (4:3)</PresentationFormat>
  <Paragraphs>115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Times New Roman</vt:lpstr>
      <vt:lpstr>Default Design</vt:lpstr>
      <vt:lpstr>Weed ID Jeopardy</vt:lpstr>
      <vt:lpstr>PowerPoint Presentation</vt:lpstr>
      <vt:lpstr>Broad Leaf Weeds for 100 pts. The Answer is</vt:lpstr>
      <vt:lpstr>PowerPoint Presentation</vt:lpstr>
      <vt:lpstr>Broadleaf Weeds for 400 pts. The Answer is</vt:lpstr>
      <vt:lpstr>Broadleaf Weeds for 300 pts. The Answer is</vt:lpstr>
      <vt:lpstr>Broadleaf Weeds for 400 pts. The Answer is</vt:lpstr>
      <vt:lpstr>Broadleaf Weeds for 500 pts. The Answer is</vt:lpstr>
      <vt:lpstr>Weedy Terms  for 100 pts. The Answer is</vt:lpstr>
      <vt:lpstr>Weedy Terms for 200 pts. The Answer is</vt:lpstr>
      <vt:lpstr>Weedy Terms for 300 pts. The Answer is</vt:lpstr>
      <vt:lpstr>Weedy Terms  for 400 pts. The Answer is</vt:lpstr>
      <vt:lpstr>Weedy Terms for 500 pts. The Answer is</vt:lpstr>
      <vt:lpstr>Grasses/Sedges for 100 pts. The Answer is</vt:lpstr>
      <vt:lpstr>Grasses/Sedges for 200 pts. The Answer is</vt:lpstr>
      <vt:lpstr>Grasses/Sedges for 300 pts. The Answer is</vt:lpstr>
      <vt:lpstr>Grasses/Sedges for 400 pts. The Answer is</vt:lpstr>
      <vt:lpstr>Grasses/Sedges for 500 pts. The Answer is</vt:lpstr>
      <vt:lpstr>Potluck for 100 pts. The Answer is</vt:lpstr>
      <vt:lpstr>Potluck for 200 pts. The Answer is</vt:lpstr>
      <vt:lpstr>Potluck for 300 pts. The Answer is</vt:lpstr>
      <vt:lpstr>Potluck for 400 pts. The Answer is</vt:lpstr>
      <vt:lpstr>Potluck for 500 pts. The Answer is</vt:lpstr>
      <vt:lpstr>Herbicides for 100 pts. The Answer is</vt:lpstr>
      <vt:lpstr>Herbicides for 200 pts. The Answer is</vt:lpstr>
      <vt:lpstr>PowerPoint Presentation</vt:lpstr>
      <vt:lpstr>Herbicides for 600 pts. The Answer is</vt:lpstr>
      <vt:lpstr>Herbicides for 400 pts. The Answer is</vt:lpstr>
      <vt:lpstr>Herbicides for 500 pts. The Answer is</vt:lpstr>
      <vt:lpstr>PowerPoint Presentation</vt:lpstr>
      <vt:lpstr>Final Jeopardy The Answer 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Weed ID Jeopardy</dc:title>
  <dc:creator>George Braman</dc:creator>
  <cp:lastModifiedBy>George Braman</cp:lastModifiedBy>
  <cp:revision>1</cp:revision>
  <dcterms:created xsi:type="dcterms:W3CDTF">2015-09-08T03:31:28Z</dcterms:created>
  <dcterms:modified xsi:type="dcterms:W3CDTF">2015-09-08T03:39:01Z</dcterms:modified>
</cp:coreProperties>
</file>