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heme/themeOverride2.xml" ContentType="application/vnd.openxmlformats-officedocument.themeOverride+xml"/>
  <Override PartName="/ppt/notesSlides/notesSlide73.xml" ContentType="application/vnd.openxmlformats-officedocument.presentationml.notesSlide+xml"/>
  <Override PartName="/ppt/theme/themeOverride3.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Lst>
  <p:notesMasterIdLst>
    <p:notesMasterId r:id="rId78"/>
  </p:notesMasterIdLst>
  <p:handoutMasterIdLst>
    <p:handoutMasterId r:id="rId79"/>
  </p:handoutMasterIdLst>
  <p:sldIdLst>
    <p:sldId id="599" r:id="rId3"/>
    <p:sldId id="600" r:id="rId4"/>
    <p:sldId id="601" r:id="rId5"/>
    <p:sldId id="256" r:id="rId6"/>
    <p:sldId id="602" r:id="rId7"/>
    <p:sldId id="604" r:id="rId8"/>
    <p:sldId id="543" r:id="rId9"/>
    <p:sldId id="544" r:id="rId10"/>
    <p:sldId id="586" r:id="rId11"/>
    <p:sldId id="587" r:id="rId12"/>
    <p:sldId id="588" r:id="rId13"/>
    <p:sldId id="262" r:id="rId14"/>
    <p:sldId id="590" r:id="rId15"/>
    <p:sldId id="591" r:id="rId16"/>
    <p:sldId id="266" r:id="rId17"/>
    <p:sldId id="263" r:id="rId18"/>
    <p:sldId id="272" r:id="rId19"/>
    <p:sldId id="273" r:id="rId20"/>
    <p:sldId id="548" r:id="rId21"/>
    <p:sldId id="549" r:id="rId22"/>
    <p:sldId id="274" r:id="rId23"/>
    <p:sldId id="561" r:id="rId24"/>
    <p:sldId id="563" r:id="rId25"/>
    <p:sldId id="564" r:id="rId26"/>
    <p:sldId id="565" r:id="rId27"/>
    <p:sldId id="276" r:id="rId28"/>
    <p:sldId id="566" r:id="rId29"/>
    <p:sldId id="278" r:id="rId30"/>
    <p:sldId id="567" r:id="rId31"/>
    <p:sldId id="568" r:id="rId32"/>
    <p:sldId id="569" r:id="rId33"/>
    <p:sldId id="279" r:id="rId34"/>
    <p:sldId id="583" r:id="rId35"/>
    <p:sldId id="579" r:id="rId36"/>
    <p:sldId id="585" r:id="rId37"/>
    <p:sldId id="280" r:id="rId38"/>
    <p:sldId id="496" r:id="rId39"/>
    <p:sldId id="281" r:id="rId40"/>
    <p:sldId id="282" r:id="rId41"/>
    <p:sldId id="508" r:id="rId42"/>
    <p:sldId id="518" r:id="rId43"/>
    <p:sldId id="513" r:id="rId44"/>
    <p:sldId id="512" r:id="rId45"/>
    <p:sldId id="514" r:id="rId46"/>
    <p:sldId id="283" r:id="rId47"/>
    <p:sldId id="519" r:id="rId48"/>
    <p:sldId id="523" r:id="rId49"/>
    <p:sldId id="287" r:id="rId50"/>
    <p:sldId id="286" r:id="rId51"/>
    <p:sldId id="285" r:id="rId52"/>
    <p:sldId id="288" r:id="rId53"/>
    <p:sldId id="289" r:id="rId54"/>
    <p:sldId id="290" r:id="rId55"/>
    <p:sldId id="530" r:id="rId56"/>
    <p:sldId id="534" r:id="rId57"/>
    <p:sldId id="533" r:id="rId58"/>
    <p:sldId id="592" r:id="rId59"/>
    <p:sldId id="296" r:id="rId60"/>
    <p:sldId id="295" r:id="rId61"/>
    <p:sldId id="297" r:id="rId62"/>
    <p:sldId id="299" r:id="rId63"/>
    <p:sldId id="531" r:id="rId64"/>
    <p:sldId id="593" r:id="rId65"/>
    <p:sldId id="535" r:id="rId66"/>
    <p:sldId id="536" r:id="rId67"/>
    <p:sldId id="527" r:id="rId68"/>
    <p:sldId id="594" r:id="rId69"/>
    <p:sldId id="595" r:id="rId70"/>
    <p:sldId id="596" r:id="rId71"/>
    <p:sldId id="597" r:id="rId72"/>
    <p:sldId id="300" r:id="rId73"/>
    <p:sldId id="303" r:id="rId74"/>
    <p:sldId id="485" r:id="rId75"/>
    <p:sldId id="603" r:id="rId76"/>
    <p:sldId id="598" r:id="rId77"/>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5000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5000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5000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5000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33CCCC"/>
    <a:srgbClr val="C0C0C0"/>
    <a:srgbClr val="99FF66"/>
    <a:srgbClr val="FFFF99"/>
    <a:srgbClr val="3333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9" autoAdjust="0"/>
    <p:restoredTop sz="71372" autoAdjust="0"/>
  </p:normalViewPr>
  <p:slideViewPr>
    <p:cSldViewPr>
      <p:cViewPr varScale="1">
        <p:scale>
          <a:sx n="91" d="100"/>
          <a:sy n="91" d="100"/>
        </p:scale>
        <p:origin x="26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84"/>
    </p:cViewPr>
  </p:sorterViewPr>
  <p:notesViewPr>
    <p:cSldViewPr>
      <p:cViewPr varScale="1">
        <p:scale>
          <a:sx n="30" d="100"/>
          <a:sy n="30" d="100"/>
        </p:scale>
        <p:origin x="-15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ltLang="en-US"/>
          </a:p>
        </p:txBody>
      </p:sp>
      <p:sp>
        <p:nvSpPr>
          <p:cNvPr id="361475" name="Rectangle 3"/>
          <p:cNvSpPr>
            <a:spLocks noGrp="1" noChangeArrowheads="1"/>
          </p:cNvSpPr>
          <p:nvPr>
            <p:ph type="dt" sz="quarter" idx="1"/>
          </p:nvPr>
        </p:nvSpPr>
        <p:spPr bwMode="auto">
          <a:xfrm>
            <a:off x="3884613" y="0"/>
            <a:ext cx="29718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ltLang="en-US"/>
          </a:p>
        </p:txBody>
      </p:sp>
      <p:sp>
        <p:nvSpPr>
          <p:cNvPr id="3614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ltLang="en-US"/>
          </a:p>
        </p:txBody>
      </p:sp>
      <p:sp>
        <p:nvSpPr>
          <p:cNvPr id="3614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CCAA1B5E-4932-F241-8883-B7FC575B0561}" type="slidenum">
              <a:rPr lang="en-US" altLang="en-US"/>
              <a:pPr/>
              <a:t>‹#›</a:t>
            </a:fld>
            <a:endParaRPr lang="en-US" altLang="en-US"/>
          </a:p>
        </p:txBody>
      </p:sp>
    </p:spTree>
    <p:extLst>
      <p:ext uri="{BB962C8B-B14F-4D97-AF65-F5344CB8AC3E}">
        <p14:creationId xmlns:p14="http://schemas.microsoft.com/office/powerpoint/2010/main" val="190058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US" altLang="en-US"/>
          </a:p>
        </p:txBody>
      </p:sp>
      <p:sp>
        <p:nvSpPr>
          <p:cNvPr id="3594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ltLang="en-US"/>
          </a:p>
        </p:txBody>
      </p:sp>
      <p:sp>
        <p:nvSpPr>
          <p:cNvPr id="3594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594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94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US" altLang="en-US"/>
          </a:p>
        </p:txBody>
      </p:sp>
      <p:sp>
        <p:nvSpPr>
          <p:cNvPr id="3594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6EC0A54-B68E-8C47-A8D8-79F2FB34F3A6}" type="slidenum">
              <a:rPr lang="en-US" altLang="en-US"/>
              <a:pPr/>
              <a:t>‹#›</a:t>
            </a:fld>
            <a:endParaRPr lang="en-US" altLang="en-US"/>
          </a:p>
        </p:txBody>
      </p:sp>
    </p:spTree>
    <p:extLst>
      <p:ext uri="{BB962C8B-B14F-4D97-AF65-F5344CB8AC3E}">
        <p14:creationId xmlns:p14="http://schemas.microsoft.com/office/powerpoint/2010/main" val="2097126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3447F-040C-7447-ACD0-75CF07959DF5}" type="slidenum">
              <a:rPr lang="en-US" altLang="en-US"/>
              <a:pPr/>
              <a:t>1</a:t>
            </a:fld>
            <a:endParaRPr lang="en-US" altLang="en-US"/>
          </a:p>
        </p:txBody>
      </p:sp>
      <p:sp>
        <p:nvSpPr>
          <p:cNvPr id="483330" name="Rectangle 2"/>
          <p:cNvSpPr>
            <a:spLocks noRot="1" noChangeArrowheads="1" noTextEdit="1"/>
          </p:cNvSpPr>
          <p:nvPr>
            <p:ph type="sldImg"/>
          </p:nvPr>
        </p:nvSpPr>
        <p:spPr>
          <a:xfrm>
            <a:off x="1144588" y="685800"/>
            <a:ext cx="4572000" cy="3429000"/>
          </a:xfrm>
          <a:ln/>
        </p:spPr>
      </p:sp>
      <p:sp>
        <p:nvSpPr>
          <p:cNvPr id="483331" name="Rectangle 3"/>
          <p:cNvSpPr>
            <a:spLocks noGrp="1" noChangeArrowheads="1"/>
          </p:cNvSpPr>
          <p:nvPr>
            <p:ph type="body" idx="1"/>
          </p:nvPr>
        </p:nvSpPr>
        <p:spPr>
          <a:xfrm>
            <a:off x="912813" y="4343400"/>
            <a:ext cx="5032375" cy="4114800"/>
          </a:xfrm>
        </p:spPr>
        <p:txBody>
          <a:bodyPr/>
          <a:lstStyle/>
          <a:p>
            <a:r>
              <a:rPr lang="en-US" altLang="en-US"/>
              <a:t>UGA Logo</a:t>
            </a:r>
          </a:p>
        </p:txBody>
      </p:sp>
    </p:spTree>
    <p:extLst>
      <p:ext uri="{BB962C8B-B14F-4D97-AF65-F5344CB8AC3E}">
        <p14:creationId xmlns:p14="http://schemas.microsoft.com/office/powerpoint/2010/main" val="137851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02BE1-2058-DA42-A1BE-62E355A1398F}" type="slidenum">
              <a:rPr lang="en-US" altLang="en-US"/>
              <a:pPr/>
              <a:t>10</a:t>
            </a:fld>
            <a:endParaRPr lang="en-US" altLang="en-US"/>
          </a:p>
        </p:txBody>
      </p:sp>
      <p:sp>
        <p:nvSpPr>
          <p:cNvPr id="374786" name="Rectangle 2"/>
          <p:cNvSpPr>
            <a:spLocks noRo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ltLang="en-US"/>
              <a:t>Non-native plants brought here as ornamentals can become weeds.  There are many great ornamental plants that are not native to North America, and have proven to make outstanding ornamentals with little to no impact to the environment.  Some plants, like Chinese privet, were first brought to the North America as an ornamental, but escaped and are considered a weed in many situations.      </a:t>
            </a:r>
          </a:p>
        </p:txBody>
      </p:sp>
    </p:spTree>
    <p:extLst>
      <p:ext uri="{BB962C8B-B14F-4D97-AF65-F5344CB8AC3E}">
        <p14:creationId xmlns:p14="http://schemas.microsoft.com/office/powerpoint/2010/main" val="117398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1FF89-E402-4742-9CF8-D983C6D5A178}" type="slidenum">
              <a:rPr lang="en-US" altLang="en-US"/>
              <a:pPr/>
              <a:t>11</a:t>
            </a:fld>
            <a:endParaRPr lang="en-US" altLang="en-US"/>
          </a:p>
        </p:txBody>
      </p:sp>
      <p:sp>
        <p:nvSpPr>
          <p:cNvPr id="380930" name="Rectangle 2"/>
          <p:cNvSpPr>
            <a:spLocks noRo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en-US" altLang="en-US"/>
              <a:t>Why should weeds be controlled?</a:t>
            </a:r>
          </a:p>
          <a:p>
            <a:pPr>
              <a:buFontTx/>
              <a:buChar char="•"/>
            </a:pPr>
            <a:r>
              <a:rPr lang="en-US" altLang="en-US">
                <a:solidFill>
                  <a:srgbClr val="FFFF00"/>
                </a:solidFill>
              </a:rPr>
              <a:t>Plant competition</a:t>
            </a:r>
          </a:p>
          <a:p>
            <a:pPr>
              <a:buFontTx/>
              <a:buChar char="•"/>
            </a:pPr>
            <a:r>
              <a:rPr lang="en-US" altLang="en-US">
                <a:solidFill>
                  <a:srgbClr val="FFFF00"/>
                </a:solidFill>
              </a:rPr>
              <a:t>Prevent economic loss</a:t>
            </a:r>
          </a:p>
          <a:p>
            <a:pPr>
              <a:buFontTx/>
              <a:buChar char="•"/>
            </a:pPr>
            <a:r>
              <a:rPr lang="en-US" altLang="en-US">
                <a:solidFill>
                  <a:srgbClr val="FFFF00"/>
                </a:solidFill>
              </a:rPr>
              <a:t>Hosts for insects and diseases</a:t>
            </a:r>
          </a:p>
          <a:p>
            <a:pPr>
              <a:buFontTx/>
              <a:buChar char="•"/>
            </a:pPr>
            <a:r>
              <a:rPr lang="en-US" altLang="en-US">
                <a:solidFill>
                  <a:srgbClr val="FFFF00"/>
                </a:solidFill>
              </a:rPr>
              <a:t>Maintain landscape beauty</a:t>
            </a:r>
          </a:p>
        </p:txBody>
      </p:sp>
    </p:spTree>
    <p:extLst>
      <p:ext uri="{BB962C8B-B14F-4D97-AF65-F5344CB8AC3E}">
        <p14:creationId xmlns:p14="http://schemas.microsoft.com/office/powerpoint/2010/main" val="12444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829DD-6E57-9F41-80A5-D1C924DB9890}" type="slidenum">
              <a:rPr lang="en-US" altLang="en-US"/>
              <a:pPr/>
              <a:t>12</a:t>
            </a:fld>
            <a:endParaRPr lang="en-US" altLang="en-US"/>
          </a:p>
        </p:txBody>
      </p:sp>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altLang="en-US"/>
              <a:t>There are many characteristics that cause plants to become weeds.  Some of the most important characteristics are the ability to produce large amount of seed that germinate very sporadically.  Also the ability to produce persistent underground vegetative structures. These characteristics allow plants to lay dormant for years, and germinated over a long period of time.  </a:t>
            </a:r>
          </a:p>
        </p:txBody>
      </p:sp>
    </p:spTree>
    <p:extLst>
      <p:ext uri="{BB962C8B-B14F-4D97-AF65-F5344CB8AC3E}">
        <p14:creationId xmlns:p14="http://schemas.microsoft.com/office/powerpoint/2010/main" val="212144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AD170-3DE8-234A-8A84-68F29DAC885D}" type="slidenum">
              <a:rPr lang="en-US" altLang="en-US"/>
              <a:pPr/>
              <a:t>13</a:t>
            </a:fld>
            <a:endParaRPr lang="en-US" altLang="en-US"/>
          </a:p>
        </p:txBody>
      </p:sp>
      <p:sp>
        <p:nvSpPr>
          <p:cNvPr id="398338" name="Rectangle 2"/>
          <p:cNvSpPr>
            <a:spLocks noRo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a:t>Lead-in Slide:  There are three main life cycles of weeds and we will discuss some of the more common weeds you will find in the landscape.  </a:t>
            </a:r>
          </a:p>
        </p:txBody>
      </p:sp>
    </p:spTree>
    <p:extLst>
      <p:ext uri="{BB962C8B-B14F-4D97-AF65-F5344CB8AC3E}">
        <p14:creationId xmlns:p14="http://schemas.microsoft.com/office/powerpoint/2010/main" val="43307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BFA33-6BB3-8F4E-96F0-D9BD3D8DDFBA}" type="slidenum">
              <a:rPr lang="en-US" altLang="en-US"/>
              <a:pPr/>
              <a:t>14</a:t>
            </a:fld>
            <a:endParaRPr lang="en-US" altLang="en-US"/>
          </a:p>
        </p:txBody>
      </p:sp>
      <p:sp>
        <p:nvSpPr>
          <p:cNvPr id="397314" name="Rectangle 2"/>
          <p:cNvSpPr>
            <a:spLocks noRo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US" altLang="en-US">
                <a:solidFill>
                  <a:srgbClr val="FF3300"/>
                </a:solidFill>
              </a:rPr>
              <a:t>Annual plants c</a:t>
            </a:r>
            <a:r>
              <a:rPr lang="en-US" altLang="en-US"/>
              <a:t>omplete their growth cycle in a single growing season (crabgrass).</a:t>
            </a:r>
          </a:p>
          <a:p>
            <a:r>
              <a:rPr lang="en-US" altLang="en-US"/>
              <a:t>Perennials are plants that can persist more than two years, and reproduce through roots or seeds (clover).</a:t>
            </a:r>
          </a:p>
          <a:p>
            <a:r>
              <a:rPr lang="en-US" altLang="en-US">
                <a:solidFill>
                  <a:srgbClr val="FF3300"/>
                </a:solidFill>
              </a:rPr>
              <a:t>Biennials</a:t>
            </a:r>
            <a:r>
              <a:rPr lang="en-US" altLang="en-US"/>
              <a:t> normally require two growing seasons to complete their life cycle, flowering and fruiting the second year (wild carrot).</a:t>
            </a:r>
          </a:p>
        </p:txBody>
      </p:sp>
    </p:spTree>
    <p:extLst>
      <p:ext uri="{BB962C8B-B14F-4D97-AF65-F5344CB8AC3E}">
        <p14:creationId xmlns:p14="http://schemas.microsoft.com/office/powerpoint/2010/main" val="83709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7BF4A-3C4A-4E47-9552-16A3D6DC6DFD}" type="slidenum">
              <a:rPr lang="en-US" altLang="en-US"/>
              <a:pPr/>
              <a:t>15</a:t>
            </a:fld>
            <a:endParaRPr lang="en-US" altLang="en-US"/>
          </a:p>
        </p:txBody>
      </p:sp>
      <p:sp>
        <p:nvSpPr>
          <p:cNvPr id="387074" name="Rectangle 2"/>
          <p:cNvSpPr>
            <a:spLocks noRot="1" noChangeArrowheads="1" noTextEdit="1"/>
          </p:cNvSpPr>
          <p:nvPr>
            <p:ph type="sldImg"/>
          </p:nvPr>
        </p:nvSpPr>
        <p:spPr>
          <a:ln/>
        </p:spPr>
      </p:sp>
      <p:sp>
        <p:nvSpPr>
          <p:cNvPr id="387075" name="Rectangle 3"/>
          <p:cNvSpPr>
            <a:spLocks noGrp="1" noChangeArrowheads="1"/>
          </p:cNvSpPr>
          <p:nvPr>
            <p:ph type="body" idx="1"/>
          </p:nvPr>
        </p:nvSpPr>
        <p:spPr/>
        <p:txBody>
          <a:bodyPr/>
          <a:lstStyle/>
          <a:p>
            <a:pPr>
              <a:buFontTx/>
              <a:buChar char="•"/>
            </a:pPr>
            <a:r>
              <a:rPr lang="en-US" altLang="en-US"/>
              <a:t>General seed germination factors that determine whether a seed germinates or not.  Seeds may require some or all of these factors to germinate. </a:t>
            </a:r>
          </a:p>
          <a:p>
            <a:pPr>
              <a:buFontTx/>
              <a:buChar char="•"/>
            </a:pPr>
            <a:r>
              <a:rPr lang="en-US" altLang="en-US" sz="1800"/>
              <a:t>Oxygen</a:t>
            </a:r>
          </a:p>
          <a:p>
            <a:pPr>
              <a:spcBef>
                <a:spcPct val="50000"/>
              </a:spcBef>
              <a:buClr>
                <a:schemeClr val="hlink"/>
              </a:buClr>
              <a:buFontTx/>
              <a:buChar char="•"/>
            </a:pPr>
            <a:r>
              <a:rPr lang="en-US" altLang="en-US" sz="1800"/>
              <a:t>Light</a:t>
            </a:r>
          </a:p>
          <a:p>
            <a:pPr>
              <a:buFontTx/>
              <a:buChar char="•"/>
            </a:pPr>
            <a:r>
              <a:rPr lang="en-US" altLang="en-US" sz="1800"/>
              <a:t>Scarification (physical removal of the seed coat </a:t>
            </a:r>
          </a:p>
          <a:p>
            <a:pPr>
              <a:buFontTx/>
              <a:buChar char="•"/>
            </a:pPr>
            <a:r>
              <a:rPr lang="en-US" altLang="en-US"/>
              <a:t>Temperature </a:t>
            </a:r>
          </a:p>
          <a:p>
            <a:pPr>
              <a:buFontTx/>
              <a:buChar char="•"/>
            </a:pPr>
            <a:r>
              <a:rPr lang="en-US" altLang="en-US"/>
              <a:t>Water</a:t>
            </a:r>
          </a:p>
          <a:p>
            <a:endParaRPr lang="en-US" altLang="en-US"/>
          </a:p>
          <a:p>
            <a:pPr>
              <a:spcBef>
                <a:spcPct val="50000"/>
              </a:spcBef>
            </a:pPr>
            <a:endParaRPr lang="en-US" altLang="en-US" sz="1800" b="1"/>
          </a:p>
          <a:p>
            <a:pPr>
              <a:spcBef>
                <a:spcPct val="50000"/>
              </a:spcBef>
              <a:buClr>
                <a:schemeClr val="hlink"/>
              </a:buClr>
            </a:pPr>
            <a:endParaRPr lang="en-US" altLang="en-US" sz="1800" b="1"/>
          </a:p>
        </p:txBody>
      </p:sp>
    </p:spTree>
    <p:extLst>
      <p:ext uri="{BB962C8B-B14F-4D97-AF65-F5344CB8AC3E}">
        <p14:creationId xmlns:p14="http://schemas.microsoft.com/office/powerpoint/2010/main" val="8372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2FD7D-51B3-304E-AE00-48BBD59D25B6}" type="slidenum">
              <a:rPr lang="en-US" altLang="en-US"/>
              <a:pPr/>
              <a:t>16</a:t>
            </a:fld>
            <a:endParaRPr lang="en-US" altLang="en-US"/>
          </a:p>
        </p:txBody>
      </p:sp>
      <p:sp>
        <p:nvSpPr>
          <p:cNvPr id="382978" name="Rectangle 2"/>
          <p:cNvSpPr>
            <a:spLocks noRo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a:t>Examples of seed production per weedy plant. </a:t>
            </a:r>
          </a:p>
          <a:p>
            <a:r>
              <a:rPr lang="en-US" altLang="en-US"/>
              <a:t>Pigweed can produce over 200,000 seeds per plant and Lambsquarters over 30,000 per plant</a:t>
            </a:r>
          </a:p>
          <a:p>
            <a:r>
              <a:rPr lang="en-US" altLang="en-US"/>
              <a:t>Crabgrass                 	     53,000</a:t>
            </a:r>
          </a:p>
          <a:p>
            <a:r>
              <a:rPr lang="en-US" altLang="en-US"/>
              <a:t>Annual Bluegrass       	       2,000</a:t>
            </a:r>
          </a:p>
          <a:p>
            <a:pPr>
              <a:spcBef>
                <a:spcPct val="50000"/>
              </a:spcBef>
            </a:pPr>
            <a:endParaRPr lang="en-US" altLang="en-US"/>
          </a:p>
        </p:txBody>
      </p:sp>
    </p:spTree>
    <p:extLst>
      <p:ext uri="{BB962C8B-B14F-4D97-AF65-F5344CB8AC3E}">
        <p14:creationId xmlns:p14="http://schemas.microsoft.com/office/powerpoint/2010/main" val="79321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3B65A-414A-DE49-830D-40B4A5C66510}" type="slidenum">
              <a:rPr lang="en-US" altLang="en-US"/>
              <a:pPr/>
              <a:t>17</a:t>
            </a:fld>
            <a:endParaRPr lang="en-US" altLang="en-US"/>
          </a:p>
        </p:txBody>
      </p:sp>
      <p:sp>
        <p:nvSpPr>
          <p:cNvPr id="399362" name="Rectangle 2"/>
          <p:cNvSpPr>
            <a:spLocks noRo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altLang="en-US"/>
              <a:t>Winter annuals, summer annuals, perennials, woody vines, shrubs, and trees all combine to make weeds a problem 12 months a year. </a:t>
            </a:r>
          </a:p>
        </p:txBody>
      </p:sp>
    </p:spTree>
    <p:extLst>
      <p:ext uri="{BB962C8B-B14F-4D97-AF65-F5344CB8AC3E}">
        <p14:creationId xmlns:p14="http://schemas.microsoft.com/office/powerpoint/2010/main" val="210720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4A4EC-4D11-FA46-B4EA-FA963FDB036D}" type="slidenum">
              <a:rPr lang="en-US" altLang="en-US"/>
              <a:pPr/>
              <a:t>18</a:t>
            </a:fld>
            <a:endParaRPr lang="en-US" altLang="en-US"/>
          </a:p>
        </p:txBody>
      </p:sp>
      <p:sp>
        <p:nvSpPr>
          <p:cNvPr id="400386" name="Rectangle 2"/>
          <p:cNvSpPr>
            <a:spLocks noRo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ltLang="en-US"/>
              <a:t>Summer annuals germinate in mid to late spring, and usually complete their life cycle by mid to late fall. </a:t>
            </a:r>
          </a:p>
        </p:txBody>
      </p:sp>
    </p:spTree>
    <p:extLst>
      <p:ext uri="{BB962C8B-B14F-4D97-AF65-F5344CB8AC3E}">
        <p14:creationId xmlns:p14="http://schemas.microsoft.com/office/powerpoint/2010/main" val="164356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255B4-B8A9-D848-9091-6DE74438D258}" type="slidenum">
              <a:rPr lang="en-US" altLang="en-US"/>
              <a:pPr/>
              <a:t>19</a:t>
            </a:fld>
            <a:endParaRPr lang="en-US" altLang="en-US"/>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altLang="en-US"/>
              <a:t>There are several species of crabgrass, but two of the most common are Southern and Smooth crabgrass.  They germinate well in moist, warm soils (~60 </a:t>
            </a:r>
            <a:r>
              <a:rPr lang="en-US" altLang="en-US">
                <a:ea typeface="Times New Roman" charset="0"/>
                <a:cs typeface="Times New Roman" charset="0"/>
              </a:rPr>
              <a:t>ºF). Crabgrass control is the same regardless of type. </a:t>
            </a:r>
          </a:p>
        </p:txBody>
      </p:sp>
    </p:spTree>
    <p:extLst>
      <p:ext uri="{BB962C8B-B14F-4D97-AF65-F5344CB8AC3E}">
        <p14:creationId xmlns:p14="http://schemas.microsoft.com/office/powerpoint/2010/main" val="26329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5C6B0-5C44-2F42-B123-71609D2291B4}" type="slidenum">
              <a:rPr lang="en-US" altLang="en-US"/>
              <a:pPr/>
              <a:t>2</a:t>
            </a:fld>
            <a:endParaRPr lang="en-US" altLang="en-US"/>
          </a:p>
        </p:txBody>
      </p:sp>
      <p:sp>
        <p:nvSpPr>
          <p:cNvPr id="485378" name="Rectangle 2"/>
          <p:cNvSpPr>
            <a:spLocks noRot="1" noChangeArrowheads="1" noTextEdit="1"/>
          </p:cNvSpPr>
          <p:nvPr>
            <p:ph type="sldImg"/>
          </p:nvPr>
        </p:nvSpPr>
        <p:spPr>
          <a:xfrm>
            <a:off x="1144588" y="685800"/>
            <a:ext cx="4572000" cy="3429000"/>
          </a:xfrm>
          <a:ln/>
        </p:spPr>
      </p:sp>
      <p:sp>
        <p:nvSpPr>
          <p:cNvPr id="485379" name="Rectangle 3"/>
          <p:cNvSpPr>
            <a:spLocks noGrp="1" noChangeArrowheads="1"/>
          </p:cNvSpPr>
          <p:nvPr>
            <p:ph type="body" idx="1"/>
          </p:nvPr>
        </p:nvSpPr>
        <p:spPr>
          <a:xfrm>
            <a:off x="912813" y="4343400"/>
            <a:ext cx="5032375" cy="4114800"/>
          </a:xfrm>
        </p:spPr>
        <p:txBody>
          <a:bodyPr/>
          <a:lstStyle/>
          <a:p>
            <a:r>
              <a:rPr lang="en-US" altLang="en-US"/>
              <a:t>UGA Cooperative Extension Web address </a:t>
            </a:r>
            <a:r>
              <a:rPr lang="en-US" altLang="en-US" b="1">
                <a:solidFill>
                  <a:srgbClr val="3399FF"/>
                </a:solidFill>
                <a:effectLst>
                  <a:outerShdw blurRad="38100" dist="38100" dir="2700000" algn="tl">
                    <a:srgbClr val="C0C0C0"/>
                  </a:outerShdw>
                </a:effectLst>
              </a:rPr>
              <a:t>www.ugaextension.com</a:t>
            </a:r>
          </a:p>
        </p:txBody>
      </p:sp>
    </p:spTree>
    <p:extLst>
      <p:ext uri="{BB962C8B-B14F-4D97-AF65-F5344CB8AC3E}">
        <p14:creationId xmlns:p14="http://schemas.microsoft.com/office/powerpoint/2010/main" val="161518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29A1C-5A7C-BF49-8FE6-B4A2D0F7EEC9}" type="slidenum">
              <a:rPr lang="en-US" altLang="en-US"/>
              <a:pPr/>
              <a:t>20</a:t>
            </a:fld>
            <a:endParaRPr lang="en-US" altLang="en-US"/>
          </a:p>
        </p:txBody>
      </p:sp>
      <p:sp>
        <p:nvSpPr>
          <p:cNvPr id="402434" name="Rectangle 2"/>
          <p:cNvSpPr>
            <a:spLocks noRot="1"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altLang="en-US"/>
              <a:t>Goosegrass has a flat stem with a silvery center, and prefers compacted soils.  It germinates under moist warm conditions.  Goosegrasses that are resistance to some pre-emergence herbicides (i.e. Surflan) are present in the southeast.</a:t>
            </a:r>
          </a:p>
        </p:txBody>
      </p:sp>
    </p:spTree>
    <p:extLst>
      <p:ext uri="{BB962C8B-B14F-4D97-AF65-F5344CB8AC3E}">
        <p14:creationId xmlns:p14="http://schemas.microsoft.com/office/powerpoint/2010/main" val="130180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40178-6225-BE44-B6B4-91219FBF0D36}" type="slidenum">
              <a:rPr lang="en-US" altLang="en-US"/>
              <a:pPr/>
              <a:t>21</a:t>
            </a:fld>
            <a:endParaRPr lang="en-US" altLang="en-US"/>
          </a:p>
        </p:txBody>
      </p:sp>
      <p:sp>
        <p:nvSpPr>
          <p:cNvPr id="403458" name="Rectangle 2"/>
          <p:cNvSpPr>
            <a:spLocks noRo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Winter annuals germinate in late fall to early winter, and complete their life cycle in late spring to early summer.</a:t>
            </a:r>
          </a:p>
        </p:txBody>
      </p:sp>
    </p:spTree>
    <p:extLst>
      <p:ext uri="{BB962C8B-B14F-4D97-AF65-F5344CB8AC3E}">
        <p14:creationId xmlns:p14="http://schemas.microsoft.com/office/powerpoint/2010/main" val="95169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ADD8F-F6C2-C441-BB89-CE6C65727531}" type="slidenum">
              <a:rPr lang="en-US" altLang="en-US"/>
              <a:pPr/>
              <a:t>22</a:t>
            </a:fld>
            <a:endParaRPr lang="en-US" altLang="en-US"/>
          </a:p>
        </p:txBody>
      </p:sp>
      <p:sp>
        <p:nvSpPr>
          <p:cNvPr id="404482" name="Rectangle 2"/>
          <p:cNvSpPr>
            <a:spLocks noRo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ltLang="en-US"/>
              <a:t>Annual bluegrass prefers compacted soils.  There are several varieties of annual bluegrass, but most annual bluegrasses germinate from late summer to early fall.  An identifying feature of bluegrass are tufted growth and boat-shaped leaf tips. You may also hear this called </a:t>
            </a:r>
            <a:r>
              <a:rPr lang="en-US" altLang="en-US" i="1"/>
              <a:t>Poa annua</a:t>
            </a:r>
            <a:r>
              <a:rPr lang="en-US" altLang="en-US"/>
              <a:t>. </a:t>
            </a:r>
          </a:p>
        </p:txBody>
      </p:sp>
    </p:spTree>
    <p:extLst>
      <p:ext uri="{BB962C8B-B14F-4D97-AF65-F5344CB8AC3E}">
        <p14:creationId xmlns:p14="http://schemas.microsoft.com/office/powerpoint/2010/main" val="67025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97433-E37A-C749-BBA7-9F367E7D2D02}" type="slidenum">
              <a:rPr lang="en-US" altLang="en-US"/>
              <a:pPr/>
              <a:t>23</a:t>
            </a:fld>
            <a:endParaRPr lang="en-US" altLang="en-US"/>
          </a:p>
        </p:txBody>
      </p:sp>
      <p:sp>
        <p:nvSpPr>
          <p:cNvPr id="408578" name="Rectangle 2"/>
          <p:cNvSpPr>
            <a:spLocks noRo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ltLang="en-US"/>
              <a:t>Common chickweed is a common winter annual in most landscapes.  Low growing, spreading, with small white flowers. </a:t>
            </a:r>
          </a:p>
        </p:txBody>
      </p:sp>
    </p:spTree>
    <p:extLst>
      <p:ext uri="{BB962C8B-B14F-4D97-AF65-F5344CB8AC3E}">
        <p14:creationId xmlns:p14="http://schemas.microsoft.com/office/powerpoint/2010/main" val="1343786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C31F6-799D-8A4B-8275-7D42839D5BA7}" type="slidenum">
              <a:rPr lang="en-US" altLang="en-US"/>
              <a:pPr/>
              <a:t>24</a:t>
            </a:fld>
            <a:endParaRPr lang="en-US" altLang="en-US"/>
          </a:p>
        </p:txBody>
      </p:sp>
      <p:sp>
        <p:nvSpPr>
          <p:cNvPr id="409602" name="Rectangle 2"/>
          <p:cNvSpPr>
            <a:spLocks noRo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a:t>Henbit is a common winter annual in most landscapes.  It has a square stem and small purple flowers. </a:t>
            </a:r>
          </a:p>
        </p:txBody>
      </p:sp>
    </p:spTree>
    <p:extLst>
      <p:ext uri="{BB962C8B-B14F-4D97-AF65-F5344CB8AC3E}">
        <p14:creationId xmlns:p14="http://schemas.microsoft.com/office/powerpoint/2010/main" val="2077522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0FE3E-2143-8F49-8A24-DC1E7D910EB5}" type="slidenum">
              <a:rPr lang="en-US" altLang="en-US"/>
              <a:pPr/>
              <a:t>25</a:t>
            </a:fld>
            <a:endParaRPr lang="en-US" altLang="en-US"/>
          </a:p>
        </p:txBody>
      </p:sp>
      <p:sp>
        <p:nvSpPr>
          <p:cNvPr id="410626" name="Rectangle 2"/>
          <p:cNvSpPr>
            <a:spLocks noRo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altLang="en-US"/>
              <a:t>Hairy bittercress is a major winter annual throughout the United States.  It has a very quick life cycle, able to go from seed to flower in less than ten days.  It will grow to about six inches tall, and the seeds can be thrown from the pods up to 20 feet. </a:t>
            </a:r>
          </a:p>
        </p:txBody>
      </p:sp>
    </p:spTree>
    <p:extLst>
      <p:ext uri="{BB962C8B-B14F-4D97-AF65-F5344CB8AC3E}">
        <p14:creationId xmlns:p14="http://schemas.microsoft.com/office/powerpoint/2010/main" val="980998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501A7-B4A7-B942-B713-3197D828DF0E}" type="slidenum">
              <a:rPr lang="en-US" altLang="en-US"/>
              <a:pPr/>
              <a:t>26</a:t>
            </a:fld>
            <a:endParaRPr lang="en-US" altLang="en-US"/>
          </a:p>
        </p:txBody>
      </p:sp>
      <p:sp>
        <p:nvSpPr>
          <p:cNvPr id="411650" name="Rectangle 2"/>
          <p:cNvSpPr>
            <a:spLocks noRo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altLang="en-US"/>
              <a:t>Summer annuals germinate in mid to late spring, and usually complete their life cycle by mid to late fall. </a:t>
            </a:r>
          </a:p>
          <a:p>
            <a:endParaRPr lang="en-US" altLang="en-US"/>
          </a:p>
        </p:txBody>
      </p:sp>
    </p:spTree>
    <p:extLst>
      <p:ext uri="{BB962C8B-B14F-4D97-AF65-F5344CB8AC3E}">
        <p14:creationId xmlns:p14="http://schemas.microsoft.com/office/powerpoint/2010/main" val="1415882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2B02F-949C-DB48-A7C9-76E96775358F}" type="slidenum">
              <a:rPr lang="en-US" altLang="en-US"/>
              <a:pPr/>
              <a:t>27</a:t>
            </a:fld>
            <a:endParaRPr lang="en-US" altLang="en-US"/>
          </a:p>
        </p:txBody>
      </p:sp>
      <p:sp>
        <p:nvSpPr>
          <p:cNvPr id="412674" name="Rectangle 2"/>
          <p:cNvSpPr>
            <a:spLocks noRo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a:solidFill>
                  <a:schemeClr val="tx2"/>
                </a:solidFill>
              </a:rPr>
              <a:t>Prostrate spurge is a d</a:t>
            </a:r>
            <a:r>
              <a:rPr lang="en-US" altLang="en-US"/>
              <a:t>ifficult-to-control summer annual that germinates in warmer soils.  There are several species and they are identified by their low growing habit and milky sap that is produced when the stem is broken.  It is tolerant to several common pre-emergent herbicides (i.e. Surflan, Treflan).</a:t>
            </a:r>
          </a:p>
        </p:txBody>
      </p:sp>
    </p:spTree>
    <p:extLst>
      <p:ext uri="{BB962C8B-B14F-4D97-AF65-F5344CB8AC3E}">
        <p14:creationId xmlns:p14="http://schemas.microsoft.com/office/powerpoint/2010/main" val="462498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27407-4A5B-EB41-B4B4-EDA377765603}" type="slidenum">
              <a:rPr lang="en-US" altLang="en-US"/>
              <a:pPr/>
              <a:t>28</a:t>
            </a:fld>
            <a:endParaRPr lang="en-US" altLang="en-US"/>
          </a:p>
        </p:txBody>
      </p:sp>
      <p:sp>
        <p:nvSpPr>
          <p:cNvPr id="413698" name="Rectangle 2"/>
          <p:cNvSpPr>
            <a:spLocks noRot="1" noChangeArrowheads="1" noTextEdit="1"/>
          </p:cNvSpPr>
          <p:nvPr>
            <p:ph type="sldImg"/>
          </p:nvPr>
        </p:nvSpPr>
        <p:spPr>
          <a:ln/>
        </p:spPr>
      </p:sp>
      <p:sp>
        <p:nvSpPr>
          <p:cNvPr id="413699" name="Rectangle 3"/>
          <p:cNvSpPr>
            <a:spLocks noGrp="1" noChangeArrowheads="1"/>
          </p:cNvSpPr>
          <p:nvPr>
            <p:ph type="body" idx="1"/>
          </p:nvPr>
        </p:nvSpPr>
        <p:spPr/>
        <p:txBody>
          <a:bodyPr/>
          <a:lstStyle/>
          <a:p>
            <a:pPr eaLnBrk="1" hangingPunct="1">
              <a:spcBef>
                <a:spcPct val="50000"/>
              </a:spcBef>
            </a:pPr>
            <a:r>
              <a:rPr lang="en-US" altLang="en-US"/>
              <a:t>As you recall, a perennial plant can persist more than two years, and can reproduce through either seeds or vegetative structure (roots, tubers, rhizomes, stolons, etc.)</a:t>
            </a:r>
          </a:p>
          <a:p>
            <a:endParaRPr lang="en-US" altLang="en-US"/>
          </a:p>
        </p:txBody>
      </p:sp>
    </p:spTree>
    <p:extLst>
      <p:ext uri="{BB962C8B-B14F-4D97-AF65-F5344CB8AC3E}">
        <p14:creationId xmlns:p14="http://schemas.microsoft.com/office/powerpoint/2010/main" val="146729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B64EB-A1FB-2640-82F3-C4258D864433}" type="slidenum">
              <a:rPr lang="en-US" altLang="en-US"/>
              <a:pPr/>
              <a:t>29</a:t>
            </a:fld>
            <a:endParaRPr lang="en-US" altLang="en-US"/>
          </a:p>
        </p:txBody>
      </p:sp>
      <p:sp>
        <p:nvSpPr>
          <p:cNvPr id="414722" name="Rectangle 2"/>
          <p:cNvSpPr>
            <a:spLocks noRo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a:t>Dandelion is a very common perennial, noted for yellow flower and wind blown seed.  The tap-root makes this plant difficult to control.  Young leaves are commonly eaten, and flower buds make great wine! </a:t>
            </a:r>
          </a:p>
        </p:txBody>
      </p:sp>
    </p:spTree>
    <p:extLst>
      <p:ext uri="{BB962C8B-B14F-4D97-AF65-F5344CB8AC3E}">
        <p14:creationId xmlns:p14="http://schemas.microsoft.com/office/powerpoint/2010/main" val="119347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66A91-B118-A548-9036-4F6B0C67382E}" type="slidenum">
              <a:rPr lang="en-US" altLang="en-US"/>
              <a:pPr/>
              <a:t>3</a:t>
            </a:fld>
            <a:endParaRPr lang="en-US" altLang="en-US"/>
          </a:p>
        </p:txBody>
      </p:sp>
      <p:sp>
        <p:nvSpPr>
          <p:cNvPr id="487426" name="Rectangle 2"/>
          <p:cNvSpPr>
            <a:spLocks noRot="1" noChangeArrowheads="1" noTextEdit="1"/>
          </p:cNvSpPr>
          <p:nvPr>
            <p:ph type="sldImg"/>
          </p:nvPr>
        </p:nvSpPr>
        <p:spPr>
          <a:xfrm>
            <a:off x="1144588" y="685800"/>
            <a:ext cx="4572000" cy="3429000"/>
          </a:xfrm>
          <a:ln/>
        </p:spPr>
      </p:sp>
      <p:sp>
        <p:nvSpPr>
          <p:cNvPr id="487427"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2141768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8BC56-0A2B-3343-B150-5CAFEF05B2AA}" type="slidenum">
              <a:rPr lang="en-US" altLang="en-US"/>
              <a:pPr/>
              <a:t>30</a:t>
            </a:fld>
            <a:endParaRPr lang="en-US" altLang="en-US"/>
          </a:p>
        </p:txBody>
      </p:sp>
      <p:sp>
        <p:nvSpPr>
          <p:cNvPr id="415746" name="Rectangle 2"/>
          <p:cNvSpPr>
            <a:spLocks noRo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a:t>Wild violet is extremely hard to selectively control in turfgrass.  It is a well known wild flower, but can be invasive under certain situations.  Flowers can be purple, pink, or white. </a:t>
            </a:r>
          </a:p>
        </p:txBody>
      </p:sp>
    </p:spTree>
    <p:extLst>
      <p:ext uri="{BB962C8B-B14F-4D97-AF65-F5344CB8AC3E}">
        <p14:creationId xmlns:p14="http://schemas.microsoft.com/office/powerpoint/2010/main" val="1174002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FCF4F-E14F-904D-B975-63D54A3F2051}" type="slidenum">
              <a:rPr lang="en-US" altLang="en-US"/>
              <a:pPr/>
              <a:t>31</a:t>
            </a:fld>
            <a:endParaRPr lang="en-US" altLang="en-US"/>
          </a:p>
        </p:txBody>
      </p:sp>
      <p:sp>
        <p:nvSpPr>
          <p:cNvPr id="416770" name="Rectangle 2"/>
          <p:cNvSpPr>
            <a:spLocks noRo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US" altLang="en-US"/>
              <a:t>An invasive creeping perennial, </a:t>
            </a:r>
            <a:r>
              <a:rPr lang="en-US" altLang="en-US">
                <a:solidFill>
                  <a:schemeClr val="tx2"/>
                </a:solidFill>
              </a:rPr>
              <a:t>Pennywort or Dollarweed</a:t>
            </a:r>
            <a:r>
              <a:rPr lang="en-US" altLang="en-US"/>
              <a:t> is mostly found in moist and / or shady location.  Shiny round leaves, spreads by rhizomes and stolons, flower are inconspicuous.  </a:t>
            </a:r>
          </a:p>
        </p:txBody>
      </p:sp>
    </p:spTree>
    <p:extLst>
      <p:ext uri="{BB962C8B-B14F-4D97-AF65-F5344CB8AC3E}">
        <p14:creationId xmlns:p14="http://schemas.microsoft.com/office/powerpoint/2010/main" val="374487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A6609-C943-E54C-B447-3CEB5EDE5F78}" type="slidenum">
              <a:rPr lang="en-US" altLang="en-US"/>
              <a:pPr/>
              <a:t>32</a:t>
            </a:fld>
            <a:endParaRPr lang="en-US" altLang="en-US"/>
          </a:p>
        </p:txBody>
      </p:sp>
      <p:sp>
        <p:nvSpPr>
          <p:cNvPr id="459778" name="Rectangle 2"/>
          <p:cNvSpPr>
            <a:spLocks noRo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sz="1800"/>
              <a:t>Perennial grassy weeds</a:t>
            </a:r>
          </a:p>
        </p:txBody>
      </p:sp>
    </p:spTree>
    <p:extLst>
      <p:ext uri="{BB962C8B-B14F-4D97-AF65-F5344CB8AC3E}">
        <p14:creationId xmlns:p14="http://schemas.microsoft.com/office/powerpoint/2010/main" val="188022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63E84-1FB5-E742-8CB5-051FD149EFA3}" type="slidenum">
              <a:rPr lang="en-US" altLang="en-US"/>
              <a:pPr/>
              <a:t>33</a:t>
            </a:fld>
            <a:endParaRPr lang="en-US" altLang="en-US"/>
          </a:p>
        </p:txBody>
      </p:sp>
      <p:sp>
        <p:nvSpPr>
          <p:cNvPr id="417794" name="Rectangle 2"/>
          <p:cNvSpPr>
            <a:spLocks noRo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ltLang="en-US"/>
              <a:t>Wild garlic appears in winter and / or early spring.  Mainly originates from bulbs.  This plant is difficult to control because of short window of growth.  Flowers can produce seeds, bulbs, or live plants.  Wild onion can also be a problem, and is difficult to tell from wild garlic.  Wild onion leaves tend to be flatter, the leaves are hollow, and the bulbs have a net like membrane covering the bulb.  Wild onion is much less prevalent than wild garlic.  One should not worry about the differences because herbicides used to wild garlic will also control wild onion.  </a:t>
            </a:r>
          </a:p>
        </p:txBody>
      </p:sp>
    </p:spTree>
    <p:extLst>
      <p:ext uri="{BB962C8B-B14F-4D97-AF65-F5344CB8AC3E}">
        <p14:creationId xmlns:p14="http://schemas.microsoft.com/office/powerpoint/2010/main" val="734533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B7AC5-4355-B541-A045-D0F1922B1F4A}" type="slidenum">
              <a:rPr lang="en-US" altLang="en-US"/>
              <a:pPr/>
              <a:t>34</a:t>
            </a:fld>
            <a:endParaRPr lang="en-US" altLang="en-US"/>
          </a:p>
        </p:txBody>
      </p:sp>
      <p:sp>
        <p:nvSpPr>
          <p:cNvPr id="419842" name="Rectangle 2"/>
          <p:cNvSpPr>
            <a:spLocks noRot="1" noChangeArrowheads="1" noTextEdit="1"/>
          </p:cNvSpPr>
          <p:nvPr>
            <p:ph type="sldImg"/>
          </p:nvPr>
        </p:nvSpPr>
        <p:spPr>
          <a:ln/>
        </p:spPr>
      </p:sp>
      <p:sp>
        <p:nvSpPr>
          <p:cNvPr id="419843" name="Rectangle 3"/>
          <p:cNvSpPr>
            <a:spLocks noGrp="1" noChangeArrowheads="1"/>
          </p:cNvSpPr>
          <p:nvPr>
            <p:ph type="body" idx="1"/>
          </p:nvPr>
        </p:nvSpPr>
        <p:spPr/>
        <p:txBody>
          <a:bodyPr/>
          <a:lstStyle/>
          <a:p>
            <a:r>
              <a:rPr lang="en-US" altLang="en-US"/>
              <a:t>Yellow and purple nutsedge are difficult to control sedges because of their tuber and rhizome systems.  If plants are not in flower, they can be identified by their different leaf tips.  Both nutsedge species can grow under diverse conditions (wet to dry) and are among the top 10 world’s worst weeds, with purple nutsedge being number one!</a:t>
            </a:r>
          </a:p>
        </p:txBody>
      </p:sp>
    </p:spTree>
    <p:extLst>
      <p:ext uri="{BB962C8B-B14F-4D97-AF65-F5344CB8AC3E}">
        <p14:creationId xmlns:p14="http://schemas.microsoft.com/office/powerpoint/2010/main" val="1562968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61DA4-D5F5-A644-ADA2-EC61C592D26A}" type="slidenum">
              <a:rPr lang="en-US" altLang="en-US"/>
              <a:pPr/>
              <a:t>35</a:t>
            </a:fld>
            <a:endParaRPr lang="en-US" altLang="en-US"/>
          </a:p>
        </p:txBody>
      </p:sp>
      <p:sp>
        <p:nvSpPr>
          <p:cNvPr id="420866" name="Rectangle 2"/>
          <p:cNvSpPr>
            <a:spLocks noRo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ltLang="en-US" sz="1400"/>
              <a:t>Dallisgrass is a warm-season perennial grass that reproduces by seed and very short rhizomes.  It can be difficult to control with herbicides.</a:t>
            </a:r>
          </a:p>
          <a:p>
            <a:endParaRPr lang="en-US" altLang="en-US"/>
          </a:p>
        </p:txBody>
      </p:sp>
    </p:spTree>
    <p:extLst>
      <p:ext uri="{BB962C8B-B14F-4D97-AF65-F5344CB8AC3E}">
        <p14:creationId xmlns:p14="http://schemas.microsoft.com/office/powerpoint/2010/main" val="790382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092FD-A99E-1E4D-975E-6D07842A2B84}" type="slidenum">
              <a:rPr lang="en-US" altLang="en-US"/>
              <a:pPr/>
              <a:t>36</a:t>
            </a:fld>
            <a:endParaRPr lang="en-US" altLang="en-US"/>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US" altLang="en-US"/>
              <a:t>There is a difference between controlling and eradicating a plant.  Control bringing a weed control problem to a desirable or tolerable level.  Eradication is extremely difficult, and simple means the elimination of all plants and plant parts.   </a:t>
            </a:r>
          </a:p>
        </p:txBody>
      </p:sp>
    </p:spTree>
    <p:extLst>
      <p:ext uri="{BB962C8B-B14F-4D97-AF65-F5344CB8AC3E}">
        <p14:creationId xmlns:p14="http://schemas.microsoft.com/office/powerpoint/2010/main" val="177206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E1576-07E5-1A4A-A6D3-AD285586E100}" type="slidenum">
              <a:rPr lang="en-US" altLang="en-US"/>
              <a:pPr/>
              <a:t>37</a:t>
            </a:fld>
            <a:endParaRPr lang="en-US" altLang="en-US"/>
          </a:p>
        </p:txBody>
      </p:sp>
      <p:sp>
        <p:nvSpPr>
          <p:cNvPr id="458754" name="Rectangle 2"/>
          <p:cNvSpPr>
            <a:spLocks noRo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ltLang="en-US"/>
              <a:t>To control weeds, it is very important that you understand all aspects of the weeds that you are trying to control.  This will allow you to choose proper control methods.  Integrated Pest Management (IPM) is an excellent process to follow in order to control weeds.  IPM employs many strategies to control weeds, and they include </a:t>
            </a:r>
          </a:p>
          <a:p>
            <a:r>
              <a:rPr lang="en-US" altLang="en-US" sz="1400"/>
              <a:t>Identify weed, life cycle, habitat</a:t>
            </a:r>
          </a:p>
          <a:p>
            <a:pPr>
              <a:buClr>
                <a:schemeClr val="hlink"/>
              </a:buClr>
            </a:pPr>
            <a:r>
              <a:rPr lang="en-US" altLang="en-US" sz="1400"/>
              <a:t>Integrated Pest Management method</a:t>
            </a:r>
          </a:p>
          <a:p>
            <a:pPr lvl="1">
              <a:buClr>
                <a:schemeClr val="tx1"/>
              </a:buClr>
            </a:pPr>
            <a:r>
              <a:rPr lang="en-US" altLang="en-US" sz="1600"/>
              <a:t>Preventive</a:t>
            </a:r>
          </a:p>
          <a:p>
            <a:pPr lvl="1">
              <a:buClr>
                <a:schemeClr val="tx1"/>
              </a:buClr>
            </a:pPr>
            <a:r>
              <a:rPr lang="en-US" altLang="en-US" sz="1600"/>
              <a:t>Physical </a:t>
            </a:r>
          </a:p>
          <a:p>
            <a:pPr lvl="1">
              <a:buClr>
                <a:schemeClr val="tx1"/>
              </a:buClr>
            </a:pPr>
            <a:r>
              <a:rPr lang="en-US" altLang="en-US" sz="1600"/>
              <a:t>Cultural</a:t>
            </a:r>
          </a:p>
          <a:p>
            <a:pPr lvl="1">
              <a:buClr>
                <a:schemeClr val="tx1"/>
              </a:buClr>
            </a:pPr>
            <a:r>
              <a:rPr lang="en-US" altLang="en-US" sz="1600"/>
              <a:t>Biological</a:t>
            </a:r>
          </a:p>
          <a:p>
            <a:pPr lvl="1">
              <a:buClr>
                <a:schemeClr val="tx1"/>
              </a:buClr>
            </a:pPr>
            <a:r>
              <a:rPr lang="en-US" altLang="en-US" sz="1600"/>
              <a:t>Chemical</a:t>
            </a:r>
          </a:p>
        </p:txBody>
      </p:sp>
    </p:spTree>
    <p:extLst>
      <p:ext uri="{BB962C8B-B14F-4D97-AF65-F5344CB8AC3E}">
        <p14:creationId xmlns:p14="http://schemas.microsoft.com/office/powerpoint/2010/main" val="1855424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54799-BCA2-294B-B736-A6A41E0399D0}" type="slidenum">
              <a:rPr lang="en-US" altLang="en-US"/>
              <a:pPr/>
              <a:t>38</a:t>
            </a:fld>
            <a:endParaRPr lang="en-US" altLang="en-US"/>
          </a:p>
        </p:txBody>
      </p:sp>
      <p:sp>
        <p:nvSpPr>
          <p:cNvPr id="422914" name="Rectangle 2"/>
          <p:cNvSpPr>
            <a:spLocks noRo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altLang="en-US"/>
              <a:t>Methods for preventing weeds include: using weed free seed and plant material. Use only screened and sterilized topsoil and soil amendments. By keeping equipment clean, you eliminate weed seeds that may be hanging on.</a:t>
            </a:r>
          </a:p>
        </p:txBody>
      </p:sp>
    </p:spTree>
    <p:extLst>
      <p:ext uri="{BB962C8B-B14F-4D97-AF65-F5344CB8AC3E}">
        <p14:creationId xmlns:p14="http://schemas.microsoft.com/office/powerpoint/2010/main" val="506239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EE58F-C3E3-3F49-8B37-58E37D9E85F7}" type="slidenum">
              <a:rPr lang="en-US" altLang="en-US"/>
              <a:pPr/>
              <a:t>39</a:t>
            </a:fld>
            <a:endParaRPr lang="en-US" altLang="en-US"/>
          </a:p>
        </p:txBody>
      </p:sp>
      <p:sp>
        <p:nvSpPr>
          <p:cNvPr id="423938" name="Rectangle 2"/>
          <p:cNvSpPr>
            <a:spLocks noRo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ltLang="en-US"/>
              <a:t>Physical removal and barriers are good ways to control weeds in many instances. These methods include:</a:t>
            </a:r>
          </a:p>
          <a:p>
            <a:pPr>
              <a:buFontTx/>
              <a:buChar char="•"/>
            </a:pPr>
            <a:r>
              <a:rPr lang="en-US" altLang="en-US" sz="1600"/>
              <a:t>Hoeing and hand removal</a:t>
            </a:r>
          </a:p>
          <a:p>
            <a:pPr>
              <a:buClr>
                <a:schemeClr val="hlink"/>
              </a:buClr>
              <a:buFontTx/>
              <a:buChar char="•"/>
            </a:pPr>
            <a:r>
              <a:rPr lang="en-US" altLang="en-US" sz="1600"/>
              <a:t>Mowing</a:t>
            </a:r>
          </a:p>
          <a:p>
            <a:pPr>
              <a:buClr>
                <a:schemeClr val="hlink"/>
              </a:buClr>
              <a:buFontTx/>
              <a:buChar char="•"/>
            </a:pPr>
            <a:r>
              <a:rPr lang="en-US" altLang="en-US" sz="1600"/>
              <a:t>Cultivation </a:t>
            </a:r>
          </a:p>
          <a:p>
            <a:pPr>
              <a:buClr>
                <a:schemeClr val="hlink"/>
              </a:buClr>
              <a:buFontTx/>
              <a:buChar char="•"/>
            </a:pPr>
            <a:r>
              <a:rPr lang="en-US" altLang="en-US" sz="1600"/>
              <a:t>Using mulches and landscape fabrics</a:t>
            </a:r>
          </a:p>
          <a:p>
            <a:pPr>
              <a:buClr>
                <a:schemeClr val="hlink"/>
              </a:buClr>
            </a:pPr>
            <a:endParaRPr lang="en-US" altLang="en-US"/>
          </a:p>
        </p:txBody>
      </p:sp>
    </p:spTree>
    <p:extLst>
      <p:ext uri="{BB962C8B-B14F-4D97-AF65-F5344CB8AC3E}">
        <p14:creationId xmlns:p14="http://schemas.microsoft.com/office/powerpoint/2010/main" val="3271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278FB-42A3-8241-A94F-0EB0663713F0}" type="slidenum">
              <a:rPr lang="en-US" altLang="en-US"/>
              <a:pPr/>
              <a:t>4</a:t>
            </a:fld>
            <a:endParaRPr lang="en-US" altLang="en-US"/>
          </a:p>
        </p:txBody>
      </p:sp>
      <p:sp>
        <p:nvSpPr>
          <p:cNvPr id="360450" name="Rectangle 2"/>
          <p:cNvSpPr>
            <a:spLocks noRot="1" noChangeArrowheads="1" noTextEdit="1"/>
          </p:cNvSpPr>
          <p:nvPr>
            <p:ph type="sldImg"/>
          </p:nvPr>
        </p:nvSpPr>
        <p:spPr>
          <a:ln/>
        </p:spPr>
      </p:sp>
      <p:sp>
        <p:nvSpPr>
          <p:cNvPr id="360451" name="Rectangle 3"/>
          <p:cNvSpPr>
            <a:spLocks noGrp="1" noChangeArrowheads="1"/>
          </p:cNvSpPr>
          <p:nvPr>
            <p:ph type="body" idx="1"/>
          </p:nvPr>
        </p:nvSpPr>
        <p:spPr/>
        <p:txBody>
          <a:bodyPr/>
          <a:lstStyle/>
          <a:p>
            <a:pPr>
              <a:buFontTx/>
              <a:buChar char="•"/>
            </a:pPr>
            <a:r>
              <a:rPr lang="en-US" altLang="en-US"/>
              <a:t>Credits</a:t>
            </a:r>
          </a:p>
          <a:p>
            <a:pPr>
              <a:buFontTx/>
              <a:buChar char="•"/>
            </a:pPr>
            <a:r>
              <a:rPr lang="en-US" altLang="en-US"/>
              <a:t>Program brought to you by The University of Georgia Department of Horticulture and Crop and Soil Sciences    </a:t>
            </a:r>
          </a:p>
        </p:txBody>
      </p:sp>
    </p:spTree>
    <p:extLst>
      <p:ext uri="{BB962C8B-B14F-4D97-AF65-F5344CB8AC3E}">
        <p14:creationId xmlns:p14="http://schemas.microsoft.com/office/powerpoint/2010/main" val="586019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E758E-6287-034F-BCDA-CD0AEE060CD2}" type="slidenum">
              <a:rPr lang="en-US" altLang="en-US"/>
              <a:pPr/>
              <a:t>40</a:t>
            </a:fld>
            <a:endParaRPr lang="en-US" altLang="en-US"/>
          </a:p>
        </p:txBody>
      </p:sp>
      <p:sp>
        <p:nvSpPr>
          <p:cNvPr id="425986" name="Rectangle 2"/>
          <p:cNvSpPr>
            <a:spLocks noRo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ltLang="en-US"/>
              <a:t>Hand pulling and hoeing are a good method of control for small weeds. Annual weeds are easier to control than perennials using this method.</a:t>
            </a:r>
          </a:p>
        </p:txBody>
      </p:sp>
    </p:spTree>
    <p:extLst>
      <p:ext uri="{BB962C8B-B14F-4D97-AF65-F5344CB8AC3E}">
        <p14:creationId xmlns:p14="http://schemas.microsoft.com/office/powerpoint/2010/main" val="69611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330A2-72EE-2144-BE9D-51FD3803E157}" type="slidenum">
              <a:rPr lang="en-US" altLang="en-US"/>
              <a:pPr/>
              <a:t>41</a:t>
            </a:fld>
            <a:endParaRPr lang="en-US" altLang="en-US"/>
          </a:p>
        </p:txBody>
      </p:sp>
      <p:sp>
        <p:nvSpPr>
          <p:cNvPr id="424962" name="Rectangle 2"/>
          <p:cNvSpPr>
            <a:spLocks noRot="1" noChangeArrowheads="1" noTextEdit="1"/>
          </p:cNvSpPr>
          <p:nvPr>
            <p:ph type="sldImg"/>
          </p:nvPr>
        </p:nvSpPr>
        <p:spPr>
          <a:ln/>
        </p:spPr>
      </p:sp>
      <p:sp>
        <p:nvSpPr>
          <p:cNvPr id="424963" name="Rectangle 3"/>
          <p:cNvSpPr>
            <a:spLocks noGrp="1" noChangeArrowheads="1"/>
          </p:cNvSpPr>
          <p:nvPr>
            <p:ph type="body" idx="1"/>
          </p:nvPr>
        </p:nvSpPr>
        <p:spPr/>
        <p:txBody>
          <a:bodyPr/>
          <a:lstStyle/>
          <a:p>
            <a:pPr>
              <a:buClr>
                <a:schemeClr val="hlink"/>
              </a:buClr>
              <a:buSzPct val="70000"/>
            </a:pPr>
            <a:r>
              <a:rPr lang="en-US" altLang="en-US" sz="1800"/>
              <a:t>Mowing is useful in turf and pastures. Mowing also reduces seed production of weeds if done before flowering.</a:t>
            </a:r>
          </a:p>
        </p:txBody>
      </p:sp>
    </p:spTree>
    <p:extLst>
      <p:ext uri="{BB962C8B-B14F-4D97-AF65-F5344CB8AC3E}">
        <p14:creationId xmlns:p14="http://schemas.microsoft.com/office/powerpoint/2010/main" val="1725662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8A2DF-DF96-D54F-B361-737D429D8AB5}" type="slidenum">
              <a:rPr lang="en-US" altLang="en-US"/>
              <a:pPr/>
              <a:t>42</a:t>
            </a:fld>
            <a:endParaRPr lang="en-US" altLang="en-US"/>
          </a:p>
        </p:txBody>
      </p:sp>
      <p:sp>
        <p:nvSpPr>
          <p:cNvPr id="427010" name="Rectangle 2"/>
          <p:cNvSpPr>
            <a:spLocks noRo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altLang="en-US"/>
              <a:t>Cultivation can be hand hoeing, tilling, or any other means of breaking up the soil surface so that vegetation is removed or destroyed.</a:t>
            </a:r>
          </a:p>
        </p:txBody>
      </p:sp>
    </p:spTree>
    <p:extLst>
      <p:ext uri="{BB962C8B-B14F-4D97-AF65-F5344CB8AC3E}">
        <p14:creationId xmlns:p14="http://schemas.microsoft.com/office/powerpoint/2010/main" val="1437690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8B374-EA0B-4A47-8D67-03D92EFB798A}" type="slidenum">
              <a:rPr lang="en-US" altLang="en-US"/>
              <a:pPr/>
              <a:t>43</a:t>
            </a:fld>
            <a:endParaRPr lang="en-US" altLang="en-US"/>
          </a:p>
        </p:txBody>
      </p:sp>
      <p:sp>
        <p:nvSpPr>
          <p:cNvPr id="428034" name="Rectangle 2"/>
          <p:cNvSpPr>
            <a:spLocks noRo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altLang="en-US"/>
              <a:t>The picture, if some of you can remember, is a high wheel tiller.  This and other cultivation methods can be employed at each weed flush.  Generally you would want to use cultivation at the initiation of an ornamental garden or a turfgrass planting.  Maintaining bare soil plantings is difficult, and very time consuming. </a:t>
            </a:r>
          </a:p>
        </p:txBody>
      </p:sp>
    </p:spTree>
    <p:extLst>
      <p:ext uri="{BB962C8B-B14F-4D97-AF65-F5344CB8AC3E}">
        <p14:creationId xmlns:p14="http://schemas.microsoft.com/office/powerpoint/2010/main" val="1926729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4E014-E2F7-4149-88DC-969B558687F9}" type="slidenum">
              <a:rPr lang="en-US" altLang="en-US"/>
              <a:pPr/>
              <a:t>44</a:t>
            </a:fld>
            <a:endParaRPr lang="en-US" altLang="en-US"/>
          </a:p>
        </p:txBody>
      </p:sp>
      <p:sp>
        <p:nvSpPr>
          <p:cNvPr id="429058" name="Rectangle 2"/>
          <p:cNvSpPr>
            <a:spLocks noRo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a:t>Fabrics are made of several different materials, all with different degrees of longevity.  Fabrics and mulches allow for water penetration, weed suppression, and maintain even soil temperatures.</a:t>
            </a:r>
          </a:p>
        </p:txBody>
      </p:sp>
    </p:spTree>
    <p:extLst>
      <p:ext uri="{BB962C8B-B14F-4D97-AF65-F5344CB8AC3E}">
        <p14:creationId xmlns:p14="http://schemas.microsoft.com/office/powerpoint/2010/main" val="637179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DBB40-76AB-1148-AEDA-84F735E0DD40}" type="slidenum">
              <a:rPr lang="en-US" altLang="en-US"/>
              <a:pPr/>
              <a:t>45</a:t>
            </a:fld>
            <a:endParaRPr lang="en-US" altLang="en-US"/>
          </a:p>
        </p:txBody>
      </p:sp>
      <p:sp>
        <p:nvSpPr>
          <p:cNvPr id="430082" name="Rectangle 2"/>
          <p:cNvSpPr>
            <a:spLocks noRo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altLang="en-US"/>
              <a:t>Anything that can be done in order to get healthier ornamentals or turf should be employed.  Planting the right plants in the right spot, and making sure that those plants are properly taken care of can greatly increase the ability of desirable plants out compete weeds. </a:t>
            </a:r>
          </a:p>
          <a:p>
            <a:pPr>
              <a:buClr>
                <a:schemeClr val="hlink"/>
              </a:buClr>
              <a:buFontTx/>
              <a:buChar char="•"/>
            </a:pPr>
            <a:r>
              <a:rPr lang="en-US" altLang="en-US" sz="1800"/>
              <a:t>Choose adapted plants</a:t>
            </a:r>
          </a:p>
          <a:p>
            <a:pPr>
              <a:buClr>
                <a:schemeClr val="hlink"/>
              </a:buClr>
              <a:buFontTx/>
              <a:buChar char="•"/>
            </a:pPr>
            <a:r>
              <a:rPr lang="en-US" altLang="en-US" sz="1800"/>
              <a:t>Make sure fertility and pH are correct</a:t>
            </a:r>
          </a:p>
          <a:p>
            <a:pPr>
              <a:buClr>
                <a:schemeClr val="hlink"/>
              </a:buClr>
              <a:buFontTx/>
              <a:buChar char="•"/>
            </a:pPr>
            <a:r>
              <a:rPr lang="en-US" altLang="en-US" sz="1800"/>
              <a:t>Practice good water management</a:t>
            </a:r>
          </a:p>
          <a:p>
            <a:pPr>
              <a:buClr>
                <a:schemeClr val="hlink"/>
              </a:buClr>
              <a:buFontTx/>
              <a:buChar char="•"/>
            </a:pPr>
            <a:r>
              <a:rPr lang="en-US" altLang="en-US" sz="1800"/>
              <a:t>Keeps insect and diseases under control</a:t>
            </a:r>
          </a:p>
        </p:txBody>
      </p:sp>
    </p:spTree>
    <p:extLst>
      <p:ext uri="{BB962C8B-B14F-4D97-AF65-F5344CB8AC3E}">
        <p14:creationId xmlns:p14="http://schemas.microsoft.com/office/powerpoint/2010/main" val="1729922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BA7E5-7777-E54B-8227-CE944392E22C}" type="slidenum">
              <a:rPr lang="en-US" altLang="en-US"/>
              <a:pPr/>
              <a:t>46</a:t>
            </a:fld>
            <a:endParaRPr lang="en-US" altLang="en-US"/>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altLang="en-US"/>
              <a:t>Biological methods for weed control that are available are :</a:t>
            </a:r>
          </a:p>
          <a:p>
            <a:pPr>
              <a:buFontTx/>
              <a:buChar char="•"/>
            </a:pPr>
            <a:r>
              <a:rPr lang="en-US" altLang="en-US"/>
              <a:t>Insect (thistle weevil)</a:t>
            </a:r>
          </a:p>
          <a:p>
            <a:pPr>
              <a:buFontTx/>
              <a:buChar char="•"/>
            </a:pPr>
            <a:r>
              <a:rPr lang="en-US" altLang="en-US"/>
              <a:t>Grazing animals (Geese, sheep, goats)</a:t>
            </a:r>
          </a:p>
          <a:p>
            <a:pPr>
              <a:buFontTx/>
              <a:buChar char="•"/>
            </a:pPr>
            <a:r>
              <a:rPr lang="en-US" altLang="en-US"/>
              <a:t>Fish (Grass carp)</a:t>
            </a:r>
          </a:p>
          <a:p>
            <a:pPr>
              <a:spcBef>
                <a:spcPct val="50000"/>
              </a:spcBef>
              <a:buClr>
                <a:schemeClr val="hlink"/>
              </a:buClr>
              <a:buFontTx/>
              <a:buChar char="•"/>
            </a:pPr>
            <a:r>
              <a:rPr lang="en-US" altLang="en-US"/>
              <a:t>Other biological means of weed control are being researched such as using pathogens that control or kill weeds and plants that make their own herbicides (Black Walnut).</a:t>
            </a:r>
          </a:p>
        </p:txBody>
      </p:sp>
    </p:spTree>
    <p:extLst>
      <p:ext uri="{BB962C8B-B14F-4D97-AF65-F5344CB8AC3E}">
        <p14:creationId xmlns:p14="http://schemas.microsoft.com/office/powerpoint/2010/main" val="19537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24E31-42DE-4C4D-BDEC-9F0CB67DD1F8}" type="slidenum">
              <a:rPr lang="en-US" altLang="en-US"/>
              <a:pPr/>
              <a:t>47</a:t>
            </a:fld>
            <a:endParaRPr lang="en-US" altLang="en-US"/>
          </a:p>
        </p:txBody>
      </p:sp>
      <p:sp>
        <p:nvSpPr>
          <p:cNvPr id="432130" name="Rectangle 2"/>
          <p:cNvSpPr>
            <a:spLocks noRot="1" noChangeArrowheads="1" noTextEdit="1"/>
          </p:cNvSpPr>
          <p:nvPr>
            <p:ph type="sldImg"/>
          </p:nvPr>
        </p:nvSpPr>
        <p:spPr>
          <a:ln/>
        </p:spPr>
      </p:sp>
      <p:sp>
        <p:nvSpPr>
          <p:cNvPr id="432131" name="Rectangle 3"/>
          <p:cNvSpPr>
            <a:spLocks noGrp="1" noChangeArrowheads="1"/>
          </p:cNvSpPr>
          <p:nvPr>
            <p:ph type="body" idx="1"/>
          </p:nvPr>
        </p:nvSpPr>
        <p:spPr/>
        <p:txBody>
          <a:bodyPr/>
          <a:lstStyle/>
          <a:p>
            <a:r>
              <a:rPr lang="en-US" altLang="en-US">
                <a:solidFill>
                  <a:schemeClr val="hlink"/>
                </a:solidFill>
              </a:rPr>
              <a:t>An herbicide is a </a:t>
            </a:r>
            <a:r>
              <a:rPr lang="en-US" altLang="en-US"/>
              <a:t>chemical that is used to control, suppress or kill weeds.</a:t>
            </a:r>
          </a:p>
        </p:txBody>
      </p:sp>
    </p:spTree>
    <p:extLst>
      <p:ext uri="{BB962C8B-B14F-4D97-AF65-F5344CB8AC3E}">
        <p14:creationId xmlns:p14="http://schemas.microsoft.com/office/powerpoint/2010/main" val="1942945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19658-4679-B949-8BBC-04D6397E2794}" type="slidenum">
              <a:rPr lang="en-US" altLang="en-US"/>
              <a:pPr/>
              <a:t>48</a:t>
            </a:fld>
            <a:endParaRPr lang="en-US" altLang="en-US"/>
          </a:p>
        </p:txBody>
      </p:sp>
      <p:sp>
        <p:nvSpPr>
          <p:cNvPr id="433154" name="Rectangle 2"/>
          <p:cNvSpPr>
            <a:spLocks noRot="1" noChangeArrowheads="1" noTextEdit="1"/>
          </p:cNvSpPr>
          <p:nvPr>
            <p:ph type="sldImg"/>
          </p:nvPr>
        </p:nvSpPr>
        <p:spPr>
          <a:ln/>
        </p:spPr>
      </p:sp>
      <p:sp>
        <p:nvSpPr>
          <p:cNvPr id="433155" name="Rectangle 3"/>
          <p:cNvSpPr>
            <a:spLocks noGrp="1" noChangeArrowheads="1"/>
          </p:cNvSpPr>
          <p:nvPr>
            <p:ph type="body" idx="1"/>
          </p:nvPr>
        </p:nvSpPr>
        <p:spPr/>
        <p:txBody>
          <a:bodyPr/>
          <a:lstStyle/>
          <a:p>
            <a:r>
              <a:rPr lang="en-US" altLang="en-US"/>
              <a:t>Herbicides are usually classified as being either preemergence or postemergence. </a:t>
            </a:r>
            <a:r>
              <a:rPr lang="en-US" altLang="en-US">
                <a:solidFill>
                  <a:schemeClr val="hlink"/>
                </a:solidFill>
              </a:rPr>
              <a:t>Preemergence is a</a:t>
            </a:r>
            <a:r>
              <a:rPr lang="en-US" altLang="en-US"/>
              <a:t>pplied before weed seed germination (trifluralin) and generally provides no control of emerged weeds. </a:t>
            </a:r>
            <a:r>
              <a:rPr lang="en-US" altLang="en-US">
                <a:solidFill>
                  <a:srgbClr val="FF3300"/>
                </a:solidFill>
              </a:rPr>
              <a:t>Postemergence herbicides are a</a:t>
            </a:r>
            <a:r>
              <a:rPr lang="en-US" altLang="en-US"/>
              <a:t>pplied after weed has sprouted.  Generally these provide no control of weed seeds that have not sprouted.</a:t>
            </a:r>
          </a:p>
          <a:p>
            <a:endParaRPr lang="en-US" altLang="en-US"/>
          </a:p>
        </p:txBody>
      </p:sp>
    </p:spTree>
    <p:extLst>
      <p:ext uri="{BB962C8B-B14F-4D97-AF65-F5344CB8AC3E}">
        <p14:creationId xmlns:p14="http://schemas.microsoft.com/office/powerpoint/2010/main" val="449203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E4564-3E48-4C4E-BED1-047BC9249D1E}" type="slidenum">
              <a:rPr lang="en-US" altLang="en-US"/>
              <a:pPr/>
              <a:t>49</a:t>
            </a:fld>
            <a:endParaRPr lang="en-US" altLang="en-US"/>
          </a:p>
        </p:txBody>
      </p:sp>
      <p:sp>
        <p:nvSpPr>
          <p:cNvPr id="434178" name="Rectangle 2"/>
          <p:cNvSpPr>
            <a:spLocks noRo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altLang="en-US"/>
              <a:t>Another way that herbicides are classified is by how they work on the plant. This usually applies to post-emergence herbicides. </a:t>
            </a:r>
            <a:r>
              <a:rPr lang="en-US" altLang="en-US">
                <a:solidFill>
                  <a:schemeClr val="hlink"/>
                </a:solidFill>
              </a:rPr>
              <a:t>Contact herbicides c</a:t>
            </a:r>
            <a:r>
              <a:rPr lang="en-US" altLang="en-US"/>
              <a:t>ause localized plant tissue injury and do not readily move through the plant (glufosinate). Systemic herbicides, on the other hand, readily move through the plant tissue and disrupt the plant’s normal growth processes (glyphosate).</a:t>
            </a:r>
          </a:p>
          <a:p>
            <a:pPr>
              <a:spcBef>
                <a:spcPct val="50000"/>
              </a:spcBef>
            </a:pPr>
            <a:endParaRPr lang="en-US" altLang="en-US"/>
          </a:p>
        </p:txBody>
      </p:sp>
    </p:spTree>
    <p:extLst>
      <p:ext uri="{BB962C8B-B14F-4D97-AF65-F5344CB8AC3E}">
        <p14:creationId xmlns:p14="http://schemas.microsoft.com/office/powerpoint/2010/main" val="135375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4785D-580E-674A-97CC-53A13B62B268}" type="slidenum">
              <a:rPr lang="en-US" altLang="en-US"/>
              <a:pPr/>
              <a:t>5</a:t>
            </a:fld>
            <a:endParaRPr lang="en-US" altLang="en-US"/>
          </a:p>
        </p:txBody>
      </p:sp>
      <p:sp>
        <p:nvSpPr>
          <p:cNvPr id="489474" name="Rectangle 2"/>
          <p:cNvSpPr>
            <a:spLocks noRot="1" noChangeArrowheads="1" noTextEdit="1"/>
          </p:cNvSpPr>
          <p:nvPr>
            <p:ph type="sldImg"/>
          </p:nvPr>
        </p:nvSpPr>
        <p:spPr>
          <a:xfrm>
            <a:off x="1144588" y="685800"/>
            <a:ext cx="4572000" cy="3429000"/>
          </a:xfrm>
          <a:ln/>
        </p:spPr>
      </p:sp>
      <p:sp>
        <p:nvSpPr>
          <p:cNvPr id="489475" name="Rectangle 3"/>
          <p:cNvSpPr>
            <a:spLocks noGrp="1" noChangeArrowheads="1"/>
          </p:cNvSpPr>
          <p:nvPr>
            <p:ph type="body" idx="1"/>
          </p:nvPr>
        </p:nvSpPr>
        <p:spPr>
          <a:xfrm>
            <a:off x="912813" y="4343400"/>
            <a:ext cx="5032375" cy="4114800"/>
          </a:xfrm>
        </p:spPr>
        <p:txBody>
          <a:bodyPr/>
          <a:lstStyle/>
          <a:p>
            <a:r>
              <a:rPr lang="en-US" altLang="en-US"/>
              <a:t>Learning Objectives</a:t>
            </a:r>
          </a:p>
          <a:p>
            <a:pPr>
              <a:buFontTx/>
              <a:buChar char="•"/>
            </a:pPr>
            <a:r>
              <a:rPr lang="en-US" altLang="en-US"/>
              <a:t>Know the definition of ‘weed’</a:t>
            </a:r>
          </a:p>
          <a:p>
            <a:pPr>
              <a:buFontTx/>
              <a:buChar char="•"/>
            </a:pPr>
            <a:r>
              <a:rPr lang="en-US" altLang="en-US"/>
              <a:t>Understand the growth characteristics of weeds including growth habit and reproduction.</a:t>
            </a:r>
          </a:p>
          <a:p>
            <a:pPr>
              <a:buFontTx/>
              <a:buChar char="•"/>
            </a:pPr>
            <a:r>
              <a:rPr lang="en-US" altLang="en-US"/>
              <a:t>Know basic techniques for weed identification and  basic weed control methods including mechanical and chemical controls.</a:t>
            </a:r>
          </a:p>
          <a:p>
            <a:pPr>
              <a:buFontTx/>
              <a:buChar char="•"/>
            </a:pPr>
            <a:r>
              <a:rPr lang="en-US" altLang="en-US"/>
              <a:t>Understand the difference between pre-emergent and post-emergent herbicides and the difference between selective and non-selective herbicides.</a:t>
            </a:r>
          </a:p>
        </p:txBody>
      </p:sp>
    </p:spTree>
    <p:extLst>
      <p:ext uri="{BB962C8B-B14F-4D97-AF65-F5344CB8AC3E}">
        <p14:creationId xmlns:p14="http://schemas.microsoft.com/office/powerpoint/2010/main" val="872084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7506B-80DE-DF4C-A00D-194AE59B853F}" type="slidenum">
              <a:rPr lang="en-US" altLang="en-US"/>
              <a:pPr/>
              <a:t>50</a:t>
            </a:fld>
            <a:endParaRPr lang="en-US" altLang="en-US"/>
          </a:p>
        </p:txBody>
      </p:sp>
      <p:sp>
        <p:nvSpPr>
          <p:cNvPr id="435202" name="Rectangle 2"/>
          <p:cNvSpPr>
            <a:spLocks noRot="1" noChangeArrowheads="1" noTextEdit="1"/>
          </p:cNvSpPr>
          <p:nvPr>
            <p:ph type="sldImg"/>
          </p:nvPr>
        </p:nvSpPr>
        <p:spPr>
          <a:ln/>
        </p:spPr>
      </p:sp>
      <p:sp>
        <p:nvSpPr>
          <p:cNvPr id="435203" name="Rectangle 3"/>
          <p:cNvSpPr>
            <a:spLocks noGrp="1" noChangeArrowheads="1"/>
          </p:cNvSpPr>
          <p:nvPr>
            <p:ph type="body" idx="1"/>
          </p:nvPr>
        </p:nvSpPr>
        <p:spPr/>
        <p:txBody>
          <a:bodyPr/>
          <a:lstStyle/>
          <a:p>
            <a:r>
              <a:rPr lang="en-US" altLang="en-US"/>
              <a:t>Herbicides may also be classified as selective or nonselective. Selective herbicides may kill some plant species but does not damage others. A good example of this is 2,4-D which kills broadleaf weeds but not most grasses. Nonselective herbicides like glyphosate will generally kill all plant species.</a:t>
            </a:r>
          </a:p>
        </p:txBody>
      </p:sp>
    </p:spTree>
    <p:extLst>
      <p:ext uri="{BB962C8B-B14F-4D97-AF65-F5344CB8AC3E}">
        <p14:creationId xmlns:p14="http://schemas.microsoft.com/office/powerpoint/2010/main" val="2058695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ED617-F01F-164F-94F3-EC047A4BCF08}" type="slidenum">
              <a:rPr lang="en-US" altLang="en-US"/>
              <a:pPr/>
              <a:t>51</a:t>
            </a:fld>
            <a:endParaRPr lang="en-US" altLang="en-US"/>
          </a:p>
        </p:txBody>
      </p:sp>
      <p:sp>
        <p:nvSpPr>
          <p:cNvPr id="436226" name="Rectangle 2"/>
          <p:cNvSpPr>
            <a:spLocks noRot="1" noChangeArrowheads="1" noTextEdit="1"/>
          </p:cNvSpPr>
          <p:nvPr>
            <p:ph type="sldImg"/>
          </p:nvPr>
        </p:nvSpPr>
        <p:spPr>
          <a:ln/>
        </p:spPr>
      </p:sp>
      <p:sp>
        <p:nvSpPr>
          <p:cNvPr id="436227" name="Rectangle 3"/>
          <p:cNvSpPr>
            <a:spLocks noGrp="1" noChangeArrowheads="1"/>
          </p:cNvSpPr>
          <p:nvPr>
            <p:ph type="body" idx="1"/>
          </p:nvPr>
        </p:nvSpPr>
        <p:spPr/>
        <p:txBody>
          <a:bodyPr/>
          <a:lstStyle/>
          <a:p>
            <a:r>
              <a:rPr lang="en-US" altLang="en-US"/>
              <a:t>Exact application dates of  preemergent herbicides can vary greatly.  These dates are meant as a guideline only. Above Macon is North Georgia, and below Macon is South Georgia. </a:t>
            </a:r>
          </a:p>
        </p:txBody>
      </p:sp>
    </p:spTree>
    <p:extLst>
      <p:ext uri="{BB962C8B-B14F-4D97-AF65-F5344CB8AC3E}">
        <p14:creationId xmlns:p14="http://schemas.microsoft.com/office/powerpoint/2010/main" val="243151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29701-8B19-6D4A-BD3E-AA010CE938D5}" type="slidenum">
              <a:rPr lang="en-US" altLang="en-US"/>
              <a:pPr/>
              <a:t>52</a:t>
            </a:fld>
            <a:endParaRPr lang="en-US" altLang="en-US"/>
          </a:p>
        </p:txBody>
      </p:sp>
      <p:sp>
        <p:nvSpPr>
          <p:cNvPr id="437250" name="Rectangle 2"/>
          <p:cNvSpPr>
            <a:spLocks noRot="1" noChangeArrowheads="1" noTextEdit="1"/>
          </p:cNvSpPr>
          <p:nvPr>
            <p:ph type="sldImg"/>
          </p:nvPr>
        </p:nvSpPr>
        <p:spPr>
          <a:ln/>
        </p:spPr>
      </p:sp>
      <p:sp>
        <p:nvSpPr>
          <p:cNvPr id="437251" name="Rectangle 3"/>
          <p:cNvSpPr>
            <a:spLocks noGrp="1" noChangeArrowheads="1"/>
          </p:cNvSpPr>
          <p:nvPr>
            <p:ph type="body" idx="1"/>
          </p:nvPr>
        </p:nvSpPr>
        <p:spPr/>
        <p:txBody>
          <a:bodyPr/>
          <a:lstStyle/>
          <a:p>
            <a:r>
              <a:rPr lang="en-US" altLang="en-US"/>
              <a:t>Postemergent herbicides can be used whenever a plant is actively growing, there is no window of application as with preemergent herbicides.  You can treat small areas of vegetation very easily.  There are many more formulations of postemergent herbicides available to the homeowner.  IPM programs favor postemergents because you are treating a problem that already exists.  With preemergent herbicides, you have to make a herbicide application because you think that you will have a weed problem.  Many people consider this a waste of herbicide, but in situations where no weeds can be tolerated (i.e. a golf course green) this may be the only alternative. </a:t>
            </a:r>
          </a:p>
          <a:p>
            <a:r>
              <a:rPr lang="en-US" altLang="en-US"/>
              <a:t>Some advantages of using postemergence herbicides are:</a:t>
            </a:r>
          </a:p>
          <a:p>
            <a:pPr>
              <a:spcBef>
                <a:spcPct val="50000"/>
              </a:spcBef>
              <a:buClr>
                <a:schemeClr val="hlink"/>
              </a:buClr>
            </a:pPr>
            <a:r>
              <a:rPr lang="en-US" altLang="en-US" sz="1600"/>
              <a:t>Flexible application time</a:t>
            </a:r>
          </a:p>
          <a:p>
            <a:pPr>
              <a:spcBef>
                <a:spcPct val="50000"/>
              </a:spcBef>
              <a:buClr>
                <a:schemeClr val="hlink"/>
              </a:buClr>
            </a:pPr>
            <a:r>
              <a:rPr lang="en-US" altLang="en-US" sz="1600"/>
              <a:t>Spot treatment</a:t>
            </a:r>
          </a:p>
          <a:p>
            <a:pPr>
              <a:spcBef>
                <a:spcPct val="50000"/>
              </a:spcBef>
              <a:buClr>
                <a:schemeClr val="hlink"/>
              </a:buClr>
            </a:pPr>
            <a:r>
              <a:rPr lang="en-US" altLang="en-US" sz="1600"/>
              <a:t>Small containers</a:t>
            </a:r>
          </a:p>
          <a:p>
            <a:pPr>
              <a:spcBef>
                <a:spcPct val="50000"/>
              </a:spcBef>
              <a:buClr>
                <a:schemeClr val="hlink"/>
              </a:buClr>
            </a:pPr>
            <a:r>
              <a:rPr lang="en-US" altLang="en-US" sz="1600"/>
              <a:t>Fits well into IPM programs</a:t>
            </a:r>
          </a:p>
        </p:txBody>
      </p:sp>
    </p:spTree>
    <p:extLst>
      <p:ext uri="{BB962C8B-B14F-4D97-AF65-F5344CB8AC3E}">
        <p14:creationId xmlns:p14="http://schemas.microsoft.com/office/powerpoint/2010/main" val="2132859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BB9B7-0CD5-194A-92BB-43FAFB7B8061}" type="slidenum">
              <a:rPr lang="en-US" altLang="en-US"/>
              <a:pPr/>
              <a:t>53</a:t>
            </a:fld>
            <a:endParaRPr lang="en-US" altLang="en-US"/>
          </a:p>
        </p:txBody>
      </p:sp>
      <p:sp>
        <p:nvSpPr>
          <p:cNvPr id="438274" name="Rectangle 2"/>
          <p:cNvSpPr>
            <a:spLocks noRo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ltLang="en-US"/>
              <a:t>Avoid applications of postemergent herbicides on windy days (gust greater than 10 mph).  Do not apply dicamba mixtures within the drip line of trees.  Dicamba is a broadleaf herbicide found in many turfgrass herbicides.  Dicamba can be taken up by tree roots under certain situations.  Trees that take up dicamba can be damaged or killed.  Of course, always read the label.   </a:t>
            </a:r>
          </a:p>
        </p:txBody>
      </p:sp>
    </p:spTree>
    <p:extLst>
      <p:ext uri="{BB962C8B-B14F-4D97-AF65-F5344CB8AC3E}">
        <p14:creationId xmlns:p14="http://schemas.microsoft.com/office/powerpoint/2010/main" val="1175874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E7317-93CF-644E-B1BA-82EE100B8F4A}" type="slidenum">
              <a:rPr lang="en-US" altLang="en-US"/>
              <a:pPr/>
              <a:t>54</a:t>
            </a:fld>
            <a:endParaRPr lang="en-US" altLang="en-US"/>
          </a:p>
        </p:txBody>
      </p:sp>
      <p:sp>
        <p:nvSpPr>
          <p:cNvPr id="440322" name="Rectangle 2"/>
          <p:cNvSpPr>
            <a:spLocks noRot="1" noChangeArrowheads="1" noTextEdit="1"/>
          </p:cNvSpPr>
          <p:nvPr>
            <p:ph type="sldImg"/>
          </p:nvPr>
        </p:nvSpPr>
        <p:spPr>
          <a:ln/>
        </p:spPr>
      </p:sp>
      <p:sp>
        <p:nvSpPr>
          <p:cNvPr id="440323" name="Rectangle 3"/>
          <p:cNvSpPr>
            <a:spLocks noGrp="1" noChangeArrowheads="1"/>
          </p:cNvSpPr>
          <p:nvPr>
            <p:ph type="body" idx="1"/>
          </p:nvPr>
        </p:nvSpPr>
        <p:spPr/>
        <p:txBody>
          <a:bodyPr/>
          <a:lstStyle/>
          <a:p>
            <a:pPr marL="228600" indent="-228600"/>
            <a:r>
              <a:rPr lang="en-US" altLang="en-US" sz="1600">
                <a:solidFill>
                  <a:srgbClr val="FFFF00"/>
                </a:solidFill>
              </a:rPr>
              <a:t>Before you use any herbicide, you should:</a:t>
            </a:r>
          </a:p>
          <a:p>
            <a:pPr marL="228600" indent="-228600"/>
            <a:r>
              <a:rPr lang="en-US" altLang="en-US" sz="1400"/>
              <a:t>Identify the weed.</a:t>
            </a:r>
          </a:p>
          <a:p>
            <a:pPr marL="228600" indent="-228600">
              <a:buClr>
                <a:schemeClr val="hlink"/>
              </a:buClr>
              <a:buFont typeface="Monotype Sorts" charset="2"/>
              <a:buNone/>
            </a:pPr>
            <a:r>
              <a:rPr lang="en-US" altLang="en-US" sz="1400"/>
              <a:t>Read and UNDERSTAND the label .</a:t>
            </a:r>
          </a:p>
          <a:p>
            <a:pPr marL="228600" indent="-228600">
              <a:buClr>
                <a:schemeClr val="hlink"/>
              </a:buClr>
              <a:buFont typeface="Monotype Sorts" charset="2"/>
              <a:buNone/>
            </a:pPr>
            <a:r>
              <a:rPr lang="en-US" altLang="en-US" sz="1400"/>
              <a:t>Follow all directions carefully.</a:t>
            </a:r>
          </a:p>
          <a:p>
            <a:pPr marL="228600" indent="-228600">
              <a:buClr>
                <a:schemeClr val="hlink"/>
              </a:buClr>
              <a:buFont typeface="Monotype Sorts" charset="2"/>
              <a:buNone/>
            </a:pPr>
            <a:r>
              <a:rPr lang="en-US" altLang="en-US" sz="1400"/>
              <a:t>Use only the recommended amount!</a:t>
            </a:r>
          </a:p>
          <a:p>
            <a:pPr marL="228600" indent="-228600">
              <a:buClr>
                <a:schemeClr val="hlink"/>
              </a:buClr>
              <a:buFont typeface="Monotype Sorts" charset="2"/>
              <a:buNone/>
            </a:pPr>
            <a:r>
              <a:rPr lang="en-US" altLang="en-US" sz="1400"/>
              <a:t>Maintain and calibrate your equipment.</a:t>
            </a:r>
          </a:p>
          <a:p>
            <a:pPr marL="228600" indent="-228600">
              <a:buClr>
                <a:schemeClr val="hlink"/>
              </a:buClr>
              <a:buFont typeface="Monotype Sorts" charset="2"/>
              <a:buNone/>
            </a:pPr>
            <a:r>
              <a:rPr lang="en-US" altLang="en-US" sz="1400"/>
              <a:t>Do not use on desirable plants not listed on label.</a:t>
            </a:r>
          </a:p>
          <a:p>
            <a:pPr marL="228600" indent="-228600">
              <a:buClr>
                <a:schemeClr val="hlink"/>
              </a:buClr>
              <a:buFont typeface="Monotype Sorts" charset="2"/>
              <a:buNone/>
            </a:pPr>
            <a:endParaRPr lang="en-US" altLang="en-US" sz="1600">
              <a:solidFill>
                <a:srgbClr val="FFFF00"/>
              </a:solidFill>
            </a:endParaRPr>
          </a:p>
        </p:txBody>
      </p:sp>
    </p:spTree>
    <p:extLst>
      <p:ext uri="{BB962C8B-B14F-4D97-AF65-F5344CB8AC3E}">
        <p14:creationId xmlns:p14="http://schemas.microsoft.com/office/powerpoint/2010/main" val="1785731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4937A-01AB-EA4D-AB6D-1107DAD5F670}" type="slidenum">
              <a:rPr lang="en-US" altLang="en-US"/>
              <a:pPr/>
              <a:t>55</a:t>
            </a:fld>
            <a:endParaRPr lang="en-US" altLang="en-US"/>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altLang="en-US"/>
              <a:t>Lead in slide- </a:t>
            </a:r>
            <a:r>
              <a:rPr lang="en-US" altLang="en-US" sz="1800"/>
              <a:t>Turfgrass Herbicides</a:t>
            </a:r>
          </a:p>
        </p:txBody>
      </p:sp>
    </p:spTree>
    <p:extLst>
      <p:ext uri="{BB962C8B-B14F-4D97-AF65-F5344CB8AC3E}">
        <p14:creationId xmlns:p14="http://schemas.microsoft.com/office/powerpoint/2010/main" val="1702698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D82B4-0650-BB4A-98E8-375E093747B2}" type="slidenum">
              <a:rPr lang="en-US" altLang="en-US"/>
              <a:pPr/>
              <a:t>56</a:t>
            </a:fld>
            <a:endParaRPr lang="en-US" altLang="en-US"/>
          </a:p>
        </p:txBody>
      </p:sp>
      <p:sp>
        <p:nvSpPr>
          <p:cNvPr id="460802" name="Rectangle 2"/>
          <p:cNvSpPr>
            <a:spLocks noRot="1"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en-US" altLang="en-US"/>
              <a:t>There are many p</a:t>
            </a:r>
            <a:r>
              <a:rPr lang="en-US" altLang="en-US" sz="1800"/>
              <a:t>reemergent turfgrass herbicides</a:t>
            </a:r>
            <a:r>
              <a:rPr lang="en-US" altLang="en-US"/>
              <a:t> available, even for homeowners. Some that you will commonly find for sale are:</a:t>
            </a:r>
          </a:p>
          <a:p>
            <a:pPr lvl="1"/>
            <a:r>
              <a:rPr lang="en-US" altLang="en-US" sz="1400"/>
              <a:t>Balan (benefin)</a:t>
            </a:r>
          </a:p>
          <a:p>
            <a:pPr lvl="1"/>
            <a:r>
              <a:rPr lang="en-US" altLang="en-US" sz="1400"/>
              <a:t>Surflan (oryzalin)</a:t>
            </a:r>
          </a:p>
          <a:p>
            <a:pPr lvl="1"/>
            <a:r>
              <a:rPr lang="en-US" altLang="en-US" sz="1400"/>
              <a:t>XL (benefin + oryzalin)</a:t>
            </a:r>
          </a:p>
          <a:p>
            <a:pPr lvl="1"/>
            <a:r>
              <a:rPr lang="en-US" altLang="en-US" sz="1400"/>
              <a:t>Team Pro (benefin + trifluralin)</a:t>
            </a:r>
          </a:p>
          <a:p>
            <a:pPr lvl="1"/>
            <a:r>
              <a:rPr lang="en-US" altLang="en-US" sz="1400"/>
              <a:t>Halts (pendimethalin)</a:t>
            </a:r>
          </a:p>
          <a:p>
            <a:pPr lvl="1"/>
            <a:r>
              <a:rPr lang="en-US" altLang="en-US" sz="1400"/>
              <a:t>Dimension (dithiopyr)</a:t>
            </a:r>
          </a:p>
          <a:p>
            <a:endParaRPr lang="en-US" altLang="en-US"/>
          </a:p>
        </p:txBody>
      </p:sp>
    </p:spTree>
    <p:extLst>
      <p:ext uri="{BB962C8B-B14F-4D97-AF65-F5344CB8AC3E}">
        <p14:creationId xmlns:p14="http://schemas.microsoft.com/office/powerpoint/2010/main" val="2028530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40000-B0DA-8742-A403-1834F7AA5E39}" type="slidenum">
              <a:rPr lang="en-US" altLang="en-US"/>
              <a:pPr/>
              <a:t>57</a:t>
            </a:fld>
            <a:endParaRPr lang="en-US" altLang="en-US"/>
          </a:p>
        </p:txBody>
      </p:sp>
      <p:sp>
        <p:nvSpPr>
          <p:cNvPr id="449538" name="Rectangle 2"/>
          <p:cNvSpPr>
            <a:spLocks noRo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US" altLang="en-US" sz="1800"/>
              <a:t>Postemergent Turfgrass Herbicides</a:t>
            </a:r>
          </a:p>
        </p:txBody>
      </p:sp>
    </p:spTree>
    <p:extLst>
      <p:ext uri="{BB962C8B-B14F-4D97-AF65-F5344CB8AC3E}">
        <p14:creationId xmlns:p14="http://schemas.microsoft.com/office/powerpoint/2010/main" val="551453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8DF23-F92F-9549-AC04-D626300901FB}" type="slidenum">
              <a:rPr lang="en-US" altLang="en-US"/>
              <a:pPr/>
              <a:t>58</a:t>
            </a:fld>
            <a:endParaRPr lang="en-US" altLang="en-US"/>
          </a:p>
        </p:txBody>
      </p:sp>
      <p:sp>
        <p:nvSpPr>
          <p:cNvPr id="448514" name="Rectangle 2"/>
          <p:cNvSpPr>
            <a:spLocks noRo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altLang="en-US" sz="1800"/>
              <a:t>2,4-D Mixtures</a:t>
            </a:r>
            <a:r>
              <a:rPr lang="en-US" altLang="en-US"/>
              <a:t> are available in many formulations (sprayable and granular).  Be sure to keep spray drift off of desirable plants. 2,4-D </a:t>
            </a:r>
            <a:r>
              <a:rPr lang="en-US" altLang="en-US" sz="1400"/>
              <a:t>does not control weedy grasses, provides good control on  dandelion, plantains, and wild garlic and only poor to fair control on common chickweed and henbit. 2,4-D can be used on all turfgrasses except St. Augustine. You will often find it sold as a Broad leaf Weed Killer; a common brand name is </a:t>
            </a:r>
            <a:r>
              <a:rPr lang="en-US" altLang="en-US" sz="1400" b="1"/>
              <a:t> </a:t>
            </a:r>
            <a:r>
              <a:rPr lang="en-US" altLang="en-US" sz="1400"/>
              <a:t>Weed-B-Gon.</a:t>
            </a:r>
          </a:p>
          <a:p>
            <a:pPr>
              <a:buClr>
                <a:schemeClr val="hlink"/>
              </a:buClr>
              <a:buFont typeface="Wingdings" charset="2"/>
              <a:buNone/>
            </a:pPr>
            <a:endParaRPr lang="en-US" altLang="en-US"/>
          </a:p>
        </p:txBody>
      </p:sp>
    </p:spTree>
    <p:extLst>
      <p:ext uri="{BB962C8B-B14F-4D97-AF65-F5344CB8AC3E}">
        <p14:creationId xmlns:p14="http://schemas.microsoft.com/office/powerpoint/2010/main" val="1263017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9E949-FB04-7E4D-B193-B3152D961B41}" type="slidenum">
              <a:rPr lang="en-US" altLang="en-US"/>
              <a:pPr/>
              <a:t>59</a:t>
            </a:fld>
            <a:endParaRPr lang="en-US" altLang="en-US"/>
          </a:p>
        </p:txBody>
      </p:sp>
      <p:sp>
        <p:nvSpPr>
          <p:cNvPr id="447490" name="Rectangle 2"/>
          <p:cNvSpPr>
            <a:spLocks noRo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altLang="en-US" sz="1800"/>
              <a:t>MSMA   DSMA   CMA provide</a:t>
            </a:r>
            <a:r>
              <a:rPr lang="en-US" altLang="en-US"/>
              <a:t> </a:t>
            </a:r>
            <a:r>
              <a:rPr lang="en-US" altLang="en-US" sz="1300"/>
              <a:t>postemergence control of weedy grasses. They are generally used in in tall fescue, zoysia, bermuda. They may initially discolor tolerant turfgrass species but this is usually only temporary. Avoid using these when temperatures exceed 90 degrees F. They are also not safe to use on centipede and St. Augustine. One common brand name is Ortho Crabgrass Killer Formula II.</a:t>
            </a:r>
          </a:p>
          <a:p>
            <a:endParaRPr lang="en-US" altLang="en-US" sz="1300"/>
          </a:p>
          <a:p>
            <a:r>
              <a:rPr lang="en-US" altLang="en-US"/>
              <a:t> Only available in sprayable formulations.  These herbicides may be removed from the market in the near future, because of the arsenic in their formulations.  However this arsenic is in a very unavailable form, and these products have been on the market for 30+ years.  There are no other herbicides that can replace these herbicides in many situations! </a:t>
            </a:r>
          </a:p>
        </p:txBody>
      </p:sp>
    </p:spTree>
    <p:extLst>
      <p:ext uri="{BB962C8B-B14F-4D97-AF65-F5344CB8AC3E}">
        <p14:creationId xmlns:p14="http://schemas.microsoft.com/office/powerpoint/2010/main" val="179887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7AFCC-4011-184E-8F96-0542442BC32A}" type="slidenum">
              <a:rPr lang="en-US" altLang="en-US"/>
              <a:pPr/>
              <a:t>6</a:t>
            </a:fld>
            <a:endParaRPr lang="en-US" altLang="en-US"/>
          </a:p>
        </p:txBody>
      </p:sp>
      <p:sp>
        <p:nvSpPr>
          <p:cNvPr id="494594" name="Rectangle 2"/>
          <p:cNvSpPr>
            <a:spLocks noRot="1" noChangeArrowheads="1" noTextEdit="1"/>
          </p:cNvSpPr>
          <p:nvPr>
            <p:ph type="sldImg"/>
          </p:nvPr>
        </p:nvSpPr>
        <p:spPr>
          <a:ln/>
        </p:spPr>
      </p:sp>
      <p:sp>
        <p:nvSpPr>
          <p:cNvPr id="494595" name="Rectangle 3"/>
          <p:cNvSpPr>
            <a:spLocks noGrp="1" noChangeArrowheads="1"/>
          </p:cNvSpPr>
          <p:nvPr>
            <p:ph type="body" idx="1"/>
          </p:nvPr>
        </p:nvSpPr>
        <p:spPr/>
        <p:txBody>
          <a:bodyPr/>
          <a:lstStyle/>
          <a:p>
            <a:pPr>
              <a:buFontTx/>
              <a:buChar char="•"/>
            </a:pPr>
            <a:r>
              <a:rPr lang="en-US" altLang="en-US"/>
              <a:t>Have an understanding of the most effective use of herbicides and be familiar with herbicide application methods and equipment.</a:t>
            </a:r>
          </a:p>
          <a:p>
            <a:pPr>
              <a:buFontTx/>
              <a:buChar char="•"/>
            </a:pPr>
            <a:r>
              <a:rPr lang="en-US" altLang="en-US"/>
              <a:t>Know the commonly used herbicides and their classification and nomenclature.</a:t>
            </a:r>
          </a:p>
          <a:p>
            <a:pPr>
              <a:buFontTx/>
              <a:buChar char="•"/>
            </a:pPr>
            <a:r>
              <a:rPr lang="en-US" altLang="en-US"/>
              <a:t>Be familiar with herbicide application methods and equipment.</a:t>
            </a:r>
          </a:p>
          <a:p>
            <a:pPr>
              <a:buFontTx/>
              <a:buChar char="•"/>
            </a:pPr>
            <a:r>
              <a:rPr lang="en-US" altLang="en-US"/>
              <a:t>Know methods of weed control for vegetable gardens, orchards, turf and landscapes including acceptable herbicide options and benefits of mechanical weed control.</a:t>
            </a:r>
          </a:p>
          <a:p>
            <a:pPr>
              <a:buFontTx/>
              <a:buChar char="•"/>
            </a:pPr>
            <a:endParaRPr lang="en-US" altLang="en-US"/>
          </a:p>
          <a:p>
            <a:endParaRPr lang="en-US" altLang="en-US"/>
          </a:p>
        </p:txBody>
      </p:sp>
    </p:spTree>
    <p:extLst>
      <p:ext uri="{BB962C8B-B14F-4D97-AF65-F5344CB8AC3E}">
        <p14:creationId xmlns:p14="http://schemas.microsoft.com/office/powerpoint/2010/main" val="545577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4CAF1-14C7-A74B-943A-02456B3E796D}" type="slidenum">
              <a:rPr lang="en-US" altLang="en-US"/>
              <a:pPr/>
              <a:t>60</a:t>
            </a:fld>
            <a:endParaRPr lang="en-US" altLang="en-US"/>
          </a:p>
        </p:txBody>
      </p:sp>
      <p:sp>
        <p:nvSpPr>
          <p:cNvPr id="451586" name="Rectangle 2"/>
          <p:cNvSpPr>
            <a:spLocks noRo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ltLang="en-US" sz="1800"/>
              <a:t>Sethoxydim is a useful postemergence herbicide labeled only for use on centipedegrass. It works well for s</a:t>
            </a:r>
            <a:r>
              <a:rPr lang="en-US" altLang="en-US" sz="1400"/>
              <a:t>uppressing bahiagrass and controls crabgrass, goosegrass and sandbur. It is commonly sold as Vantage.</a:t>
            </a:r>
          </a:p>
        </p:txBody>
      </p:sp>
    </p:spTree>
    <p:extLst>
      <p:ext uri="{BB962C8B-B14F-4D97-AF65-F5344CB8AC3E}">
        <p14:creationId xmlns:p14="http://schemas.microsoft.com/office/powerpoint/2010/main" val="13848882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D0B1E-E22D-8047-B826-BF1EF8371834}" type="slidenum">
              <a:rPr lang="en-US" altLang="en-US"/>
              <a:pPr/>
              <a:t>61</a:t>
            </a:fld>
            <a:endParaRPr lang="en-US" altLang="en-US"/>
          </a:p>
        </p:txBody>
      </p:sp>
      <p:sp>
        <p:nvSpPr>
          <p:cNvPr id="450562" name="Rectangle 2"/>
          <p:cNvSpPr>
            <a:spLocks noRo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ltLang="en-US" sz="1800"/>
              <a:t>Atrazine c</a:t>
            </a:r>
            <a:r>
              <a:rPr lang="en-US" altLang="en-US"/>
              <a:t>an be used on: Centipede, St. Augustine and Zoysia. It can also be used on dormant bermudagrass. Do not use on cool season grasses or bahiagrass. It is commonly available in sprayable liquid and dry granular formulations. </a:t>
            </a:r>
            <a:r>
              <a:rPr lang="en-US" altLang="en-US" sz="1800"/>
              <a:t>Depending on the weed species, atrazine actually has postemergent and preemergent properties. </a:t>
            </a:r>
          </a:p>
        </p:txBody>
      </p:sp>
    </p:spTree>
    <p:extLst>
      <p:ext uri="{BB962C8B-B14F-4D97-AF65-F5344CB8AC3E}">
        <p14:creationId xmlns:p14="http://schemas.microsoft.com/office/powerpoint/2010/main" val="1388496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B1E4F-776A-D54F-A6D6-B01911316F55}" type="slidenum">
              <a:rPr lang="en-US" altLang="en-US"/>
              <a:pPr/>
              <a:t>62</a:t>
            </a:fld>
            <a:endParaRPr lang="en-US" altLang="en-US"/>
          </a:p>
        </p:txBody>
      </p:sp>
      <p:sp>
        <p:nvSpPr>
          <p:cNvPr id="452610" name="Rectangle 2"/>
          <p:cNvSpPr>
            <a:spLocks noRot="1" noChangeArrowheads="1" noTextEdit="1"/>
          </p:cNvSpPr>
          <p:nvPr>
            <p:ph type="sldImg"/>
          </p:nvPr>
        </p:nvSpPr>
        <p:spPr>
          <a:ln/>
        </p:spPr>
      </p:sp>
      <p:sp>
        <p:nvSpPr>
          <p:cNvPr id="452611" name="Rectangle 3"/>
          <p:cNvSpPr>
            <a:spLocks noGrp="1" noChangeArrowheads="1"/>
          </p:cNvSpPr>
          <p:nvPr>
            <p:ph type="body" idx="1"/>
          </p:nvPr>
        </p:nvSpPr>
        <p:spPr/>
        <p:txBody>
          <a:bodyPr/>
          <a:lstStyle/>
          <a:p>
            <a:r>
              <a:rPr lang="en-US" altLang="en-US" sz="1400"/>
              <a:t>Turfgrass Fertilizer/Herbicide Combinations-</a:t>
            </a:r>
            <a:r>
              <a:rPr lang="en-US" altLang="en-US"/>
              <a:t> Pendimethalin is probably the most commonly used preemergent herbicide combined with fertilizers (Example:  Scott’s Halts plus II) .  2,4-D, dicamba, and MCPP are probably the commonly used postemergent herbicides combined with fertilizers (Example: Scott’s Weed and Feed).  Atrazine is also commonly combined with fertilizers for pre- and post emergent weed control on Southern grasses.  However, there are many manufacturers who combine a wide array of herbicide / fertilizer combinations.   </a:t>
            </a:r>
          </a:p>
        </p:txBody>
      </p:sp>
    </p:spTree>
    <p:extLst>
      <p:ext uri="{BB962C8B-B14F-4D97-AF65-F5344CB8AC3E}">
        <p14:creationId xmlns:p14="http://schemas.microsoft.com/office/powerpoint/2010/main" val="1910644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95164-EFE7-5048-964E-59C0FD657766}" type="slidenum">
              <a:rPr lang="en-US" altLang="en-US"/>
              <a:pPr/>
              <a:t>63</a:t>
            </a:fld>
            <a:endParaRPr lang="en-US" altLang="en-US"/>
          </a:p>
        </p:txBody>
      </p:sp>
      <p:sp>
        <p:nvSpPr>
          <p:cNvPr id="454658" name="Rectangle 2"/>
          <p:cNvSpPr>
            <a:spLocks noRo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ltLang="en-US"/>
              <a:t>Refer to slide!</a:t>
            </a:r>
          </a:p>
        </p:txBody>
      </p:sp>
    </p:spTree>
    <p:extLst>
      <p:ext uri="{BB962C8B-B14F-4D97-AF65-F5344CB8AC3E}">
        <p14:creationId xmlns:p14="http://schemas.microsoft.com/office/powerpoint/2010/main" val="881306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378B9-3164-544B-92F8-7F6D10AB1507}" type="slidenum">
              <a:rPr lang="en-US" altLang="en-US"/>
              <a:pPr/>
              <a:t>64</a:t>
            </a:fld>
            <a:endParaRPr lang="en-US" altLang="en-US"/>
          </a:p>
        </p:txBody>
      </p:sp>
      <p:sp>
        <p:nvSpPr>
          <p:cNvPr id="455682" name="Rectangle 2"/>
          <p:cNvSpPr>
            <a:spLocks noRo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ltLang="en-US" sz="1400" b="1">
                <a:solidFill>
                  <a:srgbClr val="FFFF00"/>
                </a:solidFill>
              </a:rPr>
              <a:t>Preemergent Herbicides</a:t>
            </a:r>
            <a:r>
              <a:rPr lang="en-US" altLang="en-US"/>
              <a:t> Surflan is only available as a sprayable.  Treflan is available primarily as a granular, and both Treflan and Surflan control a similar spectrum of weeds.  Snapshot and XL are both granular herbicides that control a broad spectrum of annual grass and broadleaf weeds.  Both of Snapshot and XL contain two preemergent herbicides to give the products a broader spectrum of weed control.  Casoron can only be used in certain woody ornamentals, but provides excellent control of many difficult to control winter weeds (Example = Florida Betony).  All of these herbicides can be acquired at your local farm supply store, but may have to be ordered. </a:t>
            </a:r>
          </a:p>
        </p:txBody>
      </p:sp>
    </p:spTree>
    <p:extLst>
      <p:ext uri="{BB962C8B-B14F-4D97-AF65-F5344CB8AC3E}">
        <p14:creationId xmlns:p14="http://schemas.microsoft.com/office/powerpoint/2010/main" val="915430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9D886-1883-DF4F-8AE5-F1B5778D50F3}" type="slidenum">
              <a:rPr lang="en-US" altLang="en-US"/>
              <a:pPr/>
              <a:t>65</a:t>
            </a:fld>
            <a:endParaRPr lang="en-US" altLang="en-US"/>
          </a:p>
        </p:txBody>
      </p:sp>
      <p:sp>
        <p:nvSpPr>
          <p:cNvPr id="456706" name="Rectangle 2"/>
          <p:cNvSpPr>
            <a:spLocks noRo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ltLang="en-US" sz="1600" b="1"/>
              <a:t>Postemergent Herbicides</a:t>
            </a:r>
            <a:r>
              <a:rPr lang="en-US" altLang="en-US"/>
              <a:t> Vantage and Grass-B-Gon are herbicides that control only grasses (graminicides), and can be used over the top of most established ornamentals.  Roundup, Finale, and Sharpshooter are non-selective post emergent herbicides that are meant to be used as post directed application (spot weed control) or for clearing an area of all vegetation.  Roundup is very good at getting in to the plants vascular system, and is much better at controlling perennial weeds with large underground storage organs (rhizomes, tubers, etc.) than Finale and Sharpshooter.  Roundup, Finale, and Sharpshooter are all good at controlling annual type weeds. </a:t>
            </a:r>
          </a:p>
        </p:txBody>
      </p:sp>
    </p:spTree>
    <p:extLst>
      <p:ext uri="{BB962C8B-B14F-4D97-AF65-F5344CB8AC3E}">
        <p14:creationId xmlns:p14="http://schemas.microsoft.com/office/powerpoint/2010/main" val="1064625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5AB43-829C-7B40-B7D0-42D82D6E669B}" type="slidenum">
              <a:rPr lang="en-US" altLang="en-US"/>
              <a:pPr/>
              <a:t>66</a:t>
            </a:fld>
            <a:endParaRPr lang="en-US" altLang="en-US"/>
          </a:p>
        </p:txBody>
      </p:sp>
      <p:sp>
        <p:nvSpPr>
          <p:cNvPr id="445442" name="Rectangle 2"/>
          <p:cNvSpPr>
            <a:spLocks noRo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US" altLang="en-US"/>
              <a:t>There is a myriad of pesticide application equipment on the market.  Some of the most common are backpack sprayers for liquid application, and hand held rotary spreaders for granular herbicides. </a:t>
            </a:r>
          </a:p>
        </p:txBody>
      </p:sp>
    </p:spTree>
    <p:extLst>
      <p:ext uri="{BB962C8B-B14F-4D97-AF65-F5344CB8AC3E}">
        <p14:creationId xmlns:p14="http://schemas.microsoft.com/office/powerpoint/2010/main" val="321434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30C5D-7A5E-7F4F-90C4-3419F218D7BC}" type="slidenum">
              <a:rPr lang="en-US" altLang="en-US"/>
              <a:pPr/>
              <a:t>67</a:t>
            </a:fld>
            <a:endParaRPr lang="en-US" altLang="en-US"/>
          </a:p>
        </p:txBody>
      </p:sp>
      <p:sp>
        <p:nvSpPr>
          <p:cNvPr id="464898" name="Rectangle 2"/>
          <p:cNvSpPr>
            <a:spLocks noRo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ltLang="en-US"/>
              <a:t>Other common push type spreaders are drop spreaders and broadcast spreaders.</a:t>
            </a:r>
          </a:p>
        </p:txBody>
      </p:sp>
    </p:spTree>
    <p:extLst>
      <p:ext uri="{BB962C8B-B14F-4D97-AF65-F5344CB8AC3E}">
        <p14:creationId xmlns:p14="http://schemas.microsoft.com/office/powerpoint/2010/main" val="14360845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3B110-09E6-7448-9D63-2E604439E812}" type="slidenum">
              <a:rPr lang="en-US" altLang="en-US"/>
              <a:pPr/>
              <a:t>68</a:t>
            </a:fld>
            <a:endParaRPr lang="en-US" altLang="en-US"/>
          </a:p>
        </p:txBody>
      </p:sp>
      <p:sp>
        <p:nvSpPr>
          <p:cNvPr id="467970" name="Rectangle 2"/>
          <p:cNvSpPr>
            <a:spLocks noRo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altLang="en-US"/>
              <a:t>Applying a herbicide at too high or too low a rate can be a waste of your time and money, as well as cause injury to desirable plants.  Taking a few minutes to figure out how much area you are trying to treat with a granular herbicide.  From the directions on the herbicide label, determine how much herbicide that you will need to treat this predetermined area.  Weigh out this amount of herbicide, and uniformly apply it to the designated area.  </a:t>
            </a:r>
          </a:p>
        </p:txBody>
      </p:sp>
    </p:spTree>
    <p:extLst>
      <p:ext uri="{BB962C8B-B14F-4D97-AF65-F5344CB8AC3E}">
        <p14:creationId xmlns:p14="http://schemas.microsoft.com/office/powerpoint/2010/main" val="704323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F84B0-A5E3-D04D-9C79-3E9F7FB26B70}" type="slidenum">
              <a:rPr lang="en-US" altLang="en-US"/>
              <a:pPr/>
              <a:t>69</a:t>
            </a:fld>
            <a:endParaRPr lang="en-US" altLang="en-US"/>
          </a:p>
        </p:txBody>
      </p:sp>
      <p:sp>
        <p:nvSpPr>
          <p:cNvPr id="473090" name="Rectangle 2"/>
          <p:cNvSpPr>
            <a:spLocks noRo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altLang="en-US"/>
              <a:t>Most companies sell a spreader to go along with their product.  Try to purchase a product with your spreader setting information on the bag.  If this information is not present, it can be very difficult to determine if you are applying the herbicide at the correct rate.  The spreader can be calibrated to apply the correct amount, but can be messy and require special equipment.  Check with you county extension agent for information on calibrating your drop or broadcast spreader.</a:t>
            </a:r>
          </a:p>
        </p:txBody>
      </p:sp>
    </p:spTree>
    <p:extLst>
      <p:ext uri="{BB962C8B-B14F-4D97-AF65-F5344CB8AC3E}">
        <p14:creationId xmlns:p14="http://schemas.microsoft.com/office/powerpoint/2010/main" val="63044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377BE-8390-F045-83D3-D312F3F991E6}" type="slidenum">
              <a:rPr lang="en-US" altLang="en-US"/>
              <a:pPr/>
              <a:t>7</a:t>
            </a:fld>
            <a:endParaRPr lang="en-US" altLang="en-US"/>
          </a:p>
        </p:txBody>
      </p:sp>
      <p:sp>
        <p:nvSpPr>
          <p:cNvPr id="363522" name="Rectangle 2"/>
          <p:cNvSpPr>
            <a:spLocks noRo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ltLang="en-US"/>
              <a:t>A high quality landscape is desirable and does not happen by accident.  It requires well planned and well executed strategies. </a:t>
            </a:r>
          </a:p>
        </p:txBody>
      </p:sp>
    </p:spTree>
    <p:extLst>
      <p:ext uri="{BB962C8B-B14F-4D97-AF65-F5344CB8AC3E}">
        <p14:creationId xmlns:p14="http://schemas.microsoft.com/office/powerpoint/2010/main" val="19216056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84F8B-DD24-FA4F-A53B-CFEEE2263BDA}" type="slidenum">
              <a:rPr lang="en-US" altLang="en-US"/>
              <a:pPr/>
              <a:t>70</a:t>
            </a:fld>
            <a:endParaRPr lang="en-US" altLang="en-US"/>
          </a:p>
        </p:txBody>
      </p:sp>
      <p:sp>
        <p:nvSpPr>
          <p:cNvPr id="477186" name="Rectangle 2"/>
          <p:cNvSpPr>
            <a:spLocks noRot="1" noChangeArrowheads="1" noTextEdit="1"/>
          </p:cNvSpPr>
          <p:nvPr>
            <p:ph type="sldImg"/>
          </p:nvPr>
        </p:nvSpPr>
        <p:spPr>
          <a:ln/>
        </p:spPr>
      </p:sp>
      <p:sp>
        <p:nvSpPr>
          <p:cNvPr id="477187" name="Rectangle 3"/>
          <p:cNvSpPr>
            <a:spLocks noGrp="1" noChangeArrowheads="1"/>
          </p:cNvSpPr>
          <p:nvPr>
            <p:ph type="body" idx="1"/>
          </p:nvPr>
        </p:nvSpPr>
        <p:spPr/>
        <p:txBody>
          <a:bodyPr/>
          <a:lstStyle/>
          <a:p>
            <a:r>
              <a:rPr lang="en-US" altLang="en-US" sz="1500" b="1"/>
              <a:t>Calibration and Application</a:t>
            </a:r>
            <a:r>
              <a:rPr lang="en-US" altLang="en-US"/>
              <a:t> There are many brands of hand held pressurized sprayers on the market.  All of them allow you to spray a pesticide / water solutions.  Many herbicides concentrates that will be applied as a spray can be formulated as a liquid and/or solid.  Care should be taken to make sure that the herbicide concentrate and water are combined before spraying.  Make sure to add a small amount of water before adding the herbicide concentrate.  Agitate or shake the herbicide solution before applying.  Usually postemergent herbicides will be applied as a spray, and you will be required to spray until wet or runoff begins.  Preemergent herbicides are also formulated as a spray, but generally for large producers with special application equipment.  Homeowners are encouraged to apply their preemergent herbicides in the form of granular applications.   </a:t>
            </a:r>
          </a:p>
        </p:txBody>
      </p:sp>
    </p:spTree>
    <p:extLst>
      <p:ext uri="{BB962C8B-B14F-4D97-AF65-F5344CB8AC3E}">
        <p14:creationId xmlns:p14="http://schemas.microsoft.com/office/powerpoint/2010/main" val="219170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E9594-030F-094E-B74C-14E31D519E36}" type="slidenum">
              <a:rPr lang="en-US" altLang="en-US"/>
              <a:pPr/>
              <a:t>71</a:t>
            </a:fld>
            <a:endParaRPr lang="en-US" altLang="en-US"/>
          </a:p>
        </p:txBody>
      </p:sp>
      <p:sp>
        <p:nvSpPr>
          <p:cNvPr id="441346" name="Rectangle 2"/>
          <p:cNvSpPr>
            <a:spLocks noRot="1" noChangeArrowheads="1" noTextEdit="1"/>
          </p:cNvSpPr>
          <p:nvPr>
            <p:ph type="sldImg"/>
          </p:nvPr>
        </p:nvSpPr>
        <p:spPr>
          <a:ln/>
        </p:spPr>
      </p:sp>
      <p:sp>
        <p:nvSpPr>
          <p:cNvPr id="441347" name="Rectangle 3"/>
          <p:cNvSpPr>
            <a:spLocks noGrp="1" noChangeArrowheads="1"/>
          </p:cNvSpPr>
          <p:nvPr>
            <p:ph type="body" idx="1"/>
          </p:nvPr>
        </p:nvSpPr>
        <p:spPr/>
        <p:txBody>
          <a:bodyPr/>
          <a:lstStyle/>
          <a:p>
            <a:pPr marL="228600" indent="-228600"/>
            <a:r>
              <a:rPr lang="en-US" altLang="en-US"/>
              <a:t>In summary, if you follow these four management strategies you will effectively control weeds in your landscape. </a:t>
            </a:r>
          </a:p>
          <a:p>
            <a:pPr marL="228600" indent="-228600">
              <a:buFontTx/>
              <a:buChar char="•"/>
            </a:pPr>
            <a:r>
              <a:rPr lang="en-US" altLang="en-US" b="1"/>
              <a:t>Diagnose the problem.</a:t>
            </a:r>
          </a:p>
          <a:p>
            <a:pPr marL="228600" indent="-228600">
              <a:buFontTx/>
              <a:buChar char="•"/>
            </a:pPr>
            <a:r>
              <a:rPr lang="en-US" altLang="en-US" b="1"/>
              <a:t>Evaluate methods of control that are available.</a:t>
            </a:r>
          </a:p>
          <a:p>
            <a:pPr marL="228600" indent="-228600">
              <a:buFontTx/>
              <a:buChar char="•"/>
            </a:pPr>
            <a:r>
              <a:rPr lang="en-US" altLang="en-US" b="1"/>
              <a:t>Select method that best suits the situation.</a:t>
            </a:r>
          </a:p>
          <a:p>
            <a:pPr marL="228600" indent="-228600">
              <a:buFontTx/>
              <a:buChar char="•"/>
            </a:pPr>
            <a:r>
              <a:rPr lang="en-US" altLang="en-US" b="1"/>
              <a:t>Initiate program following all label directions and safety precautions.</a:t>
            </a:r>
            <a:endParaRPr lang="en-US" altLang="en-US"/>
          </a:p>
        </p:txBody>
      </p:sp>
    </p:spTree>
    <p:extLst>
      <p:ext uri="{BB962C8B-B14F-4D97-AF65-F5344CB8AC3E}">
        <p14:creationId xmlns:p14="http://schemas.microsoft.com/office/powerpoint/2010/main" val="6672818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FAE4-A8DC-9040-8C65-74278F42F55B}" type="slidenum">
              <a:rPr lang="en-US" altLang="en-US"/>
              <a:pPr/>
              <a:t>72</a:t>
            </a:fld>
            <a:endParaRPr lang="en-US" altLang="en-US"/>
          </a:p>
        </p:txBody>
      </p:sp>
      <p:sp>
        <p:nvSpPr>
          <p:cNvPr id="443394" name="Rectangle 2"/>
          <p:cNvSpPr>
            <a:spLocks noRot="1" noChangeArrowheads="1" noTextEdit="1"/>
          </p:cNvSpPr>
          <p:nvPr>
            <p:ph type="sldImg"/>
          </p:nvPr>
        </p:nvSpPr>
        <p:spPr>
          <a:ln/>
        </p:spPr>
      </p:sp>
      <p:sp>
        <p:nvSpPr>
          <p:cNvPr id="443395" name="Rectangle 3"/>
          <p:cNvSpPr>
            <a:spLocks noGrp="1" noChangeArrowheads="1"/>
          </p:cNvSpPr>
          <p:nvPr>
            <p:ph type="body" idx="1"/>
          </p:nvPr>
        </p:nvSpPr>
        <p:spPr/>
        <p:txBody>
          <a:bodyPr/>
          <a:lstStyle/>
          <a:p>
            <a:pPr>
              <a:buFontTx/>
              <a:buChar char="•"/>
            </a:pPr>
            <a:r>
              <a:rPr lang="en-US" altLang="en-US"/>
              <a:t>Refer to slide</a:t>
            </a:r>
          </a:p>
        </p:txBody>
      </p:sp>
    </p:spTree>
    <p:extLst>
      <p:ext uri="{BB962C8B-B14F-4D97-AF65-F5344CB8AC3E}">
        <p14:creationId xmlns:p14="http://schemas.microsoft.com/office/powerpoint/2010/main" val="8456751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407CA-00CB-F04C-8AFB-DBE9D75DA6AF}" type="slidenum">
              <a:rPr lang="en-US" altLang="en-US"/>
              <a:pPr/>
              <a:t>73</a:t>
            </a:fld>
            <a:endParaRPr lang="en-US" altLang="en-US"/>
          </a:p>
        </p:txBody>
      </p:sp>
      <p:sp>
        <p:nvSpPr>
          <p:cNvPr id="442370" name="Rectangle 2"/>
          <p:cNvSpPr>
            <a:spLocks noRot="1" noChangeArrowheads="1" noTextEdit="1"/>
          </p:cNvSpPr>
          <p:nvPr>
            <p:ph type="sldImg"/>
          </p:nvPr>
        </p:nvSpPr>
        <p:spPr>
          <a:ln/>
        </p:spPr>
      </p:sp>
      <p:sp>
        <p:nvSpPr>
          <p:cNvPr id="442371" name="Rectangle 3"/>
          <p:cNvSpPr>
            <a:spLocks noGrp="1" noChangeArrowheads="1"/>
          </p:cNvSpPr>
          <p:nvPr>
            <p:ph type="body" idx="1"/>
          </p:nvPr>
        </p:nvSpPr>
        <p:spPr/>
        <p:txBody>
          <a:bodyPr/>
          <a:lstStyle/>
          <a:p>
            <a:r>
              <a:rPr lang="en-US" altLang="en-US"/>
              <a:t>1. What is the definition of a weed?</a:t>
            </a:r>
          </a:p>
          <a:p>
            <a:r>
              <a:rPr lang="en-US" altLang="en-US"/>
              <a:t>2. What are the 3 weed types?</a:t>
            </a:r>
          </a:p>
          <a:p>
            <a:r>
              <a:rPr lang="en-US" altLang="en-US"/>
              <a:t>3. Why is it important to know the difference between the life cycles of annual, perennial, and biennial weeds?</a:t>
            </a:r>
          </a:p>
          <a:p>
            <a:r>
              <a:rPr lang="en-US" altLang="en-US"/>
              <a:t>4. How can ornamental plants become weeds?</a:t>
            </a:r>
          </a:p>
          <a:p>
            <a:r>
              <a:rPr lang="en-US" altLang="en-US"/>
              <a:t>5. Tell how preventative practices can be effective  in controlling weeds in the garden or landscape.</a:t>
            </a:r>
          </a:p>
          <a:p>
            <a:r>
              <a:rPr lang="en-US" altLang="en-US"/>
              <a:t>6. Discuss the difference between contact and systemic herbicides. </a:t>
            </a:r>
          </a:p>
          <a:p>
            <a:r>
              <a:rPr lang="en-US" altLang="en-US"/>
              <a:t>7. In what instances would preemergence herbicides be most effective in controlling weeds?</a:t>
            </a:r>
          </a:p>
          <a:p>
            <a:r>
              <a:rPr lang="en-US" altLang="en-US"/>
              <a:t>8. When are postemergence herbicides commonly used?</a:t>
            </a:r>
          </a:p>
          <a:p>
            <a:r>
              <a:rPr lang="en-US" altLang="en-US"/>
              <a:t>9. Name the factors that influence how well a herbicide will work.</a:t>
            </a:r>
          </a:p>
          <a:p>
            <a:r>
              <a:rPr lang="en-US" altLang="en-US"/>
              <a:t>10. Discuss how proper timing is important when using a herbicide for weed control.</a:t>
            </a:r>
          </a:p>
          <a:p>
            <a:r>
              <a:rPr lang="en-US" altLang="en-US"/>
              <a:t>11. What is the difference between selective and nonselective herbicide?</a:t>
            </a:r>
          </a:p>
          <a:p>
            <a:endParaRPr lang="en-US" altLang="en-US"/>
          </a:p>
        </p:txBody>
      </p:sp>
    </p:spTree>
    <p:extLst>
      <p:ext uri="{BB962C8B-B14F-4D97-AF65-F5344CB8AC3E}">
        <p14:creationId xmlns:p14="http://schemas.microsoft.com/office/powerpoint/2010/main" val="12162097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2D0ED-AA82-394D-B702-F88E4FAFA469}" type="slidenum">
              <a:rPr lang="en-US" altLang="en-US"/>
              <a:pPr/>
              <a:t>74</a:t>
            </a:fld>
            <a:endParaRPr lang="en-US" altLang="en-US"/>
          </a:p>
        </p:txBody>
      </p:sp>
      <p:sp>
        <p:nvSpPr>
          <p:cNvPr id="491522" name="Rectangle 2"/>
          <p:cNvSpPr>
            <a:spLocks noRot="1" noChangeArrowheads="1" noTextEdit="1"/>
          </p:cNvSpPr>
          <p:nvPr>
            <p:ph type="sldImg"/>
          </p:nvPr>
        </p:nvSpPr>
        <p:spPr>
          <a:ln/>
        </p:spPr>
      </p:sp>
      <p:sp>
        <p:nvSpPr>
          <p:cNvPr id="491523" name="Rectangle 3"/>
          <p:cNvSpPr>
            <a:spLocks noGrp="1" noChangeArrowheads="1"/>
          </p:cNvSpPr>
          <p:nvPr>
            <p:ph type="body" idx="1"/>
          </p:nvPr>
        </p:nvSpPr>
        <p:spPr/>
        <p:txBody>
          <a:bodyPr/>
          <a:lstStyle/>
          <a:p>
            <a:pPr>
              <a:buFontTx/>
              <a:buChar char="•"/>
            </a:pPr>
            <a:r>
              <a:rPr lang="en-US" altLang="en-US"/>
              <a:t>Refer to slide</a:t>
            </a:r>
          </a:p>
        </p:txBody>
      </p:sp>
    </p:spTree>
    <p:extLst>
      <p:ext uri="{BB962C8B-B14F-4D97-AF65-F5344CB8AC3E}">
        <p14:creationId xmlns:p14="http://schemas.microsoft.com/office/powerpoint/2010/main" val="1087277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91429-1974-234E-B30A-786A33BEE241}" type="slidenum">
              <a:rPr lang="en-US" altLang="en-US"/>
              <a:pPr/>
              <a:t>75</a:t>
            </a:fld>
            <a:endParaRPr lang="en-US" altLang="en-US"/>
          </a:p>
        </p:txBody>
      </p:sp>
      <p:sp>
        <p:nvSpPr>
          <p:cNvPr id="479234" name="Rectangle 2"/>
          <p:cNvSpPr>
            <a:spLocks noRo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ltLang="en-US"/>
              <a:t>Many thanks to Nina Eckberg for her help in completing this slide set!</a:t>
            </a:r>
          </a:p>
        </p:txBody>
      </p:sp>
    </p:spTree>
    <p:extLst>
      <p:ext uri="{BB962C8B-B14F-4D97-AF65-F5344CB8AC3E}">
        <p14:creationId xmlns:p14="http://schemas.microsoft.com/office/powerpoint/2010/main" val="93354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6C332-61BE-DC42-B5CE-82AA4BB29463}" type="slidenum">
              <a:rPr lang="en-US" altLang="en-US"/>
              <a:pPr/>
              <a:t>8</a:t>
            </a:fld>
            <a:endParaRPr lang="en-US" altLang="en-US"/>
          </a:p>
        </p:txBody>
      </p:sp>
      <p:sp>
        <p:nvSpPr>
          <p:cNvPr id="364546" name="Rectangle 2"/>
          <p:cNvSpPr>
            <a:spLocks noRo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altLang="en-US"/>
              <a:t>Weeds interfere with the health and beauty of landscaped area.</a:t>
            </a:r>
          </a:p>
        </p:txBody>
      </p:sp>
    </p:spTree>
    <p:extLst>
      <p:ext uri="{BB962C8B-B14F-4D97-AF65-F5344CB8AC3E}">
        <p14:creationId xmlns:p14="http://schemas.microsoft.com/office/powerpoint/2010/main" val="4203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53AC8-EA95-9C44-80F7-7CA6080BECB0}" type="slidenum">
              <a:rPr lang="en-US" altLang="en-US"/>
              <a:pPr/>
              <a:t>9</a:t>
            </a:fld>
            <a:endParaRPr lang="en-US" altLang="en-US"/>
          </a:p>
        </p:txBody>
      </p:sp>
      <p:sp>
        <p:nvSpPr>
          <p:cNvPr id="373762" name="Rectangle 2"/>
          <p:cNvSpPr>
            <a:spLocks noRo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ltLang="en-US"/>
              <a:t>Classification of a plant as a weed can be difficult.  Certain plants growing under certain situations cause economic loss, but in ornamental situations, the idea of a weed can be purely opinion.  Major criteria that make a plant a weed are:</a:t>
            </a:r>
          </a:p>
          <a:p>
            <a:pPr>
              <a:buFontTx/>
              <a:buChar char="•"/>
            </a:pPr>
            <a:r>
              <a:rPr lang="en-US" altLang="en-US">
                <a:solidFill>
                  <a:srgbClr val="FFFF00"/>
                </a:solidFill>
              </a:rPr>
              <a:t>Plant out of place</a:t>
            </a:r>
          </a:p>
          <a:p>
            <a:pPr>
              <a:buFontTx/>
              <a:buChar char="•"/>
            </a:pPr>
            <a:r>
              <a:rPr lang="en-US" altLang="en-US">
                <a:solidFill>
                  <a:srgbClr val="FFFF00"/>
                </a:solidFill>
              </a:rPr>
              <a:t>Plants causing economic loss</a:t>
            </a:r>
          </a:p>
          <a:p>
            <a:pPr>
              <a:buFontTx/>
              <a:buChar char="•"/>
            </a:pPr>
            <a:r>
              <a:rPr lang="en-US" altLang="en-US">
                <a:solidFill>
                  <a:srgbClr val="FFFF00"/>
                </a:solidFill>
              </a:rPr>
              <a:t>Non-native plant (Privet, </a:t>
            </a:r>
            <a:r>
              <a:rPr lang="en-US" altLang="en-US" i="1">
                <a:solidFill>
                  <a:srgbClr val="FFFF00"/>
                </a:solidFill>
              </a:rPr>
              <a:t>Ligustrum</a:t>
            </a:r>
            <a:r>
              <a:rPr lang="en-US" altLang="en-US">
                <a:solidFill>
                  <a:srgbClr val="FFFF00"/>
                </a:solidFill>
              </a:rPr>
              <a:t> spp.)</a:t>
            </a:r>
          </a:p>
          <a:p>
            <a:pPr>
              <a:buFontTx/>
              <a:buChar char="•"/>
            </a:pPr>
            <a:r>
              <a:rPr lang="en-US" altLang="en-US">
                <a:solidFill>
                  <a:srgbClr val="FFFF00"/>
                </a:solidFill>
              </a:rPr>
              <a:t>Plants whose virtues have not been discovered</a:t>
            </a:r>
          </a:p>
          <a:p>
            <a:pPr>
              <a:buFontTx/>
              <a:buChar char="•"/>
            </a:pPr>
            <a:endParaRPr lang="en-US" altLang="en-US"/>
          </a:p>
          <a:p>
            <a:pPr>
              <a:buFontTx/>
              <a:buChar char="•"/>
            </a:pPr>
            <a:endParaRPr lang="en-US" altLang="en-US"/>
          </a:p>
        </p:txBody>
      </p:sp>
    </p:spTree>
    <p:extLst>
      <p:ext uri="{BB962C8B-B14F-4D97-AF65-F5344CB8AC3E}">
        <p14:creationId xmlns:p14="http://schemas.microsoft.com/office/powerpoint/2010/main" val="144326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9105D0-F5C7-C34E-8F97-245BF153821A}" type="slidenum">
              <a:rPr lang="en-US" altLang="en-US"/>
              <a:pPr/>
              <a:t>‹#›</a:t>
            </a:fld>
            <a:endParaRPr lang="en-US" altLang="en-US"/>
          </a:p>
        </p:txBody>
      </p:sp>
    </p:spTree>
    <p:extLst>
      <p:ext uri="{BB962C8B-B14F-4D97-AF65-F5344CB8AC3E}">
        <p14:creationId xmlns:p14="http://schemas.microsoft.com/office/powerpoint/2010/main" val="62811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031C29-F2C5-ED46-9D54-63BF03EAC46D}" type="slidenum">
              <a:rPr lang="en-US" altLang="en-US"/>
              <a:pPr/>
              <a:t>‹#›</a:t>
            </a:fld>
            <a:endParaRPr lang="en-US" altLang="en-US"/>
          </a:p>
        </p:txBody>
      </p:sp>
    </p:spTree>
    <p:extLst>
      <p:ext uri="{BB962C8B-B14F-4D97-AF65-F5344CB8AC3E}">
        <p14:creationId xmlns:p14="http://schemas.microsoft.com/office/powerpoint/2010/main" val="60312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4CC56A-FC90-3B4A-B5E0-A45D2ABA066D}" type="slidenum">
              <a:rPr lang="en-US" altLang="en-US"/>
              <a:pPr/>
              <a:t>‹#›</a:t>
            </a:fld>
            <a:endParaRPr lang="en-US" altLang="en-US"/>
          </a:p>
        </p:txBody>
      </p:sp>
    </p:spTree>
    <p:extLst>
      <p:ext uri="{BB962C8B-B14F-4D97-AF65-F5344CB8AC3E}">
        <p14:creationId xmlns:p14="http://schemas.microsoft.com/office/powerpoint/2010/main" val="59549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F22061F-D9F9-E84A-A8A0-2D38B328E69D}" type="slidenum">
              <a:rPr lang="en-US" altLang="en-US"/>
              <a:pPr/>
              <a:t>‹#›</a:t>
            </a:fld>
            <a:endParaRPr lang="en-US" altLang="en-US"/>
          </a:p>
        </p:txBody>
      </p:sp>
    </p:spTree>
    <p:extLst>
      <p:ext uri="{BB962C8B-B14F-4D97-AF65-F5344CB8AC3E}">
        <p14:creationId xmlns:p14="http://schemas.microsoft.com/office/powerpoint/2010/main" val="449612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29AD39E-D569-C944-A6F4-F930E4953F2F}" type="slidenum">
              <a:rPr lang="en-US" altLang="en-US"/>
              <a:pPr/>
              <a:t>‹#›</a:t>
            </a:fld>
            <a:endParaRPr lang="en-US" altLang="en-US"/>
          </a:p>
        </p:txBody>
      </p:sp>
    </p:spTree>
    <p:extLst>
      <p:ext uri="{BB962C8B-B14F-4D97-AF65-F5344CB8AC3E}">
        <p14:creationId xmlns:p14="http://schemas.microsoft.com/office/powerpoint/2010/main" val="1787968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4B6B955-5554-2D43-B4FD-AC94C827C798}" type="slidenum">
              <a:rPr lang="en-US" altLang="en-US"/>
              <a:pPr/>
              <a:t>‹#›</a:t>
            </a:fld>
            <a:endParaRPr lang="en-US" altLang="en-US"/>
          </a:p>
        </p:txBody>
      </p:sp>
    </p:spTree>
    <p:extLst>
      <p:ext uri="{BB962C8B-B14F-4D97-AF65-F5344CB8AC3E}">
        <p14:creationId xmlns:p14="http://schemas.microsoft.com/office/powerpoint/2010/main" val="64931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9A17511-CA42-EB41-BB1A-0EEA3865AAD8}" type="slidenum">
              <a:rPr lang="en-US" altLang="en-US"/>
              <a:pPr/>
              <a:t>‹#›</a:t>
            </a:fld>
            <a:endParaRPr lang="en-US" altLang="en-US"/>
          </a:p>
        </p:txBody>
      </p:sp>
    </p:spTree>
    <p:extLst>
      <p:ext uri="{BB962C8B-B14F-4D97-AF65-F5344CB8AC3E}">
        <p14:creationId xmlns:p14="http://schemas.microsoft.com/office/powerpoint/2010/main" val="173694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B67372-BA82-A94E-A17C-50F1F0E8010C}" type="slidenum">
              <a:rPr lang="en-US" altLang="en-US"/>
              <a:pPr/>
              <a:t>‹#›</a:t>
            </a:fld>
            <a:endParaRPr lang="en-US" altLang="en-US"/>
          </a:p>
        </p:txBody>
      </p:sp>
    </p:spTree>
    <p:extLst>
      <p:ext uri="{BB962C8B-B14F-4D97-AF65-F5344CB8AC3E}">
        <p14:creationId xmlns:p14="http://schemas.microsoft.com/office/powerpoint/2010/main" val="126236831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DC8DB6-458D-FB47-B4D6-F8F332918456}" type="slidenum">
              <a:rPr lang="en-US" altLang="en-US"/>
              <a:pPr/>
              <a:t>‹#›</a:t>
            </a:fld>
            <a:endParaRPr lang="en-US" altLang="en-US"/>
          </a:p>
        </p:txBody>
      </p:sp>
    </p:spTree>
    <p:extLst>
      <p:ext uri="{BB962C8B-B14F-4D97-AF65-F5344CB8AC3E}">
        <p14:creationId xmlns:p14="http://schemas.microsoft.com/office/powerpoint/2010/main" val="163327107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5951F4-BC27-444A-9C7F-FC6671263C82}" type="slidenum">
              <a:rPr lang="en-US" altLang="en-US"/>
              <a:pPr/>
              <a:t>‹#›</a:t>
            </a:fld>
            <a:endParaRPr lang="en-US" altLang="en-US"/>
          </a:p>
        </p:txBody>
      </p:sp>
    </p:spTree>
    <p:extLst>
      <p:ext uri="{BB962C8B-B14F-4D97-AF65-F5344CB8AC3E}">
        <p14:creationId xmlns:p14="http://schemas.microsoft.com/office/powerpoint/2010/main" val="1250914343"/>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068305-E37F-054F-B880-5FE6A1472950}" type="slidenum">
              <a:rPr lang="en-US" altLang="en-US"/>
              <a:pPr/>
              <a:t>‹#›</a:t>
            </a:fld>
            <a:endParaRPr lang="en-US" altLang="en-US"/>
          </a:p>
        </p:txBody>
      </p:sp>
    </p:spTree>
    <p:extLst>
      <p:ext uri="{BB962C8B-B14F-4D97-AF65-F5344CB8AC3E}">
        <p14:creationId xmlns:p14="http://schemas.microsoft.com/office/powerpoint/2010/main" val="25245867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38A772-8CD2-1940-B3D2-1D30E69C9D48}" type="slidenum">
              <a:rPr lang="en-US" altLang="en-US"/>
              <a:pPr/>
              <a:t>‹#›</a:t>
            </a:fld>
            <a:endParaRPr lang="en-US" altLang="en-US"/>
          </a:p>
        </p:txBody>
      </p:sp>
    </p:spTree>
    <p:extLst>
      <p:ext uri="{BB962C8B-B14F-4D97-AF65-F5344CB8AC3E}">
        <p14:creationId xmlns:p14="http://schemas.microsoft.com/office/powerpoint/2010/main" val="183691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87EAF1-744B-1540-84A9-2AB67C8FB123}" type="slidenum">
              <a:rPr lang="en-US" altLang="en-US"/>
              <a:pPr/>
              <a:t>‹#›</a:t>
            </a:fld>
            <a:endParaRPr lang="en-US" altLang="en-US"/>
          </a:p>
        </p:txBody>
      </p:sp>
    </p:spTree>
    <p:extLst>
      <p:ext uri="{BB962C8B-B14F-4D97-AF65-F5344CB8AC3E}">
        <p14:creationId xmlns:p14="http://schemas.microsoft.com/office/powerpoint/2010/main" val="1792680672"/>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8620D3-1A34-A04A-A4E8-762B3B5DA486}" type="slidenum">
              <a:rPr lang="en-US" altLang="en-US"/>
              <a:pPr/>
              <a:t>‹#›</a:t>
            </a:fld>
            <a:endParaRPr lang="en-US" altLang="en-US"/>
          </a:p>
        </p:txBody>
      </p:sp>
    </p:spTree>
    <p:extLst>
      <p:ext uri="{BB962C8B-B14F-4D97-AF65-F5344CB8AC3E}">
        <p14:creationId xmlns:p14="http://schemas.microsoft.com/office/powerpoint/2010/main" val="38848689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F7BE202-DA1D-DA46-8D13-4CDC08EEF1CA}" type="slidenum">
              <a:rPr lang="en-US" altLang="en-US"/>
              <a:pPr/>
              <a:t>‹#›</a:t>
            </a:fld>
            <a:endParaRPr lang="en-US" altLang="en-US"/>
          </a:p>
        </p:txBody>
      </p:sp>
    </p:spTree>
    <p:extLst>
      <p:ext uri="{BB962C8B-B14F-4D97-AF65-F5344CB8AC3E}">
        <p14:creationId xmlns:p14="http://schemas.microsoft.com/office/powerpoint/2010/main" val="94894057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2C3DCF-A10C-7947-86C9-4A0C52F5DDE1}" type="slidenum">
              <a:rPr lang="en-US" altLang="en-US"/>
              <a:pPr/>
              <a:t>‹#›</a:t>
            </a:fld>
            <a:endParaRPr lang="en-US" altLang="en-US"/>
          </a:p>
        </p:txBody>
      </p:sp>
    </p:spTree>
    <p:extLst>
      <p:ext uri="{BB962C8B-B14F-4D97-AF65-F5344CB8AC3E}">
        <p14:creationId xmlns:p14="http://schemas.microsoft.com/office/powerpoint/2010/main" val="163073182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CAE890-9F81-474E-99A9-8AF13FA9C5D0}" type="slidenum">
              <a:rPr lang="en-US" altLang="en-US"/>
              <a:pPr/>
              <a:t>‹#›</a:t>
            </a:fld>
            <a:endParaRPr lang="en-US" altLang="en-US"/>
          </a:p>
        </p:txBody>
      </p:sp>
    </p:spTree>
    <p:extLst>
      <p:ext uri="{BB962C8B-B14F-4D97-AF65-F5344CB8AC3E}">
        <p14:creationId xmlns:p14="http://schemas.microsoft.com/office/powerpoint/2010/main" val="152346295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0976D8-025A-D240-910E-254B69BD324D}" type="slidenum">
              <a:rPr lang="en-US" altLang="en-US"/>
              <a:pPr/>
              <a:t>‹#›</a:t>
            </a:fld>
            <a:endParaRPr lang="en-US" altLang="en-US"/>
          </a:p>
        </p:txBody>
      </p:sp>
    </p:spTree>
    <p:extLst>
      <p:ext uri="{BB962C8B-B14F-4D97-AF65-F5344CB8AC3E}">
        <p14:creationId xmlns:p14="http://schemas.microsoft.com/office/powerpoint/2010/main" val="394344697"/>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27CA15-15BA-004A-817E-3C944ED4E7EF}" type="slidenum">
              <a:rPr lang="en-US" altLang="en-US"/>
              <a:pPr/>
              <a:t>‹#›</a:t>
            </a:fld>
            <a:endParaRPr lang="en-US" altLang="en-US"/>
          </a:p>
        </p:txBody>
      </p:sp>
    </p:spTree>
    <p:extLst>
      <p:ext uri="{BB962C8B-B14F-4D97-AF65-F5344CB8AC3E}">
        <p14:creationId xmlns:p14="http://schemas.microsoft.com/office/powerpoint/2010/main" val="61678783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A50E35-C358-7245-B7C4-1791002AF271}" type="slidenum">
              <a:rPr lang="en-US" altLang="en-US"/>
              <a:pPr/>
              <a:t>‹#›</a:t>
            </a:fld>
            <a:endParaRPr lang="en-US" altLang="en-US"/>
          </a:p>
        </p:txBody>
      </p:sp>
    </p:spTree>
    <p:extLst>
      <p:ext uri="{BB962C8B-B14F-4D97-AF65-F5344CB8AC3E}">
        <p14:creationId xmlns:p14="http://schemas.microsoft.com/office/powerpoint/2010/main" val="80764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6FC83F-F6FA-1541-856E-0C5E53B85FB3}" type="slidenum">
              <a:rPr lang="en-US" altLang="en-US"/>
              <a:pPr/>
              <a:t>‹#›</a:t>
            </a:fld>
            <a:endParaRPr lang="en-US" altLang="en-US"/>
          </a:p>
        </p:txBody>
      </p:sp>
    </p:spTree>
    <p:extLst>
      <p:ext uri="{BB962C8B-B14F-4D97-AF65-F5344CB8AC3E}">
        <p14:creationId xmlns:p14="http://schemas.microsoft.com/office/powerpoint/2010/main" val="202688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5204A8B-3733-604F-8DFC-AB52B5516591}" type="slidenum">
              <a:rPr lang="en-US" altLang="en-US"/>
              <a:pPr/>
              <a:t>‹#›</a:t>
            </a:fld>
            <a:endParaRPr lang="en-US" altLang="en-US"/>
          </a:p>
        </p:txBody>
      </p:sp>
    </p:spTree>
    <p:extLst>
      <p:ext uri="{BB962C8B-B14F-4D97-AF65-F5344CB8AC3E}">
        <p14:creationId xmlns:p14="http://schemas.microsoft.com/office/powerpoint/2010/main" val="29500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D489EF9-5F02-134D-BE49-193BDDE86C0F}" type="slidenum">
              <a:rPr lang="en-US" altLang="en-US"/>
              <a:pPr/>
              <a:t>‹#›</a:t>
            </a:fld>
            <a:endParaRPr lang="en-US" altLang="en-US"/>
          </a:p>
        </p:txBody>
      </p:sp>
    </p:spTree>
    <p:extLst>
      <p:ext uri="{BB962C8B-B14F-4D97-AF65-F5344CB8AC3E}">
        <p14:creationId xmlns:p14="http://schemas.microsoft.com/office/powerpoint/2010/main" val="169518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C860216-E7A6-5044-996D-F01648FF85E4}" type="slidenum">
              <a:rPr lang="en-US" altLang="en-US"/>
              <a:pPr/>
              <a:t>‹#›</a:t>
            </a:fld>
            <a:endParaRPr lang="en-US" altLang="en-US"/>
          </a:p>
        </p:txBody>
      </p:sp>
    </p:spTree>
    <p:extLst>
      <p:ext uri="{BB962C8B-B14F-4D97-AF65-F5344CB8AC3E}">
        <p14:creationId xmlns:p14="http://schemas.microsoft.com/office/powerpoint/2010/main" val="22587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85AF235-4CF9-8C4D-BACE-BFE9E4D51E40}" type="slidenum">
              <a:rPr lang="en-US" altLang="en-US"/>
              <a:pPr/>
              <a:t>‹#›</a:t>
            </a:fld>
            <a:endParaRPr lang="en-US" altLang="en-US"/>
          </a:p>
        </p:txBody>
      </p:sp>
    </p:spTree>
    <p:extLst>
      <p:ext uri="{BB962C8B-B14F-4D97-AF65-F5344CB8AC3E}">
        <p14:creationId xmlns:p14="http://schemas.microsoft.com/office/powerpoint/2010/main" val="167641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45EFF4-2725-274B-9A1D-1933CC0FE5AE}" type="slidenum">
              <a:rPr lang="en-US" altLang="en-US"/>
              <a:pPr/>
              <a:t>‹#›</a:t>
            </a:fld>
            <a:endParaRPr lang="en-US" altLang="en-US"/>
          </a:p>
        </p:txBody>
      </p:sp>
    </p:spTree>
    <p:extLst>
      <p:ext uri="{BB962C8B-B14F-4D97-AF65-F5344CB8AC3E}">
        <p14:creationId xmlns:p14="http://schemas.microsoft.com/office/powerpoint/2010/main" val="462446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7EDFBBE9-4A83-FC48-A0F1-0EBF3D7CC55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0FF00"/>
        </a:buClr>
        <a:buSzPct val="80000"/>
        <a:buFont typeface="Wingdings" charset="2"/>
        <a:buChar char="Ø"/>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68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68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spcBef>
                <a:spcPct val="0"/>
              </a:spcBef>
              <a:defRPr sz="1400"/>
            </a:lvl1pPr>
          </a:lstStyle>
          <a:p>
            <a:endParaRPr lang="en-US" altLang="en-US"/>
          </a:p>
        </p:txBody>
      </p:sp>
      <p:sp>
        <p:nvSpPr>
          <p:cNvPr id="3768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vl1pPr>
          </a:lstStyle>
          <a:p>
            <a:endParaRPr lang="en-US" altLang="en-US"/>
          </a:p>
        </p:txBody>
      </p:sp>
      <p:sp>
        <p:nvSpPr>
          <p:cNvPr id="3768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fld id="{54287955-6038-5343-B95E-3297E8FB825C}" type="slidenum">
              <a:rPr lang="en-US" altLang="en-US"/>
              <a:pPr/>
              <a:t>‹#›</a:t>
            </a:fld>
            <a:endParaRPr lang="en-US" altLang="en-US"/>
          </a:p>
        </p:txBody>
      </p:sp>
      <p:sp>
        <p:nvSpPr>
          <p:cNvPr id="376839" name="Rectangle 7"/>
          <p:cNvSpPr>
            <a:spLocks noChangeArrowheads="1"/>
          </p:cNvSpPr>
          <p:nvPr userDrawn="1"/>
        </p:nvSpPr>
        <p:spPr bwMode="auto">
          <a:xfrm>
            <a:off x="4479925"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0"/>
              </a:spcBef>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bin"/><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7.jpeg"/></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6.xml"/><Relationship Id="rId3"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hyperlink" Target="http://www.georgiaturf.com/" TargetMode="Externa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tx1"/>
            </a:gs>
            <a:gs pos="100000">
              <a:schemeClr val="bg1"/>
            </a:gs>
          </a:gsLst>
          <a:lin ang="5400000" scaled="1"/>
        </a:gradFill>
        <a:effectLst/>
      </p:bgPr>
    </p:bg>
    <p:spTree>
      <p:nvGrpSpPr>
        <p:cNvPr id="1" name=""/>
        <p:cNvGrpSpPr/>
        <p:nvPr/>
      </p:nvGrpSpPr>
      <p:grpSpPr>
        <a:xfrm>
          <a:off x="0" y="0"/>
          <a:ext cx="0" cy="0"/>
          <a:chOff x="0" y="0"/>
          <a:chExt cx="0" cy="0"/>
        </a:xfrm>
      </p:grpSpPr>
      <p:pic>
        <p:nvPicPr>
          <p:cNvPr id="482306"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descr="Privet fr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610100" cy="3311525"/>
          </a:xfrm>
          <a:prstGeom prst="rect">
            <a:avLst/>
          </a:prstGeom>
          <a:noFill/>
          <a:extLst>
            <a:ext uri="{909E8E84-426E-40DD-AFC4-6F175D3DCCD1}">
              <a14:hiddenFill xmlns:a14="http://schemas.microsoft.com/office/drawing/2010/main">
                <a:solidFill>
                  <a:srgbClr val="FFFFFF"/>
                </a:solidFill>
              </a14:hiddenFill>
            </a:ext>
          </a:extLst>
        </p:spPr>
      </p:pic>
      <p:sp>
        <p:nvSpPr>
          <p:cNvPr id="372739" name="Text Box 3"/>
          <p:cNvSpPr txBox="1">
            <a:spLocks noChangeArrowheads="1"/>
          </p:cNvSpPr>
          <p:nvPr/>
        </p:nvSpPr>
        <p:spPr bwMode="auto">
          <a:xfrm>
            <a:off x="76200" y="3946525"/>
            <a:ext cx="533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0000"/>
              </a:lnSpc>
            </a:pPr>
            <a:r>
              <a:rPr lang="en-US" altLang="en-US" sz="4000" b="1">
                <a:solidFill>
                  <a:srgbClr val="FFFF00"/>
                </a:solidFill>
              </a:rPr>
              <a:t>Chinese Privet </a:t>
            </a:r>
          </a:p>
          <a:p>
            <a:pPr algn="ctr" eaLnBrk="1" hangingPunct="1">
              <a:lnSpc>
                <a:spcPct val="50000"/>
              </a:lnSpc>
            </a:pPr>
            <a:r>
              <a:rPr lang="en-US" altLang="en-US" sz="4000" b="1">
                <a:solidFill>
                  <a:srgbClr val="FFFF00"/>
                </a:solidFill>
              </a:rPr>
              <a:t>(</a:t>
            </a:r>
            <a:r>
              <a:rPr lang="en-US" altLang="en-US" sz="4000" b="1" i="1">
                <a:solidFill>
                  <a:srgbClr val="FFFF00"/>
                </a:solidFill>
              </a:rPr>
              <a:t>Ligustrum sinense</a:t>
            </a:r>
            <a:r>
              <a:rPr lang="en-US" altLang="en-US" sz="4000" b="1">
                <a:solidFill>
                  <a:srgbClr val="FFFF00"/>
                </a:solidFill>
              </a:rPr>
              <a:t>)</a:t>
            </a:r>
          </a:p>
        </p:txBody>
      </p:sp>
      <p:pic>
        <p:nvPicPr>
          <p:cNvPr id="372740" name="Picture 4" descr="Kudzu flowers (excell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3051175" cy="4076700"/>
          </a:xfrm>
          <a:prstGeom prst="rect">
            <a:avLst/>
          </a:prstGeom>
          <a:noFill/>
          <a:extLst>
            <a:ext uri="{909E8E84-426E-40DD-AFC4-6F175D3DCCD1}">
              <a14:hiddenFill xmlns:a14="http://schemas.microsoft.com/office/drawing/2010/main">
                <a:solidFill>
                  <a:srgbClr val="FFFFFF"/>
                </a:solidFill>
              </a14:hiddenFill>
            </a:ext>
          </a:extLst>
        </p:spPr>
      </p:pic>
      <p:sp>
        <p:nvSpPr>
          <p:cNvPr id="372741" name="Text Box 5"/>
          <p:cNvSpPr txBox="1">
            <a:spLocks noChangeArrowheads="1"/>
          </p:cNvSpPr>
          <p:nvPr/>
        </p:nvSpPr>
        <p:spPr bwMode="auto">
          <a:xfrm>
            <a:off x="4114800" y="5699125"/>
            <a:ext cx="563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pPr>
            <a:r>
              <a:rPr lang="en-US" altLang="en-US" sz="4000" b="1">
                <a:solidFill>
                  <a:schemeClr val="tx2"/>
                </a:solidFill>
              </a:rPr>
              <a:t>Kudza </a:t>
            </a:r>
          </a:p>
          <a:p>
            <a:pPr algn="ctr">
              <a:lnSpc>
                <a:spcPct val="50000"/>
              </a:lnSpc>
            </a:pPr>
            <a:r>
              <a:rPr lang="en-US" altLang="en-US" sz="4000" b="1">
                <a:solidFill>
                  <a:schemeClr val="tx2"/>
                </a:solidFill>
              </a:rPr>
              <a:t>(Pueraria lobata)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133600" y="609600"/>
            <a:ext cx="52578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solidFill>
                  <a:srgbClr val="FFFF00"/>
                </a:solidFill>
              </a:rPr>
              <a:t>Why Control?</a:t>
            </a:r>
          </a:p>
        </p:txBody>
      </p:sp>
      <p:sp>
        <p:nvSpPr>
          <p:cNvPr id="377859" name="Text Box 3"/>
          <p:cNvSpPr txBox="1">
            <a:spLocks noChangeArrowheads="1"/>
          </p:cNvSpPr>
          <p:nvPr/>
        </p:nvSpPr>
        <p:spPr bwMode="auto">
          <a:xfrm>
            <a:off x="838200" y="2362200"/>
            <a:ext cx="76200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indent="338138">
              <a:spcBef>
                <a:spcPct val="0"/>
              </a:spcBef>
              <a:defRPr sz="2400">
                <a:solidFill>
                  <a:schemeClr val="tx1"/>
                </a:solidFill>
                <a:latin typeface="Times New Roman" charset="0"/>
              </a:defRPr>
            </a:lvl1pPr>
            <a:lvl2pPr marL="579438">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buClr>
                <a:srgbClr val="FF3300"/>
              </a:buClr>
              <a:buFontTx/>
              <a:buChar char="•"/>
            </a:pPr>
            <a:r>
              <a:rPr lang="en-US" altLang="en-US" sz="4400" b="1">
                <a:solidFill>
                  <a:srgbClr val="FFFF00"/>
                </a:solidFill>
              </a:rPr>
              <a:t>Plant competition</a:t>
            </a:r>
          </a:p>
          <a:p>
            <a:pPr eaLnBrk="1" hangingPunct="1">
              <a:spcBef>
                <a:spcPct val="50000"/>
              </a:spcBef>
              <a:buClr>
                <a:srgbClr val="FF3300"/>
              </a:buClr>
              <a:buFontTx/>
              <a:buChar char="•"/>
            </a:pPr>
            <a:r>
              <a:rPr lang="en-US" altLang="en-US" sz="4400" b="1">
                <a:solidFill>
                  <a:srgbClr val="FFFF00"/>
                </a:solidFill>
              </a:rPr>
              <a:t>Prevent economic loss</a:t>
            </a:r>
          </a:p>
          <a:p>
            <a:pPr eaLnBrk="1" hangingPunct="1">
              <a:spcBef>
                <a:spcPct val="50000"/>
              </a:spcBef>
              <a:buClr>
                <a:srgbClr val="FF3300"/>
              </a:buClr>
              <a:buFontTx/>
              <a:buChar char="•"/>
            </a:pPr>
            <a:r>
              <a:rPr lang="en-US" altLang="en-US" sz="4400" b="1">
                <a:solidFill>
                  <a:srgbClr val="FFFF00"/>
                </a:solidFill>
              </a:rPr>
              <a:t>Hosts for insects and diseases</a:t>
            </a:r>
          </a:p>
          <a:p>
            <a:pPr eaLnBrk="1" hangingPunct="1">
              <a:spcBef>
                <a:spcPct val="50000"/>
              </a:spcBef>
              <a:buClr>
                <a:srgbClr val="FF3300"/>
              </a:buClr>
              <a:buFontTx/>
              <a:buChar char="•"/>
            </a:pPr>
            <a:r>
              <a:rPr lang="en-US" altLang="en-US" sz="4400" b="1">
                <a:solidFill>
                  <a:srgbClr val="FFFF00"/>
                </a:solidFill>
              </a:rPr>
              <a:t>Maintain landscape beauty</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Reason Weeds Survive</a:t>
            </a:r>
          </a:p>
        </p:txBody>
      </p:sp>
      <p:sp>
        <p:nvSpPr>
          <p:cNvPr id="12291" name="Rectangle 3"/>
          <p:cNvSpPr>
            <a:spLocks noGrp="1" noChangeArrowheads="1"/>
          </p:cNvSpPr>
          <p:nvPr>
            <p:ph type="body" sz="half" idx="1"/>
          </p:nvPr>
        </p:nvSpPr>
        <p:spPr>
          <a:xfrm>
            <a:off x="685800" y="1981200"/>
            <a:ext cx="4648200" cy="4114800"/>
          </a:xfrm>
        </p:spPr>
        <p:txBody>
          <a:bodyPr/>
          <a:lstStyle/>
          <a:p>
            <a:pPr>
              <a:buClr>
                <a:schemeClr val="hlink"/>
              </a:buClr>
              <a:buSzTx/>
              <a:buFontTx/>
              <a:buChar char="•"/>
            </a:pPr>
            <a:r>
              <a:rPr lang="en-US" altLang="en-US" b="1"/>
              <a:t>Hard seed coat, deep burial, germination inhibitors, prolific seed production</a:t>
            </a:r>
          </a:p>
          <a:p>
            <a:pPr>
              <a:buClr>
                <a:schemeClr val="hlink"/>
              </a:buClr>
              <a:buSzTx/>
              <a:buFontTx/>
              <a:buChar char="•"/>
            </a:pPr>
            <a:r>
              <a:rPr lang="en-US" altLang="en-US" b="1"/>
              <a:t>Persistent vegetative structures: Bulbs, tubers, rhizomes, stolons, and corms. </a:t>
            </a:r>
          </a:p>
        </p:txBody>
      </p:sp>
      <p:pic>
        <p:nvPicPr>
          <p:cNvPr id="12292" name="Picture 4" descr="Smilax tub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905000"/>
            <a:ext cx="3276600" cy="245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a:xfrm>
            <a:off x="762000" y="1905000"/>
            <a:ext cx="7772400" cy="1600200"/>
          </a:xfrm>
          <a:solidFill>
            <a:schemeClr val="folHlink"/>
          </a:solidFill>
          <a:ln/>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8000" b="1"/>
              <a:t>Common Weeds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1600200" y="381000"/>
            <a:ext cx="6248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solidFill>
                  <a:srgbClr val="FFFF00"/>
                </a:solidFill>
              </a:rPr>
              <a:t>Weed Life Cycles</a:t>
            </a:r>
          </a:p>
        </p:txBody>
      </p:sp>
      <p:sp>
        <p:nvSpPr>
          <p:cNvPr id="396291" name="Text Box 3"/>
          <p:cNvSpPr txBox="1">
            <a:spLocks noChangeArrowheads="1"/>
          </p:cNvSpPr>
          <p:nvPr/>
        </p:nvSpPr>
        <p:spPr bwMode="auto">
          <a:xfrm>
            <a:off x="304800" y="1752600"/>
            <a:ext cx="86106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3200" b="1">
                <a:solidFill>
                  <a:srgbClr val="FF3300"/>
                </a:solidFill>
              </a:rPr>
              <a:t>Annual:</a:t>
            </a:r>
            <a:r>
              <a:rPr lang="en-US" altLang="en-US" sz="3200" b="1">
                <a:solidFill>
                  <a:srgbClr val="FFFF00"/>
                </a:solidFill>
              </a:rPr>
              <a:t>  </a:t>
            </a:r>
            <a:r>
              <a:rPr lang="en-US" altLang="en-US" sz="3200" b="1"/>
              <a:t>Completes growth cycle in a single growing season (crabgrass).</a:t>
            </a:r>
          </a:p>
          <a:p>
            <a:pPr eaLnBrk="1" hangingPunct="1"/>
            <a:r>
              <a:rPr lang="en-US" altLang="en-US" sz="3200" b="1">
                <a:solidFill>
                  <a:srgbClr val="FF3300"/>
                </a:solidFill>
              </a:rPr>
              <a:t>Perennial:</a:t>
            </a:r>
            <a:r>
              <a:rPr lang="en-US" altLang="en-US" sz="3200" b="1">
                <a:solidFill>
                  <a:srgbClr val="FFFF00"/>
                </a:solidFill>
              </a:rPr>
              <a:t>  </a:t>
            </a:r>
            <a:r>
              <a:rPr lang="en-US" altLang="en-US" sz="3200" b="1"/>
              <a:t>A plant that can persist more than two years, and reproduce through roots or seeds (clover).</a:t>
            </a:r>
          </a:p>
          <a:p>
            <a:pPr eaLnBrk="1" hangingPunct="1"/>
            <a:r>
              <a:rPr lang="en-US" altLang="en-US" sz="3200" b="1">
                <a:solidFill>
                  <a:srgbClr val="FF3300"/>
                </a:solidFill>
              </a:rPr>
              <a:t>Biennial:</a:t>
            </a:r>
            <a:r>
              <a:rPr lang="en-US" altLang="en-US" sz="3200" b="1">
                <a:solidFill>
                  <a:srgbClr val="FFFF00"/>
                </a:solidFill>
              </a:rPr>
              <a:t>  </a:t>
            </a:r>
            <a:r>
              <a:rPr lang="en-US" altLang="en-US" sz="3200" b="1"/>
              <a:t>A plant that normally requires two growing seasons to complete its life cycle, flowering and fruiting in its second year (wild carrot).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1905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600" b="1"/>
              <a:t>Seed Germination Factors</a:t>
            </a:r>
          </a:p>
        </p:txBody>
      </p:sp>
      <p:sp>
        <p:nvSpPr>
          <p:cNvPr id="19460" name="Rectangle 4"/>
          <p:cNvSpPr>
            <a:spLocks noGrp="1" noChangeArrowheads="1"/>
          </p:cNvSpPr>
          <p:nvPr>
            <p:ph type="body" idx="1"/>
          </p:nvPr>
        </p:nvSpPr>
        <p:spPr>
          <a:xfrm>
            <a:off x="609600" y="3048000"/>
            <a:ext cx="6553200" cy="3200400"/>
          </a:xfrm>
        </p:spPr>
        <p:txBody>
          <a:bodyPr/>
          <a:lstStyle/>
          <a:p>
            <a:pPr>
              <a:lnSpc>
                <a:spcPct val="90000"/>
              </a:lnSpc>
              <a:spcBef>
                <a:spcPct val="50000"/>
              </a:spcBef>
              <a:buClr>
                <a:schemeClr val="hlink"/>
              </a:buClr>
              <a:buFontTx/>
              <a:buChar char="•"/>
            </a:pPr>
            <a:r>
              <a:rPr lang="en-US" altLang="en-US" sz="4400" b="1"/>
              <a:t>Oxygen</a:t>
            </a:r>
          </a:p>
          <a:p>
            <a:pPr>
              <a:lnSpc>
                <a:spcPct val="90000"/>
              </a:lnSpc>
              <a:spcBef>
                <a:spcPct val="50000"/>
              </a:spcBef>
              <a:buClr>
                <a:schemeClr val="hlink"/>
              </a:buClr>
              <a:buFontTx/>
              <a:buChar char="•"/>
            </a:pPr>
            <a:r>
              <a:rPr lang="en-US" altLang="en-US" sz="4400" b="1"/>
              <a:t>Light</a:t>
            </a:r>
          </a:p>
          <a:p>
            <a:pPr>
              <a:lnSpc>
                <a:spcPct val="90000"/>
              </a:lnSpc>
              <a:spcBef>
                <a:spcPct val="50000"/>
              </a:spcBef>
              <a:buClr>
                <a:schemeClr val="hlink"/>
              </a:buClr>
              <a:buFontTx/>
              <a:buChar char="•"/>
            </a:pPr>
            <a:r>
              <a:rPr lang="en-US" altLang="en-US" sz="4400" b="1"/>
              <a:t>Scarification (physical removal of the seed coat)</a:t>
            </a:r>
          </a:p>
        </p:txBody>
      </p:sp>
      <p:sp>
        <p:nvSpPr>
          <p:cNvPr id="19461" name="Text Box 5"/>
          <p:cNvSpPr txBox="1">
            <a:spLocks noChangeArrowheads="1"/>
          </p:cNvSpPr>
          <p:nvPr/>
        </p:nvSpPr>
        <p:spPr bwMode="auto">
          <a:xfrm>
            <a:off x="4724400" y="2940050"/>
            <a:ext cx="40386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chemeClr val="hlink"/>
              </a:buClr>
              <a:buFontTx/>
              <a:buChar char="•"/>
            </a:pPr>
            <a:r>
              <a:rPr lang="en-US" altLang="en-US" sz="4800" b="1"/>
              <a:t>Temperature</a:t>
            </a:r>
          </a:p>
          <a:p>
            <a:pPr>
              <a:buClr>
                <a:schemeClr val="hlink"/>
              </a:buClr>
              <a:buFontTx/>
              <a:buChar char="•"/>
            </a:pPr>
            <a:r>
              <a:rPr lang="en-US" altLang="en-US" sz="4800" b="1"/>
              <a:t>Water</a:t>
            </a:r>
          </a:p>
          <a:p>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533400"/>
            <a:ext cx="8458200" cy="1006475"/>
          </a:xfrm>
          <a:prstGeom prst="rect">
            <a:avLst/>
          </a:prstGeom>
          <a:solidFill>
            <a:schemeClr val="folHlink"/>
          </a:solidFill>
          <a:ln>
            <a:noFill/>
          </a:ln>
          <a:effectLst/>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flatTx/>
          </a:bodyPr>
          <a:lstStyle/>
          <a:p>
            <a:pPr algn="ctr"/>
            <a:r>
              <a:rPr lang="en-US" altLang="en-US">
                <a:solidFill>
                  <a:schemeClr val="tx2"/>
                </a:solidFill>
              </a:rPr>
              <a:t>  </a:t>
            </a:r>
            <a:r>
              <a:rPr lang="en-US" altLang="en-US" sz="6000" b="1">
                <a:solidFill>
                  <a:schemeClr val="tx2"/>
                </a:solidFill>
              </a:rPr>
              <a:t>Weed Seed Production</a:t>
            </a:r>
          </a:p>
        </p:txBody>
      </p:sp>
      <p:sp>
        <p:nvSpPr>
          <p:cNvPr id="16387" name="Text Box 3"/>
          <p:cNvSpPr txBox="1">
            <a:spLocks noChangeArrowheads="1"/>
          </p:cNvSpPr>
          <p:nvPr/>
        </p:nvSpPr>
        <p:spPr bwMode="auto">
          <a:xfrm>
            <a:off x="533400" y="1752600"/>
            <a:ext cx="83820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altLang="en-US" sz="4400" b="1" u="sng"/>
              <a:t>Seed / Plant </a:t>
            </a:r>
            <a:endParaRPr lang="en-US" altLang="en-US" sz="4400" b="1"/>
          </a:p>
          <a:p>
            <a:r>
              <a:rPr lang="en-US" altLang="en-US" sz="4400" b="1"/>
              <a:t>Pigweed                     	 &gt;200,000</a:t>
            </a:r>
          </a:p>
          <a:p>
            <a:r>
              <a:rPr lang="en-US" altLang="en-US" sz="4400" b="1"/>
              <a:t>Lambsquarters        	   &gt;30,000</a:t>
            </a:r>
          </a:p>
          <a:p>
            <a:r>
              <a:rPr lang="en-US" altLang="en-US" sz="4400" b="1"/>
              <a:t>Crabgrass                 	     53,000</a:t>
            </a:r>
          </a:p>
          <a:p>
            <a:r>
              <a:rPr lang="en-US" altLang="en-US" sz="4400" b="1"/>
              <a:t>Annual Bluegrass       	       2,000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533400" y="1295400"/>
            <a:ext cx="8077200" cy="37338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sz="7200" b="1"/>
              <a:t>Weeds can be a problem 12 months a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676400"/>
            <a:ext cx="7772400" cy="22098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sz="6600" b="1"/>
              <a:t>Summer annual grasses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9490" name="Picture 2" descr="digitaria"/>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3200" y="228600"/>
            <a:ext cx="4017963" cy="4114800"/>
          </a:xfrm>
        </p:spPr>
      </p:pic>
      <p:sp>
        <p:nvSpPr>
          <p:cNvPr id="319491" name="Text Box 3"/>
          <p:cNvSpPr txBox="1">
            <a:spLocks noChangeArrowheads="1"/>
          </p:cNvSpPr>
          <p:nvPr/>
        </p:nvSpPr>
        <p:spPr bwMode="auto">
          <a:xfrm>
            <a:off x="76200" y="4419600"/>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600" b="1">
                <a:solidFill>
                  <a:schemeClr val="tx2"/>
                </a:solidFill>
              </a:rPr>
              <a:t>Southern crabgrass</a:t>
            </a:r>
          </a:p>
        </p:txBody>
      </p:sp>
      <p:pic>
        <p:nvPicPr>
          <p:cNvPr id="319492" name="Picture 4" descr="crabgrass smo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447800"/>
            <a:ext cx="4648200" cy="4032250"/>
          </a:xfrm>
          <a:prstGeom prst="rect">
            <a:avLst/>
          </a:prstGeom>
          <a:noFill/>
          <a:extLst>
            <a:ext uri="{909E8E84-426E-40DD-AFC4-6F175D3DCCD1}">
              <a14:hiddenFill xmlns:a14="http://schemas.microsoft.com/office/drawing/2010/main">
                <a:solidFill>
                  <a:srgbClr val="FFFFFF"/>
                </a:solidFill>
              </a14:hiddenFill>
            </a:ext>
          </a:extLst>
        </p:spPr>
      </p:pic>
      <p:sp>
        <p:nvSpPr>
          <p:cNvPr id="319493" name="Text Box 5"/>
          <p:cNvSpPr txBox="1">
            <a:spLocks noChangeArrowheads="1"/>
          </p:cNvSpPr>
          <p:nvPr/>
        </p:nvSpPr>
        <p:spPr bwMode="auto">
          <a:xfrm>
            <a:off x="4724400" y="5562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600" b="1">
                <a:solidFill>
                  <a:schemeClr val="tx2"/>
                </a:solidFill>
              </a:rPr>
              <a:t>Smooth crabgrass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484355"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latin typeface="Times" charset="0"/>
            </a:endParaRPr>
          </a:p>
        </p:txBody>
      </p:sp>
      <p:sp>
        <p:nvSpPr>
          <p:cNvPr id="484356"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latin typeface="Times" charset="0"/>
            </a:endParaRPr>
          </a:p>
        </p:txBody>
      </p:sp>
      <p:sp>
        <p:nvSpPr>
          <p:cNvPr id="484357"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spcBef>
                <a:spcPct val="0"/>
              </a:spcBef>
            </a:pPr>
            <a:r>
              <a:rPr lang="en-US" altLang="en-US" sz="2800" b="1">
                <a:solidFill>
                  <a:srgbClr val="3399FF"/>
                </a:solidFill>
                <a:effectLst>
                  <a:outerShdw blurRad="38100" dist="38100" dir="2700000" algn="tl">
                    <a:srgbClr val="C0C0C0"/>
                  </a:outerShdw>
                </a:effectLst>
                <a:latin typeface="Arial" charset="0"/>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4114800"/>
            <a:ext cx="4648200" cy="1295400"/>
          </a:xfrm>
        </p:spPr>
        <p:txBody>
          <a:bodyPr/>
          <a:lstStyle/>
          <a:p>
            <a:r>
              <a:rPr lang="en-US" altLang="en-US" sz="5400" b="1"/>
              <a:t>Goosegrass</a:t>
            </a:r>
          </a:p>
        </p:txBody>
      </p:sp>
      <p:pic>
        <p:nvPicPr>
          <p:cNvPr id="320516" name="Picture 4" descr="eleusin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1463" y="228600"/>
            <a:ext cx="5011737" cy="3448050"/>
          </a:xfrm>
        </p:spPr>
      </p:pic>
      <p:pic>
        <p:nvPicPr>
          <p:cNvPr id="320517" name="Picture 5" descr="gooseh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0"/>
            <a:ext cx="36576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320518" name="Picture 6" descr="goos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304800"/>
            <a:ext cx="2303462"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09600" y="1295400"/>
            <a:ext cx="8001000" cy="24384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sz="7200" b="1"/>
              <a:t>Winter annuals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914400" y="5029200"/>
            <a:ext cx="4191000" cy="1143000"/>
          </a:xfrm>
        </p:spPr>
        <p:txBody>
          <a:bodyPr/>
          <a:lstStyle/>
          <a:p>
            <a:pPr algn="l"/>
            <a:r>
              <a:rPr lang="en-US" altLang="en-US" sz="4000" b="1"/>
              <a:t>Annual bluegrass</a:t>
            </a:r>
          </a:p>
        </p:txBody>
      </p:sp>
      <p:pic>
        <p:nvPicPr>
          <p:cNvPr id="332804" name="Picture 4"/>
          <p:cNvPicPr>
            <a:picLocks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990600"/>
            <a:ext cx="4529138" cy="3886200"/>
          </a:xfrm>
          <a:noFill/>
          <a:ln/>
        </p:spPr>
      </p:pic>
      <p:pic>
        <p:nvPicPr>
          <p:cNvPr id="33280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685800"/>
            <a:ext cx="26336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2807" name="Text Box 7"/>
          <p:cNvSpPr txBox="1">
            <a:spLocks noChangeArrowheads="1"/>
          </p:cNvSpPr>
          <p:nvPr/>
        </p:nvSpPr>
        <p:spPr bwMode="auto">
          <a:xfrm>
            <a:off x="5595938" y="3609975"/>
            <a:ext cx="26336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600" b="1">
                <a:solidFill>
                  <a:schemeClr val="tx2"/>
                </a:solidFill>
              </a:rPr>
              <a:t>Boat shaped leaf tip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4851" name="Picture 3" descr="Stell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
            <a:ext cx="7112000" cy="5859463"/>
          </a:xfrm>
          <a:prstGeom prst="rect">
            <a:avLst/>
          </a:prstGeom>
          <a:noFill/>
          <a:extLst>
            <a:ext uri="{909E8E84-426E-40DD-AFC4-6F175D3DCCD1}">
              <a14:hiddenFill xmlns:a14="http://schemas.microsoft.com/office/drawing/2010/main">
                <a:solidFill>
                  <a:srgbClr val="FFFFFF"/>
                </a:solidFill>
              </a14:hiddenFill>
            </a:ext>
          </a:extLst>
        </p:spPr>
      </p:pic>
      <p:pic>
        <p:nvPicPr>
          <p:cNvPr id="334850" name="Picture 2" descr="chick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
            <a:ext cx="1720850" cy="1714500"/>
          </a:xfrm>
          <a:prstGeom prst="rect">
            <a:avLst/>
          </a:prstGeom>
          <a:noFill/>
          <a:extLst>
            <a:ext uri="{909E8E84-426E-40DD-AFC4-6F175D3DCCD1}">
              <a14:hiddenFill xmlns:a14="http://schemas.microsoft.com/office/drawing/2010/main">
                <a:solidFill>
                  <a:srgbClr val="FFFFFF"/>
                </a:solidFill>
              </a14:hiddenFill>
            </a:ext>
          </a:extLst>
        </p:spPr>
      </p:pic>
      <p:sp>
        <p:nvSpPr>
          <p:cNvPr id="334852" name="Text Box 4"/>
          <p:cNvSpPr txBox="1">
            <a:spLocks noChangeArrowheads="1"/>
          </p:cNvSpPr>
          <p:nvPr/>
        </p:nvSpPr>
        <p:spPr bwMode="auto">
          <a:xfrm>
            <a:off x="2362200" y="6080125"/>
            <a:ext cx="5181600" cy="7016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b="1">
                <a:solidFill>
                  <a:schemeClr val="tx2"/>
                </a:solidFill>
              </a:rPr>
              <a:t>Common chickweed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ltLang="en-US"/>
              <a:t>henbit</a:t>
            </a:r>
          </a:p>
        </p:txBody>
      </p:sp>
      <p:pic>
        <p:nvPicPr>
          <p:cNvPr id="335876" name="Picture 4" descr="lami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61950"/>
            <a:ext cx="6299200" cy="611505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7010400" y="1676400"/>
            <a:ext cx="1752600" cy="7620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4400"/>
              <a:t>Henbit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6898" name="Picture 2" descr="card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304800"/>
            <a:ext cx="6367462" cy="5767388"/>
          </a:xfrm>
          <a:prstGeom prst="rect">
            <a:avLst/>
          </a:prstGeom>
          <a:noFill/>
          <a:extLst>
            <a:ext uri="{909E8E84-426E-40DD-AFC4-6F175D3DCCD1}">
              <a14:hiddenFill xmlns:a14="http://schemas.microsoft.com/office/drawing/2010/main">
                <a:solidFill>
                  <a:srgbClr val="FFFFFF"/>
                </a:solidFill>
              </a14:hiddenFill>
            </a:ext>
          </a:extLst>
        </p:spPr>
      </p:pic>
      <p:pic>
        <p:nvPicPr>
          <p:cNvPr id="336900" name="Picture 4" descr="cardaf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457200"/>
            <a:ext cx="1828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648200" y="6003925"/>
            <a:ext cx="434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b="1"/>
              <a:t>Hairy bittercress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447800" y="1676400"/>
            <a:ext cx="6400800" cy="22098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sz="5400" b="1"/>
              <a:t>Summer annual broadleaf weeds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23" name="Picture 3" descr="euphorb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28600"/>
            <a:ext cx="6096000" cy="4930775"/>
          </a:xfrm>
          <a:prstGeom prst="rect">
            <a:avLst/>
          </a:prstGeom>
          <a:noFill/>
          <a:extLst>
            <a:ext uri="{909E8E84-426E-40DD-AFC4-6F175D3DCCD1}">
              <a14:hiddenFill xmlns:a14="http://schemas.microsoft.com/office/drawing/2010/main">
                <a:solidFill>
                  <a:srgbClr val="FFFFFF"/>
                </a:solidFill>
              </a14:hiddenFill>
            </a:ext>
          </a:extLst>
        </p:spPr>
      </p:pic>
      <p:pic>
        <p:nvPicPr>
          <p:cNvPr id="337925" name="Picture 5" descr="euphorb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3116263" cy="3387725"/>
          </a:xfrm>
          <a:prstGeom prst="rect">
            <a:avLst/>
          </a:prstGeom>
          <a:noFill/>
          <a:extLst>
            <a:ext uri="{909E8E84-426E-40DD-AFC4-6F175D3DCCD1}">
              <a14:hiddenFill xmlns:a14="http://schemas.microsoft.com/office/drawing/2010/main">
                <a:solidFill>
                  <a:srgbClr val="FFFFFF"/>
                </a:solidFill>
              </a14:hiddenFill>
            </a:ext>
          </a:extLst>
        </p:spPr>
      </p:pic>
      <p:sp>
        <p:nvSpPr>
          <p:cNvPr id="337927" name="Text Box 7"/>
          <p:cNvSpPr txBox="1">
            <a:spLocks noChangeArrowheads="1"/>
          </p:cNvSpPr>
          <p:nvPr/>
        </p:nvSpPr>
        <p:spPr bwMode="auto">
          <a:xfrm>
            <a:off x="381000" y="510540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5400" b="1">
                <a:solidFill>
                  <a:schemeClr val="tx2"/>
                </a:solidFill>
              </a:rPr>
              <a:t>Prostrate spurge</a:t>
            </a:r>
            <a:r>
              <a:rPr lang="en-US" altLang="en-US" sz="4400">
                <a:solidFill>
                  <a:schemeClr val="tx2"/>
                </a:solidFill>
              </a:rPr>
              <a:t> </a:t>
            </a:r>
          </a:p>
        </p:txBody>
      </p:sp>
      <p:sp>
        <p:nvSpPr>
          <p:cNvPr id="337928" name="Text Box 8"/>
          <p:cNvSpPr txBox="1">
            <a:spLocks noChangeArrowheads="1"/>
          </p:cNvSpPr>
          <p:nvPr/>
        </p:nvSpPr>
        <p:spPr bwMode="auto">
          <a:xfrm>
            <a:off x="5867400" y="5697538"/>
            <a:ext cx="2587625" cy="762000"/>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99FF66"/>
              </a:buClr>
              <a:buFont typeface="Wingdings" charset="2"/>
              <a:buNone/>
            </a:pPr>
            <a:r>
              <a:rPr lang="en-US" altLang="en-US" sz="4400">
                <a:solidFill>
                  <a:schemeClr val="tx2"/>
                </a:solidFill>
              </a:rPr>
              <a:t>Milky sap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1752600"/>
            <a:ext cx="7772400" cy="19812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sz="6600" b="1"/>
              <a:t>Perennial broadleaf weeds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0" y="5943600"/>
            <a:ext cx="4706938" cy="762000"/>
          </a:xfrm>
        </p:spPr>
        <p:txBody>
          <a:bodyPr/>
          <a:lstStyle/>
          <a:p>
            <a:r>
              <a:rPr lang="en-US" altLang="en-US" b="1"/>
              <a:t>Dandelion</a:t>
            </a:r>
          </a:p>
        </p:txBody>
      </p:sp>
      <p:pic>
        <p:nvPicPr>
          <p:cNvPr id="338947" name="Picture 3" descr="dande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427663" cy="5313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tx1"/>
            </a:gs>
            <a:gs pos="100000">
              <a:schemeClr val="bg1"/>
            </a:gs>
          </a:gsLst>
          <a:lin ang="5400000" scaled="1"/>
        </a:gradFill>
        <a:effectLst/>
      </p:bgPr>
    </p:bg>
    <p:spTree>
      <p:nvGrpSpPr>
        <p:cNvPr id="1" name=""/>
        <p:cNvGrpSpPr/>
        <p:nvPr/>
      </p:nvGrpSpPr>
      <p:grpSpPr>
        <a:xfrm>
          <a:off x="0" y="0"/>
          <a:ext cx="0" cy="0"/>
          <a:chOff x="0" y="0"/>
          <a:chExt cx="0" cy="0"/>
        </a:xfrm>
      </p:grpSpPr>
      <p:pic>
        <p:nvPicPr>
          <p:cNvPr id="486402"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933700" y="5638800"/>
            <a:ext cx="3276600" cy="685800"/>
          </a:xfrm>
        </p:spPr>
        <p:txBody>
          <a:bodyPr/>
          <a:lstStyle/>
          <a:p>
            <a:r>
              <a:rPr lang="en-US" altLang="en-US" b="1"/>
              <a:t>Wild violet</a:t>
            </a:r>
          </a:p>
        </p:txBody>
      </p:sp>
      <p:pic>
        <p:nvPicPr>
          <p:cNvPr id="339972" name="Picture 4" descr="violanew"/>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5500" y="228600"/>
            <a:ext cx="7493000" cy="551021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0994" name="Picture 2" descr="hydrocotyleh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6146800" cy="4110038"/>
          </a:xfrm>
          <a:prstGeom prst="rect">
            <a:avLst/>
          </a:prstGeom>
          <a:noFill/>
          <a:extLst>
            <a:ext uri="{909E8E84-426E-40DD-AFC4-6F175D3DCCD1}">
              <a14:hiddenFill xmlns:a14="http://schemas.microsoft.com/office/drawing/2010/main">
                <a:solidFill>
                  <a:srgbClr val="FFFFFF"/>
                </a:solidFill>
              </a14:hiddenFill>
            </a:ext>
          </a:extLst>
        </p:spPr>
      </p:pic>
      <p:sp>
        <p:nvSpPr>
          <p:cNvPr id="340995" name="Text Box 3"/>
          <p:cNvSpPr txBox="1">
            <a:spLocks noChangeArrowheads="1"/>
          </p:cNvSpPr>
          <p:nvPr/>
        </p:nvSpPr>
        <p:spPr bwMode="auto">
          <a:xfrm>
            <a:off x="1066800" y="5029200"/>
            <a:ext cx="5791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b="1">
                <a:solidFill>
                  <a:schemeClr val="tx2"/>
                </a:solidFill>
              </a:rPr>
              <a:t>Pennywort or 					Dollarweed</a:t>
            </a:r>
          </a:p>
        </p:txBody>
      </p:sp>
      <p:pic>
        <p:nvPicPr>
          <p:cNvPr id="340998" name="Picture 6" descr="hydrocot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86200"/>
            <a:ext cx="2776538" cy="1833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828800"/>
            <a:ext cx="7772400" cy="18288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b="1"/>
              <a:t>Perennial grassy weeds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4" name="Object 2"/>
          <p:cNvGraphicFramePr>
            <a:graphicFrameLocks noChangeAspect="1"/>
          </p:cNvGraphicFramePr>
          <p:nvPr>
            <p:ph/>
          </p:nvPr>
        </p:nvGraphicFramePr>
        <p:xfrm>
          <a:off x="685800" y="228600"/>
          <a:ext cx="6781800" cy="4741863"/>
        </p:xfrm>
        <a:graphic>
          <a:graphicData uri="http://schemas.openxmlformats.org/presentationml/2006/ole">
            <mc:AlternateContent xmlns:mc="http://schemas.openxmlformats.org/markup-compatibility/2006">
              <mc:Choice xmlns:v="urn:schemas-microsoft-com:vml" Requires="v">
                <p:oleObj spid="_x0000_s356358" name="Photo Editor Photo" r:id="rId4" imgW="7144747" imgH="4686954" progId="MSPhotoEd.3">
                  <p:embed/>
                </p:oleObj>
              </mc:Choice>
              <mc:Fallback>
                <p:oleObj name="Photo Editor Photo" r:id="rId4" imgW="7144747" imgH="4686954"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8600"/>
                        <a:ext cx="6781800" cy="4741863"/>
                      </a:xfrm>
                      <a:prstGeom prst="rect">
                        <a:avLst/>
                      </a:prstGeom>
                    </p:spPr>
                  </p:pic>
                </p:oleObj>
              </mc:Fallback>
            </mc:AlternateContent>
          </a:graphicData>
        </a:graphic>
      </p:graphicFrame>
      <p:sp>
        <p:nvSpPr>
          <p:cNvPr id="356355" name="Text Box 3"/>
          <p:cNvSpPr txBox="1">
            <a:spLocks noChangeArrowheads="1"/>
          </p:cNvSpPr>
          <p:nvPr/>
        </p:nvSpPr>
        <p:spPr bwMode="auto">
          <a:xfrm>
            <a:off x="381000" y="5105400"/>
            <a:ext cx="4038600" cy="914400"/>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0"/>
              </a:spcBef>
            </a:pPr>
            <a:r>
              <a:rPr lang="en-US" altLang="en-US" sz="5400" b="1">
                <a:solidFill>
                  <a:schemeClr val="tx2"/>
                </a:solidFill>
              </a:rPr>
              <a:t>Wild garlic</a:t>
            </a:r>
          </a:p>
        </p:txBody>
      </p:sp>
      <p:pic>
        <p:nvPicPr>
          <p:cNvPr id="356356" name="Picture 4" descr="ALLVI2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10000"/>
            <a:ext cx="2387600" cy="1549400"/>
          </a:xfrm>
          <a:prstGeom prst="rect">
            <a:avLst/>
          </a:prstGeom>
          <a:noFill/>
          <a:extLst>
            <a:ext uri="{909E8E84-426E-40DD-AFC4-6F175D3DCCD1}">
              <a14:hiddenFill xmlns:a14="http://schemas.microsoft.com/office/drawing/2010/main">
                <a:solidFill>
                  <a:srgbClr val="FFFFFF"/>
                </a:solidFill>
              </a14:hiddenFill>
            </a:ext>
          </a:extLst>
        </p:spPr>
      </p:pic>
      <p:sp>
        <p:nvSpPr>
          <p:cNvPr id="356357" name="Text Box 5"/>
          <p:cNvSpPr txBox="1">
            <a:spLocks noChangeArrowheads="1"/>
          </p:cNvSpPr>
          <p:nvPr/>
        </p:nvSpPr>
        <p:spPr bwMode="auto">
          <a:xfrm>
            <a:off x="4953000" y="5546725"/>
            <a:ext cx="4168775" cy="701675"/>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b="1">
                <a:solidFill>
                  <a:schemeClr val="tx2"/>
                </a:solidFill>
              </a:rPr>
              <a:t>bulbs and bulblets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685800" y="3810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4800" b="1"/>
              <a:t>Purple and Yellow Nutsedge</a:t>
            </a:r>
          </a:p>
        </p:txBody>
      </p:sp>
      <p:sp>
        <p:nvSpPr>
          <p:cNvPr id="351235" name="Rectangle 3"/>
          <p:cNvSpPr>
            <a:spLocks noGrp="1" noChangeArrowheads="1"/>
          </p:cNvSpPr>
          <p:nvPr>
            <p:ph type="body" sz="half" idx="1"/>
          </p:nvPr>
        </p:nvSpPr>
        <p:spPr>
          <a:xfrm>
            <a:off x="228600" y="5410200"/>
            <a:ext cx="3810000" cy="533400"/>
          </a:xfrm>
        </p:spPr>
        <p:txBody>
          <a:bodyPr/>
          <a:lstStyle/>
          <a:p>
            <a:pPr>
              <a:buFont typeface="Wingdings" charset="2"/>
              <a:buNone/>
            </a:pPr>
            <a:r>
              <a:rPr lang="en-US" altLang="en-US" sz="3600" b="1">
                <a:solidFill>
                  <a:schemeClr val="tx2"/>
                </a:solidFill>
              </a:rPr>
              <a:t>Leaf tips differ</a:t>
            </a:r>
          </a:p>
        </p:txBody>
      </p:sp>
      <p:pic>
        <p:nvPicPr>
          <p:cNvPr id="351236" name="Picture 4" descr="CYPES3"/>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3400" y="1676400"/>
            <a:ext cx="2500313"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51237" name="Picture 5" descr="CYPRO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05600" y="1600200"/>
            <a:ext cx="1774825"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51239" name="Picture 7" descr="CYP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6400"/>
            <a:ext cx="2971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40" name="Text Box 8"/>
          <p:cNvSpPr txBox="1">
            <a:spLocks noChangeArrowheads="1"/>
          </p:cNvSpPr>
          <p:nvPr/>
        </p:nvSpPr>
        <p:spPr bwMode="auto">
          <a:xfrm>
            <a:off x="3124200" y="36576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solidFill>
                  <a:schemeClr val="tx2"/>
                </a:solidFill>
              </a:rPr>
              <a:t>Yellow nutsedge flower</a:t>
            </a:r>
          </a:p>
        </p:txBody>
      </p:sp>
      <p:sp>
        <p:nvSpPr>
          <p:cNvPr id="351241" name="Text Box 9"/>
          <p:cNvSpPr txBox="1">
            <a:spLocks noChangeArrowheads="1"/>
          </p:cNvSpPr>
          <p:nvPr/>
        </p:nvSpPr>
        <p:spPr bwMode="auto">
          <a:xfrm>
            <a:off x="6172200" y="45720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solidFill>
                  <a:schemeClr val="tx2"/>
                </a:solidFill>
              </a:rPr>
              <a:t>Purple nutsedge flower</a:t>
            </a:r>
          </a:p>
        </p:txBody>
      </p:sp>
      <p:pic>
        <p:nvPicPr>
          <p:cNvPr id="351242" name="Picture 10" descr="purple nutsedge root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48200"/>
            <a:ext cx="2509838" cy="1676400"/>
          </a:xfrm>
          <a:prstGeom prst="rect">
            <a:avLst/>
          </a:prstGeom>
          <a:noFill/>
          <a:extLst>
            <a:ext uri="{909E8E84-426E-40DD-AFC4-6F175D3DCCD1}">
              <a14:hiddenFill xmlns:a14="http://schemas.microsoft.com/office/drawing/2010/main">
                <a:solidFill>
                  <a:srgbClr val="FFFFFF"/>
                </a:solidFill>
              </a14:hiddenFill>
            </a:ext>
          </a:extLst>
        </p:spPr>
      </p:pic>
      <p:sp>
        <p:nvSpPr>
          <p:cNvPr id="351243" name="Text Box 11"/>
          <p:cNvSpPr txBox="1">
            <a:spLocks noChangeArrowheads="1"/>
          </p:cNvSpPr>
          <p:nvPr/>
        </p:nvSpPr>
        <p:spPr bwMode="auto">
          <a:xfrm>
            <a:off x="3505200" y="5835650"/>
            <a:ext cx="419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solidFill>
                  <a:schemeClr val="tx2"/>
                </a:solidFill>
              </a:rPr>
              <a:t>Purple nutsedge rhizome tuber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09600" y="4419600"/>
            <a:ext cx="4191000" cy="457200"/>
          </a:xfrm>
        </p:spPr>
        <p:txBody>
          <a:bodyPr/>
          <a:lstStyle/>
          <a:p>
            <a:r>
              <a:rPr lang="en-US" altLang="en-US" b="1"/>
              <a:t>Dallisgrass</a:t>
            </a:r>
          </a:p>
        </p:txBody>
      </p:sp>
      <p:pic>
        <p:nvPicPr>
          <p:cNvPr id="358404" name="Picture 4" descr="dallisgras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1463" y="228600"/>
            <a:ext cx="5756275" cy="3613150"/>
          </a:xfrm>
        </p:spPr>
      </p:pic>
      <p:pic>
        <p:nvPicPr>
          <p:cNvPr id="358405" name="Picture 5" descr="dallis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463" y="3962400"/>
            <a:ext cx="2776537" cy="2459038"/>
          </a:xfrm>
          <a:prstGeom prst="rect">
            <a:avLst/>
          </a:prstGeom>
          <a:noFill/>
          <a:extLst>
            <a:ext uri="{909E8E84-426E-40DD-AFC4-6F175D3DCCD1}">
              <a14:hiddenFill xmlns:a14="http://schemas.microsoft.com/office/drawing/2010/main">
                <a:solidFill>
                  <a:srgbClr val="FFFFFF"/>
                </a:solidFill>
              </a14:hiddenFill>
            </a:ext>
          </a:extLst>
        </p:spPr>
      </p:pic>
      <p:pic>
        <p:nvPicPr>
          <p:cNvPr id="358406" name="Picture 6" descr="paspal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14400"/>
            <a:ext cx="2844800" cy="288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9248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Control vs. Eradication</a:t>
            </a:r>
          </a:p>
        </p:txBody>
      </p:sp>
      <p:sp>
        <p:nvSpPr>
          <p:cNvPr id="33795" name="Text Box 3"/>
          <p:cNvSpPr txBox="1">
            <a:spLocks noChangeArrowheads="1"/>
          </p:cNvSpPr>
          <p:nvPr/>
        </p:nvSpPr>
        <p:spPr bwMode="auto">
          <a:xfrm>
            <a:off x="609600" y="2133600"/>
            <a:ext cx="79248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400">
                <a:solidFill>
                  <a:schemeClr val="hlink"/>
                </a:solidFill>
              </a:rPr>
              <a:t>Control</a:t>
            </a:r>
            <a:r>
              <a:rPr lang="en-US" altLang="en-US" sz="4400">
                <a:solidFill>
                  <a:schemeClr val="accent1"/>
                </a:solidFill>
              </a:rPr>
              <a:t> </a:t>
            </a:r>
            <a:r>
              <a:rPr lang="en-US" altLang="en-US" sz="4400"/>
              <a:t>- Process of limiting a weed infestation to a desirable level.</a:t>
            </a:r>
          </a:p>
          <a:p>
            <a:r>
              <a:rPr lang="en-US" altLang="en-US" sz="4400">
                <a:solidFill>
                  <a:srgbClr val="FF3300"/>
                </a:solidFill>
              </a:rPr>
              <a:t>Eradication </a:t>
            </a:r>
            <a:r>
              <a:rPr lang="en-US" altLang="en-US" sz="4400"/>
              <a:t>- Elimination of all plants and plant parts.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4572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4800" b="1"/>
              <a:t>Weed Management Strategy</a:t>
            </a:r>
          </a:p>
        </p:txBody>
      </p:sp>
      <p:sp>
        <p:nvSpPr>
          <p:cNvPr id="263171" name="Rectangle 3"/>
          <p:cNvSpPr>
            <a:spLocks noGrp="1" noChangeArrowheads="1"/>
          </p:cNvSpPr>
          <p:nvPr>
            <p:ph type="body" idx="1"/>
          </p:nvPr>
        </p:nvSpPr>
        <p:spPr/>
        <p:txBody>
          <a:bodyPr/>
          <a:lstStyle/>
          <a:p>
            <a:pPr marL="609600" indent="-609600">
              <a:lnSpc>
                <a:spcPct val="80000"/>
              </a:lnSpc>
              <a:buClr>
                <a:schemeClr val="hlink"/>
              </a:buClr>
              <a:buSzTx/>
              <a:buFontTx/>
              <a:buChar char="•"/>
            </a:pPr>
            <a:r>
              <a:rPr lang="en-US" altLang="en-US" sz="3600" b="1"/>
              <a:t>Identify weed, life cycle, habitat</a:t>
            </a:r>
          </a:p>
          <a:p>
            <a:pPr marL="609600" indent="-609600">
              <a:lnSpc>
                <a:spcPct val="80000"/>
              </a:lnSpc>
              <a:buClr>
                <a:schemeClr val="hlink"/>
              </a:buClr>
              <a:buSzTx/>
              <a:buFontTx/>
              <a:buChar char="•"/>
            </a:pPr>
            <a:r>
              <a:rPr lang="en-US" altLang="en-US" sz="3600" b="1"/>
              <a:t>Integrated Pest Management</a:t>
            </a:r>
          </a:p>
          <a:p>
            <a:pPr marL="990600" lvl="1" indent="-533400">
              <a:lnSpc>
                <a:spcPct val="80000"/>
              </a:lnSpc>
              <a:buClr>
                <a:schemeClr val="tx1"/>
              </a:buClr>
              <a:buFontTx/>
              <a:buAutoNum type="arabicPeriod"/>
            </a:pPr>
            <a:r>
              <a:rPr lang="en-US" altLang="en-US" sz="3600" b="1"/>
              <a:t>Preventive</a:t>
            </a:r>
          </a:p>
          <a:p>
            <a:pPr marL="990600" lvl="1" indent="-533400">
              <a:lnSpc>
                <a:spcPct val="80000"/>
              </a:lnSpc>
              <a:buClr>
                <a:schemeClr val="tx1"/>
              </a:buClr>
              <a:buFontTx/>
              <a:buAutoNum type="arabicPeriod"/>
            </a:pPr>
            <a:r>
              <a:rPr lang="en-US" altLang="en-US" sz="3600" b="1"/>
              <a:t>Physical </a:t>
            </a:r>
          </a:p>
          <a:p>
            <a:pPr marL="990600" lvl="1" indent="-533400">
              <a:lnSpc>
                <a:spcPct val="80000"/>
              </a:lnSpc>
              <a:buClr>
                <a:schemeClr val="tx1"/>
              </a:buClr>
              <a:buFontTx/>
              <a:buAutoNum type="arabicPeriod"/>
            </a:pPr>
            <a:r>
              <a:rPr lang="en-US" altLang="en-US" sz="3600" b="1"/>
              <a:t>Cultural</a:t>
            </a:r>
          </a:p>
          <a:p>
            <a:pPr marL="990600" lvl="1" indent="-533400">
              <a:lnSpc>
                <a:spcPct val="80000"/>
              </a:lnSpc>
              <a:buClr>
                <a:schemeClr val="tx1"/>
              </a:buClr>
              <a:buFontTx/>
              <a:buAutoNum type="arabicPeriod"/>
            </a:pPr>
            <a:r>
              <a:rPr lang="en-US" altLang="en-US" sz="3600" b="1"/>
              <a:t>Biological</a:t>
            </a:r>
          </a:p>
          <a:p>
            <a:pPr marL="990600" lvl="1" indent="-533400">
              <a:lnSpc>
                <a:spcPct val="80000"/>
              </a:lnSpc>
              <a:buClr>
                <a:schemeClr val="tx1"/>
              </a:buClr>
              <a:buFontTx/>
              <a:buAutoNum type="arabicPeriod"/>
            </a:pPr>
            <a:r>
              <a:rPr lang="en-US" altLang="en-US" sz="3600" b="1"/>
              <a:t>Chemical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9906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Preventive Methods</a:t>
            </a:r>
          </a:p>
        </p:txBody>
      </p:sp>
      <p:sp>
        <p:nvSpPr>
          <p:cNvPr id="34819" name="Rectangle 3"/>
          <p:cNvSpPr>
            <a:spLocks noGrp="1" noChangeArrowheads="1"/>
          </p:cNvSpPr>
          <p:nvPr>
            <p:ph type="body" idx="1"/>
          </p:nvPr>
        </p:nvSpPr>
        <p:spPr>
          <a:xfrm>
            <a:off x="381000" y="2819400"/>
            <a:ext cx="8305800" cy="2590800"/>
          </a:xfrm>
        </p:spPr>
        <p:txBody>
          <a:bodyPr/>
          <a:lstStyle/>
          <a:p>
            <a:pPr>
              <a:lnSpc>
                <a:spcPct val="90000"/>
              </a:lnSpc>
              <a:buClr>
                <a:schemeClr val="hlink"/>
              </a:buClr>
              <a:buFontTx/>
              <a:buChar char="•"/>
            </a:pPr>
            <a:r>
              <a:rPr lang="en-US" altLang="en-US" sz="4000" b="1"/>
              <a:t>Weed-free seed and plant material</a:t>
            </a:r>
          </a:p>
          <a:p>
            <a:pPr>
              <a:lnSpc>
                <a:spcPct val="90000"/>
              </a:lnSpc>
              <a:buClr>
                <a:schemeClr val="hlink"/>
              </a:buClr>
              <a:buFontTx/>
              <a:buChar char="•"/>
            </a:pPr>
            <a:r>
              <a:rPr lang="en-US" altLang="en-US" sz="4000" b="1"/>
              <a:t>Screened  and sterilized topsoil and soil amendments</a:t>
            </a:r>
          </a:p>
          <a:p>
            <a:pPr>
              <a:lnSpc>
                <a:spcPct val="90000"/>
              </a:lnSpc>
              <a:buClr>
                <a:schemeClr val="hlink"/>
              </a:buClr>
              <a:buFontTx/>
              <a:buChar char="•"/>
            </a:pPr>
            <a:r>
              <a:rPr lang="en-US" altLang="en-US" sz="4000" b="1"/>
              <a:t>Keep equipment clean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17526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Physical Removal and Barriers</a:t>
            </a:r>
          </a:p>
        </p:txBody>
      </p:sp>
      <p:sp>
        <p:nvSpPr>
          <p:cNvPr id="35843" name="Rectangle 3"/>
          <p:cNvSpPr>
            <a:spLocks noGrp="1" noChangeArrowheads="1"/>
          </p:cNvSpPr>
          <p:nvPr>
            <p:ph type="body" idx="1"/>
          </p:nvPr>
        </p:nvSpPr>
        <p:spPr>
          <a:xfrm>
            <a:off x="685800" y="2743200"/>
            <a:ext cx="7772400" cy="3276600"/>
          </a:xfrm>
        </p:spPr>
        <p:txBody>
          <a:bodyPr/>
          <a:lstStyle/>
          <a:p>
            <a:pPr>
              <a:buClr>
                <a:schemeClr val="hlink"/>
              </a:buClr>
              <a:buFontTx/>
              <a:buChar char="•"/>
            </a:pPr>
            <a:r>
              <a:rPr lang="en-US" altLang="en-US" sz="4000" b="1"/>
              <a:t>Hoeing and hand removal</a:t>
            </a:r>
          </a:p>
          <a:p>
            <a:pPr>
              <a:buClr>
                <a:schemeClr val="hlink"/>
              </a:buClr>
              <a:buFontTx/>
              <a:buChar char="•"/>
            </a:pPr>
            <a:r>
              <a:rPr lang="en-US" altLang="en-US" sz="4000" b="1"/>
              <a:t>Mowing</a:t>
            </a:r>
          </a:p>
          <a:p>
            <a:pPr>
              <a:buClr>
                <a:schemeClr val="hlink"/>
              </a:buClr>
              <a:buFontTx/>
              <a:buChar char="•"/>
            </a:pPr>
            <a:r>
              <a:rPr lang="en-US" altLang="en-US" sz="4000" b="1"/>
              <a:t>Cultivation </a:t>
            </a:r>
          </a:p>
          <a:p>
            <a:pPr>
              <a:buClr>
                <a:schemeClr val="hlink"/>
              </a:buClr>
              <a:buFontTx/>
              <a:buChar char="•"/>
            </a:pPr>
            <a:r>
              <a:rPr lang="en-US" altLang="en-US" sz="4000" b="1"/>
              <a:t>Mulches and landscape fabrics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848600" cy="2514600"/>
          </a:xfrm>
          <a:solidFill>
            <a:schemeClr val="folHlink"/>
          </a:solidFill>
          <a:ln/>
          <a:scene3d>
            <a:camera prst="legacyObliqueTopRight"/>
            <a:lightRig rig="legacyFlat3" dir="b"/>
          </a:scene3d>
          <a:sp3d extrusionH="430200" contourW="12700" prstMaterial="legacyMatte">
            <a:bevelT w="13500" h="13500" prst="angle"/>
            <a:bevelB w="13500" h="13500" prst="angle"/>
            <a:extrusionClr>
              <a:srgbClr val="969696"/>
            </a:extrusionClr>
            <a:contourClr>
              <a:schemeClr val="folHlink"/>
            </a:contourClr>
          </a:sp3d>
        </p:spPr>
        <p:txBody>
          <a:bodyPr anchor="ctr">
            <a:flatTx/>
          </a:bodyPr>
          <a:lstStyle/>
          <a:p>
            <a:r>
              <a:rPr lang="en-US" altLang="en-US" sz="8000" b="1"/>
              <a:t>Weed Control in the Landscape</a:t>
            </a:r>
          </a:p>
        </p:txBody>
      </p:sp>
      <p:sp>
        <p:nvSpPr>
          <p:cNvPr id="2051" name="Rectangle 3"/>
          <p:cNvSpPr>
            <a:spLocks noGrp="1" noChangeArrowheads="1"/>
          </p:cNvSpPr>
          <p:nvPr>
            <p:ph type="subTitle" idx="1"/>
          </p:nvPr>
        </p:nvSpPr>
        <p:spPr>
          <a:xfrm>
            <a:off x="304800" y="3505200"/>
            <a:ext cx="8610600" cy="2971800"/>
          </a:xfrm>
        </p:spPr>
        <p:txBody>
          <a:bodyPr/>
          <a:lstStyle/>
          <a:p>
            <a:pPr>
              <a:lnSpc>
                <a:spcPct val="90000"/>
              </a:lnSpc>
            </a:pPr>
            <a:r>
              <a:rPr lang="en-US" altLang="en-US" sz="3200" b="1"/>
              <a:t>Developed by </a:t>
            </a:r>
          </a:p>
          <a:p>
            <a:pPr>
              <a:lnSpc>
                <a:spcPct val="90000"/>
              </a:lnSpc>
            </a:pPr>
            <a:r>
              <a:rPr lang="en-US" altLang="en-US" sz="3200" b="1"/>
              <a:t>Mark Czarnota and Tim Murphy</a:t>
            </a:r>
          </a:p>
          <a:p>
            <a:pPr>
              <a:lnSpc>
                <a:spcPct val="90000"/>
              </a:lnSpc>
            </a:pPr>
            <a:r>
              <a:rPr lang="en-US" altLang="en-US" b="1"/>
              <a:t>The University of Georgia</a:t>
            </a:r>
          </a:p>
          <a:p>
            <a:pPr>
              <a:lnSpc>
                <a:spcPct val="90000"/>
              </a:lnSpc>
            </a:pPr>
            <a:r>
              <a:rPr lang="en-US" altLang="en-US" b="1"/>
              <a:t>College of Agricultural and Environmental Sciences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19063" y="2667000"/>
            <a:ext cx="8872537" cy="4114800"/>
          </a:xfrm>
        </p:spPr>
        <p:txBody>
          <a:bodyPr/>
          <a:lstStyle/>
          <a:p>
            <a:pPr>
              <a:buClr>
                <a:srgbClr val="FFFF00"/>
              </a:buClr>
              <a:buSzPct val="70000"/>
              <a:buFont typeface="Monotype Sorts" charset="2"/>
              <a:buChar char="u"/>
            </a:pPr>
            <a:endParaRPr lang="en-US" altLang="en-US" sz="1200">
              <a:solidFill>
                <a:schemeClr val="bg1"/>
              </a:solidFill>
              <a:latin typeface="Arial" charset="0"/>
            </a:endParaRPr>
          </a:p>
          <a:p>
            <a:pPr>
              <a:buClr>
                <a:schemeClr val="hlink"/>
              </a:buClr>
              <a:buSzPct val="70000"/>
              <a:buFontTx/>
              <a:buChar char="•"/>
            </a:pPr>
            <a:r>
              <a:rPr lang="en-US" altLang="en-US" sz="4400" b="1"/>
              <a:t>Good control method for small weeds</a:t>
            </a:r>
          </a:p>
          <a:p>
            <a:pPr>
              <a:buClr>
                <a:schemeClr val="hlink"/>
              </a:buClr>
              <a:buSzPct val="70000"/>
              <a:buFontTx/>
              <a:buChar char="•"/>
            </a:pPr>
            <a:r>
              <a:rPr lang="en-US" altLang="en-US" sz="4400" b="1"/>
              <a:t>Generally easier to control annuals </a:t>
            </a:r>
          </a:p>
        </p:txBody>
      </p:sp>
      <p:sp>
        <p:nvSpPr>
          <p:cNvPr id="277508" name="Rectangle 4"/>
          <p:cNvSpPr>
            <a:spLocks noChangeArrowheads="1"/>
          </p:cNvSpPr>
          <p:nvPr/>
        </p:nvSpPr>
        <p:spPr bwMode="auto">
          <a:xfrm>
            <a:off x="236538" y="762000"/>
            <a:ext cx="8602662" cy="1447800"/>
          </a:xfrm>
          <a:prstGeom prst="rect">
            <a:avLst/>
          </a:prstGeom>
          <a:solidFill>
            <a:schemeClr val="folHlink"/>
          </a:solidFill>
          <a:ln>
            <a:noFill/>
          </a:ln>
          <a:effectLst/>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flatTx/>
          </a:bodyPr>
          <a:lstStyle>
            <a:lvl1pPr algn="ctr">
              <a:spcBef>
                <a:spcPct val="0"/>
              </a:spcBef>
              <a:defRPr sz="4400">
                <a:solidFill>
                  <a:schemeClr val="tx2"/>
                </a:solidFill>
                <a:latin typeface="Times New Roman" charset="0"/>
              </a:defRPr>
            </a:lvl1pPr>
            <a:lvl2pPr algn="ctr">
              <a:spcBef>
                <a:spcPct val="0"/>
              </a:spcBef>
              <a:defRPr sz="4400">
                <a:solidFill>
                  <a:schemeClr val="tx2"/>
                </a:solidFill>
                <a:latin typeface="Times New Roman" charset="0"/>
              </a:defRPr>
            </a:lvl2pPr>
            <a:lvl3pPr algn="ctr">
              <a:spcBef>
                <a:spcPct val="0"/>
              </a:spcBef>
              <a:defRPr sz="4400">
                <a:solidFill>
                  <a:schemeClr val="tx2"/>
                </a:solidFill>
                <a:latin typeface="Times New Roman" charset="0"/>
              </a:defRPr>
            </a:lvl3pPr>
            <a:lvl4pPr algn="ctr">
              <a:spcBef>
                <a:spcPct val="0"/>
              </a:spcBef>
              <a:defRPr sz="4400">
                <a:solidFill>
                  <a:schemeClr val="tx2"/>
                </a:solidFill>
                <a:latin typeface="Times New Roman" charset="0"/>
              </a:defRPr>
            </a:lvl4pPr>
            <a:lvl5pPr algn="ctr">
              <a:spcBef>
                <a:spcPct val="0"/>
              </a:spcBef>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sz="6000" b="1"/>
              <a:t>Hand Pulling and Hoeing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667000" y="838200"/>
            <a:ext cx="41910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solidFill>
                  <a:srgbClr val="FFFF00"/>
                </a:solidFill>
              </a:rPr>
              <a:t>Mowing</a:t>
            </a:r>
          </a:p>
        </p:txBody>
      </p:sp>
      <p:sp>
        <p:nvSpPr>
          <p:cNvPr id="287747" name="Rectangle 3"/>
          <p:cNvSpPr>
            <a:spLocks noGrp="1" noChangeArrowheads="1"/>
          </p:cNvSpPr>
          <p:nvPr>
            <p:ph type="body" idx="1"/>
          </p:nvPr>
        </p:nvSpPr>
        <p:spPr>
          <a:xfrm>
            <a:off x="304800" y="2362200"/>
            <a:ext cx="8602663" cy="2667000"/>
          </a:xfrm>
        </p:spPr>
        <p:txBody>
          <a:bodyPr/>
          <a:lstStyle/>
          <a:p>
            <a:pPr>
              <a:buClr>
                <a:srgbClr val="FFFF00"/>
              </a:buClr>
              <a:buSzPct val="70000"/>
              <a:buFont typeface="Monotype Sorts" charset="2"/>
              <a:buChar char="u"/>
            </a:pPr>
            <a:endParaRPr lang="en-US" altLang="en-US" sz="1200">
              <a:solidFill>
                <a:schemeClr val="bg1"/>
              </a:solidFill>
              <a:latin typeface="Arial" charset="0"/>
            </a:endParaRPr>
          </a:p>
          <a:p>
            <a:pPr>
              <a:buClr>
                <a:schemeClr val="hlink"/>
              </a:buClr>
              <a:buSzPct val="70000"/>
              <a:buFontTx/>
              <a:buChar char="•"/>
            </a:pPr>
            <a:r>
              <a:rPr lang="en-US" altLang="en-US" sz="4400" b="1"/>
              <a:t>Useful in turf and pastures</a:t>
            </a:r>
          </a:p>
          <a:p>
            <a:pPr>
              <a:buClr>
                <a:schemeClr val="hlink"/>
              </a:buClr>
              <a:buSzPct val="70000"/>
              <a:buFontTx/>
              <a:buChar char="•"/>
            </a:pPr>
            <a:r>
              <a:rPr lang="en-US" altLang="en-US" sz="4400" b="1"/>
              <a:t>Mowing reduces seed production of weeds if done before flowering.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800" y="762000"/>
            <a:ext cx="4648200" cy="12192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600" b="1">
                <a:solidFill>
                  <a:srgbClr val="FFFF00"/>
                </a:solidFill>
              </a:rPr>
              <a:t>Cultivation</a:t>
            </a:r>
          </a:p>
        </p:txBody>
      </p:sp>
      <p:sp>
        <p:nvSpPr>
          <p:cNvPr id="282627" name="Rectangle 3"/>
          <p:cNvSpPr>
            <a:spLocks noGrp="1" noChangeArrowheads="1"/>
          </p:cNvSpPr>
          <p:nvPr>
            <p:ph type="body" idx="1"/>
          </p:nvPr>
        </p:nvSpPr>
        <p:spPr>
          <a:xfrm>
            <a:off x="381000" y="4191000"/>
            <a:ext cx="8458200" cy="2057400"/>
          </a:xfrm>
        </p:spPr>
        <p:txBody>
          <a:bodyPr/>
          <a:lstStyle/>
          <a:p>
            <a:pPr marL="0" indent="0">
              <a:lnSpc>
                <a:spcPct val="90000"/>
              </a:lnSpc>
              <a:buClr>
                <a:srgbClr val="FFFF00"/>
              </a:buClr>
              <a:buSzPct val="70000"/>
              <a:buFont typeface="Monotype Sorts" charset="2"/>
              <a:buNone/>
            </a:pPr>
            <a:r>
              <a:rPr lang="en-US" altLang="en-US" sz="4400" b="1">
                <a:solidFill>
                  <a:schemeClr val="hlink"/>
                </a:solidFill>
              </a:rPr>
              <a:t>Disadvantages:</a:t>
            </a:r>
            <a:r>
              <a:rPr lang="en-US" altLang="en-US" sz="4400" b="1"/>
              <a:t>  Can be expensive, delayed by weather, and may prune crop roots</a:t>
            </a:r>
            <a:endParaRPr lang="en-US" altLang="en-US" sz="4400" b="1">
              <a:latin typeface="Arial" charset="0"/>
            </a:endParaRPr>
          </a:p>
        </p:txBody>
      </p:sp>
      <p:sp>
        <p:nvSpPr>
          <p:cNvPr id="282628" name="Rectangle 4"/>
          <p:cNvSpPr>
            <a:spLocks noChangeArrowheads="1"/>
          </p:cNvSpPr>
          <p:nvPr/>
        </p:nvSpPr>
        <p:spPr bwMode="auto">
          <a:xfrm>
            <a:off x="457200" y="2057400"/>
            <a:ext cx="7848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lgn="ctr">
              <a:spcBef>
                <a:spcPct val="0"/>
              </a:spcBef>
              <a:defRPr sz="4400">
                <a:solidFill>
                  <a:schemeClr val="tx2"/>
                </a:solidFill>
                <a:latin typeface="Times New Roman" charset="0"/>
              </a:defRPr>
            </a:lvl1pPr>
            <a:lvl2pPr algn="ctr">
              <a:spcBef>
                <a:spcPct val="0"/>
              </a:spcBef>
              <a:defRPr sz="4400">
                <a:solidFill>
                  <a:schemeClr val="tx2"/>
                </a:solidFill>
                <a:latin typeface="Times New Roman" charset="0"/>
              </a:defRPr>
            </a:lvl2pPr>
            <a:lvl3pPr algn="ctr">
              <a:spcBef>
                <a:spcPct val="0"/>
              </a:spcBef>
              <a:defRPr sz="4400">
                <a:solidFill>
                  <a:schemeClr val="tx2"/>
                </a:solidFill>
                <a:latin typeface="Times New Roman" charset="0"/>
              </a:defRPr>
            </a:lvl3pPr>
            <a:lvl4pPr algn="ctr">
              <a:spcBef>
                <a:spcPct val="0"/>
              </a:spcBef>
              <a:defRPr sz="4400">
                <a:solidFill>
                  <a:schemeClr val="tx2"/>
                </a:solidFill>
                <a:latin typeface="Times New Roman" charset="0"/>
              </a:defRPr>
            </a:lvl4pPr>
            <a:lvl5pPr algn="ctr">
              <a:spcBef>
                <a:spcPct val="0"/>
              </a:spcBef>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buClr>
                <a:schemeClr val="hlink"/>
              </a:buClr>
            </a:pPr>
            <a:r>
              <a:rPr lang="en-US" altLang="en-US" b="1">
                <a:solidFill>
                  <a:schemeClr val="hlink"/>
                </a:solidFill>
              </a:rPr>
              <a:t>Advantages:</a:t>
            </a:r>
            <a:r>
              <a:rPr lang="en-US" altLang="en-US" b="1"/>
              <a:t>  </a:t>
            </a:r>
            <a:r>
              <a:rPr lang="en-US" altLang="en-US" b="1">
                <a:solidFill>
                  <a:schemeClr val="tx1"/>
                </a:solidFill>
              </a:rPr>
              <a:t>Controls most weeds quickly and easily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MVC-004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428625"/>
            <a:ext cx="7112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81603" name="Text Box 3"/>
          <p:cNvSpPr txBox="1">
            <a:spLocks noChangeArrowheads="1"/>
          </p:cNvSpPr>
          <p:nvPr/>
        </p:nvSpPr>
        <p:spPr bwMode="auto">
          <a:xfrm>
            <a:off x="5257800" y="1524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p>
        </p:txBody>
      </p:sp>
      <p:sp>
        <p:nvSpPr>
          <p:cNvPr id="281605" name="Text Box 5"/>
          <p:cNvSpPr txBox="1">
            <a:spLocks noChangeArrowheads="1"/>
          </p:cNvSpPr>
          <p:nvPr/>
        </p:nvSpPr>
        <p:spPr bwMode="auto">
          <a:xfrm>
            <a:off x="5029200" y="457200"/>
            <a:ext cx="3200400" cy="154463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rgbClr val="FFFF00"/>
              </a:buClr>
              <a:buSzPct val="70000"/>
              <a:buFont typeface="Wingdings" charset="2"/>
              <a:buNone/>
            </a:pPr>
            <a:r>
              <a:rPr lang="en-US" altLang="en-US" sz="2800"/>
              <a:t>Repeat cultivation</a:t>
            </a:r>
          </a:p>
          <a:p>
            <a:pPr>
              <a:spcBef>
                <a:spcPct val="20000"/>
              </a:spcBef>
              <a:buClr>
                <a:srgbClr val="FFFF00"/>
              </a:buClr>
              <a:buSzPct val="70000"/>
              <a:buFont typeface="Wingdings" charset="2"/>
              <a:buNone/>
            </a:pPr>
            <a:r>
              <a:rPr lang="en-US" altLang="en-US" sz="2800"/>
              <a:t> to control each flush</a:t>
            </a:r>
          </a:p>
          <a:p>
            <a:pPr>
              <a:spcBef>
                <a:spcPct val="20000"/>
              </a:spcBef>
              <a:buClr>
                <a:srgbClr val="FFFF00"/>
              </a:buClr>
              <a:buSzPct val="70000"/>
              <a:buFont typeface="Wingdings" charset="2"/>
              <a:buNone/>
            </a:pPr>
            <a:r>
              <a:rPr lang="en-US" altLang="en-US" sz="2800"/>
              <a:t> of weeds.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304800" y="2362200"/>
            <a:ext cx="8331200" cy="4114800"/>
          </a:xfrm>
        </p:spPr>
        <p:txBody>
          <a:bodyPr/>
          <a:lstStyle/>
          <a:p>
            <a:pPr>
              <a:lnSpc>
                <a:spcPct val="90000"/>
              </a:lnSpc>
              <a:buClr>
                <a:srgbClr val="FFFF00"/>
              </a:buClr>
              <a:buSzPct val="70000"/>
              <a:buFont typeface="Monotype Sorts" charset="2"/>
              <a:buChar char="u"/>
            </a:pPr>
            <a:endParaRPr lang="en-US" altLang="en-US" sz="1000">
              <a:solidFill>
                <a:schemeClr val="bg1"/>
              </a:solidFill>
              <a:latin typeface="Arial" charset="0"/>
            </a:endParaRPr>
          </a:p>
          <a:p>
            <a:pPr>
              <a:lnSpc>
                <a:spcPct val="90000"/>
              </a:lnSpc>
              <a:buClr>
                <a:schemeClr val="hlink"/>
              </a:buClr>
              <a:buSzPct val="70000"/>
              <a:buFontTx/>
              <a:buChar char="•"/>
            </a:pPr>
            <a:r>
              <a:rPr lang="en-US" altLang="en-US" sz="3600" b="1"/>
              <a:t>Fabrics type affects the degree of weed suppression.</a:t>
            </a:r>
          </a:p>
          <a:p>
            <a:pPr>
              <a:lnSpc>
                <a:spcPct val="90000"/>
              </a:lnSpc>
              <a:buClr>
                <a:schemeClr val="hlink"/>
              </a:buClr>
              <a:buSzPct val="70000"/>
              <a:buFontTx/>
              <a:buChar char="•"/>
            </a:pPr>
            <a:endParaRPr lang="en-US" altLang="en-US" sz="3600" b="1"/>
          </a:p>
          <a:p>
            <a:pPr>
              <a:lnSpc>
                <a:spcPct val="90000"/>
              </a:lnSpc>
              <a:buClr>
                <a:schemeClr val="hlink"/>
              </a:buClr>
              <a:buSzPct val="70000"/>
              <a:buFontTx/>
              <a:buChar char="•"/>
            </a:pPr>
            <a:r>
              <a:rPr lang="en-US" altLang="en-US" sz="3600" b="1"/>
              <a:t>Straw, wood chips, pine straw, newsprint, and other organic materials prevent the emergence of weeds and enhance the organic matter content.</a:t>
            </a:r>
          </a:p>
          <a:p>
            <a:pPr>
              <a:lnSpc>
                <a:spcPct val="90000"/>
              </a:lnSpc>
              <a:buClr>
                <a:schemeClr val="hlink"/>
              </a:buClr>
              <a:buSzPct val="70000"/>
              <a:buFontTx/>
              <a:buChar char="•"/>
            </a:pPr>
            <a:endParaRPr lang="en-US" altLang="en-US" sz="3600" b="1"/>
          </a:p>
        </p:txBody>
      </p:sp>
      <p:sp>
        <p:nvSpPr>
          <p:cNvPr id="283652" name="Rectangle 4"/>
          <p:cNvSpPr>
            <a:spLocks noChangeArrowheads="1"/>
          </p:cNvSpPr>
          <p:nvPr/>
        </p:nvSpPr>
        <p:spPr bwMode="auto">
          <a:xfrm>
            <a:off x="457200" y="533400"/>
            <a:ext cx="8153400" cy="1828800"/>
          </a:xfrm>
          <a:prstGeom prst="rect">
            <a:avLst/>
          </a:prstGeom>
          <a:solidFill>
            <a:schemeClr val="folHlink"/>
          </a:solidFill>
          <a:ln>
            <a:noFill/>
          </a:ln>
          <a:effectLst/>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flatTx/>
          </a:bodyPr>
          <a:lstStyle>
            <a:lvl1pPr algn="ctr">
              <a:spcBef>
                <a:spcPct val="0"/>
              </a:spcBef>
              <a:defRPr sz="4400">
                <a:solidFill>
                  <a:schemeClr val="tx2"/>
                </a:solidFill>
                <a:latin typeface="Times New Roman" charset="0"/>
              </a:defRPr>
            </a:lvl1pPr>
            <a:lvl2pPr algn="ctr">
              <a:spcBef>
                <a:spcPct val="0"/>
              </a:spcBef>
              <a:defRPr sz="4400">
                <a:solidFill>
                  <a:schemeClr val="tx2"/>
                </a:solidFill>
                <a:latin typeface="Times New Roman" charset="0"/>
              </a:defRPr>
            </a:lvl2pPr>
            <a:lvl3pPr algn="ctr">
              <a:spcBef>
                <a:spcPct val="0"/>
              </a:spcBef>
              <a:defRPr sz="4400">
                <a:solidFill>
                  <a:schemeClr val="tx2"/>
                </a:solidFill>
                <a:latin typeface="Times New Roman" charset="0"/>
              </a:defRPr>
            </a:lvl3pPr>
            <a:lvl4pPr algn="ctr">
              <a:spcBef>
                <a:spcPct val="0"/>
              </a:spcBef>
              <a:defRPr sz="4400">
                <a:solidFill>
                  <a:schemeClr val="tx2"/>
                </a:solidFill>
                <a:latin typeface="Times New Roman" charset="0"/>
              </a:defRPr>
            </a:lvl4pPr>
            <a:lvl5pPr algn="ctr">
              <a:spcBef>
                <a:spcPct val="0"/>
              </a:spcBef>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r>
              <a:rPr lang="en-US" altLang="en-US" sz="6000" b="1"/>
              <a:t>Mulches and Landscape Fabrics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533400"/>
            <a:ext cx="64770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Cultural Methods</a:t>
            </a:r>
          </a:p>
        </p:txBody>
      </p:sp>
      <p:sp>
        <p:nvSpPr>
          <p:cNvPr id="36867" name="Rectangle 3"/>
          <p:cNvSpPr>
            <a:spLocks noGrp="1" noChangeArrowheads="1"/>
          </p:cNvSpPr>
          <p:nvPr>
            <p:ph type="body" idx="1"/>
          </p:nvPr>
        </p:nvSpPr>
        <p:spPr>
          <a:xfrm>
            <a:off x="838200" y="2286000"/>
            <a:ext cx="7772400" cy="4114800"/>
          </a:xfrm>
        </p:spPr>
        <p:txBody>
          <a:bodyPr/>
          <a:lstStyle/>
          <a:p>
            <a:pPr>
              <a:buClr>
                <a:schemeClr val="hlink"/>
              </a:buClr>
              <a:buFontTx/>
              <a:buChar char="•"/>
            </a:pPr>
            <a:r>
              <a:rPr lang="en-US" altLang="en-US" sz="4400" b="1"/>
              <a:t>Adapted plants</a:t>
            </a:r>
          </a:p>
          <a:p>
            <a:pPr>
              <a:buClr>
                <a:schemeClr val="hlink"/>
              </a:buClr>
              <a:buFontTx/>
              <a:buChar char="•"/>
            </a:pPr>
            <a:r>
              <a:rPr lang="en-US" altLang="en-US" sz="4400" b="1"/>
              <a:t>Fertility and pH</a:t>
            </a:r>
          </a:p>
          <a:p>
            <a:pPr>
              <a:buClr>
                <a:schemeClr val="hlink"/>
              </a:buClr>
              <a:buFontTx/>
              <a:buChar char="•"/>
            </a:pPr>
            <a:r>
              <a:rPr lang="en-US" altLang="en-US" sz="4400" b="1"/>
              <a:t>Water management</a:t>
            </a:r>
          </a:p>
          <a:p>
            <a:pPr>
              <a:buClr>
                <a:schemeClr val="hlink"/>
              </a:buClr>
              <a:buFontTx/>
              <a:buChar char="•"/>
            </a:pPr>
            <a:r>
              <a:rPr lang="en-US" altLang="en-US" sz="4400" b="1"/>
              <a:t>Insect and disease control</a:t>
            </a:r>
          </a:p>
          <a:p>
            <a:endParaRPr lang="en-US" altLang="en-US" sz="44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304925" y="609600"/>
            <a:ext cx="6696075"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solidFill>
                  <a:srgbClr val="FFFF00"/>
                </a:solidFill>
              </a:rPr>
              <a:t>Biological Methods</a:t>
            </a:r>
          </a:p>
        </p:txBody>
      </p:sp>
      <p:sp>
        <p:nvSpPr>
          <p:cNvPr id="288771" name="Rectangle 3"/>
          <p:cNvSpPr>
            <a:spLocks noGrp="1" noChangeArrowheads="1"/>
          </p:cNvSpPr>
          <p:nvPr>
            <p:ph type="body" idx="1"/>
          </p:nvPr>
        </p:nvSpPr>
        <p:spPr>
          <a:xfrm>
            <a:off x="355600" y="1600200"/>
            <a:ext cx="8940800" cy="1143000"/>
          </a:xfrm>
        </p:spPr>
        <p:txBody>
          <a:bodyPr/>
          <a:lstStyle/>
          <a:p>
            <a:pPr>
              <a:lnSpc>
                <a:spcPct val="90000"/>
              </a:lnSpc>
              <a:buClr>
                <a:srgbClr val="FFFF00"/>
              </a:buClr>
              <a:buSzPct val="70000"/>
              <a:buFont typeface="Monotype Sorts" charset="2"/>
              <a:buChar char="u"/>
            </a:pPr>
            <a:endParaRPr lang="en-US" altLang="en-US" sz="1200">
              <a:solidFill>
                <a:schemeClr val="bg1"/>
              </a:solidFill>
              <a:latin typeface="Arial" charset="0"/>
            </a:endParaRPr>
          </a:p>
          <a:p>
            <a:pPr>
              <a:lnSpc>
                <a:spcPct val="90000"/>
              </a:lnSpc>
              <a:buClr>
                <a:schemeClr val="hlink"/>
              </a:buClr>
              <a:buSzPct val="70000"/>
              <a:buFontTx/>
              <a:buNone/>
            </a:pPr>
            <a:r>
              <a:rPr lang="en-US" altLang="en-US" sz="4400" b="1">
                <a:solidFill>
                  <a:schemeClr val="hlink"/>
                </a:solidFill>
              </a:rPr>
              <a:t>Living organisms for weed control</a:t>
            </a:r>
          </a:p>
        </p:txBody>
      </p:sp>
      <p:sp>
        <p:nvSpPr>
          <p:cNvPr id="288773" name="Text Box 5"/>
          <p:cNvSpPr txBox="1">
            <a:spLocks noChangeArrowheads="1"/>
          </p:cNvSpPr>
          <p:nvPr/>
        </p:nvSpPr>
        <p:spPr bwMode="auto">
          <a:xfrm>
            <a:off x="1295400" y="3019425"/>
            <a:ext cx="6781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chemeClr val="hlink"/>
              </a:buClr>
              <a:buFontTx/>
              <a:buChar char="•"/>
            </a:pPr>
            <a:r>
              <a:rPr lang="en-US" altLang="en-US" sz="4400" b="1"/>
              <a:t>Insect (thistle weevil)</a:t>
            </a:r>
          </a:p>
          <a:p>
            <a:pPr>
              <a:buClr>
                <a:schemeClr val="hlink"/>
              </a:buClr>
              <a:buFontTx/>
              <a:buChar char="•"/>
            </a:pPr>
            <a:r>
              <a:rPr lang="en-US" altLang="en-US" sz="4400" b="1"/>
              <a:t>Grazing animals (Geese)</a:t>
            </a:r>
          </a:p>
          <a:p>
            <a:pPr>
              <a:buClr>
                <a:schemeClr val="hlink"/>
              </a:buClr>
              <a:buFontTx/>
              <a:buChar char="•"/>
            </a:pPr>
            <a:r>
              <a:rPr lang="en-US" altLang="en-US" sz="4400" b="1"/>
              <a:t>Fish (Grass carp)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762000" y="1219200"/>
            <a:ext cx="7500938"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solidFill>
                  <a:srgbClr val="FFFF00"/>
                </a:solidFill>
              </a:rPr>
              <a:t>Chemical Methods</a:t>
            </a:r>
          </a:p>
        </p:txBody>
      </p:sp>
      <p:sp>
        <p:nvSpPr>
          <p:cNvPr id="292867" name="Rectangle 3"/>
          <p:cNvSpPr>
            <a:spLocks noChangeArrowheads="1"/>
          </p:cNvSpPr>
          <p:nvPr/>
        </p:nvSpPr>
        <p:spPr bwMode="auto">
          <a:xfrm>
            <a:off x="474663" y="2743200"/>
            <a:ext cx="828833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lgn="ctr">
              <a:spcBef>
                <a:spcPct val="0"/>
              </a:spcBef>
              <a:defRPr sz="4400">
                <a:solidFill>
                  <a:schemeClr val="tx2"/>
                </a:solidFill>
                <a:latin typeface="Times New Roman" charset="0"/>
              </a:defRPr>
            </a:lvl1pPr>
            <a:lvl2pPr algn="ctr">
              <a:spcBef>
                <a:spcPct val="0"/>
              </a:spcBef>
              <a:defRPr sz="4400">
                <a:solidFill>
                  <a:schemeClr val="tx2"/>
                </a:solidFill>
                <a:latin typeface="Times New Roman" charset="0"/>
              </a:defRPr>
            </a:lvl2pPr>
            <a:lvl3pPr algn="ctr">
              <a:spcBef>
                <a:spcPct val="0"/>
              </a:spcBef>
              <a:defRPr sz="4400">
                <a:solidFill>
                  <a:schemeClr val="tx2"/>
                </a:solidFill>
                <a:latin typeface="Times New Roman" charset="0"/>
              </a:defRPr>
            </a:lvl3pPr>
            <a:lvl4pPr algn="ctr">
              <a:spcBef>
                <a:spcPct val="0"/>
              </a:spcBef>
              <a:defRPr sz="4400">
                <a:solidFill>
                  <a:schemeClr val="tx2"/>
                </a:solidFill>
                <a:latin typeface="Times New Roman" charset="0"/>
              </a:defRPr>
            </a:lvl4pPr>
            <a:lvl5pPr algn="ctr">
              <a:spcBef>
                <a:spcPct val="0"/>
              </a:spcBef>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pPr algn="l"/>
            <a:r>
              <a:rPr lang="en-US" altLang="en-US">
                <a:solidFill>
                  <a:schemeClr val="hlink"/>
                </a:solidFill>
              </a:rPr>
              <a:t>Herbicide -</a:t>
            </a:r>
            <a:r>
              <a:rPr lang="en-US" altLang="en-US">
                <a:solidFill>
                  <a:srgbClr val="FF3300"/>
                </a:solidFill>
              </a:rPr>
              <a:t> </a:t>
            </a:r>
            <a:r>
              <a:rPr lang="en-US" altLang="en-US">
                <a:solidFill>
                  <a:schemeClr val="tx1"/>
                </a:solidFill>
              </a:rPr>
              <a:t>chemical that is used to control, suppress or kill weeds.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81000"/>
            <a:ext cx="84582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Herbicide Classification</a:t>
            </a:r>
          </a:p>
        </p:txBody>
      </p:sp>
      <p:sp>
        <p:nvSpPr>
          <p:cNvPr id="40963" name="Text Box 3"/>
          <p:cNvSpPr txBox="1">
            <a:spLocks noChangeArrowheads="1"/>
          </p:cNvSpPr>
          <p:nvPr/>
        </p:nvSpPr>
        <p:spPr bwMode="auto">
          <a:xfrm>
            <a:off x="533400" y="1676400"/>
            <a:ext cx="80772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400" b="1">
                <a:solidFill>
                  <a:schemeClr val="hlink"/>
                </a:solidFill>
              </a:rPr>
              <a:t>Preemergence:  </a:t>
            </a:r>
            <a:r>
              <a:rPr lang="en-US" altLang="en-US" sz="4400" b="1"/>
              <a:t>Applied before weed seed germination (trifluralin).  Generally no control of emerged weeds.</a:t>
            </a:r>
          </a:p>
          <a:p>
            <a:r>
              <a:rPr lang="en-US" altLang="en-US" sz="4400" b="1">
                <a:solidFill>
                  <a:srgbClr val="FF3300"/>
                </a:solidFill>
              </a:rPr>
              <a:t>Postemergence:  </a:t>
            </a:r>
            <a:r>
              <a:rPr lang="en-US" altLang="en-US" sz="4400" b="1"/>
              <a:t>Applied after weed emergence.  Generally no control of unemerged weeds.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8382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Herbicide Classification</a:t>
            </a:r>
          </a:p>
        </p:txBody>
      </p:sp>
      <p:sp>
        <p:nvSpPr>
          <p:cNvPr id="39939" name="Text Box 3"/>
          <p:cNvSpPr txBox="1">
            <a:spLocks noChangeArrowheads="1"/>
          </p:cNvSpPr>
          <p:nvPr/>
        </p:nvSpPr>
        <p:spPr bwMode="auto">
          <a:xfrm>
            <a:off x="304800" y="2422525"/>
            <a:ext cx="8458200"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400" b="1">
                <a:solidFill>
                  <a:schemeClr val="hlink"/>
                </a:solidFill>
              </a:rPr>
              <a:t>Contact:  </a:t>
            </a:r>
            <a:r>
              <a:rPr lang="en-US" altLang="en-US" sz="4400" b="1"/>
              <a:t>Causes localized plant tissue injury.  Does not readily move through the plant (glufosinate)</a:t>
            </a:r>
          </a:p>
          <a:p>
            <a:r>
              <a:rPr lang="en-US" altLang="en-US" sz="4400" b="1">
                <a:solidFill>
                  <a:srgbClr val="FF3300"/>
                </a:solidFill>
              </a:rPr>
              <a:t>Systemic:  </a:t>
            </a:r>
            <a:r>
              <a:rPr lang="en-US" altLang="en-US" sz="4400" b="1"/>
              <a:t>Readily moves through the plant tissue (glyphosate</a:t>
            </a:r>
            <a:r>
              <a:rPr lang="en-US" altLang="en-US" sz="4400" b="1">
                <a:ea typeface="Times New Roman" charset="0"/>
                <a:cs typeface="Times New Roman"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ltLang="en-US"/>
              <a:t>Learning objectives</a:t>
            </a:r>
          </a:p>
        </p:txBody>
      </p:sp>
      <p:sp>
        <p:nvSpPr>
          <p:cNvPr id="488451" name="Rectangle 3"/>
          <p:cNvSpPr>
            <a:spLocks noGrp="1" noChangeArrowheads="1"/>
          </p:cNvSpPr>
          <p:nvPr>
            <p:ph type="body" idx="1"/>
          </p:nvPr>
        </p:nvSpPr>
        <p:spPr/>
        <p:txBody>
          <a:bodyPr/>
          <a:lstStyle/>
          <a:p>
            <a:r>
              <a:rPr lang="en-US" altLang="en-US"/>
              <a:t>Definition of ‘weed’</a:t>
            </a:r>
          </a:p>
          <a:p>
            <a:r>
              <a:rPr lang="en-US" altLang="en-US"/>
              <a:t>Growth characteristics of weeds - growth habit and reproduction</a:t>
            </a:r>
          </a:p>
          <a:p>
            <a:r>
              <a:rPr lang="en-US" altLang="en-US"/>
              <a:t>Basic techniques for weed identification and  basic weed control methods</a:t>
            </a:r>
          </a:p>
          <a:p>
            <a:r>
              <a:rPr lang="en-US" altLang="en-US"/>
              <a:t>Pre-emergent and post-emergent &amp; selective and non-selective herbicides</a:t>
            </a:r>
          </a:p>
          <a:p>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85800"/>
            <a:ext cx="8229600" cy="16002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Herbicide Classification</a:t>
            </a:r>
          </a:p>
        </p:txBody>
      </p:sp>
      <p:sp>
        <p:nvSpPr>
          <p:cNvPr id="38915" name="Text Box 3"/>
          <p:cNvSpPr txBox="1">
            <a:spLocks noChangeArrowheads="1"/>
          </p:cNvSpPr>
          <p:nvPr/>
        </p:nvSpPr>
        <p:spPr bwMode="auto">
          <a:xfrm>
            <a:off x="609600" y="2743200"/>
            <a:ext cx="80010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400" b="1">
                <a:solidFill>
                  <a:schemeClr val="hlink"/>
                </a:solidFill>
              </a:rPr>
              <a:t>Selective:  </a:t>
            </a:r>
            <a:r>
              <a:rPr lang="en-US" altLang="en-US" sz="4400" b="1"/>
              <a:t>Kills some plant species, but does not damage others (2,4-D)</a:t>
            </a:r>
          </a:p>
          <a:p>
            <a:r>
              <a:rPr lang="en-US" altLang="en-US" sz="4400" b="1">
                <a:solidFill>
                  <a:srgbClr val="FF3300"/>
                </a:solidFill>
              </a:rPr>
              <a:t>Nonselective:  </a:t>
            </a:r>
            <a:r>
              <a:rPr lang="en-US" altLang="en-US" sz="4400" b="1"/>
              <a:t>Generally kills all plant species (glyphosate)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18288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Preemergence Herbicide Application Dates</a:t>
            </a:r>
          </a:p>
        </p:txBody>
      </p:sp>
      <p:sp>
        <p:nvSpPr>
          <p:cNvPr id="41987" name="Text Box 3"/>
          <p:cNvSpPr txBox="1">
            <a:spLocks noChangeArrowheads="1"/>
          </p:cNvSpPr>
          <p:nvPr/>
        </p:nvSpPr>
        <p:spPr bwMode="auto">
          <a:xfrm>
            <a:off x="533400" y="2817813"/>
            <a:ext cx="8610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4000" b="1">
                <a:solidFill>
                  <a:schemeClr val="hlink"/>
                </a:solidFill>
              </a:rPr>
              <a:t>Fall	</a:t>
            </a:r>
            <a:r>
              <a:rPr lang="en-US" altLang="en-US" sz="4000" b="1"/>
              <a:t>	- Sept 1 – Oct 1,  N.GA</a:t>
            </a:r>
          </a:p>
          <a:p>
            <a:r>
              <a:rPr lang="en-US" altLang="en-US" sz="4000" b="1"/>
              <a:t>		- Oct 1 – Nov 1,  S.GA</a:t>
            </a:r>
          </a:p>
          <a:p>
            <a:r>
              <a:rPr lang="en-US" altLang="en-US" sz="4000" b="1">
                <a:solidFill>
                  <a:schemeClr val="hlink"/>
                </a:solidFill>
              </a:rPr>
              <a:t>Spring</a:t>
            </a:r>
            <a:r>
              <a:rPr lang="en-US" altLang="en-US" sz="4000" b="1">
                <a:solidFill>
                  <a:srgbClr val="00FF00"/>
                </a:solidFill>
              </a:rPr>
              <a:t>	</a:t>
            </a:r>
            <a:r>
              <a:rPr lang="en-US" altLang="en-US" sz="4000" b="1"/>
              <a:t>- Mar 1 – Apr 1,  N.GA</a:t>
            </a:r>
          </a:p>
          <a:p>
            <a:r>
              <a:rPr lang="en-US" altLang="en-US" sz="4000" b="1"/>
              <a:t>		- Feb 15 - Mar 15,  S.GA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81000"/>
            <a:ext cx="8382000" cy="1905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Advantages</a:t>
            </a:r>
            <a:br>
              <a:rPr lang="en-US" altLang="en-US" sz="5400" b="1"/>
            </a:br>
            <a:r>
              <a:rPr lang="en-US" altLang="en-US" sz="5400" b="1"/>
              <a:t>Postemergence Herbicides</a:t>
            </a:r>
          </a:p>
        </p:txBody>
      </p:sp>
      <p:sp>
        <p:nvSpPr>
          <p:cNvPr id="43012" name="Rectangle 4"/>
          <p:cNvSpPr>
            <a:spLocks noGrp="1" noChangeArrowheads="1"/>
          </p:cNvSpPr>
          <p:nvPr>
            <p:ph type="body" idx="1"/>
          </p:nvPr>
        </p:nvSpPr>
        <p:spPr>
          <a:xfrm>
            <a:off x="609600" y="2438400"/>
            <a:ext cx="7772400" cy="4114800"/>
          </a:xfrm>
        </p:spPr>
        <p:txBody>
          <a:bodyPr/>
          <a:lstStyle/>
          <a:p>
            <a:pPr>
              <a:spcBef>
                <a:spcPct val="50000"/>
              </a:spcBef>
              <a:buClr>
                <a:schemeClr val="hlink"/>
              </a:buClr>
              <a:buFontTx/>
              <a:buChar char="•"/>
            </a:pPr>
            <a:r>
              <a:rPr lang="en-US" altLang="en-US" sz="4000" b="1"/>
              <a:t>Flexible application time</a:t>
            </a:r>
          </a:p>
          <a:p>
            <a:pPr>
              <a:spcBef>
                <a:spcPct val="50000"/>
              </a:spcBef>
              <a:buClr>
                <a:schemeClr val="hlink"/>
              </a:buClr>
              <a:buFontTx/>
              <a:buChar char="•"/>
            </a:pPr>
            <a:r>
              <a:rPr lang="en-US" altLang="en-US" sz="4000" b="1"/>
              <a:t>Spot treatment</a:t>
            </a:r>
          </a:p>
          <a:p>
            <a:pPr>
              <a:spcBef>
                <a:spcPct val="50000"/>
              </a:spcBef>
              <a:buClr>
                <a:schemeClr val="hlink"/>
              </a:buClr>
              <a:buFontTx/>
              <a:buChar char="•"/>
            </a:pPr>
            <a:r>
              <a:rPr lang="en-US" altLang="en-US" sz="4000" b="1"/>
              <a:t>Small containers</a:t>
            </a:r>
          </a:p>
          <a:p>
            <a:pPr>
              <a:spcBef>
                <a:spcPct val="50000"/>
              </a:spcBef>
              <a:buClr>
                <a:schemeClr val="hlink"/>
              </a:buClr>
              <a:buFontTx/>
              <a:buChar char="•"/>
            </a:pPr>
            <a:r>
              <a:rPr lang="en-US" altLang="en-US" sz="4000" b="1"/>
              <a:t>Fits well into IPM programs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16764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Postemergence</a:t>
            </a:r>
            <a:br>
              <a:rPr lang="en-US" altLang="en-US" sz="6000" b="1"/>
            </a:br>
            <a:r>
              <a:rPr lang="en-US" altLang="en-US" sz="6000" b="1"/>
              <a:t>Herbicide Precautions</a:t>
            </a:r>
          </a:p>
        </p:txBody>
      </p:sp>
      <p:sp>
        <p:nvSpPr>
          <p:cNvPr id="44036" name="Rectangle 4"/>
          <p:cNvSpPr>
            <a:spLocks noGrp="1" noChangeArrowheads="1"/>
          </p:cNvSpPr>
          <p:nvPr>
            <p:ph type="body" idx="1"/>
          </p:nvPr>
        </p:nvSpPr>
        <p:spPr>
          <a:xfrm>
            <a:off x="685800" y="2590800"/>
            <a:ext cx="7772400" cy="4038600"/>
          </a:xfrm>
        </p:spPr>
        <p:txBody>
          <a:bodyPr/>
          <a:lstStyle/>
          <a:p>
            <a:pPr>
              <a:spcBef>
                <a:spcPct val="50000"/>
              </a:spcBef>
              <a:buClr>
                <a:schemeClr val="hlink"/>
              </a:buClr>
              <a:buFontTx/>
              <a:buChar char="•"/>
            </a:pPr>
            <a:r>
              <a:rPr lang="en-US" altLang="en-US" sz="4000" b="1"/>
              <a:t>Avoid windy days (spray drift)</a:t>
            </a:r>
          </a:p>
          <a:p>
            <a:pPr>
              <a:spcBef>
                <a:spcPct val="50000"/>
              </a:spcBef>
              <a:buClr>
                <a:schemeClr val="hlink"/>
              </a:buClr>
              <a:buFontTx/>
              <a:buChar char="•"/>
            </a:pPr>
            <a:r>
              <a:rPr lang="en-US" altLang="en-US" sz="4000" b="1"/>
              <a:t>Do not apply dicamba mixtures over the root zone of ornamental trees and shrubs</a:t>
            </a:r>
          </a:p>
          <a:p>
            <a:pPr>
              <a:spcBef>
                <a:spcPct val="50000"/>
              </a:spcBef>
              <a:buClr>
                <a:schemeClr val="hlink"/>
              </a:buClr>
              <a:buFontTx/>
              <a:buChar char="•"/>
            </a:pPr>
            <a:r>
              <a:rPr lang="en-US" altLang="en-US" sz="4000" b="1"/>
              <a:t>Read the label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36538" y="457200"/>
            <a:ext cx="8669337"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solidFill>
                  <a:srgbClr val="FFFF00"/>
                </a:solidFill>
              </a:rPr>
              <a:t>Before You Use Herbicide</a:t>
            </a:r>
          </a:p>
        </p:txBody>
      </p:sp>
      <p:sp>
        <p:nvSpPr>
          <p:cNvPr id="300035" name="Rectangle 3"/>
          <p:cNvSpPr>
            <a:spLocks noGrp="1" noChangeArrowheads="1"/>
          </p:cNvSpPr>
          <p:nvPr>
            <p:ph type="body" idx="1"/>
          </p:nvPr>
        </p:nvSpPr>
        <p:spPr>
          <a:xfrm>
            <a:off x="381000" y="1905000"/>
            <a:ext cx="8458200" cy="4953000"/>
          </a:xfrm>
        </p:spPr>
        <p:txBody>
          <a:bodyPr/>
          <a:lstStyle/>
          <a:p>
            <a:pPr marL="609600" indent="-609600">
              <a:buClr>
                <a:schemeClr val="hlink"/>
              </a:buClr>
              <a:buSzTx/>
              <a:buFont typeface="Monotype Sorts" charset="2"/>
              <a:buAutoNum type="arabicPeriod"/>
            </a:pPr>
            <a:r>
              <a:rPr lang="en-US" altLang="en-US" sz="3600" b="1"/>
              <a:t>Identify weed.</a:t>
            </a:r>
          </a:p>
          <a:p>
            <a:pPr marL="609600" indent="-609600">
              <a:buClr>
                <a:schemeClr val="hlink"/>
              </a:buClr>
              <a:buSzTx/>
              <a:buFont typeface="Monotype Sorts" charset="2"/>
              <a:buAutoNum type="arabicPeriod"/>
            </a:pPr>
            <a:r>
              <a:rPr lang="en-US" altLang="en-US" sz="3600" b="1"/>
              <a:t>Read and UNDERSTAND label .</a:t>
            </a:r>
          </a:p>
          <a:p>
            <a:pPr marL="609600" indent="-609600">
              <a:buClr>
                <a:schemeClr val="hlink"/>
              </a:buClr>
              <a:buSzTx/>
              <a:buFont typeface="Monotype Sorts" charset="2"/>
              <a:buAutoNum type="arabicPeriod"/>
            </a:pPr>
            <a:r>
              <a:rPr lang="en-US" altLang="en-US" sz="3600" b="1"/>
              <a:t>Follow directions carefully.</a:t>
            </a:r>
          </a:p>
          <a:p>
            <a:pPr marL="609600" indent="-609600">
              <a:buClr>
                <a:schemeClr val="hlink"/>
              </a:buClr>
              <a:buSzTx/>
              <a:buFont typeface="Monotype Sorts" charset="2"/>
              <a:buAutoNum type="arabicPeriod"/>
            </a:pPr>
            <a:r>
              <a:rPr lang="en-US" altLang="en-US" sz="3600" b="1"/>
              <a:t>Use only recommended amount!</a:t>
            </a:r>
          </a:p>
          <a:p>
            <a:pPr marL="609600" indent="-609600">
              <a:buClr>
                <a:schemeClr val="hlink"/>
              </a:buClr>
              <a:buSzTx/>
              <a:buFont typeface="Monotype Sorts" charset="2"/>
              <a:buAutoNum type="arabicPeriod"/>
            </a:pPr>
            <a:r>
              <a:rPr lang="en-US" altLang="en-US" sz="3600" b="1"/>
              <a:t>Maintain and calibrate equipment.</a:t>
            </a:r>
          </a:p>
          <a:p>
            <a:pPr marL="609600" indent="-609600">
              <a:buClr>
                <a:schemeClr val="hlink"/>
              </a:buClr>
              <a:buSzTx/>
              <a:buFont typeface="Monotype Sorts" charset="2"/>
              <a:buAutoNum type="arabicPeriod"/>
            </a:pPr>
            <a:r>
              <a:rPr lang="en-US" altLang="en-US" sz="3600" b="1"/>
              <a:t>Do not use on desirable plants not listed on label.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22098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Turfgrass Herbicides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381000"/>
            <a:ext cx="8001000" cy="1752600"/>
          </a:xfrm>
          <a:solidFill>
            <a:schemeClr val="folHlink"/>
          </a:solidFill>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Preemergent Turfgrass Herbicides</a:t>
            </a:r>
          </a:p>
        </p:txBody>
      </p:sp>
      <p:sp>
        <p:nvSpPr>
          <p:cNvPr id="303107" name="Rectangle 3"/>
          <p:cNvSpPr>
            <a:spLocks noGrp="1" noChangeArrowheads="1"/>
          </p:cNvSpPr>
          <p:nvPr>
            <p:ph type="body" idx="1"/>
          </p:nvPr>
        </p:nvSpPr>
        <p:spPr>
          <a:xfrm>
            <a:off x="381000" y="2438400"/>
            <a:ext cx="8458200" cy="4114800"/>
          </a:xfrm>
        </p:spPr>
        <p:txBody>
          <a:bodyPr/>
          <a:lstStyle/>
          <a:p>
            <a:pPr>
              <a:lnSpc>
                <a:spcPct val="90000"/>
              </a:lnSpc>
              <a:buClr>
                <a:schemeClr val="hlink"/>
              </a:buClr>
              <a:buSzTx/>
              <a:buFont typeface="Wingdings" charset="2"/>
              <a:buChar char="§"/>
            </a:pPr>
            <a:r>
              <a:rPr lang="en-US" altLang="en-US" sz="3600" b="1">
                <a:solidFill>
                  <a:schemeClr val="hlink"/>
                </a:solidFill>
              </a:rPr>
              <a:t>Annual grass control in all turfgrasses</a:t>
            </a:r>
          </a:p>
          <a:p>
            <a:pPr lvl="1">
              <a:lnSpc>
                <a:spcPct val="90000"/>
              </a:lnSpc>
            </a:pPr>
            <a:r>
              <a:rPr lang="en-US" altLang="en-US" sz="3200" b="1"/>
              <a:t>Balan (benefin)</a:t>
            </a:r>
          </a:p>
          <a:p>
            <a:pPr lvl="1">
              <a:lnSpc>
                <a:spcPct val="90000"/>
              </a:lnSpc>
            </a:pPr>
            <a:r>
              <a:rPr lang="en-US" altLang="en-US" sz="3200" b="1"/>
              <a:t>Surflan (oryzalin)</a:t>
            </a:r>
          </a:p>
          <a:p>
            <a:pPr lvl="1">
              <a:lnSpc>
                <a:spcPct val="90000"/>
              </a:lnSpc>
            </a:pPr>
            <a:r>
              <a:rPr lang="en-US" altLang="en-US" sz="3200" b="1"/>
              <a:t>XL (benefin + oryzalin)</a:t>
            </a:r>
          </a:p>
          <a:p>
            <a:pPr lvl="1">
              <a:lnSpc>
                <a:spcPct val="90000"/>
              </a:lnSpc>
            </a:pPr>
            <a:r>
              <a:rPr lang="en-US" altLang="en-US" sz="3200" b="1"/>
              <a:t>Team Pro (benefin + trifluralin)</a:t>
            </a:r>
          </a:p>
          <a:p>
            <a:pPr lvl="1">
              <a:lnSpc>
                <a:spcPct val="90000"/>
              </a:lnSpc>
            </a:pPr>
            <a:r>
              <a:rPr lang="en-US" altLang="en-US" sz="3200" b="1"/>
              <a:t>Halts (pendimethalin)</a:t>
            </a:r>
          </a:p>
          <a:p>
            <a:pPr lvl="1">
              <a:lnSpc>
                <a:spcPct val="90000"/>
              </a:lnSpc>
            </a:pPr>
            <a:r>
              <a:rPr lang="en-US" altLang="en-US" sz="3200" b="1"/>
              <a:t>Dimension (dithiopyr)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p:cNvSpPr>
            <a:spLocks noGrp="1" noChangeArrowheads="1"/>
          </p:cNvSpPr>
          <p:nvPr>
            <p:ph type="title"/>
          </p:nvPr>
        </p:nvSpPr>
        <p:spPr>
          <a:xfrm>
            <a:off x="609600" y="1524000"/>
            <a:ext cx="8001000" cy="2209800"/>
          </a:xfrm>
          <a:solidFill>
            <a:schemeClr val="folHlink"/>
          </a:solidFill>
          <a:ln/>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a:noFill/>
              </a14:hiddenLine>
            </a:ext>
          </a:extLst>
        </p:spPr>
        <p:txBody>
          <a:bodyPr>
            <a:flatTx/>
          </a:bodyPr>
          <a:lstStyle/>
          <a:p>
            <a:r>
              <a:rPr lang="en-US" altLang="en-US" sz="6000" b="1"/>
              <a:t>Postemergent Turfgrass Herbicides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00200" y="533400"/>
            <a:ext cx="6248400" cy="1143000"/>
          </a:xfrm>
          <a:solidFill>
            <a:schemeClr val="folHlink"/>
          </a:solidFill>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2,4-D Mixtures</a:t>
            </a:r>
          </a:p>
        </p:txBody>
      </p:sp>
      <p:sp>
        <p:nvSpPr>
          <p:cNvPr id="50179" name="Rectangle 3"/>
          <p:cNvSpPr>
            <a:spLocks noGrp="1" noChangeArrowheads="1"/>
          </p:cNvSpPr>
          <p:nvPr>
            <p:ph type="body" idx="1"/>
          </p:nvPr>
        </p:nvSpPr>
        <p:spPr>
          <a:xfrm>
            <a:off x="533400" y="1981200"/>
            <a:ext cx="8458200" cy="4114800"/>
          </a:xfrm>
        </p:spPr>
        <p:txBody>
          <a:bodyPr/>
          <a:lstStyle/>
          <a:p>
            <a:pPr>
              <a:buClr>
                <a:schemeClr val="hlink"/>
              </a:buClr>
              <a:buSzTx/>
              <a:buFont typeface="Wingdings" charset="2"/>
              <a:buChar char="§"/>
            </a:pPr>
            <a:r>
              <a:rPr lang="en-US" altLang="en-US" sz="3600" b="1"/>
              <a:t>Does not control weedy grasses</a:t>
            </a:r>
          </a:p>
          <a:p>
            <a:pPr>
              <a:buClr>
                <a:schemeClr val="hlink"/>
              </a:buClr>
              <a:buSzTx/>
              <a:buFont typeface="Wingdings" charset="2"/>
              <a:buChar char="§"/>
            </a:pPr>
            <a:r>
              <a:rPr lang="en-US" altLang="en-US" sz="3600" b="1"/>
              <a:t>Good  - dandelion, plantains, wild garlic</a:t>
            </a:r>
          </a:p>
          <a:p>
            <a:pPr>
              <a:buClr>
                <a:schemeClr val="hlink"/>
              </a:buClr>
              <a:buSzTx/>
              <a:buFont typeface="Wingdings" charset="2"/>
              <a:buChar char="§"/>
            </a:pPr>
            <a:r>
              <a:rPr lang="en-US" altLang="en-US" sz="3600" b="1"/>
              <a:t>Poor to fair – common chickweed, henbit</a:t>
            </a:r>
          </a:p>
          <a:p>
            <a:pPr>
              <a:buClr>
                <a:schemeClr val="hlink"/>
              </a:buClr>
              <a:buSzTx/>
              <a:buFont typeface="Wingdings" charset="2"/>
              <a:buChar char="§"/>
            </a:pPr>
            <a:r>
              <a:rPr lang="en-US" altLang="en-US" sz="3600" b="1"/>
              <a:t>Use on all turfgrasses except St. Augustine</a:t>
            </a:r>
          </a:p>
          <a:p>
            <a:pPr>
              <a:buClr>
                <a:schemeClr val="hlink"/>
              </a:buClr>
              <a:buSzTx/>
              <a:buFont typeface="Wingdings" charset="2"/>
              <a:buChar char="§"/>
            </a:pPr>
            <a:r>
              <a:rPr lang="en-US" altLang="en-US" sz="3600" b="1"/>
              <a:t>Example = Weed-B-Gon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609600"/>
            <a:ext cx="79248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MSMA   DSMA   CMA</a:t>
            </a:r>
          </a:p>
        </p:txBody>
      </p:sp>
      <p:sp>
        <p:nvSpPr>
          <p:cNvPr id="49155" name="Rectangle 3"/>
          <p:cNvSpPr>
            <a:spLocks noGrp="1" noChangeArrowheads="1"/>
          </p:cNvSpPr>
          <p:nvPr>
            <p:ph type="body" idx="1"/>
          </p:nvPr>
        </p:nvSpPr>
        <p:spPr>
          <a:xfrm>
            <a:off x="76200" y="2057400"/>
            <a:ext cx="9144000" cy="4114800"/>
          </a:xfrm>
        </p:spPr>
        <p:txBody>
          <a:bodyPr/>
          <a:lstStyle/>
          <a:p>
            <a:pPr>
              <a:buClr>
                <a:schemeClr val="hlink"/>
              </a:buClr>
              <a:buSzTx/>
              <a:buFont typeface="Wingdings" charset="2"/>
              <a:buChar char="§"/>
            </a:pPr>
            <a:r>
              <a:rPr lang="en-US" altLang="en-US" sz="3500" b="1"/>
              <a:t>Postemergence control of weedy grasses</a:t>
            </a:r>
          </a:p>
          <a:p>
            <a:pPr>
              <a:buClr>
                <a:schemeClr val="hlink"/>
              </a:buClr>
              <a:buSzTx/>
              <a:buFont typeface="Wingdings" charset="2"/>
              <a:buChar char="§"/>
            </a:pPr>
            <a:r>
              <a:rPr lang="en-US" altLang="en-US" sz="3500" b="1"/>
              <a:t>Use in tall fescue, zoysia, bermuda</a:t>
            </a:r>
          </a:p>
          <a:p>
            <a:pPr>
              <a:buClr>
                <a:schemeClr val="hlink"/>
              </a:buClr>
              <a:buSzTx/>
              <a:buFont typeface="Wingdings" charset="2"/>
              <a:buChar char="§"/>
            </a:pPr>
            <a:r>
              <a:rPr lang="en-US" altLang="en-US" sz="3500" b="1"/>
              <a:t>Initially discolor tolerant turfgrass species</a:t>
            </a:r>
          </a:p>
          <a:p>
            <a:pPr>
              <a:buClr>
                <a:schemeClr val="hlink"/>
              </a:buClr>
              <a:buSzTx/>
              <a:buFont typeface="Wingdings" charset="2"/>
              <a:buChar char="§"/>
            </a:pPr>
            <a:r>
              <a:rPr lang="en-US" altLang="en-US" sz="3500" b="1"/>
              <a:t>Avoid application above 90</a:t>
            </a:r>
            <a:r>
              <a:rPr lang="en-US" altLang="en-US" sz="3500" b="1" baseline="30000"/>
              <a:t>o </a:t>
            </a:r>
            <a:r>
              <a:rPr lang="en-US" altLang="en-US" sz="3500" b="1"/>
              <a:t> F</a:t>
            </a:r>
          </a:p>
          <a:p>
            <a:pPr>
              <a:buClr>
                <a:schemeClr val="hlink"/>
              </a:buClr>
              <a:buSzTx/>
              <a:buFont typeface="Wingdings" charset="2"/>
              <a:buChar char="§"/>
            </a:pPr>
            <a:r>
              <a:rPr lang="en-US" altLang="en-US" sz="3500" b="1"/>
              <a:t>Do not use on centipede and St. Augustine</a:t>
            </a:r>
          </a:p>
          <a:p>
            <a:pPr>
              <a:buClr>
                <a:schemeClr val="hlink"/>
              </a:buClr>
              <a:buSzTx/>
              <a:buFont typeface="Wingdings" charset="2"/>
              <a:buChar char="§"/>
            </a:pPr>
            <a:r>
              <a:rPr lang="en-US" altLang="en-US" sz="3500" b="1"/>
              <a:t>Example = Ortho Crabgrass Killer Formula 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685800" y="609600"/>
            <a:ext cx="7772400" cy="381000"/>
          </a:xfrm>
        </p:spPr>
        <p:txBody>
          <a:bodyPr/>
          <a:lstStyle/>
          <a:p>
            <a:endParaRPr lang="en-US" altLang="en-US" sz="4000"/>
          </a:p>
        </p:txBody>
      </p:sp>
      <p:sp>
        <p:nvSpPr>
          <p:cNvPr id="493571" name="Rectangle 3"/>
          <p:cNvSpPr>
            <a:spLocks noGrp="1" noChangeArrowheads="1"/>
          </p:cNvSpPr>
          <p:nvPr>
            <p:ph type="body" idx="1"/>
          </p:nvPr>
        </p:nvSpPr>
        <p:spPr>
          <a:xfrm>
            <a:off x="685800" y="1143000"/>
            <a:ext cx="7772400" cy="4953000"/>
          </a:xfrm>
        </p:spPr>
        <p:txBody>
          <a:bodyPr/>
          <a:lstStyle/>
          <a:p>
            <a:r>
              <a:rPr lang="en-US" altLang="en-US"/>
              <a:t>Most effective use of herbicides &amp; herbicide application methods and equipment</a:t>
            </a:r>
          </a:p>
          <a:p>
            <a:r>
              <a:rPr lang="en-US" altLang="en-US"/>
              <a:t>Commonly used herbicides and their classification and nomenclature</a:t>
            </a:r>
          </a:p>
          <a:p>
            <a:r>
              <a:rPr lang="en-US" altLang="en-US"/>
              <a:t>Herbicide application methods and equipment</a:t>
            </a:r>
          </a:p>
          <a:p>
            <a:r>
              <a:rPr lang="en-US" altLang="en-US"/>
              <a:t>Weed control for vegetable gardens, orchards, turf and landscapes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57400" y="533400"/>
            <a:ext cx="5257800" cy="1143000"/>
          </a:xfrm>
          <a:solidFill>
            <a:schemeClr val="folHlink"/>
          </a:solidFill>
          <a:scene3d>
            <a:camera prst="legacyObliqueBottom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Sethoxydim</a:t>
            </a:r>
          </a:p>
        </p:txBody>
      </p:sp>
      <p:sp>
        <p:nvSpPr>
          <p:cNvPr id="51205" name="Rectangle 5"/>
          <p:cNvSpPr>
            <a:spLocks noGrp="1" noChangeArrowheads="1"/>
          </p:cNvSpPr>
          <p:nvPr>
            <p:ph type="body" idx="1"/>
          </p:nvPr>
        </p:nvSpPr>
        <p:spPr>
          <a:xfrm>
            <a:off x="304800" y="2209800"/>
            <a:ext cx="8458200" cy="4114800"/>
          </a:xfrm>
        </p:spPr>
        <p:txBody>
          <a:bodyPr/>
          <a:lstStyle/>
          <a:p>
            <a:pPr>
              <a:spcBef>
                <a:spcPct val="50000"/>
              </a:spcBef>
              <a:buClr>
                <a:schemeClr val="hlink"/>
              </a:buClr>
              <a:buSzTx/>
              <a:buFont typeface="Wingdings" charset="2"/>
              <a:buChar char="§"/>
            </a:pPr>
            <a:r>
              <a:rPr lang="en-US" altLang="en-US" sz="3600" b="1"/>
              <a:t>Controls crabgrass, goosegrass, and sandbur</a:t>
            </a:r>
          </a:p>
          <a:p>
            <a:pPr>
              <a:spcBef>
                <a:spcPct val="50000"/>
              </a:spcBef>
              <a:buClr>
                <a:schemeClr val="hlink"/>
              </a:buClr>
              <a:buSzTx/>
              <a:buFont typeface="Wingdings" charset="2"/>
              <a:buChar char="§"/>
            </a:pPr>
            <a:r>
              <a:rPr lang="en-US" altLang="en-US" sz="3600" b="1"/>
              <a:t>Suppresses bahiagrass</a:t>
            </a:r>
          </a:p>
          <a:p>
            <a:pPr>
              <a:spcBef>
                <a:spcPct val="50000"/>
              </a:spcBef>
              <a:buClr>
                <a:schemeClr val="hlink"/>
              </a:buClr>
              <a:buSzTx/>
              <a:buFont typeface="Wingdings" charset="2"/>
              <a:buChar char="§"/>
            </a:pPr>
            <a:r>
              <a:rPr lang="en-US" altLang="en-US" sz="3600" b="1"/>
              <a:t>Use only on centipedegrass</a:t>
            </a:r>
          </a:p>
          <a:p>
            <a:pPr>
              <a:spcBef>
                <a:spcPct val="50000"/>
              </a:spcBef>
              <a:buClr>
                <a:schemeClr val="hlink"/>
              </a:buClr>
              <a:buSzTx/>
              <a:buFont typeface="Wingdings" charset="2"/>
              <a:buChar char="§"/>
            </a:pPr>
            <a:r>
              <a:rPr lang="en-US" altLang="en-US" sz="3600" b="1"/>
              <a:t>Example = Vantage</a:t>
            </a:r>
          </a:p>
          <a:p>
            <a:pPr>
              <a:buClr>
                <a:schemeClr val="hlink"/>
              </a:buClr>
              <a:buSzTx/>
              <a:buFont typeface="Wingdings" charset="2"/>
              <a:buChar char="§"/>
            </a:pPr>
            <a:endParaRPr lang="en-US" altLang="en-US" sz="36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14600" y="533400"/>
            <a:ext cx="4343400" cy="1143000"/>
          </a:xfrm>
          <a:solidFill>
            <a:schemeClr val="folHlink"/>
          </a:solidFill>
          <a:scene3d>
            <a:camera prst="legacyObliqueBottom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Atrazine</a:t>
            </a:r>
          </a:p>
        </p:txBody>
      </p:sp>
      <p:sp>
        <p:nvSpPr>
          <p:cNvPr id="55299" name="Rectangle 3"/>
          <p:cNvSpPr>
            <a:spLocks noGrp="1" noChangeArrowheads="1"/>
          </p:cNvSpPr>
          <p:nvPr>
            <p:ph type="body" idx="1"/>
          </p:nvPr>
        </p:nvSpPr>
        <p:spPr>
          <a:xfrm>
            <a:off x="609600" y="2286000"/>
            <a:ext cx="8077200" cy="4114800"/>
          </a:xfrm>
        </p:spPr>
        <p:txBody>
          <a:bodyPr/>
          <a:lstStyle/>
          <a:p>
            <a:pPr>
              <a:lnSpc>
                <a:spcPct val="80000"/>
              </a:lnSpc>
              <a:buClr>
                <a:schemeClr val="hlink"/>
              </a:buClr>
              <a:buSzTx/>
              <a:buFont typeface="Wingdings" charset="2"/>
              <a:buChar char="§"/>
            </a:pPr>
            <a:r>
              <a:rPr lang="en-US" altLang="en-US" b="1"/>
              <a:t>Can be used on: Centipede, St. Augustine, Zoysia</a:t>
            </a:r>
          </a:p>
          <a:p>
            <a:pPr>
              <a:lnSpc>
                <a:spcPct val="80000"/>
              </a:lnSpc>
              <a:buClr>
                <a:schemeClr val="hlink"/>
              </a:buClr>
              <a:buSzTx/>
              <a:buFont typeface="Wingdings" charset="2"/>
              <a:buChar char="§"/>
            </a:pPr>
            <a:r>
              <a:rPr lang="en-US" altLang="en-US" b="1"/>
              <a:t>Dormant bermudagrass</a:t>
            </a:r>
          </a:p>
          <a:p>
            <a:pPr>
              <a:lnSpc>
                <a:spcPct val="80000"/>
              </a:lnSpc>
              <a:buClr>
                <a:schemeClr val="hlink"/>
              </a:buClr>
              <a:buSzTx/>
              <a:buFont typeface="Wingdings" charset="2"/>
              <a:buChar char="§"/>
            </a:pPr>
            <a:r>
              <a:rPr lang="en-US" altLang="en-US" b="1"/>
              <a:t>Cool-season grasses and bahiagrass are not tolerant</a:t>
            </a:r>
          </a:p>
          <a:p>
            <a:pPr>
              <a:lnSpc>
                <a:spcPct val="80000"/>
              </a:lnSpc>
              <a:buClr>
                <a:schemeClr val="hlink"/>
              </a:buClr>
              <a:buSzTx/>
              <a:buFont typeface="Wingdings" charset="2"/>
              <a:buChar char="§"/>
            </a:pPr>
            <a:r>
              <a:rPr lang="en-US" altLang="en-US" b="1"/>
              <a:t>Comes in both sprayable and granular formulations</a:t>
            </a:r>
          </a:p>
          <a:p>
            <a:pPr>
              <a:lnSpc>
                <a:spcPct val="80000"/>
              </a:lnSpc>
              <a:buClr>
                <a:schemeClr val="hlink"/>
              </a:buClr>
              <a:buSzTx/>
              <a:buFont typeface="Wingdings" charset="2"/>
              <a:buChar char="§"/>
            </a:pPr>
            <a:r>
              <a:rPr lang="en-US" altLang="en-US" b="1"/>
              <a:t>Depending on the weed, atrazine has both pre and post emergence activity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304800" y="228600"/>
            <a:ext cx="8458200" cy="1600200"/>
          </a:xfrm>
          <a:solidFill>
            <a:schemeClr val="folHlink"/>
          </a:solidFill>
          <a:scene3d>
            <a:camera prst="legacyPerspectiveBottom"/>
            <a:lightRig rig="legacyFlat3" dir="t"/>
          </a:scene3d>
          <a:sp3d extrusionH="8874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4800" b="1"/>
              <a:t>Turfgrass Fertilizer/Herbicide </a:t>
            </a:r>
            <a:br>
              <a:rPr lang="en-US" altLang="en-US" sz="4800" b="1"/>
            </a:br>
            <a:r>
              <a:rPr lang="en-US" altLang="en-US" sz="4800" b="1"/>
              <a:t>Combinations</a:t>
            </a:r>
          </a:p>
        </p:txBody>
      </p:sp>
      <p:sp>
        <p:nvSpPr>
          <p:cNvPr id="301059" name="Text Box 3"/>
          <p:cNvSpPr txBox="1">
            <a:spLocks noChangeArrowheads="1"/>
          </p:cNvSpPr>
          <p:nvPr/>
        </p:nvSpPr>
        <p:spPr bwMode="auto">
          <a:xfrm>
            <a:off x="228600" y="2244725"/>
            <a:ext cx="87630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73075" indent="-315913">
              <a:spcBef>
                <a:spcPct val="0"/>
              </a:spcBef>
              <a:defRPr sz="2400">
                <a:solidFill>
                  <a:schemeClr val="tx1"/>
                </a:solidFill>
                <a:latin typeface="Times New Roman" charset="0"/>
              </a:defRPr>
            </a:lvl1pPr>
            <a:lvl2pPr marL="619125">
              <a:spcBef>
                <a:spcPct val="0"/>
              </a:spcBef>
              <a:defRPr sz="2400">
                <a:solidFill>
                  <a:schemeClr val="tx1"/>
                </a:solidFill>
                <a:latin typeface="Times New Roman" charset="0"/>
              </a:defRPr>
            </a:lvl2pPr>
            <a:lvl3pPr marL="733425">
              <a:spcBef>
                <a:spcPct val="0"/>
              </a:spcBef>
              <a:defRPr sz="2400">
                <a:solidFill>
                  <a:schemeClr val="tx1"/>
                </a:solidFill>
                <a:latin typeface="Times New Roman" charset="0"/>
              </a:defRPr>
            </a:lvl3pPr>
            <a:lvl4pPr marL="1438275">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ct val="50000"/>
              </a:spcBef>
              <a:buClr>
                <a:schemeClr val="hlink"/>
              </a:buClr>
              <a:buFont typeface="Wingdings" charset="2"/>
              <a:buChar char="§"/>
            </a:pPr>
            <a:r>
              <a:rPr lang="en-US" altLang="en-US" sz="3400" b="1"/>
              <a:t>Fertilizers can be combined with either pre- or postemergence herbicides.</a:t>
            </a:r>
          </a:p>
          <a:p>
            <a:pPr>
              <a:spcBef>
                <a:spcPct val="50000"/>
              </a:spcBef>
              <a:buClr>
                <a:schemeClr val="hlink"/>
              </a:buClr>
              <a:buFont typeface="Wingdings" charset="2"/>
              <a:buChar char="§"/>
            </a:pPr>
            <a:r>
              <a:rPr lang="en-US" altLang="en-US" sz="3400" b="1"/>
              <a:t>Created so you don’t have to make separate applications of fertilizers and herbicides.</a:t>
            </a:r>
          </a:p>
          <a:p>
            <a:pPr>
              <a:spcBef>
                <a:spcPct val="50000"/>
              </a:spcBef>
              <a:buClr>
                <a:schemeClr val="hlink"/>
              </a:buClr>
              <a:buFont typeface="Wingdings" charset="2"/>
              <a:buChar char="§"/>
            </a:pPr>
            <a:r>
              <a:rPr lang="en-US" altLang="en-US" sz="3400" b="1"/>
              <a:t>Products available from many manufactures selling nearly identical products.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914400" y="1752600"/>
            <a:ext cx="7264400" cy="2286000"/>
          </a:xfrm>
          <a:solidFill>
            <a:schemeClr val="folHlink"/>
          </a:solidFill>
          <a:ln/>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a:noFill/>
              </a14:hiddenLine>
            </a:ext>
          </a:extLst>
        </p:spPr>
        <p:txBody>
          <a:bodyPr>
            <a:flatTx/>
          </a:bodyPr>
          <a:lstStyle/>
          <a:p>
            <a:r>
              <a:rPr lang="en-US" altLang="en-US" sz="6000" b="1"/>
              <a:t>Herbicides for use in Ornamentals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990600" y="457200"/>
            <a:ext cx="7264400" cy="1143000"/>
          </a:xfrm>
          <a:solidFill>
            <a:schemeClr val="folHlink"/>
          </a:solidFill>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4800" b="1">
                <a:solidFill>
                  <a:srgbClr val="FFFF00"/>
                </a:solidFill>
              </a:rPr>
              <a:t>Preemergent Herbicides</a:t>
            </a:r>
          </a:p>
        </p:txBody>
      </p:sp>
      <p:sp>
        <p:nvSpPr>
          <p:cNvPr id="305155" name="Rectangle 3"/>
          <p:cNvSpPr>
            <a:spLocks noGrp="1" noChangeArrowheads="1"/>
          </p:cNvSpPr>
          <p:nvPr>
            <p:ph type="body" idx="1"/>
          </p:nvPr>
        </p:nvSpPr>
        <p:spPr>
          <a:xfrm>
            <a:off x="762000" y="1828800"/>
            <a:ext cx="7848600" cy="4724400"/>
          </a:xfrm>
        </p:spPr>
        <p:txBody>
          <a:bodyPr/>
          <a:lstStyle/>
          <a:p>
            <a:pPr>
              <a:lnSpc>
                <a:spcPct val="90000"/>
              </a:lnSpc>
              <a:buClr>
                <a:schemeClr val="hlink"/>
              </a:buClr>
              <a:buSzTx/>
              <a:buFont typeface="Wingdings" charset="2"/>
              <a:buChar char="§"/>
            </a:pPr>
            <a:r>
              <a:rPr lang="en-US" altLang="en-US" sz="3600" b="1"/>
              <a:t>Surflan (oryzalin)</a:t>
            </a:r>
          </a:p>
          <a:p>
            <a:pPr>
              <a:lnSpc>
                <a:spcPct val="150000"/>
              </a:lnSpc>
              <a:buClr>
                <a:schemeClr val="hlink"/>
              </a:buClr>
              <a:buSzTx/>
              <a:buFont typeface="Wingdings" charset="2"/>
              <a:buChar char="§"/>
            </a:pPr>
            <a:r>
              <a:rPr lang="en-US" altLang="en-US" sz="3600" b="1"/>
              <a:t>Treflan (trifluralin)</a:t>
            </a:r>
          </a:p>
          <a:p>
            <a:pPr>
              <a:lnSpc>
                <a:spcPct val="150000"/>
              </a:lnSpc>
              <a:buClr>
                <a:schemeClr val="hlink"/>
              </a:buClr>
              <a:buSzTx/>
              <a:buFont typeface="Wingdings" charset="2"/>
              <a:buChar char="§"/>
            </a:pPr>
            <a:r>
              <a:rPr lang="en-US" altLang="en-US" sz="3600" b="1"/>
              <a:t>Snapshot (trifluralin and isoxaben)</a:t>
            </a:r>
          </a:p>
          <a:p>
            <a:pPr>
              <a:lnSpc>
                <a:spcPct val="150000"/>
              </a:lnSpc>
              <a:buClr>
                <a:schemeClr val="hlink"/>
              </a:buClr>
              <a:buSzTx/>
              <a:buFont typeface="Wingdings" charset="2"/>
              <a:buChar char="§"/>
            </a:pPr>
            <a:r>
              <a:rPr lang="en-US" altLang="en-US" sz="3600" b="1"/>
              <a:t>XL (benefin and oryzalin)</a:t>
            </a:r>
          </a:p>
          <a:p>
            <a:pPr>
              <a:lnSpc>
                <a:spcPct val="150000"/>
              </a:lnSpc>
              <a:buClr>
                <a:schemeClr val="hlink"/>
              </a:buClr>
              <a:buSzTx/>
              <a:buFont typeface="Wingdings" charset="2"/>
              <a:buChar char="§"/>
            </a:pPr>
            <a:r>
              <a:rPr lang="en-US" altLang="en-US" sz="3600" b="1"/>
              <a:t>Casoron (dichlobenil)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09600" y="533400"/>
            <a:ext cx="8077200" cy="1066800"/>
          </a:xfrm>
          <a:solidFill>
            <a:schemeClr val="folHlink"/>
          </a:solidFill>
          <a:scene3d>
            <a:camera prst="legacyObliqueTopLeft"/>
            <a:lightRig rig="legacyFlat3" dir="t"/>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Postemergent Herbicides</a:t>
            </a:r>
          </a:p>
        </p:txBody>
      </p:sp>
      <p:sp>
        <p:nvSpPr>
          <p:cNvPr id="306179" name="Rectangle 3"/>
          <p:cNvSpPr>
            <a:spLocks noGrp="1" noChangeArrowheads="1"/>
          </p:cNvSpPr>
          <p:nvPr>
            <p:ph type="body" idx="1"/>
          </p:nvPr>
        </p:nvSpPr>
        <p:spPr>
          <a:xfrm>
            <a:off x="381000" y="1981200"/>
            <a:ext cx="8534400" cy="4800600"/>
          </a:xfrm>
        </p:spPr>
        <p:txBody>
          <a:bodyPr/>
          <a:lstStyle/>
          <a:p>
            <a:pPr>
              <a:lnSpc>
                <a:spcPct val="90000"/>
              </a:lnSpc>
              <a:buClr>
                <a:schemeClr val="hlink"/>
              </a:buClr>
              <a:buSzTx/>
              <a:buFont typeface="Wingdings" charset="2"/>
              <a:buChar char="§"/>
            </a:pPr>
            <a:r>
              <a:rPr lang="en-US" altLang="en-US" sz="3600" b="1"/>
              <a:t>Vantage (sethoxydim)</a:t>
            </a:r>
          </a:p>
          <a:p>
            <a:pPr>
              <a:lnSpc>
                <a:spcPct val="150000"/>
              </a:lnSpc>
              <a:buClr>
                <a:schemeClr val="hlink"/>
              </a:buClr>
              <a:buSzTx/>
              <a:buFont typeface="Wingdings" charset="2"/>
              <a:buChar char="§"/>
            </a:pPr>
            <a:r>
              <a:rPr lang="en-US" altLang="en-US" sz="3600" b="1"/>
              <a:t>Grass-B-Gon (fluazifop-P)</a:t>
            </a:r>
          </a:p>
          <a:p>
            <a:pPr>
              <a:lnSpc>
                <a:spcPct val="150000"/>
              </a:lnSpc>
              <a:buClr>
                <a:schemeClr val="hlink"/>
              </a:buClr>
              <a:buSzTx/>
              <a:buFont typeface="Wingdings" charset="2"/>
              <a:buChar char="§"/>
            </a:pPr>
            <a:r>
              <a:rPr lang="en-US" altLang="en-US" sz="3600" b="1"/>
              <a:t>Roundup (glyphosate)</a:t>
            </a:r>
          </a:p>
          <a:p>
            <a:pPr>
              <a:lnSpc>
                <a:spcPct val="150000"/>
              </a:lnSpc>
              <a:buClr>
                <a:schemeClr val="hlink"/>
              </a:buClr>
              <a:buSzTx/>
              <a:buFont typeface="Wingdings" charset="2"/>
              <a:buChar char="§"/>
            </a:pPr>
            <a:r>
              <a:rPr lang="en-US" altLang="en-US" sz="3600" b="1"/>
              <a:t>Finale (glufosinate)</a:t>
            </a:r>
          </a:p>
          <a:p>
            <a:pPr>
              <a:lnSpc>
                <a:spcPct val="150000"/>
              </a:lnSpc>
              <a:buClr>
                <a:schemeClr val="hlink"/>
              </a:buClr>
              <a:buSzTx/>
              <a:buFont typeface="Wingdings" charset="2"/>
              <a:buChar char="§"/>
            </a:pPr>
            <a:r>
              <a:rPr lang="en-US" altLang="en-US" sz="3600" b="1"/>
              <a:t>Sharpshooter </a:t>
            </a:r>
            <a:r>
              <a:rPr lang="en-US" altLang="en-US" sz="2800" b="1"/>
              <a:t>(Potassium salts of fatty acids)</a:t>
            </a:r>
          </a:p>
        </p:txBody>
      </p:sp>
      <p:sp>
        <p:nvSpPr>
          <p:cNvPr id="306181" name="Line 5"/>
          <p:cNvSpPr>
            <a:spLocks noChangeShapeType="1"/>
          </p:cNvSpPr>
          <p:nvPr/>
        </p:nvSpPr>
        <p:spPr bwMode="auto">
          <a:xfrm>
            <a:off x="533400" y="3657600"/>
            <a:ext cx="792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2133600" y="381000"/>
            <a:ext cx="48006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b="1"/>
              <a:t>Equipment</a:t>
            </a:r>
          </a:p>
        </p:txBody>
      </p:sp>
      <p:pic>
        <p:nvPicPr>
          <p:cNvPr id="296966" name="Picture 6" descr="MVC-003X"/>
          <p:cNvPicPr>
            <a:picLocks noChangeAspect="1" noChangeArrowheads="1"/>
          </p:cNvPicPr>
          <p:nvPr/>
        </p:nvPicPr>
        <p:blipFill>
          <a:blip r:embed="rId3">
            <a:extLst>
              <a:ext uri="{28A0092B-C50C-407E-A947-70E740481C1C}">
                <a14:useLocalDpi xmlns:a14="http://schemas.microsoft.com/office/drawing/2010/main" val="0"/>
              </a:ext>
            </a:extLst>
          </a:blip>
          <a:srcRect l="19922" t="8333" r="30859" b="4166"/>
          <a:stretch>
            <a:fillRect/>
          </a:stretch>
        </p:blipFill>
        <p:spPr bwMode="auto">
          <a:xfrm>
            <a:off x="5715000" y="1905000"/>
            <a:ext cx="2728913" cy="3810000"/>
          </a:xfrm>
          <a:prstGeom prst="rect">
            <a:avLst/>
          </a:prstGeom>
          <a:noFill/>
          <a:extLst>
            <a:ext uri="{909E8E84-426E-40DD-AFC4-6F175D3DCCD1}">
              <a14:hiddenFill xmlns:a14="http://schemas.microsoft.com/office/drawing/2010/main">
                <a:solidFill>
                  <a:srgbClr val="FFFFFF"/>
                </a:solidFill>
              </a14:hiddenFill>
            </a:ext>
          </a:extLst>
        </p:spPr>
      </p:pic>
      <p:sp>
        <p:nvSpPr>
          <p:cNvPr id="296967" name="Text Box 7"/>
          <p:cNvSpPr txBox="1">
            <a:spLocks noChangeArrowheads="1"/>
          </p:cNvSpPr>
          <p:nvPr/>
        </p:nvSpPr>
        <p:spPr bwMode="auto">
          <a:xfrm>
            <a:off x="304800" y="17526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t>Hand pump Sprayer</a:t>
            </a:r>
          </a:p>
        </p:txBody>
      </p:sp>
      <p:sp>
        <p:nvSpPr>
          <p:cNvPr id="296968" name="Text Box 8"/>
          <p:cNvSpPr txBox="1">
            <a:spLocks noChangeArrowheads="1"/>
          </p:cNvSpPr>
          <p:nvPr/>
        </p:nvSpPr>
        <p:spPr bwMode="auto">
          <a:xfrm>
            <a:off x="5562600" y="5638800"/>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t>Handheld rotary spreader</a:t>
            </a:r>
          </a:p>
        </p:txBody>
      </p:sp>
      <p:pic>
        <p:nvPicPr>
          <p:cNvPr id="296969" name="Picture 9" descr="Handheld spr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2982913" cy="375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Rectangle 4"/>
          <p:cNvSpPr>
            <a:spLocks noChangeArrowheads="1"/>
          </p:cNvSpPr>
          <p:nvPr/>
        </p:nvSpPr>
        <p:spPr bwMode="auto">
          <a:xfrm>
            <a:off x="2133600" y="838200"/>
            <a:ext cx="4800600" cy="1143000"/>
          </a:xfrm>
          <a:prstGeom prst="rect">
            <a:avLst/>
          </a:prstGeom>
          <a:solidFill>
            <a:schemeClr val="folHlink"/>
          </a:solidFill>
          <a:ln>
            <a:noFill/>
          </a:ln>
          <a:effectLst/>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flatTx/>
          </a:bodyPr>
          <a:lstStyle>
            <a:lvl1pPr algn="ctr">
              <a:spcBef>
                <a:spcPct val="0"/>
              </a:spcBef>
              <a:defRPr sz="4400">
                <a:solidFill>
                  <a:schemeClr val="tx2"/>
                </a:solidFill>
                <a:latin typeface="Times New Roman" charset="0"/>
              </a:defRPr>
            </a:lvl1pPr>
            <a:lvl2pPr algn="ctr">
              <a:spcBef>
                <a:spcPct val="0"/>
              </a:spcBef>
              <a:defRPr sz="4400">
                <a:solidFill>
                  <a:schemeClr val="tx2"/>
                </a:solidFill>
                <a:latin typeface="Times New Roman" charset="0"/>
              </a:defRPr>
            </a:lvl2pPr>
            <a:lvl3pPr algn="ctr">
              <a:spcBef>
                <a:spcPct val="0"/>
              </a:spcBef>
              <a:defRPr sz="4400">
                <a:solidFill>
                  <a:schemeClr val="tx2"/>
                </a:solidFill>
                <a:latin typeface="Times New Roman" charset="0"/>
              </a:defRPr>
            </a:lvl3pPr>
            <a:lvl4pPr algn="ctr">
              <a:spcBef>
                <a:spcPct val="0"/>
              </a:spcBef>
              <a:defRPr sz="4400">
                <a:solidFill>
                  <a:schemeClr val="tx2"/>
                </a:solidFill>
                <a:latin typeface="Times New Roman" charset="0"/>
              </a:defRPr>
            </a:lvl4pPr>
            <a:lvl5pPr algn="ctr">
              <a:spcBef>
                <a:spcPct val="0"/>
              </a:spcBef>
              <a:defRPr sz="4400">
                <a:solidFill>
                  <a:schemeClr val="tx2"/>
                </a:solidFill>
                <a:latin typeface="Times New Roman" charset="0"/>
              </a:defRPr>
            </a:lvl5pPr>
            <a:lvl6pPr marL="457200" algn="ctr" eaLnBrk="0" fontAlgn="base" hangingPunct="0">
              <a:spcBef>
                <a:spcPct val="0"/>
              </a:spcBef>
              <a:spcAft>
                <a:spcPct val="0"/>
              </a:spcAft>
              <a:defRPr sz="4400">
                <a:solidFill>
                  <a:schemeClr val="tx2"/>
                </a:solidFill>
                <a:latin typeface="Times New Roman" charset="0"/>
              </a:defRPr>
            </a:lvl6pPr>
            <a:lvl7pPr marL="914400" algn="ctr" eaLnBrk="0" fontAlgn="base" hangingPunct="0">
              <a:spcBef>
                <a:spcPct val="0"/>
              </a:spcBef>
              <a:spcAft>
                <a:spcPct val="0"/>
              </a:spcAft>
              <a:defRPr sz="4400">
                <a:solidFill>
                  <a:schemeClr val="tx2"/>
                </a:solidFill>
                <a:latin typeface="Times New Roman" charset="0"/>
              </a:defRPr>
            </a:lvl7pPr>
            <a:lvl8pPr marL="1371600" algn="ctr" eaLnBrk="0" fontAlgn="base" hangingPunct="0">
              <a:spcBef>
                <a:spcPct val="0"/>
              </a:spcBef>
              <a:spcAft>
                <a:spcPct val="0"/>
              </a:spcAft>
              <a:defRPr sz="4400">
                <a:solidFill>
                  <a:schemeClr val="tx2"/>
                </a:solidFill>
                <a:latin typeface="Times New Roman" charset="0"/>
              </a:defRPr>
            </a:lvl8pPr>
            <a:lvl9pPr marL="1828800" algn="ctr" eaLnBrk="0" fontAlgn="base" hangingPunct="0">
              <a:spcBef>
                <a:spcPct val="0"/>
              </a:spcBef>
              <a:spcAft>
                <a:spcPct val="0"/>
              </a:spcAft>
              <a:defRPr sz="4400">
                <a:solidFill>
                  <a:schemeClr val="tx2"/>
                </a:solidFill>
                <a:latin typeface="Times New Roman" charset="0"/>
              </a:defRPr>
            </a:lvl9pPr>
          </a:lstStyle>
          <a:p>
            <a:r>
              <a:rPr lang="en-US" altLang="en-US" sz="6000" b="1"/>
              <a:t>Equipment</a:t>
            </a:r>
          </a:p>
        </p:txBody>
      </p:sp>
      <p:sp>
        <p:nvSpPr>
          <p:cNvPr id="461831" name="Text Box 7"/>
          <p:cNvSpPr txBox="1">
            <a:spLocks noChangeArrowheads="1"/>
          </p:cNvSpPr>
          <p:nvPr/>
        </p:nvSpPr>
        <p:spPr bwMode="auto">
          <a:xfrm>
            <a:off x="990600" y="5592763"/>
            <a:ext cx="3581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t>Drop spreader</a:t>
            </a:r>
          </a:p>
        </p:txBody>
      </p:sp>
      <p:sp>
        <p:nvSpPr>
          <p:cNvPr id="461832" name="Text Box 8"/>
          <p:cNvSpPr txBox="1">
            <a:spLocks noChangeArrowheads="1"/>
          </p:cNvSpPr>
          <p:nvPr/>
        </p:nvSpPr>
        <p:spPr bwMode="auto">
          <a:xfrm>
            <a:off x="5029200" y="56388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t>Broadcast spreader </a:t>
            </a:r>
          </a:p>
        </p:txBody>
      </p:sp>
      <p:pic>
        <p:nvPicPr>
          <p:cNvPr id="461833" name="Picture 9" descr="Drop spread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819400"/>
            <a:ext cx="3429000" cy="264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1835" name="Picture 11" descr="Broadcast spreade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2781300"/>
            <a:ext cx="3581400" cy="2686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title"/>
          </p:nvPr>
        </p:nvSpPr>
        <p:spPr>
          <a:xfrm>
            <a:off x="2209800" y="381000"/>
            <a:ext cx="4953000" cy="1143000"/>
          </a:xfrm>
          <a:solidFill>
            <a:srgbClr val="969696"/>
          </a:solidFill>
          <a:scene3d>
            <a:camera prst="legacyObliqueTopLeft"/>
            <a:lightRig rig="legacyFlat3" dir="t"/>
          </a:scene3d>
          <a:sp3d extrusionH="430200" contourW="12700" prstMaterial="legacyMatte">
            <a:bevelT w="13500" h="13500" prst="angle"/>
            <a:bevelB w="13500" h="13500" prst="angle"/>
            <a:extrusionClr>
              <a:srgbClr val="969696"/>
            </a:extrusionClr>
            <a:contourClr>
              <a:srgbClr val="969696"/>
            </a:contourClr>
          </a:sp3d>
        </p:spPr>
        <p:txBody>
          <a:bodyPr>
            <a:flatTx/>
          </a:bodyPr>
          <a:lstStyle/>
          <a:p>
            <a:r>
              <a:rPr lang="en-US" altLang="en-US" sz="6000" b="1"/>
              <a:t>Calibration</a:t>
            </a:r>
          </a:p>
        </p:txBody>
      </p:sp>
      <p:sp>
        <p:nvSpPr>
          <p:cNvPr id="465925" name="Text Box 5"/>
          <p:cNvSpPr txBox="1">
            <a:spLocks noChangeArrowheads="1"/>
          </p:cNvSpPr>
          <p:nvPr/>
        </p:nvSpPr>
        <p:spPr bwMode="auto">
          <a:xfrm>
            <a:off x="914400" y="2362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p>
        </p:txBody>
      </p:sp>
      <p:sp>
        <p:nvSpPr>
          <p:cNvPr id="465926" name="Text Box 6"/>
          <p:cNvSpPr txBox="1">
            <a:spLocks noChangeArrowheads="1"/>
          </p:cNvSpPr>
          <p:nvPr/>
        </p:nvSpPr>
        <p:spPr bwMode="auto">
          <a:xfrm>
            <a:off x="381000" y="1676400"/>
            <a:ext cx="5638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solidFill>
                  <a:schemeClr val="tx2"/>
                </a:solidFill>
              </a:rPr>
              <a:t>Hand held granular spreaders:</a:t>
            </a:r>
          </a:p>
          <a:p>
            <a:pPr>
              <a:buClr>
                <a:schemeClr val="hlink"/>
              </a:buClr>
              <a:buFont typeface="Wingdings" charset="2"/>
              <a:buChar char="§"/>
            </a:pPr>
            <a:r>
              <a:rPr lang="en-US" altLang="en-US" sz="3200" b="1"/>
              <a:t>Know the size of the area to be treated </a:t>
            </a:r>
          </a:p>
          <a:p>
            <a:pPr>
              <a:buClr>
                <a:schemeClr val="hlink"/>
              </a:buClr>
              <a:buFont typeface="Wingdings" charset="2"/>
              <a:buChar char="§"/>
            </a:pPr>
            <a:r>
              <a:rPr lang="en-US" altLang="en-US" sz="3200" b="1"/>
              <a:t>Weight out granular herbicide needed for that area</a:t>
            </a:r>
          </a:p>
          <a:p>
            <a:pPr>
              <a:buClr>
                <a:schemeClr val="hlink"/>
              </a:buClr>
              <a:buFont typeface="Wingdings" charset="2"/>
              <a:buChar char="§"/>
            </a:pPr>
            <a:r>
              <a:rPr lang="en-US" altLang="en-US" sz="3200" b="1"/>
              <a:t>Uniformly apply the pre-weighted granular herbicide to the designated area </a:t>
            </a:r>
          </a:p>
        </p:txBody>
      </p:sp>
      <p:pic>
        <p:nvPicPr>
          <p:cNvPr id="465927" name="Picture 7" descr="MVC-003X"/>
          <p:cNvPicPr>
            <a:picLocks noChangeAspect="1" noChangeArrowheads="1"/>
          </p:cNvPicPr>
          <p:nvPr>
            <p:ph idx="1"/>
          </p:nvPr>
        </p:nvPicPr>
        <p:blipFill>
          <a:blip r:embed="rId3">
            <a:extLst>
              <a:ext uri="{28A0092B-C50C-407E-A947-70E740481C1C}">
                <a14:useLocalDpi xmlns:a14="http://schemas.microsoft.com/office/drawing/2010/main" val="0"/>
              </a:ext>
            </a:extLst>
          </a:blip>
          <a:srcRect l="19922" t="8333" r="30859" b="4166"/>
          <a:stretch>
            <a:fillRect/>
          </a:stretch>
        </p:blipFill>
        <p:spPr>
          <a:xfrm>
            <a:off x="6019800" y="2057400"/>
            <a:ext cx="28956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title"/>
          </p:nvPr>
        </p:nvSpPr>
        <p:spPr>
          <a:xfrm>
            <a:off x="2667000" y="381000"/>
            <a:ext cx="4114800" cy="1143000"/>
          </a:xfrm>
          <a:solidFill>
            <a:srgbClr val="969696"/>
          </a:solidFill>
          <a:ln/>
          <a:scene3d>
            <a:camera prst="legacyObliqueTopLeft"/>
            <a:lightRig rig="legacyFlat3" dir="t"/>
          </a:scene3d>
          <a:sp3d extrusionH="430200" contourW="12700" prstMaterial="legacyMatte">
            <a:bevelT w="13500" h="13500" prst="angle"/>
            <a:bevelB w="13500" h="13500" prst="angle"/>
            <a:extrusionClr>
              <a:srgbClr val="969696"/>
            </a:extrusionClr>
            <a:contourClr>
              <a:srgbClr val="969696"/>
            </a:contourClr>
          </a:sp3d>
          <a:extLst>
            <a:ext uri="{91240B29-F687-4F45-9708-019B960494DF}">
              <a14:hiddenLine xmlns:a14="http://schemas.microsoft.com/office/drawing/2010/main">
                <a:noFill/>
              </a14:hiddenLine>
            </a:ext>
          </a:extLst>
        </p:spPr>
        <p:txBody>
          <a:bodyPr>
            <a:flatTx/>
          </a:bodyPr>
          <a:lstStyle/>
          <a:p>
            <a:r>
              <a:rPr lang="en-US" altLang="en-US" sz="6000" b="1"/>
              <a:t>Calibration</a:t>
            </a:r>
          </a:p>
        </p:txBody>
      </p:sp>
      <p:pic>
        <p:nvPicPr>
          <p:cNvPr id="470024" name="Picture 8" descr="Drop spreader 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53200" y="2286000"/>
            <a:ext cx="2286000" cy="171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70021" name="Text Box 5"/>
          <p:cNvSpPr txBox="1">
            <a:spLocks noChangeArrowheads="1"/>
          </p:cNvSpPr>
          <p:nvPr/>
        </p:nvSpPr>
        <p:spPr bwMode="auto">
          <a:xfrm>
            <a:off x="914400" y="2362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p>
        </p:txBody>
      </p:sp>
      <p:sp>
        <p:nvSpPr>
          <p:cNvPr id="470022" name="Text Box 6"/>
          <p:cNvSpPr txBox="1">
            <a:spLocks noChangeArrowheads="1"/>
          </p:cNvSpPr>
          <p:nvPr/>
        </p:nvSpPr>
        <p:spPr bwMode="auto">
          <a:xfrm>
            <a:off x="381000" y="1752600"/>
            <a:ext cx="6400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200" b="1">
                <a:solidFill>
                  <a:schemeClr val="tx2"/>
                </a:solidFill>
              </a:rPr>
              <a:t>Push type drop and broadcast spreaders:</a:t>
            </a:r>
          </a:p>
          <a:p>
            <a:pPr>
              <a:buClr>
                <a:schemeClr val="hlink"/>
              </a:buClr>
              <a:buFont typeface="Wingdings" charset="2"/>
              <a:buChar char="§"/>
            </a:pPr>
            <a:r>
              <a:rPr lang="en-US" altLang="en-US" sz="3200" b="1"/>
              <a:t>Many companies sell spreaders to go along with there granular herbicides (i.e. Scott’s, Lesco, etc.).</a:t>
            </a:r>
          </a:p>
          <a:p>
            <a:pPr>
              <a:buClr>
                <a:schemeClr val="hlink"/>
              </a:buClr>
              <a:buFont typeface="Wingdings" charset="2"/>
              <a:buChar char="§"/>
            </a:pPr>
            <a:r>
              <a:rPr lang="en-US" altLang="en-US" sz="3200" b="1"/>
              <a:t>There granular herbicide products will have the appropriate spreader setting listed on the bag.</a:t>
            </a:r>
          </a:p>
        </p:txBody>
      </p:sp>
      <p:pic>
        <p:nvPicPr>
          <p:cNvPr id="470026" name="Picture 10" descr="Broadcast spreade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53200" y="4191000"/>
            <a:ext cx="2286000" cy="171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5400000" scaled="1"/>
        </a:gradFill>
        <a:effectLst/>
      </p:bgPr>
    </p:bg>
    <p:spTree>
      <p:nvGrpSpPr>
        <p:cNvPr id="1" name=""/>
        <p:cNvGrpSpPr/>
        <p:nvPr/>
      </p:nvGrpSpPr>
      <p:grpSpPr>
        <a:xfrm>
          <a:off x="0" y="0"/>
          <a:ext cx="0" cy="0"/>
          <a:chOff x="0" y="0"/>
          <a:chExt cx="0" cy="0"/>
        </a:xfrm>
      </p:grpSpPr>
      <p:pic>
        <p:nvPicPr>
          <p:cNvPr id="313346" name="Picture 2" descr="MVC-003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600200"/>
            <a:ext cx="8669337" cy="4800600"/>
          </a:xfrm>
          <a:prstGeom prst="rect">
            <a:avLst/>
          </a:prstGeom>
          <a:noFill/>
          <a:extLst>
            <a:ext uri="{909E8E84-426E-40DD-AFC4-6F175D3DCCD1}">
              <a14:hiddenFill xmlns:a14="http://schemas.microsoft.com/office/drawing/2010/main">
                <a:solidFill>
                  <a:srgbClr val="FFFFFF"/>
                </a:solidFill>
              </a14:hiddenFill>
            </a:ext>
          </a:extLst>
        </p:spPr>
      </p:pic>
      <p:sp>
        <p:nvSpPr>
          <p:cNvPr id="313347" name="Text Box 3"/>
          <p:cNvSpPr txBox="1">
            <a:spLocks noChangeArrowheads="1"/>
          </p:cNvSpPr>
          <p:nvPr/>
        </p:nvSpPr>
        <p:spPr bwMode="auto">
          <a:xfrm>
            <a:off x="152400" y="331788"/>
            <a:ext cx="89058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800" b="1"/>
              <a:t>Attractive, Functional Landscape</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8" name="Picture 8" descr="Handheld s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63" y="1581150"/>
            <a:ext cx="2255837" cy="2838450"/>
          </a:xfrm>
          <a:prstGeom prst="rect">
            <a:avLst/>
          </a:prstGeom>
          <a:noFill/>
          <a:extLst>
            <a:ext uri="{909E8E84-426E-40DD-AFC4-6F175D3DCCD1}">
              <a14:hiddenFill xmlns:a14="http://schemas.microsoft.com/office/drawing/2010/main">
                <a:solidFill>
                  <a:srgbClr val="FFFFFF"/>
                </a:solidFill>
              </a14:hiddenFill>
            </a:ext>
          </a:extLst>
        </p:spPr>
      </p:pic>
      <p:sp>
        <p:nvSpPr>
          <p:cNvPr id="476169" name="Text Box 9"/>
          <p:cNvSpPr txBox="1">
            <a:spLocks noChangeArrowheads="1"/>
          </p:cNvSpPr>
          <p:nvPr/>
        </p:nvSpPr>
        <p:spPr bwMode="auto">
          <a:xfrm>
            <a:off x="152400" y="12954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3600" b="1">
                <a:solidFill>
                  <a:schemeClr val="tx2"/>
                </a:solidFill>
              </a:rPr>
              <a:t>Pump type sprayers:</a:t>
            </a:r>
          </a:p>
        </p:txBody>
      </p:sp>
      <p:sp>
        <p:nvSpPr>
          <p:cNvPr id="476170" name="Rectangle 10"/>
          <p:cNvSpPr>
            <a:spLocks noGrp="1" noChangeArrowheads="1"/>
          </p:cNvSpPr>
          <p:nvPr>
            <p:ph type="title"/>
          </p:nvPr>
        </p:nvSpPr>
        <p:spPr>
          <a:xfrm>
            <a:off x="381000" y="228600"/>
            <a:ext cx="8534400" cy="1066800"/>
          </a:xfrm>
          <a:solidFill>
            <a:srgbClr val="969696"/>
          </a:solidFill>
          <a:ln/>
          <a:scene3d>
            <a:camera prst="legacyObliqueTopLeft"/>
            <a:lightRig rig="legacyFlat3" dir="t"/>
          </a:scene3d>
          <a:sp3d extrusionH="430200" contourW="12700" prstMaterial="legacyMatte">
            <a:bevelT w="13500" h="13500" prst="angle"/>
            <a:bevelB w="13500" h="13500" prst="angle"/>
            <a:extrusionClr>
              <a:srgbClr val="969696"/>
            </a:extrusionClr>
            <a:contourClr>
              <a:srgbClr val="969696"/>
            </a:contourClr>
          </a:sp3d>
          <a:extLst>
            <a:ext uri="{91240B29-F687-4F45-9708-019B960494DF}">
              <a14:hiddenLine xmlns:a14="http://schemas.microsoft.com/office/drawing/2010/main">
                <a:noFill/>
              </a14:hiddenLine>
            </a:ext>
          </a:extLst>
        </p:spPr>
        <p:txBody>
          <a:bodyPr>
            <a:flatTx/>
          </a:bodyPr>
          <a:lstStyle/>
          <a:p>
            <a:r>
              <a:rPr lang="en-US" altLang="en-US" sz="5000" b="1"/>
              <a:t>Calibration and Application</a:t>
            </a:r>
          </a:p>
        </p:txBody>
      </p:sp>
      <p:sp>
        <p:nvSpPr>
          <p:cNvPr id="476171" name="Text Box 11"/>
          <p:cNvSpPr txBox="1">
            <a:spLocks noChangeArrowheads="1"/>
          </p:cNvSpPr>
          <p:nvPr/>
        </p:nvSpPr>
        <p:spPr bwMode="auto">
          <a:xfrm>
            <a:off x="0" y="25908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en-US"/>
          </a:p>
        </p:txBody>
      </p:sp>
      <p:sp>
        <p:nvSpPr>
          <p:cNvPr id="476172" name="Text Box 12"/>
          <p:cNvSpPr txBox="1">
            <a:spLocks noChangeArrowheads="1"/>
          </p:cNvSpPr>
          <p:nvPr/>
        </p:nvSpPr>
        <p:spPr bwMode="auto">
          <a:xfrm>
            <a:off x="152400" y="2133600"/>
            <a:ext cx="71628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buClr>
                <a:schemeClr val="hlink"/>
              </a:buClr>
              <a:buFont typeface="Wingdings" charset="2"/>
              <a:buChar char="§"/>
            </a:pPr>
            <a:r>
              <a:rPr lang="en-US" altLang="en-US" sz="3200" b="1"/>
              <a:t>Measure the area to be treated. </a:t>
            </a:r>
          </a:p>
          <a:p>
            <a:pPr>
              <a:buClr>
                <a:schemeClr val="hlink"/>
              </a:buClr>
              <a:buFont typeface="Wingdings" charset="2"/>
              <a:buChar char="§"/>
            </a:pPr>
            <a:r>
              <a:rPr lang="en-US" altLang="en-US" sz="3200" b="1"/>
              <a:t>Using the herbicide label, determine the amount of herbicide needed.</a:t>
            </a:r>
          </a:p>
          <a:p>
            <a:pPr>
              <a:buClr>
                <a:schemeClr val="hlink"/>
              </a:buClr>
              <a:buFont typeface="Wingdings" charset="2"/>
              <a:buChar char="§"/>
            </a:pPr>
            <a:r>
              <a:rPr lang="en-US" altLang="en-US" sz="3200" b="1"/>
              <a:t>Measure out herbicide. </a:t>
            </a:r>
          </a:p>
          <a:p>
            <a:pPr>
              <a:buClr>
                <a:schemeClr val="hlink"/>
              </a:buClr>
              <a:buFont typeface="Wingdings" charset="2"/>
              <a:buChar char="§"/>
            </a:pPr>
            <a:r>
              <a:rPr lang="en-US" altLang="en-US" sz="3200" b="1"/>
              <a:t>Mix water and herbicide concentrate.</a:t>
            </a:r>
          </a:p>
          <a:p>
            <a:pPr>
              <a:buClr>
                <a:schemeClr val="hlink"/>
              </a:buClr>
              <a:buFont typeface="Wingdings" charset="2"/>
              <a:buChar char="§"/>
            </a:pPr>
            <a:r>
              <a:rPr lang="en-US" altLang="en-US" sz="3200" b="1"/>
              <a:t>Pressurize sprayer, and uniformly apply herbicide solution to the are. </a:t>
            </a:r>
          </a:p>
        </p:txBody>
      </p:sp>
      <p:sp>
        <p:nvSpPr>
          <p:cNvPr id="476173" name="Text Box 13"/>
          <p:cNvSpPr txBox="1">
            <a:spLocks noChangeArrowheads="1"/>
          </p:cNvSpPr>
          <p:nvPr/>
        </p:nvSpPr>
        <p:spPr bwMode="auto">
          <a:xfrm>
            <a:off x="6858000" y="4387850"/>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2800" b="1"/>
              <a:t>Hand pump sprayer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381000"/>
            <a:ext cx="7772400" cy="17526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5400" b="1"/>
              <a:t>Weed </a:t>
            </a:r>
            <a:br>
              <a:rPr lang="en-US" altLang="en-US" sz="5400" b="1"/>
            </a:br>
            <a:r>
              <a:rPr lang="en-US" altLang="en-US" sz="5400" b="1"/>
              <a:t>management program</a:t>
            </a:r>
          </a:p>
        </p:txBody>
      </p:sp>
      <p:sp>
        <p:nvSpPr>
          <p:cNvPr id="56323" name="Text Box 3"/>
          <p:cNvSpPr txBox="1">
            <a:spLocks noChangeArrowheads="1"/>
          </p:cNvSpPr>
          <p:nvPr/>
        </p:nvSpPr>
        <p:spPr bwMode="auto">
          <a:xfrm>
            <a:off x="1371600" y="2590800"/>
            <a:ext cx="70104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693738" indent="-693738">
              <a:spcBef>
                <a:spcPct val="0"/>
              </a:spcBef>
              <a:defRPr sz="2400">
                <a:solidFill>
                  <a:schemeClr val="tx1"/>
                </a:solidFill>
                <a:latin typeface="Times New Roman" charset="0"/>
              </a:defRPr>
            </a:lvl1pPr>
            <a:lvl2pPr marL="1265238" indent="-457200">
              <a:spcBef>
                <a:spcPct val="0"/>
              </a:spcBef>
              <a:defRPr sz="2400">
                <a:solidFill>
                  <a:schemeClr val="tx1"/>
                </a:solidFill>
                <a:latin typeface="Times New Roman" charset="0"/>
              </a:defRPr>
            </a:lvl2pPr>
            <a:lvl3pPr marL="1836738" indent="-457200">
              <a:spcBef>
                <a:spcPct val="0"/>
              </a:spcBef>
              <a:defRPr sz="2400">
                <a:solidFill>
                  <a:schemeClr val="tx1"/>
                </a:solidFill>
                <a:latin typeface="Times New Roman" charset="0"/>
              </a:defRPr>
            </a:lvl3pPr>
            <a:lvl4pPr marL="2408238" indent="-457200">
              <a:spcBef>
                <a:spcPct val="0"/>
              </a:spcBef>
              <a:defRPr sz="2400">
                <a:solidFill>
                  <a:schemeClr val="tx1"/>
                </a:solidFill>
                <a:latin typeface="Times New Roman" charset="0"/>
              </a:defRPr>
            </a:lvl4pPr>
            <a:lvl5pPr marL="2979738" indent="-457200">
              <a:spcBef>
                <a:spcPct val="0"/>
              </a:spcBef>
              <a:defRPr sz="2400">
                <a:solidFill>
                  <a:schemeClr val="tx1"/>
                </a:solidFill>
                <a:latin typeface="Times New Roman" charset="0"/>
              </a:defRPr>
            </a:lvl5pPr>
            <a:lvl6pPr marL="3436938" indent="-457200" eaLnBrk="0" fontAlgn="base" hangingPunct="0">
              <a:spcBef>
                <a:spcPct val="0"/>
              </a:spcBef>
              <a:spcAft>
                <a:spcPct val="0"/>
              </a:spcAft>
              <a:defRPr sz="2400">
                <a:solidFill>
                  <a:schemeClr val="tx1"/>
                </a:solidFill>
                <a:latin typeface="Times New Roman" charset="0"/>
              </a:defRPr>
            </a:lvl6pPr>
            <a:lvl7pPr marL="3894138" indent="-457200" eaLnBrk="0" fontAlgn="base" hangingPunct="0">
              <a:spcBef>
                <a:spcPct val="0"/>
              </a:spcBef>
              <a:spcAft>
                <a:spcPct val="0"/>
              </a:spcAft>
              <a:defRPr sz="2400">
                <a:solidFill>
                  <a:schemeClr val="tx1"/>
                </a:solidFill>
                <a:latin typeface="Times New Roman" charset="0"/>
              </a:defRPr>
            </a:lvl7pPr>
            <a:lvl8pPr marL="4351338" indent="-457200" eaLnBrk="0" fontAlgn="base" hangingPunct="0">
              <a:spcBef>
                <a:spcPct val="0"/>
              </a:spcBef>
              <a:spcAft>
                <a:spcPct val="0"/>
              </a:spcAft>
              <a:defRPr sz="2400">
                <a:solidFill>
                  <a:schemeClr val="tx1"/>
                </a:solidFill>
                <a:latin typeface="Times New Roman" charset="0"/>
              </a:defRPr>
            </a:lvl8pPr>
            <a:lvl9pPr marL="4808538" indent="-457200" eaLnBrk="0" fontAlgn="base" hangingPunct="0">
              <a:spcBef>
                <a:spcPct val="0"/>
              </a:spcBef>
              <a:spcAft>
                <a:spcPct val="0"/>
              </a:spcAft>
              <a:defRPr sz="2400">
                <a:solidFill>
                  <a:schemeClr val="tx1"/>
                </a:solidFill>
                <a:latin typeface="Times New Roman" charset="0"/>
              </a:defRPr>
            </a:lvl9pPr>
          </a:lstStyle>
          <a:p>
            <a:pPr>
              <a:spcBef>
                <a:spcPct val="50000"/>
              </a:spcBef>
              <a:buClr>
                <a:schemeClr val="hlink"/>
              </a:buClr>
              <a:buFontTx/>
              <a:buAutoNum type="arabicPeriod"/>
            </a:pPr>
            <a:r>
              <a:rPr lang="en-US" altLang="en-US" sz="4400" b="1"/>
              <a:t>Diagnose problem</a:t>
            </a:r>
          </a:p>
          <a:p>
            <a:pPr>
              <a:spcBef>
                <a:spcPct val="50000"/>
              </a:spcBef>
              <a:buClr>
                <a:schemeClr val="hlink"/>
              </a:buClr>
              <a:buFontTx/>
              <a:buAutoNum type="arabicPeriod"/>
            </a:pPr>
            <a:r>
              <a:rPr lang="en-US" altLang="en-US" sz="4400" b="1"/>
              <a:t>Evaluate methods</a:t>
            </a:r>
          </a:p>
          <a:p>
            <a:pPr>
              <a:spcBef>
                <a:spcPct val="50000"/>
              </a:spcBef>
              <a:buClr>
                <a:schemeClr val="hlink"/>
              </a:buClr>
              <a:buFontTx/>
              <a:buAutoNum type="arabicPeriod"/>
            </a:pPr>
            <a:r>
              <a:rPr lang="en-US" altLang="en-US" sz="4400" b="1"/>
              <a:t>Select method</a:t>
            </a:r>
          </a:p>
          <a:p>
            <a:pPr>
              <a:spcBef>
                <a:spcPct val="50000"/>
              </a:spcBef>
              <a:buClr>
                <a:schemeClr val="hlink"/>
              </a:buClr>
              <a:buFontTx/>
              <a:buAutoNum type="arabicPeriod"/>
            </a:pPr>
            <a:r>
              <a:rPr lang="en-US" altLang="en-US" sz="4400" b="1"/>
              <a:t>Initiate program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371600" y="1752600"/>
            <a:ext cx="6781800" cy="28956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nchor="ctr">
            <a:flatTx/>
          </a:bodyPr>
          <a:lstStyle/>
          <a:p>
            <a:r>
              <a:rPr lang="en-US" altLang="en-US" b="1"/>
              <a:t>Always read and follow the herbicide label!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WordArt 5"/>
          <p:cNvSpPr>
            <a:spLocks noChangeArrowheads="1" noChangeShapeType="1" noTextEdit="1"/>
          </p:cNvSpPr>
          <p:nvPr/>
        </p:nvSpPr>
        <p:spPr bwMode="auto">
          <a:xfrm>
            <a:off x="1447800" y="2667000"/>
            <a:ext cx="6400800" cy="19050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blurRad="63500" dist="38099" dir="2700000" algn="ctr" rotWithShape="0">
                    <a:srgbClr val="000000">
                      <a:alpha val="80000"/>
                    </a:srgbClr>
                  </a:outerShdw>
                </a:effectLst>
                <a:latin typeface="Arial Black" charset="0"/>
                <a:ea typeface="Arial Black" charset="0"/>
                <a:cs typeface="Arial Black" charset="0"/>
              </a:rPr>
              <a:t>Questions?</a:t>
            </a:r>
          </a:p>
        </p:txBody>
      </p:sp>
    </p:spTree>
  </p:cSld>
  <p:clrMapOvr>
    <a:overrideClrMapping bg1="dk2" tx1="lt1" bg2="dk1"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685800" y="533400"/>
            <a:ext cx="7772400" cy="1143000"/>
          </a:xfrm>
          <a:solidFill>
            <a:schemeClr val="folHlink"/>
          </a:solidFill>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p:spPr>
        <p:txBody>
          <a:bodyPr>
            <a:flatTx/>
          </a:bodyPr>
          <a:lstStyle/>
          <a:p>
            <a:r>
              <a:rPr lang="en-US" altLang="en-US" sz="6000" b="1"/>
              <a:t>Turfgrass Web Page</a:t>
            </a:r>
          </a:p>
        </p:txBody>
      </p:sp>
      <p:sp>
        <p:nvSpPr>
          <p:cNvPr id="490499" name="Rectangle 3"/>
          <p:cNvSpPr>
            <a:spLocks noGrp="1" noChangeArrowheads="1"/>
          </p:cNvSpPr>
          <p:nvPr>
            <p:ph type="body" idx="1"/>
          </p:nvPr>
        </p:nvSpPr>
        <p:spPr>
          <a:xfrm>
            <a:off x="762000" y="2133600"/>
            <a:ext cx="7696200" cy="4114800"/>
          </a:xfrm>
        </p:spPr>
        <p:txBody>
          <a:bodyPr/>
          <a:lstStyle/>
          <a:p>
            <a:pPr>
              <a:buClr>
                <a:srgbClr val="FF0066"/>
              </a:buClr>
              <a:buFontTx/>
              <a:buChar char="•"/>
            </a:pPr>
            <a:r>
              <a:rPr lang="en-US" altLang="en-US" sz="4000" b="1">
                <a:hlinkClick r:id="rId4"/>
              </a:rPr>
              <a:t>www.georgiaturf.com</a:t>
            </a:r>
            <a:r>
              <a:rPr lang="en-US" altLang="en-US" sz="4000" b="1"/>
              <a:t> or .org</a:t>
            </a:r>
          </a:p>
          <a:p>
            <a:pPr>
              <a:buClr>
                <a:srgbClr val="FF0066"/>
              </a:buClr>
              <a:buFontTx/>
              <a:buChar char="•"/>
            </a:pPr>
            <a:r>
              <a:rPr lang="en-US" altLang="en-US" sz="4000" b="1"/>
              <a:t>Photographs of major weeds</a:t>
            </a:r>
          </a:p>
          <a:p>
            <a:pPr>
              <a:buClr>
                <a:srgbClr val="FF0066"/>
              </a:buClr>
              <a:buFontTx/>
              <a:buChar char="•"/>
            </a:pPr>
            <a:r>
              <a:rPr lang="en-US" altLang="en-US" sz="4000" b="1"/>
              <a:t>Control recommendations</a:t>
            </a:r>
          </a:p>
          <a:p>
            <a:pPr>
              <a:buClr>
                <a:srgbClr val="FF0066"/>
              </a:buClr>
              <a:buFontTx/>
              <a:buChar char="•"/>
            </a:pPr>
            <a:r>
              <a:rPr lang="en-US" altLang="en-US" sz="4000" b="1"/>
              <a:t>Popular articles, fact sheets</a:t>
            </a:r>
          </a:p>
          <a:p>
            <a:pPr>
              <a:buClr>
                <a:srgbClr val="FF0066"/>
              </a:buClr>
              <a:buFontTx/>
              <a:buChar char="•"/>
            </a:pPr>
            <a:r>
              <a:rPr lang="en-US" altLang="en-US" sz="4000" b="1"/>
              <a:t>Links to pertinent sites</a:t>
            </a:r>
          </a:p>
        </p:txBody>
      </p:sp>
    </p:spTree>
  </p:cSld>
  <p:clrMapOvr>
    <a:overrideClrMapping bg1="dk2" tx1="lt1" bg2="dk1"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2"/>
            </a:gs>
          </a:gsLst>
          <a:lin ang="5400000" scaled="1"/>
        </a:gradFill>
        <a:effectLst/>
      </p:bgPr>
    </p:bg>
    <p:spTree>
      <p:nvGrpSpPr>
        <p:cNvPr id="1" name=""/>
        <p:cNvGrpSpPr/>
        <p:nvPr/>
      </p:nvGrpSpPr>
      <p:grpSpPr>
        <a:xfrm>
          <a:off x="0" y="0"/>
          <a:ext cx="0" cy="0"/>
          <a:chOff x="0" y="0"/>
          <a:chExt cx="0" cy="0"/>
        </a:xfrm>
      </p:grpSpPr>
      <p:pic>
        <p:nvPicPr>
          <p:cNvPr id="478212" name="Picture 4"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92675"/>
            <a:ext cx="16764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478213" name="Picture 5" descr="UGABa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MVC-002X"/>
          <p:cNvPicPr>
            <a:picLocks noChangeAspect="1" noChangeArrowheads="1"/>
          </p:cNvPicPr>
          <p:nvPr/>
        </p:nvPicPr>
        <p:blipFill>
          <a:blip r:embed="rId3">
            <a:extLst>
              <a:ext uri="{28A0092B-C50C-407E-A947-70E740481C1C}">
                <a14:useLocalDpi xmlns:a14="http://schemas.microsoft.com/office/drawing/2010/main" val="0"/>
              </a:ext>
            </a:extLst>
          </a:blip>
          <a:srcRect l="1953" t="16667" r="-391" b="7292"/>
          <a:stretch>
            <a:fillRect/>
          </a:stretch>
        </p:blipFill>
        <p:spPr bwMode="auto">
          <a:xfrm>
            <a:off x="304800" y="762000"/>
            <a:ext cx="85344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447800" y="457200"/>
            <a:ext cx="6248400" cy="1143000"/>
          </a:xfrm>
          <a:solidFill>
            <a:schemeClr val="folHlink"/>
          </a:solidFill>
          <a:ln/>
          <a:scene3d>
            <a:camera prst="legacyObliqueTopRight"/>
            <a:lightRig rig="legacyFlat3" dir="b"/>
          </a:scene3d>
          <a:sp3d extrusionH="430200" contourW="127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a:noFill/>
              </a14:hiddenLine>
            </a:ext>
          </a:extLst>
        </p:spPr>
        <p:txBody>
          <a:bodyPr>
            <a:flatTx/>
          </a:bodyPr>
          <a:lstStyle/>
          <a:p>
            <a:r>
              <a:rPr lang="en-US" altLang="en-US" sz="6000" b="1">
                <a:solidFill>
                  <a:srgbClr val="FFFF00"/>
                </a:solidFill>
              </a:rPr>
              <a:t>What is a Weed?</a:t>
            </a:r>
          </a:p>
        </p:txBody>
      </p:sp>
      <p:sp>
        <p:nvSpPr>
          <p:cNvPr id="371715" name="Text Box 3"/>
          <p:cNvSpPr txBox="1">
            <a:spLocks noChangeArrowheads="1"/>
          </p:cNvSpPr>
          <p:nvPr/>
        </p:nvSpPr>
        <p:spPr bwMode="auto">
          <a:xfrm>
            <a:off x="381000" y="1905000"/>
            <a:ext cx="8382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3363" indent="-233363">
              <a:spcBef>
                <a:spcPct val="0"/>
              </a:spcBef>
              <a:defRPr sz="2400">
                <a:solidFill>
                  <a:schemeClr val="tx1"/>
                </a:solidFill>
                <a:latin typeface="Times New Roman" charset="0"/>
              </a:defRPr>
            </a:lvl1pPr>
            <a:lvl2pPr marL="579438">
              <a:spcBef>
                <a:spcPct val="0"/>
              </a:spcBef>
              <a:defRPr sz="2400">
                <a:solidFill>
                  <a:schemeClr val="tx1"/>
                </a:solidFill>
                <a:latin typeface="Times New Roman" charset="0"/>
              </a:defRPr>
            </a:lvl2pPr>
            <a:lvl3pPr>
              <a:spcBef>
                <a:spcPct val="0"/>
              </a:spcBef>
              <a:defRPr sz="2400">
                <a:solidFill>
                  <a:schemeClr val="tx1"/>
                </a:solidFill>
                <a:latin typeface="Times New Roman" charset="0"/>
              </a:defRPr>
            </a:lvl3pPr>
            <a:lvl4pPr>
              <a:spcBef>
                <a:spcPct val="0"/>
              </a:spcBef>
              <a:defRPr sz="2400">
                <a:solidFill>
                  <a:schemeClr val="tx1"/>
                </a:solidFill>
                <a:latin typeface="Times New Roman" charset="0"/>
              </a:defRPr>
            </a:lvl4pPr>
            <a:lvl5pPr>
              <a:spcBef>
                <a:spcPct val="0"/>
              </a:spcBef>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buClr>
                <a:srgbClr val="FF3300"/>
              </a:buClr>
              <a:buFontTx/>
              <a:buChar char="•"/>
            </a:pPr>
            <a:r>
              <a:rPr lang="en-US" altLang="en-US" sz="4000" b="1">
                <a:solidFill>
                  <a:srgbClr val="FFFF00"/>
                </a:solidFill>
              </a:rPr>
              <a:t>Plant out of place</a:t>
            </a:r>
          </a:p>
          <a:p>
            <a:pPr eaLnBrk="1" hangingPunct="1">
              <a:spcBef>
                <a:spcPct val="50000"/>
              </a:spcBef>
              <a:buClr>
                <a:srgbClr val="FF3300"/>
              </a:buClr>
              <a:buFontTx/>
              <a:buChar char="•"/>
            </a:pPr>
            <a:r>
              <a:rPr lang="en-US" altLang="en-US" sz="4000" b="1">
                <a:solidFill>
                  <a:srgbClr val="FFFF00"/>
                </a:solidFill>
              </a:rPr>
              <a:t>Plants causing economic loss</a:t>
            </a:r>
          </a:p>
          <a:p>
            <a:pPr eaLnBrk="1" hangingPunct="1">
              <a:spcBef>
                <a:spcPct val="50000"/>
              </a:spcBef>
              <a:buClr>
                <a:srgbClr val="FF3300"/>
              </a:buClr>
              <a:buFontTx/>
              <a:buChar char="•"/>
            </a:pPr>
            <a:r>
              <a:rPr lang="en-US" altLang="en-US" sz="4000" b="1">
                <a:solidFill>
                  <a:srgbClr val="FFFF00"/>
                </a:solidFill>
              </a:rPr>
              <a:t>Non-native plant (Privet, </a:t>
            </a:r>
            <a:r>
              <a:rPr lang="en-US" altLang="en-US" sz="4000" b="1" i="1">
                <a:solidFill>
                  <a:srgbClr val="FFFF00"/>
                </a:solidFill>
              </a:rPr>
              <a:t>Ligustrum</a:t>
            </a:r>
            <a:r>
              <a:rPr lang="en-US" altLang="en-US" sz="4000" b="1">
                <a:solidFill>
                  <a:srgbClr val="FFFF00"/>
                </a:solidFill>
              </a:rPr>
              <a:t> spp.)</a:t>
            </a:r>
          </a:p>
          <a:p>
            <a:pPr eaLnBrk="1" hangingPunct="1">
              <a:spcBef>
                <a:spcPct val="50000"/>
              </a:spcBef>
              <a:buClr>
                <a:srgbClr val="FF3300"/>
              </a:buClr>
              <a:buFontTx/>
              <a:buChar char="•"/>
            </a:pPr>
            <a:r>
              <a:rPr lang="en-US" altLang="en-US" sz="4000" b="1">
                <a:solidFill>
                  <a:srgbClr val="FFFF00"/>
                </a:solidFill>
              </a:rPr>
              <a:t>Plants whose virtues have not been discovered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CC00"/>
    </a:hlink>
    <a:folHlink>
      <a:srgbClr val="969696"/>
    </a:folHlink>
  </a:clrScheme>
</a:themeOverride>
</file>

<file path=ppt/theme/themeOverride3.xml><?xml version="1.0" encoding="utf-8"?>
<a:themeOverride xmlns:a="http://schemas.openxmlformats.org/drawingml/2006/main">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CC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0</TotalTime>
  <Words>4753</Words>
  <Application>Microsoft Macintosh PowerPoint</Application>
  <PresentationFormat>On-screen Show (4:3)</PresentationFormat>
  <Paragraphs>476</Paragraphs>
  <Slides>75</Slides>
  <Notes>75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4" baseType="lpstr">
      <vt:lpstr>Times New Roman</vt:lpstr>
      <vt:lpstr>Wingdings</vt:lpstr>
      <vt:lpstr>Times</vt:lpstr>
      <vt:lpstr>Arial</vt:lpstr>
      <vt:lpstr>Comic Sans MS</vt:lpstr>
      <vt:lpstr>Monotype Sorts</vt:lpstr>
      <vt:lpstr>Default Design</vt:lpstr>
      <vt:lpstr>1_Default Design</vt:lpstr>
      <vt:lpstr>Microsoft Photo Editor 3.0 Photo</vt:lpstr>
      <vt:lpstr>PowerPoint Presentation</vt:lpstr>
      <vt:lpstr>PowerPoint Presentation</vt:lpstr>
      <vt:lpstr>PowerPoint Presentation</vt:lpstr>
      <vt:lpstr>Weed Control in the Landscape</vt:lpstr>
      <vt:lpstr>Learning objectives</vt:lpstr>
      <vt:lpstr>PowerPoint Presentation</vt:lpstr>
      <vt:lpstr>PowerPoint Presentation</vt:lpstr>
      <vt:lpstr>PowerPoint Presentation</vt:lpstr>
      <vt:lpstr>What is a Weed?</vt:lpstr>
      <vt:lpstr>PowerPoint Presentation</vt:lpstr>
      <vt:lpstr>Why Control?</vt:lpstr>
      <vt:lpstr>Reason Weeds Survive</vt:lpstr>
      <vt:lpstr>Common Weeds</vt:lpstr>
      <vt:lpstr>Weed Life Cycles</vt:lpstr>
      <vt:lpstr>Seed Germination Factors</vt:lpstr>
      <vt:lpstr>PowerPoint Presentation</vt:lpstr>
      <vt:lpstr>Weeds can be a problem 12 months a year!</vt:lpstr>
      <vt:lpstr>Summer annual grasses</vt:lpstr>
      <vt:lpstr>PowerPoint Presentation</vt:lpstr>
      <vt:lpstr>Goosegrass</vt:lpstr>
      <vt:lpstr>Winter annuals</vt:lpstr>
      <vt:lpstr>Annual bluegrass</vt:lpstr>
      <vt:lpstr>PowerPoint Presentation</vt:lpstr>
      <vt:lpstr>henbit</vt:lpstr>
      <vt:lpstr>PowerPoint Presentation</vt:lpstr>
      <vt:lpstr>Summer annual broadleaf weeds</vt:lpstr>
      <vt:lpstr>PowerPoint Presentation</vt:lpstr>
      <vt:lpstr>Perennial broadleaf weeds</vt:lpstr>
      <vt:lpstr>Dandelion</vt:lpstr>
      <vt:lpstr>Wild violet</vt:lpstr>
      <vt:lpstr>PowerPoint Presentation</vt:lpstr>
      <vt:lpstr>Perennial grassy weeds</vt:lpstr>
      <vt:lpstr>PowerPoint Presentation</vt:lpstr>
      <vt:lpstr>Purple and Yellow Nutsedge</vt:lpstr>
      <vt:lpstr>Dallisgrass</vt:lpstr>
      <vt:lpstr>Control vs. Eradication</vt:lpstr>
      <vt:lpstr>Weed Management Strategy</vt:lpstr>
      <vt:lpstr>Preventive Methods</vt:lpstr>
      <vt:lpstr>Physical Removal and Barriers</vt:lpstr>
      <vt:lpstr>PowerPoint Presentation</vt:lpstr>
      <vt:lpstr>Mowing</vt:lpstr>
      <vt:lpstr>Cultivation</vt:lpstr>
      <vt:lpstr>PowerPoint Presentation</vt:lpstr>
      <vt:lpstr>PowerPoint Presentation</vt:lpstr>
      <vt:lpstr>Cultural Methods</vt:lpstr>
      <vt:lpstr>Biological Methods</vt:lpstr>
      <vt:lpstr>Chemical Methods</vt:lpstr>
      <vt:lpstr>Herbicide Classification</vt:lpstr>
      <vt:lpstr>Herbicide Classification</vt:lpstr>
      <vt:lpstr>Herbicide Classification</vt:lpstr>
      <vt:lpstr>Preemergence Herbicide Application Dates</vt:lpstr>
      <vt:lpstr>Advantages Postemergence Herbicides</vt:lpstr>
      <vt:lpstr>Postemergence Herbicide Precautions</vt:lpstr>
      <vt:lpstr>Before You Use Herbicide</vt:lpstr>
      <vt:lpstr>Turfgrass Herbicides</vt:lpstr>
      <vt:lpstr>Preemergent Turfgrass Herbicides</vt:lpstr>
      <vt:lpstr>Postemergent Turfgrass Herbicides</vt:lpstr>
      <vt:lpstr>2,4-D Mixtures</vt:lpstr>
      <vt:lpstr>MSMA   DSMA   CMA</vt:lpstr>
      <vt:lpstr>Sethoxydim</vt:lpstr>
      <vt:lpstr>Atrazine</vt:lpstr>
      <vt:lpstr>Turfgrass Fertilizer/Herbicide  Combinations</vt:lpstr>
      <vt:lpstr>Herbicides for use in Ornamentals</vt:lpstr>
      <vt:lpstr>Preemergent Herbicides</vt:lpstr>
      <vt:lpstr>Postemergent Herbicides</vt:lpstr>
      <vt:lpstr>Equipment</vt:lpstr>
      <vt:lpstr>PowerPoint Presentation</vt:lpstr>
      <vt:lpstr>Calibration</vt:lpstr>
      <vt:lpstr>Calibration</vt:lpstr>
      <vt:lpstr>Calibration and Application</vt:lpstr>
      <vt:lpstr>Weed  management program</vt:lpstr>
      <vt:lpstr>Always read and follow the herbicide label!</vt:lpstr>
      <vt:lpstr>PowerPoint Presentation</vt:lpstr>
      <vt:lpstr>Turfgrass Web Page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2015-09-08T06:00:19Z</dcterms:created>
  <dcterms:modified xsi:type="dcterms:W3CDTF">2015-09-08T06:00:27Z</dcterms:modified>
</cp:coreProperties>
</file>