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709" r:id="rId1"/>
  </p:sldMasterIdLst>
  <p:notesMasterIdLst>
    <p:notesMasterId r:id="rId106"/>
  </p:notesMasterIdLst>
  <p:sldIdLst>
    <p:sldId id="393" r:id="rId2"/>
    <p:sldId id="394" r:id="rId3"/>
    <p:sldId id="395" r:id="rId4"/>
    <p:sldId id="256" r:id="rId5"/>
    <p:sldId id="396" r:id="rId6"/>
    <p:sldId id="261" r:id="rId7"/>
    <p:sldId id="262" r:id="rId8"/>
    <p:sldId id="263" r:id="rId9"/>
    <p:sldId id="264" r:id="rId10"/>
    <p:sldId id="265" r:id="rId11"/>
    <p:sldId id="266" r:id="rId12"/>
    <p:sldId id="269" r:id="rId13"/>
    <p:sldId id="271" r:id="rId14"/>
    <p:sldId id="276" r:id="rId15"/>
    <p:sldId id="275" r:id="rId16"/>
    <p:sldId id="267" r:id="rId17"/>
    <p:sldId id="277" r:id="rId18"/>
    <p:sldId id="289" r:id="rId19"/>
    <p:sldId id="278" r:id="rId20"/>
    <p:sldId id="279" r:id="rId21"/>
    <p:sldId id="280" r:id="rId22"/>
    <p:sldId id="288" r:id="rId23"/>
    <p:sldId id="283" r:id="rId24"/>
    <p:sldId id="282" r:id="rId25"/>
    <p:sldId id="284" r:id="rId26"/>
    <p:sldId id="286" r:id="rId27"/>
    <p:sldId id="285" r:id="rId28"/>
    <p:sldId id="287" r:id="rId29"/>
    <p:sldId id="290" r:id="rId30"/>
    <p:sldId id="324" r:id="rId31"/>
    <p:sldId id="325" r:id="rId32"/>
    <p:sldId id="320" r:id="rId33"/>
    <p:sldId id="321" r:id="rId34"/>
    <p:sldId id="322" r:id="rId35"/>
    <p:sldId id="323" r:id="rId36"/>
    <p:sldId id="319" r:id="rId37"/>
    <p:sldId id="326" r:id="rId38"/>
    <p:sldId id="342" r:id="rId39"/>
    <p:sldId id="343" r:id="rId40"/>
    <p:sldId id="347" r:id="rId41"/>
    <p:sldId id="345" r:id="rId42"/>
    <p:sldId id="348" r:id="rId43"/>
    <p:sldId id="349" r:id="rId44"/>
    <p:sldId id="350" r:id="rId45"/>
    <p:sldId id="351" r:id="rId46"/>
    <p:sldId id="352" r:id="rId47"/>
    <p:sldId id="353" r:id="rId48"/>
    <p:sldId id="354" r:id="rId49"/>
    <p:sldId id="355" r:id="rId50"/>
    <p:sldId id="356" r:id="rId51"/>
    <p:sldId id="357" r:id="rId52"/>
    <p:sldId id="358" r:id="rId53"/>
    <p:sldId id="359" r:id="rId54"/>
    <p:sldId id="360" r:id="rId55"/>
    <p:sldId id="361" r:id="rId56"/>
    <p:sldId id="362" r:id="rId57"/>
    <p:sldId id="363" r:id="rId58"/>
    <p:sldId id="364" r:id="rId59"/>
    <p:sldId id="365" r:id="rId60"/>
    <p:sldId id="366" r:id="rId61"/>
    <p:sldId id="367" r:id="rId62"/>
    <p:sldId id="368" r:id="rId63"/>
    <p:sldId id="369" r:id="rId64"/>
    <p:sldId id="370" r:id="rId65"/>
    <p:sldId id="371" r:id="rId66"/>
    <p:sldId id="372" r:id="rId67"/>
    <p:sldId id="373" r:id="rId68"/>
    <p:sldId id="374" r:id="rId69"/>
    <p:sldId id="375" r:id="rId70"/>
    <p:sldId id="376" r:id="rId71"/>
    <p:sldId id="377" r:id="rId72"/>
    <p:sldId id="378" r:id="rId73"/>
    <p:sldId id="379" r:id="rId74"/>
    <p:sldId id="380" r:id="rId75"/>
    <p:sldId id="381" r:id="rId76"/>
    <p:sldId id="382" r:id="rId77"/>
    <p:sldId id="383" r:id="rId78"/>
    <p:sldId id="384" r:id="rId79"/>
    <p:sldId id="385" r:id="rId80"/>
    <p:sldId id="386" r:id="rId81"/>
    <p:sldId id="387" r:id="rId82"/>
    <p:sldId id="388" r:id="rId83"/>
    <p:sldId id="334" r:id="rId84"/>
    <p:sldId id="336" r:id="rId85"/>
    <p:sldId id="338" r:id="rId86"/>
    <p:sldId id="340" r:id="rId87"/>
    <p:sldId id="318" r:id="rId88"/>
    <p:sldId id="292" r:id="rId89"/>
    <p:sldId id="293" r:id="rId90"/>
    <p:sldId id="294" r:id="rId91"/>
    <p:sldId id="295" r:id="rId92"/>
    <p:sldId id="296" r:id="rId93"/>
    <p:sldId id="297" r:id="rId94"/>
    <p:sldId id="298" r:id="rId95"/>
    <p:sldId id="329" r:id="rId96"/>
    <p:sldId id="389" r:id="rId97"/>
    <p:sldId id="390" r:id="rId98"/>
    <p:sldId id="327" r:id="rId99"/>
    <p:sldId id="391" r:id="rId100"/>
    <p:sldId id="330" r:id="rId101"/>
    <p:sldId id="332" r:id="rId102"/>
    <p:sldId id="331" r:id="rId103"/>
    <p:sldId id="392" r:id="rId104"/>
    <p:sldId id="397" r:id="rId10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Garamond" charset="0"/>
        <a:ea typeface="+mn-ea"/>
        <a:cs typeface="+mn-cs"/>
      </a:defRPr>
    </a:lvl1pPr>
    <a:lvl2pPr marL="457200" algn="l" rtl="0" eaLnBrk="0" fontAlgn="base" hangingPunct="0">
      <a:spcBef>
        <a:spcPct val="0"/>
      </a:spcBef>
      <a:spcAft>
        <a:spcPct val="0"/>
      </a:spcAft>
      <a:defRPr sz="2400" kern="1200">
        <a:solidFill>
          <a:schemeClr val="tx1"/>
        </a:solidFill>
        <a:latin typeface="Garamond" charset="0"/>
        <a:ea typeface="+mn-ea"/>
        <a:cs typeface="+mn-cs"/>
      </a:defRPr>
    </a:lvl2pPr>
    <a:lvl3pPr marL="914400" algn="l" rtl="0" eaLnBrk="0" fontAlgn="base" hangingPunct="0">
      <a:spcBef>
        <a:spcPct val="0"/>
      </a:spcBef>
      <a:spcAft>
        <a:spcPct val="0"/>
      </a:spcAft>
      <a:defRPr sz="2400" kern="1200">
        <a:solidFill>
          <a:schemeClr val="tx1"/>
        </a:solidFill>
        <a:latin typeface="Garamond" charset="0"/>
        <a:ea typeface="+mn-ea"/>
        <a:cs typeface="+mn-cs"/>
      </a:defRPr>
    </a:lvl3pPr>
    <a:lvl4pPr marL="1371600" algn="l" rtl="0" eaLnBrk="0" fontAlgn="base" hangingPunct="0">
      <a:spcBef>
        <a:spcPct val="0"/>
      </a:spcBef>
      <a:spcAft>
        <a:spcPct val="0"/>
      </a:spcAft>
      <a:defRPr sz="2400" kern="1200">
        <a:solidFill>
          <a:schemeClr val="tx1"/>
        </a:solidFill>
        <a:latin typeface="Garamond" charset="0"/>
        <a:ea typeface="+mn-ea"/>
        <a:cs typeface="+mn-cs"/>
      </a:defRPr>
    </a:lvl4pPr>
    <a:lvl5pPr marL="1828800" algn="l" rtl="0" eaLnBrk="0" fontAlgn="base" hangingPunct="0">
      <a:spcBef>
        <a:spcPct val="0"/>
      </a:spcBef>
      <a:spcAft>
        <a:spcPct val="0"/>
      </a:spcAft>
      <a:defRPr sz="2400" kern="1200">
        <a:solidFill>
          <a:schemeClr val="tx1"/>
        </a:solidFill>
        <a:latin typeface="Garamond" charset="0"/>
        <a:ea typeface="+mn-ea"/>
        <a:cs typeface="+mn-cs"/>
      </a:defRPr>
    </a:lvl5pPr>
    <a:lvl6pPr marL="2286000" algn="l" defTabSz="914400" rtl="0" eaLnBrk="1" latinLnBrk="0" hangingPunct="1">
      <a:defRPr sz="2400" kern="1200">
        <a:solidFill>
          <a:schemeClr val="tx1"/>
        </a:solidFill>
        <a:latin typeface="Garamond" charset="0"/>
        <a:ea typeface="+mn-ea"/>
        <a:cs typeface="+mn-cs"/>
      </a:defRPr>
    </a:lvl6pPr>
    <a:lvl7pPr marL="2743200" algn="l" defTabSz="914400" rtl="0" eaLnBrk="1" latinLnBrk="0" hangingPunct="1">
      <a:defRPr sz="2400" kern="1200">
        <a:solidFill>
          <a:schemeClr val="tx1"/>
        </a:solidFill>
        <a:latin typeface="Garamond" charset="0"/>
        <a:ea typeface="+mn-ea"/>
        <a:cs typeface="+mn-cs"/>
      </a:defRPr>
    </a:lvl7pPr>
    <a:lvl8pPr marL="3200400" algn="l" defTabSz="914400" rtl="0" eaLnBrk="1" latinLnBrk="0" hangingPunct="1">
      <a:defRPr sz="2400" kern="1200">
        <a:solidFill>
          <a:schemeClr val="tx1"/>
        </a:solidFill>
        <a:latin typeface="Garamond" charset="0"/>
        <a:ea typeface="+mn-ea"/>
        <a:cs typeface="+mn-cs"/>
      </a:defRPr>
    </a:lvl8pPr>
    <a:lvl9pPr marL="3657600" algn="l" defTabSz="914400" rtl="0" eaLnBrk="1" latinLnBrk="0" hangingPunct="1">
      <a:defRPr sz="2400" kern="1200">
        <a:solidFill>
          <a:schemeClr val="tx1"/>
        </a:solidFill>
        <a:latin typeface="Garamond"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a:srgbClr val="003399"/>
    <a:srgbClr val="0066CC"/>
    <a:srgbClr val="FFCC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04" autoAdjust="0"/>
    <p:restoredTop sz="66178" autoAdjust="0"/>
  </p:normalViewPr>
  <p:slideViewPr>
    <p:cSldViewPr>
      <p:cViewPr>
        <p:scale>
          <a:sx n="66" d="100"/>
          <a:sy n="66" d="100"/>
        </p:scale>
        <p:origin x="3392" y="5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5376"/>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notesMaster" Target="notesMasters/notesMaster1.xml"/><Relationship Id="rId107"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viewProps" Target="viewProps.xml"/><Relationship Id="rId109"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tableStyles" Target="tableStyles.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3.png"/><Relationship Id="rId2" Type="http://schemas.openxmlformats.org/officeDocument/2006/relationships/image" Target="../media/image114.png"/><Relationship Id="rId3" Type="http://schemas.openxmlformats.org/officeDocument/2006/relationships/image" Target="../media/image1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6.png"/><Relationship Id="rId2" Type="http://schemas.openxmlformats.org/officeDocument/2006/relationships/image" Target="../media/image117.png"/><Relationship Id="rId3" Type="http://schemas.openxmlformats.org/officeDocument/2006/relationships/image" Target="../media/image1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10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ltLang="en-US"/>
          </a:p>
        </p:txBody>
      </p:sp>
      <p:sp>
        <p:nvSpPr>
          <p:cNvPr id="6010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ltLang="en-US"/>
          </a:p>
        </p:txBody>
      </p:sp>
      <p:sp>
        <p:nvSpPr>
          <p:cNvPr id="60109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010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010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ltLang="en-US"/>
          </a:p>
        </p:txBody>
      </p:sp>
      <p:sp>
        <p:nvSpPr>
          <p:cNvPr id="6010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1982F36A-9948-5349-9534-DF0FB9D98053}" type="slidenum">
              <a:rPr lang="en-US" altLang="en-US"/>
              <a:pPr/>
              <a:t>‹#›</a:t>
            </a:fld>
            <a:endParaRPr lang="en-US" altLang="en-US"/>
          </a:p>
        </p:txBody>
      </p:sp>
    </p:spTree>
    <p:extLst>
      <p:ext uri="{BB962C8B-B14F-4D97-AF65-F5344CB8AC3E}">
        <p14:creationId xmlns:p14="http://schemas.microsoft.com/office/powerpoint/2010/main" val="6599103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C4B58F-CEF4-FB45-AD49-7C65C5B341FE}" type="slidenum">
              <a:rPr lang="en-US" altLang="en-US"/>
              <a:pPr/>
              <a:t>1</a:t>
            </a:fld>
            <a:endParaRPr lang="en-US" altLang="en-US"/>
          </a:p>
        </p:txBody>
      </p:sp>
      <p:sp>
        <p:nvSpPr>
          <p:cNvPr id="745474" name="Rectangle 2"/>
          <p:cNvSpPr>
            <a:spLocks noRot="1" noChangeArrowheads="1" noTextEdit="1"/>
          </p:cNvSpPr>
          <p:nvPr>
            <p:ph type="sldImg"/>
          </p:nvPr>
        </p:nvSpPr>
        <p:spPr>
          <a:xfrm>
            <a:off x="1144588" y="685800"/>
            <a:ext cx="4572000" cy="3429000"/>
          </a:xfrm>
          <a:ln/>
        </p:spPr>
      </p:sp>
      <p:sp>
        <p:nvSpPr>
          <p:cNvPr id="745475" name="Rectangle 3"/>
          <p:cNvSpPr>
            <a:spLocks noGrp="1" noChangeArrowheads="1"/>
          </p:cNvSpPr>
          <p:nvPr>
            <p:ph type="body" idx="1"/>
          </p:nvPr>
        </p:nvSpPr>
        <p:spPr>
          <a:xfrm>
            <a:off x="912813" y="4343400"/>
            <a:ext cx="5032375" cy="4114800"/>
          </a:xfrm>
        </p:spPr>
        <p:txBody>
          <a:bodyPr/>
          <a:lstStyle/>
          <a:p>
            <a:r>
              <a:rPr lang="en-US" altLang="en-US"/>
              <a:t> UGA Logo</a:t>
            </a:r>
          </a:p>
        </p:txBody>
      </p:sp>
    </p:spTree>
    <p:extLst>
      <p:ext uri="{BB962C8B-B14F-4D97-AF65-F5344CB8AC3E}">
        <p14:creationId xmlns:p14="http://schemas.microsoft.com/office/powerpoint/2010/main" val="1508169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E688B8-F405-784B-93A9-7B2A95A20326}" type="slidenum">
              <a:rPr lang="en-US" altLang="en-US"/>
              <a:pPr/>
              <a:t>10</a:t>
            </a:fld>
            <a:endParaRPr lang="en-US" altLang="en-US"/>
          </a:p>
        </p:txBody>
      </p:sp>
      <p:sp>
        <p:nvSpPr>
          <p:cNvPr id="755714" name="Rectangle 2"/>
          <p:cNvSpPr>
            <a:spLocks noRot="1" noChangeArrowheads="1" noTextEdit="1"/>
          </p:cNvSpPr>
          <p:nvPr>
            <p:ph type="sldImg"/>
          </p:nvPr>
        </p:nvSpPr>
        <p:spPr>
          <a:ln/>
        </p:spPr>
      </p:sp>
      <p:sp>
        <p:nvSpPr>
          <p:cNvPr id="755715" name="Rectangle 3"/>
          <p:cNvSpPr>
            <a:spLocks noGrp="1" noChangeArrowheads="1"/>
          </p:cNvSpPr>
          <p:nvPr>
            <p:ph type="body" idx="1"/>
          </p:nvPr>
        </p:nvSpPr>
        <p:spPr/>
        <p:txBody>
          <a:bodyPr/>
          <a:lstStyle/>
          <a:p>
            <a:pPr>
              <a:buSzPct val="90000"/>
              <a:buFont typeface="Wingdings" charset="2"/>
              <a:buNone/>
            </a:pPr>
            <a:r>
              <a:rPr lang="en-US" altLang="en-US">
                <a:solidFill>
                  <a:schemeClr val="bg2"/>
                </a:solidFill>
              </a:rPr>
              <a:t>Even though a low area may seem to be a perfect location it is not. A low area will allow water run-off to bring in chemicals, fertilizers and silt into a water garden. In low areas ground water can push the liner out of the ground. Chemicals will be harmful to fish and plants. Fertilizers will feed the free-floating algae and silt and other debris will cause the water to be cloudy.</a:t>
            </a:r>
            <a:endParaRPr lang="en-US" altLang="en-US"/>
          </a:p>
        </p:txBody>
      </p:sp>
    </p:spTree>
    <p:extLst>
      <p:ext uri="{BB962C8B-B14F-4D97-AF65-F5344CB8AC3E}">
        <p14:creationId xmlns:p14="http://schemas.microsoft.com/office/powerpoint/2010/main" val="58889632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4448E-3E28-2A4D-B997-C1B0E08BFEB4}" type="slidenum">
              <a:rPr lang="en-US" altLang="en-US"/>
              <a:pPr/>
              <a:t>102</a:t>
            </a:fld>
            <a:endParaRPr lang="en-US" altLang="en-US"/>
          </a:p>
        </p:txBody>
      </p:sp>
      <p:sp>
        <p:nvSpPr>
          <p:cNvPr id="819202" name="Rectangle 2"/>
          <p:cNvSpPr>
            <a:spLocks noRot="1" noChangeArrowheads="1" noTextEdit="1"/>
          </p:cNvSpPr>
          <p:nvPr>
            <p:ph type="sldImg"/>
          </p:nvPr>
        </p:nvSpPr>
        <p:spPr>
          <a:ln/>
        </p:spPr>
      </p:sp>
      <p:sp>
        <p:nvSpPr>
          <p:cNvPr id="819203" name="Rectangle 3"/>
          <p:cNvSpPr>
            <a:spLocks noGrp="1" noChangeArrowheads="1"/>
          </p:cNvSpPr>
          <p:nvPr>
            <p:ph type="body" idx="1"/>
          </p:nvPr>
        </p:nvSpPr>
        <p:spPr/>
        <p:txBody>
          <a:bodyPr/>
          <a:lstStyle/>
          <a:p>
            <a:r>
              <a:rPr lang="en-US" altLang="en-US"/>
              <a:t>Water garden hobbyists may also find plant baskets, special aquatic pots and fittings useful.</a:t>
            </a:r>
          </a:p>
        </p:txBody>
      </p:sp>
    </p:spTree>
    <p:extLst>
      <p:ext uri="{BB962C8B-B14F-4D97-AF65-F5344CB8AC3E}">
        <p14:creationId xmlns:p14="http://schemas.microsoft.com/office/powerpoint/2010/main" val="168259603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E611D2-8EF6-2844-AF0B-35C3F886E62F}" type="slidenum">
              <a:rPr lang="en-US" altLang="en-US"/>
              <a:pPr/>
              <a:t>103</a:t>
            </a:fld>
            <a:endParaRPr lang="en-US" altLang="en-US"/>
          </a:p>
        </p:txBody>
      </p:sp>
      <p:sp>
        <p:nvSpPr>
          <p:cNvPr id="820226" name="Rectangle 2"/>
          <p:cNvSpPr>
            <a:spLocks noRot="1" noChangeArrowheads="1" noTextEdit="1"/>
          </p:cNvSpPr>
          <p:nvPr>
            <p:ph type="sldImg"/>
          </p:nvPr>
        </p:nvSpPr>
        <p:spPr>
          <a:ln/>
        </p:spPr>
      </p:sp>
      <p:sp>
        <p:nvSpPr>
          <p:cNvPr id="820227" name="Rectangle 3"/>
          <p:cNvSpPr>
            <a:spLocks noGrp="1" noChangeArrowheads="1"/>
          </p:cNvSpPr>
          <p:nvPr>
            <p:ph type="body" idx="1"/>
          </p:nvPr>
        </p:nvSpPr>
        <p:spPr/>
        <p:txBody>
          <a:bodyPr/>
          <a:lstStyle/>
          <a:p>
            <a:r>
              <a:rPr lang="en-US" altLang="en-US"/>
              <a:t>With a little planning and by following a few basic rules, you can build a beautiful water feature that will provide many years of enjoyment and satisfaction.</a:t>
            </a:r>
          </a:p>
        </p:txBody>
      </p:sp>
    </p:spTree>
    <p:extLst>
      <p:ext uri="{BB962C8B-B14F-4D97-AF65-F5344CB8AC3E}">
        <p14:creationId xmlns:p14="http://schemas.microsoft.com/office/powerpoint/2010/main" val="132686293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0D1E47-2075-6F43-8E32-CD5D3AEA8FCE}" type="slidenum">
              <a:rPr lang="en-US" altLang="en-US"/>
              <a:pPr/>
              <a:t>104</a:t>
            </a:fld>
            <a:endParaRPr lang="en-US" altLang="en-US"/>
          </a:p>
        </p:txBody>
      </p:sp>
      <p:sp>
        <p:nvSpPr>
          <p:cNvPr id="822274" name="Rectangle 2"/>
          <p:cNvSpPr>
            <a:spLocks noRot="1" noChangeArrowheads="1" noTextEdit="1"/>
          </p:cNvSpPr>
          <p:nvPr>
            <p:ph type="sldImg"/>
          </p:nvPr>
        </p:nvSpPr>
        <p:spPr>
          <a:ln/>
        </p:spPr>
      </p:sp>
      <p:sp>
        <p:nvSpPr>
          <p:cNvPr id="822275" name="Rectangle 3"/>
          <p:cNvSpPr>
            <a:spLocks noGrp="1" noChangeArrowheads="1"/>
          </p:cNvSpPr>
          <p:nvPr>
            <p:ph type="body" idx="1"/>
          </p:nvPr>
        </p:nvSpPr>
        <p:spPr/>
        <p:txBody>
          <a:bodyPr/>
          <a:lstStyle/>
          <a:p>
            <a:r>
              <a:rPr lang="en-US" altLang="en-US"/>
              <a:t>DISCUSSION QUESTIONS</a:t>
            </a:r>
          </a:p>
          <a:p>
            <a:r>
              <a:rPr lang="en-US" altLang="en-US"/>
              <a:t>1. Why is site evaluation important when planning a water garden?</a:t>
            </a:r>
          </a:p>
          <a:p>
            <a:r>
              <a:rPr lang="en-US" altLang="en-US"/>
              <a:t>2. Explain the differences between formal and informal water garden designs.</a:t>
            </a:r>
          </a:p>
          <a:p>
            <a:r>
              <a:rPr lang="en-US" altLang="en-US"/>
              <a:t>3. Why are volume and surface area important considerations when planning a pond?</a:t>
            </a:r>
          </a:p>
          <a:p>
            <a:r>
              <a:rPr lang="en-US" altLang="en-US"/>
              <a:t>4. Why is a complete water change not recommended as a method to get rid of an algae problem?</a:t>
            </a:r>
          </a:p>
          <a:p>
            <a:r>
              <a:rPr lang="en-US" altLang="en-US"/>
              <a:t>5. How does overstocking a water garden with fish lead to water quality problems?</a:t>
            </a:r>
          </a:p>
          <a:p>
            <a:r>
              <a:rPr lang="en-US" altLang="en-US"/>
              <a:t>6. What are the proper methods of disposing of unwanted aquatic plants?</a:t>
            </a:r>
          </a:p>
          <a:p>
            <a:r>
              <a:rPr lang="en-US" altLang="en-US"/>
              <a:t>7. What are the differences between mechanical and biological filtration?</a:t>
            </a:r>
          </a:p>
        </p:txBody>
      </p:sp>
    </p:spTree>
    <p:extLst>
      <p:ext uri="{BB962C8B-B14F-4D97-AF65-F5344CB8AC3E}">
        <p14:creationId xmlns:p14="http://schemas.microsoft.com/office/powerpoint/2010/main" val="1115158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D9CDEC-0D09-5640-B23B-4A0C3370AA85}" type="slidenum">
              <a:rPr lang="en-US" altLang="en-US"/>
              <a:pPr/>
              <a:t>11</a:t>
            </a:fld>
            <a:endParaRPr lang="en-US" altLang="en-US"/>
          </a:p>
        </p:txBody>
      </p:sp>
      <p:sp>
        <p:nvSpPr>
          <p:cNvPr id="756738" name="Rectangle 2"/>
          <p:cNvSpPr>
            <a:spLocks noRot="1" noChangeArrowheads="1" noTextEdit="1"/>
          </p:cNvSpPr>
          <p:nvPr>
            <p:ph type="sldImg"/>
          </p:nvPr>
        </p:nvSpPr>
        <p:spPr>
          <a:ln/>
        </p:spPr>
      </p:sp>
      <p:sp>
        <p:nvSpPr>
          <p:cNvPr id="756739" name="Rectangle 3"/>
          <p:cNvSpPr>
            <a:spLocks noGrp="1" noChangeArrowheads="1"/>
          </p:cNvSpPr>
          <p:nvPr>
            <p:ph type="body" idx="1"/>
          </p:nvPr>
        </p:nvSpPr>
        <p:spPr/>
        <p:txBody>
          <a:bodyPr/>
          <a:lstStyle/>
          <a:p>
            <a:pPr>
              <a:buSzPct val="90000"/>
              <a:buFont typeface="Wingdings" charset="2"/>
              <a:buNone/>
            </a:pPr>
            <a:r>
              <a:rPr lang="en-US" altLang="en-US">
                <a:solidFill>
                  <a:schemeClr val="hlink"/>
                </a:solidFill>
              </a:rPr>
              <a:t>Water gardens need to be located near a convenient power and water source. Power for pumps and outdoor lights must be protected by a </a:t>
            </a:r>
            <a:r>
              <a:rPr lang="en-US" altLang="en-US"/>
              <a:t> </a:t>
            </a:r>
            <a:r>
              <a:rPr lang="en-US" altLang="en-US">
                <a:solidFill>
                  <a:schemeClr val="hlink"/>
                </a:solidFill>
              </a:rPr>
              <a:t>ground fault circuit interrupter (GFCI). A water source will be needed to fill the water garden and to replenish water loss due to evaporation.</a:t>
            </a:r>
          </a:p>
          <a:p>
            <a:endParaRPr lang="en-US" altLang="en-US"/>
          </a:p>
        </p:txBody>
      </p:sp>
    </p:spTree>
    <p:extLst>
      <p:ext uri="{BB962C8B-B14F-4D97-AF65-F5344CB8AC3E}">
        <p14:creationId xmlns:p14="http://schemas.microsoft.com/office/powerpoint/2010/main" val="1975939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EA2A57-CFA2-8445-8AE4-6EC7B3939061}" type="slidenum">
              <a:rPr lang="en-US" altLang="en-US"/>
              <a:pPr/>
              <a:t>12</a:t>
            </a:fld>
            <a:endParaRPr lang="en-US" altLang="en-US"/>
          </a:p>
        </p:txBody>
      </p:sp>
      <p:sp>
        <p:nvSpPr>
          <p:cNvPr id="757762" name="Rectangle 2"/>
          <p:cNvSpPr>
            <a:spLocks noRot="1" noChangeArrowheads="1" noTextEdit="1"/>
          </p:cNvSpPr>
          <p:nvPr>
            <p:ph type="sldImg"/>
          </p:nvPr>
        </p:nvSpPr>
        <p:spPr>
          <a:ln/>
        </p:spPr>
      </p:sp>
      <p:sp>
        <p:nvSpPr>
          <p:cNvPr id="757763" name="Rectangle 3"/>
          <p:cNvSpPr>
            <a:spLocks noGrp="1" noChangeArrowheads="1"/>
          </p:cNvSpPr>
          <p:nvPr>
            <p:ph type="body" idx="1"/>
          </p:nvPr>
        </p:nvSpPr>
        <p:spPr/>
        <p:txBody>
          <a:bodyPr/>
          <a:lstStyle/>
          <a:p>
            <a:r>
              <a:rPr lang="en-US" altLang="en-US">
                <a:solidFill>
                  <a:schemeClr val="bg2"/>
                </a:solidFill>
              </a:rPr>
              <a:t>It is best to select a site near the area you spend most of your time gardening, entertaining, and relaxing outside. Locating it nearby will make the required tasks to properly maintain it easier. Also consider the views from other areas of your property and from inside of your home.</a:t>
            </a:r>
            <a:r>
              <a:rPr lang="en-US" altLang="en-US" b="1">
                <a:solidFill>
                  <a:schemeClr val="hlink"/>
                </a:solidFill>
              </a:rPr>
              <a:t> </a:t>
            </a:r>
          </a:p>
          <a:p>
            <a:endParaRPr lang="en-US" altLang="en-US">
              <a:solidFill>
                <a:schemeClr val="bg2"/>
              </a:solidFill>
            </a:endParaRPr>
          </a:p>
        </p:txBody>
      </p:sp>
    </p:spTree>
    <p:extLst>
      <p:ext uri="{BB962C8B-B14F-4D97-AF65-F5344CB8AC3E}">
        <p14:creationId xmlns:p14="http://schemas.microsoft.com/office/powerpoint/2010/main" val="925034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25FD96-D97E-A64E-B15C-EED0A76C722D}" type="slidenum">
              <a:rPr lang="en-US" altLang="en-US"/>
              <a:pPr/>
              <a:t>13</a:t>
            </a:fld>
            <a:endParaRPr lang="en-US" altLang="en-US"/>
          </a:p>
        </p:txBody>
      </p:sp>
      <p:sp>
        <p:nvSpPr>
          <p:cNvPr id="758786" name="Rectangle 2"/>
          <p:cNvSpPr>
            <a:spLocks noRot="1" noChangeArrowheads="1" noTextEdit="1"/>
          </p:cNvSpPr>
          <p:nvPr>
            <p:ph type="sldImg"/>
          </p:nvPr>
        </p:nvSpPr>
        <p:spPr>
          <a:ln/>
        </p:spPr>
      </p:sp>
      <p:sp>
        <p:nvSpPr>
          <p:cNvPr id="758787" name="Rectangle 3"/>
          <p:cNvSpPr>
            <a:spLocks noGrp="1" noChangeArrowheads="1"/>
          </p:cNvSpPr>
          <p:nvPr>
            <p:ph type="body" idx="1"/>
          </p:nvPr>
        </p:nvSpPr>
        <p:spPr/>
        <p:txBody>
          <a:bodyPr/>
          <a:lstStyle/>
          <a:p>
            <a:r>
              <a:rPr lang="en-US" altLang="en-US">
                <a:solidFill>
                  <a:schemeClr val="bg2"/>
                </a:solidFill>
              </a:rPr>
              <a:t>The style of a water garden is a matter of personal taste, although it will be more attractive if it compliments the style of the house, garden and other existing landscape features like decks and patios. </a:t>
            </a:r>
            <a:r>
              <a:rPr lang="en-US" altLang="en-US"/>
              <a:t>Water gardens are generally classified as either informal (those that imitate nature) or formal (those that reflect a particular architectural style). Whether or not a water garden is considered formal or informal depends largely on its shape and the edging materials used to define and cover the water garden perimeter.</a:t>
            </a:r>
          </a:p>
        </p:txBody>
      </p:sp>
    </p:spTree>
    <p:extLst>
      <p:ext uri="{BB962C8B-B14F-4D97-AF65-F5344CB8AC3E}">
        <p14:creationId xmlns:p14="http://schemas.microsoft.com/office/powerpoint/2010/main" val="1412855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000E6B-4B20-2948-BBB0-71AADE05AAF9}" type="slidenum">
              <a:rPr lang="en-US" altLang="en-US"/>
              <a:pPr/>
              <a:t>14</a:t>
            </a:fld>
            <a:endParaRPr lang="en-US" altLang="en-US"/>
          </a:p>
        </p:txBody>
      </p:sp>
      <p:sp>
        <p:nvSpPr>
          <p:cNvPr id="760834" name="Rectangle 2"/>
          <p:cNvSpPr>
            <a:spLocks noRot="1" noChangeArrowheads="1" noTextEdit="1"/>
          </p:cNvSpPr>
          <p:nvPr>
            <p:ph type="sldImg"/>
          </p:nvPr>
        </p:nvSpPr>
        <p:spPr>
          <a:ln/>
        </p:spPr>
      </p:sp>
      <p:sp>
        <p:nvSpPr>
          <p:cNvPr id="760835" name="Rectangle 3"/>
          <p:cNvSpPr>
            <a:spLocks noGrp="1" noChangeArrowheads="1"/>
          </p:cNvSpPr>
          <p:nvPr>
            <p:ph type="body" idx="1"/>
          </p:nvPr>
        </p:nvSpPr>
        <p:spPr/>
        <p:txBody>
          <a:bodyPr/>
          <a:lstStyle/>
          <a:p>
            <a:r>
              <a:rPr lang="en-US" altLang="en-US"/>
              <a:t>Informal water gardens take a cue from the ponds and streams found in nature. They usually have a curvilinear shape and often they incorporate short streams or small waterfalls. They can also wrap around existing landscape features, such as large boulders or a mass of tall plantings. Overhanging rocks and perimeter plantings are used to hide the water garden edges above the waterline. These types of water gardens usually look best in landscapes with informal or natural looking gardens. Informal water gardens must be designed carefully to blend into the surrounding landscape. Once decisions are final on the type of water garden, the proper site can be selected. It is best to select a site near the areas where most of the outdoor time is spent gardening, entertaining, and relaxing. Locating it nearby will make the required tasks to properly maintain it easier. </a:t>
            </a:r>
          </a:p>
        </p:txBody>
      </p:sp>
    </p:spTree>
    <p:extLst>
      <p:ext uri="{BB962C8B-B14F-4D97-AF65-F5344CB8AC3E}">
        <p14:creationId xmlns:p14="http://schemas.microsoft.com/office/powerpoint/2010/main" val="1130510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CA7A62-2B31-014C-BC07-91FD5FB2AC99}" type="slidenum">
              <a:rPr lang="en-US" altLang="en-US"/>
              <a:pPr/>
              <a:t>15</a:t>
            </a:fld>
            <a:endParaRPr lang="en-US" altLang="en-US"/>
          </a:p>
        </p:txBody>
      </p:sp>
      <p:sp>
        <p:nvSpPr>
          <p:cNvPr id="761858" name="Rectangle 2"/>
          <p:cNvSpPr>
            <a:spLocks noRot="1" noChangeArrowheads="1" noTextEdit="1"/>
          </p:cNvSpPr>
          <p:nvPr>
            <p:ph type="sldImg"/>
          </p:nvPr>
        </p:nvSpPr>
        <p:spPr>
          <a:ln/>
        </p:spPr>
      </p:sp>
      <p:sp>
        <p:nvSpPr>
          <p:cNvPr id="761859" name="Rectangle 3"/>
          <p:cNvSpPr>
            <a:spLocks noGrp="1" noChangeArrowheads="1"/>
          </p:cNvSpPr>
          <p:nvPr>
            <p:ph type="body" idx="1"/>
          </p:nvPr>
        </p:nvSpPr>
        <p:spPr/>
        <p:txBody>
          <a:bodyPr/>
          <a:lstStyle/>
          <a:p>
            <a:r>
              <a:rPr lang="en-US" altLang="en-US"/>
              <a:t>Formal water gardens and fountains generally conform to strict geometric shapes such as circles, ovals, squares, rectangles and so on. They may be raised above the ground and contained by a low wall of concrete, brick, cut stone, or stucco. They often include a statuary fountain. They are intended to look man-made and compliment the symmetry of the surrounding garden style and features of the house, patio or deck. </a:t>
            </a:r>
          </a:p>
          <a:p>
            <a:endParaRPr lang="en-US" altLang="en-US"/>
          </a:p>
        </p:txBody>
      </p:sp>
    </p:spTree>
    <p:extLst>
      <p:ext uri="{BB962C8B-B14F-4D97-AF65-F5344CB8AC3E}">
        <p14:creationId xmlns:p14="http://schemas.microsoft.com/office/powerpoint/2010/main" val="1698081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C3DA8C-439D-DE45-A4D9-0F0900C7733F}" type="slidenum">
              <a:rPr lang="en-US" altLang="en-US"/>
              <a:pPr/>
              <a:t>16</a:t>
            </a:fld>
            <a:endParaRPr lang="en-US" altLang="en-US"/>
          </a:p>
        </p:txBody>
      </p:sp>
      <p:sp>
        <p:nvSpPr>
          <p:cNvPr id="762882" name="Rectangle 2"/>
          <p:cNvSpPr>
            <a:spLocks noRot="1" noChangeArrowheads="1" noTextEdit="1"/>
          </p:cNvSpPr>
          <p:nvPr>
            <p:ph type="sldImg"/>
          </p:nvPr>
        </p:nvSpPr>
        <p:spPr>
          <a:ln/>
        </p:spPr>
      </p:sp>
      <p:sp>
        <p:nvSpPr>
          <p:cNvPr id="762883" name="Rectangle 3"/>
          <p:cNvSpPr>
            <a:spLocks noGrp="1" noChangeArrowheads="1"/>
          </p:cNvSpPr>
          <p:nvPr>
            <p:ph type="body" idx="1"/>
          </p:nvPr>
        </p:nvSpPr>
        <p:spPr/>
        <p:txBody>
          <a:bodyPr/>
          <a:lstStyle/>
          <a:p>
            <a:r>
              <a:rPr lang="en-US" altLang="en-US"/>
              <a:t>Before you begin construction it is important to check with local or county officials for information on local building codes related to water gardens fountains or ponds. Also check with your insurance agent to see whether your policy covers liability related to water gardens.</a:t>
            </a:r>
          </a:p>
        </p:txBody>
      </p:sp>
    </p:spTree>
    <p:extLst>
      <p:ext uri="{BB962C8B-B14F-4D97-AF65-F5344CB8AC3E}">
        <p14:creationId xmlns:p14="http://schemas.microsoft.com/office/powerpoint/2010/main" val="1740492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949814-F3C1-4248-AE74-5079C40172A4}" type="slidenum">
              <a:rPr lang="en-US" altLang="en-US"/>
              <a:pPr/>
              <a:t>17</a:t>
            </a:fld>
            <a:endParaRPr lang="en-US" altLang="en-US"/>
          </a:p>
        </p:txBody>
      </p:sp>
      <p:sp>
        <p:nvSpPr>
          <p:cNvPr id="774146" name="Rectangle 2"/>
          <p:cNvSpPr>
            <a:spLocks noRot="1" noChangeArrowheads="1" noTextEdit="1"/>
          </p:cNvSpPr>
          <p:nvPr>
            <p:ph type="sldImg"/>
          </p:nvPr>
        </p:nvSpPr>
        <p:spPr>
          <a:ln/>
        </p:spPr>
      </p:sp>
      <p:sp>
        <p:nvSpPr>
          <p:cNvPr id="774147" name="Rectangle 3"/>
          <p:cNvSpPr>
            <a:spLocks noGrp="1" noChangeArrowheads="1"/>
          </p:cNvSpPr>
          <p:nvPr>
            <p:ph type="body" idx="1"/>
          </p:nvPr>
        </p:nvSpPr>
        <p:spPr/>
        <p:txBody>
          <a:bodyPr/>
          <a:lstStyle/>
          <a:p>
            <a:r>
              <a:rPr lang="en-US" altLang="en-US"/>
              <a:t>Pond materials and supplies can usually be purchased from garden centers, specialty stores, and catalogs.</a:t>
            </a:r>
          </a:p>
        </p:txBody>
      </p:sp>
    </p:spTree>
    <p:extLst>
      <p:ext uri="{BB962C8B-B14F-4D97-AF65-F5344CB8AC3E}">
        <p14:creationId xmlns:p14="http://schemas.microsoft.com/office/powerpoint/2010/main" val="1591027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ACEA2C-266D-B04F-9483-91A4FCEF9666}" type="slidenum">
              <a:rPr lang="en-US" altLang="en-US"/>
              <a:pPr/>
              <a:t>18</a:t>
            </a:fld>
            <a:endParaRPr lang="en-US" altLang="en-US"/>
          </a:p>
        </p:txBody>
      </p:sp>
      <p:sp>
        <p:nvSpPr>
          <p:cNvPr id="766978" name="Rectangle 2"/>
          <p:cNvSpPr>
            <a:spLocks noRot="1" noChangeArrowheads="1" noTextEdit="1"/>
          </p:cNvSpPr>
          <p:nvPr>
            <p:ph type="sldImg"/>
          </p:nvPr>
        </p:nvSpPr>
        <p:spPr>
          <a:ln/>
        </p:spPr>
      </p:sp>
      <p:sp>
        <p:nvSpPr>
          <p:cNvPr id="766979" name="Rectangle 3"/>
          <p:cNvSpPr>
            <a:spLocks noGrp="1" noChangeArrowheads="1"/>
          </p:cNvSpPr>
          <p:nvPr>
            <p:ph type="body" idx="1"/>
          </p:nvPr>
        </p:nvSpPr>
        <p:spPr/>
        <p:txBody>
          <a:bodyPr/>
          <a:lstStyle/>
          <a:p>
            <a:r>
              <a:rPr lang="en-US" altLang="en-US">
                <a:solidFill>
                  <a:schemeClr val="hlink"/>
                </a:solidFill>
              </a:rPr>
              <a:t>When you are choosing a liner do not try to get by with the cheapest material. The liner is the most important component in a water garden and you have several options, but only use a liner that is guaranteed fish safe.</a:t>
            </a:r>
          </a:p>
        </p:txBody>
      </p:sp>
    </p:spTree>
    <p:extLst>
      <p:ext uri="{BB962C8B-B14F-4D97-AF65-F5344CB8AC3E}">
        <p14:creationId xmlns:p14="http://schemas.microsoft.com/office/powerpoint/2010/main" val="2088455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1A048E-62D0-E34A-9F7A-D3ECD399CA17}" type="slidenum">
              <a:rPr lang="en-US" altLang="en-US"/>
              <a:pPr/>
              <a:t>19</a:t>
            </a:fld>
            <a:endParaRPr lang="en-US" altLang="en-US"/>
          </a:p>
        </p:txBody>
      </p:sp>
      <p:sp>
        <p:nvSpPr>
          <p:cNvPr id="768002" name="Rectangle 2"/>
          <p:cNvSpPr>
            <a:spLocks noRot="1" noChangeArrowheads="1" noTextEdit="1"/>
          </p:cNvSpPr>
          <p:nvPr>
            <p:ph type="sldImg"/>
          </p:nvPr>
        </p:nvSpPr>
        <p:spPr>
          <a:ln/>
        </p:spPr>
      </p:sp>
      <p:sp>
        <p:nvSpPr>
          <p:cNvPr id="768003" name="Rectangle 3"/>
          <p:cNvSpPr>
            <a:spLocks noGrp="1" noChangeArrowheads="1"/>
          </p:cNvSpPr>
          <p:nvPr>
            <p:ph type="body" idx="1"/>
          </p:nvPr>
        </p:nvSpPr>
        <p:spPr/>
        <p:txBody>
          <a:bodyPr/>
          <a:lstStyle/>
          <a:p>
            <a:pPr algn="just">
              <a:buSzPct val="90000"/>
              <a:buFont typeface="Wingdings" charset="2"/>
              <a:buNone/>
            </a:pPr>
            <a:r>
              <a:rPr lang="en-US" altLang="en-US">
                <a:solidFill>
                  <a:schemeClr val="hlink"/>
                </a:solidFill>
                <a:ea typeface="Times New Roman" charset="0"/>
                <a:cs typeface="Times New Roman" charset="0"/>
              </a:rPr>
              <a:t>PVC (poly vinyl chloride) is a relatively cheap liner however; it must be protected from UV exposure from the sun. </a:t>
            </a:r>
          </a:p>
          <a:p>
            <a:pPr algn="just"/>
            <a:r>
              <a:rPr lang="en-US" altLang="en-US">
                <a:solidFill>
                  <a:schemeClr val="hlink"/>
                </a:solidFill>
                <a:ea typeface="Times New Roman" charset="0"/>
                <a:cs typeface="Times New Roman" charset="0"/>
              </a:rPr>
              <a:t> EPDM (Ethylene Propylene Diene Monomer comes in various amounts of thickness. It is a superb general-purpose liner material. It is very flexible but large pieces can be very heavy. It must be protected from UV exposure from the sun. </a:t>
            </a:r>
          </a:p>
          <a:p>
            <a:pPr algn="just"/>
            <a:r>
              <a:rPr lang="en-US" altLang="en-US">
                <a:solidFill>
                  <a:schemeClr val="hlink"/>
                </a:solidFill>
                <a:ea typeface="Times New Roman" charset="0"/>
                <a:cs typeface="Times New Roman" charset="0"/>
              </a:rPr>
              <a:t>Permalon liner is new and extremely popular, especially for very large ponds. It is lightweight and pricing is very comparable to other liners, often cheaper. It must be protected from UV exposure from the sun. </a:t>
            </a:r>
          </a:p>
          <a:p>
            <a:endParaRPr lang="en-US" altLang="en-US"/>
          </a:p>
        </p:txBody>
      </p:sp>
    </p:spTree>
    <p:extLst>
      <p:ext uri="{BB962C8B-B14F-4D97-AF65-F5344CB8AC3E}">
        <p14:creationId xmlns:p14="http://schemas.microsoft.com/office/powerpoint/2010/main" val="44621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12C667-F0BE-E147-A379-D4ECB5ADB1F4}" type="slidenum">
              <a:rPr lang="en-US" altLang="en-US"/>
              <a:pPr/>
              <a:t>2</a:t>
            </a:fld>
            <a:endParaRPr lang="en-US" altLang="en-US"/>
          </a:p>
        </p:txBody>
      </p:sp>
      <p:sp>
        <p:nvSpPr>
          <p:cNvPr id="747522" name="Rectangle 2"/>
          <p:cNvSpPr>
            <a:spLocks noRot="1" noChangeArrowheads="1" noTextEdit="1"/>
          </p:cNvSpPr>
          <p:nvPr>
            <p:ph type="sldImg"/>
          </p:nvPr>
        </p:nvSpPr>
        <p:spPr>
          <a:xfrm>
            <a:off x="1144588" y="685800"/>
            <a:ext cx="4572000" cy="3429000"/>
          </a:xfrm>
          <a:ln/>
        </p:spPr>
      </p:sp>
      <p:sp>
        <p:nvSpPr>
          <p:cNvPr id="747523" name="Rectangle 3"/>
          <p:cNvSpPr>
            <a:spLocks noGrp="1" noChangeArrowheads="1"/>
          </p:cNvSpPr>
          <p:nvPr>
            <p:ph type="body" idx="1"/>
          </p:nvPr>
        </p:nvSpPr>
        <p:spPr>
          <a:xfrm>
            <a:off x="912813" y="4343400"/>
            <a:ext cx="5032375" cy="4114800"/>
          </a:xfrm>
        </p:spPr>
        <p:txBody>
          <a:bodyPr/>
          <a:lstStyle/>
          <a:p>
            <a:r>
              <a:rPr lang="en-US" altLang="en-US"/>
              <a:t>UGA Cooperative Extension Web address</a:t>
            </a:r>
          </a:p>
        </p:txBody>
      </p:sp>
    </p:spTree>
    <p:extLst>
      <p:ext uri="{BB962C8B-B14F-4D97-AF65-F5344CB8AC3E}">
        <p14:creationId xmlns:p14="http://schemas.microsoft.com/office/powerpoint/2010/main" val="1062662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B127E-1798-C348-93D7-53E10BC1F0AB}" type="slidenum">
              <a:rPr lang="en-US" altLang="en-US"/>
              <a:pPr/>
              <a:t>20</a:t>
            </a:fld>
            <a:endParaRPr lang="en-US" altLang="en-US"/>
          </a:p>
        </p:txBody>
      </p:sp>
      <p:sp>
        <p:nvSpPr>
          <p:cNvPr id="775170" name="Rectangle 2"/>
          <p:cNvSpPr>
            <a:spLocks noRot="1" noChangeArrowheads="1" noTextEdit="1"/>
          </p:cNvSpPr>
          <p:nvPr>
            <p:ph type="sldImg"/>
          </p:nvPr>
        </p:nvSpPr>
        <p:spPr>
          <a:ln/>
        </p:spPr>
      </p:sp>
      <p:sp>
        <p:nvSpPr>
          <p:cNvPr id="775171" name="Rectangle 3"/>
          <p:cNvSpPr>
            <a:spLocks noGrp="1" noChangeArrowheads="1"/>
          </p:cNvSpPr>
          <p:nvPr>
            <p:ph type="body" idx="1"/>
          </p:nvPr>
        </p:nvSpPr>
        <p:spPr/>
        <p:txBody>
          <a:bodyPr/>
          <a:lstStyle/>
          <a:p>
            <a:pPr>
              <a:buSzPct val="90000"/>
              <a:buFont typeface="Wingdings" charset="2"/>
              <a:buNone/>
            </a:pPr>
            <a:r>
              <a:rPr lang="en-US" altLang="en-US">
                <a:ea typeface="Times New Roman" charset="0"/>
                <a:cs typeface="Times New Roman" charset="0"/>
              </a:rPr>
              <a:t>Some type of underlayment is recommended for all water garden liners. Geotextile liner underlayment makes liners more puncture resistant and stabilizes ground under the liner to keep pond liners from “over-stretching”. </a:t>
            </a:r>
          </a:p>
          <a:p>
            <a:r>
              <a:rPr lang="en-US" altLang="en-US">
                <a:ea typeface="Times New Roman" charset="0"/>
                <a:cs typeface="Times New Roman" charset="0"/>
              </a:rPr>
              <a:t>You may also use a 2” to 3” layer of builder’s sand. The underlayment is preferred because it is quick and easy to install.</a:t>
            </a:r>
          </a:p>
          <a:p>
            <a:endParaRPr lang="en-US" altLang="en-US"/>
          </a:p>
        </p:txBody>
      </p:sp>
    </p:spTree>
    <p:extLst>
      <p:ext uri="{BB962C8B-B14F-4D97-AF65-F5344CB8AC3E}">
        <p14:creationId xmlns:p14="http://schemas.microsoft.com/office/powerpoint/2010/main" val="487993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886481-54D9-774A-912D-8DCC70B73145}" type="slidenum">
              <a:rPr lang="en-US" altLang="en-US"/>
              <a:pPr/>
              <a:t>21</a:t>
            </a:fld>
            <a:endParaRPr lang="en-US" altLang="en-US"/>
          </a:p>
        </p:txBody>
      </p:sp>
      <p:sp>
        <p:nvSpPr>
          <p:cNvPr id="776194" name="Rectangle 2"/>
          <p:cNvSpPr>
            <a:spLocks noRot="1" noChangeArrowheads="1" noTextEdit="1"/>
          </p:cNvSpPr>
          <p:nvPr>
            <p:ph type="sldImg"/>
          </p:nvPr>
        </p:nvSpPr>
        <p:spPr>
          <a:ln/>
        </p:spPr>
      </p:sp>
      <p:sp>
        <p:nvSpPr>
          <p:cNvPr id="776195" name="Rectangle 3"/>
          <p:cNvSpPr>
            <a:spLocks noGrp="1" noChangeArrowheads="1"/>
          </p:cNvSpPr>
          <p:nvPr>
            <p:ph type="body" idx="1"/>
          </p:nvPr>
        </p:nvSpPr>
        <p:spPr/>
        <p:txBody>
          <a:bodyPr/>
          <a:lstStyle/>
          <a:p>
            <a:r>
              <a:rPr lang="en-US" altLang="en-US"/>
              <a:t>To calculate the width and length of the liner and underlayment needed:</a:t>
            </a:r>
          </a:p>
          <a:p>
            <a:r>
              <a:rPr lang="en-US" altLang="en-US"/>
              <a:t>Water Garden Length + 2 times Depth + 2 foot overlap = Liner Length</a:t>
            </a:r>
          </a:p>
          <a:p>
            <a:r>
              <a:rPr lang="en-US" altLang="en-US"/>
              <a:t>Water Garden Width + 2 times Depth + 2 foot overlap = Liner Width</a:t>
            </a:r>
          </a:p>
          <a:p>
            <a:r>
              <a:rPr lang="en-US" altLang="en-US"/>
              <a:t>EXAMPLE Water Garden - 14 feet(L) X 9 feet (W) X 2 feet (Depth)</a:t>
            </a:r>
          </a:p>
          <a:p>
            <a:r>
              <a:rPr lang="en-US" altLang="en-US"/>
              <a:t>14 feet + (2x2 feet) + 2 = 20 feet (length)</a:t>
            </a:r>
          </a:p>
          <a:p>
            <a:r>
              <a:rPr lang="en-US" altLang="en-US"/>
              <a:t>9 feet + (2x2 feet) = 15 feet (width)</a:t>
            </a:r>
          </a:p>
        </p:txBody>
      </p:sp>
    </p:spTree>
    <p:extLst>
      <p:ext uri="{BB962C8B-B14F-4D97-AF65-F5344CB8AC3E}">
        <p14:creationId xmlns:p14="http://schemas.microsoft.com/office/powerpoint/2010/main" val="459882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4413A7-59BF-C448-9A90-F60999D356FF}" type="slidenum">
              <a:rPr lang="en-US" altLang="en-US"/>
              <a:pPr/>
              <a:t>22</a:t>
            </a:fld>
            <a:endParaRPr lang="en-US" altLang="en-US"/>
          </a:p>
        </p:txBody>
      </p:sp>
      <p:sp>
        <p:nvSpPr>
          <p:cNvPr id="777218" name="Rectangle 2"/>
          <p:cNvSpPr>
            <a:spLocks noRot="1" noChangeArrowheads="1" noTextEdit="1"/>
          </p:cNvSpPr>
          <p:nvPr>
            <p:ph type="sldImg"/>
          </p:nvPr>
        </p:nvSpPr>
        <p:spPr>
          <a:ln/>
        </p:spPr>
      </p:sp>
      <p:sp>
        <p:nvSpPr>
          <p:cNvPr id="777219" name="Rectangle 3"/>
          <p:cNvSpPr>
            <a:spLocks noGrp="1" noChangeArrowheads="1"/>
          </p:cNvSpPr>
          <p:nvPr>
            <p:ph type="body" idx="1"/>
          </p:nvPr>
        </p:nvSpPr>
        <p:spPr/>
        <p:txBody>
          <a:bodyPr/>
          <a:lstStyle/>
          <a:p>
            <a:r>
              <a:rPr lang="en-US" altLang="en-US">
                <a:solidFill>
                  <a:schemeClr val="hlink"/>
                </a:solidFill>
              </a:rPr>
              <a:t>Pre-formed liners come in variety of shapes and sizes and have advantage of ready made planting shelves and areas for sitting submersible pumps. They are available in both formal and informal styles.</a:t>
            </a:r>
          </a:p>
        </p:txBody>
      </p:sp>
    </p:spTree>
    <p:extLst>
      <p:ext uri="{BB962C8B-B14F-4D97-AF65-F5344CB8AC3E}">
        <p14:creationId xmlns:p14="http://schemas.microsoft.com/office/powerpoint/2010/main" val="459347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22D4DE-F71C-544A-824B-BB0D546DCE55}" type="slidenum">
              <a:rPr lang="en-US" altLang="en-US"/>
              <a:pPr/>
              <a:t>23</a:t>
            </a:fld>
            <a:endParaRPr lang="en-US" altLang="en-US"/>
          </a:p>
        </p:txBody>
      </p:sp>
      <p:sp>
        <p:nvSpPr>
          <p:cNvPr id="780290" name="Rectangle 2"/>
          <p:cNvSpPr>
            <a:spLocks noRot="1" noChangeArrowheads="1" noTextEdit="1"/>
          </p:cNvSpPr>
          <p:nvPr>
            <p:ph type="sldImg"/>
          </p:nvPr>
        </p:nvSpPr>
        <p:spPr>
          <a:ln/>
        </p:spPr>
      </p:sp>
      <p:sp>
        <p:nvSpPr>
          <p:cNvPr id="780291" name="Rectangle 3"/>
          <p:cNvSpPr>
            <a:spLocks noGrp="1" noChangeArrowheads="1"/>
          </p:cNvSpPr>
          <p:nvPr>
            <p:ph type="body" idx="1"/>
          </p:nvPr>
        </p:nvSpPr>
        <p:spPr/>
        <p:txBody>
          <a:bodyPr/>
          <a:lstStyle/>
          <a:p>
            <a:r>
              <a:rPr lang="en-US" altLang="en-US"/>
              <a:t>Low efficiency pumps have a lower initial cost but use more electricity and have a shorter life.</a:t>
            </a:r>
          </a:p>
          <a:p>
            <a:endParaRPr lang="en-US" altLang="en-US"/>
          </a:p>
        </p:txBody>
      </p:sp>
    </p:spTree>
    <p:extLst>
      <p:ext uri="{BB962C8B-B14F-4D97-AF65-F5344CB8AC3E}">
        <p14:creationId xmlns:p14="http://schemas.microsoft.com/office/powerpoint/2010/main" val="447130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DFC76E-8746-C641-B49C-5EB2C9417925}" type="slidenum">
              <a:rPr lang="en-US" altLang="en-US"/>
              <a:pPr/>
              <a:t>24</a:t>
            </a:fld>
            <a:endParaRPr lang="en-US" altLang="en-US"/>
          </a:p>
        </p:txBody>
      </p:sp>
      <p:sp>
        <p:nvSpPr>
          <p:cNvPr id="781314" name="Rectangle 2"/>
          <p:cNvSpPr>
            <a:spLocks noRot="1" noChangeArrowheads="1" noTextEdit="1"/>
          </p:cNvSpPr>
          <p:nvPr>
            <p:ph type="sldImg"/>
          </p:nvPr>
        </p:nvSpPr>
        <p:spPr>
          <a:ln/>
        </p:spPr>
      </p:sp>
      <p:sp>
        <p:nvSpPr>
          <p:cNvPr id="781315" name="Rectangle 3"/>
          <p:cNvSpPr>
            <a:spLocks noGrp="1" noChangeArrowheads="1"/>
          </p:cNvSpPr>
          <p:nvPr>
            <p:ph type="body" idx="1"/>
          </p:nvPr>
        </p:nvSpPr>
        <p:spPr/>
        <p:txBody>
          <a:bodyPr/>
          <a:lstStyle/>
          <a:p>
            <a:r>
              <a:rPr lang="en-US" altLang="en-US"/>
              <a:t>High efficiency pumps are higher quality, will last longer, and use less electricity</a:t>
            </a:r>
          </a:p>
        </p:txBody>
      </p:sp>
    </p:spTree>
    <p:extLst>
      <p:ext uri="{BB962C8B-B14F-4D97-AF65-F5344CB8AC3E}">
        <p14:creationId xmlns:p14="http://schemas.microsoft.com/office/powerpoint/2010/main" val="2020421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E19C81-349B-A841-A3D2-16AC8E29CFB0}" type="slidenum">
              <a:rPr lang="en-US" altLang="en-US"/>
              <a:pPr/>
              <a:t>25</a:t>
            </a:fld>
            <a:endParaRPr lang="en-US" altLang="en-US"/>
          </a:p>
        </p:txBody>
      </p:sp>
      <p:sp>
        <p:nvSpPr>
          <p:cNvPr id="778242" name="Rectangle 2"/>
          <p:cNvSpPr>
            <a:spLocks noRot="1" noChangeArrowheads="1" noTextEdit="1"/>
          </p:cNvSpPr>
          <p:nvPr>
            <p:ph type="sldImg"/>
          </p:nvPr>
        </p:nvSpPr>
        <p:spPr>
          <a:ln/>
        </p:spPr>
      </p:sp>
      <p:sp>
        <p:nvSpPr>
          <p:cNvPr id="778243" name="Rectangle 3"/>
          <p:cNvSpPr>
            <a:spLocks noGrp="1" noChangeArrowheads="1"/>
          </p:cNvSpPr>
          <p:nvPr>
            <p:ph type="body" idx="1"/>
          </p:nvPr>
        </p:nvSpPr>
        <p:spPr/>
        <p:txBody>
          <a:bodyPr/>
          <a:lstStyle/>
          <a:p>
            <a:pPr>
              <a:buSzPct val="90000"/>
              <a:buFont typeface="Wingdings" charset="2"/>
              <a:buNone/>
            </a:pPr>
            <a:r>
              <a:rPr lang="en-US" altLang="en-US">
                <a:solidFill>
                  <a:schemeClr val="hlink"/>
                </a:solidFill>
              </a:rPr>
              <a:t>A skimmer provides several types of filtration. It mechanically skims large debris form water surface and catches them in a net or plastic basket. Filter mats work to trap small particles. Provides convenient and protected place to house pump.</a:t>
            </a:r>
          </a:p>
          <a:p>
            <a:endParaRPr lang="en-US" altLang="en-US"/>
          </a:p>
        </p:txBody>
      </p:sp>
    </p:spTree>
    <p:extLst>
      <p:ext uri="{BB962C8B-B14F-4D97-AF65-F5344CB8AC3E}">
        <p14:creationId xmlns:p14="http://schemas.microsoft.com/office/powerpoint/2010/main" val="12167578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90EABD-CF82-4F4E-95C4-793FD4807181}" type="slidenum">
              <a:rPr lang="en-US" altLang="en-US"/>
              <a:pPr/>
              <a:t>26</a:t>
            </a:fld>
            <a:endParaRPr lang="en-US" altLang="en-US"/>
          </a:p>
        </p:txBody>
      </p:sp>
      <p:sp>
        <p:nvSpPr>
          <p:cNvPr id="823298" name="Rectangle 2"/>
          <p:cNvSpPr>
            <a:spLocks noRot="1" noChangeArrowheads="1" noTextEdit="1"/>
          </p:cNvSpPr>
          <p:nvPr>
            <p:ph type="sldImg"/>
          </p:nvPr>
        </p:nvSpPr>
        <p:spPr>
          <a:ln/>
        </p:spPr>
      </p:sp>
      <p:sp>
        <p:nvSpPr>
          <p:cNvPr id="823299" name="Rectangle 3"/>
          <p:cNvSpPr>
            <a:spLocks noGrp="1" noChangeArrowheads="1"/>
          </p:cNvSpPr>
          <p:nvPr>
            <p:ph type="body" idx="1"/>
          </p:nvPr>
        </p:nvSpPr>
        <p:spPr/>
        <p:txBody>
          <a:bodyPr/>
          <a:lstStyle/>
          <a:p>
            <a:r>
              <a:rPr lang="en-US" altLang="en-US"/>
              <a:t>In order to provide good water quality, some form of waste removal must be provided. Two methods of filtration used in water gardens are mechanical and biological. Mechanical filters physically remove solids from the water by trapping the debris in some form of mat, brush, or sponge. Mechanical filters are effective but generally require frequent cleaning to remove the accumulated matter. Most biological filters are also mechanical filters depending on how they are used. </a:t>
            </a:r>
          </a:p>
        </p:txBody>
      </p:sp>
    </p:spTree>
    <p:extLst>
      <p:ext uri="{BB962C8B-B14F-4D97-AF65-F5344CB8AC3E}">
        <p14:creationId xmlns:p14="http://schemas.microsoft.com/office/powerpoint/2010/main" val="17093267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F82470-68FD-1E49-8B9D-A26777564921}" type="slidenum">
              <a:rPr lang="en-US" altLang="en-US"/>
              <a:pPr/>
              <a:t>27</a:t>
            </a:fld>
            <a:endParaRPr lang="en-US" altLang="en-US"/>
          </a:p>
        </p:txBody>
      </p:sp>
      <p:sp>
        <p:nvSpPr>
          <p:cNvPr id="779266" name="Rectangle 2"/>
          <p:cNvSpPr>
            <a:spLocks noRot="1" noChangeArrowheads="1" noTextEdit="1"/>
          </p:cNvSpPr>
          <p:nvPr>
            <p:ph type="sldImg"/>
          </p:nvPr>
        </p:nvSpPr>
        <p:spPr>
          <a:ln/>
        </p:spPr>
      </p:sp>
      <p:sp>
        <p:nvSpPr>
          <p:cNvPr id="779267" name="Rectangle 3"/>
          <p:cNvSpPr>
            <a:spLocks noGrp="1" noChangeArrowheads="1"/>
          </p:cNvSpPr>
          <p:nvPr>
            <p:ph type="body" idx="1"/>
          </p:nvPr>
        </p:nvSpPr>
        <p:spPr/>
        <p:txBody>
          <a:bodyPr/>
          <a:lstStyle/>
          <a:p>
            <a:pPr>
              <a:buSzPct val="90000"/>
              <a:buFont typeface="Wingdings" charset="2"/>
              <a:buNone/>
            </a:pPr>
            <a:r>
              <a:rPr lang="en-US" altLang="en-US">
                <a:solidFill>
                  <a:schemeClr val="hlink"/>
                </a:solidFill>
              </a:rPr>
              <a:t>Mechanical Filtration traps particles in a material of some type for later removal during cleaning. Biological Filtration uses beneficial bacteria to feed on impurities in the water; the bacteria break down fish wastes and other organic matter Ultra-Violet Clarification - by exposing water to ultra-violet light, single-cell algae (waterborne algae) clump together for easier removal by a mechanical filter</a:t>
            </a:r>
          </a:p>
        </p:txBody>
      </p:sp>
    </p:spTree>
    <p:extLst>
      <p:ext uri="{BB962C8B-B14F-4D97-AF65-F5344CB8AC3E}">
        <p14:creationId xmlns:p14="http://schemas.microsoft.com/office/powerpoint/2010/main" val="17664119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0383EA-E6CC-6349-BD87-144A9B5DC7F8}" type="slidenum">
              <a:rPr lang="en-US" altLang="en-US"/>
              <a:pPr/>
              <a:t>28</a:t>
            </a:fld>
            <a:endParaRPr lang="en-US" altLang="en-US"/>
          </a:p>
        </p:txBody>
      </p:sp>
      <p:sp>
        <p:nvSpPr>
          <p:cNvPr id="782338" name="Rectangle 2"/>
          <p:cNvSpPr>
            <a:spLocks noRot="1" noChangeArrowheads="1" noTextEdit="1"/>
          </p:cNvSpPr>
          <p:nvPr>
            <p:ph type="sldImg"/>
          </p:nvPr>
        </p:nvSpPr>
        <p:spPr>
          <a:ln/>
        </p:spPr>
      </p:sp>
      <p:sp>
        <p:nvSpPr>
          <p:cNvPr id="782339" name="Rectangle 3"/>
          <p:cNvSpPr>
            <a:spLocks noGrp="1" noChangeArrowheads="1"/>
          </p:cNvSpPr>
          <p:nvPr>
            <p:ph type="body" idx="1"/>
          </p:nvPr>
        </p:nvSpPr>
        <p:spPr/>
        <p:txBody>
          <a:bodyPr/>
          <a:lstStyle/>
          <a:p>
            <a:r>
              <a:rPr lang="en-US" altLang="en-US"/>
              <a:t>This system is useful if you want to have a waterfall and or stream. The waterfall filtration box provides three layers of filtration.  First, the water flows through the filter media. The filter mats also provide surface area for bacteria, which break down harmful elements in your water garden and keep the ecosystem balanced.  It is easily hidden with stones and plant material.</a:t>
            </a:r>
          </a:p>
          <a:p>
            <a:endParaRPr lang="en-US" altLang="en-US"/>
          </a:p>
        </p:txBody>
      </p:sp>
    </p:spTree>
    <p:extLst>
      <p:ext uri="{BB962C8B-B14F-4D97-AF65-F5344CB8AC3E}">
        <p14:creationId xmlns:p14="http://schemas.microsoft.com/office/powerpoint/2010/main" val="12713209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A04E94-9122-5647-A25A-B400FD65110A}" type="slidenum">
              <a:rPr lang="en-US" altLang="en-US"/>
              <a:pPr/>
              <a:t>30</a:t>
            </a:fld>
            <a:endParaRPr lang="en-US" altLang="en-US"/>
          </a:p>
        </p:txBody>
      </p:sp>
      <p:sp>
        <p:nvSpPr>
          <p:cNvPr id="783362" name="Rectangle 2"/>
          <p:cNvSpPr>
            <a:spLocks noRot="1" noChangeArrowheads="1" noTextEdit="1"/>
          </p:cNvSpPr>
          <p:nvPr>
            <p:ph type="sldImg"/>
          </p:nvPr>
        </p:nvSpPr>
        <p:spPr>
          <a:ln/>
        </p:spPr>
      </p:sp>
      <p:sp>
        <p:nvSpPr>
          <p:cNvPr id="783363" name="Rectangle 3"/>
          <p:cNvSpPr>
            <a:spLocks noGrp="1" noChangeArrowheads="1"/>
          </p:cNvSpPr>
          <p:nvPr>
            <p:ph type="body" idx="1"/>
          </p:nvPr>
        </p:nvSpPr>
        <p:spPr/>
        <p:txBody>
          <a:bodyPr/>
          <a:lstStyle/>
          <a:p>
            <a:pPr eaLnBrk="0" hangingPunct="0">
              <a:spcBef>
                <a:spcPct val="50000"/>
              </a:spcBef>
            </a:pPr>
            <a:r>
              <a:rPr lang="en-US" altLang="en-US">
                <a:solidFill>
                  <a:schemeClr val="hlink"/>
                </a:solidFill>
              </a:rPr>
              <a:t>The best way to get the shape is to use spray paint or a water hose and lay out the shape on the ground.</a:t>
            </a:r>
            <a:r>
              <a:rPr lang="en-US" altLang="en-US" b="1">
                <a:solidFill>
                  <a:schemeClr val="hlink"/>
                </a:solidFill>
              </a:rPr>
              <a:t> </a:t>
            </a:r>
          </a:p>
          <a:p>
            <a:endParaRPr lang="en-US" altLang="en-US"/>
          </a:p>
        </p:txBody>
      </p:sp>
    </p:spTree>
    <p:extLst>
      <p:ext uri="{BB962C8B-B14F-4D97-AF65-F5344CB8AC3E}">
        <p14:creationId xmlns:p14="http://schemas.microsoft.com/office/powerpoint/2010/main" val="1776587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E00CD7-7797-AD46-A0F8-C371F762AD06}" type="slidenum">
              <a:rPr lang="en-US" altLang="en-US"/>
              <a:pPr/>
              <a:t>3</a:t>
            </a:fld>
            <a:endParaRPr lang="en-US" altLang="en-US"/>
          </a:p>
        </p:txBody>
      </p:sp>
      <p:sp>
        <p:nvSpPr>
          <p:cNvPr id="749570" name="Rectangle 2"/>
          <p:cNvSpPr>
            <a:spLocks noRot="1" noChangeArrowheads="1" noTextEdit="1"/>
          </p:cNvSpPr>
          <p:nvPr>
            <p:ph type="sldImg"/>
          </p:nvPr>
        </p:nvSpPr>
        <p:spPr>
          <a:xfrm>
            <a:off x="1144588" y="685800"/>
            <a:ext cx="4572000" cy="3429000"/>
          </a:xfrm>
          <a:ln/>
        </p:spPr>
      </p:sp>
      <p:sp>
        <p:nvSpPr>
          <p:cNvPr id="749571" name="Rectangle 3"/>
          <p:cNvSpPr>
            <a:spLocks noGrp="1" noChangeArrowheads="1"/>
          </p:cNvSpPr>
          <p:nvPr>
            <p:ph type="body" idx="1"/>
          </p:nvPr>
        </p:nvSpPr>
        <p:spPr>
          <a:xfrm>
            <a:off x="912813" y="4343400"/>
            <a:ext cx="5032375" cy="4114800"/>
          </a:xfrm>
        </p:spPr>
        <p:txBody>
          <a:bodyPr/>
          <a:lstStyle/>
          <a:p>
            <a:r>
              <a:rPr lang="en-US" altLang="en-US"/>
              <a:t>Georgia Master Gardener Logo</a:t>
            </a:r>
          </a:p>
        </p:txBody>
      </p:sp>
    </p:spTree>
    <p:extLst>
      <p:ext uri="{BB962C8B-B14F-4D97-AF65-F5344CB8AC3E}">
        <p14:creationId xmlns:p14="http://schemas.microsoft.com/office/powerpoint/2010/main" val="16933685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92DC17-284D-E54A-9C10-71FEE06083ED}" type="slidenum">
              <a:rPr lang="en-US" altLang="en-US"/>
              <a:pPr/>
              <a:t>31</a:t>
            </a:fld>
            <a:endParaRPr lang="en-US" altLang="en-US"/>
          </a:p>
        </p:txBody>
      </p:sp>
      <p:sp>
        <p:nvSpPr>
          <p:cNvPr id="785410" name="Rectangle 2"/>
          <p:cNvSpPr>
            <a:spLocks noRot="1" noChangeArrowheads="1" noTextEdit="1"/>
          </p:cNvSpPr>
          <p:nvPr>
            <p:ph type="sldImg"/>
          </p:nvPr>
        </p:nvSpPr>
        <p:spPr>
          <a:ln/>
        </p:spPr>
      </p:sp>
      <p:sp>
        <p:nvSpPr>
          <p:cNvPr id="785411" name="Rectangle 3"/>
          <p:cNvSpPr>
            <a:spLocks noGrp="1" noChangeArrowheads="1"/>
          </p:cNvSpPr>
          <p:nvPr>
            <p:ph type="body" idx="1"/>
          </p:nvPr>
        </p:nvSpPr>
        <p:spPr/>
        <p:txBody>
          <a:bodyPr/>
          <a:lstStyle/>
          <a:p>
            <a:r>
              <a:rPr lang="en-US" altLang="en-US"/>
              <a:t>Dig the water garden to the desired shape and dig a shelf around the perimeter about one foot deep and one or more feet wide. </a:t>
            </a:r>
          </a:p>
        </p:txBody>
      </p:sp>
    </p:spTree>
    <p:extLst>
      <p:ext uri="{BB962C8B-B14F-4D97-AF65-F5344CB8AC3E}">
        <p14:creationId xmlns:p14="http://schemas.microsoft.com/office/powerpoint/2010/main" val="4938879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8355C0-1AC8-7F42-B6FF-D1752136DC26}" type="slidenum">
              <a:rPr lang="en-US" altLang="en-US"/>
              <a:pPr/>
              <a:t>32</a:t>
            </a:fld>
            <a:endParaRPr lang="en-US" altLang="en-US"/>
          </a:p>
        </p:txBody>
      </p:sp>
      <p:sp>
        <p:nvSpPr>
          <p:cNvPr id="786434" name="Rectangle 2"/>
          <p:cNvSpPr>
            <a:spLocks noRot="1" noChangeArrowheads="1" noTextEdit="1"/>
          </p:cNvSpPr>
          <p:nvPr>
            <p:ph type="sldImg"/>
          </p:nvPr>
        </p:nvSpPr>
        <p:spPr>
          <a:ln/>
        </p:spPr>
      </p:sp>
      <p:sp>
        <p:nvSpPr>
          <p:cNvPr id="786435" name="Rectangle 3"/>
          <p:cNvSpPr>
            <a:spLocks noGrp="1" noChangeArrowheads="1"/>
          </p:cNvSpPr>
          <p:nvPr>
            <p:ph type="body" idx="1"/>
          </p:nvPr>
        </p:nvSpPr>
        <p:spPr/>
        <p:txBody>
          <a:bodyPr/>
          <a:lstStyle/>
          <a:p>
            <a:pPr eaLnBrk="0" hangingPunct="0">
              <a:spcBef>
                <a:spcPct val="50000"/>
              </a:spcBef>
            </a:pPr>
            <a:r>
              <a:rPr lang="en-US" altLang="en-US">
                <a:solidFill>
                  <a:schemeClr val="hlink"/>
                </a:solidFill>
              </a:rPr>
              <a:t>The top edges of the pool need to be absolutely level so the liner will not show on any side when it is complete. </a:t>
            </a:r>
          </a:p>
          <a:p>
            <a:endParaRPr lang="en-US" altLang="en-US"/>
          </a:p>
        </p:txBody>
      </p:sp>
    </p:spTree>
    <p:extLst>
      <p:ext uri="{BB962C8B-B14F-4D97-AF65-F5344CB8AC3E}">
        <p14:creationId xmlns:p14="http://schemas.microsoft.com/office/powerpoint/2010/main" val="7509842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8FE1D0-E472-CA42-A936-EA7EFA7AA521}" type="slidenum">
              <a:rPr lang="en-US" altLang="en-US"/>
              <a:pPr/>
              <a:t>33</a:t>
            </a:fld>
            <a:endParaRPr lang="en-US" altLang="en-US"/>
          </a:p>
        </p:txBody>
      </p:sp>
      <p:sp>
        <p:nvSpPr>
          <p:cNvPr id="784386" name="Rectangle 2"/>
          <p:cNvSpPr>
            <a:spLocks noRot="1" noChangeArrowheads="1" noTextEdit="1"/>
          </p:cNvSpPr>
          <p:nvPr>
            <p:ph type="sldImg"/>
          </p:nvPr>
        </p:nvSpPr>
        <p:spPr>
          <a:ln/>
        </p:spPr>
      </p:sp>
      <p:sp>
        <p:nvSpPr>
          <p:cNvPr id="784387" name="Rectangle 3"/>
          <p:cNvSpPr>
            <a:spLocks noGrp="1" noChangeArrowheads="1"/>
          </p:cNvSpPr>
          <p:nvPr>
            <p:ph type="body" idx="1"/>
          </p:nvPr>
        </p:nvSpPr>
        <p:spPr/>
        <p:txBody>
          <a:bodyPr/>
          <a:lstStyle/>
          <a:p>
            <a:r>
              <a:rPr lang="en-US" altLang="en-US" sz="800" b="1">
                <a:solidFill>
                  <a:schemeClr val="hlink"/>
                </a:solidFill>
              </a:rPr>
              <a:t>Incorporate plant shelves all the way around the pond to allow maximum flexibility for placing plants. </a:t>
            </a:r>
            <a:r>
              <a:rPr lang="en-US" altLang="en-US" sz="800">
                <a:solidFill>
                  <a:schemeClr val="hlink"/>
                </a:solidFill>
              </a:rPr>
              <a:t>Shelves should be between 6 and 12 inches below the water and 10 - 12 inches wide. </a:t>
            </a:r>
            <a:br>
              <a:rPr lang="en-US" altLang="en-US" sz="800">
                <a:solidFill>
                  <a:schemeClr val="hlink"/>
                </a:solidFill>
              </a:rPr>
            </a:br>
            <a:r>
              <a:rPr lang="en-US" altLang="en-US">
                <a:solidFill>
                  <a:schemeClr val="hlink"/>
                </a:solidFill>
              </a:rPr>
              <a:t>The pond should be at least 18 inches deep in most areas of the country, but 2 - 3 feet is better. The recommended depth for ponds that will be home for Koi is 3 feet.</a:t>
            </a:r>
            <a:r>
              <a:rPr lang="en-US" altLang="en-US"/>
              <a:t> </a:t>
            </a:r>
          </a:p>
        </p:txBody>
      </p:sp>
    </p:spTree>
    <p:extLst>
      <p:ext uri="{BB962C8B-B14F-4D97-AF65-F5344CB8AC3E}">
        <p14:creationId xmlns:p14="http://schemas.microsoft.com/office/powerpoint/2010/main" val="10301400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70CF79-034C-914A-AEF6-F2F521DE96A1}" type="slidenum">
              <a:rPr lang="en-US" altLang="en-US"/>
              <a:pPr/>
              <a:t>34</a:t>
            </a:fld>
            <a:endParaRPr lang="en-US" altLang="en-US"/>
          </a:p>
        </p:txBody>
      </p:sp>
      <p:sp>
        <p:nvSpPr>
          <p:cNvPr id="789506" name="Rectangle 2"/>
          <p:cNvSpPr>
            <a:spLocks noRot="1" noChangeArrowheads="1" noTextEdit="1"/>
          </p:cNvSpPr>
          <p:nvPr>
            <p:ph type="sldImg"/>
          </p:nvPr>
        </p:nvSpPr>
        <p:spPr>
          <a:ln/>
        </p:spPr>
      </p:sp>
      <p:sp>
        <p:nvSpPr>
          <p:cNvPr id="789507" name="Rectangle 3"/>
          <p:cNvSpPr>
            <a:spLocks noGrp="1" noChangeArrowheads="1"/>
          </p:cNvSpPr>
          <p:nvPr>
            <p:ph type="body" idx="1"/>
          </p:nvPr>
        </p:nvSpPr>
        <p:spPr/>
        <p:txBody>
          <a:bodyPr/>
          <a:lstStyle/>
          <a:p>
            <a:r>
              <a:rPr lang="en-US" altLang="en-US"/>
              <a:t>Line the water garden excavation with the underlayment and trim with scissors or a utility knife.  Tape any small pieces together to keep them from moving when the liner is installed. Place the liner into the excavation and unfold. Position the liner evenly in the pond. Try to minimize folds and wrinkles but some will be necessary. After the water is added the folds should flatten out.</a:t>
            </a:r>
          </a:p>
          <a:p>
            <a:endParaRPr lang="en-US" altLang="en-US"/>
          </a:p>
        </p:txBody>
      </p:sp>
    </p:spTree>
    <p:extLst>
      <p:ext uri="{BB962C8B-B14F-4D97-AF65-F5344CB8AC3E}">
        <p14:creationId xmlns:p14="http://schemas.microsoft.com/office/powerpoint/2010/main" val="5500867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26AC1B-0F8C-124B-B815-369B3F16C82D}" type="slidenum">
              <a:rPr lang="en-US" altLang="en-US"/>
              <a:pPr/>
              <a:t>35</a:t>
            </a:fld>
            <a:endParaRPr lang="en-US" altLang="en-US"/>
          </a:p>
        </p:txBody>
      </p:sp>
      <p:sp>
        <p:nvSpPr>
          <p:cNvPr id="827394" name="Rectangle 2"/>
          <p:cNvSpPr>
            <a:spLocks noRot="1" noChangeArrowheads="1" noTextEdit="1"/>
          </p:cNvSpPr>
          <p:nvPr>
            <p:ph type="sldImg"/>
          </p:nvPr>
        </p:nvSpPr>
        <p:spPr>
          <a:ln/>
        </p:spPr>
      </p:sp>
      <p:sp>
        <p:nvSpPr>
          <p:cNvPr id="827395" name="Rectangle 3"/>
          <p:cNvSpPr>
            <a:spLocks noGrp="1" noChangeArrowheads="1"/>
          </p:cNvSpPr>
          <p:nvPr>
            <p:ph type="body" idx="1"/>
          </p:nvPr>
        </p:nvSpPr>
        <p:spPr/>
        <p:txBody>
          <a:bodyPr/>
          <a:lstStyle/>
          <a:p>
            <a:r>
              <a:rPr lang="en-US" altLang="en-US"/>
              <a:t>Besides the traditional method of edging with a thin stone on the edge overlapping the water garden, one or more layers of stone can be built up from the shelf. This provides a more natural appearance and will allow the water to fluctuate without seeing the liner. Or, create a cobblestone beach edging by placing a large stone at the inside of a large shallow shelf and filling the area with gravel and cobbles. Naturalize this area by planting shallow water plants</a:t>
            </a:r>
          </a:p>
        </p:txBody>
      </p:sp>
    </p:spTree>
    <p:extLst>
      <p:ext uri="{BB962C8B-B14F-4D97-AF65-F5344CB8AC3E}">
        <p14:creationId xmlns:p14="http://schemas.microsoft.com/office/powerpoint/2010/main" val="3917136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7D8B63-812D-7046-8E3C-B228A77288E9}" type="slidenum">
              <a:rPr lang="en-US" altLang="en-US"/>
              <a:pPr/>
              <a:t>36</a:t>
            </a:fld>
            <a:endParaRPr lang="en-US" altLang="en-US"/>
          </a:p>
        </p:txBody>
      </p:sp>
      <p:sp>
        <p:nvSpPr>
          <p:cNvPr id="824322" name="Rectangle 2"/>
          <p:cNvSpPr>
            <a:spLocks noRot="1" noChangeArrowheads="1" noTextEdit="1"/>
          </p:cNvSpPr>
          <p:nvPr>
            <p:ph type="sldImg"/>
          </p:nvPr>
        </p:nvSpPr>
        <p:spPr>
          <a:ln/>
        </p:spPr>
      </p:sp>
      <p:sp>
        <p:nvSpPr>
          <p:cNvPr id="824323" name="Rectangle 3"/>
          <p:cNvSpPr>
            <a:spLocks noGrp="1" noChangeArrowheads="1"/>
          </p:cNvSpPr>
          <p:nvPr>
            <p:ph type="body" idx="1"/>
          </p:nvPr>
        </p:nvSpPr>
        <p:spPr/>
        <p:txBody>
          <a:bodyPr/>
          <a:lstStyle/>
          <a:p>
            <a:r>
              <a:rPr lang="en-US" altLang="en-US"/>
              <a:t>Place the stone or other coping around the edge of water garden. Arrange the coping stone around the edge and fold the liner up behind the stone to slightly above the water level.  It is usually not necessary to mortar the stone into place if it is of sufficient size to be stable. If using small stone or if people will be walking around the edge, then mortaring the stone for stability may be required. Back fill with soil to hold the liner again the stone. </a:t>
            </a:r>
          </a:p>
          <a:p>
            <a:endParaRPr lang="en-US" altLang="en-US"/>
          </a:p>
        </p:txBody>
      </p:sp>
    </p:spTree>
    <p:extLst>
      <p:ext uri="{BB962C8B-B14F-4D97-AF65-F5344CB8AC3E}">
        <p14:creationId xmlns:p14="http://schemas.microsoft.com/office/powerpoint/2010/main" val="14939543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DACA80-E73F-9F47-A67F-53C994D3833E}" type="slidenum">
              <a:rPr lang="en-US" altLang="en-US"/>
              <a:pPr/>
              <a:t>37</a:t>
            </a:fld>
            <a:endParaRPr lang="en-US" altLang="en-US"/>
          </a:p>
        </p:txBody>
      </p:sp>
      <p:sp>
        <p:nvSpPr>
          <p:cNvPr id="825346" name="Rectangle 2"/>
          <p:cNvSpPr>
            <a:spLocks noRot="1" noChangeArrowheads="1" noTextEdit="1"/>
          </p:cNvSpPr>
          <p:nvPr>
            <p:ph type="sldImg"/>
          </p:nvPr>
        </p:nvSpPr>
        <p:spPr>
          <a:ln/>
        </p:spPr>
      </p:sp>
      <p:sp>
        <p:nvSpPr>
          <p:cNvPr id="825347" name="Rectangle 3"/>
          <p:cNvSpPr>
            <a:spLocks noGrp="1" noChangeArrowheads="1"/>
          </p:cNvSpPr>
          <p:nvPr>
            <p:ph type="body" idx="1"/>
          </p:nvPr>
        </p:nvSpPr>
        <p:spPr/>
        <p:txBody>
          <a:bodyPr/>
          <a:lstStyle/>
          <a:p>
            <a:r>
              <a:rPr lang="en-US" altLang="en-US"/>
              <a:t>Fill the water garden with water to within a few inches from the top and then make corrections if necessary to ensure that the water garden is level. As the water garden is filling, remove wrinkles and make folds as necessary.</a:t>
            </a:r>
          </a:p>
        </p:txBody>
      </p:sp>
    </p:spTree>
    <p:extLst>
      <p:ext uri="{BB962C8B-B14F-4D97-AF65-F5344CB8AC3E}">
        <p14:creationId xmlns:p14="http://schemas.microsoft.com/office/powerpoint/2010/main" val="5111529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55CC3C-0548-294A-B222-58BB5106EF22}" type="slidenum">
              <a:rPr lang="en-US" altLang="en-US"/>
              <a:pPr/>
              <a:t>38</a:t>
            </a:fld>
            <a:endParaRPr lang="en-US" altLang="en-US"/>
          </a:p>
        </p:txBody>
      </p:sp>
      <p:sp>
        <p:nvSpPr>
          <p:cNvPr id="826370" name="Rectangle 2"/>
          <p:cNvSpPr>
            <a:spLocks noRot="1" noChangeArrowheads="1" noTextEdit="1"/>
          </p:cNvSpPr>
          <p:nvPr>
            <p:ph type="sldImg"/>
          </p:nvPr>
        </p:nvSpPr>
        <p:spPr>
          <a:ln/>
        </p:spPr>
      </p:sp>
      <p:sp>
        <p:nvSpPr>
          <p:cNvPr id="826371" name="Rectangle 3"/>
          <p:cNvSpPr>
            <a:spLocks noGrp="1" noChangeArrowheads="1"/>
          </p:cNvSpPr>
          <p:nvPr>
            <p:ph type="body" idx="1"/>
          </p:nvPr>
        </p:nvSpPr>
        <p:spPr/>
        <p:txBody>
          <a:bodyPr/>
          <a:lstStyle/>
          <a:p>
            <a:r>
              <a:rPr lang="en-US" altLang="en-US"/>
              <a:t>Planting shallow areas with water plants will create a more natural edge with plants partly in and partly out of the water. Bare root plants plant with some soil still attached can be placed directly into the gravel.  This will help the plant to become established more quickly.</a:t>
            </a:r>
          </a:p>
          <a:p>
            <a:endParaRPr lang="en-US" altLang="en-US"/>
          </a:p>
        </p:txBody>
      </p:sp>
    </p:spTree>
    <p:extLst>
      <p:ext uri="{BB962C8B-B14F-4D97-AF65-F5344CB8AC3E}">
        <p14:creationId xmlns:p14="http://schemas.microsoft.com/office/powerpoint/2010/main" val="10137149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FD55F9-158B-1844-9C2F-A393EFF27735}" type="slidenum">
              <a:rPr lang="en-US" altLang="en-US"/>
              <a:pPr/>
              <a:t>39</a:t>
            </a:fld>
            <a:endParaRPr lang="en-US" altLang="en-US"/>
          </a:p>
        </p:txBody>
      </p:sp>
      <p:sp>
        <p:nvSpPr>
          <p:cNvPr id="646146" name="Rectangle 2"/>
          <p:cNvSpPr>
            <a:spLocks noRot="1" noChangeArrowheads="1" noTextEdit="1"/>
          </p:cNvSpPr>
          <p:nvPr>
            <p:ph type="sldImg"/>
          </p:nvPr>
        </p:nvSpPr>
        <p:spPr>
          <a:ln/>
        </p:spPr>
      </p:sp>
      <p:sp>
        <p:nvSpPr>
          <p:cNvPr id="646147" name="Rectangle 3"/>
          <p:cNvSpPr>
            <a:spLocks noGrp="1" noChangeArrowheads="1"/>
          </p:cNvSpPr>
          <p:nvPr>
            <p:ph type="body" idx="1"/>
          </p:nvPr>
        </p:nvSpPr>
        <p:spPr>
          <a:xfrm>
            <a:off x="914400" y="4343400"/>
            <a:ext cx="5029200" cy="4114800"/>
          </a:xfrm>
        </p:spPr>
        <p:txBody>
          <a:bodyPr/>
          <a:lstStyle/>
          <a:p>
            <a:r>
              <a:rPr lang="en-US" altLang="en-US"/>
              <a:t>Aquatic plants are an important part of a water garden’s ecosystem. They help shade the water garden, thereby reducing algal blooms, provide oxygen for fish and beneficial bacteria, attract aquatic wildlife, and enhance the water garden’s visual appeal.</a:t>
            </a:r>
          </a:p>
        </p:txBody>
      </p:sp>
    </p:spTree>
    <p:extLst>
      <p:ext uri="{BB962C8B-B14F-4D97-AF65-F5344CB8AC3E}">
        <p14:creationId xmlns:p14="http://schemas.microsoft.com/office/powerpoint/2010/main" val="15190568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F5BBBC-C776-324F-9F34-58E3A448AE07}" type="slidenum">
              <a:rPr lang="en-US" altLang="en-US"/>
              <a:pPr/>
              <a:t>40</a:t>
            </a:fld>
            <a:endParaRPr lang="en-US" altLang="en-US"/>
          </a:p>
        </p:txBody>
      </p:sp>
      <p:sp>
        <p:nvSpPr>
          <p:cNvPr id="657410" name="Rectangle 2"/>
          <p:cNvSpPr>
            <a:spLocks noRot="1" noChangeArrowheads="1" noTextEdit="1"/>
          </p:cNvSpPr>
          <p:nvPr>
            <p:ph type="sldImg"/>
          </p:nvPr>
        </p:nvSpPr>
        <p:spPr>
          <a:ln/>
        </p:spPr>
      </p:sp>
      <p:sp>
        <p:nvSpPr>
          <p:cNvPr id="657411" name="Rectangle 3"/>
          <p:cNvSpPr>
            <a:spLocks noGrp="1" noChangeArrowheads="1"/>
          </p:cNvSpPr>
          <p:nvPr>
            <p:ph type="body" idx="1"/>
          </p:nvPr>
        </p:nvSpPr>
        <p:spPr>
          <a:xfrm>
            <a:off x="914400" y="4343400"/>
            <a:ext cx="5029200" cy="4114800"/>
          </a:xfrm>
        </p:spPr>
        <p:txBody>
          <a:bodyPr/>
          <a:lstStyle/>
          <a:p>
            <a:pPr>
              <a:buSzPct val="90000"/>
              <a:buFont typeface="Wingdings" charset="2"/>
              <a:buNone/>
            </a:pPr>
            <a:r>
              <a:rPr lang="en-US" altLang="en-US"/>
              <a:t>Plants that float freely on the surface of the water with their root system dangling  under the water. They provide shade that reduces the light and the root system takes up excess nutrients that algae needs to grow. Some have blooms while others provide different leaf textures. Floaters grow very quickly and need to be thinned periodically</a:t>
            </a:r>
          </a:p>
          <a:p>
            <a:endParaRPr lang="en-US" altLang="en-US"/>
          </a:p>
          <a:p>
            <a:pPr>
              <a:buSzPct val="90000"/>
              <a:buFont typeface="Wingdings" charset="2"/>
              <a:buNone/>
            </a:pPr>
            <a:r>
              <a:rPr lang="en-US" altLang="en-US"/>
              <a:t>Examples include the following:</a:t>
            </a:r>
          </a:p>
          <a:p>
            <a:endParaRPr lang="en-US" altLang="en-US"/>
          </a:p>
          <a:p>
            <a:pPr>
              <a:buSzPct val="90000"/>
              <a:buFont typeface="Wingdings" charset="2"/>
              <a:buNone/>
            </a:pPr>
            <a:r>
              <a:rPr lang="en-US" altLang="en-US"/>
              <a:t>Water Hyacinth</a:t>
            </a:r>
          </a:p>
          <a:p>
            <a:pPr>
              <a:buSzPct val="90000"/>
              <a:buFont typeface="Wingdings" charset="2"/>
              <a:buNone/>
            </a:pPr>
            <a:r>
              <a:rPr lang="en-US" altLang="en-US"/>
              <a:t>Water Lettuce</a:t>
            </a:r>
            <a:r>
              <a:rPr lang="en-US" altLang="en-US" sz="1400"/>
              <a:t> </a:t>
            </a:r>
          </a:p>
          <a:p>
            <a:endParaRPr lang="en-US" altLang="en-US"/>
          </a:p>
        </p:txBody>
      </p:sp>
    </p:spTree>
    <p:extLst>
      <p:ext uri="{BB962C8B-B14F-4D97-AF65-F5344CB8AC3E}">
        <p14:creationId xmlns:p14="http://schemas.microsoft.com/office/powerpoint/2010/main" val="1503033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54489E-CA38-274A-AEA8-AED0A1DBD9FB}" type="slidenum">
              <a:rPr lang="en-US" altLang="en-US"/>
              <a:pPr/>
              <a:t>4</a:t>
            </a:fld>
            <a:endParaRPr lang="en-US" altLang="en-US"/>
          </a:p>
        </p:txBody>
      </p:sp>
      <p:sp>
        <p:nvSpPr>
          <p:cNvPr id="769026" name="Rectangle 2"/>
          <p:cNvSpPr>
            <a:spLocks noRot="1" noChangeArrowheads="1" noTextEdit="1"/>
          </p:cNvSpPr>
          <p:nvPr>
            <p:ph type="sldImg"/>
          </p:nvPr>
        </p:nvSpPr>
        <p:spPr>
          <a:ln/>
        </p:spPr>
      </p:sp>
      <p:sp>
        <p:nvSpPr>
          <p:cNvPr id="769027" name="Rectangle 3"/>
          <p:cNvSpPr>
            <a:spLocks noGrp="1" noChangeArrowheads="1"/>
          </p:cNvSpPr>
          <p:nvPr>
            <p:ph type="body" idx="1"/>
          </p:nvPr>
        </p:nvSpPr>
        <p:spPr/>
        <p:txBody>
          <a:bodyPr/>
          <a:lstStyle/>
          <a:p>
            <a:r>
              <a:rPr lang="en-US" altLang="en-US"/>
              <a:t>Title Slide</a:t>
            </a:r>
          </a:p>
        </p:txBody>
      </p:sp>
    </p:spTree>
    <p:extLst>
      <p:ext uri="{BB962C8B-B14F-4D97-AF65-F5344CB8AC3E}">
        <p14:creationId xmlns:p14="http://schemas.microsoft.com/office/powerpoint/2010/main" val="19914760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E95CB5-CD8B-CE42-886F-0C117848DF22}" type="slidenum">
              <a:rPr lang="en-US" altLang="en-US"/>
              <a:pPr/>
              <a:t>41</a:t>
            </a:fld>
            <a:endParaRPr lang="en-US" altLang="en-US"/>
          </a:p>
        </p:txBody>
      </p:sp>
      <p:sp>
        <p:nvSpPr>
          <p:cNvPr id="654338" name="Rectangle 2"/>
          <p:cNvSpPr>
            <a:spLocks noRot="1" noChangeArrowheads="1" noTextEdit="1"/>
          </p:cNvSpPr>
          <p:nvPr>
            <p:ph type="sldImg"/>
          </p:nvPr>
        </p:nvSpPr>
        <p:spPr>
          <a:ln/>
        </p:spPr>
      </p:sp>
      <p:sp>
        <p:nvSpPr>
          <p:cNvPr id="654339" name="Rectangle 3"/>
          <p:cNvSpPr>
            <a:spLocks noGrp="1" noChangeArrowheads="1"/>
          </p:cNvSpPr>
          <p:nvPr>
            <p:ph type="body" idx="1"/>
          </p:nvPr>
        </p:nvSpPr>
        <p:spPr>
          <a:xfrm>
            <a:off x="914400" y="4343400"/>
            <a:ext cx="5029200" cy="4114800"/>
          </a:xfrm>
        </p:spPr>
        <p:txBody>
          <a:bodyPr/>
          <a:lstStyle/>
          <a:p>
            <a:r>
              <a:rPr lang="en-US" altLang="en-US"/>
              <a:t>Water Hyacinth (Eichornia crassipes). Grows up to 6 inches above the water. Spreads by trailing. Blue flowers are produced during the summer. Grows well in full sun and is very effective at removing nutrients from the water, and providing shade for fish. Invasive in warm climates.</a:t>
            </a:r>
          </a:p>
          <a:p>
            <a:endParaRPr lang="en-US" altLang="en-US"/>
          </a:p>
          <a:p>
            <a:r>
              <a:rPr lang="en-US" altLang="en-US"/>
              <a:t>                                         </a:t>
            </a:r>
          </a:p>
          <a:p>
            <a:endParaRPr lang="en-US" altLang="en-US"/>
          </a:p>
          <a:p>
            <a:r>
              <a:rPr lang="en-US" altLang="en-US"/>
              <a:t>                                         </a:t>
            </a:r>
          </a:p>
        </p:txBody>
      </p:sp>
    </p:spTree>
    <p:extLst>
      <p:ext uri="{BB962C8B-B14F-4D97-AF65-F5344CB8AC3E}">
        <p14:creationId xmlns:p14="http://schemas.microsoft.com/office/powerpoint/2010/main" val="6368696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AE4013-F7F9-5846-AB93-DA49725AD132}" type="slidenum">
              <a:rPr lang="en-US" altLang="en-US"/>
              <a:pPr/>
              <a:t>42</a:t>
            </a:fld>
            <a:endParaRPr lang="en-US" altLang="en-US"/>
          </a:p>
        </p:txBody>
      </p:sp>
      <p:sp>
        <p:nvSpPr>
          <p:cNvPr id="659458" name="Rectangle 2"/>
          <p:cNvSpPr>
            <a:spLocks noRot="1" noChangeArrowheads="1" noTextEdit="1"/>
          </p:cNvSpPr>
          <p:nvPr>
            <p:ph type="sldImg"/>
          </p:nvPr>
        </p:nvSpPr>
        <p:spPr>
          <a:ln/>
        </p:spPr>
      </p:sp>
      <p:sp>
        <p:nvSpPr>
          <p:cNvPr id="659459" name="Rectangle 3"/>
          <p:cNvSpPr>
            <a:spLocks noGrp="1" noChangeArrowheads="1"/>
          </p:cNvSpPr>
          <p:nvPr>
            <p:ph type="body" idx="1"/>
          </p:nvPr>
        </p:nvSpPr>
        <p:spPr>
          <a:xfrm>
            <a:off x="914400" y="4343400"/>
            <a:ext cx="5029200" cy="4114800"/>
          </a:xfrm>
        </p:spPr>
        <p:txBody>
          <a:bodyPr/>
          <a:lstStyle/>
          <a:p>
            <a:r>
              <a:rPr lang="en-US" altLang="en-US"/>
              <a:t>Water Lettuce (Pistia stratatoides) Grows up to 3 inches above the water. Floating rosettes of green velvety leaves, does well in shade to sun (prefers a little shade). Grows quickly.</a:t>
            </a:r>
          </a:p>
          <a:p>
            <a:endParaRPr lang="en-US" altLang="en-US"/>
          </a:p>
          <a:p>
            <a:endParaRPr lang="en-US" altLang="en-US"/>
          </a:p>
          <a:p>
            <a:endParaRPr lang="en-US" altLang="en-US"/>
          </a:p>
        </p:txBody>
      </p:sp>
    </p:spTree>
    <p:extLst>
      <p:ext uri="{BB962C8B-B14F-4D97-AF65-F5344CB8AC3E}">
        <p14:creationId xmlns:p14="http://schemas.microsoft.com/office/powerpoint/2010/main" val="8101814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9BE84-9BB3-864D-BDA2-B3C87171E926}" type="slidenum">
              <a:rPr lang="en-US" altLang="en-US"/>
              <a:pPr/>
              <a:t>43</a:t>
            </a:fld>
            <a:endParaRPr lang="en-US" altLang="en-US"/>
          </a:p>
        </p:txBody>
      </p:sp>
      <p:sp>
        <p:nvSpPr>
          <p:cNvPr id="661506" name="Rectangle 2"/>
          <p:cNvSpPr>
            <a:spLocks noRot="1" noChangeArrowheads="1" noTextEdit="1"/>
          </p:cNvSpPr>
          <p:nvPr>
            <p:ph type="sldImg"/>
          </p:nvPr>
        </p:nvSpPr>
        <p:spPr>
          <a:ln/>
        </p:spPr>
      </p:sp>
      <p:sp>
        <p:nvSpPr>
          <p:cNvPr id="661507" name="Rectangle 3"/>
          <p:cNvSpPr>
            <a:spLocks noGrp="1" noChangeArrowheads="1"/>
          </p:cNvSpPr>
          <p:nvPr>
            <p:ph type="body" idx="1"/>
          </p:nvPr>
        </p:nvSpPr>
        <p:spPr>
          <a:xfrm>
            <a:off x="914400" y="4343400"/>
            <a:ext cx="5029200" cy="4114800"/>
          </a:xfrm>
        </p:spPr>
        <p:txBody>
          <a:bodyPr/>
          <a:lstStyle/>
          <a:p>
            <a:r>
              <a:rPr lang="en-US" altLang="en-US">
                <a:solidFill>
                  <a:srgbClr val="FFCC66"/>
                </a:solidFill>
              </a:rPr>
              <a:t>Surface plants have their roots in pots or planting pockets under water. They send stems with leaves to the surface which block sunlight and aides in the control of algae. Many bloom and or have colorful foliage</a:t>
            </a:r>
          </a:p>
          <a:p>
            <a:pPr>
              <a:buSzPct val="90000"/>
              <a:buFont typeface="Wingdings" charset="2"/>
              <a:buNone/>
            </a:pPr>
            <a:endParaRPr lang="en-US" altLang="en-US">
              <a:solidFill>
                <a:srgbClr val="FFCC66"/>
              </a:solidFill>
            </a:endParaRPr>
          </a:p>
          <a:p>
            <a:r>
              <a:rPr lang="en-US" altLang="en-US">
                <a:solidFill>
                  <a:srgbClr val="FFCC66"/>
                </a:solidFill>
              </a:rPr>
              <a:t>Examples include the following:</a:t>
            </a:r>
          </a:p>
          <a:p>
            <a:pPr>
              <a:buClr>
                <a:srgbClr val="FFCC66"/>
              </a:buClr>
              <a:buSzPct val="90000"/>
              <a:buFont typeface="Wingdings" charset="2"/>
              <a:buNone/>
            </a:pPr>
            <a:r>
              <a:rPr lang="en-US" altLang="en-US">
                <a:solidFill>
                  <a:srgbClr val="FFCC66"/>
                </a:solidFill>
              </a:rPr>
              <a:t>Water Lilies</a:t>
            </a:r>
          </a:p>
          <a:p>
            <a:pPr>
              <a:buClr>
                <a:srgbClr val="FFCC66"/>
              </a:buClr>
              <a:buSzPct val="90000"/>
              <a:buFont typeface="Wingdings" charset="2"/>
              <a:buNone/>
            </a:pPr>
            <a:r>
              <a:rPr lang="en-US" altLang="en-US">
                <a:solidFill>
                  <a:srgbClr val="FFCC66"/>
                </a:solidFill>
              </a:rPr>
              <a:t>Lotus</a:t>
            </a:r>
          </a:p>
          <a:p>
            <a:pPr>
              <a:buClr>
                <a:srgbClr val="FFCC66"/>
              </a:buClr>
              <a:buSzPct val="90000"/>
              <a:buFont typeface="Wingdings" charset="2"/>
              <a:buNone/>
            </a:pPr>
            <a:r>
              <a:rPr lang="en-US" altLang="en-US">
                <a:solidFill>
                  <a:srgbClr val="FFCC66"/>
                </a:solidFill>
              </a:rPr>
              <a:t>Floating Heart</a:t>
            </a:r>
          </a:p>
          <a:p>
            <a:pPr>
              <a:buClr>
                <a:srgbClr val="FFCC66"/>
              </a:buClr>
              <a:buSzPct val="90000"/>
              <a:buFont typeface="Wingdings" charset="2"/>
              <a:buNone/>
            </a:pPr>
            <a:r>
              <a:rPr lang="en-US" altLang="en-US">
                <a:solidFill>
                  <a:srgbClr val="FFCC66"/>
                </a:solidFill>
              </a:rPr>
              <a:t>Water Clover</a:t>
            </a:r>
          </a:p>
          <a:p>
            <a:pPr>
              <a:buClr>
                <a:srgbClr val="FFCC66"/>
              </a:buClr>
              <a:buSzPct val="90000"/>
              <a:buFont typeface="Wingdings" charset="2"/>
              <a:buNone/>
            </a:pPr>
            <a:r>
              <a:rPr lang="en-US" altLang="en-US">
                <a:solidFill>
                  <a:srgbClr val="FFCC66"/>
                </a:solidFill>
              </a:rPr>
              <a:t>Water Hawthorne</a:t>
            </a:r>
          </a:p>
          <a:p>
            <a:endParaRPr lang="en-US" altLang="en-US"/>
          </a:p>
        </p:txBody>
      </p:sp>
    </p:spTree>
    <p:extLst>
      <p:ext uri="{BB962C8B-B14F-4D97-AF65-F5344CB8AC3E}">
        <p14:creationId xmlns:p14="http://schemas.microsoft.com/office/powerpoint/2010/main" val="16741149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CC849D-2116-A54A-BF8B-0C346A6CBBCF}" type="slidenum">
              <a:rPr lang="en-US" altLang="en-US"/>
              <a:pPr/>
              <a:t>44</a:t>
            </a:fld>
            <a:endParaRPr lang="en-US" altLang="en-US"/>
          </a:p>
        </p:txBody>
      </p:sp>
      <p:sp>
        <p:nvSpPr>
          <p:cNvPr id="663554" name="Rectangle 2"/>
          <p:cNvSpPr>
            <a:spLocks noRot="1" noChangeArrowheads="1" noTextEdit="1"/>
          </p:cNvSpPr>
          <p:nvPr>
            <p:ph type="sldImg"/>
          </p:nvPr>
        </p:nvSpPr>
        <p:spPr>
          <a:ln/>
        </p:spPr>
      </p:sp>
      <p:sp>
        <p:nvSpPr>
          <p:cNvPr id="663555" name="Rectangle 3"/>
          <p:cNvSpPr>
            <a:spLocks noGrp="1" noChangeArrowheads="1"/>
          </p:cNvSpPr>
          <p:nvPr>
            <p:ph type="body" idx="1"/>
          </p:nvPr>
        </p:nvSpPr>
        <p:spPr>
          <a:xfrm>
            <a:off x="914400" y="4343400"/>
            <a:ext cx="5029200" cy="4114800"/>
          </a:xfrm>
        </p:spPr>
        <p:txBody>
          <a:bodyPr/>
          <a:lstStyle/>
          <a:p>
            <a:pPr>
              <a:buFont typeface="Wingdings" charset="2"/>
              <a:buNone/>
            </a:pPr>
            <a:r>
              <a:rPr lang="en-US" altLang="en-US"/>
              <a:t>Water Lilies are divided into to types:</a:t>
            </a:r>
          </a:p>
          <a:p>
            <a:r>
              <a:rPr lang="en-US" altLang="en-US"/>
              <a:t>Hardy</a:t>
            </a:r>
          </a:p>
          <a:p>
            <a:r>
              <a:rPr lang="en-US" altLang="en-US"/>
              <a:t>Tropical</a:t>
            </a:r>
          </a:p>
          <a:p>
            <a:pPr>
              <a:buFont typeface="Wingdings" charset="2"/>
              <a:buNone/>
            </a:pPr>
            <a:endParaRPr lang="en-US" altLang="en-US"/>
          </a:p>
          <a:p>
            <a:pPr>
              <a:buFont typeface="Wingdings" charset="2"/>
              <a:buNone/>
            </a:pPr>
            <a:r>
              <a:rPr lang="en-US" altLang="en-US"/>
              <a:t>Tropicals are divided into two types</a:t>
            </a:r>
          </a:p>
          <a:p>
            <a:r>
              <a:rPr lang="en-US" altLang="en-US"/>
              <a:t>Day Bloomers</a:t>
            </a:r>
          </a:p>
          <a:p>
            <a:r>
              <a:rPr lang="en-US" altLang="en-US"/>
              <a:t>Night Bloomers</a:t>
            </a:r>
          </a:p>
          <a:p>
            <a:pPr>
              <a:buFont typeface="Wingdings" charset="2"/>
              <a:buNone/>
            </a:pPr>
            <a:endParaRPr lang="en-US" altLang="en-US"/>
          </a:p>
          <a:p>
            <a:endParaRPr lang="en-US" altLang="en-US"/>
          </a:p>
        </p:txBody>
      </p:sp>
    </p:spTree>
    <p:extLst>
      <p:ext uri="{BB962C8B-B14F-4D97-AF65-F5344CB8AC3E}">
        <p14:creationId xmlns:p14="http://schemas.microsoft.com/office/powerpoint/2010/main" val="5184821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B9DF85-3517-E242-BA16-D82FE4031C2C}" type="slidenum">
              <a:rPr lang="en-US" altLang="en-US"/>
              <a:pPr/>
              <a:t>45</a:t>
            </a:fld>
            <a:endParaRPr lang="en-US" altLang="en-US"/>
          </a:p>
        </p:txBody>
      </p:sp>
      <p:sp>
        <p:nvSpPr>
          <p:cNvPr id="665602" name="Rectangle 2"/>
          <p:cNvSpPr>
            <a:spLocks noRot="1" noChangeArrowheads="1" noTextEdit="1"/>
          </p:cNvSpPr>
          <p:nvPr>
            <p:ph type="sldImg"/>
          </p:nvPr>
        </p:nvSpPr>
        <p:spPr>
          <a:ln/>
        </p:spPr>
      </p:sp>
      <p:sp>
        <p:nvSpPr>
          <p:cNvPr id="665603" name="Rectangle 3"/>
          <p:cNvSpPr>
            <a:spLocks noGrp="1" noChangeArrowheads="1"/>
          </p:cNvSpPr>
          <p:nvPr>
            <p:ph type="body" idx="1"/>
          </p:nvPr>
        </p:nvSpPr>
        <p:spPr>
          <a:xfrm>
            <a:off x="914400" y="4343400"/>
            <a:ext cx="5029200" cy="4114800"/>
          </a:xfrm>
        </p:spPr>
        <p:txBody>
          <a:bodyPr/>
          <a:lstStyle/>
          <a:p>
            <a:r>
              <a:rPr lang="en-US" altLang="en-US" b="1"/>
              <a:t>Hardy Water Lily </a:t>
            </a:r>
          </a:p>
          <a:p>
            <a:r>
              <a:rPr lang="en-US" altLang="en-US"/>
              <a:t>Perennials, frost tolerant, bloom throughout the summer; each blossom lasts 3-4 days, opens in the morning and closes in the afternoon.</a:t>
            </a:r>
          </a:p>
          <a:p>
            <a:r>
              <a:rPr lang="en-US" altLang="en-US"/>
              <a:t>Colors: pink white, yellow, changeable, peach, salmon, red.Blossoms float on the water surface, except were noted, crowded or in shallow water. Most require 5-6 hours of direct sunlight. Require still water 6-18" deep over rootstock. Plant in soil in containers. Fertilize once a month during growing season. Grow in zones 3-11.</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r>
              <a:rPr lang="en-US" altLang="en-US"/>
              <a:t>    </a:t>
            </a:r>
          </a:p>
          <a:p>
            <a:r>
              <a:rPr lang="en-US" altLang="en-US"/>
              <a:t>    </a:t>
            </a:r>
          </a:p>
          <a:p>
            <a:r>
              <a:rPr lang="en-US" altLang="en-US"/>
              <a:t>  </a:t>
            </a:r>
          </a:p>
          <a:p>
            <a:endParaRPr lang="en-US" altLang="en-US"/>
          </a:p>
          <a:p>
            <a:endParaRPr lang="en-US" altLang="en-US"/>
          </a:p>
          <a:p>
            <a:r>
              <a:rPr lang="en-US" altLang="en-US"/>
              <a:t>    Cover 60-70% of your pond's surface with water lilies, as part of your balanced pond formula.</a:t>
            </a:r>
          </a:p>
          <a:p>
            <a:endParaRPr lang="en-US" altLang="en-US"/>
          </a:p>
          <a:p>
            <a:r>
              <a:rPr lang="en-US" altLang="en-US"/>
              <a:t>    Predators: muskrats, nutria, crawfish, ducks, geese, swans, deer, cattle, fish over 8", turtles.</a:t>
            </a:r>
          </a:p>
          <a:p>
            <a:endParaRPr lang="en-US" altLang="en-US"/>
          </a:p>
          <a:p>
            <a:r>
              <a:rPr lang="en-US" altLang="en-US"/>
              <a:t> </a:t>
            </a:r>
          </a:p>
        </p:txBody>
      </p:sp>
    </p:spTree>
    <p:extLst>
      <p:ext uri="{BB962C8B-B14F-4D97-AF65-F5344CB8AC3E}">
        <p14:creationId xmlns:p14="http://schemas.microsoft.com/office/powerpoint/2010/main" val="17883055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A9BECE-52D6-7D49-B132-A3FD9EAD1245}" type="slidenum">
              <a:rPr lang="en-US" altLang="en-US"/>
              <a:pPr/>
              <a:t>46</a:t>
            </a:fld>
            <a:endParaRPr lang="en-US" altLang="en-US"/>
          </a:p>
        </p:txBody>
      </p:sp>
      <p:sp>
        <p:nvSpPr>
          <p:cNvPr id="667650" name="Rectangle 2"/>
          <p:cNvSpPr>
            <a:spLocks noRot="1" noChangeArrowheads="1" noTextEdit="1"/>
          </p:cNvSpPr>
          <p:nvPr>
            <p:ph type="sldImg"/>
          </p:nvPr>
        </p:nvSpPr>
        <p:spPr>
          <a:ln/>
        </p:spPr>
      </p:sp>
      <p:sp>
        <p:nvSpPr>
          <p:cNvPr id="667651" name="Rectangle 3"/>
          <p:cNvSpPr>
            <a:spLocks noGrp="1" noChangeArrowheads="1"/>
          </p:cNvSpPr>
          <p:nvPr>
            <p:ph type="body" idx="1"/>
          </p:nvPr>
        </p:nvSpPr>
        <p:spPr>
          <a:xfrm>
            <a:off x="914400" y="4343400"/>
            <a:ext cx="5029200" cy="4114800"/>
          </a:xfrm>
        </p:spPr>
        <p:txBody>
          <a:bodyPr/>
          <a:lstStyle/>
          <a:p>
            <a:pPr marL="228600" indent="-228600">
              <a:buFontTx/>
              <a:buAutoNum type="alphaUcPeriod"/>
            </a:pPr>
            <a:r>
              <a:rPr lang="en-US" altLang="en-US">
                <a:ea typeface="Times New Roman" charset="0"/>
                <a:cs typeface="Times New Roman" charset="0"/>
              </a:rPr>
              <a:t>Colors include white, all shades of pink, yellow, autumn, blue, purple and undertones of green. All stand above the water and shapes are usually starry but some varieties are more cupped.</a:t>
            </a:r>
            <a:r>
              <a:rPr lang="en-US" altLang="en-US"/>
              <a:t> </a:t>
            </a:r>
          </a:p>
          <a:p>
            <a:pPr marL="228600" indent="-228600">
              <a:buFontTx/>
              <a:buAutoNum type="alphaUcPeriod"/>
            </a:pPr>
            <a:r>
              <a:rPr lang="en-US" altLang="en-US">
                <a:ea typeface="Times New Roman" charset="0"/>
                <a:cs typeface="Times New Roman" charset="0"/>
              </a:rPr>
              <a:t>Hardies grow horizontally from and along a fleshy rhizomatous rootstock. "Eyes" at points along the rhizome produce new crowns.</a:t>
            </a:r>
            <a:r>
              <a:rPr lang="en-US" altLang="en-US"/>
              <a:t> </a:t>
            </a:r>
          </a:p>
          <a:p>
            <a:pPr marL="228600" indent="-228600">
              <a:buFontTx/>
              <a:buAutoNum type="alphaUcPeriod"/>
            </a:pPr>
            <a:endParaRPr lang="en-US" altLang="en-US"/>
          </a:p>
          <a:p>
            <a:pPr marL="228600" indent="-228600">
              <a:buFontTx/>
              <a:buAutoNum type="alphaUcPeriod"/>
            </a:pPr>
            <a:r>
              <a:rPr lang="en-US" altLang="en-US">
                <a:ea typeface="Times New Roman" charset="0"/>
                <a:cs typeface="Times New Roman" charset="0"/>
              </a:rPr>
              <a:t>Hardy pads are rather thick and leathery with smooth edges. Most are plain green though many are lightly mottled with maroon when young. The exception is 'Arc-en-ciel' which is green, pink and maroon</a:t>
            </a:r>
            <a:r>
              <a:rPr lang="en-US" altLang="en-US"/>
              <a:t> </a:t>
            </a:r>
          </a:p>
          <a:p>
            <a:pPr marL="228600" indent="-228600">
              <a:buFontTx/>
              <a:buAutoNum type="alphaUcPeriod"/>
            </a:pPr>
            <a:endParaRPr lang="en-US" altLang="en-US"/>
          </a:p>
          <a:p>
            <a:pPr marL="228600" indent="-228600">
              <a:buFontTx/>
              <a:buAutoNum type="alphaUcPeriod"/>
            </a:pPr>
            <a:r>
              <a:rPr lang="en-US" altLang="en-US">
                <a:ea typeface="Times New Roman" charset="0"/>
                <a:cs typeface="Times New Roman" charset="0"/>
              </a:rPr>
              <a:t>From division for exact duplication, from seed for variation</a:t>
            </a:r>
            <a:r>
              <a:rPr lang="en-US" altLang="en-US"/>
              <a:t> </a:t>
            </a:r>
          </a:p>
          <a:p>
            <a:pPr marL="228600" indent="-228600">
              <a:buFontTx/>
              <a:buAutoNum type="alphaUcPeriod"/>
            </a:pPr>
            <a:endParaRPr lang="en-US" altLang="en-US"/>
          </a:p>
          <a:p>
            <a:pPr marL="228600" indent="-228600">
              <a:buFontTx/>
              <a:buAutoNum type="alphaUcPeriod"/>
            </a:pPr>
            <a:endParaRPr lang="en-US" altLang="en-US"/>
          </a:p>
          <a:p>
            <a:pPr marL="228600" indent="-228600"/>
            <a:endParaRPr lang="en-US" altLang="en-US"/>
          </a:p>
        </p:txBody>
      </p:sp>
    </p:spTree>
    <p:extLst>
      <p:ext uri="{BB962C8B-B14F-4D97-AF65-F5344CB8AC3E}">
        <p14:creationId xmlns:p14="http://schemas.microsoft.com/office/powerpoint/2010/main" val="20178567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1802B6-CE54-124F-BF64-EE201E7F1D45}" type="slidenum">
              <a:rPr lang="en-US" altLang="en-US"/>
              <a:pPr/>
              <a:t>47</a:t>
            </a:fld>
            <a:endParaRPr lang="en-US" altLang="en-US"/>
          </a:p>
        </p:txBody>
      </p:sp>
      <p:sp>
        <p:nvSpPr>
          <p:cNvPr id="669698" name="Rectangle 2"/>
          <p:cNvSpPr>
            <a:spLocks noRot="1" noChangeArrowheads="1" noTextEdit="1"/>
          </p:cNvSpPr>
          <p:nvPr>
            <p:ph type="sldImg"/>
          </p:nvPr>
        </p:nvSpPr>
        <p:spPr>
          <a:ln/>
        </p:spPr>
      </p:sp>
      <p:sp>
        <p:nvSpPr>
          <p:cNvPr id="669699" name="Rectangle 3"/>
          <p:cNvSpPr>
            <a:spLocks noGrp="1" noChangeArrowheads="1"/>
          </p:cNvSpPr>
          <p:nvPr>
            <p:ph type="body" idx="1"/>
          </p:nvPr>
        </p:nvSpPr>
        <p:spPr>
          <a:xfrm>
            <a:off x="914400" y="4343400"/>
            <a:ext cx="5029200" cy="4114800"/>
          </a:xfrm>
        </p:spPr>
        <p:txBody>
          <a:bodyPr/>
          <a:lstStyle/>
          <a:p>
            <a:r>
              <a:rPr lang="en-US" altLang="en-US" b="1"/>
              <a:t>Tropical Water Lily</a:t>
            </a:r>
            <a:r>
              <a:rPr lang="en-US" altLang="en-US"/>
              <a:t> </a:t>
            </a:r>
          </a:p>
          <a:p>
            <a:r>
              <a:rPr lang="en-US" altLang="en-US"/>
              <a:t>Tropical lilies come in two categories: Night blooming and Day Blooming Night Bloomers open at dusk and remain open through mid-morning. Day Bloomers open in the morning and remain open until late afternoon. They are the only water lilies available in shades of blue and purple. Grow in USDA Zones 3-11 during the summer, and are frost tender. Treat as a tender perennial in zone 9; they can survive winter in zones 10-11. Require at least 4 hours of direct sunlight (except where noted), and over 2 weeks of air temperature over 80° F. Plant in containers with top soil and fertilize twice per month during the growing season. Like most aquatic plants, they require still water and should be planted at a depth of 6-18" over rootstock.</a:t>
            </a:r>
          </a:p>
          <a:p>
            <a:r>
              <a:rPr lang="en-US" altLang="en-US"/>
              <a:t>Are extremely fragrant </a:t>
            </a:r>
          </a:p>
          <a:p>
            <a:r>
              <a:rPr lang="en-US" altLang="en-US"/>
              <a:t>Produce showy flowers up to 10" in diameter that stand well above the water's surface.</a:t>
            </a:r>
          </a:p>
          <a:p>
            <a:r>
              <a:rPr lang="en-US" altLang="en-US"/>
              <a:t>Bloom throughout the summer; each blossom lasts 3-4 days.</a:t>
            </a:r>
          </a:p>
          <a:p>
            <a:r>
              <a:rPr lang="en-US" altLang="en-US"/>
              <a:t>Prolific bloomers! Make beautiful cut flowers.</a:t>
            </a:r>
          </a:p>
          <a:p>
            <a:r>
              <a:rPr lang="en-US" altLang="en-US"/>
              <a:t>   </a:t>
            </a:r>
          </a:p>
          <a:p>
            <a:endParaRPr lang="en-US" altLang="en-US"/>
          </a:p>
          <a:p>
            <a:r>
              <a:rPr lang="en-US" altLang="en-US"/>
              <a:t>    </a:t>
            </a:r>
          </a:p>
          <a:p>
            <a:r>
              <a:rPr lang="en-US" altLang="en-US"/>
              <a:t>    </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r>
              <a:rPr lang="en-US" altLang="en-US"/>
              <a:t>    </a:t>
            </a:r>
          </a:p>
          <a:p>
            <a:endParaRPr lang="en-US" altLang="en-US"/>
          </a:p>
          <a:p>
            <a:endParaRPr lang="en-US" altLang="en-US"/>
          </a:p>
          <a:p>
            <a:endParaRPr lang="en-US" altLang="en-US"/>
          </a:p>
          <a:p>
            <a:endParaRPr lang="en-US" altLang="en-US"/>
          </a:p>
          <a:p>
            <a:r>
              <a:rPr lang="en-US" altLang="en-US"/>
              <a:t>    </a:t>
            </a:r>
          </a:p>
          <a:p>
            <a:r>
              <a:rPr lang="en-US" altLang="en-US"/>
              <a:t>    Preditors: muskrat, nutria, crawfish, ducks, geese, swans, deer, cattle, fish over 8" turtles.</a:t>
            </a:r>
          </a:p>
        </p:txBody>
      </p:sp>
    </p:spTree>
    <p:extLst>
      <p:ext uri="{BB962C8B-B14F-4D97-AF65-F5344CB8AC3E}">
        <p14:creationId xmlns:p14="http://schemas.microsoft.com/office/powerpoint/2010/main" val="10563749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221994-29D5-214B-87E0-D206827F47C7}" type="slidenum">
              <a:rPr lang="en-US" altLang="en-US"/>
              <a:pPr/>
              <a:t>48</a:t>
            </a:fld>
            <a:endParaRPr lang="en-US" altLang="en-US"/>
          </a:p>
        </p:txBody>
      </p:sp>
      <p:sp>
        <p:nvSpPr>
          <p:cNvPr id="671746" name="Rectangle 2"/>
          <p:cNvSpPr>
            <a:spLocks noRot="1" noChangeArrowheads="1" noTextEdit="1"/>
          </p:cNvSpPr>
          <p:nvPr>
            <p:ph type="sldImg"/>
          </p:nvPr>
        </p:nvSpPr>
        <p:spPr>
          <a:ln/>
        </p:spPr>
      </p:sp>
      <p:sp>
        <p:nvSpPr>
          <p:cNvPr id="671747" name="Rectangle 3"/>
          <p:cNvSpPr>
            <a:spLocks noGrp="1" noChangeArrowheads="1"/>
          </p:cNvSpPr>
          <p:nvPr>
            <p:ph type="body" idx="1"/>
          </p:nvPr>
        </p:nvSpPr>
        <p:spPr>
          <a:xfrm>
            <a:off x="914400" y="4343400"/>
            <a:ext cx="5029200" cy="4114800"/>
          </a:xfrm>
        </p:spPr>
        <p:txBody>
          <a:bodyPr/>
          <a:lstStyle/>
          <a:p>
            <a:pPr marL="228600" indent="-228600">
              <a:buFontTx/>
              <a:buAutoNum type="alphaUcPeriod"/>
            </a:pPr>
            <a:r>
              <a:rPr lang="en-US" altLang="en-US"/>
              <a:t>Colors include white, all shades of pink, yellow and changeable autumn. Many, though not all, stand on the surface of the water and many are cup-shaped with some starry.</a:t>
            </a:r>
          </a:p>
          <a:p>
            <a:pPr marL="228600" indent="-228600">
              <a:buFontTx/>
              <a:buAutoNum type="alphaUcPeriod"/>
            </a:pPr>
            <a:endParaRPr lang="en-US" altLang="en-US"/>
          </a:p>
          <a:p>
            <a:pPr marL="228600" indent="-228600">
              <a:buFontTx/>
              <a:buAutoNum type="alphaUcPeriod"/>
            </a:pPr>
            <a:r>
              <a:rPr lang="en-US" altLang="en-US"/>
              <a:t>Tropicals grow from a single central crown. All leaves and flowers radiate from this point and growth is vertical</a:t>
            </a:r>
          </a:p>
          <a:p>
            <a:pPr marL="228600" indent="-228600">
              <a:buFontTx/>
              <a:buAutoNum type="alphaUcPeriod"/>
            </a:pPr>
            <a:endParaRPr lang="en-US" altLang="en-US"/>
          </a:p>
          <a:p>
            <a:pPr marL="228600" indent="-228600">
              <a:buFontTx/>
              <a:buAutoNum type="alphaUcPeriod"/>
            </a:pPr>
            <a:r>
              <a:rPr lang="en-US" altLang="en-US"/>
              <a:t>Tropical pads are usually somewhat thin with edges slightly scalloped or toothy. They can be plain green, flecked, mottled or whorled with maroon or bronze.</a:t>
            </a:r>
          </a:p>
          <a:p>
            <a:pPr marL="228600" indent="-228600">
              <a:buFontTx/>
              <a:buAutoNum type="alphaUcPeriod"/>
            </a:pPr>
            <a:endParaRPr lang="en-US" altLang="en-US"/>
          </a:p>
          <a:p>
            <a:pPr marL="228600" indent="-228600">
              <a:buFontTx/>
              <a:buAutoNum type="alphaUcPeriod"/>
            </a:pPr>
            <a:r>
              <a:rPr lang="en-US" altLang="en-US"/>
              <a:t>From tuber and division for exact duplication, from seed for variation. In some varieties known as "viviparous", from new plants produced on the leaves.</a:t>
            </a:r>
          </a:p>
        </p:txBody>
      </p:sp>
    </p:spTree>
    <p:extLst>
      <p:ext uri="{BB962C8B-B14F-4D97-AF65-F5344CB8AC3E}">
        <p14:creationId xmlns:p14="http://schemas.microsoft.com/office/powerpoint/2010/main" val="12458698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682AC1-2865-C142-A1FA-1570E23131C5}" type="slidenum">
              <a:rPr lang="en-US" altLang="en-US"/>
              <a:pPr/>
              <a:t>49</a:t>
            </a:fld>
            <a:endParaRPr lang="en-US" altLang="en-US"/>
          </a:p>
        </p:txBody>
      </p:sp>
      <p:sp>
        <p:nvSpPr>
          <p:cNvPr id="673794" name="Rectangle 2"/>
          <p:cNvSpPr>
            <a:spLocks noRot="1" noChangeArrowheads="1" noTextEdit="1"/>
          </p:cNvSpPr>
          <p:nvPr>
            <p:ph type="sldImg"/>
          </p:nvPr>
        </p:nvSpPr>
        <p:spPr>
          <a:ln/>
        </p:spPr>
      </p:sp>
      <p:sp>
        <p:nvSpPr>
          <p:cNvPr id="673795" name="Rectangle 3"/>
          <p:cNvSpPr>
            <a:spLocks noGrp="1" noChangeArrowheads="1"/>
          </p:cNvSpPr>
          <p:nvPr>
            <p:ph type="body" idx="1"/>
          </p:nvPr>
        </p:nvSpPr>
        <p:spPr>
          <a:xfrm>
            <a:off x="914400" y="4343400"/>
            <a:ext cx="5029200" cy="4114800"/>
          </a:xfrm>
        </p:spPr>
        <p:txBody>
          <a:bodyPr/>
          <a:lstStyle/>
          <a:p>
            <a:r>
              <a:rPr lang="en-US" altLang="en-US" b="1"/>
              <a:t>Hardy Lotus</a:t>
            </a:r>
            <a:r>
              <a:rPr lang="en-US" altLang="en-US"/>
              <a:t> </a:t>
            </a:r>
          </a:p>
          <a:p>
            <a:r>
              <a:rPr lang="en-US" altLang="en-US"/>
              <a:t>Incredible blossoms and leaves, standing 1-7 feet above the water, permeate the garden with their heavy perfume. Blossom for 6-8 weeks during mid-summer. After the third day of bloom, the petals fall, revealing another development -- the strong and distinctive maturing seed pod. Winter hardy perennials in USDA Zones 4-11. Lotus grow during the summer in all zones, except the Pacific Northwest and Alaska. Prefer 5 hours of direct sunlight, minimum and require still water 2-4" above soil. Once mature (usually 1-2 seasons after planting the tuber), they can be placed in up to 18" water (above the soil-line). </a:t>
            </a:r>
          </a:p>
          <a:p>
            <a:r>
              <a:rPr lang="en-US" altLang="en-US"/>
              <a:t>Colors:  white, yellow, pink, rose, red, changeable</a:t>
            </a:r>
          </a:p>
          <a:p>
            <a:r>
              <a:rPr lang="en-US" altLang="en-US"/>
              <a:t>Plant in containers and fertilize twice monthly, during the growing season.</a:t>
            </a:r>
          </a:p>
          <a:p>
            <a:r>
              <a:rPr lang="en-US" altLang="en-US"/>
              <a:t>Plant in 30 quarts of heavy top soil and fertilize. Small and Dwarf Chinese Lotus Varieties require at least 17.5 quarts of heavy top soil. Once planted, allow one to two years to become established and bloom.</a:t>
            </a:r>
          </a:p>
          <a:p>
            <a:r>
              <a:rPr lang="en-US" altLang="en-US"/>
              <a:t>Lotus are invasive in earth bottom ponds, up to 4' in depth.</a:t>
            </a:r>
          </a:p>
          <a:p>
            <a:endParaRPr lang="en-US" altLang="en-US"/>
          </a:p>
          <a:p>
            <a:r>
              <a:rPr lang="en-US" altLang="en-US" b="1"/>
              <a:t>Over wintering Lotus</a:t>
            </a:r>
          </a:p>
          <a:p>
            <a:r>
              <a:rPr lang="en-US" altLang="en-US"/>
              <a:t>In USDA Zones 4-11, lotus are winter hardy. If your pond will freeze to the bottom, lotus will need to be removed and kept in sheltered, dormant storage. </a:t>
            </a:r>
          </a:p>
          <a:p>
            <a:endParaRPr lang="en-US" altLang="en-US"/>
          </a:p>
          <a:p>
            <a:r>
              <a:rPr lang="en-US" altLang="en-US"/>
              <a:t>If your pond will NOT freeze to the bottom: Once water temperatures reach 50° consistently, or once lotus stems begin to brown, prune all foliage to approximately 1-2" above the soil line. Place container in the deepest part of your pond. When water temperatures warm to 55° consistently, or your lotus begins to show new growth, bring the container back to the recommended water depth. </a:t>
            </a:r>
          </a:p>
          <a:p>
            <a:r>
              <a:rPr lang="en-US" altLang="en-US"/>
              <a:t> </a:t>
            </a:r>
          </a:p>
          <a:p>
            <a:r>
              <a:rPr lang="en-US" altLang="en-US"/>
              <a:t>If your pond WILL freeze to the bottom:  Once water temperatures reach 50° consistently, or once lotus stems begin to brown, prune all foliage to approximately 1-2" above the soil line. Remove the container holding your lotus and place in a large garbage bag. Place damp newspaper over the top of the container and around stems. Loosely tie the garbage bag at the top. Store the garbage bag in a cool (40-45°), sheltered area. Open the bag once a week for 24 hours to let air. Keep the soil moist (with damp newspaper); check for mildew and rot.</a:t>
            </a:r>
          </a:p>
          <a:p>
            <a:r>
              <a:rPr lang="en-US" altLang="en-US"/>
              <a:t>When water temperatures warm to 55° consistently, or your lotus begins to show new growth, bring the container back to their commended water depth. </a:t>
            </a:r>
          </a:p>
          <a:p>
            <a:endParaRPr lang="en-US" altLang="en-US"/>
          </a:p>
          <a:p>
            <a:endParaRPr lang="en-US" altLang="en-US"/>
          </a:p>
          <a:p>
            <a:r>
              <a:rPr lang="en-US" altLang="en-US"/>
              <a:t>    </a:t>
            </a:r>
          </a:p>
          <a:p>
            <a:endParaRPr lang="en-US" altLang="en-US"/>
          </a:p>
          <a:p>
            <a:r>
              <a:rPr lang="en-US" altLang="en-US"/>
              <a:t>            </a:t>
            </a:r>
          </a:p>
          <a:p>
            <a:endParaRPr lang="en-US" altLang="en-US"/>
          </a:p>
          <a:p>
            <a:endParaRPr lang="en-US" altLang="en-US"/>
          </a:p>
          <a:p>
            <a:endParaRPr lang="en-US" altLang="en-US"/>
          </a:p>
          <a:p>
            <a:endParaRPr lang="en-US" altLang="en-US"/>
          </a:p>
          <a:p>
            <a:r>
              <a:rPr lang="en-US" altLang="en-US"/>
              <a:t>    </a:t>
            </a:r>
          </a:p>
          <a:p>
            <a:endParaRPr lang="en-US" altLang="en-US"/>
          </a:p>
          <a:p>
            <a:endParaRPr lang="en-US" altLang="en-US"/>
          </a:p>
          <a:p>
            <a:endParaRPr lang="en-US" altLang="en-US"/>
          </a:p>
        </p:txBody>
      </p:sp>
    </p:spTree>
    <p:extLst>
      <p:ext uri="{BB962C8B-B14F-4D97-AF65-F5344CB8AC3E}">
        <p14:creationId xmlns:p14="http://schemas.microsoft.com/office/powerpoint/2010/main" val="13689938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750175-EB71-AA41-862B-6C2E207C1432}" type="slidenum">
              <a:rPr lang="en-US" altLang="en-US"/>
              <a:pPr/>
              <a:t>50</a:t>
            </a:fld>
            <a:endParaRPr lang="en-US" altLang="en-US"/>
          </a:p>
        </p:txBody>
      </p:sp>
      <p:sp>
        <p:nvSpPr>
          <p:cNvPr id="675842" name="Rectangle 2"/>
          <p:cNvSpPr>
            <a:spLocks noRot="1" noChangeArrowheads="1" noTextEdit="1"/>
          </p:cNvSpPr>
          <p:nvPr>
            <p:ph type="sldImg"/>
          </p:nvPr>
        </p:nvSpPr>
        <p:spPr>
          <a:ln/>
        </p:spPr>
      </p:sp>
      <p:sp>
        <p:nvSpPr>
          <p:cNvPr id="675843" name="Rectangle 3"/>
          <p:cNvSpPr>
            <a:spLocks noGrp="1" noChangeArrowheads="1"/>
          </p:cNvSpPr>
          <p:nvPr>
            <p:ph type="body" idx="1"/>
          </p:nvPr>
        </p:nvSpPr>
        <p:spPr>
          <a:xfrm>
            <a:off x="914400" y="4343400"/>
            <a:ext cx="5029200" cy="4114800"/>
          </a:xfrm>
        </p:spPr>
        <p:txBody>
          <a:bodyPr/>
          <a:lstStyle/>
          <a:p>
            <a:r>
              <a:rPr lang="en-US" altLang="en-US"/>
              <a:t>(Parrot’s Feather) -This feather-like plant floats over the water. It is hardy zones 6-11.</a:t>
            </a:r>
          </a:p>
          <a:p>
            <a:endParaRPr lang="en-US" altLang="en-US"/>
          </a:p>
          <a:p>
            <a:r>
              <a:rPr lang="en-US" altLang="en-US"/>
              <a:t>                                        </a:t>
            </a:r>
          </a:p>
        </p:txBody>
      </p:sp>
    </p:spTree>
    <p:extLst>
      <p:ext uri="{BB962C8B-B14F-4D97-AF65-F5344CB8AC3E}">
        <p14:creationId xmlns:p14="http://schemas.microsoft.com/office/powerpoint/2010/main" val="540565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18613D-381C-D042-990B-C550139508EE}" type="slidenum">
              <a:rPr lang="en-US" altLang="en-US"/>
              <a:pPr/>
              <a:t>5</a:t>
            </a:fld>
            <a:endParaRPr lang="en-US" altLang="en-US"/>
          </a:p>
        </p:txBody>
      </p:sp>
      <p:sp>
        <p:nvSpPr>
          <p:cNvPr id="751618" name="Rectangle 2"/>
          <p:cNvSpPr>
            <a:spLocks noRot="1" noChangeArrowheads="1" noTextEdit="1"/>
          </p:cNvSpPr>
          <p:nvPr>
            <p:ph type="sldImg"/>
          </p:nvPr>
        </p:nvSpPr>
        <p:spPr>
          <a:xfrm>
            <a:off x="1144588" y="685800"/>
            <a:ext cx="4572000" cy="3429000"/>
          </a:xfrm>
          <a:ln/>
        </p:spPr>
      </p:sp>
      <p:sp>
        <p:nvSpPr>
          <p:cNvPr id="751619" name="Rectangle 3"/>
          <p:cNvSpPr>
            <a:spLocks noGrp="1" noChangeArrowheads="1"/>
          </p:cNvSpPr>
          <p:nvPr>
            <p:ph type="body" idx="1"/>
          </p:nvPr>
        </p:nvSpPr>
        <p:spPr>
          <a:xfrm>
            <a:off x="912813" y="4343400"/>
            <a:ext cx="5032375" cy="4114800"/>
          </a:xfrm>
        </p:spPr>
        <p:txBody>
          <a:bodyPr/>
          <a:lstStyle/>
          <a:p>
            <a:r>
              <a:rPr lang="en-US" altLang="en-US"/>
              <a:t>Learning Objectives</a:t>
            </a:r>
          </a:p>
          <a:p>
            <a:r>
              <a:rPr lang="en-US" altLang="en-US"/>
              <a:t>Understand the importance of site evaluation in planning a water garden.</a:t>
            </a:r>
          </a:p>
          <a:p>
            <a:r>
              <a:rPr lang="en-US" altLang="en-US"/>
              <a:t>Understand the effect of pool design on overall landscape design- a formal vs. informal look.</a:t>
            </a:r>
          </a:p>
          <a:p>
            <a:r>
              <a:rPr lang="en-US" altLang="en-US"/>
              <a:t>Understand the considerations of volume of water and surface area.</a:t>
            </a:r>
          </a:p>
          <a:p>
            <a:r>
              <a:rPr lang="en-US" altLang="en-US"/>
              <a:t>Understand the basics of water garden installation.</a:t>
            </a:r>
          </a:p>
          <a:p>
            <a:r>
              <a:rPr lang="en-US" altLang="en-US"/>
              <a:t>Be familiar with basic pond maintenance.</a:t>
            </a:r>
          </a:p>
          <a:p>
            <a:r>
              <a:rPr lang="en-US" altLang="en-US"/>
              <a:t>Be familiar with plant materials for water gardening.</a:t>
            </a:r>
          </a:p>
          <a:p>
            <a:r>
              <a:rPr lang="en-US" altLang="en-US"/>
              <a:t>Be familiar with basic water garden problem troubleshooting.</a:t>
            </a:r>
          </a:p>
        </p:txBody>
      </p:sp>
    </p:spTree>
    <p:extLst>
      <p:ext uri="{BB962C8B-B14F-4D97-AF65-F5344CB8AC3E}">
        <p14:creationId xmlns:p14="http://schemas.microsoft.com/office/powerpoint/2010/main" val="572955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D6B183-AF88-F048-BE42-634EA5895423}" type="slidenum">
              <a:rPr lang="en-US" altLang="en-US"/>
              <a:pPr/>
              <a:t>51</a:t>
            </a:fld>
            <a:endParaRPr lang="en-US" altLang="en-US"/>
          </a:p>
        </p:txBody>
      </p:sp>
      <p:sp>
        <p:nvSpPr>
          <p:cNvPr id="677890" name="Rectangle 2"/>
          <p:cNvSpPr>
            <a:spLocks noRot="1" noChangeArrowheads="1" noTextEdit="1"/>
          </p:cNvSpPr>
          <p:nvPr>
            <p:ph type="sldImg"/>
          </p:nvPr>
        </p:nvSpPr>
        <p:spPr>
          <a:ln/>
        </p:spPr>
      </p:sp>
      <p:sp>
        <p:nvSpPr>
          <p:cNvPr id="677891" name="Rectangle 3"/>
          <p:cNvSpPr>
            <a:spLocks noGrp="1" noChangeArrowheads="1"/>
          </p:cNvSpPr>
          <p:nvPr>
            <p:ph type="body" idx="1"/>
          </p:nvPr>
        </p:nvSpPr>
        <p:spPr>
          <a:xfrm>
            <a:off x="914400" y="4343400"/>
            <a:ext cx="5029200" cy="4114800"/>
          </a:xfrm>
        </p:spPr>
        <p:txBody>
          <a:bodyPr/>
          <a:lstStyle/>
          <a:p>
            <a:r>
              <a:rPr lang="en-US" altLang="en-US"/>
              <a:t> Floating Heart ( Nymphoides peltata) Growth habit resembles pygmy water lilies. Flowers are yellow and poppy shaped with fringed edges, held among brown and green mottled leaves. 2-12in of water in full sun to light shade. </a:t>
            </a:r>
          </a:p>
          <a:p>
            <a:endParaRPr lang="en-US" altLang="en-US"/>
          </a:p>
          <a:p>
            <a:r>
              <a:rPr lang="en-US" altLang="en-US"/>
              <a:t>           </a:t>
            </a:r>
          </a:p>
          <a:p>
            <a:r>
              <a:rPr lang="en-US" altLang="en-US"/>
              <a:t>           </a:t>
            </a:r>
          </a:p>
          <a:p>
            <a:r>
              <a:rPr lang="en-US" altLang="en-US"/>
              <a:t>           </a:t>
            </a:r>
          </a:p>
        </p:txBody>
      </p:sp>
    </p:spTree>
    <p:extLst>
      <p:ext uri="{BB962C8B-B14F-4D97-AF65-F5344CB8AC3E}">
        <p14:creationId xmlns:p14="http://schemas.microsoft.com/office/powerpoint/2010/main" val="14317754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22AA90-7252-D04E-86BB-E364FF8169D5}" type="slidenum">
              <a:rPr lang="en-US" altLang="en-US"/>
              <a:pPr/>
              <a:t>52</a:t>
            </a:fld>
            <a:endParaRPr lang="en-US" altLang="en-US"/>
          </a:p>
        </p:txBody>
      </p:sp>
      <p:sp>
        <p:nvSpPr>
          <p:cNvPr id="679938" name="Rectangle 2"/>
          <p:cNvSpPr>
            <a:spLocks noRot="1" noChangeArrowheads="1" noTextEdit="1"/>
          </p:cNvSpPr>
          <p:nvPr>
            <p:ph type="sldImg"/>
          </p:nvPr>
        </p:nvSpPr>
        <p:spPr>
          <a:ln/>
        </p:spPr>
      </p:sp>
      <p:sp>
        <p:nvSpPr>
          <p:cNvPr id="679939" name="Rectangle 3"/>
          <p:cNvSpPr>
            <a:spLocks noGrp="1" noChangeArrowheads="1"/>
          </p:cNvSpPr>
          <p:nvPr>
            <p:ph type="body" idx="1"/>
          </p:nvPr>
        </p:nvSpPr>
        <p:spPr>
          <a:xfrm>
            <a:off x="914400" y="4343400"/>
            <a:ext cx="5029200" cy="4114800"/>
          </a:xfrm>
        </p:spPr>
        <p:txBody>
          <a:bodyPr/>
          <a:lstStyle/>
          <a:p>
            <a:r>
              <a:rPr lang="en-US" altLang="en-US"/>
              <a:t> Four Leafed Clover Cutleaf (Marsilea schelpena) Cutleaf Four Leafed Clover (Marsilea schelpena) Height 4in, spread creeping . Grows well in wet soil to 3in of water in full sun to shade.Green lobed leaves give this plant a unique appearance. Hardy in zone 6.</a:t>
            </a:r>
          </a:p>
          <a:p>
            <a:endParaRPr lang="en-US" altLang="en-US"/>
          </a:p>
          <a:p>
            <a:r>
              <a:rPr lang="en-US" altLang="en-US"/>
              <a:t> Four Leaf Clover Variegated (Marsilea mutica) Variegated Four Leaf Clover (Marsilea mutica) Height watersurface, spread creeping. Grows well in wet soil to 12in of water</a:t>
            </a:r>
          </a:p>
          <a:p>
            <a:r>
              <a:rPr lang="en-US" altLang="en-US"/>
              <a:t>in full sun to shade. Brown markings on floating green leaves up to3in across. Hardy in zone 6.</a:t>
            </a:r>
          </a:p>
          <a:p>
            <a:endParaRPr lang="en-US" altLang="en-US"/>
          </a:p>
          <a:p>
            <a:endParaRPr lang="en-US" altLang="en-US"/>
          </a:p>
          <a:p>
            <a:endParaRPr lang="en-US" altLang="en-US"/>
          </a:p>
          <a:p>
            <a:endParaRPr lang="en-US" altLang="en-US"/>
          </a:p>
          <a:p>
            <a:r>
              <a:rPr lang="en-US" altLang="en-US"/>
              <a:t>           </a:t>
            </a:r>
          </a:p>
          <a:p>
            <a:r>
              <a:rPr lang="en-US" altLang="en-US"/>
              <a:t>           </a:t>
            </a:r>
          </a:p>
        </p:txBody>
      </p:sp>
    </p:spTree>
    <p:extLst>
      <p:ext uri="{BB962C8B-B14F-4D97-AF65-F5344CB8AC3E}">
        <p14:creationId xmlns:p14="http://schemas.microsoft.com/office/powerpoint/2010/main" val="12955722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D0C264-A6CA-8D4D-BA8D-BF43E22126B2}" type="slidenum">
              <a:rPr lang="en-US" altLang="en-US"/>
              <a:pPr/>
              <a:t>53</a:t>
            </a:fld>
            <a:endParaRPr lang="en-US" altLang="en-US"/>
          </a:p>
        </p:txBody>
      </p:sp>
      <p:sp>
        <p:nvSpPr>
          <p:cNvPr id="681986" name="Rectangle 2"/>
          <p:cNvSpPr>
            <a:spLocks noRot="1" noChangeArrowheads="1" noTextEdit="1"/>
          </p:cNvSpPr>
          <p:nvPr>
            <p:ph type="sldImg"/>
          </p:nvPr>
        </p:nvSpPr>
        <p:spPr>
          <a:ln/>
        </p:spPr>
      </p:sp>
      <p:sp>
        <p:nvSpPr>
          <p:cNvPr id="681987" name="Rectangle 3"/>
          <p:cNvSpPr>
            <a:spLocks noGrp="1" noChangeArrowheads="1"/>
          </p:cNvSpPr>
          <p:nvPr>
            <p:ph type="body" idx="1"/>
          </p:nvPr>
        </p:nvSpPr>
        <p:spPr>
          <a:xfrm>
            <a:off x="914400" y="4343400"/>
            <a:ext cx="5029200" cy="4114800"/>
          </a:xfrm>
        </p:spPr>
        <p:txBody>
          <a:bodyPr/>
          <a:lstStyle/>
          <a:p>
            <a:r>
              <a:rPr lang="en-US" altLang="en-US"/>
              <a:t> Water Hawthorn (Aponogeton distachyus) Elongated leaves float on the surface of the water with a long narrow white fragrant flower. Good to grow in shady ponds that inhibit lily flowering. Part shade to shade. 6-18in of water. Hardy in zones 5.</a:t>
            </a:r>
          </a:p>
          <a:p>
            <a:endParaRPr lang="en-US" altLang="en-US"/>
          </a:p>
          <a:p>
            <a:endParaRPr lang="en-US" altLang="en-US"/>
          </a:p>
          <a:p>
            <a:endParaRPr lang="en-US" altLang="en-US"/>
          </a:p>
        </p:txBody>
      </p:sp>
    </p:spTree>
    <p:extLst>
      <p:ext uri="{BB962C8B-B14F-4D97-AF65-F5344CB8AC3E}">
        <p14:creationId xmlns:p14="http://schemas.microsoft.com/office/powerpoint/2010/main" val="13461424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47F4D4-4D51-8148-B771-EAC6A15C83AE}" type="slidenum">
              <a:rPr lang="en-US" altLang="en-US"/>
              <a:pPr/>
              <a:t>54</a:t>
            </a:fld>
            <a:endParaRPr lang="en-US" altLang="en-US"/>
          </a:p>
        </p:txBody>
      </p:sp>
      <p:sp>
        <p:nvSpPr>
          <p:cNvPr id="684034" name="Rectangle 2"/>
          <p:cNvSpPr>
            <a:spLocks noRot="1" noChangeArrowheads="1" noTextEdit="1"/>
          </p:cNvSpPr>
          <p:nvPr>
            <p:ph type="sldImg"/>
          </p:nvPr>
        </p:nvSpPr>
        <p:spPr>
          <a:ln/>
        </p:spPr>
      </p:sp>
      <p:sp>
        <p:nvSpPr>
          <p:cNvPr id="684035" name="Rectangle 3"/>
          <p:cNvSpPr>
            <a:spLocks noGrp="1" noChangeArrowheads="1"/>
          </p:cNvSpPr>
          <p:nvPr>
            <p:ph type="body" idx="1"/>
          </p:nvPr>
        </p:nvSpPr>
        <p:spPr>
          <a:xfrm>
            <a:off x="914400" y="4343400"/>
            <a:ext cx="5029200" cy="4114800"/>
          </a:xfrm>
        </p:spPr>
        <p:txBody>
          <a:bodyPr/>
          <a:lstStyle/>
          <a:p>
            <a:pPr>
              <a:buSzPct val="90000"/>
              <a:buFont typeface="Wingdings" charset="2"/>
              <a:buNone/>
            </a:pPr>
            <a:r>
              <a:rPr lang="en-US" altLang="en-US"/>
              <a:t>The leaves of submerged plants remain underwater rarely protruding above the surface. They may root in soil or float freely. Fast growers , they will need thinning in smaller water gardens. They add oxygen to the water and remove excess nutrients which helps control algae growth.</a:t>
            </a:r>
          </a:p>
          <a:p>
            <a:pPr>
              <a:buSzPct val="90000"/>
              <a:buFont typeface="Wingdings" charset="2"/>
              <a:buNone/>
            </a:pPr>
            <a:r>
              <a:rPr lang="en-US" altLang="en-US"/>
              <a:t>Examples include the following: </a:t>
            </a:r>
          </a:p>
          <a:p>
            <a:pPr>
              <a:buSzPct val="90000"/>
              <a:buFont typeface="Wingdings" charset="2"/>
              <a:buNone/>
            </a:pPr>
            <a:r>
              <a:rPr lang="en-US" altLang="en-US"/>
              <a:t>Anacharis</a:t>
            </a:r>
          </a:p>
          <a:p>
            <a:pPr>
              <a:buSzPct val="90000"/>
              <a:buFont typeface="Wingdings" charset="2"/>
              <a:buNone/>
            </a:pPr>
            <a:r>
              <a:rPr lang="en-US" altLang="en-US"/>
              <a:t>Cabomba</a:t>
            </a:r>
          </a:p>
          <a:p>
            <a:pPr>
              <a:buSzPct val="90000"/>
              <a:buFont typeface="Wingdings" charset="2"/>
              <a:buNone/>
            </a:pPr>
            <a:r>
              <a:rPr lang="en-US" altLang="en-US"/>
              <a:t>Hornwort</a:t>
            </a:r>
          </a:p>
          <a:p>
            <a:pPr>
              <a:buSzPct val="90000"/>
              <a:buFont typeface="Wingdings" charset="2"/>
              <a:buNone/>
            </a:pPr>
            <a:r>
              <a:rPr lang="en-US" altLang="en-US"/>
              <a:t>Vallisneria</a:t>
            </a:r>
          </a:p>
          <a:p>
            <a:endParaRPr lang="en-US" altLang="en-US"/>
          </a:p>
        </p:txBody>
      </p:sp>
    </p:spTree>
    <p:extLst>
      <p:ext uri="{BB962C8B-B14F-4D97-AF65-F5344CB8AC3E}">
        <p14:creationId xmlns:p14="http://schemas.microsoft.com/office/powerpoint/2010/main" val="8756166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F86820-0443-5D40-AEE6-7CEF9FD9140D}" type="slidenum">
              <a:rPr lang="en-US" altLang="en-US"/>
              <a:pPr/>
              <a:t>55</a:t>
            </a:fld>
            <a:endParaRPr lang="en-US" altLang="en-US"/>
          </a:p>
        </p:txBody>
      </p:sp>
      <p:sp>
        <p:nvSpPr>
          <p:cNvPr id="686082" name="Rectangle 2"/>
          <p:cNvSpPr>
            <a:spLocks noRot="1" noChangeArrowheads="1" noTextEdit="1"/>
          </p:cNvSpPr>
          <p:nvPr>
            <p:ph type="sldImg"/>
          </p:nvPr>
        </p:nvSpPr>
        <p:spPr>
          <a:ln/>
        </p:spPr>
      </p:sp>
      <p:sp>
        <p:nvSpPr>
          <p:cNvPr id="686083" name="Rectangle 3"/>
          <p:cNvSpPr>
            <a:spLocks noGrp="1" noChangeArrowheads="1"/>
          </p:cNvSpPr>
          <p:nvPr>
            <p:ph type="body" idx="1"/>
          </p:nvPr>
        </p:nvSpPr>
        <p:spPr>
          <a:xfrm>
            <a:off x="914400" y="4343400"/>
            <a:ext cx="5029200" cy="4114800"/>
          </a:xfrm>
        </p:spPr>
        <p:txBody>
          <a:bodyPr/>
          <a:lstStyle/>
          <a:p>
            <a:r>
              <a:rPr lang="en-US" altLang="en-US"/>
              <a:t> </a:t>
            </a:r>
          </a:p>
          <a:p>
            <a:r>
              <a:rPr lang="en-US" altLang="en-US"/>
              <a:t> An easy care Water Oxygenator and Clarifier. It will create a healthy echosystem in your water garden.</a:t>
            </a:r>
          </a:p>
          <a:p>
            <a:r>
              <a:rPr lang="en-US" altLang="en-US"/>
              <a:t>Use one bunch of Anacharis per one sq. ft. of surface area for ponds under 50 sq. ft. and one bunch per two to three sq. ft. for ponds over 51 to 200 sq. ft. For ponds over 200</a:t>
            </a:r>
          </a:p>
          <a:p>
            <a:endParaRPr lang="en-US" altLang="en-US"/>
          </a:p>
          <a:p>
            <a:endParaRPr lang="en-US" altLang="en-US"/>
          </a:p>
          <a:p>
            <a:r>
              <a:rPr lang="en-US" altLang="en-US"/>
              <a:t>                                                                            </a:t>
            </a:r>
          </a:p>
        </p:txBody>
      </p:sp>
    </p:spTree>
    <p:extLst>
      <p:ext uri="{BB962C8B-B14F-4D97-AF65-F5344CB8AC3E}">
        <p14:creationId xmlns:p14="http://schemas.microsoft.com/office/powerpoint/2010/main" val="19314570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D50D25-CEE5-AD40-AD8B-ADC27D0692C5}" type="slidenum">
              <a:rPr lang="en-US" altLang="en-US"/>
              <a:pPr/>
              <a:t>56</a:t>
            </a:fld>
            <a:endParaRPr lang="en-US" altLang="en-US"/>
          </a:p>
        </p:txBody>
      </p:sp>
      <p:sp>
        <p:nvSpPr>
          <p:cNvPr id="688130" name="Rectangle 2"/>
          <p:cNvSpPr>
            <a:spLocks noRot="1" noChangeArrowheads="1" noTextEdit="1"/>
          </p:cNvSpPr>
          <p:nvPr>
            <p:ph type="sldImg"/>
          </p:nvPr>
        </p:nvSpPr>
        <p:spPr>
          <a:ln/>
        </p:spPr>
      </p:sp>
      <p:sp>
        <p:nvSpPr>
          <p:cNvPr id="688131" name="Rectangle 3"/>
          <p:cNvSpPr>
            <a:spLocks noGrp="1" noChangeArrowheads="1"/>
          </p:cNvSpPr>
          <p:nvPr>
            <p:ph type="body" idx="1"/>
          </p:nvPr>
        </p:nvSpPr>
        <p:spPr>
          <a:xfrm>
            <a:off x="914400" y="4343400"/>
            <a:ext cx="5029200" cy="4114800"/>
          </a:xfrm>
        </p:spPr>
        <p:txBody>
          <a:bodyPr/>
          <a:lstStyle/>
          <a:p>
            <a:r>
              <a:rPr lang="en-US" altLang="en-US"/>
              <a:t> Cabomba (Cabomba caroliniana) Dark green bristles on thin stems. Flowers mid to late summer are white with yellow centers. Hardy zones 6-10</a:t>
            </a:r>
          </a:p>
          <a:p>
            <a:endParaRPr lang="en-US" altLang="en-US"/>
          </a:p>
          <a:p>
            <a:r>
              <a:rPr lang="en-US" altLang="en-US"/>
              <a:t>               </a:t>
            </a:r>
          </a:p>
        </p:txBody>
      </p:sp>
    </p:spTree>
    <p:extLst>
      <p:ext uri="{BB962C8B-B14F-4D97-AF65-F5344CB8AC3E}">
        <p14:creationId xmlns:p14="http://schemas.microsoft.com/office/powerpoint/2010/main" val="6359993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5F3DBF-EAD1-BC4C-81CA-5280A7CB3AB1}" type="slidenum">
              <a:rPr lang="en-US" altLang="en-US"/>
              <a:pPr/>
              <a:t>57</a:t>
            </a:fld>
            <a:endParaRPr lang="en-US" altLang="en-US"/>
          </a:p>
        </p:txBody>
      </p:sp>
      <p:sp>
        <p:nvSpPr>
          <p:cNvPr id="690178" name="Rectangle 2"/>
          <p:cNvSpPr>
            <a:spLocks noRot="1" noChangeArrowheads="1" noTextEdit="1"/>
          </p:cNvSpPr>
          <p:nvPr>
            <p:ph type="sldImg"/>
          </p:nvPr>
        </p:nvSpPr>
        <p:spPr>
          <a:ln/>
        </p:spPr>
      </p:sp>
      <p:sp>
        <p:nvSpPr>
          <p:cNvPr id="690179" name="Rectangle 3"/>
          <p:cNvSpPr>
            <a:spLocks noGrp="1" noChangeArrowheads="1"/>
          </p:cNvSpPr>
          <p:nvPr>
            <p:ph type="body" idx="1"/>
          </p:nvPr>
        </p:nvSpPr>
        <p:spPr>
          <a:xfrm>
            <a:off x="914400" y="4343400"/>
            <a:ext cx="5029200" cy="4114800"/>
          </a:xfrm>
        </p:spPr>
        <p:txBody>
          <a:bodyPr/>
          <a:lstStyle/>
          <a:p>
            <a:r>
              <a:rPr lang="en-US" altLang="en-US"/>
              <a:t>Hornwort (Marestail) Ceratophylum demersum. Dark green, non rooting plant that doesn't float or sink -- just settles in the water. Provides an area for fish spawning. Hardy in zones 8-10. </a:t>
            </a:r>
          </a:p>
          <a:p>
            <a:endParaRPr lang="en-US" altLang="en-US"/>
          </a:p>
          <a:p>
            <a:endParaRPr lang="en-US" altLang="en-US"/>
          </a:p>
          <a:p>
            <a:endParaRPr lang="en-US" altLang="en-US"/>
          </a:p>
        </p:txBody>
      </p:sp>
    </p:spTree>
    <p:extLst>
      <p:ext uri="{BB962C8B-B14F-4D97-AF65-F5344CB8AC3E}">
        <p14:creationId xmlns:p14="http://schemas.microsoft.com/office/powerpoint/2010/main" val="12152668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683CAB-9E82-9C46-8A61-C82E2D8E75FD}" type="slidenum">
              <a:rPr lang="en-US" altLang="en-US"/>
              <a:pPr/>
              <a:t>58</a:t>
            </a:fld>
            <a:endParaRPr lang="en-US" altLang="en-US"/>
          </a:p>
        </p:txBody>
      </p:sp>
      <p:sp>
        <p:nvSpPr>
          <p:cNvPr id="692226" name="Rectangle 2"/>
          <p:cNvSpPr>
            <a:spLocks noRot="1" noChangeArrowheads="1" noTextEdit="1"/>
          </p:cNvSpPr>
          <p:nvPr>
            <p:ph type="sldImg"/>
          </p:nvPr>
        </p:nvSpPr>
        <p:spPr>
          <a:ln/>
        </p:spPr>
      </p:sp>
      <p:sp>
        <p:nvSpPr>
          <p:cNvPr id="692227" name="Rectangle 3"/>
          <p:cNvSpPr>
            <a:spLocks noGrp="1" noChangeArrowheads="1"/>
          </p:cNvSpPr>
          <p:nvPr>
            <p:ph type="body" idx="1"/>
          </p:nvPr>
        </p:nvSpPr>
        <p:spPr>
          <a:xfrm>
            <a:off x="914400" y="4343400"/>
            <a:ext cx="5029200" cy="4114800"/>
          </a:xfrm>
        </p:spPr>
        <p:txBody>
          <a:bodyPr/>
          <a:lstStyle/>
          <a:p>
            <a:r>
              <a:rPr lang="en-US" altLang="en-US"/>
              <a:t>Tape Grass (Vallisneria species) The flattened, tape-like, bright green leaves grow unbranched and completely submerged. Many varieties are sold commercially. It can be easily propagated by removing and rooting the clustered plantlets which grow from the creeping root system.</a:t>
            </a:r>
          </a:p>
          <a:p>
            <a:endParaRPr lang="en-US" altLang="en-US"/>
          </a:p>
          <a:p>
            <a:endParaRPr lang="en-US" altLang="en-US"/>
          </a:p>
        </p:txBody>
      </p:sp>
    </p:spTree>
    <p:extLst>
      <p:ext uri="{BB962C8B-B14F-4D97-AF65-F5344CB8AC3E}">
        <p14:creationId xmlns:p14="http://schemas.microsoft.com/office/powerpoint/2010/main" val="2730989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64E63-C8C7-4F43-86C5-1A938B9F97FB}" type="slidenum">
              <a:rPr lang="en-US" altLang="en-US"/>
              <a:pPr/>
              <a:t>59</a:t>
            </a:fld>
            <a:endParaRPr lang="en-US" altLang="en-US"/>
          </a:p>
        </p:txBody>
      </p:sp>
      <p:sp>
        <p:nvSpPr>
          <p:cNvPr id="694274" name="Rectangle 2"/>
          <p:cNvSpPr>
            <a:spLocks noRot="1" noChangeArrowheads="1" noTextEdit="1"/>
          </p:cNvSpPr>
          <p:nvPr>
            <p:ph type="sldImg"/>
          </p:nvPr>
        </p:nvSpPr>
        <p:spPr>
          <a:ln/>
        </p:spPr>
      </p:sp>
      <p:sp>
        <p:nvSpPr>
          <p:cNvPr id="694275" name="Rectangle 3"/>
          <p:cNvSpPr>
            <a:spLocks noGrp="1" noChangeArrowheads="1"/>
          </p:cNvSpPr>
          <p:nvPr>
            <p:ph type="body" idx="1"/>
          </p:nvPr>
        </p:nvSpPr>
        <p:spPr>
          <a:xfrm>
            <a:off x="914400" y="4343400"/>
            <a:ext cx="5029200" cy="4114800"/>
          </a:xfrm>
        </p:spPr>
        <p:txBody>
          <a:bodyPr/>
          <a:lstStyle/>
          <a:p>
            <a:r>
              <a:rPr lang="en-US" altLang="en-US"/>
              <a:t>Marginal/Bog Plants grow along the  shallow edges of the water garden. Some marginal/bog  plants prefer that their crowns (the place where the  stems connect to their roots ) be just above the water level and others prefer their crowns submerged. </a:t>
            </a:r>
          </a:p>
          <a:p>
            <a:r>
              <a:rPr lang="en-US" altLang="en-US"/>
              <a:t>Examples include the following</a:t>
            </a:r>
            <a:r>
              <a:rPr lang="en-US" altLang="en-US" b="1">
                <a:solidFill>
                  <a:srgbClr val="FFCC66"/>
                </a:solidFill>
              </a:rPr>
              <a:t>:</a:t>
            </a:r>
            <a:endParaRPr lang="en-US" altLang="en-US" b="1">
              <a:solidFill>
                <a:srgbClr val="003399"/>
              </a:solidFill>
            </a:endParaRPr>
          </a:p>
          <a:p>
            <a:r>
              <a:rPr lang="en-US" altLang="en-US" sz="1400"/>
              <a:t>Star Sedge		Taro		Umbrella Palm</a:t>
            </a:r>
          </a:p>
          <a:p>
            <a:r>
              <a:rPr lang="en-US" altLang="en-US" sz="1400"/>
              <a:t>Sweet Flag	            Cattail		Iris</a:t>
            </a:r>
          </a:p>
          <a:p>
            <a:r>
              <a:rPr lang="en-US" altLang="en-US" sz="1400"/>
              <a:t>Pickerel Weed 	 Arrowhead	Lizard’s Tail</a:t>
            </a:r>
          </a:p>
          <a:p>
            <a:r>
              <a:rPr lang="en-US" altLang="en-US" sz="1400"/>
              <a:t>Ruellia		            Horsetail	Forget-Me-Not</a:t>
            </a:r>
          </a:p>
          <a:p>
            <a:r>
              <a:rPr lang="en-US" altLang="en-US" sz="1400"/>
              <a:t>Golden Club		Water Bamboo	Cardinal Flower</a:t>
            </a:r>
          </a:p>
          <a:p>
            <a:r>
              <a:rPr lang="en-US" altLang="en-US" sz="1400"/>
              <a:t>Rushes	                             Bacopa		Chinese Water Chestnut</a:t>
            </a:r>
          </a:p>
          <a:p>
            <a:r>
              <a:rPr lang="en-US" altLang="en-US" b="1">
                <a:solidFill>
                  <a:srgbClr val="FFCC66"/>
                </a:solidFill>
              </a:rPr>
              <a:t>				</a:t>
            </a:r>
          </a:p>
        </p:txBody>
      </p:sp>
    </p:spTree>
    <p:extLst>
      <p:ext uri="{BB962C8B-B14F-4D97-AF65-F5344CB8AC3E}">
        <p14:creationId xmlns:p14="http://schemas.microsoft.com/office/powerpoint/2010/main" val="8020368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113AEF-CAD3-8940-A3B8-901CFF80C1A8}" type="slidenum">
              <a:rPr lang="en-US" altLang="en-US"/>
              <a:pPr/>
              <a:t>61</a:t>
            </a:fld>
            <a:endParaRPr lang="en-US" altLang="en-US"/>
          </a:p>
        </p:txBody>
      </p:sp>
      <p:sp>
        <p:nvSpPr>
          <p:cNvPr id="792578" name="Rectangle 2"/>
          <p:cNvSpPr>
            <a:spLocks noRot="1" noChangeArrowheads="1" noTextEdit="1"/>
          </p:cNvSpPr>
          <p:nvPr>
            <p:ph type="sldImg"/>
          </p:nvPr>
        </p:nvSpPr>
        <p:spPr>
          <a:ln/>
        </p:spPr>
      </p:sp>
      <p:sp>
        <p:nvSpPr>
          <p:cNvPr id="792579" name="Rectangle 3"/>
          <p:cNvSpPr>
            <a:spLocks noGrp="1" noChangeArrowheads="1"/>
          </p:cNvSpPr>
          <p:nvPr>
            <p:ph type="body" idx="1"/>
          </p:nvPr>
        </p:nvSpPr>
        <p:spPr/>
        <p:txBody>
          <a:bodyPr/>
          <a:lstStyle/>
          <a:p>
            <a:r>
              <a:rPr lang="en-US" altLang="en-US" i="1">
                <a:effectLst>
                  <a:outerShdw blurRad="38100" dist="38100" dir="2700000" algn="tl">
                    <a:srgbClr val="C0C0C0"/>
                  </a:outerShdw>
                </a:effectLst>
              </a:rPr>
              <a:t>Iris laevigata</a:t>
            </a:r>
            <a:r>
              <a:rPr lang="en-US" altLang="en-US"/>
              <a:t> has a</a:t>
            </a:r>
            <a:r>
              <a:rPr lang="en-US" altLang="en-US" sz="900">
                <a:ea typeface="Times New Roman" charset="0"/>
                <a:cs typeface="Times New Roman" charset="0"/>
              </a:rPr>
              <a:t>ttractive cobalt-blue flowers in May and smooth wide green foliage. Likes lots of moisture and acid soil. Will also grow in water.</a:t>
            </a:r>
          </a:p>
        </p:txBody>
      </p:sp>
    </p:spTree>
    <p:extLst>
      <p:ext uri="{BB962C8B-B14F-4D97-AF65-F5344CB8AC3E}">
        <p14:creationId xmlns:p14="http://schemas.microsoft.com/office/powerpoint/2010/main" val="78233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38D0BD-65B2-A841-8914-8AF11563ACF3}" type="slidenum">
              <a:rPr lang="en-US" altLang="en-US"/>
              <a:pPr/>
              <a:t>6</a:t>
            </a:fld>
            <a:endParaRPr lang="en-US" altLang="en-US"/>
          </a:p>
        </p:txBody>
      </p:sp>
      <p:sp>
        <p:nvSpPr>
          <p:cNvPr id="763906" name="Rectangle 2"/>
          <p:cNvSpPr>
            <a:spLocks noRot="1" noChangeArrowheads="1" noTextEdit="1"/>
          </p:cNvSpPr>
          <p:nvPr>
            <p:ph type="sldImg"/>
          </p:nvPr>
        </p:nvSpPr>
        <p:spPr>
          <a:ln/>
        </p:spPr>
      </p:sp>
      <p:sp>
        <p:nvSpPr>
          <p:cNvPr id="763907" name="Rectangle 3"/>
          <p:cNvSpPr>
            <a:spLocks noGrp="1" noChangeArrowheads="1"/>
          </p:cNvSpPr>
          <p:nvPr>
            <p:ph type="body" idx="1"/>
          </p:nvPr>
        </p:nvSpPr>
        <p:spPr/>
        <p:txBody>
          <a:bodyPr/>
          <a:lstStyle/>
          <a:p>
            <a:r>
              <a:rPr lang="en-US" altLang="en-US"/>
              <a:t>Ponds, pools and fountains have become popular in recent years as more people look for ways to bring the element of water into the garden. Before you begin to install a water garden there are some rules you should know.</a:t>
            </a:r>
          </a:p>
        </p:txBody>
      </p:sp>
    </p:spTree>
    <p:extLst>
      <p:ext uri="{BB962C8B-B14F-4D97-AF65-F5344CB8AC3E}">
        <p14:creationId xmlns:p14="http://schemas.microsoft.com/office/powerpoint/2010/main" val="8940887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8792DD-CCBC-3B4E-8799-CB5E0B249A22}" type="slidenum">
              <a:rPr lang="en-US" altLang="en-US"/>
              <a:pPr/>
              <a:t>62</a:t>
            </a:fld>
            <a:endParaRPr lang="en-US" altLang="en-US"/>
          </a:p>
        </p:txBody>
      </p:sp>
      <p:sp>
        <p:nvSpPr>
          <p:cNvPr id="793602" name="Rectangle 2"/>
          <p:cNvSpPr>
            <a:spLocks noRot="1" noChangeArrowheads="1" noTextEdit="1"/>
          </p:cNvSpPr>
          <p:nvPr>
            <p:ph type="sldImg"/>
          </p:nvPr>
        </p:nvSpPr>
        <p:spPr>
          <a:ln/>
        </p:spPr>
      </p:sp>
      <p:sp>
        <p:nvSpPr>
          <p:cNvPr id="793603" name="Rectangle 3"/>
          <p:cNvSpPr>
            <a:spLocks noGrp="1" noChangeArrowheads="1"/>
          </p:cNvSpPr>
          <p:nvPr>
            <p:ph type="body" idx="1"/>
          </p:nvPr>
        </p:nvSpPr>
        <p:spPr/>
        <p:txBody>
          <a:bodyPr/>
          <a:lstStyle/>
          <a:p>
            <a:r>
              <a:rPr lang="en-US" altLang="en-US" sz="900"/>
              <a:t>Iris pseudacorus is the common form of the species. Clear bright yellow flowers with brown to black signal veining. Grows in streams, bogs, ponds or in the garden. Very vigorous.</a:t>
            </a:r>
          </a:p>
        </p:txBody>
      </p:sp>
    </p:spTree>
    <p:extLst>
      <p:ext uri="{BB962C8B-B14F-4D97-AF65-F5344CB8AC3E}">
        <p14:creationId xmlns:p14="http://schemas.microsoft.com/office/powerpoint/2010/main" val="6125602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7B01F0-8687-5544-9A90-998D1470FC79}" type="slidenum">
              <a:rPr lang="en-US" altLang="en-US"/>
              <a:pPr/>
              <a:t>63</a:t>
            </a:fld>
            <a:endParaRPr lang="en-US" altLang="en-US"/>
          </a:p>
        </p:txBody>
      </p:sp>
      <p:sp>
        <p:nvSpPr>
          <p:cNvPr id="794626" name="Rectangle 2"/>
          <p:cNvSpPr>
            <a:spLocks noRot="1" noChangeArrowheads="1" noTextEdit="1"/>
          </p:cNvSpPr>
          <p:nvPr>
            <p:ph type="sldImg"/>
          </p:nvPr>
        </p:nvSpPr>
        <p:spPr>
          <a:ln/>
        </p:spPr>
      </p:sp>
      <p:sp>
        <p:nvSpPr>
          <p:cNvPr id="794627" name="Rectangle 3"/>
          <p:cNvSpPr>
            <a:spLocks noGrp="1" noChangeArrowheads="1"/>
          </p:cNvSpPr>
          <p:nvPr>
            <p:ph type="body" idx="1"/>
          </p:nvPr>
        </p:nvSpPr>
        <p:spPr/>
        <p:txBody>
          <a:bodyPr/>
          <a:lstStyle/>
          <a:p>
            <a:r>
              <a:rPr lang="en-US" altLang="en-US" sz="900" i="1"/>
              <a:t>Iris versicolor</a:t>
            </a:r>
            <a:r>
              <a:rPr lang="en-US" altLang="en-US" sz="900"/>
              <a:t> is the purple waterside iris. It has excellent branching with numerous beautiful flowers and is a good plant for garden or landscape use.</a:t>
            </a:r>
            <a:br>
              <a:rPr lang="en-US" altLang="en-US" sz="900"/>
            </a:br>
            <a:r>
              <a:rPr lang="en-US" altLang="en-US" sz="1400">
                <a:solidFill>
                  <a:srgbClr val="FFCC66"/>
                </a:solidFill>
              </a:rPr>
              <a:t>                                         </a:t>
            </a:r>
            <a:br>
              <a:rPr lang="en-US" altLang="en-US" sz="1400">
                <a:solidFill>
                  <a:srgbClr val="FFCC66"/>
                </a:solidFill>
              </a:rPr>
            </a:br>
            <a:endParaRPr lang="en-US" altLang="en-US" sz="1400">
              <a:solidFill>
                <a:srgbClr val="FFCC66"/>
              </a:solidFill>
            </a:endParaRPr>
          </a:p>
        </p:txBody>
      </p:sp>
    </p:spTree>
    <p:extLst>
      <p:ext uri="{BB962C8B-B14F-4D97-AF65-F5344CB8AC3E}">
        <p14:creationId xmlns:p14="http://schemas.microsoft.com/office/powerpoint/2010/main" val="2629802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D369C6-21DB-0F4A-AD57-669E5EBA338C}" type="slidenum">
              <a:rPr lang="en-US" altLang="en-US"/>
              <a:pPr/>
              <a:t>64</a:t>
            </a:fld>
            <a:endParaRPr lang="en-US" altLang="en-US"/>
          </a:p>
        </p:txBody>
      </p:sp>
      <p:sp>
        <p:nvSpPr>
          <p:cNvPr id="795650" name="Rectangle 2"/>
          <p:cNvSpPr>
            <a:spLocks noRot="1" noChangeArrowheads="1" noTextEdit="1"/>
          </p:cNvSpPr>
          <p:nvPr>
            <p:ph type="sldImg"/>
          </p:nvPr>
        </p:nvSpPr>
        <p:spPr>
          <a:ln/>
        </p:spPr>
      </p:sp>
      <p:sp>
        <p:nvSpPr>
          <p:cNvPr id="795651" name="Rectangle 3"/>
          <p:cNvSpPr>
            <a:spLocks noGrp="1" noChangeArrowheads="1"/>
          </p:cNvSpPr>
          <p:nvPr>
            <p:ph type="body" idx="1"/>
          </p:nvPr>
        </p:nvSpPr>
        <p:spPr/>
        <p:txBody>
          <a:bodyPr/>
          <a:lstStyle/>
          <a:p>
            <a:r>
              <a:rPr lang="en-US" altLang="en-US" sz="900">
                <a:solidFill>
                  <a:srgbClr val="FFCC66"/>
                </a:solidFill>
              </a:rPr>
              <a:t>The Blue Water Iris, </a:t>
            </a:r>
            <a:r>
              <a:rPr lang="en-US" altLang="en-US" i="1">
                <a:effectLst>
                  <a:outerShdw blurRad="38100" dist="38100" dir="2700000" algn="tl">
                    <a:srgbClr val="C0C0C0"/>
                  </a:outerShdw>
                </a:effectLst>
              </a:rPr>
              <a:t>Iris virginica</a:t>
            </a:r>
            <a:r>
              <a:rPr lang="en-US" altLang="en-US"/>
              <a:t>, has </a:t>
            </a:r>
            <a:r>
              <a:rPr lang="en-US" altLang="en-US" sz="900">
                <a:solidFill>
                  <a:srgbClr val="FFCC66"/>
                </a:solidFill>
              </a:rPr>
              <a:t> 3-5" flowers. It is vigorous and tolerates shade.                                </a:t>
            </a:r>
            <a:br>
              <a:rPr lang="en-US" altLang="en-US" sz="900">
                <a:solidFill>
                  <a:srgbClr val="FFCC66"/>
                </a:solidFill>
              </a:rPr>
            </a:br>
            <a:endParaRPr lang="en-US" altLang="en-US" sz="900">
              <a:solidFill>
                <a:srgbClr val="FFCC66"/>
              </a:solidFill>
            </a:endParaRPr>
          </a:p>
        </p:txBody>
      </p:sp>
    </p:spTree>
    <p:extLst>
      <p:ext uri="{BB962C8B-B14F-4D97-AF65-F5344CB8AC3E}">
        <p14:creationId xmlns:p14="http://schemas.microsoft.com/office/powerpoint/2010/main" val="3870103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21ACBC-66C5-BB4B-BBA9-13A55CFB4ED9}" type="slidenum">
              <a:rPr lang="en-US" altLang="en-US"/>
              <a:pPr/>
              <a:t>65</a:t>
            </a:fld>
            <a:endParaRPr lang="en-US" altLang="en-US"/>
          </a:p>
        </p:txBody>
      </p:sp>
      <p:sp>
        <p:nvSpPr>
          <p:cNvPr id="701442" name="Rectangle 2"/>
          <p:cNvSpPr>
            <a:spLocks noRot="1" noChangeArrowheads="1" noTextEdit="1"/>
          </p:cNvSpPr>
          <p:nvPr>
            <p:ph type="sldImg"/>
          </p:nvPr>
        </p:nvSpPr>
        <p:spPr>
          <a:ln/>
        </p:spPr>
      </p:sp>
      <p:sp>
        <p:nvSpPr>
          <p:cNvPr id="701443" name="Rectangle 3"/>
          <p:cNvSpPr>
            <a:spLocks noGrp="1" noChangeArrowheads="1"/>
          </p:cNvSpPr>
          <p:nvPr>
            <p:ph type="body" idx="1"/>
          </p:nvPr>
        </p:nvSpPr>
        <p:spPr>
          <a:xfrm>
            <a:off x="914400" y="4343400"/>
            <a:ext cx="5029200" cy="4114800"/>
          </a:xfrm>
        </p:spPr>
        <p:txBody>
          <a:bodyPr/>
          <a:lstStyle/>
          <a:p>
            <a:r>
              <a:rPr lang="en-US" altLang="en-US" i="1"/>
              <a:t>Iris fulva</a:t>
            </a:r>
            <a:r>
              <a:rPr lang="en-US" altLang="en-US"/>
              <a:t> is another native American iris. It is one of the five species of the Louisiana iris group. It is perhaps the closest to red of any species in the entire genus. It can also be found in shades of brown, yellow, white, and even a muddy purple.  Like all Lousiana iris, fulva does best in swampy conditions in acid soil during growing season and should be given plenty of fertilizer. </a:t>
            </a:r>
          </a:p>
        </p:txBody>
      </p:sp>
    </p:spTree>
    <p:extLst>
      <p:ext uri="{BB962C8B-B14F-4D97-AF65-F5344CB8AC3E}">
        <p14:creationId xmlns:p14="http://schemas.microsoft.com/office/powerpoint/2010/main" val="19021331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95F6B8-FE8B-D34A-9E7B-76474F4208C6}" type="slidenum">
              <a:rPr lang="en-US" altLang="en-US"/>
              <a:pPr/>
              <a:t>66</a:t>
            </a:fld>
            <a:endParaRPr lang="en-US" altLang="en-US"/>
          </a:p>
        </p:txBody>
      </p:sp>
      <p:sp>
        <p:nvSpPr>
          <p:cNvPr id="796674" name="Rectangle 2"/>
          <p:cNvSpPr>
            <a:spLocks noRot="1" noChangeArrowheads="1" noTextEdit="1"/>
          </p:cNvSpPr>
          <p:nvPr>
            <p:ph type="sldImg"/>
          </p:nvPr>
        </p:nvSpPr>
        <p:spPr>
          <a:ln/>
        </p:spPr>
      </p:sp>
      <p:sp>
        <p:nvSpPr>
          <p:cNvPr id="796675" name="Rectangle 3"/>
          <p:cNvSpPr>
            <a:spLocks noGrp="1" noChangeArrowheads="1"/>
          </p:cNvSpPr>
          <p:nvPr>
            <p:ph type="body" idx="1"/>
          </p:nvPr>
        </p:nvSpPr>
        <p:spPr/>
        <p:txBody>
          <a:bodyPr/>
          <a:lstStyle/>
          <a:p>
            <a:r>
              <a:rPr lang="en-US" altLang="en-US" sz="900" i="1">
                <a:solidFill>
                  <a:srgbClr val="FFCC66"/>
                </a:solidFill>
              </a:rPr>
              <a:t>Iris brevicaulis</a:t>
            </a:r>
            <a:r>
              <a:rPr lang="en-US" altLang="en-US" sz="900">
                <a:solidFill>
                  <a:srgbClr val="FFCC66"/>
                </a:solidFill>
              </a:rPr>
              <a:t>,  another native American iris, normally has blue flowers on shorter zig-zag stems. It is one of the five species of the Louisiana iris group. </a:t>
            </a:r>
          </a:p>
        </p:txBody>
      </p:sp>
    </p:spTree>
    <p:extLst>
      <p:ext uri="{BB962C8B-B14F-4D97-AF65-F5344CB8AC3E}">
        <p14:creationId xmlns:p14="http://schemas.microsoft.com/office/powerpoint/2010/main" val="17110223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062069-2077-B54C-9265-F14C0B791BD7}" type="slidenum">
              <a:rPr lang="en-US" altLang="en-US"/>
              <a:pPr/>
              <a:t>67</a:t>
            </a:fld>
            <a:endParaRPr lang="en-US" altLang="en-US"/>
          </a:p>
        </p:txBody>
      </p:sp>
      <p:sp>
        <p:nvSpPr>
          <p:cNvPr id="797698" name="Rectangle 2"/>
          <p:cNvSpPr>
            <a:spLocks noRot="1" noChangeArrowheads="1" noTextEdit="1"/>
          </p:cNvSpPr>
          <p:nvPr>
            <p:ph type="sldImg"/>
          </p:nvPr>
        </p:nvSpPr>
        <p:spPr>
          <a:ln/>
        </p:spPr>
      </p:sp>
      <p:sp>
        <p:nvSpPr>
          <p:cNvPr id="797699" name="Rectangle 3"/>
          <p:cNvSpPr>
            <a:spLocks noGrp="1" noChangeArrowheads="1"/>
          </p:cNvSpPr>
          <p:nvPr>
            <p:ph type="body" idx="1"/>
          </p:nvPr>
        </p:nvSpPr>
        <p:spPr/>
        <p:txBody>
          <a:bodyPr/>
          <a:lstStyle/>
          <a:p>
            <a:r>
              <a:rPr lang="en-US" altLang="en-US" sz="1400">
                <a:solidFill>
                  <a:schemeClr val="bg2"/>
                </a:solidFill>
              </a:rPr>
              <a:t>Star Sedge looks</a:t>
            </a:r>
            <a:r>
              <a:rPr lang="en-US" altLang="en-US"/>
              <a:t> like a typical sedge until mid summer, when the clusters of foliage at the top of the 15" stems suddenly burst forth with spectacularly curious white bracts. This native from coastal Virginia into Florida is perfect for the bog garden.</a:t>
            </a:r>
          </a:p>
        </p:txBody>
      </p:sp>
    </p:spTree>
    <p:extLst>
      <p:ext uri="{BB962C8B-B14F-4D97-AF65-F5344CB8AC3E}">
        <p14:creationId xmlns:p14="http://schemas.microsoft.com/office/powerpoint/2010/main" val="1985480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9FB4C1-5D40-A34D-B230-48AF1E54DFA9}" type="slidenum">
              <a:rPr lang="en-US" altLang="en-US"/>
              <a:pPr/>
              <a:t>68</a:t>
            </a:fld>
            <a:endParaRPr lang="en-US" altLang="en-US"/>
          </a:p>
        </p:txBody>
      </p:sp>
      <p:sp>
        <p:nvSpPr>
          <p:cNvPr id="705538" name="Rectangle 2"/>
          <p:cNvSpPr>
            <a:spLocks noRot="1" noChangeArrowheads="1" noTextEdit="1"/>
          </p:cNvSpPr>
          <p:nvPr>
            <p:ph type="sldImg"/>
          </p:nvPr>
        </p:nvSpPr>
        <p:spPr>
          <a:ln/>
        </p:spPr>
      </p:sp>
      <p:sp>
        <p:nvSpPr>
          <p:cNvPr id="705539" name="Rectangle 3"/>
          <p:cNvSpPr>
            <a:spLocks noGrp="1" noChangeArrowheads="1"/>
          </p:cNvSpPr>
          <p:nvPr>
            <p:ph type="body" idx="1"/>
          </p:nvPr>
        </p:nvSpPr>
        <p:spPr>
          <a:xfrm>
            <a:off x="914400" y="4343400"/>
            <a:ext cx="5029200" cy="4114800"/>
          </a:xfrm>
        </p:spPr>
        <p:txBody>
          <a:bodyPr/>
          <a:lstStyle/>
          <a:p>
            <a:r>
              <a:rPr lang="en-US" altLang="en-US"/>
              <a:t>Black Magic Taro (Colocasia esculenta) Incredible dusty charcoal black leaves on dark burgundy/black stems.Tropical Marginal plant. Height: 3-6'. Planting depth: 0-6". Partial shade to shade. Hardy zones 9-11</a:t>
            </a:r>
          </a:p>
          <a:p>
            <a:r>
              <a:rPr lang="en-US" altLang="en-US"/>
              <a:t>                                               </a:t>
            </a:r>
          </a:p>
          <a:p>
            <a:r>
              <a:rPr lang="en-US" altLang="en-US"/>
              <a:t>                                               </a:t>
            </a:r>
          </a:p>
          <a:p>
            <a:endParaRPr lang="en-US" altLang="en-US"/>
          </a:p>
        </p:txBody>
      </p:sp>
    </p:spTree>
    <p:extLst>
      <p:ext uri="{BB962C8B-B14F-4D97-AF65-F5344CB8AC3E}">
        <p14:creationId xmlns:p14="http://schemas.microsoft.com/office/powerpoint/2010/main" val="19547204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1E47C6-5FF6-9B48-B050-0D961E895B13}" type="slidenum">
              <a:rPr lang="en-US" altLang="en-US"/>
              <a:pPr/>
              <a:t>69</a:t>
            </a:fld>
            <a:endParaRPr lang="en-US" altLang="en-US"/>
          </a:p>
        </p:txBody>
      </p:sp>
      <p:sp>
        <p:nvSpPr>
          <p:cNvPr id="707586" name="Rectangle 2"/>
          <p:cNvSpPr>
            <a:spLocks noRot="1" noChangeArrowheads="1" noTextEdit="1"/>
          </p:cNvSpPr>
          <p:nvPr>
            <p:ph type="sldImg"/>
          </p:nvPr>
        </p:nvSpPr>
        <p:spPr>
          <a:ln/>
        </p:spPr>
      </p:sp>
      <p:sp>
        <p:nvSpPr>
          <p:cNvPr id="707587" name="Rectangle 3"/>
          <p:cNvSpPr>
            <a:spLocks noGrp="1" noChangeArrowheads="1"/>
          </p:cNvSpPr>
          <p:nvPr>
            <p:ph type="body" idx="1"/>
          </p:nvPr>
        </p:nvSpPr>
        <p:spPr>
          <a:xfrm>
            <a:off x="914400" y="4343400"/>
            <a:ext cx="5029200" cy="4114800"/>
          </a:xfrm>
        </p:spPr>
        <p:txBody>
          <a:bodyPr/>
          <a:lstStyle/>
          <a:p>
            <a:r>
              <a:rPr lang="en-US" altLang="en-US"/>
              <a:t> Umbrella Palm (Cyperus alternifolius) 5ft tall, and 5ft spread (vase shaped). Prefers wet soil to 6in of water. Full sun to part shade. Umbrella like green leaves growing high above water surface with green stems. Zones 9-11</a:t>
            </a:r>
          </a:p>
          <a:p>
            <a:r>
              <a:rPr lang="en-US" altLang="en-US"/>
              <a:t>                                         </a:t>
            </a:r>
          </a:p>
          <a:p>
            <a:endParaRPr lang="en-US" altLang="en-US"/>
          </a:p>
          <a:p>
            <a:endParaRPr lang="en-US" altLang="en-US"/>
          </a:p>
        </p:txBody>
      </p:sp>
    </p:spTree>
    <p:extLst>
      <p:ext uri="{BB962C8B-B14F-4D97-AF65-F5344CB8AC3E}">
        <p14:creationId xmlns:p14="http://schemas.microsoft.com/office/powerpoint/2010/main" val="78183857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020E56-ECD8-CF41-A08A-70EF5A4768E8}" type="slidenum">
              <a:rPr lang="en-US" altLang="en-US"/>
              <a:pPr/>
              <a:t>70</a:t>
            </a:fld>
            <a:endParaRPr lang="en-US" altLang="en-US"/>
          </a:p>
        </p:txBody>
      </p:sp>
      <p:sp>
        <p:nvSpPr>
          <p:cNvPr id="709634" name="Rectangle 2"/>
          <p:cNvSpPr>
            <a:spLocks noRot="1" noChangeArrowheads="1" noTextEdit="1"/>
          </p:cNvSpPr>
          <p:nvPr>
            <p:ph type="sldImg"/>
          </p:nvPr>
        </p:nvSpPr>
        <p:spPr>
          <a:ln/>
        </p:spPr>
      </p:sp>
      <p:sp>
        <p:nvSpPr>
          <p:cNvPr id="709635" name="Rectangle 3"/>
          <p:cNvSpPr>
            <a:spLocks noGrp="1" noChangeArrowheads="1"/>
          </p:cNvSpPr>
          <p:nvPr>
            <p:ph type="body" idx="1"/>
          </p:nvPr>
        </p:nvSpPr>
        <p:spPr>
          <a:xfrm>
            <a:off x="914400" y="4343400"/>
            <a:ext cx="5029200" cy="4114800"/>
          </a:xfrm>
        </p:spPr>
        <p:txBody>
          <a:bodyPr/>
          <a:lstStyle/>
          <a:p>
            <a:r>
              <a:rPr lang="en-US" altLang="en-US"/>
              <a:t> Dwarf Cattail- Typha minima. Smaller that Graceful, reaching height of36". Walnut-size catkins. Tolerates up to 6" water depth. Hardy zones 2-9.</a:t>
            </a:r>
          </a:p>
          <a:p>
            <a:endParaRPr lang="en-US" altLang="en-US"/>
          </a:p>
          <a:p>
            <a:r>
              <a:rPr lang="en-US" altLang="en-US"/>
              <a:t>                                                    </a:t>
            </a:r>
          </a:p>
        </p:txBody>
      </p:sp>
    </p:spTree>
    <p:extLst>
      <p:ext uri="{BB962C8B-B14F-4D97-AF65-F5344CB8AC3E}">
        <p14:creationId xmlns:p14="http://schemas.microsoft.com/office/powerpoint/2010/main" val="205592725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BD653D-1D89-F34E-9CF9-4A0C37737FBE}" type="slidenum">
              <a:rPr lang="en-US" altLang="en-US"/>
              <a:pPr/>
              <a:t>71</a:t>
            </a:fld>
            <a:endParaRPr lang="en-US" altLang="en-US"/>
          </a:p>
        </p:txBody>
      </p:sp>
      <p:sp>
        <p:nvSpPr>
          <p:cNvPr id="711682" name="Rectangle 2"/>
          <p:cNvSpPr>
            <a:spLocks noRot="1" noChangeArrowheads="1" noTextEdit="1"/>
          </p:cNvSpPr>
          <p:nvPr>
            <p:ph type="sldImg"/>
          </p:nvPr>
        </p:nvSpPr>
        <p:spPr>
          <a:ln/>
        </p:spPr>
      </p:sp>
      <p:sp>
        <p:nvSpPr>
          <p:cNvPr id="711683" name="Rectangle 3"/>
          <p:cNvSpPr>
            <a:spLocks noGrp="1" noChangeArrowheads="1"/>
          </p:cNvSpPr>
          <p:nvPr>
            <p:ph type="body" idx="1"/>
          </p:nvPr>
        </p:nvSpPr>
        <p:spPr>
          <a:xfrm>
            <a:off x="914400" y="4343400"/>
            <a:ext cx="5029200" cy="4114800"/>
          </a:xfrm>
        </p:spPr>
        <p:txBody>
          <a:bodyPr/>
          <a:lstStyle/>
          <a:p>
            <a:r>
              <a:rPr lang="en-US" altLang="en-US"/>
              <a:t>Dwarf Variegated Sweet Flag (</a:t>
            </a:r>
            <a:r>
              <a:rPr lang="en-US" altLang="en-US" i="1"/>
              <a:t>Acorus </a:t>
            </a:r>
            <a:r>
              <a:rPr lang="en-US" altLang="en-US" i="1">
                <a:solidFill>
                  <a:schemeClr val="bg2"/>
                </a:solidFill>
              </a:rPr>
              <a:t>calamus</a:t>
            </a:r>
            <a:r>
              <a:rPr lang="en-US" altLang="en-US" i="1"/>
              <a:t> variegatus</a:t>
            </a:r>
            <a:r>
              <a:rPr lang="en-US" altLang="en-US"/>
              <a:t>) Height 6-10 in, spread 12 in. Prefers full sun to part shade and will grow in wet soil to 6 in of water. Narrow short green and white foliage forming a low compact plant. Hardy in zones 6-10. Zone 5 if below the ice in the winter.</a:t>
            </a:r>
          </a:p>
          <a:p>
            <a:endParaRPr lang="en-US" altLang="en-US"/>
          </a:p>
          <a:p>
            <a:endParaRPr lang="en-US" altLang="en-US"/>
          </a:p>
          <a:p>
            <a:endParaRPr lang="en-US" altLang="en-US"/>
          </a:p>
          <a:p>
            <a:r>
              <a:rPr lang="en-US" altLang="en-US"/>
              <a:t>      </a:t>
            </a:r>
          </a:p>
        </p:txBody>
      </p:sp>
    </p:spTree>
    <p:extLst>
      <p:ext uri="{BB962C8B-B14F-4D97-AF65-F5344CB8AC3E}">
        <p14:creationId xmlns:p14="http://schemas.microsoft.com/office/powerpoint/2010/main" val="957544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D935B7-3D92-FF42-9ED2-64183FAE7FCB}" type="slidenum">
              <a:rPr lang="en-US" altLang="en-US"/>
              <a:pPr/>
              <a:t>7</a:t>
            </a:fld>
            <a:endParaRPr lang="en-US" altLang="en-US"/>
          </a:p>
        </p:txBody>
      </p:sp>
      <p:sp>
        <p:nvSpPr>
          <p:cNvPr id="764930" name="Rectangle 2"/>
          <p:cNvSpPr>
            <a:spLocks noRot="1" noChangeArrowheads="1" noTextEdit="1"/>
          </p:cNvSpPr>
          <p:nvPr>
            <p:ph type="sldImg"/>
          </p:nvPr>
        </p:nvSpPr>
        <p:spPr>
          <a:ln/>
        </p:spPr>
      </p:sp>
      <p:sp>
        <p:nvSpPr>
          <p:cNvPr id="764931" name="Rectangle 3"/>
          <p:cNvSpPr>
            <a:spLocks noGrp="1" noChangeArrowheads="1"/>
          </p:cNvSpPr>
          <p:nvPr>
            <p:ph type="body" idx="1"/>
          </p:nvPr>
        </p:nvSpPr>
        <p:spPr/>
        <p:txBody>
          <a:bodyPr/>
          <a:lstStyle/>
          <a:p>
            <a:r>
              <a:rPr lang="en-US" altLang="en-US"/>
              <a:t>The location is crucial in planning a water garden and selecting the right location will ensure that your water garden gives you years of enjoyment.</a:t>
            </a:r>
          </a:p>
        </p:txBody>
      </p:sp>
    </p:spTree>
    <p:extLst>
      <p:ext uri="{BB962C8B-B14F-4D97-AF65-F5344CB8AC3E}">
        <p14:creationId xmlns:p14="http://schemas.microsoft.com/office/powerpoint/2010/main" val="100709782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94C2A6-5841-5A4E-9C22-0455461FBF4C}" type="slidenum">
              <a:rPr lang="en-US" altLang="en-US"/>
              <a:pPr/>
              <a:t>72</a:t>
            </a:fld>
            <a:endParaRPr lang="en-US" altLang="en-US"/>
          </a:p>
        </p:txBody>
      </p:sp>
      <p:sp>
        <p:nvSpPr>
          <p:cNvPr id="713730" name="Rectangle 2"/>
          <p:cNvSpPr>
            <a:spLocks noRot="1" noChangeArrowheads="1" noTextEdit="1"/>
          </p:cNvSpPr>
          <p:nvPr>
            <p:ph type="sldImg"/>
          </p:nvPr>
        </p:nvSpPr>
        <p:spPr>
          <a:ln/>
        </p:spPr>
      </p:sp>
      <p:sp>
        <p:nvSpPr>
          <p:cNvPr id="713731" name="Rectangle 3"/>
          <p:cNvSpPr>
            <a:spLocks noGrp="1" noChangeArrowheads="1"/>
          </p:cNvSpPr>
          <p:nvPr>
            <p:ph type="body" idx="1"/>
          </p:nvPr>
        </p:nvSpPr>
        <p:spPr>
          <a:xfrm>
            <a:off x="914400" y="4343400"/>
            <a:ext cx="5029200" cy="4114800"/>
          </a:xfrm>
        </p:spPr>
        <p:txBody>
          <a:bodyPr/>
          <a:lstStyle/>
          <a:p>
            <a:r>
              <a:rPr lang="en-US" altLang="en-US"/>
              <a:t>Grassy-leaved sweet flag (Acorus gramineus variegatus) Height 6-10in, spread 12in. Prefers full sun to part shade and will grow in wet soil to 2in ofwater. Narrow short green and white foliage forming a low compact plant. Hardy in zones 6-10. Zone 5 if below the ice in the winter. </a:t>
            </a:r>
          </a:p>
          <a:p>
            <a:endParaRPr lang="en-US" altLang="en-US"/>
          </a:p>
          <a:p>
            <a:endParaRPr lang="en-US" altLang="en-US"/>
          </a:p>
          <a:p>
            <a:r>
              <a:rPr lang="en-US" altLang="en-US"/>
              <a:t>            </a:t>
            </a:r>
          </a:p>
          <a:p>
            <a:r>
              <a:rPr lang="en-US" altLang="en-US"/>
              <a:t>      </a:t>
            </a:r>
          </a:p>
        </p:txBody>
      </p:sp>
    </p:spTree>
    <p:extLst>
      <p:ext uri="{BB962C8B-B14F-4D97-AF65-F5344CB8AC3E}">
        <p14:creationId xmlns:p14="http://schemas.microsoft.com/office/powerpoint/2010/main" val="2159610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E72989-6E81-F849-AD98-2B9DE3F004FB}" type="slidenum">
              <a:rPr lang="en-US" altLang="en-US"/>
              <a:pPr/>
              <a:t>73</a:t>
            </a:fld>
            <a:endParaRPr lang="en-US" altLang="en-US"/>
          </a:p>
        </p:txBody>
      </p:sp>
      <p:sp>
        <p:nvSpPr>
          <p:cNvPr id="817154" name="Rectangle 2"/>
          <p:cNvSpPr>
            <a:spLocks noRot="1" noChangeArrowheads="1" noTextEdit="1"/>
          </p:cNvSpPr>
          <p:nvPr>
            <p:ph type="sldImg"/>
          </p:nvPr>
        </p:nvSpPr>
        <p:spPr>
          <a:ln/>
        </p:spPr>
      </p:sp>
      <p:sp>
        <p:nvSpPr>
          <p:cNvPr id="817155" name="Rectangle 3"/>
          <p:cNvSpPr>
            <a:spLocks noGrp="1" noChangeArrowheads="1"/>
          </p:cNvSpPr>
          <p:nvPr>
            <p:ph type="body" idx="1"/>
          </p:nvPr>
        </p:nvSpPr>
        <p:spPr/>
        <p:txBody>
          <a:bodyPr/>
          <a:lstStyle/>
          <a:p>
            <a:r>
              <a:rPr lang="en-US" altLang="en-US" b="1"/>
              <a:t>S</a:t>
            </a:r>
            <a:r>
              <a:rPr lang="en-US" altLang="en-US"/>
              <a:t>oft rush is a true rush. Its pale-green stems are erect and two to five feet tall. Soft rush has no </a:t>
            </a:r>
            <a:r>
              <a:rPr lang="en-US" altLang="en-US" b="1"/>
              <a:t>leaves</a:t>
            </a:r>
            <a:r>
              <a:rPr lang="en-US" altLang="en-US"/>
              <a:t>. The inflorescence of soft rush appears to be coming out of the side of the stem. The inflorescence is open and branched. Each branch has 30-100 small</a:t>
            </a:r>
            <a:r>
              <a:rPr lang="en-US" altLang="en-US" b="1"/>
              <a:t> </a:t>
            </a:r>
            <a:r>
              <a:rPr lang="en-US" altLang="en-US"/>
              <a:t>flowers, each greenish-brown flower on its own stalk. </a:t>
            </a:r>
          </a:p>
        </p:txBody>
      </p:sp>
    </p:spTree>
    <p:extLst>
      <p:ext uri="{BB962C8B-B14F-4D97-AF65-F5344CB8AC3E}">
        <p14:creationId xmlns:p14="http://schemas.microsoft.com/office/powerpoint/2010/main" val="40939886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2835B6-2DA8-824D-8C28-78762CC1D587}" type="slidenum">
              <a:rPr lang="en-US" altLang="en-US"/>
              <a:pPr/>
              <a:t>74</a:t>
            </a:fld>
            <a:endParaRPr lang="en-US" altLang="en-US"/>
          </a:p>
        </p:txBody>
      </p:sp>
      <p:sp>
        <p:nvSpPr>
          <p:cNvPr id="716802" name="Rectangle 2"/>
          <p:cNvSpPr>
            <a:spLocks noRot="1" noChangeArrowheads="1" noTextEdit="1"/>
          </p:cNvSpPr>
          <p:nvPr>
            <p:ph type="sldImg"/>
          </p:nvPr>
        </p:nvSpPr>
        <p:spPr>
          <a:ln/>
        </p:spPr>
      </p:sp>
      <p:sp>
        <p:nvSpPr>
          <p:cNvPr id="716803" name="Rectangle 3"/>
          <p:cNvSpPr>
            <a:spLocks noGrp="1" noChangeArrowheads="1"/>
          </p:cNvSpPr>
          <p:nvPr>
            <p:ph type="body" idx="1"/>
          </p:nvPr>
        </p:nvSpPr>
        <p:spPr>
          <a:xfrm>
            <a:off x="914400" y="4343400"/>
            <a:ext cx="5029200" cy="4114800"/>
          </a:xfrm>
        </p:spPr>
        <p:txBody>
          <a:bodyPr/>
          <a:lstStyle/>
          <a:p>
            <a:r>
              <a:rPr lang="en-US" altLang="en-US"/>
              <a:t>Not really a member of the bamboo family,  this plant only looks like bamboo It is not overly invasive.  Usually growing up to 18 in. tall, it can grow to 2 ft. or more. Tiny and insignificant flowers appear in summer from among the slender leaves. Good for low screening and as an accent plant in tub gardens. Grow in sun to part shade. Zones 6 - 11</a:t>
            </a:r>
          </a:p>
          <a:p>
            <a:r>
              <a:rPr lang="en-US" altLang="en-US"/>
              <a:t>Grow in medium container or larger in up to 4 in. of water</a:t>
            </a:r>
          </a:p>
          <a:p>
            <a:endParaRPr lang="en-US" altLang="en-US"/>
          </a:p>
          <a:p>
            <a:r>
              <a:rPr lang="en-US" altLang="en-US"/>
              <a:t>                                       </a:t>
            </a:r>
          </a:p>
          <a:p>
            <a:endParaRPr lang="en-US" altLang="en-US"/>
          </a:p>
          <a:p>
            <a:endParaRPr lang="en-US" altLang="en-US"/>
          </a:p>
          <a:p>
            <a:endParaRPr lang="en-US" altLang="en-US"/>
          </a:p>
          <a:p>
            <a:endParaRPr lang="en-US" altLang="en-US"/>
          </a:p>
          <a:p>
            <a:endParaRPr lang="en-US" altLang="en-US"/>
          </a:p>
        </p:txBody>
      </p:sp>
    </p:spTree>
    <p:extLst>
      <p:ext uri="{BB962C8B-B14F-4D97-AF65-F5344CB8AC3E}">
        <p14:creationId xmlns:p14="http://schemas.microsoft.com/office/powerpoint/2010/main" val="22916948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CEE6F3-317B-E34D-B8D6-C1D60834B134}" type="slidenum">
              <a:rPr lang="en-US" altLang="en-US"/>
              <a:pPr/>
              <a:t>75</a:t>
            </a:fld>
            <a:endParaRPr lang="en-US" altLang="en-US"/>
          </a:p>
        </p:txBody>
      </p:sp>
      <p:sp>
        <p:nvSpPr>
          <p:cNvPr id="718850" name="Rectangle 2"/>
          <p:cNvSpPr>
            <a:spLocks noRot="1" noChangeArrowheads="1" noTextEdit="1"/>
          </p:cNvSpPr>
          <p:nvPr>
            <p:ph type="sldImg"/>
          </p:nvPr>
        </p:nvSpPr>
        <p:spPr>
          <a:ln/>
        </p:spPr>
      </p:sp>
      <p:sp>
        <p:nvSpPr>
          <p:cNvPr id="718851" name="Rectangle 3"/>
          <p:cNvSpPr>
            <a:spLocks noGrp="1" noChangeArrowheads="1"/>
          </p:cNvSpPr>
          <p:nvPr>
            <p:ph type="body" idx="1"/>
          </p:nvPr>
        </p:nvSpPr>
        <p:spPr>
          <a:xfrm>
            <a:off x="914400" y="4343400"/>
            <a:ext cx="5029200" cy="4114800"/>
          </a:xfrm>
        </p:spPr>
        <p:txBody>
          <a:bodyPr/>
          <a:lstStyle/>
          <a:p>
            <a:r>
              <a:rPr lang="en-US" altLang="en-US"/>
              <a:t>Horsetail rush (Equisetum hyemale) is also called "scouring rush“ and has dark green-segmented stalks. Growing to 36" in height, it is a vigorous grower and spreader. Horsetail rush has a history of medicinal use. It tolerates damp soil to 12" water depth. </a:t>
            </a:r>
          </a:p>
          <a:p>
            <a:endParaRPr lang="en-US" altLang="en-US"/>
          </a:p>
        </p:txBody>
      </p:sp>
    </p:spTree>
    <p:extLst>
      <p:ext uri="{BB962C8B-B14F-4D97-AF65-F5344CB8AC3E}">
        <p14:creationId xmlns:p14="http://schemas.microsoft.com/office/powerpoint/2010/main" val="121340574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02B77E-F5D6-DB49-B725-E4DC3A02EE42}" type="slidenum">
              <a:rPr lang="en-US" altLang="en-US"/>
              <a:pPr/>
              <a:t>76</a:t>
            </a:fld>
            <a:endParaRPr lang="en-US" altLang="en-US"/>
          </a:p>
        </p:txBody>
      </p:sp>
      <p:sp>
        <p:nvSpPr>
          <p:cNvPr id="720898" name="Rectangle 2"/>
          <p:cNvSpPr>
            <a:spLocks noRot="1" noChangeArrowheads="1" noTextEdit="1"/>
          </p:cNvSpPr>
          <p:nvPr>
            <p:ph type="sldImg"/>
          </p:nvPr>
        </p:nvSpPr>
        <p:spPr>
          <a:ln/>
        </p:spPr>
      </p:sp>
      <p:sp>
        <p:nvSpPr>
          <p:cNvPr id="720899" name="Rectangle 3"/>
          <p:cNvSpPr>
            <a:spLocks noGrp="1" noChangeArrowheads="1"/>
          </p:cNvSpPr>
          <p:nvPr>
            <p:ph type="body" idx="1"/>
          </p:nvPr>
        </p:nvSpPr>
        <p:spPr>
          <a:xfrm>
            <a:off x="914400" y="4343400"/>
            <a:ext cx="5029200" cy="4114800"/>
          </a:xfrm>
        </p:spPr>
        <p:txBody>
          <a:bodyPr/>
          <a:lstStyle/>
          <a:p>
            <a:r>
              <a:rPr lang="en-US" altLang="en-US"/>
              <a:t>Golden Club (</a:t>
            </a:r>
            <a:r>
              <a:rPr lang="en-US" altLang="en-US" i="1"/>
              <a:t>Orontium aquaticum</a:t>
            </a:r>
            <a:r>
              <a:rPr lang="en-US" altLang="en-US"/>
              <a:t>)  is an easy to grow plant that forms tight clumps 6 inches tall and 12 inches wide. Velvety green foliage with gold spikes shooting up out of the leaves in spring and grows in part to full shade. </a:t>
            </a:r>
          </a:p>
          <a:p>
            <a:endParaRPr lang="en-US" altLang="en-US"/>
          </a:p>
          <a:p>
            <a:endParaRPr lang="en-US" altLang="en-US"/>
          </a:p>
        </p:txBody>
      </p:sp>
    </p:spTree>
    <p:extLst>
      <p:ext uri="{BB962C8B-B14F-4D97-AF65-F5344CB8AC3E}">
        <p14:creationId xmlns:p14="http://schemas.microsoft.com/office/powerpoint/2010/main" val="120564430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724E6F-D8AF-164C-971F-18B8454282D9}" type="slidenum">
              <a:rPr lang="en-US" altLang="en-US"/>
              <a:pPr/>
              <a:t>77</a:t>
            </a:fld>
            <a:endParaRPr lang="en-US" altLang="en-US"/>
          </a:p>
        </p:txBody>
      </p:sp>
      <p:sp>
        <p:nvSpPr>
          <p:cNvPr id="722946" name="Rectangle 2"/>
          <p:cNvSpPr>
            <a:spLocks noRot="1" noChangeArrowheads="1" noTextEdit="1"/>
          </p:cNvSpPr>
          <p:nvPr>
            <p:ph type="sldImg"/>
          </p:nvPr>
        </p:nvSpPr>
        <p:spPr>
          <a:ln/>
        </p:spPr>
      </p:sp>
      <p:sp>
        <p:nvSpPr>
          <p:cNvPr id="722947" name="Rectangle 3"/>
          <p:cNvSpPr>
            <a:spLocks noGrp="1" noChangeArrowheads="1"/>
          </p:cNvSpPr>
          <p:nvPr>
            <p:ph type="body" idx="1"/>
          </p:nvPr>
        </p:nvSpPr>
        <p:spPr>
          <a:xfrm>
            <a:off x="914400" y="4343400"/>
            <a:ext cx="5029200" cy="4114800"/>
          </a:xfrm>
        </p:spPr>
        <p:txBody>
          <a:bodyPr/>
          <a:lstStyle/>
          <a:p>
            <a:r>
              <a:rPr lang="en-US" altLang="en-US"/>
              <a:t> Forget Me Not (</a:t>
            </a:r>
            <a:r>
              <a:rPr lang="en-US" altLang="en-US" i="1"/>
              <a:t>Myosotis palustris</a:t>
            </a:r>
            <a:r>
              <a:rPr lang="en-US" altLang="en-US"/>
              <a:t>) grows to 6 inches tall with a creeping spread. It grows well in wet soil to 2 inches of water. Preferring full sun to part shade, it has green fuzzy leaves below small blue flower clusters. It is particularly impressive on a waterfall or at the ponds edge. </a:t>
            </a:r>
          </a:p>
          <a:p>
            <a:endParaRPr lang="en-US" altLang="en-US"/>
          </a:p>
          <a:p>
            <a:endParaRPr lang="en-US" altLang="en-US"/>
          </a:p>
        </p:txBody>
      </p:sp>
    </p:spTree>
    <p:extLst>
      <p:ext uri="{BB962C8B-B14F-4D97-AF65-F5344CB8AC3E}">
        <p14:creationId xmlns:p14="http://schemas.microsoft.com/office/powerpoint/2010/main" val="175559107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A69D14-5682-FA4F-8E59-A63EAB7912D8}" type="slidenum">
              <a:rPr lang="en-US" altLang="en-US"/>
              <a:pPr/>
              <a:t>78</a:t>
            </a:fld>
            <a:endParaRPr lang="en-US" altLang="en-US"/>
          </a:p>
        </p:txBody>
      </p:sp>
      <p:sp>
        <p:nvSpPr>
          <p:cNvPr id="798722" name="Rectangle 2"/>
          <p:cNvSpPr>
            <a:spLocks noRot="1" noChangeArrowheads="1" noTextEdit="1"/>
          </p:cNvSpPr>
          <p:nvPr>
            <p:ph type="sldImg"/>
          </p:nvPr>
        </p:nvSpPr>
        <p:spPr>
          <a:ln/>
        </p:spPr>
      </p:sp>
      <p:sp>
        <p:nvSpPr>
          <p:cNvPr id="798723" name="Rectangle 3"/>
          <p:cNvSpPr>
            <a:spLocks noGrp="1" noChangeArrowheads="1"/>
          </p:cNvSpPr>
          <p:nvPr>
            <p:ph type="body" idx="1"/>
          </p:nvPr>
        </p:nvSpPr>
        <p:spPr/>
        <p:txBody>
          <a:bodyPr/>
          <a:lstStyle/>
          <a:p>
            <a:r>
              <a:rPr lang="en-US" altLang="en-US"/>
              <a:t>Bacopa or variegated water hyssop is a spreading shallow water herb. Hardy to 20-30</a:t>
            </a:r>
            <a:r>
              <a:rPr lang="en-US" altLang="en-US">
                <a:ea typeface="Arial" charset="0"/>
                <a:cs typeface="Arial" charset="0"/>
              </a:rPr>
              <a:t> degrees.</a:t>
            </a:r>
          </a:p>
        </p:txBody>
      </p:sp>
    </p:spTree>
    <p:extLst>
      <p:ext uri="{BB962C8B-B14F-4D97-AF65-F5344CB8AC3E}">
        <p14:creationId xmlns:p14="http://schemas.microsoft.com/office/powerpoint/2010/main" val="194138819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1C159D-7647-4D45-8433-152C04FBC38F}" type="slidenum">
              <a:rPr lang="en-US" altLang="en-US"/>
              <a:pPr/>
              <a:t>79</a:t>
            </a:fld>
            <a:endParaRPr lang="en-US" altLang="en-US"/>
          </a:p>
        </p:txBody>
      </p:sp>
      <p:sp>
        <p:nvSpPr>
          <p:cNvPr id="726018" name="Rectangle 2"/>
          <p:cNvSpPr>
            <a:spLocks noRot="1" noChangeArrowheads="1" noTextEdit="1"/>
          </p:cNvSpPr>
          <p:nvPr>
            <p:ph type="sldImg"/>
          </p:nvPr>
        </p:nvSpPr>
        <p:spPr>
          <a:ln/>
        </p:spPr>
      </p:sp>
      <p:sp>
        <p:nvSpPr>
          <p:cNvPr id="726019" name="Rectangle 3"/>
          <p:cNvSpPr>
            <a:spLocks noGrp="1" noChangeArrowheads="1"/>
          </p:cNvSpPr>
          <p:nvPr>
            <p:ph type="body" idx="1"/>
          </p:nvPr>
        </p:nvSpPr>
        <p:spPr>
          <a:xfrm>
            <a:off x="914400" y="4343400"/>
            <a:ext cx="5029200" cy="4114800"/>
          </a:xfrm>
        </p:spPr>
        <p:txBody>
          <a:bodyPr/>
          <a:lstStyle/>
          <a:p>
            <a:r>
              <a:rPr lang="en-US" altLang="en-US"/>
              <a:t>Cardinal Flower (Lobelia cardinalis) Crimson flowering spikes from mid to late summer. Slender plant. Grows to height of 36". Tolerates 1-2" water depth. Hardy zones2-9. </a:t>
            </a:r>
          </a:p>
        </p:txBody>
      </p:sp>
    </p:spTree>
    <p:extLst>
      <p:ext uri="{BB962C8B-B14F-4D97-AF65-F5344CB8AC3E}">
        <p14:creationId xmlns:p14="http://schemas.microsoft.com/office/powerpoint/2010/main" val="4492807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EDF40D-BB79-8245-A490-D44A036602FE}" type="slidenum">
              <a:rPr lang="en-US" altLang="en-US"/>
              <a:pPr/>
              <a:t>80</a:t>
            </a:fld>
            <a:endParaRPr lang="en-US" altLang="en-US"/>
          </a:p>
        </p:txBody>
      </p:sp>
      <p:sp>
        <p:nvSpPr>
          <p:cNvPr id="728066" name="Rectangle 2"/>
          <p:cNvSpPr>
            <a:spLocks noRot="1" noChangeArrowheads="1" noTextEdit="1"/>
          </p:cNvSpPr>
          <p:nvPr>
            <p:ph type="sldImg"/>
          </p:nvPr>
        </p:nvSpPr>
        <p:spPr>
          <a:ln/>
        </p:spPr>
      </p:sp>
      <p:sp>
        <p:nvSpPr>
          <p:cNvPr id="728067" name="Rectangle 3"/>
          <p:cNvSpPr>
            <a:spLocks noGrp="1" noChangeArrowheads="1"/>
          </p:cNvSpPr>
          <p:nvPr>
            <p:ph type="body" idx="1"/>
          </p:nvPr>
        </p:nvSpPr>
        <p:spPr>
          <a:xfrm>
            <a:off x="914400" y="4343400"/>
            <a:ext cx="5029200" cy="4114800"/>
          </a:xfrm>
        </p:spPr>
        <p:txBody>
          <a:bodyPr/>
          <a:lstStyle/>
          <a:p>
            <a:r>
              <a:rPr lang="en-US" altLang="en-US"/>
              <a:t>Blue Bell (Ruellia brittoniana) 24" tall and 24" wide, this plant has long sword like foliage, with summer flowers. Flowers are blue and petunia like. Prefers wet soil to 6 in of water. Full sun to part shade. Hardy in zones 8 -11. </a:t>
            </a:r>
          </a:p>
          <a:p>
            <a:endParaRPr lang="en-US" altLang="en-US"/>
          </a:p>
          <a:p>
            <a:r>
              <a:rPr lang="en-US" altLang="en-US"/>
              <a:t>           </a:t>
            </a:r>
          </a:p>
          <a:p>
            <a:endParaRPr lang="en-US" altLang="en-US"/>
          </a:p>
          <a:p>
            <a:endParaRPr lang="en-US" altLang="en-US"/>
          </a:p>
        </p:txBody>
      </p:sp>
    </p:spTree>
    <p:extLst>
      <p:ext uri="{BB962C8B-B14F-4D97-AF65-F5344CB8AC3E}">
        <p14:creationId xmlns:p14="http://schemas.microsoft.com/office/powerpoint/2010/main" val="133939642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B3F69C-73F6-5E45-972D-6B64193EF9CD}" type="slidenum">
              <a:rPr lang="en-US" altLang="en-US"/>
              <a:pPr/>
              <a:t>81</a:t>
            </a:fld>
            <a:endParaRPr lang="en-US" altLang="en-US"/>
          </a:p>
        </p:txBody>
      </p:sp>
      <p:sp>
        <p:nvSpPr>
          <p:cNvPr id="730114" name="Rectangle 2"/>
          <p:cNvSpPr>
            <a:spLocks noRot="1" noChangeArrowheads="1" noTextEdit="1"/>
          </p:cNvSpPr>
          <p:nvPr>
            <p:ph type="sldImg"/>
          </p:nvPr>
        </p:nvSpPr>
        <p:spPr>
          <a:ln/>
        </p:spPr>
      </p:sp>
      <p:sp>
        <p:nvSpPr>
          <p:cNvPr id="730115" name="Rectangle 3"/>
          <p:cNvSpPr>
            <a:spLocks noGrp="1" noChangeArrowheads="1"/>
          </p:cNvSpPr>
          <p:nvPr>
            <p:ph type="body" idx="1"/>
          </p:nvPr>
        </p:nvSpPr>
        <p:spPr>
          <a:xfrm>
            <a:off x="914400" y="4343400"/>
            <a:ext cx="5029200" cy="4114800"/>
          </a:xfrm>
        </p:spPr>
        <p:txBody>
          <a:bodyPr/>
          <a:lstStyle/>
          <a:p>
            <a:r>
              <a:rPr lang="en-US" altLang="en-US"/>
              <a:t>Pickerel Rush (Pontederia cordata) 1' to 2' A native variety with all the best features. Slick, broad dark green foliage. Bright lavender flowers. Easy to grow. Zone 3 Flowers in June, July, August, September.</a:t>
            </a:r>
          </a:p>
          <a:p>
            <a:endParaRPr lang="en-US" altLang="en-US"/>
          </a:p>
          <a:p>
            <a:endParaRPr lang="en-US" altLang="en-US"/>
          </a:p>
        </p:txBody>
      </p:sp>
    </p:spTree>
    <p:extLst>
      <p:ext uri="{BB962C8B-B14F-4D97-AF65-F5344CB8AC3E}">
        <p14:creationId xmlns:p14="http://schemas.microsoft.com/office/powerpoint/2010/main" val="1312177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4A6BBD-00C3-4244-8131-EAAA4240201A}" type="slidenum">
              <a:rPr lang="en-US" altLang="en-US"/>
              <a:pPr/>
              <a:t>8</a:t>
            </a:fld>
            <a:endParaRPr lang="en-US" altLang="en-US"/>
          </a:p>
        </p:txBody>
      </p:sp>
      <p:sp>
        <p:nvSpPr>
          <p:cNvPr id="765954" name="Rectangle 2"/>
          <p:cNvSpPr>
            <a:spLocks noRot="1" noChangeArrowheads="1" noTextEdit="1"/>
          </p:cNvSpPr>
          <p:nvPr>
            <p:ph type="sldImg"/>
          </p:nvPr>
        </p:nvSpPr>
        <p:spPr>
          <a:ln/>
        </p:spPr>
      </p:sp>
      <p:sp>
        <p:nvSpPr>
          <p:cNvPr id="765955" name="Rectangle 3"/>
          <p:cNvSpPr>
            <a:spLocks noGrp="1" noChangeArrowheads="1"/>
          </p:cNvSpPr>
          <p:nvPr>
            <p:ph type="body" idx="1"/>
          </p:nvPr>
        </p:nvSpPr>
        <p:spPr/>
        <p:txBody>
          <a:bodyPr/>
          <a:lstStyle/>
          <a:p>
            <a:r>
              <a:rPr lang="en-US" altLang="en-US" sz="1400">
                <a:solidFill>
                  <a:schemeClr val="bg2"/>
                </a:solidFill>
              </a:rPr>
              <a:t>Things to consider when selecting a water garden site are: s</a:t>
            </a:r>
            <a:r>
              <a:rPr lang="en-US" altLang="en-US">
                <a:solidFill>
                  <a:schemeClr val="bg2"/>
                </a:solidFill>
              </a:rPr>
              <a:t>unlight, elevation and grade, power and water source, proximity to outside activity areas, style and safety.</a:t>
            </a:r>
          </a:p>
          <a:p>
            <a:endParaRPr lang="en-US" altLang="en-US"/>
          </a:p>
        </p:txBody>
      </p:sp>
    </p:spTree>
    <p:extLst>
      <p:ext uri="{BB962C8B-B14F-4D97-AF65-F5344CB8AC3E}">
        <p14:creationId xmlns:p14="http://schemas.microsoft.com/office/powerpoint/2010/main" val="197447234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912986-90AA-1C4C-A0E2-31579E34A58E}" type="slidenum">
              <a:rPr lang="en-US" altLang="en-US"/>
              <a:pPr/>
              <a:t>82</a:t>
            </a:fld>
            <a:endParaRPr lang="en-US" altLang="en-US"/>
          </a:p>
        </p:txBody>
      </p:sp>
      <p:sp>
        <p:nvSpPr>
          <p:cNvPr id="732162" name="Rectangle 2"/>
          <p:cNvSpPr>
            <a:spLocks noRot="1" noChangeArrowheads="1" noTextEdit="1"/>
          </p:cNvSpPr>
          <p:nvPr>
            <p:ph type="sldImg"/>
          </p:nvPr>
        </p:nvSpPr>
        <p:spPr>
          <a:ln/>
        </p:spPr>
      </p:sp>
      <p:sp>
        <p:nvSpPr>
          <p:cNvPr id="732163" name="Rectangle 3"/>
          <p:cNvSpPr>
            <a:spLocks noGrp="1" noChangeArrowheads="1"/>
          </p:cNvSpPr>
          <p:nvPr>
            <p:ph type="body" idx="1"/>
          </p:nvPr>
        </p:nvSpPr>
        <p:spPr>
          <a:xfrm>
            <a:off x="914400" y="4343400"/>
            <a:ext cx="5029200" cy="4114800"/>
          </a:xfrm>
        </p:spPr>
        <p:txBody>
          <a:bodyPr/>
          <a:lstStyle/>
          <a:p>
            <a:r>
              <a:rPr lang="en-US" altLang="en-US"/>
              <a:t>Lizards Tail (Saururus sp.) Height 12-36in, spread running. Prefers wet soil to 6 in of water and will grow in full sun to part shade. Fragrant creamy white frothy flowers, in drooping clusters held near green heart shaped leaves. Hardy in zones 4-10.</a:t>
            </a:r>
          </a:p>
          <a:p>
            <a:endParaRPr lang="en-US" altLang="en-US"/>
          </a:p>
          <a:p>
            <a:endParaRPr lang="en-US" altLang="en-US"/>
          </a:p>
          <a:p>
            <a:r>
              <a:rPr lang="en-US" altLang="en-US"/>
              <a:t>              </a:t>
            </a:r>
          </a:p>
          <a:p>
            <a:endParaRPr lang="en-US" altLang="en-US"/>
          </a:p>
        </p:txBody>
      </p:sp>
    </p:spTree>
    <p:extLst>
      <p:ext uri="{BB962C8B-B14F-4D97-AF65-F5344CB8AC3E}">
        <p14:creationId xmlns:p14="http://schemas.microsoft.com/office/powerpoint/2010/main" val="125837735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28F9F5-BF65-2A4E-BC4F-9F737601F855}" type="slidenum">
              <a:rPr lang="en-US" altLang="en-US"/>
              <a:pPr/>
              <a:t>83</a:t>
            </a:fld>
            <a:endParaRPr lang="en-US" altLang="en-US"/>
          </a:p>
        </p:txBody>
      </p:sp>
      <p:sp>
        <p:nvSpPr>
          <p:cNvPr id="632834" name="Rectangle 2"/>
          <p:cNvSpPr>
            <a:spLocks noRot="1" noChangeArrowheads="1" noTextEdit="1"/>
          </p:cNvSpPr>
          <p:nvPr>
            <p:ph type="sldImg"/>
          </p:nvPr>
        </p:nvSpPr>
        <p:spPr>
          <a:ln/>
        </p:spPr>
      </p:sp>
      <p:sp>
        <p:nvSpPr>
          <p:cNvPr id="632835" name="Rectangle 3"/>
          <p:cNvSpPr>
            <a:spLocks noGrp="1" noChangeArrowheads="1"/>
          </p:cNvSpPr>
          <p:nvPr>
            <p:ph type="body" idx="1"/>
          </p:nvPr>
        </p:nvSpPr>
        <p:spPr>
          <a:xfrm>
            <a:off x="914400" y="4343400"/>
            <a:ext cx="5029200" cy="4114800"/>
          </a:xfrm>
        </p:spPr>
        <p:txBody>
          <a:bodyPr/>
          <a:lstStyle/>
          <a:p>
            <a:r>
              <a:rPr lang="en-US" altLang="en-US"/>
              <a:t>Although spring is the easiest time to divide your hardy water lilies, they can be divided anytime during the growing season. After a year or two, your water lilies will become pot-bound and need dividing and repotting. This is a great time to start a few more plants for your pond or share your favorite variety with friends. </a:t>
            </a:r>
          </a:p>
        </p:txBody>
      </p:sp>
    </p:spTree>
    <p:extLst>
      <p:ext uri="{BB962C8B-B14F-4D97-AF65-F5344CB8AC3E}">
        <p14:creationId xmlns:p14="http://schemas.microsoft.com/office/powerpoint/2010/main" val="112918260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850646-60D4-1E4D-B266-AFE2422E8B76}" type="slidenum">
              <a:rPr lang="en-US" altLang="en-US"/>
              <a:pPr/>
              <a:t>84</a:t>
            </a:fld>
            <a:endParaRPr lang="en-US" altLang="en-US"/>
          </a:p>
        </p:txBody>
      </p:sp>
      <p:sp>
        <p:nvSpPr>
          <p:cNvPr id="635906" name="Rectangle 2"/>
          <p:cNvSpPr>
            <a:spLocks noRot="1" noChangeArrowheads="1" noTextEdit="1"/>
          </p:cNvSpPr>
          <p:nvPr>
            <p:ph type="sldImg"/>
          </p:nvPr>
        </p:nvSpPr>
        <p:spPr>
          <a:ln/>
        </p:spPr>
      </p:sp>
      <p:sp>
        <p:nvSpPr>
          <p:cNvPr id="635907" name="Rectangle 3"/>
          <p:cNvSpPr>
            <a:spLocks noGrp="1" noChangeArrowheads="1"/>
          </p:cNvSpPr>
          <p:nvPr>
            <p:ph type="body" idx="1"/>
          </p:nvPr>
        </p:nvSpPr>
        <p:spPr>
          <a:xfrm>
            <a:off x="914400" y="4343400"/>
            <a:ext cx="5029200" cy="4114800"/>
          </a:xfrm>
        </p:spPr>
        <p:txBody>
          <a:bodyPr/>
          <a:lstStyle/>
          <a:p>
            <a:r>
              <a:rPr lang="en-US" altLang="en-US"/>
              <a:t>Step one</a:t>
            </a:r>
          </a:p>
          <a:p>
            <a:r>
              <a:rPr lang="en-US" altLang="en-US"/>
              <a:t>Remove the pot from the water lily. Using a garden hose, gently wash away the soil to expose the root system.</a:t>
            </a:r>
          </a:p>
          <a:p>
            <a:endParaRPr lang="en-US" altLang="en-US"/>
          </a:p>
          <a:p>
            <a:r>
              <a:rPr lang="en-US" altLang="en-US"/>
              <a:t>Step two</a:t>
            </a:r>
          </a:p>
          <a:p>
            <a:r>
              <a:rPr lang="en-US" altLang="en-US"/>
              <a:t>Examine the tuber. You will see older growth on one end and newer growth (buds, leaves, roots) on the other end. You can simply snap off and discard a large portion of the old section of the tuber. Growing “eyes” may have formed along the tuber. These may be cut off and potted. </a:t>
            </a:r>
          </a:p>
          <a:p>
            <a:endParaRPr lang="en-US" altLang="en-US"/>
          </a:p>
          <a:p>
            <a:r>
              <a:rPr lang="en-US" altLang="en-US"/>
              <a:t>Step three</a:t>
            </a:r>
          </a:p>
          <a:p>
            <a:r>
              <a:rPr lang="en-US" altLang="en-US"/>
              <a:t>Using a knife cut back the tuber on the growing portion of the plant. Smaller varieties, like Perry’s Baby Red, can be cut to two inches in length. Larger varieties, like Joey Tomocik, need a five-inch tuber. Many commercial growers trim off all the roots except the emerging new (white) roots. Cut off all new buds and the older leaves. This helps balance the new plant’s energy budget. The plant needs to put most of its effort in developing a new root system, not making leaves and flowers. </a:t>
            </a:r>
          </a:p>
          <a:p>
            <a:endParaRPr lang="en-US" altLang="en-US"/>
          </a:p>
        </p:txBody>
      </p:sp>
    </p:spTree>
    <p:extLst>
      <p:ext uri="{BB962C8B-B14F-4D97-AF65-F5344CB8AC3E}">
        <p14:creationId xmlns:p14="http://schemas.microsoft.com/office/powerpoint/2010/main" val="858986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35923A-A7AC-D341-BBB3-41CB68B40507}" type="slidenum">
              <a:rPr lang="en-US" altLang="en-US"/>
              <a:pPr/>
              <a:t>85</a:t>
            </a:fld>
            <a:endParaRPr lang="en-US" altLang="en-US"/>
          </a:p>
        </p:txBody>
      </p:sp>
      <p:sp>
        <p:nvSpPr>
          <p:cNvPr id="638978" name="Rectangle 2"/>
          <p:cNvSpPr>
            <a:spLocks noRot="1" noChangeArrowheads="1" noTextEdit="1"/>
          </p:cNvSpPr>
          <p:nvPr>
            <p:ph type="sldImg"/>
          </p:nvPr>
        </p:nvSpPr>
        <p:spPr>
          <a:ln/>
        </p:spPr>
      </p:sp>
      <p:sp>
        <p:nvSpPr>
          <p:cNvPr id="638979" name="Rectangle 3"/>
          <p:cNvSpPr>
            <a:spLocks noGrp="1" noChangeArrowheads="1"/>
          </p:cNvSpPr>
          <p:nvPr>
            <p:ph type="body" idx="1"/>
          </p:nvPr>
        </p:nvSpPr>
        <p:spPr>
          <a:xfrm>
            <a:off x="914400" y="4343400"/>
            <a:ext cx="5029200" cy="4114800"/>
          </a:xfrm>
        </p:spPr>
        <p:txBody>
          <a:bodyPr/>
          <a:lstStyle/>
          <a:p>
            <a:r>
              <a:rPr lang="en-US" altLang="en-US"/>
              <a:t>Step four</a:t>
            </a:r>
          </a:p>
          <a:p>
            <a:r>
              <a:rPr lang="en-US" altLang="en-US"/>
              <a:t>Plant the tuber in good garden soil, not commercial potting soil. If there are large holes in the pot, add a layer of burlap or newspaper before adding the soil. Push the cut end of the tuber down into the soil, next to the pot wall. This provides the most room for the new roots to spread out in the soil. Place  Aquatic Plant Food Tablets halfway into the soil. Press the soil around the tuber to keep it in place when submerged under water. Next, place a layer of pea gravel over the soil. Pea gravel holds the soil in place and prevents fish from digging in the pots. Do not cover the crown (the growing tip of the tuber). </a:t>
            </a:r>
          </a:p>
          <a:p>
            <a:endParaRPr lang="en-US" altLang="en-US"/>
          </a:p>
        </p:txBody>
      </p:sp>
    </p:spTree>
    <p:extLst>
      <p:ext uri="{BB962C8B-B14F-4D97-AF65-F5344CB8AC3E}">
        <p14:creationId xmlns:p14="http://schemas.microsoft.com/office/powerpoint/2010/main" val="160049254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BFBEA6-8ACF-B840-BE94-0E4F546CA303}" type="slidenum">
              <a:rPr lang="en-US" altLang="en-US"/>
              <a:pPr/>
              <a:t>86</a:t>
            </a:fld>
            <a:endParaRPr lang="en-US" altLang="en-US"/>
          </a:p>
        </p:txBody>
      </p:sp>
      <p:sp>
        <p:nvSpPr>
          <p:cNvPr id="642050" name="Rectangle 2"/>
          <p:cNvSpPr>
            <a:spLocks noRot="1" noChangeArrowheads="1" noTextEdit="1"/>
          </p:cNvSpPr>
          <p:nvPr>
            <p:ph type="sldImg"/>
          </p:nvPr>
        </p:nvSpPr>
        <p:spPr>
          <a:ln/>
        </p:spPr>
      </p:sp>
      <p:sp>
        <p:nvSpPr>
          <p:cNvPr id="642051" name="Rectangle 3"/>
          <p:cNvSpPr>
            <a:spLocks noGrp="1" noChangeArrowheads="1"/>
          </p:cNvSpPr>
          <p:nvPr>
            <p:ph type="body" idx="1"/>
          </p:nvPr>
        </p:nvSpPr>
        <p:spPr>
          <a:xfrm>
            <a:off x="914400" y="4343400"/>
            <a:ext cx="5029200" cy="4114800"/>
          </a:xfrm>
        </p:spPr>
        <p:txBody>
          <a:bodyPr/>
          <a:lstStyle/>
          <a:p>
            <a:r>
              <a:rPr lang="en-US" altLang="en-US"/>
              <a:t>Unless the pot would be too heavy to lift, fill the pot to the rim with water and gently lower the pot into the pond. This reduces the amount of debris that floats out as the pond water displaces air.</a:t>
            </a:r>
          </a:p>
        </p:txBody>
      </p:sp>
    </p:spTree>
    <p:extLst>
      <p:ext uri="{BB962C8B-B14F-4D97-AF65-F5344CB8AC3E}">
        <p14:creationId xmlns:p14="http://schemas.microsoft.com/office/powerpoint/2010/main" val="9799107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DA11D3-50A0-8542-88FE-4C940E2E33EE}" type="slidenum">
              <a:rPr lang="en-US" altLang="en-US"/>
              <a:pPr/>
              <a:t>87</a:t>
            </a:fld>
            <a:endParaRPr lang="en-US" altLang="en-US"/>
          </a:p>
        </p:txBody>
      </p:sp>
      <p:sp>
        <p:nvSpPr>
          <p:cNvPr id="816130" name="Rectangle 2"/>
          <p:cNvSpPr>
            <a:spLocks noRot="1" noChangeArrowheads="1" noTextEdit="1"/>
          </p:cNvSpPr>
          <p:nvPr>
            <p:ph type="sldImg"/>
          </p:nvPr>
        </p:nvSpPr>
        <p:spPr>
          <a:ln/>
        </p:spPr>
      </p:sp>
      <p:sp>
        <p:nvSpPr>
          <p:cNvPr id="816131" name="Rectangle 3"/>
          <p:cNvSpPr>
            <a:spLocks noGrp="1" noChangeArrowheads="1"/>
          </p:cNvSpPr>
          <p:nvPr>
            <p:ph type="body" idx="1"/>
          </p:nvPr>
        </p:nvSpPr>
        <p:spPr/>
        <p:txBody>
          <a:bodyPr/>
          <a:lstStyle/>
          <a:p>
            <a:r>
              <a:rPr lang="en-US" altLang="en-US"/>
              <a:t>Water gardeners can unintentionally spread potentially harmful plants when they share specimens among friends, neighbors, and gardening and aquarium clubs, or dispose of aquatic plants by releasing them into a natural waterway. Invasive plants are also spread when gardeners moving to warmer climates take plants with them that would otherwise have been controlled in colder climates (i.e., killed during winter). Instead, these plants thrive and become invasive in their new warmer habitat.</a:t>
            </a:r>
          </a:p>
          <a:p>
            <a:endParaRPr lang="en-US" altLang="en-US"/>
          </a:p>
          <a:p>
            <a:r>
              <a:rPr lang="en-US" altLang="en-US"/>
              <a:t>Dispose of aquatic plants if they are in a habitat where they could spread into nearby waterways, or in a water garden that is being emptied of water. Completely dry or freeze the plants, and then</a:t>
            </a:r>
          </a:p>
          <a:p>
            <a:r>
              <a:rPr lang="en-US" altLang="en-US"/>
              <a:t>add them to the household garbage that does not</a:t>
            </a:r>
            <a:r>
              <a:rPr lang="en-US" altLang="en-US" b="1"/>
              <a:t> </a:t>
            </a:r>
            <a:r>
              <a:rPr lang="en-US" altLang="en-US"/>
              <a:t>get composted. Composting should be avoided</a:t>
            </a:r>
          </a:p>
          <a:p>
            <a:r>
              <a:rPr lang="en-US" altLang="en-US"/>
              <a:t>because many seeds can withstand drying and freezing. An alternative method of disposal is to burn the plants if backyard burning or trash incineration is an option.</a:t>
            </a:r>
          </a:p>
          <a:p>
            <a:endParaRPr lang="en-US" altLang="en-US"/>
          </a:p>
        </p:txBody>
      </p:sp>
    </p:spTree>
    <p:extLst>
      <p:ext uri="{BB962C8B-B14F-4D97-AF65-F5344CB8AC3E}">
        <p14:creationId xmlns:p14="http://schemas.microsoft.com/office/powerpoint/2010/main" val="19634735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7421D7-ACD7-BD48-B1D6-C72AE4A9479C}" type="slidenum">
              <a:rPr lang="en-US" altLang="en-US"/>
              <a:pPr/>
              <a:t>88</a:t>
            </a:fld>
            <a:endParaRPr lang="en-US" altLang="en-US"/>
          </a:p>
        </p:txBody>
      </p:sp>
      <p:sp>
        <p:nvSpPr>
          <p:cNvPr id="815106" name="Rectangle 2"/>
          <p:cNvSpPr>
            <a:spLocks noRot="1" noChangeArrowheads="1" noTextEdit="1"/>
          </p:cNvSpPr>
          <p:nvPr>
            <p:ph type="sldImg"/>
          </p:nvPr>
        </p:nvSpPr>
        <p:spPr>
          <a:ln/>
        </p:spPr>
      </p:sp>
      <p:sp>
        <p:nvSpPr>
          <p:cNvPr id="815107" name="Rectangle 3"/>
          <p:cNvSpPr>
            <a:spLocks noGrp="1" noChangeArrowheads="1"/>
          </p:cNvSpPr>
          <p:nvPr>
            <p:ph type="body" idx="1"/>
          </p:nvPr>
        </p:nvSpPr>
        <p:spPr/>
        <p:txBody>
          <a:bodyPr/>
          <a:lstStyle/>
          <a:p>
            <a:r>
              <a:rPr lang="en-US" altLang="en-US"/>
              <a:t>Introduce fish only after the plants have started to grow. The bacteria that convert ammonium nitrogen (harmful) from fish waste to nitrate nitrogen (relatively harmless) establish slowly in a pond, so do not introduce lots of fish soon after filling. </a:t>
            </a:r>
          </a:p>
        </p:txBody>
      </p:sp>
    </p:spTree>
    <p:extLst>
      <p:ext uri="{BB962C8B-B14F-4D97-AF65-F5344CB8AC3E}">
        <p14:creationId xmlns:p14="http://schemas.microsoft.com/office/powerpoint/2010/main" val="186542831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2B693B-7194-1042-A700-1FD8C92845A7}" type="slidenum">
              <a:rPr lang="en-US" altLang="en-US"/>
              <a:pPr/>
              <a:t>89</a:t>
            </a:fld>
            <a:endParaRPr lang="en-US" altLang="en-US"/>
          </a:p>
        </p:txBody>
      </p:sp>
      <p:sp>
        <p:nvSpPr>
          <p:cNvPr id="799746" name="Rectangle 2"/>
          <p:cNvSpPr>
            <a:spLocks noRot="1" noChangeArrowheads="1" noTextEdit="1"/>
          </p:cNvSpPr>
          <p:nvPr>
            <p:ph type="sldImg"/>
          </p:nvPr>
        </p:nvSpPr>
        <p:spPr>
          <a:ln/>
        </p:spPr>
      </p:sp>
      <p:sp>
        <p:nvSpPr>
          <p:cNvPr id="799747" name="Rectangle 3"/>
          <p:cNvSpPr>
            <a:spLocks noGrp="1" noChangeArrowheads="1"/>
          </p:cNvSpPr>
          <p:nvPr>
            <p:ph type="body" idx="1"/>
          </p:nvPr>
        </p:nvSpPr>
        <p:spPr/>
        <p:txBody>
          <a:bodyPr/>
          <a:lstStyle/>
          <a:p>
            <a:r>
              <a:rPr lang="en-US" altLang="en-US"/>
              <a:t>Japanese Koi are wonderful fish for water gardens. They are very colorful and swim in a deliberate, leisurely fashion. It is common for them to grow to 24 inches and to live to 60 years of age or more. If they are stocked at a small size, Koi can be used in any water garden. Ponds that are built specifically for Koi, however, are usually at least 3 feet deep, hold at least 500 gallons of water, and have sophisticated filtration systems. </a:t>
            </a:r>
          </a:p>
        </p:txBody>
      </p:sp>
    </p:spTree>
    <p:extLst>
      <p:ext uri="{BB962C8B-B14F-4D97-AF65-F5344CB8AC3E}">
        <p14:creationId xmlns:p14="http://schemas.microsoft.com/office/powerpoint/2010/main" val="113987723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43CF1A-F1D2-E44C-A73E-DA7F07E5F5FA}" type="slidenum">
              <a:rPr lang="en-US" altLang="en-US"/>
              <a:pPr/>
              <a:t>90</a:t>
            </a:fld>
            <a:endParaRPr lang="en-US" altLang="en-US"/>
          </a:p>
        </p:txBody>
      </p:sp>
      <p:sp>
        <p:nvSpPr>
          <p:cNvPr id="814082" name="Rectangle 2"/>
          <p:cNvSpPr>
            <a:spLocks noRot="1" noChangeArrowheads="1" noTextEdit="1"/>
          </p:cNvSpPr>
          <p:nvPr>
            <p:ph type="sldImg"/>
          </p:nvPr>
        </p:nvSpPr>
        <p:spPr>
          <a:ln/>
        </p:spPr>
      </p:sp>
      <p:sp>
        <p:nvSpPr>
          <p:cNvPr id="814083" name="Rectangle 3"/>
          <p:cNvSpPr>
            <a:spLocks noGrp="1" noChangeArrowheads="1"/>
          </p:cNvSpPr>
          <p:nvPr>
            <p:ph type="body" idx="1"/>
          </p:nvPr>
        </p:nvSpPr>
        <p:spPr/>
        <p:txBody>
          <a:bodyPr/>
          <a:lstStyle/>
          <a:p>
            <a:r>
              <a:rPr lang="en-US" altLang="en-US"/>
              <a:t>Comets</a:t>
            </a:r>
            <a:r>
              <a:rPr lang="en-US" altLang="en-US" b="1"/>
              <a:t> </a:t>
            </a:r>
            <a:r>
              <a:rPr lang="en-US" altLang="en-US"/>
              <a:t>are single-tailed goldfish and are considered the most hardy of all pond fish. There are three common classifications of the comet, </a:t>
            </a:r>
            <a:r>
              <a:rPr lang="en-US" altLang="en-US" i="1"/>
              <a:t>Pond Comet</a:t>
            </a:r>
            <a:r>
              <a:rPr lang="en-US" altLang="en-US"/>
              <a:t>, </a:t>
            </a:r>
            <a:r>
              <a:rPr lang="en-US" altLang="en-US" i="1"/>
              <a:t>Sarasa Comet</a:t>
            </a:r>
            <a:r>
              <a:rPr lang="en-US" altLang="en-US"/>
              <a:t> and </a:t>
            </a:r>
            <a:r>
              <a:rPr lang="en-US" altLang="en-US" i="1"/>
              <a:t>Shubunkin</a:t>
            </a:r>
            <a:r>
              <a:rPr lang="en-US" altLang="en-US"/>
              <a:t>. The Comet is descended from the common goldfish. Its body is longer and the fin and tail are more elaborately developed. While typically all gold, the Comet may also have markings of white and/or black. A Sarasa Comet</a:t>
            </a:r>
            <a:r>
              <a:rPr lang="en-US" altLang="en-US" b="1" i="1"/>
              <a:t> </a:t>
            </a:r>
            <a:r>
              <a:rPr lang="en-US" altLang="en-US"/>
              <a:t>is a red and white fish. Many times a sarasa comet will have red spots on a white body. The reds on a sarasa comet tend to be truer than the orange-red of the pond comet.  For something with a little more color try the Shubunkin. Similar in form to the Comet, blue is the base color over which patches of red, gold, black and darker blue are laid. Fancy Goldfish is a term used for any variety of goldfish that isn’t single-tailed. They are commonly called "fantails" but come in a slew of varieties. The Japanese Fantail and Calico Fantail are very hardy and elegant additions to the garden pool. Their bodies are gracefully rounded longer, flowing fins and tails. They swim in a slow, graceful and stately manner. </a:t>
            </a:r>
          </a:p>
        </p:txBody>
      </p:sp>
    </p:spTree>
    <p:extLst>
      <p:ext uri="{BB962C8B-B14F-4D97-AF65-F5344CB8AC3E}">
        <p14:creationId xmlns:p14="http://schemas.microsoft.com/office/powerpoint/2010/main" val="21500653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377486-7828-8A4E-81FB-49989B22A069}" type="slidenum">
              <a:rPr lang="en-US" altLang="en-US"/>
              <a:pPr/>
              <a:t>91</a:t>
            </a:fld>
            <a:endParaRPr lang="en-US" altLang="en-US"/>
          </a:p>
        </p:txBody>
      </p:sp>
      <p:sp>
        <p:nvSpPr>
          <p:cNvPr id="813058" name="Rectangle 2"/>
          <p:cNvSpPr>
            <a:spLocks noRot="1" noChangeArrowheads="1" noTextEdit="1"/>
          </p:cNvSpPr>
          <p:nvPr>
            <p:ph type="sldImg"/>
          </p:nvPr>
        </p:nvSpPr>
        <p:spPr>
          <a:ln/>
        </p:spPr>
      </p:sp>
      <p:sp>
        <p:nvSpPr>
          <p:cNvPr id="813059" name="Rectangle 3"/>
          <p:cNvSpPr>
            <a:spLocks noGrp="1" noChangeArrowheads="1"/>
          </p:cNvSpPr>
          <p:nvPr>
            <p:ph type="body" idx="1"/>
          </p:nvPr>
        </p:nvSpPr>
        <p:spPr/>
        <p:txBody>
          <a:bodyPr/>
          <a:lstStyle/>
          <a:p>
            <a:r>
              <a:rPr lang="en-US" altLang="en-US"/>
              <a:t>Gambusia Minnow, or Mosquitofish, is a versatile fish for mosquito control. It is an extremely hardy and adaptable fish, known to survive in a wide variety of temperatures and pHs. Females give birth to living young and will produce several broods per summer. </a:t>
            </a:r>
          </a:p>
        </p:txBody>
      </p:sp>
    </p:spTree>
    <p:extLst>
      <p:ext uri="{BB962C8B-B14F-4D97-AF65-F5344CB8AC3E}">
        <p14:creationId xmlns:p14="http://schemas.microsoft.com/office/powerpoint/2010/main" val="1547255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4E5D98-2E84-2747-9241-1877C2D68887}" type="slidenum">
              <a:rPr lang="en-US" altLang="en-US"/>
              <a:pPr/>
              <a:t>9</a:t>
            </a:fld>
            <a:endParaRPr lang="en-US" altLang="en-US"/>
          </a:p>
        </p:txBody>
      </p:sp>
      <p:sp>
        <p:nvSpPr>
          <p:cNvPr id="752642" name="Rectangle 2"/>
          <p:cNvSpPr>
            <a:spLocks noRot="1" noChangeArrowheads="1" noTextEdit="1"/>
          </p:cNvSpPr>
          <p:nvPr>
            <p:ph type="sldImg"/>
          </p:nvPr>
        </p:nvSpPr>
        <p:spPr>
          <a:ln/>
        </p:spPr>
      </p:sp>
      <p:sp>
        <p:nvSpPr>
          <p:cNvPr id="752643" name="Rectangle 3"/>
          <p:cNvSpPr>
            <a:spLocks noGrp="1" noChangeArrowheads="1"/>
          </p:cNvSpPr>
          <p:nvPr>
            <p:ph type="body" idx="1"/>
          </p:nvPr>
        </p:nvSpPr>
        <p:spPr/>
        <p:txBody>
          <a:bodyPr/>
          <a:lstStyle/>
          <a:p>
            <a:pPr eaLnBrk="0" hangingPunct="0">
              <a:spcBef>
                <a:spcPct val="50000"/>
              </a:spcBef>
              <a:buSzPct val="90000"/>
              <a:buFont typeface="Wingdings" charset="2"/>
              <a:buNone/>
            </a:pPr>
            <a:r>
              <a:rPr lang="en-US" altLang="en-US">
                <a:solidFill>
                  <a:schemeClr val="bg2"/>
                </a:solidFill>
              </a:rPr>
              <a:t>Most blooming aquatic plants need 6 to 8 hrs. to bloom well. If a water garden is located near or under trees care must be taken not to damage the root system. Also the leaves and other debris will have to be kept out of the water garden.</a:t>
            </a:r>
          </a:p>
          <a:p>
            <a:endParaRPr lang="en-US" altLang="en-US">
              <a:solidFill>
                <a:schemeClr val="bg2"/>
              </a:solidFill>
            </a:endParaRPr>
          </a:p>
          <a:p>
            <a:endParaRPr lang="en-US" altLang="en-US"/>
          </a:p>
        </p:txBody>
      </p:sp>
    </p:spTree>
    <p:extLst>
      <p:ext uri="{BB962C8B-B14F-4D97-AF65-F5344CB8AC3E}">
        <p14:creationId xmlns:p14="http://schemas.microsoft.com/office/powerpoint/2010/main" val="203942258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1AF77C-6E7B-0043-9DAC-37C021489E9E}" type="slidenum">
              <a:rPr lang="en-US" altLang="en-US"/>
              <a:pPr/>
              <a:t>92</a:t>
            </a:fld>
            <a:endParaRPr lang="en-US" altLang="en-US"/>
          </a:p>
        </p:txBody>
      </p:sp>
      <p:sp>
        <p:nvSpPr>
          <p:cNvPr id="812034" name="Rectangle 2"/>
          <p:cNvSpPr>
            <a:spLocks noRot="1" noChangeArrowheads="1" noTextEdit="1"/>
          </p:cNvSpPr>
          <p:nvPr>
            <p:ph type="sldImg"/>
          </p:nvPr>
        </p:nvSpPr>
        <p:spPr>
          <a:ln/>
        </p:spPr>
      </p:sp>
      <p:sp>
        <p:nvSpPr>
          <p:cNvPr id="812035" name="Rectangle 3"/>
          <p:cNvSpPr>
            <a:spLocks noGrp="1" noChangeArrowheads="1"/>
          </p:cNvSpPr>
          <p:nvPr>
            <p:ph type="body" idx="1"/>
          </p:nvPr>
        </p:nvSpPr>
        <p:spPr/>
        <p:txBody>
          <a:bodyPr/>
          <a:lstStyle/>
          <a:p>
            <a:r>
              <a:rPr lang="en-US" altLang="en-US"/>
              <a:t> common rule of thumb for the number of fish to stock is 1 to 2 inches of fish for every square foot of surface area of the water garden. However, a much better method is to start with 3 to 5 fish, see how things go, and add more if desired. The fewer fish a water garden has, the easier it is to keep clean. Fish should be at least 2 to 3 inches when they are stocked. Inexpensive “feeder” goldfish are very young and weak, and have often been roughly handled. Their survival rate is typically very low, and they are not suitable for stocking in a water garden.</a:t>
            </a:r>
          </a:p>
          <a:p>
            <a:endParaRPr lang="en-US" altLang="en-US"/>
          </a:p>
        </p:txBody>
      </p:sp>
    </p:spTree>
    <p:extLst>
      <p:ext uri="{BB962C8B-B14F-4D97-AF65-F5344CB8AC3E}">
        <p14:creationId xmlns:p14="http://schemas.microsoft.com/office/powerpoint/2010/main" val="84296746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4EC77F-5364-C34C-93AE-B786663FE221}" type="slidenum">
              <a:rPr lang="en-US" altLang="en-US"/>
              <a:pPr/>
              <a:t>93</a:t>
            </a:fld>
            <a:endParaRPr lang="en-US" altLang="en-US"/>
          </a:p>
        </p:txBody>
      </p:sp>
      <p:sp>
        <p:nvSpPr>
          <p:cNvPr id="809986" name="Rectangle 2"/>
          <p:cNvSpPr>
            <a:spLocks noRot="1" noChangeArrowheads="1" noTextEdit="1"/>
          </p:cNvSpPr>
          <p:nvPr>
            <p:ph type="sldImg"/>
          </p:nvPr>
        </p:nvSpPr>
        <p:spPr>
          <a:ln/>
        </p:spPr>
      </p:sp>
      <p:sp>
        <p:nvSpPr>
          <p:cNvPr id="809987" name="Rectangle 3"/>
          <p:cNvSpPr>
            <a:spLocks noGrp="1" noChangeArrowheads="1"/>
          </p:cNvSpPr>
          <p:nvPr>
            <p:ph type="body" idx="1"/>
          </p:nvPr>
        </p:nvSpPr>
        <p:spPr/>
        <p:txBody>
          <a:bodyPr/>
          <a:lstStyle/>
          <a:p>
            <a:r>
              <a:rPr lang="en-US" altLang="en-US"/>
              <a:t>When purchasing fish for your pond, look for fish that appear alert, active and energetic. Look at the fins, they should be full and without ragged edges. Fish should have a good color and should not have sores, nicks or scratches. Purchase from a reputable dealer who is knowledgeable about the fish and their care.</a:t>
            </a:r>
          </a:p>
        </p:txBody>
      </p:sp>
    </p:spTree>
    <p:extLst>
      <p:ext uri="{BB962C8B-B14F-4D97-AF65-F5344CB8AC3E}">
        <p14:creationId xmlns:p14="http://schemas.microsoft.com/office/powerpoint/2010/main" val="80463222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920279-88DA-C841-9E39-6748B3697192}" type="slidenum">
              <a:rPr lang="en-US" altLang="en-US"/>
              <a:pPr/>
              <a:t>94</a:t>
            </a:fld>
            <a:endParaRPr lang="en-US" altLang="en-US"/>
          </a:p>
        </p:txBody>
      </p:sp>
      <p:sp>
        <p:nvSpPr>
          <p:cNvPr id="811010" name="Rectangle 2"/>
          <p:cNvSpPr>
            <a:spLocks noRot="1" noChangeArrowheads="1" noTextEdit="1"/>
          </p:cNvSpPr>
          <p:nvPr>
            <p:ph type="sldImg"/>
          </p:nvPr>
        </p:nvSpPr>
        <p:spPr>
          <a:ln/>
        </p:spPr>
      </p:sp>
      <p:sp>
        <p:nvSpPr>
          <p:cNvPr id="811011" name="Rectangle 3"/>
          <p:cNvSpPr>
            <a:spLocks noGrp="1" noChangeArrowheads="1"/>
          </p:cNvSpPr>
          <p:nvPr>
            <p:ph type="body" idx="1"/>
          </p:nvPr>
        </p:nvSpPr>
        <p:spPr/>
        <p:txBody>
          <a:bodyPr/>
          <a:lstStyle/>
          <a:p>
            <a:r>
              <a:rPr lang="en-US" altLang="en-US"/>
              <a:t>Over feeding can lead to water quality problems. If you’ve ever had a goldfish tank you know how much waste a little goldfish can produce. Uneaten food can settle to the bottom of the water garden and contribute to the decomposing matter. Goldfish are cold-blooded, so their rate of metabolism depends on water temperature. Do not feed when the water temperature is below 50̊F. In spring, when water gets above 55 ̊F (sustained and measured in the morning), resume feeding. Goldfish and Koi are omnivorous: they’ll eat almost anything. Packaged fish foods, containing a balance of protein, carbohydrates, and vitamins, are recommended; some Koi foods include spirulina (high-protein algae) or carotene as “color enhancers.”</a:t>
            </a:r>
          </a:p>
        </p:txBody>
      </p:sp>
    </p:spTree>
    <p:extLst>
      <p:ext uri="{BB962C8B-B14F-4D97-AF65-F5344CB8AC3E}">
        <p14:creationId xmlns:p14="http://schemas.microsoft.com/office/powerpoint/2010/main" val="74926360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76F44A-37EF-AC40-8078-CDFA0A5F29AC}" type="slidenum">
              <a:rPr lang="en-US" altLang="en-US"/>
              <a:pPr/>
              <a:t>95</a:t>
            </a:fld>
            <a:endParaRPr lang="en-US" altLang="en-US"/>
          </a:p>
        </p:txBody>
      </p:sp>
      <p:sp>
        <p:nvSpPr>
          <p:cNvPr id="602114" name="Rectangle 2"/>
          <p:cNvSpPr>
            <a:spLocks noRot="1" noChangeArrowheads="1" noTextEdit="1"/>
          </p:cNvSpPr>
          <p:nvPr>
            <p:ph type="sldImg"/>
          </p:nvPr>
        </p:nvSpPr>
        <p:spPr>
          <a:ln/>
        </p:spPr>
      </p:sp>
      <p:sp>
        <p:nvSpPr>
          <p:cNvPr id="602115" name="Rectangle 3"/>
          <p:cNvSpPr>
            <a:spLocks noGrp="1" noChangeArrowheads="1"/>
          </p:cNvSpPr>
          <p:nvPr>
            <p:ph type="body" idx="1"/>
          </p:nvPr>
        </p:nvSpPr>
        <p:spPr>
          <a:xfrm>
            <a:off x="914400" y="4343400"/>
            <a:ext cx="5029200" cy="4114800"/>
          </a:xfrm>
        </p:spPr>
        <p:txBody>
          <a:bodyPr/>
          <a:lstStyle/>
          <a:p>
            <a:pPr algn="just"/>
            <a:r>
              <a:rPr lang="en-US" altLang="en-US" b="1">
                <a:ea typeface="Times New Roman" charset="0"/>
                <a:cs typeface="Times New Roman" charset="0"/>
              </a:rPr>
              <a:t>Nitrogen Cycle</a:t>
            </a:r>
            <a:endParaRPr lang="en-US" altLang="en-US">
              <a:ea typeface="Times New Roman" charset="0"/>
              <a:cs typeface="Times New Roman" charset="0"/>
            </a:endParaRPr>
          </a:p>
          <a:p>
            <a:pPr algn="just"/>
            <a:r>
              <a:rPr lang="en-US" altLang="en-US" b="1">
                <a:ea typeface="Times New Roman" charset="0"/>
                <a:cs typeface="Times New Roman" charset="0"/>
              </a:rPr>
              <a:t>(Simplified)</a:t>
            </a:r>
            <a:endParaRPr lang="en-US" altLang="en-US">
              <a:ea typeface="Times New Roman" charset="0"/>
              <a:cs typeface="Times New Roman" charset="0"/>
            </a:endParaRPr>
          </a:p>
          <a:p>
            <a:pPr algn="just"/>
            <a:r>
              <a:rPr lang="en-US" altLang="en-US" b="1">
                <a:ea typeface="Times New Roman" charset="0"/>
                <a:cs typeface="Times New Roman" charset="0"/>
              </a:rPr>
              <a:t> </a:t>
            </a:r>
            <a:endParaRPr lang="en-US" altLang="en-US">
              <a:ea typeface="Times New Roman" charset="0"/>
              <a:cs typeface="Times New Roman" charset="0"/>
            </a:endParaRPr>
          </a:p>
          <a:p>
            <a:pPr algn="just"/>
            <a:r>
              <a:rPr lang="en-US" altLang="en-US">
                <a:ea typeface="Times New Roman" charset="0"/>
                <a:cs typeface="Times New Roman" charset="0"/>
              </a:rPr>
              <a:t>The purpose of a filtration system in a closed system such as a pond is to emulate as closely as possible the natural nitrogen cycle of nature.</a:t>
            </a:r>
          </a:p>
          <a:p>
            <a:pPr algn="just"/>
            <a:r>
              <a:rPr lang="en-US" altLang="en-US">
                <a:ea typeface="Times New Roman" charset="0"/>
                <a:cs typeface="Times New Roman" charset="0"/>
              </a:rPr>
              <a:t> </a:t>
            </a:r>
          </a:p>
          <a:p>
            <a:pPr algn="just"/>
            <a:r>
              <a:rPr lang="en-US" altLang="en-US">
                <a:ea typeface="Times New Roman" charset="0"/>
                <a:cs typeface="Times New Roman" charset="0"/>
              </a:rPr>
              <a:t>Fish eat food and create waste. Debris falls into the pond and decomposes. These dissolved waste products, primarily ammonia, meet nitrifying bacteria in the biofilter and their own waste products. are digested, creating their own waste products.</a:t>
            </a:r>
          </a:p>
          <a:p>
            <a:pPr algn="just"/>
            <a:r>
              <a:rPr lang="en-US" altLang="en-US">
                <a:ea typeface="Times New Roman" charset="0"/>
                <a:cs typeface="Times New Roman" charset="0"/>
              </a:rPr>
              <a:t> </a:t>
            </a:r>
          </a:p>
          <a:p>
            <a:pPr algn="just"/>
            <a:r>
              <a:rPr lang="en-US" altLang="en-US">
                <a:ea typeface="Times New Roman" charset="0"/>
                <a:cs typeface="Times New Roman" charset="0"/>
              </a:rPr>
              <a:t>Secondary bacteria then digest this waste product and in turn they produce a waste product: nitrates. Nitrates are far less toxic to the fish population than the original ammonia waste product.</a:t>
            </a:r>
          </a:p>
          <a:p>
            <a:pPr algn="just"/>
            <a:r>
              <a:rPr lang="en-US" altLang="en-US">
                <a:ea typeface="Times New Roman" charset="0"/>
                <a:cs typeface="Times New Roman" charset="0"/>
              </a:rPr>
              <a:t> </a:t>
            </a:r>
          </a:p>
          <a:p>
            <a:pPr algn="just"/>
            <a:r>
              <a:rPr lang="en-US" altLang="en-US">
                <a:ea typeface="Times New Roman" charset="0"/>
                <a:cs typeface="Times New Roman" charset="0"/>
              </a:rPr>
              <a:t>In the natural world, a myriad of other bacteria and countless other microbes would digest this nitrate waste product and therefore consume this nitrogenous waste. Plants also use nitrates as a nutrient source.</a:t>
            </a:r>
          </a:p>
          <a:p>
            <a:pPr algn="just"/>
            <a:r>
              <a:rPr lang="en-US" altLang="en-US">
                <a:ea typeface="Times New Roman" charset="0"/>
                <a:cs typeface="Times New Roman" charset="0"/>
              </a:rPr>
              <a:t> </a:t>
            </a:r>
          </a:p>
          <a:p>
            <a:pPr algn="just"/>
            <a:r>
              <a:rPr lang="en-US" altLang="en-US">
                <a:ea typeface="Times New Roman" charset="0"/>
                <a:cs typeface="Times New Roman" charset="0"/>
              </a:rPr>
              <a:t>In a closed system, such as a fishpond the most typical method of removing this final water changes each month. (This 20% water change water is waste product is by doing 20% great for your garden or house plants, as it is rich in nitrates, a basic plant nutrient.)</a:t>
            </a:r>
          </a:p>
          <a:p>
            <a:pPr algn="just"/>
            <a:r>
              <a:rPr lang="en-US" altLang="en-US">
                <a:ea typeface="Times New Roman" charset="0"/>
                <a:cs typeface="Times New Roman" charset="0"/>
              </a:rPr>
              <a:t> </a:t>
            </a:r>
          </a:p>
          <a:p>
            <a:pPr algn="just"/>
            <a:r>
              <a:rPr lang="en-US" altLang="en-US">
                <a:ea typeface="Times New Roman" charset="0"/>
                <a:cs typeface="Times New Roman" charset="0"/>
              </a:rPr>
              <a:t> </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p:txBody>
      </p:sp>
    </p:spTree>
    <p:extLst>
      <p:ext uri="{BB962C8B-B14F-4D97-AF65-F5344CB8AC3E}">
        <p14:creationId xmlns:p14="http://schemas.microsoft.com/office/powerpoint/2010/main" val="2937045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57ABB7-9733-3D4A-8F04-06BB0F4AD42C}" type="slidenum">
              <a:rPr lang="en-US" altLang="en-US"/>
              <a:pPr/>
              <a:t>96</a:t>
            </a:fld>
            <a:endParaRPr lang="en-US" altLang="en-US"/>
          </a:p>
        </p:txBody>
      </p:sp>
      <p:sp>
        <p:nvSpPr>
          <p:cNvPr id="804866" name="Rectangle 2"/>
          <p:cNvSpPr>
            <a:spLocks noRot="1" noChangeArrowheads="1" noTextEdit="1"/>
          </p:cNvSpPr>
          <p:nvPr>
            <p:ph type="sldImg"/>
          </p:nvPr>
        </p:nvSpPr>
        <p:spPr>
          <a:ln/>
        </p:spPr>
      </p:sp>
      <p:sp>
        <p:nvSpPr>
          <p:cNvPr id="804867" name="Rectangle 3"/>
          <p:cNvSpPr>
            <a:spLocks noGrp="1" noChangeArrowheads="1"/>
          </p:cNvSpPr>
          <p:nvPr>
            <p:ph type="body" idx="1"/>
          </p:nvPr>
        </p:nvSpPr>
        <p:spPr/>
        <p:txBody>
          <a:bodyPr/>
          <a:lstStyle/>
          <a:p>
            <a:pPr>
              <a:buSzPct val="90000"/>
              <a:buFont typeface="Wingdings" charset="2"/>
              <a:buNone/>
            </a:pPr>
            <a:r>
              <a:rPr lang="en-US" altLang="en-US"/>
              <a:t>Although the water isn’t crystal clear in this photo, it is acceptable. In general, fish don’t mind too much but the owner of the fish certainly does. Algae are simple celled plants containing chlorophyll. Water that is like pea soup is the result of a vast population of green algae feeding off nutrients. The main form of algae that is of concern to pond gardeners is collectively known as unicellular. These consist of free floating cells of algae which make the water look green or brown, depending on the color of the algae.  Other forms include filamentous, which are strand-like colonies of algae, which usually form dense mats or clumps. </a:t>
            </a:r>
          </a:p>
          <a:p>
            <a:pPr>
              <a:buSzPct val="90000"/>
              <a:buFont typeface="Wingdings" charset="2"/>
              <a:buNone/>
            </a:pPr>
            <a:endParaRPr lang="en-US" altLang="en-US"/>
          </a:p>
          <a:p>
            <a:endParaRPr lang="en-US" altLang="en-US"/>
          </a:p>
        </p:txBody>
      </p:sp>
    </p:spTree>
    <p:extLst>
      <p:ext uri="{BB962C8B-B14F-4D97-AF65-F5344CB8AC3E}">
        <p14:creationId xmlns:p14="http://schemas.microsoft.com/office/powerpoint/2010/main" val="185548202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344928-79BA-F84A-9AD9-E822F8B43ADF}" type="slidenum">
              <a:rPr lang="en-US" altLang="en-US"/>
              <a:pPr/>
              <a:t>97</a:t>
            </a:fld>
            <a:endParaRPr lang="en-US" altLang="en-US"/>
          </a:p>
        </p:txBody>
      </p:sp>
      <p:sp>
        <p:nvSpPr>
          <p:cNvPr id="802818" name="Rectangle 2"/>
          <p:cNvSpPr>
            <a:spLocks noRot="1" noChangeArrowheads="1" noTextEdit="1"/>
          </p:cNvSpPr>
          <p:nvPr>
            <p:ph type="sldImg"/>
          </p:nvPr>
        </p:nvSpPr>
        <p:spPr>
          <a:ln/>
        </p:spPr>
      </p:sp>
      <p:sp>
        <p:nvSpPr>
          <p:cNvPr id="802819" name="Rectangle 3"/>
          <p:cNvSpPr>
            <a:spLocks noGrp="1" noChangeArrowheads="1"/>
          </p:cNvSpPr>
          <p:nvPr>
            <p:ph type="body" idx="1"/>
          </p:nvPr>
        </p:nvSpPr>
        <p:spPr/>
        <p:txBody>
          <a:bodyPr/>
          <a:lstStyle/>
          <a:p>
            <a:pPr>
              <a:buSzPct val="90000"/>
              <a:buFont typeface="Wingdings" charset="2"/>
              <a:buNone/>
            </a:pPr>
            <a:r>
              <a:rPr lang="en-US" altLang="en-US"/>
              <a:t>Draining garden ponds and filling with fresh water rectifies the problem only for a very short space of time - until the green algae in fish ponds colonies build up again. Green algae multiply at the rate of 30 times per hour under ideal conditions!! This means clear water one day, green water the next literally.</a:t>
            </a:r>
          </a:p>
          <a:p>
            <a:pPr>
              <a:buFont typeface="Symbol" charset="2"/>
              <a:buNone/>
            </a:pPr>
            <a:r>
              <a:rPr lang="en-US" altLang="en-US"/>
              <a:t> Changing water is not a good solution for pond algae control problems.</a:t>
            </a:r>
          </a:p>
        </p:txBody>
      </p:sp>
    </p:spTree>
    <p:extLst>
      <p:ext uri="{BB962C8B-B14F-4D97-AF65-F5344CB8AC3E}">
        <p14:creationId xmlns:p14="http://schemas.microsoft.com/office/powerpoint/2010/main" val="147630566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A4B8C2-C582-2849-BB6F-FB479D77DBE3}" type="slidenum">
              <a:rPr lang="en-US" altLang="en-US"/>
              <a:pPr/>
              <a:t>98</a:t>
            </a:fld>
            <a:endParaRPr lang="en-US" altLang="en-US"/>
          </a:p>
        </p:txBody>
      </p:sp>
      <p:sp>
        <p:nvSpPr>
          <p:cNvPr id="801794" name="Rectangle 2"/>
          <p:cNvSpPr>
            <a:spLocks noRot="1" noChangeArrowheads="1" noTextEdit="1"/>
          </p:cNvSpPr>
          <p:nvPr>
            <p:ph type="sldImg"/>
          </p:nvPr>
        </p:nvSpPr>
        <p:spPr>
          <a:ln/>
        </p:spPr>
      </p:sp>
      <p:sp>
        <p:nvSpPr>
          <p:cNvPr id="801795" name="Rectangle 3"/>
          <p:cNvSpPr>
            <a:spLocks noGrp="1" noChangeArrowheads="1"/>
          </p:cNvSpPr>
          <p:nvPr>
            <p:ph type="body" idx="1"/>
          </p:nvPr>
        </p:nvSpPr>
        <p:spPr/>
        <p:txBody>
          <a:bodyPr/>
          <a:lstStyle/>
          <a:p>
            <a:pPr>
              <a:buSzPct val="90000"/>
              <a:buFont typeface="Wingdings" charset="2"/>
              <a:buNone/>
            </a:pPr>
            <a:r>
              <a:rPr lang="en-US" altLang="en-US">
                <a:solidFill>
                  <a:schemeClr val="hlink"/>
                </a:solidFill>
              </a:rPr>
              <a:t>Keep rain run-off out of the pond. It carries with it soil, fertilizers, and chemicals which will prevent the pond from balancing. </a:t>
            </a:r>
          </a:p>
          <a:p>
            <a:pPr>
              <a:buSzPct val="90000"/>
              <a:buFont typeface="Wingdings" charset="2"/>
              <a:buNone/>
            </a:pPr>
            <a:r>
              <a:rPr lang="en-US" altLang="en-US">
                <a:solidFill>
                  <a:schemeClr val="hlink"/>
                </a:solidFill>
              </a:rPr>
              <a:t>If in full sun, shade 50 - 70% of the pond surface. Do this with the leaves of water lilies and floating plants. If your pond is in less than full sun, less surface coverage is acceptable. </a:t>
            </a:r>
          </a:p>
          <a:p>
            <a:pPr>
              <a:buSzPct val="90000"/>
              <a:buFont typeface="Wingdings" charset="2"/>
              <a:buNone/>
            </a:pPr>
            <a:r>
              <a:rPr lang="en-US" altLang="en-US">
                <a:solidFill>
                  <a:schemeClr val="hlink"/>
                </a:solidFill>
              </a:rPr>
              <a:t>Use one bunch of Anacharis per one sq. ft. of surface area for ponds under 50 sq. ft. and one bunch per two to three sq. ft. for ponds over 51 to 200 sq. ft. For ponds over 200 sq. ft. use one bunch for every three to four sq. ft. </a:t>
            </a:r>
          </a:p>
          <a:p>
            <a:pPr>
              <a:buSzPct val="90000"/>
              <a:buFont typeface="Wingdings" charset="2"/>
              <a:buNone/>
            </a:pPr>
            <a:r>
              <a:rPr lang="en-US" altLang="en-US">
                <a:solidFill>
                  <a:schemeClr val="hlink"/>
                </a:solidFill>
              </a:rPr>
              <a:t>Use no more than one inch of fish per sq. ft. of surface area initially. After the pond has fully established or with well filtered water, more fish may be added. Feed only what the fish can eat in 5 minutes. Uneaten food feeds algae. </a:t>
            </a:r>
          </a:p>
          <a:p>
            <a:pPr>
              <a:buSzPct val="90000"/>
              <a:buFont typeface="Wingdings" charset="2"/>
              <a:buNone/>
            </a:pPr>
            <a:r>
              <a:rPr lang="en-US" altLang="en-US">
                <a:solidFill>
                  <a:schemeClr val="hlink"/>
                </a:solidFill>
              </a:rPr>
              <a:t>Add biological filtration and an ultraviolet sterilizer. </a:t>
            </a:r>
          </a:p>
          <a:p>
            <a:pPr>
              <a:buSzPct val="90000"/>
              <a:buFont typeface="Wingdings" charset="2"/>
              <a:buNone/>
            </a:pPr>
            <a:r>
              <a:rPr lang="en-US" altLang="en-US">
                <a:solidFill>
                  <a:schemeClr val="hlink"/>
                </a:solidFill>
              </a:rPr>
              <a:t>Remove any dead organic matter from the pond</a:t>
            </a:r>
            <a:r>
              <a:rPr lang="en-US" altLang="en-US" b="1">
                <a:solidFill>
                  <a:schemeClr val="hlink"/>
                </a:solidFill>
              </a:rPr>
              <a:t> </a:t>
            </a:r>
          </a:p>
          <a:p>
            <a:endParaRPr lang="en-US" altLang="en-US"/>
          </a:p>
        </p:txBody>
      </p:sp>
    </p:spTree>
    <p:extLst>
      <p:ext uri="{BB962C8B-B14F-4D97-AF65-F5344CB8AC3E}">
        <p14:creationId xmlns:p14="http://schemas.microsoft.com/office/powerpoint/2010/main" val="24328783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E2D5E2-89BE-E54C-82BE-86D2AF7A375D}" type="slidenum">
              <a:rPr lang="en-US" altLang="en-US"/>
              <a:pPr/>
              <a:t>99</a:t>
            </a:fld>
            <a:endParaRPr lang="en-US" altLang="en-US"/>
          </a:p>
        </p:txBody>
      </p:sp>
      <p:sp>
        <p:nvSpPr>
          <p:cNvPr id="800770" name="Rectangle 2"/>
          <p:cNvSpPr>
            <a:spLocks noRot="1" noChangeArrowheads="1" noTextEdit="1"/>
          </p:cNvSpPr>
          <p:nvPr>
            <p:ph type="sldImg"/>
          </p:nvPr>
        </p:nvSpPr>
        <p:spPr>
          <a:ln/>
        </p:spPr>
      </p:sp>
      <p:sp>
        <p:nvSpPr>
          <p:cNvPr id="800771" name="Rectangle 3"/>
          <p:cNvSpPr>
            <a:spLocks noGrp="1" noChangeArrowheads="1"/>
          </p:cNvSpPr>
          <p:nvPr>
            <p:ph type="body" idx="1"/>
          </p:nvPr>
        </p:nvSpPr>
        <p:spPr/>
        <p:txBody>
          <a:bodyPr/>
          <a:lstStyle/>
          <a:p>
            <a:pPr eaLnBrk="0" hangingPunct="0">
              <a:spcBef>
                <a:spcPct val="50000"/>
              </a:spcBef>
            </a:pPr>
            <a:r>
              <a:rPr lang="en-US" altLang="en-US">
                <a:effectLst>
                  <a:outerShdw blurRad="38100" dist="38100" dir="2700000" algn="tl">
                    <a:srgbClr val="C0C0C0"/>
                  </a:outerShdw>
                </a:effectLst>
              </a:rPr>
              <a:t>B.t. is considered ideal for pest management because of its specificity to pests and because of its lack of toxicity to humans or the natural enemies of many crop pests B.t. israelensis (B.t.i.) is effective against mosquitoes, blackflies and some midges. Place the dunks or crystals anywhere you may have a mosquito problem. Kills mosquito larvae before they become adults. Safe for pets, children, and the environment. Degrades completely. Registered with the EPA and all 50 states. Use one dunk per 100 square foot surface area of pond. Each dunk lasts 30 days or longer.</a:t>
            </a:r>
          </a:p>
          <a:p>
            <a:endParaRPr lang="en-US" altLang="en-US">
              <a:effectLst>
                <a:outerShdw blurRad="38100" dist="38100" dir="2700000" algn="tl">
                  <a:srgbClr val="C0C0C0"/>
                </a:outerShdw>
              </a:effectLst>
            </a:endParaRPr>
          </a:p>
        </p:txBody>
      </p:sp>
    </p:spTree>
    <p:extLst>
      <p:ext uri="{BB962C8B-B14F-4D97-AF65-F5344CB8AC3E}">
        <p14:creationId xmlns:p14="http://schemas.microsoft.com/office/powerpoint/2010/main" val="12971172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6D4323-B2AB-F34C-84F3-9FD98AA08608}" type="slidenum">
              <a:rPr lang="en-US" altLang="en-US"/>
              <a:pPr/>
              <a:t>100</a:t>
            </a:fld>
            <a:endParaRPr lang="en-US" altLang="en-US"/>
          </a:p>
        </p:txBody>
      </p:sp>
      <p:sp>
        <p:nvSpPr>
          <p:cNvPr id="805890" name="Rectangle 2"/>
          <p:cNvSpPr>
            <a:spLocks noRot="1" noChangeArrowheads="1" noTextEdit="1"/>
          </p:cNvSpPr>
          <p:nvPr>
            <p:ph type="sldImg"/>
          </p:nvPr>
        </p:nvSpPr>
        <p:spPr>
          <a:ln/>
        </p:spPr>
      </p:sp>
      <p:sp>
        <p:nvSpPr>
          <p:cNvPr id="805891" name="Rectangle 3"/>
          <p:cNvSpPr>
            <a:spLocks noGrp="1" noChangeArrowheads="1"/>
          </p:cNvSpPr>
          <p:nvPr>
            <p:ph type="body" idx="1"/>
          </p:nvPr>
        </p:nvSpPr>
        <p:spPr/>
        <p:txBody>
          <a:bodyPr/>
          <a:lstStyle/>
          <a:p>
            <a:r>
              <a:rPr lang="en-US" altLang="en-US"/>
              <a:t>Biological Clarifiers help by breaking down the organic material in the water garden, which feed algae. There are other types of products containing bacteria and enzymes that will help in the control of this type of algae. Greenex has proven to be very effective in keeping string algae under control as well as Crystal Clear’s Clarity Max and Ecological Laboratorie’s Microbe-Lift. Microbe-Lift contains nitrifying bacteria as an added bonus. These products help in the control of algae but are not an algaecide. </a:t>
            </a:r>
          </a:p>
          <a:p>
            <a:endParaRPr lang="en-US" altLang="en-US"/>
          </a:p>
          <a:p>
            <a:r>
              <a:rPr lang="en-US" altLang="en-US"/>
              <a:t>The use of these products is a process and will not produce results overnight. The bacteria products should still be used to help with the overall water quality and reduce sludge. For a water garden without fish, use fountain chemicals to control the algae. One product that works very well and economically is Fountec. It is safe for plants, birds and other animals but it MUST NOT be used with fish. In a water garden with fish but no plants, use Pond Blocks. This is a slow release algaecide that will kill the algae (both single cell and multi cell algae). One block will last about a month and treat 250 gallons of water. (Remember this is NOT safe for most plants.) </a:t>
            </a:r>
          </a:p>
        </p:txBody>
      </p:sp>
    </p:spTree>
    <p:extLst>
      <p:ext uri="{BB962C8B-B14F-4D97-AF65-F5344CB8AC3E}">
        <p14:creationId xmlns:p14="http://schemas.microsoft.com/office/powerpoint/2010/main" val="36912759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37A17E-6E7A-4046-86C1-9EEEFCC96E20}" type="slidenum">
              <a:rPr lang="en-US" altLang="en-US"/>
              <a:pPr/>
              <a:t>101</a:t>
            </a:fld>
            <a:endParaRPr lang="en-US" altLang="en-US"/>
          </a:p>
        </p:txBody>
      </p:sp>
      <p:sp>
        <p:nvSpPr>
          <p:cNvPr id="818178" name="Rectangle 2"/>
          <p:cNvSpPr>
            <a:spLocks noRot="1" noChangeArrowheads="1" noTextEdit="1"/>
          </p:cNvSpPr>
          <p:nvPr>
            <p:ph type="sldImg"/>
          </p:nvPr>
        </p:nvSpPr>
        <p:spPr>
          <a:ln/>
        </p:spPr>
      </p:sp>
      <p:sp>
        <p:nvSpPr>
          <p:cNvPr id="818179" name="Rectangle 3"/>
          <p:cNvSpPr>
            <a:spLocks noGrp="1" noChangeArrowheads="1"/>
          </p:cNvSpPr>
          <p:nvPr>
            <p:ph type="body" idx="1"/>
          </p:nvPr>
        </p:nvSpPr>
        <p:spPr/>
        <p:txBody>
          <a:bodyPr/>
          <a:lstStyle/>
          <a:p>
            <a:r>
              <a:rPr lang="en-US" altLang="en-US"/>
              <a:t>Catalogs and specialty suppliers carry a variety of supplies for building and maintaining water gardens that you may find useful including water test kits, dyes, sealers and adhesives.</a:t>
            </a:r>
          </a:p>
        </p:txBody>
      </p:sp>
    </p:spTree>
    <p:extLst>
      <p:ext uri="{BB962C8B-B14F-4D97-AF65-F5344CB8AC3E}">
        <p14:creationId xmlns:p14="http://schemas.microsoft.com/office/powerpoint/2010/main" val="1994767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15762" name="Group 18"/>
          <p:cNvGrpSpPr>
            <a:grpSpLocks/>
          </p:cNvGrpSpPr>
          <p:nvPr/>
        </p:nvGrpSpPr>
        <p:grpSpPr bwMode="auto">
          <a:xfrm>
            <a:off x="0" y="0"/>
            <a:ext cx="9140825" cy="6850063"/>
            <a:chOff x="0" y="0"/>
            <a:chExt cx="5758" cy="4315"/>
          </a:xfrm>
        </p:grpSpPr>
        <p:grpSp>
          <p:nvGrpSpPr>
            <p:cNvPr id="415763" name="Group 19"/>
            <p:cNvGrpSpPr>
              <a:grpSpLocks/>
            </p:cNvGrpSpPr>
            <p:nvPr userDrawn="1"/>
          </p:nvGrpSpPr>
          <p:grpSpPr bwMode="auto">
            <a:xfrm>
              <a:off x="1728" y="2230"/>
              <a:ext cx="4027" cy="2085"/>
              <a:chOff x="1728" y="2230"/>
              <a:chExt cx="4027" cy="2085"/>
            </a:xfrm>
          </p:grpSpPr>
          <p:sp>
            <p:nvSpPr>
              <p:cNvPr id="415764" name="Freeform 20"/>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5765" name="Freeform 21"/>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5766" name="Freeform 22"/>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5767" name="Freeform 23"/>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5768" name="Freeform 24"/>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5769" name="Freeform 25"/>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5770" name="Freeform 26"/>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alpha val="38000"/>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5755" name="Rectangle 11"/>
          <p:cNvSpPr>
            <a:spLocks noGrp="1" noChangeArrowheads="1"/>
          </p:cNvSpPr>
          <p:nvPr>
            <p:ph type="ctrTitle" sz="quarter"/>
          </p:nvPr>
        </p:nvSpPr>
        <p:spPr>
          <a:xfrm>
            <a:off x="685800" y="838200"/>
            <a:ext cx="7772400" cy="1981200"/>
          </a:xfrm>
        </p:spPr>
        <p:txBody>
          <a:bodyPr/>
          <a:lstStyle>
            <a:lvl1pPr>
              <a:defRPr sz="6000"/>
            </a:lvl1pPr>
          </a:lstStyle>
          <a:p>
            <a:pPr lvl="0"/>
            <a:r>
              <a:rPr lang="en-US" altLang="en-US" noProof="0" smtClean="0"/>
              <a:t>Click to edit Master title style</a:t>
            </a:r>
          </a:p>
        </p:txBody>
      </p:sp>
      <p:sp>
        <p:nvSpPr>
          <p:cNvPr id="41575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415757" name="Rectangle 13"/>
          <p:cNvSpPr>
            <a:spLocks noGrp="1" noChangeArrowheads="1"/>
          </p:cNvSpPr>
          <p:nvPr>
            <p:ph type="dt" sz="quarter" idx="2"/>
          </p:nvPr>
        </p:nvSpPr>
        <p:spPr>
          <a:xfrm>
            <a:off x="457200" y="6248400"/>
            <a:ext cx="2133600" cy="476250"/>
          </a:xfrm>
        </p:spPr>
        <p:txBody>
          <a:bodyPr/>
          <a:lstStyle>
            <a:lvl1pPr>
              <a:defRPr/>
            </a:lvl1pPr>
          </a:lstStyle>
          <a:p>
            <a:endParaRPr lang="en-US" altLang="en-US"/>
          </a:p>
        </p:txBody>
      </p:sp>
      <p:sp>
        <p:nvSpPr>
          <p:cNvPr id="415758" name="Rectangle 14"/>
          <p:cNvSpPr>
            <a:spLocks noGrp="1" noChangeArrowheads="1"/>
          </p:cNvSpPr>
          <p:nvPr>
            <p:ph type="ftr" sz="quarter" idx="3"/>
          </p:nvPr>
        </p:nvSpPr>
        <p:spPr>
          <a:xfrm>
            <a:off x="3124200" y="6251575"/>
            <a:ext cx="2895600" cy="476250"/>
          </a:xfrm>
        </p:spPr>
        <p:txBody>
          <a:bodyPr/>
          <a:lstStyle>
            <a:lvl1pPr>
              <a:defRPr/>
            </a:lvl1pPr>
          </a:lstStyle>
          <a:p>
            <a:endParaRPr lang="en-US" altLang="en-US"/>
          </a:p>
        </p:txBody>
      </p:sp>
      <p:sp>
        <p:nvSpPr>
          <p:cNvPr id="415759" name="Rectangle 15"/>
          <p:cNvSpPr>
            <a:spLocks noGrp="1" noChangeArrowheads="1"/>
          </p:cNvSpPr>
          <p:nvPr>
            <p:ph type="sldNum" sz="quarter" idx="4"/>
          </p:nvPr>
        </p:nvSpPr>
        <p:spPr>
          <a:xfrm>
            <a:off x="6553200" y="6254750"/>
            <a:ext cx="2133600" cy="476250"/>
          </a:xfrm>
        </p:spPr>
        <p:txBody>
          <a:bodyPr/>
          <a:lstStyle>
            <a:lvl1pPr>
              <a:defRPr/>
            </a:lvl1pPr>
          </a:lstStyle>
          <a:p>
            <a:fld id="{BE38094B-72BA-0C4B-AD68-3954F452EB7A}" type="slidenum">
              <a:rPr lang="en-US" altLang="en-US"/>
              <a:pPr/>
              <a:t>‹#›</a:t>
            </a:fld>
            <a:endParaRPr lang="en-US" alt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37496159-D394-DA4A-9546-8BA3FA75FFF6}" type="slidenum">
              <a:rPr lang="en-US" altLang="en-US"/>
              <a:pPr/>
              <a:t>‹#›</a:t>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49756364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4D644225-E551-4E4A-9BA3-AFBF317D40AD}" type="slidenum">
              <a:rPr lang="en-US" altLang="en-US"/>
              <a:pPr/>
              <a:t>‹#›</a:t>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5080967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51575"/>
            <a:ext cx="2133600" cy="476250"/>
          </a:xfrm>
        </p:spPr>
        <p:txBody>
          <a:bodyPr/>
          <a:lstStyle>
            <a:lvl1pPr>
              <a:defRPr/>
            </a:lvl1pPr>
          </a:lstStyle>
          <a:p>
            <a:endParaRPr lang="en-US" altLang="en-US"/>
          </a:p>
        </p:txBody>
      </p:sp>
      <p:sp>
        <p:nvSpPr>
          <p:cNvPr id="7" name="Slide Number Placeholder 6"/>
          <p:cNvSpPr>
            <a:spLocks noGrp="1"/>
          </p:cNvSpPr>
          <p:nvPr>
            <p:ph type="sldNum" sz="quarter" idx="11"/>
          </p:nvPr>
        </p:nvSpPr>
        <p:spPr>
          <a:xfrm>
            <a:off x="6553200" y="6248400"/>
            <a:ext cx="2133600" cy="476250"/>
          </a:xfrm>
        </p:spPr>
        <p:txBody>
          <a:bodyPr/>
          <a:lstStyle>
            <a:lvl1pPr>
              <a:defRPr/>
            </a:lvl1pPr>
          </a:lstStyle>
          <a:p>
            <a:fld id="{7AB9A234-9E6E-1949-AB9D-9170CAED9796}" type="slidenum">
              <a:rPr lang="en-US" altLang="en-US"/>
              <a:pPr/>
              <a:t>‹#›</a:t>
            </a:fld>
            <a:endParaRPr lang="en-US" altLang="en-US"/>
          </a:p>
        </p:txBody>
      </p:sp>
      <p:sp>
        <p:nvSpPr>
          <p:cNvPr id="8" name="Footer Placeholder 7"/>
          <p:cNvSpPr>
            <a:spLocks noGrp="1"/>
          </p:cNvSpPr>
          <p:nvPr>
            <p:ph type="ftr" sz="quarter" idx="12"/>
          </p:nvPr>
        </p:nvSpPr>
        <p:spPr>
          <a:xfrm>
            <a:off x="3124200" y="6248400"/>
            <a:ext cx="2895600" cy="476250"/>
          </a:xfrm>
        </p:spPr>
        <p:txBody>
          <a:bodyPr/>
          <a:lstStyle>
            <a:lvl1pPr>
              <a:defRPr/>
            </a:lvl1pPr>
          </a:lstStyle>
          <a:p>
            <a:endParaRPr lang="en-US" altLang="en-US"/>
          </a:p>
        </p:txBody>
      </p:sp>
    </p:spTree>
    <p:extLst>
      <p:ext uri="{BB962C8B-B14F-4D97-AF65-F5344CB8AC3E}">
        <p14:creationId xmlns:p14="http://schemas.microsoft.com/office/powerpoint/2010/main" val="199530911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lt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3C07EE4F-8FB0-3549-BF75-EC6C7A7A43B1}" type="slidenum">
              <a:rPr lang="en-US" altLang="en-US"/>
              <a:pPr/>
              <a:t>‹#›</a:t>
            </a:fld>
            <a:endParaRPr lang="en-US" alt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ltLang="en-US"/>
          </a:p>
        </p:txBody>
      </p:sp>
    </p:spTree>
    <p:extLst>
      <p:ext uri="{BB962C8B-B14F-4D97-AF65-F5344CB8AC3E}">
        <p14:creationId xmlns:p14="http://schemas.microsoft.com/office/powerpoint/2010/main" val="5571467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51575"/>
            <a:ext cx="2133600" cy="476250"/>
          </a:xfrm>
        </p:spPr>
        <p:txBody>
          <a:bodyPr/>
          <a:lstStyle>
            <a:lvl1pPr>
              <a:defRPr/>
            </a:lvl1pPr>
          </a:lstStyle>
          <a:p>
            <a:endParaRPr lang="en-US" altLang="en-US"/>
          </a:p>
        </p:txBody>
      </p:sp>
      <p:sp>
        <p:nvSpPr>
          <p:cNvPr id="8" name="Slide Number Placeholder 7"/>
          <p:cNvSpPr>
            <a:spLocks noGrp="1"/>
          </p:cNvSpPr>
          <p:nvPr>
            <p:ph type="sldNum" sz="quarter" idx="11"/>
          </p:nvPr>
        </p:nvSpPr>
        <p:spPr>
          <a:xfrm>
            <a:off x="6553200" y="6248400"/>
            <a:ext cx="2133600" cy="476250"/>
          </a:xfrm>
        </p:spPr>
        <p:txBody>
          <a:bodyPr/>
          <a:lstStyle>
            <a:lvl1pPr>
              <a:defRPr/>
            </a:lvl1pPr>
          </a:lstStyle>
          <a:p>
            <a:fld id="{3CD0AF51-7224-8D45-A7DB-F0D929E176DC}" type="slidenum">
              <a:rPr lang="en-US" altLang="en-US"/>
              <a:pPr/>
              <a:t>‹#›</a:t>
            </a:fld>
            <a:endParaRPr lang="en-US" altLang="en-US"/>
          </a:p>
        </p:txBody>
      </p:sp>
      <p:sp>
        <p:nvSpPr>
          <p:cNvPr id="9" name="Footer Placeholder 8"/>
          <p:cNvSpPr>
            <a:spLocks noGrp="1"/>
          </p:cNvSpPr>
          <p:nvPr>
            <p:ph type="ftr" sz="quarter" idx="12"/>
          </p:nvPr>
        </p:nvSpPr>
        <p:spPr>
          <a:xfrm>
            <a:off x="3124200" y="6248400"/>
            <a:ext cx="2895600" cy="476250"/>
          </a:xfrm>
        </p:spPr>
        <p:txBody>
          <a:bodyPr/>
          <a:lstStyle>
            <a:lvl1pPr>
              <a:defRPr/>
            </a:lvl1pPr>
          </a:lstStyle>
          <a:p>
            <a:endParaRPr lang="en-US" altLang="en-US"/>
          </a:p>
        </p:txBody>
      </p:sp>
    </p:spTree>
    <p:extLst>
      <p:ext uri="{BB962C8B-B14F-4D97-AF65-F5344CB8AC3E}">
        <p14:creationId xmlns:p14="http://schemas.microsoft.com/office/powerpoint/2010/main" val="9365582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51575"/>
            <a:ext cx="2133600" cy="476250"/>
          </a:xfrm>
        </p:spPr>
        <p:txBody>
          <a:bodyPr/>
          <a:lstStyle>
            <a:lvl1pPr>
              <a:defRPr/>
            </a:lvl1pPr>
          </a:lstStyle>
          <a:p>
            <a:endParaRPr lang="en-US" altLang="en-US"/>
          </a:p>
        </p:txBody>
      </p:sp>
      <p:sp>
        <p:nvSpPr>
          <p:cNvPr id="7" name="Slide Number Placeholder 6"/>
          <p:cNvSpPr>
            <a:spLocks noGrp="1"/>
          </p:cNvSpPr>
          <p:nvPr>
            <p:ph type="sldNum" sz="quarter" idx="11"/>
          </p:nvPr>
        </p:nvSpPr>
        <p:spPr>
          <a:xfrm>
            <a:off x="6553200" y="6248400"/>
            <a:ext cx="2133600" cy="476250"/>
          </a:xfrm>
        </p:spPr>
        <p:txBody>
          <a:bodyPr/>
          <a:lstStyle>
            <a:lvl1pPr>
              <a:defRPr/>
            </a:lvl1pPr>
          </a:lstStyle>
          <a:p>
            <a:fld id="{D12D46EC-3CA3-E543-8C04-9E420E9FA328}" type="slidenum">
              <a:rPr lang="en-US" altLang="en-US"/>
              <a:pPr/>
              <a:t>‹#›</a:t>
            </a:fld>
            <a:endParaRPr lang="en-US" altLang="en-US"/>
          </a:p>
        </p:txBody>
      </p:sp>
      <p:sp>
        <p:nvSpPr>
          <p:cNvPr id="8" name="Footer Placeholder 7"/>
          <p:cNvSpPr>
            <a:spLocks noGrp="1"/>
          </p:cNvSpPr>
          <p:nvPr>
            <p:ph type="ftr" sz="quarter" idx="12"/>
          </p:nvPr>
        </p:nvSpPr>
        <p:spPr>
          <a:xfrm>
            <a:off x="3124200" y="6248400"/>
            <a:ext cx="2895600" cy="476250"/>
          </a:xfrm>
        </p:spPr>
        <p:txBody>
          <a:bodyPr/>
          <a:lstStyle>
            <a:lvl1pPr>
              <a:defRPr/>
            </a:lvl1pPr>
          </a:lstStyle>
          <a:p>
            <a:endParaRPr lang="en-US" altLang="en-US"/>
          </a:p>
        </p:txBody>
      </p:sp>
    </p:spTree>
    <p:extLst>
      <p:ext uri="{BB962C8B-B14F-4D97-AF65-F5344CB8AC3E}">
        <p14:creationId xmlns:p14="http://schemas.microsoft.com/office/powerpoint/2010/main" val="211543797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51575"/>
            <a:ext cx="2133600" cy="476250"/>
          </a:xfrm>
        </p:spPr>
        <p:txBody>
          <a:bodyPr/>
          <a:lstStyle>
            <a:lvl1pPr>
              <a:defRPr/>
            </a:lvl1pPr>
          </a:lstStyle>
          <a:p>
            <a:endParaRPr lang="en-US" altLang="en-US"/>
          </a:p>
        </p:txBody>
      </p:sp>
      <p:sp>
        <p:nvSpPr>
          <p:cNvPr id="4" name="Slide Number Placeholder 3"/>
          <p:cNvSpPr>
            <a:spLocks noGrp="1"/>
          </p:cNvSpPr>
          <p:nvPr>
            <p:ph type="sldNum" sz="quarter" idx="11"/>
          </p:nvPr>
        </p:nvSpPr>
        <p:spPr>
          <a:xfrm>
            <a:off x="6553200" y="6248400"/>
            <a:ext cx="2133600" cy="476250"/>
          </a:xfrm>
        </p:spPr>
        <p:txBody>
          <a:bodyPr/>
          <a:lstStyle>
            <a:lvl1pPr>
              <a:defRPr/>
            </a:lvl1pPr>
          </a:lstStyle>
          <a:p>
            <a:fld id="{77C5D916-EADF-1043-A291-40B35123078F}" type="slidenum">
              <a:rPr lang="en-US" altLang="en-US"/>
              <a:pPr/>
              <a:t>‹#›</a:t>
            </a:fld>
            <a:endParaRPr lang="en-US" altLang="en-US"/>
          </a:p>
        </p:txBody>
      </p:sp>
      <p:sp>
        <p:nvSpPr>
          <p:cNvPr id="5" name="Footer Placeholder 4"/>
          <p:cNvSpPr>
            <a:spLocks noGrp="1"/>
          </p:cNvSpPr>
          <p:nvPr>
            <p:ph type="ftr" sz="quarter" idx="12"/>
          </p:nvPr>
        </p:nvSpPr>
        <p:spPr>
          <a:xfrm>
            <a:off x="3124200" y="6248400"/>
            <a:ext cx="2895600" cy="476250"/>
          </a:xfrm>
        </p:spPr>
        <p:txBody>
          <a:bodyPr/>
          <a:lstStyle>
            <a:lvl1pPr>
              <a:defRPr/>
            </a:lvl1pPr>
          </a:lstStyle>
          <a:p>
            <a:endParaRPr lang="en-US" altLang="en-US"/>
          </a:p>
        </p:txBody>
      </p:sp>
    </p:spTree>
    <p:extLst>
      <p:ext uri="{BB962C8B-B14F-4D97-AF65-F5344CB8AC3E}">
        <p14:creationId xmlns:p14="http://schemas.microsoft.com/office/powerpoint/2010/main" val="42683651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82195882-068A-3E4D-82B7-4DC64F192CE0}" type="slidenum">
              <a:rPr lang="en-US" altLang="en-US"/>
              <a:pPr/>
              <a:t>‹#›</a:t>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37234891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E11632FE-7CCC-134F-A745-139F71225387}" type="slidenum">
              <a:rPr lang="en-US" altLang="en-US"/>
              <a:pPr/>
              <a:t>‹#›</a:t>
            </a:fld>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09376159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2806AC92-4521-054F-A719-8D4B7E11D06D}" type="slidenum">
              <a:rPr lang="en-US" altLang="en-US"/>
              <a:pPr/>
              <a:t>‹#›</a:t>
            </a:fld>
            <a:endParaRPr lang="en-US" altLang="en-US"/>
          </a:p>
        </p:txBody>
      </p:sp>
      <p:sp>
        <p:nvSpPr>
          <p:cNvPr id="7" name="Footer Placeholder 6"/>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9102481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Slide Number Placeholder 7"/>
          <p:cNvSpPr>
            <a:spLocks noGrp="1"/>
          </p:cNvSpPr>
          <p:nvPr>
            <p:ph type="sldNum" sz="quarter" idx="11"/>
          </p:nvPr>
        </p:nvSpPr>
        <p:spPr/>
        <p:txBody>
          <a:bodyPr/>
          <a:lstStyle>
            <a:lvl1pPr>
              <a:defRPr/>
            </a:lvl1pPr>
          </a:lstStyle>
          <a:p>
            <a:fld id="{C7080EA7-C629-3744-BBFB-8876A1A8D247}" type="slidenum">
              <a:rPr lang="en-US" altLang="en-US"/>
              <a:pPr/>
              <a:t>‹#›</a:t>
            </a:fld>
            <a:endParaRPr lang="en-US" altLang="en-US"/>
          </a:p>
        </p:txBody>
      </p:sp>
      <p:sp>
        <p:nvSpPr>
          <p:cNvPr id="9" name="Footer Placeholder 8"/>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65402185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Slide Number Placeholder 3"/>
          <p:cNvSpPr>
            <a:spLocks noGrp="1"/>
          </p:cNvSpPr>
          <p:nvPr>
            <p:ph type="sldNum" sz="quarter" idx="11"/>
          </p:nvPr>
        </p:nvSpPr>
        <p:spPr/>
        <p:txBody>
          <a:bodyPr/>
          <a:lstStyle>
            <a:lvl1pPr>
              <a:defRPr/>
            </a:lvl1pPr>
          </a:lstStyle>
          <a:p>
            <a:fld id="{A5AC4B60-9587-9C4B-A85E-33481253FEE3}" type="slidenum">
              <a:rPr lang="en-US" altLang="en-US"/>
              <a:pPr/>
              <a:t>‹#›</a:t>
            </a:fld>
            <a:endParaRPr lang="en-US" altLang="en-US"/>
          </a:p>
        </p:txBody>
      </p:sp>
      <p:sp>
        <p:nvSpPr>
          <p:cNvPr id="5" name="Footer Placeholder 4"/>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32392760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Slide Number Placeholder 2"/>
          <p:cNvSpPr>
            <a:spLocks noGrp="1"/>
          </p:cNvSpPr>
          <p:nvPr>
            <p:ph type="sldNum" sz="quarter" idx="11"/>
          </p:nvPr>
        </p:nvSpPr>
        <p:spPr/>
        <p:txBody>
          <a:bodyPr/>
          <a:lstStyle>
            <a:lvl1pPr>
              <a:defRPr/>
            </a:lvl1pPr>
          </a:lstStyle>
          <a:p>
            <a:fld id="{B08DE360-EC9B-A149-A0DA-E50F281F0CF8}" type="slidenum">
              <a:rPr lang="en-US" altLang="en-US"/>
              <a:pPr/>
              <a:t>‹#›</a:t>
            </a:fld>
            <a:endParaRPr lang="en-US" altLang="en-US"/>
          </a:p>
        </p:txBody>
      </p:sp>
      <p:sp>
        <p:nvSpPr>
          <p:cNvPr id="4" name="Footer Placeholder 3"/>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17317386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B94AC78E-3F24-784E-BF5B-0F517B2F1047}" type="slidenum">
              <a:rPr lang="en-US" altLang="en-US"/>
              <a:pPr/>
              <a:t>‹#›</a:t>
            </a:fld>
            <a:endParaRPr lang="en-US" altLang="en-US"/>
          </a:p>
        </p:txBody>
      </p:sp>
      <p:sp>
        <p:nvSpPr>
          <p:cNvPr id="7" name="Footer Placeholder 6"/>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48571872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5D120569-25E7-D84F-AE7C-4A0F19CCD245}" type="slidenum">
              <a:rPr lang="en-US" altLang="en-US"/>
              <a:pPr/>
              <a:t>‹#›</a:t>
            </a:fld>
            <a:endParaRPr lang="en-US" altLang="en-US"/>
          </a:p>
        </p:txBody>
      </p:sp>
      <p:sp>
        <p:nvSpPr>
          <p:cNvPr id="7" name="Footer Placeholder 6"/>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682163371"/>
      </p:ext>
    </p:extLst>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5400000" scaled="1"/>
        </a:gradFill>
        <a:effectLst/>
      </p:bgPr>
    </p:bg>
    <p:spTree>
      <p:nvGrpSpPr>
        <p:cNvPr id="1" name=""/>
        <p:cNvGrpSpPr/>
        <p:nvPr/>
      </p:nvGrpSpPr>
      <p:grpSpPr>
        <a:xfrm>
          <a:off x="0" y="0"/>
          <a:ext cx="0" cy="0"/>
          <a:chOff x="0" y="0"/>
          <a:chExt cx="0" cy="0"/>
        </a:xfrm>
      </p:grpSpPr>
      <p:sp>
        <p:nvSpPr>
          <p:cNvPr id="414733" name="Rectangle 13"/>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endParaRPr lang="en-US" altLang="en-US"/>
          </a:p>
        </p:txBody>
      </p:sp>
      <p:sp>
        <p:nvSpPr>
          <p:cNvPr id="414735" name="Rectangle 15"/>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fld id="{D62B5E21-41F4-C441-8B0B-D9B988BF3F4A}" type="slidenum">
              <a:rPr lang="en-US" altLang="en-US"/>
              <a:pPr/>
              <a:t>‹#›</a:t>
            </a:fld>
            <a:endParaRPr lang="en-US" altLang="en-US"/>
          </a:p>
        </p:txBody>
      </p:sp>
      <p:sp>
        <p:nvSpPr>
          <p:cNvPr id="414731" name="Rectangle 11"/>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4734"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endParaRPr lang="en-US" altLang="en-US"/>
          </a:p>
        </p:txBody>
      </p:sp>
      <p:sp>
        <p:nvSpPr>
          <p:cNvPr id="414740" name="Rectangle 2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Lst>
  <p:transition/>
  <p:timing>
    <p:tnLst>
      <p:par>
        <p:cTn id="1" dur="indefinite" restart="never" nodeType="tmRoot"/>
      </p:par>
    </p:tnLst>
  </p:timing>
  <p:txStyles>
    <p:titleStyle>
      <a:lvl1pPr algn="ctr"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defRPr>
      </a:lvl9pPr>
    </p:titleStyle>
    <p:bodyStyle>
      <a:lvl1pPr marL="342900" indent="-342900" algn="l" rtl="0" fontAlgn="base">
        <a:spcBef>
          <a:spcPct val="20000"/>
        </a:spcBef>
        <a:spcAft>
          <a:spcPct val="0"/>
        </a:spcAft>
        <a:buClr>
          <a:schemeClr val="hlink"/>
        </a:buClr>
        <a:buSzPct val="70000"/>
        <a:buFont typeface="Wingdings" charset="2"/>
        <a:buChar char="n"/>
        <a:defRPr sz="3200" kern="1200">
          <a:solidFill>
            <a:schemeClr val="bg2"/>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charset="2"/>
        <a:buChar char="n"/>
        <a:defRPr sz="2800" kern="1200">
          <a:solidFill>
            <a:schemeClr val="bg2"/>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charset="2"/>
        <a:buChar char="n"/>
        <a:defRPr sz="2400" kern="1200">
          <a:solidFill>
            <a:schemeClr val="bg2"/>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charset="2"/>
        <a:buChar char="n"/>
        <a:defRPr sz="2000" kern="1200">
          <a:solidFill>
            <a:schemeClr val="bg2"/>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charset="2"/>
        <a:buChar char="n"/>
        <a:defRPr sz="2000" kern="1200">
          <a:solidFill>
            <a:schemeClr val="bg2"/>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00.xml.rels><?xml version="1.0" encoding="UTF-8" standalone="yes"?>
<Relationships xmlns="http://schemas.openxmlformats.org/package/2006/relationships"><Relationship Id="rId3" Type="http://schemas.openxmlformats.org/officeDocument/2006/relationships/image" Target="../media/image131.jpeg"/><Relationship Id="rId4" Type="http://schemas.openxmlformats.org/officeDocument/2006/relationships/image" Target="../media/image132.jpeg"/><Relationship Id="rId5" Type="http://schemas.openxmlformats.org/officeDocument/2006/relationships/image" Target="../media/image133.jpeg"/><Relationship Id="rId6" Type="http://schemas.openxmlformats.org/officeDocument/2006/relationships/image" Target="../media/image134.jpeg"/><Relationship Id="rId1" Type="http://schemas.openxmlformats.org/officeDocument/2006/relationships/slideLayout" Target="../slideLayouts/slideLayout14.xml"/><Relationship Id="rId2" Type="http://schemas.openxmlformats.org/officeDocument/2006/relationships/notesSlide" Target="../notesSlides/notesSlide98.xml"/></Relationships>
</file>

<file path=ppt/slides/_rels/slide101.xml.rels><?xml version="1.0" encoding="UTF-8" standalone="yes"?>
<Relationships xmlns="http://schemas.openxmlformats.org/package/2006/relationships"><Relationship Id="rId3" Type="http://schemas.openxmlformats.org/officeDocument/2006/relationships/image" Target="../media/image135.jpeg"/><Relationship Id="rId4" Type="http://schemas.openxmlformats.org/officeDocument/2006/relationships/image" Target="../media/image136.jpeg"/><Relationship Id="rId5" Type="http://schemas.openxmlformats.org/officeDocument/2006/relationships/image" Target="../media/image133.jpeg"/><Relationship Id="rId6" Type="http://schemas.openxmlformats.org/officeDocument/2006/relationships/image" Target="../media/image137.jpeg"/><Relationship Id="rId1" Type="http://schemas.openxmlformats.org/officeDocument/2006/relationships/slideLayout" Target="../slideLayouts/slideLayout14.xml"/><Relationship Id="rId2" Type="http://schemas.openxmlformats.org/officeDocument/2006/relationships/notesSlide" Target="../notesSlides/notesSlide99.xml"/></Relationships>
</file>

<file path=ppt/slides/_rels/slide102.xml.rels><?xml version="1.0" encoding="UTF-8" standalone="yes"?>
<Relationships xmlns="http://schemas.openxmlformats.org/package/2006/relationships"><Relationship Id="rId3" Type="http://schemas.openxmlformats.org/officeDocument/2006/relationships/image" Target="../media/image138.jpeg"/><Relationship Id="rId4" Type="http://schemas.openxmlformats.org/officeDocument/2006/relationships/image" Target="../media/image139.jpeg"/><Relationship Id="rId5" Type="http://schemas.openxmlformats.org/officeDocument/2006/relationships/image" Target="../media/image140.jpeg"/><Relationship Id="rId6" Type="http://schemas.openxmlformats.org/officeDocument/2006/relationships/image" Target="../media/image141.jpeg"/><Relationship Id="rId1" Type="http://schemas.openxmlformats.org/officeDocument/2006/relationships/slideLayout" Target="../slideLayouts/slideLayout7.xml"/><Relationship Id="rId2" Type="http://schemas.openxmlformats.org/officeDocument/2006/relationships/notesSlide" Target="../notesSlides/notesSlide10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 Id="rId3" Type="http://schemas.openxmlformats.org/officeDocument/2006/relationships/image" Target="../media/image142.jpe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2.xml"/><Relationship Id="rId3" Type="http://schemas.openxmlformats.org/officeDocument/2006/relationships/image" Target="../media/image143.gif"/></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2.jpeg"/><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jpeg"/><Relationship Id="rId7" Type="http://schemas.openxmlformats.org/officeDocument/2006/relationships/image" Target="../media/image23.jpeg"/><Relationship Id="rId8" Type="http://schemas.openxmlformats.org/officeDocument/2006/relationships/image" Target="../media/image24.jpeg"/><Relationship Id="rId9" Type="http://schemas.openxmlformats.org/officeDocument/2006/relationships/image" Target="../media/image25.jpeg"/><Relationship Id="rId10" Type="http://schemas.openxmlformats.org/officeDocument/2006/relationships/image" Target="../media/image26.jpeg"/><Relationship Id="rId11" Type="http://schemas.openxmlformats.org/officeDocument/2006/relationships/image" Target="../media/image27.jpeg"/><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2.jpeg"/><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9.jpeg"/><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0.jpeg"/><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27.jpeg"/><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4.jpeg"/><Relationship Id="rId6" Type="http://schemas.openxmlformats.org/officeDocument/2006/relationships/image" Target="../media/image35.jpeg"/><Relationship Id="rId7" Type="http://schemas.openxmlformats.org/officeDocument/2006/relationships/image" Target="../media/image36.jpeg"/><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image" Target="../media/image40.jpeg"/><Relationship Id="rId1" Type="http://schemas.openxmlformats.org/officeDocument/2006/relationships/slideLayout" Target="../slideLayouts/slideLayout14.xml"/><Relationship Id="rId2" Type="http://schemas.openxmlformats.org/officeDocument/2006/relationships/image" Target="../media/image3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5" Type="http://schemas.openxmlformats.org/officeDocument/2006/relationships/image" Target="../media/image45.jpeg"/><Relationship Id="rId6" Type="http://schemas.openxmlformats.org/officeDocument/2006/relationships/image" Target="../media/image46.jpeg"/><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jpeg"/><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49.jpeg"/></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1.jpeg"/><Relationship Id="rId5" Type="http://schemas.openxmlformats.org/officeDocument/2006/relationships/image" Target="../media/image52.jpeg"/><Relationship Id="rId1" Type="http://schemas.openxmlformats.org/officeDocument/2006/relationships/slideLayout" Target="../slideLayouts/slideLayout15.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jpeg"/><Relationship Id="rId5" Type="http://schemas.openxmlformats.org/officeDocument/2006/relationships/image" Target="../media/image55.jpeg"/><Relationship Id="rId6" Type="http://schemas.openxmlformats.org/officeDocument/2006/relationships/image" Target="../media/image56.jpeg"/><Relationship Id="rId7" Type="http://schemas.openxmlformats.org/officeDocument/2006/relationships/image" Target="../media/image57.jpeg"/><Relationship Id="rId8" Type="http://schemas.openxmlformats.org/officeDocument/2006/relationships/image" Target="../media/image58.jpeg"/><Relationship Id="rId1" Type="http://schemas.openxmlformats.org/officeDocument/2006/relationships/slideLayout" Target="../slideLayouts/slideLayout14.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image" Target="../media/image59.jpeg"/><Relationship Id="rId4" Type="http://schemas.openxmlformats.org/officeDocument/2006/relationships/image" Target="../media/image60.jpeg"/><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image" Target="../media/image61.jpeg"/><Relationship Id="rId4" Type="http://schemas.openxmlformats.org/officeDocument/2006/relationships/image" Target="../media/image62.jpeg"/><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6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4.gif"/><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6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66.jpe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7.gif"/><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image" Target="../media/image68.jpeg"/></Relationships>
</file>

<file path=ppt/slides/_rels/slide46.xml.rels><?xml version="1.0" encoding="UTF-8" standalone="yes"?>
<Relationships xmlns="http://schemas.openxmlformats.org/package/2006/relationships"><Relationship Id="rId3" Type="http://schemas.openxmlformats.org/officeDocument/2006/relationships/image" Target="../media/image69.jpeg"/><Relationship Id="rId4" Type="http://schemas.openxmlformats.org/officeDocument/2006/relationships/image" Target="../media/image70.jpeg"/><Relationship Id="rId5" Type="http://schemas.openxmlformats.org/officeDocument/2006/relationships/image" Target="../media/image71.jpeg"/><Relationship Id="rId6" Type="http://schemas.openxmlformats.org/officeDocument/2006/relationships/image" Target="../media/image72.jpeg"/><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 Id="rId3" Type="http://schemas.openxmlformats.org/officeDocument/2006/relationships/image" Target="../media/image73.jpeg"/></Relationships>
</file>

<file path=ppt/slides/_rels/slide48.xml.rels><?xml version="1.0" encoding="UTF-8" standalone="yes"?>
<Relationships xmlns="http://schemas.openxmlformats.org/package/2006/relationships"><Relationship Id="rId3" Type="http://schemas.openxmlformats.org/officeDocument/2006/relationships/image" Target="../media/image74.jpeg"/><Relationship Id="rId4" Type="http://schemas.openxmlformats.org/officeDocument/2006/relationships/image" Target="../media/image75.jpeg"/><Relationship Id="rId5" Type="http://schemas.openxmlformats.org/officeDocument/2006/relationships/image" Target="../media/image76.jpeg"/><Relationship Id="rId6" Type="http://schemas.openxmlformats.org/officeDocument/2006/relationships/image" Target="../media/image77.jpeg"/><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 Id="rId3" Type="http://schemas.openxmlformats.org/officeDocument/2006/relationships/image" Target="../media/image7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 Id="rId3" Type="http://schemas.openxmlformats.org/officeDocument/2006/relationships/image" Target="../media/image79.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 Id="rId3" Type="http://schemas.openxmlformats.org/officeDocument/2006/relationships/image" Target="../media/image8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 Id="rId3" Type="http://schemas.openxmlformats.org/officeDocument/2006/relationships/image" Target="../media/image81.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 Id="rId3" Type="http://schemas.openxmlformats.org/officeDocument/2006/relationships/image" Target="../media/image82.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 Id="rId3" Type="http://schemas.openxmlformats.org/officeDocument/2006/relationships/image" Target="../media/image83.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5.xml"/><Relationship Id="rId3" Type="http://schemas.openxmlformats.org/officeDocument/2006/relationships/image" Target="../media/image84.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6.xml"/><Relationship Id="rId3" Type="http://schemas.openxmlformats.org/officeDocument/2006/relationships/image" Target="../media/image85.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7.xml"/><Relationship Id="rId3" Type="http://schemas.openxmlformats.org/officeDocument/2006/relationships/image" Target="../media/image86.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9.xml"/><Relationship Id="rId3" Type="http://schemas.openxmlformats.org/officeDocument/2006/relationships/image" Target="../media/image87.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0.xml"/><Relationship Id="rId3" Type="http://schemas.openxmlformats.org/officeDocument/2006/relationships/image" Target="../media/image88.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1.xml"/><Relationship Id="rId3" Type="http://schemas.openxmlformats.org/officeDocument/2006/relationships/image" Target="../media/image89.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2.xml"/><Relationship Id="rId3" Type="http://schemas.openxmlformats.org/officeDocument/2006/relationships/image" Target="../media/image90.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 Id="rId3" Type="http://schemas.openxmlformats.org/officeDocument/2006/relationships/image" Target="../media/image91.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4.xml"/><Relationship Id="rId3" Type="http://schemas.openxmlformats.org/officeDocument/2006/relationships/image" Target="../media/image92.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5.xml"/><Relationship Id="rId3" Type="http://schemas.openxmlformats.org/officeDocument/2006/relationships/image" Target="../media/image93.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6.xml"/><Relationship Id="rId3" Type="http://schemas.openxmlformats.org/officeDocument/2006/relationships/image" Target="../media/image94.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7.xml"/><Relationship Id="rId3" Type="http://schemas.openxmlformats.org/officeDocument/2006/relationships/image" Target="../media/image9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8.xml"/><Relationship Id="rId3" Type="http://schemas.openxmlformats.org/officeDocument/2006/relationships/image" Target="../media/image96.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9.xml"/><Relationship Id="rId3" Type="http://schemas.openxmlformats.org/officeDocument/2006/relationships/image" Target="../media/image97.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0.xml"/><Relationship Id="rId3" Type="http://schemas.openxmlformats.org/officeDocument/2006/relationships/image" Target="../media/image98.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1.xml"/><Relationship Id="rId3" Type="http://schemas.openxmlformats.org/officeDocument/2006/relationships/image" Target="../media/image99.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2.xml"/><Relationship Id="rId3" Type="http://schemas.openxmlformats.org/officeDocument/2006/relationships/image" Target="../media/image100.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3.xml"/><Relationship Id="rId3" Type="http://schemas.openxmlformats.org/officeDocument/2006/relationships/image" Target="../media/image101.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4.xml"/><Relationship Id="rId3" Type="http://schemas.openxmlformats.org/officeDocument/2006/relationships/image" Target="../media/image102.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5.xml"/><Relationship Id="rId3" Type="http://schemas.openxmlformats.org/officeDocument/2006/relationships/image" Target="../media/image103.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6.xml"/><Relationship Id="rId3" Type="http://schemas.openxmlformats.org/officeDocument/2006/relationships/image" Target="../media/image104.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7.xml"/><Relationship Id="rId3" Type="http://schemas.openxmlformats.org/officeDocument/2006/relationships/image" Target="../media/image105.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7.jpeg"/><Relationship Id="rId6" Type="http://schemas.openxmlformats.org/officeDocument/2006/relationships/image" Target="../media/image8.jpe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8.xml"/><Relationship Id="rId3" Type="http://schemas.openxmlformats.org/officeDocument/2006/relationships/image" Target="../media/image106.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9.xml"/><Relationship Id="rId3" Type="http://schemas.openxmlformats.org/officeDocument/2006/relationships/image" Target="../media/image107.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0.xml"/><Relationship Id="rId3" Type="http://schemas.openxmlformats.org/officeDocument/2006/relationships/image" Target="../media/image108.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1.xml"/><Relationship Id="rId3" Type="http://schemas.openxmlformats.org/officeDocument/2006/relationships/image" Target="../media/image109.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2.xml"/><Relationship Id="rId3" Type="http://schemas.openxmlformats.org/officeDocument/2006/relationships/image" Target="../media/image110.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3.xml"/><Relationship Id="rId3" Type="http://schemas.openxmlformats.org/officeDocument/2006/relationships/image" Target="../media/image111.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4.xml"/><Relationship Id="rId3" Type="http://schemas.openxmlformats.org/officeDocument/2006/relationships/image" Target="../media/image112.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5.xml"/><Relationship Id="rId4" Type="http://schemas.openxmlformats.org/officeDocument/2006/relationships/oleObject" Target="../embeddings/oleObject1.bin"/><Relationship Id="rId5" Type="http://schemas.openxmlformats.org/officeDocument/2006/relationships/image" Target="../media/image113.png"/><Relationship Id="rId6" Type="http://schemas.openxmlformats.org/officeDocument/2006/relationships/oleObject" Target="../embeddings/oleObject2.bin"/><Relationship Id="rId7" Type="http://schemas.openxmlformats.org/officeDocument/2006/relationships/image" Target="../media/image114.png"/><Relationship Id="rId8" Type="http://schemas.openxmlformats.org/officeDocument/2006/relationships/oleObject" Target="../embeddings/oleObject3.bin"/><Relationship Id="rId9" Type="http://schemas.openxmlformats.org/officeDocument/2006/relationships/image" Target="../media/image115.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6.xml"/><Relationship Id="rId4" Type="http://schemas.openxmlformats.org/officeDocument/2006/relationships/oleObject" Target="../embeddings/oleObject4.bin"/><Relationship Id="rId5" Type="http://schemas.openxmlformats.org/officeDocument/2006/relationships/image" Target="../media/image116.png"/><Relationship Id="rId6" Type="http://schemas.openxmlformats.org/officeDocument/2006/relationships/oleObject" Target="../embeddings/oleObject5.bin"/><Relationship Id="rId7" Type="http://schemas.openxmlformats.org/officeDocument/2006/relationships/image" Target="../media/image117.png"/><Relationship Id="rId8" Type="http://schemas.openxmlformats.org/officeDocument/2006/relationships/oleObject" Target="../embeddings/oleObject6.bin"/><Relationship Id="rId9" Type="http://schemas.openxmlformats.org/officeDocument/2006/relationships/image" Target="../media/image118.wmf"/><Relationship Id="rId1" Type="http://schemas.openxmlformats.org/officeDocument/2006/relationships/vmlDrawing" Target="../drawings/vmlDrawing2.vml"/><Relationship Id="rId2" Type="http://schemas.openxmlformats.org/officeDocument/2006/relationships/slideLayout" Target="../slideLayouts/slideLayout16.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7.xml"/><Relationship Id="rId4" Type="http://schemas.openxmlformats.org/officeDocument/2006/relationships/image" Target="../media/image4.png"/><Relationship Id="rId5" Type="http://schemas.openxmlformats.org/officeDocument/2006/relationships/oleObject" Target="../embeddings/oleObject7.bin"/><Relationship Id="rId6" Type="http://schemas.openxmlformats.org/officeDocument/2006/relationships/image" Target="../media/image119.png"/><Relationship Id="rId7" Type="http://schemas.openxmlformats.org/officeDocument/2006/relationships/image" Target="../media/image120.jpeg"/><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9.jpeg"/><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8.xml"/><Relationship Id="rId4" Type="http://schemas.openxmlformats.org/officeDocument/2006/relationships/image" Target="../media/image4.png"/><Relationship Id="rId5" Type="http://schemas.openxmlformats.org/officeDocument/2006/relationships/oleObject" Target="../embeddings/oleObject8.bin"/><Relationship Id="rId6" Type="http://schemas.openxmlformats.org/officeDocument/2006/relationships/image" Target="../media/image118.wmf"/><Relationship Id="rId7" Type="http://schemas.openxmlformats.org/officeDocument/2006/relationships/image" Target="../media/image121.jpeg"/><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22.jpeg"/><Relationship Id="rId1" Type="http://schemas.openxmlformats.org/officeDocument/2006/relationships/slideLayout" Target="../slideLayouts/slideLayout6.xml"/><Relationship Id="rId2" Type="http://schemas.openxmlformats.org/officeDocument/2006/relationships/notesSlide" Target="../notesSlides/notesSlide89.xml"/></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23.png"/><Relationship Id="rId1" Type="http://schemas.openxmlformats.org/officeDocument/2006/relationships/slideLayout" Target="../slideLayouts/slideLayout6.xml"/><Relationship Id="rId2" Type="http://schemas.openxmlformats.org/officeDocument/2006/relationships/notesSlide" Target="../notesSlides/notesSlide90.xml"/></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24.jpeg"/><Relationship Id="rId1" Type="http://schemas.openxmlformats.org/officeDocument/2006/relationships/slideLayout" Target="../slideLayouts/slideLayout6.xml"/><Relationship Id="rId2" Type="http://schemas.openxmlformats.org/officeDocument/2006/relationships/notesSlide" Target="../notesSlides/notesSlide91.xml"/></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25.jpeg"/><Relationship Id="rId1" Type="http://schemas.openxmlformats.org/officeDocument/2006/relationships/slideLayout" Target="../slideLayouts/slideLayout6.xml"/><Relationship Id="rId2" Type="http://schemas.openxmlformats.org/officeDocument/2006/relationships/notesSlide" Target="../notesSlides/notesSlide9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3.xml"/><Relationship Id="rId3" Type="http://schemas.openxmlformats.org/officeDocument/2006/relationships/image" Target="../media/image126.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4.xml"/><Relationship Id="rId3" Type="http://schemas.openxmlformats.org/officeDocument/2006/relationships/image" Target="../media/image127.jpeg"/></Relationships>
</file>

<file path=ppt/slides/_rels/slide9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 Id="rId3" Type="http://schemas.openxmlformats.org/officeDocument/2006/relationships/image" Target="../media/image4.png"/></Relationships>
</file>

<file path=ppt/slides/_rels/slide99.xml.rels><?xml version="1.0" encoding="UTF-8" standalone="yes"?>
<Relationships xmlns="http://schemas.openxmlformats.org/package/2006/relationships"><Relationship Id="rId3" Type="http://schemas.openxmlformats.org/officeDocument/2006/relationships/image" Target="../media/image128.jpeg"/><Relationship Id="rId4" Type="http://schemas.openxmlformats.org/officeDocument/2006/relationships/image" Target="../media/image129.jpeg"/><Relationship Id="rId5" Type="http://schemas.openxmlformats.org/officeDocument/2006/relationships/image" Target="../media/image130.jpeg"/><Relationship Id="rId1" Type="http://schemas.openxmlformats.org/officeDocument/2006/relationships/slideLayout" Target="../slideLayouts/slideLayout15.xml"/><Relationship Id="rId2" Type="http://schemas.openxmlformats.org/officeDocument/2006/relationships/notesSlide" Target="../notesSlides/notesSlide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4450" name="Picture 2" descr="UGABa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7881938" cy="3128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Rot="1" noChangeArrowheads="1"/>
          </p:cNvSpPr>
          <p:nvPr>
            <p:ph type="title"/>
          </p:nvPr>
        </p:nvSpPr>
        <p:spPr/>
        <p:txBody>
          <a:bodyPr/>
          <a:lstStyle/>
          <a:p>
            <a:r>
              <a:rPr lang="en-US" altLang="en-US" sz="5400">
                <a:solidFill>
                  <a:schemeClr val="tx1"/>
                </a:solidFill>
              </a:rPr>
              <a:t>Elevation &amp; Grade</a:t>
            </a:r>
          </a:p>
        </p:txBody>
      </p:sp>
      <p:sp>
        <p:nvSpPr>
          <p:cNvPr id="473091" name="Rectangle 3"/>
          <p:cNvSpPr>
            <a:spLocks noGrp="1" noChangeArrowheads="1"/>
          </p:cNvSpPr>
          <p:nvPr>
            <p:ph type="body" idx="1"/>
          </p:nvPr>
        </p:nvSpPr>
        <p:spPr>
          <a:xfrm>
            <a:off x="533400" y="1447800"/>
            <a:ext cx="8229600" cy="4906963"/>
          </a:xfrm>
        </p:spPr>
        <p:txBody>
          <a:bodyPr/>
          <a:lstStyle/>
          <a:p>
            <a:pPr>
              <a:buClr>
                <a:schemeClr val="bg2"/>
              </a:buClr>
              <a:buSzTx/>
              <a:buFont typeface="Wingdings" charset="2"/>
              <a:buBlip>
                <a:blip r:embed="rId3"/>
              </a:buBlip>
            </a:pPr>
            <a:r>
              <a:rPr lang="en-US" altLang="en-US">
                <a:effectLst/>
              </a:rPr>
              <a:t>Avoid low-lying areas</a:t>
            </a:r>
          </a:p>
          <a:p>
            <a:pPr>
              <a:buClr>
                <a:schemeClr val="bg2"/>
              </a:buClr>
              <a:buSzTx/>
              <a:buFont typeface="Wingdings" charset="2"/>
              <a:buBlip>
                <a:blip r:embed="rId3"/>
              </a:buBlip>
            </a:pPr>
            <a:r>
              <a:rPr lang="en-US" altLang="en-US">
                <a:effectLst/>
              </a:rPr>
              <a:t>Avoid areas where water from the lawn and landscape collect</a:t>
            </a:r>
          </a:p>
          <a:p>
            <a:pPr>
              <a:buClr>
                <a:schemeClr val="bg2"/>
              </a:buClr>
              <a:buSzTx/>
              <a:buFont typeface="Wingdings" charset="2"/>
              <a:buNone/>
            </a:pPr>
            <a:endParaRPr lang="en-US" altLang="en-US">
              <a:effectLst/>
            </a:endParaRPr>
          </a:p>
          <a:p>
            <a:pPr>
              <a:buFont typeface="Wingdings" charset="2"/>
              <a:buNone/>
            </a:pPr>
            <a:endParaRPr lang="en-US" altLang="en-US" b="1"/>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3386" name="Picture 10" descr="Pond Bloomers Pics 050"/>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85800" y="514350"/>
            <a:ext cx="3733800" cy="2800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613391" name="Picture 15" descr="Pond Bloomers Pics 051"/>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800600" y="495300"/>
            <a:ext cx="3810000" cy="285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613394" name="Picture 18" descr="Pond Bloomers Pics 055"/>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609600" y="3657600"/>
            <a:ext cx="3754438" cy="281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613402" name="Picture 26" descr="Pond Bloomers Pics 052"/>
          <p:cNvPicPr>
            <a:picLocks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4800600" y="3733800"/>
            <a:ext cx="3552825" cy="2665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5668" name="Picture 4" descr="Pond Bloomers Pics 063"/>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798513" y="457200"/>
            <a:ext cx="2497137" cy="3328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625671" name="Picture 7" descr="Pond Bloomers Pics 062"/>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257800" y="381000"/>
            <a:ext cx="2497138" cy="3328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625674" name="Picture 10" descr="Pond Bloomers Pics 055"/>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533400" y="4038600"/>
            <a:ext cx="3352800" cy="2514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625677" name="Picture 13" descr="Pond Bloomers Pics 056"/>
          <p:cNvPicPr>
            <a:picLocks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5029200" y="4114800"/>
            <a:ext cx="3249613" cy="2438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0548" name="Picture 4" descr="Pond Bloomers Pics 039"/>
          <p:cNvPicPr>
            <a:picLocks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0" y="1600200"/>
            <a:ext cx="2914650" cy="2185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620551" name="Picture 7" descr="Pond Bloomers Pics 040"/>
          <p:cNvPicPr>
            <a:picLocks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6229350" y="1600200"/>
            <a:ext cx="2914650" cy="2185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620554" name="Picture 10" descr="Pond Bloomers Pics 041"/>
          <p:cNvPicPr>
            <a:picLocks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0" y="3938588"/>
            <a:ext cx="2916238" cy="218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620557" name="Picture 13" descr="Pond Bloomers Pics 061"/>
          <p:cNvPicPr>
            <a:picLocks noChangeAspect="1" noChangeArrowheads="1"/>
          </p:cNvPicPr>
          <p:nvPr>
            <p:ph sz="quarter" idx="4294967295"/>
          </p:nvPr>
        </p:nvPicPr>
        <p:blipFill>
          <a:blip r:embed="rId6">
            <a:extLst>
              <a:ext uri="{28A0092B-C50C-407E-A947-70E740481C1C}">
                <a14:useLocalDpi xmlns:a14="http://schemas.microsoft.com/office/drawing/2010/main" val="0"/>
              </a:ext>
            </a:extLst>
          </a:blip>
          <a:srcRect/>
          <a:stretch>
            <a:fillRect/>
          </a:stretch>
        </p:blipFill>
        <p:spPr>
          <a:xfrm>
            <a:off x="6227763" y="3938588"/>
            <a:ext cx="2916237" cy="218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1380" name="Picture 4" descr="pondbride"/>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228600"/>
            <a:ext cx="6053138" cy="6400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2" name="WordArt 4"/>
          <p:cNvSpPr>
            <a:spLocks noChangeArrowheads="1" noChangeShapeType="1" noTextEdit="1"/>
          </p:cNvSpPr>
          <p:nvPr/>
        </p:nvSpPr>
        <p:spPr bwMode="auto">
          <a:xfrm>
            <a:off x="2514600" y="2057400"/>
            <a:ext cx="4362450" cy="1885950"/>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rgbClr val="B2B2B2">
                    <a:alpha val="50000"/>
                  </a:srgbClr>
                </a:solidFill>
                <a:effectLst>
                  <a:outerShdw blurRad="63500" dist="46662" dir="2115817" algn="ctr" rotWithShape="0">
                    <a:srgbClr val="9999FF">
                      <a:alpha val="74998"/>
                    </a:srgbClr>
                  </a:outerShdw>
                </a:effectLst>
                <a:latin typeface="Arial Black" charset="0"/>
                <a:ea typeface="Arial Black" charset="0"/>
                <a:cs typeface="Arial Black" charset="0"/>
              </a:rPr>
              <a:t>Questions?</a:t>
            </a:r>
          </a:p>
        </p:txBody>
      </p:sp>
      <p:pic>
        <p:nvPicPr>
          <p:cNvPr id="821254" name="Picture 6" descr="MMAG00291_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47800"/>
            <a:ext cx="2343150" cy="993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Rot="1" noChangeArrowheads="1"/>
          </p:cNvSpPr>
          <p:nvPr>
            <p:ph type="title"/>
          </p:nvPr>
        </p:nvSpPr>
        <p:spPr/>
        <p:txBody>
          <a:bodyPr/>
          <a:lstStyle/>
          <a:p>
            <a:r>
              <a:rPr lang="en-US" altLang="en-US" sz="5400">
                <a:solidFill>
                  <a:schemeClr val="tx1"/>
                </a:solidFill>
              </a:rPr>
              <a:t>Power &amp; Water Source</a:t>
            </a:r>
          </a:p>
        </p:txBody>
      </p:sp>
      <p:sp>
        <p:nvSpPr>
          <p:cNvPr id="474115" name="Rectangle 3"/>
          <p:cNvSpPr>
            <a:spLocks noGrp="1" noChangeArrowheads="1"/>
          </p:cNvSpPr>
          <p:nvPr>
            <p:ph type="body" sz="half" idx="1"/>
          </p:nvPr>
        </p:nvSpPr>
        <p:spPr>
          <a:xfrm>
            <a:off x="304800" y="4038600"/>
            <a:ext cx="4419600" cy="2209800"/>
          </a:xfrm>
        </p:spPr>
        <p:txBody>
          <a:bodyPr/>
          <a:lstStyle/>
          <a:p>
            <a:pPr>
              <a:lnSpc>
                <a:spcPct val="90000"/>
              </a:lnSpc>
              <a:buClr>
                <a:schemeClr val="bg2"/>
              </a:buClr>
              <a:buSzPct val="90000"/>
              <a:buFont typeface="Wingdings" charset="2"/>
              <a:buBlip>
                <a:blip r:embed="rId3"/>
              </a:buBlip>
            </a:pPr>
            <a:r>
              <a:rPr lang="en-US" altLang="en-US" sz="2800">
                <a:effectLst/>
              </a:rPr>
              <a:t>Power source with ground fault circuit interrupter (GFCI)</a:t>
            </a:r>
            <a:r>
              <a:rPr lang="en-US" altLang="en-US" sz="2800"/>
              <a:t> </a:t>
            </a:r>
          </a:p>
          <a:p>
            <a:pPr>
              <a:lnSpc>
                <a:spcPct val="90000"/>
              </a:lnSpc>
              <a:buClr>
                <a:schemeClr val="bg2"/>
              </a:buClr>
              <a:buSzPct val="90000"/>
              <a:buFont typeface="Wingdings" charset="2"/>
              <a:buBlip>
                <a:blip r:embed="rId3"/>
              </a:buBlip>
            </a:pPr>
            <a:r>
              <a:rPr lang="en-US" altLang="en-US" sz="2800">
                <a:effectLst/>
              </a:rPr>
              <a:t>Convenient water source</a:t>
            </a:r>
          </a:p>
        </p:txBody>
      </p:sp>
      <p:pic>
        <p:nvPicPr>
          <p:cNvPr id="474116" name="Picture 4" descr="99005"/>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384675" y="1600200"/>
            <a:ext cx="1128713"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474118" name="Picture 6" descr="gfci2"/>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6019800" y="1600200"/>
            <a:ext cx="2667000" cy="1982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474120" name="Text Box 8"/>
          <p:cNvSpPr txBox="1">
            <a:spLocks noChangeArrowheads="1"/>
          </p:cNvSpPr>
          <p:nvPr/>
        </p:nvSpPr>
        <p:spPr bwMode="auto">
          <a:xfrm>
            <a:off x="6553200" y="3505200"/>
            <a:ext cx="175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b="1">
                <a:solidFill>
                  <a:schemeClr val="bg2"/>
                </a:solidFill>
              </a:rPr>
              <a:t>Receptacle</a:t>
            </a:r>
            <a:r>
              <a:rPr lang="en-US" altLang="en-US" sz="2800" b="1"/>
              <a:t> </a:t>
            </a:r>
            <a:endParaRPr lang="en-US" altLang="en-US" sz="2800"/>
          </a:p>
        </p:txBody>
      </p:sp>
      <p:sp>
        <p:nvSpPr>
          <p:cNvPr id="474121" name="Text Box 9"/>
          <p:cNvSpPr txBox="1">
            <a:spLocks noChangeArrowheads="1"/>
          </p:cNvSpPr>
          <p:nvPr/>
        </p:nvSpPr>
        <p:spPr bwMode="auto">
          <a:xfrm>
            <a:off x="3810000" y="3581400"/>
            <a:ext cx="220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b="1">
                <a:solidFill>
                  <a:schemeClr val="bg2"/>
                </a:solidFill>
              </a:rPr>
              <a:t>Circuit Breaker</a:t>
            </a:r>
            <a:r>
              <a:rPr lang="en-US" altLang="en-US" sz="2800"/>
              <a:t> </a:t>
            </a:r>
          </a:p>
        </p:txBody>
      </p:sp>
      <p:sp>
        <p:nvSpPr>
          <p:cNvPr id="474122" name="Text Box 10"/>
          <p:cNvSpPr txBox="1">
            <a:spLocks noChangeArrowheads="1"/>
          </p:cNvSpPr>
          <p:nvPr/>
        </p:nvSpPr>
        <p:spPr bwMode="auto">
          <a:xfrm>
            <a:off x="533400" y="4343400"/>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pPr>
            <a:endParaRPr lang="en-US" altLang="en-US" sz="2800"/>
          </a:p>
        </p:txBody>
      </p:sp>
      <p:sp>
        <p:nvSpPr>
          <p:cNvPr id="474123" name="Text Box 11"/>
          <p:cNvSpPr txBox="1">
            <a:spLocks noChangeArrowheads="1"/>
          </p:cNvSpPr>
          <p:nvPr/>
        </p:nvSpPr>
        <p:spPr bwMode="auto">
          <a:xfrm>
            <a:off x="304800" y="3886200"/>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sz="2800" b="1">
              <a:solidFill>
                <a:schemeClr val="hlink"/>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Rot="1" noChangeArrowheads="1"/>
          </p:cNvSpPr>
          <p:nvPr>
            <p:ph type="title"/>
          </p:nvPr>
        </p:nvSpPr>
        <p:spPr/>
        <p:txBody>
          <a:bodyPr/>
          <a:lstStyle/>
          <a:p>
            <a:r>
              <a:rPr lang="en-US" altLang="en-US" sz="5400">
                <a:solidFill>
                  <a:schemeClr val="tx1"/>
                </a:solidFill>
              </a:rPr>
              <a:t>Proximity</a:t>
            </a:r>
          </a:p>
        </p:txBody>
      </p:sp>
      <p:sp>
        <p:nvSpPr>
          <p:cNvPr id="477187" name="Rectangle 3"/>
          <p:cNvSpPr>
            <a:spLocks noGrp="1" noChangeArrowheads="1"/>
          </p:cNvSpPr>
          <p:nvPr>
            <p:ph type="body" idx="1"/>
          </p:nvPr>
        </p:nvSpPr>
        <p:spPr>
          <a:xfrm>
            <a:off x="152400" y="1600200"/>
            <a:ext cx="8991600" cy="4525963"/>
          </a:xfrm>
        </p:spPr>
        <p:txBody>
          <a:bodyPr/>
          <a:lstStyle/>
          <a:p>
            <a:pPr>
              <a:buSzPct val="90000"/>
              <a:buFont typeface="Wingdings" charset="2"/>
              <a:buChar char="Ø"/>
            </a:pPr>
            <a:endParaRPr lang="en-US" altLang="en-US">
              <a:effectLst/>
            </a:endParaRPr>
          </a:p>
          <a:p>
            <a:pPr>
              <a:buFont typeface="Wingdings" charset="2"/>
              <a:buNone/>
            </a:pPr>
            <a:endParaRPr lang="en-US" altLang="en-US">
              <a:effectLst/>
            </a:endParaRPr>
          </a:p>
          <a:p>
            <a:pPr>
              <a:buClr>
                <a:schemeClr val="bg2"/>
              </a:buClr>
              <a:buSzPct val="90000"/>
              <a:buFont typeface="Wingdings" charset="2"/>
              <a:buBlip>
                <a:blip r:embed="rId3"/>
              </a:buBlip>
            </a:pPr>
            <a:r>
              <a:rPr lang="en-US" altLang="en-US">
                <a:effectLst/>
              </a:rPr>
              <a:t>Locate in areas where you spend time</a:t>
            </a:r>
          </a:p>
          <a:p>
            <a:pPr>
              <a:buClr>
                <a:schemeClr val="bg2"/>
              </a:buClr>
              <a:buSzPct val="90000"/>
              <a:buFont typeface="Wingdings" charset="2"/>
              <a:buBlip>
                <a:blip r:embed="rId3"/>
              </a:buBlip>
            </a:pPr>
            <a:r>
              <a:rPr lang="en-US" altLang="en-US">
                <a:effectLst/>
              </a:rPr>
              <a:t>Consider views</a:t>
            </a:r>
            <a:endParaRPr lang="en-US" altLang="en-US" b="1">
              <a:solidFill>
                <a:schemeClr val="hlink"/>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7" name="Rectangle 5"/>
          <p:cNvSpPr>
            <a:spLocks noGrp="1" noRot="1" noChangeArrowheads="1"/>
          </p:cNvSpPr>
          <p:nvPr>
            <p:ph type="title"/>
          </p:nvPr>
        </p:nvSpPr>
        <p:spPr/>
        <p:txBody>
          <a:bodyPr/>
          <a:lstStyle/>
          <a:p>
            <a:r>
              <a:rPr lang="en-US" altLang="en-US" sz="5400">
                <a:solidFill>
                  <a:schemeClr val="tx1"/>
                </a:solidFill>
              </a:rPr>
              <a:t>Style</a:t>
            </a:r>
            <a:r>
              <a:rPr lang="en-US" altLang="en-US" sz="4800">
                <a:solidFill>
                  <a:schemeClr val="hlink"/>
                </a:solidFill>
              </a:rPr>
              <a:t/>
            </a:r>
            <a:br>
              <a:rPr lang="en-US" altLang="en-US" sz="4800">
                <a:solidFill>
                  <a:schemeClr val="hlink"/>
                </a:solidFill>
              </a:rPr>
            </a:br>
            <a:endParaRPr lang="en-US" altLang="en-US" sz="4800">
              <a:solidFill>
                <a:schemeClr val="hlink"/>
              </a:solidFill>
            </a:endParaRPr>
          </a:p>
        </p:txBody>
      </p:sp>
      <p:sp>
        <p:nvSpPr>
          <p:cNvPr id="479239" name="Rectangle 7"/>
          <p:cNvSpPr>
            <a:spLocks noGrp="1" noRot="1" noChangeArrowheads="1"/>
          </p:cNvSpPr>
          <p:nvPr>
            <p:ph type="body" sz="half" idx="1"/>
          </p:nvPr>
        </p:nvSpPr>
        <p:spPr>
          <a:noFill/>
          <a:ln/>
        </p:spPr>
        <p:txBody>
          <a:bodyPr/>
          <a:lstStyle/>
          <a:p>
            <a:pPr>
              <a:buClr>
                <a:schemeClr val="tx1"/>
              </a:buClr>
              <a:buSzTx/>
              <a:buFont typeface="Wingdings" charset="2"/>
              <a:buBlip>
                <a:blip r:embed="rId3"/>
              </a:buBlip>
            </a:pPr>
            <a:r>
              <a:rPr lang="en-US" altLang="en-US" sz="2800">
                <a:effectLst/>
              </a:rPr>
              <a:t>Personal taste</a:t>
            </a:r>
          </a:p>
          <a:p>
            <a:pPr>
              <a:buClr>
                <a:schemeClr val="tx1"/>
              </a:buClr>
              <a:buSzTx/>
              <a:buFont typeface="Wingdings" charset="2"/>
              <a:buBlip>
                <a:blip r:embed="rId3"/>
              </a:buBlip>
            </a:pPr>
            <a:r>
              <a:rPr lang="en-US" altLang="en-US" sz="2800">
                <a:effectLst/>
              </a:rPr>
              <a:t>Style of house &amp; garden  </a:t>
            </a:r>
          </a:p>
          <a:p>
            <a:pPr>
              <a:buSzTx/>
              <a:buFont typeface="Wingdings" charset="2"/>
              <a:buBlip>
                <a:blip r:embed="rId3"/>
              </a:buBlip>
            </a:pPr>
            <a:r>
              <a:rPr lang="en-US" altLang="en-US" sz="2800">
                <a:effectLst/>
              </a:rPr>
              <a:t>Formal/Informal</a:t>
            </a:r>
            <a:endParaRPr lang="en-US" altLang="en-US" sz="2800" b="1">
              <a:solidFill>
                <a:schemeClr val="hlink"/>
              </a:solidFill>
            </a:endParaRPr>
          </a:p>
        </p:txBody>
      </p:sp>
      <p:pic>
        <p:nvPicPr>
          <p:cNvPr id="479251" name="Picture 19" descr="Pictures 04 105"/>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l="1515" t="22223" r="15152"/>
          <a:stretch>
            <a:fillRect/>
          </a:stretch>
        </p:blipFill>
        <p:spPr>
          <a:xfrm>
            <a:off x="3962400" y="2895600"/>
            <a:ext cx="4648200" cy="3254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500" name="Picture 4" descr="jap_maple_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505200"/>
            <a:ext cx="3948113" cy="2865438"/>
          </a:xfrm>
          <a:prstGeom prst="rect">
            <a:avLst/>
          </a:prstGeom>
          <a:noFill/>
          <a:extLst>
            <a:ext uri="{909E8E84-426E-40DD-AFC4-6F175D3DCCD1}">
              <a14:hiddenFill xmlns:a14="http://schemas.microsoft.com/office/drawing/2010/main">
                <a:solidFill>
                  <a:srgbClr val="FFFFFF"/>
                </a:solidFill>
              </a14:hiddenFill>
            </a:ext>
          </a:extLst>
        </p:spPr>
      </p:pic>
      <p:pic>
        <p:nvPicPr>
          <p:cNvPr id="490501" name="Picture 5" descr="tony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505200"/>
            <a:ext cx="4343400" cy="2908300"/>
          </a:xfrm>
          <a:prstGeom prst="rect">
            <a:avLst/>
          </a:prstGeom>
          <a:noFill/>
          <a:extLst>
            <a:ext uri="{909E8E84-426E-40DD-AFC4-6F175D3DCCD1}">
              <a14:hiddenFill xmlns:a14="http://schemas.microsoft.com/office/drawing/2010/main">
                <a:solidFill>
                  <a:srgbClr val="FFFFFF"/>
                </a:solidFill>
              </a14:hiddenFill>
            </a:ext>
          </a:extLst>
        </p:spPr>
      </p:pic>
      <p:pic>
        <p:nvPicPr>
          <p:cNvPr id="490505" name="Picture 9" descr="berpond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04800"/>
            <a:ext cx="4191000" cy="2957513"/>
          </a:xfrm>
          <a:prstGeom prst="rect">
            <a:avLst/>
          </a:prstGeom>
          <a:noFill/>
          <a:extLst>
            <a:ext uri="{909E8E84-426E-40DD-AFC4-6F175D3DCCD1}">
              <a14:hiddenFill xmlns:a14="http://schemas.microsoft.com/office/drawing/2010/main">
                <a:solidFill>
                  <a:srgbClr val="FFFFFF"/>
                </a:solidFill>
              </a14:hiddenFill>
            </a:ext>
          </a:extLst>
        </p:spPr>
      </p:pic>
      <p:sp>
        <p:nvSpPr>
          <p:cNvPr id="490506" name="Text Box 10"/>
          <p:cNvSpPr txBox="1">
            <a:spLocks noChangeArrowheads="1"/>
          </p:cNvSpPr>
          <p:nvPr/>
        </p:nvSpPr>
        <p:spPr bwMode="auto">
          <a:xfrm>
            <a:off x="0" y="762000"/>
            <a:ext cx="411480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6600" b="1">
                <a:solidFill>
                  <a:schemeClr val="bg2"/>
                </a:solidFill>
              </a:rPr>
              <a:t>Informal     Style</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9478" name="Picture 6" descr="8%20formal%20garden%20po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81000"/>
            <a:ext cx="4800600" cy="2938463"/>
          </a:xfrm>
          <a:prstGeom prst="rect">
            <a:avLst/>
          </a:prstGeom>
          <a:noFill/>
          <a:extLst>
            <a:ext uri="{909E8E84-426E-40DD-AFC4-6F175D3DCCD1}">
              <a14:hiddenFill xmlns:a14="http://schemas.microsoft.com/office/drawing/2010/main">
                <a:solidFill>
                  <a:srgbClr val="FFFFFF"/>
                </a:solidFill>
              </a14:hiddenFill>
            </a:ext>
          </a:extLst>
        </p:spPr>
      </p:pic>
      <p:pic>
        <p:nvPicPr>
          <p:cNvPr id="489479" name="Picture 7" descr="1%20formal%20garden%2019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581400"/>
            <a:ext cx="4343400" cy="2922588"/>
          </a:xfrm>
          <a:prstGeom prst="rect">
            <a:avLst/>
          </a:prstGeom>
          <a:noFill/>
          <a:extLst>
            <a:ext uri="{909E8E84-426E-40DD-AFC4-6F175D3DCCD1}">
              <a14:hiddenFill xmlns:a14="http://schemas.microsoft.com/office/drawing/2010/main">
                <a:solidFill>
                  <a:srgbClr val="FFFFFF"/>
                </a:solidFill>
              </a14:hiddenFill>
            </a:ext>
          </a:extLst>
        </p:spPr>
      </p:pic>
      <p:pic>
        <p:nvPicPr>
          <p:cNvPr id="489480" name="Picture 8" descr="formalp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581400"/>
            <a:ext cx="4267200" cy="2841625"/>
          </a:xfrm>
          <a:prstGeom prst="rect">
            <a:avLst/>
          </a:prstGeom>
          <a:noFill/>
          <a:extLst>
            <a:ext uri="{909E8E84-426E-40DD-AFC4-6F175D3DCCD1}">
              <a14:hiddenFill xmlns:a14="http://schemas.microsoft.com/office/drawing/2010/main">
                <a:solidFill>
                  <a:srgbClr val="FFFFFF"/>
                </a:solidFill>
              </a14:hiddenFill>
            </a:ext>
          </a:extLst>
        </p:spPr>
      </p:pic>
      <p:sp>
        <p:nvSpPr>
          <p:cNvPr id="489481" name="Text Box 9"/>
          <p:cNvSpPr txBox="1">
            <a:spLocks noChangeArrowheads="1"/>
          </p:cNvSpPr>
          <p:nvPr/>
        </p:nvSpPr>
        <p:spPr bwMode="auto">
          <a:xfrm>
            <a:off x="304800" y="609600"/>
            <a:ext cx="35052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7200" b="1">
                <a:solidFill>
                  <a:schemeClr val="bg2"/>
                </a:solidFill>
              </a:rPr>
              <a:t>Formal Style</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Rot="1" noChangeArrowheads="1"/>
          </p:cNvSpPr>
          <p:nvPr>
            <p:ph type="title"/>
          </p:nvPr>
        </p:nvSpPr>
        <p:spPr/>
        <p:txBody>
          <a:bodyPr/>
          <a:lstStyle/>
          <a:p>
            <a:r>
              <a:rPr lang="en-US" altLang="en-US" sz="6000">
                <a:solidFill>
                  <a:schemeClr val="tx1"/>
                </a:solidFill>
              </a:rPr>
              <a:t>Safety</a:t>
            </a:r>
          </a:p>
        </p:txBody>
      </p:sp>
      <p:sp>
        <p:nvSpPr>
          <p:cNvPr id="475139" name="Rectangle 3"/>
          <p:cNvSpPr>
            <a:spLocks noGrp="1" noChangeArrowheads="1"/>
          </p:cNvSpPr>
          <p:nvPr>
            <p:ph type="body" idx="1"/>
          </p:nvPr>
        </p:nvSpPr>
        <p:spPr>
          <a:xfrm>
            <a:off x="685800" y="1600200"/>
            <a:ext cx="8458200" cy="4525963"/>
          </a:xfrm>
        </p:spPr>
        <p:txBody>
          <a:bodyPr/>
          <a:lstStyle/>
          <a:p>
            <a:pPr>
              <a:buClr>
                <a:schemeClr val="bg2"/>
              </a:buClr>
              <a:buSzTx/>
              <a:buFont typeface="Wingdings" charset="2"/>
              <a:buBlip>
                <a:blip r:embed="rId3"/>
              </a:buBlip>
            </a:pPr>
            <a:r>
              <a:rPr lang="en-US" altLang="en-US">
                <a:effectLst/>
              </a:rPr>
              <a:t>Check local ordinances </a:t>
            </a:r>
          </a:p>
          <a:p>
            <a:pPr>
              <a:buClr>
                <a:schemeClr val="bg2"/>
              </a:buClr>
              <a:buSzTx/>
              <a:buFont typeface="Wingdings" charset="2"/>
              <a:buBlip>
                <a:blip r:embed="rId3"/>
              </a:buBlip>
            </a:pPr>
            <a:endParaRPr lang="en-US" altLang="en-US" sz="3600">
              <a:effectLst/>
            </a:endParaRPr>
          </a:p>
          <a:p>
            <a:pPr>
              <a:buClr>
                <a:schemeClr val="bg2"/>
              </a:buClr>
              <a:buSzTx/>
              <a:buFont typeface="Wingdings" charset="2"/>
              <a:buBlip>
                <a:blip r:embed="rId3"/>
              </a:buBlip>
            </a:pPr>
            <a:r>
              <a:rPr lang="en-US" altLang="en-US">
                <a:effectLst/>
              </a:rPr>
              <a:t>Check homeowners Insurance</a:t>
            </a:r>
          </a:p>
          <a:p>
            <a:pPr>
              <a:buClr>
                <a:schemeClr val="bg2"/>
              </a:buClr>
              <a:buSzTx/>
              <a:buFont typeface="Wingdings" charset="2"/>
              <a:buBlip>
                <a:blip r:embed="rId3"/>
              </a:buBlip>
            </a:pPr>
            <a:endParaRPr lang="en-US" altLang="en-US">
              <a:effectLst/>
            </a:endParaRPr>
          </a:p>
          <a:p>
            <a:pPr>
              <a:buClr>
                <a:schemeClr val="bg2"/>
              </a:buClr>
              <a:buSzTx/>
              <a:buFont typeface="Wingdings" charset="2"/>
              <a:buBlip>
                <a:blip r:embed="rId3"/>
              </a:buBlip>
            </a:pPr>
            <a:r>
              <a:rPr lang="en-US" altLang="en-US">
                <a:effectLst/>
              </a:rPr>
              <a:t>Call before you dig ( Better yet, before you select a site)</a:t>
            </a:r>
          </a:p>
          <a:p>
            <a:pPr>
              <a:buClr>
                <a:schemeClr val="bg2"/>
              </a:buClr>
              <a:buSzTx/>
              <a:buFont typeface="Wingdings" charset="2"/>
              <a:buBlip>
                <a:blip r:embed="rId3"/>
              </a:buBlip>
            </a:pPr>
            <a:endParaRPr lang="en-US" altLang="en-US">
              <a:effectLst/>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Rot="1" noChangeArrowheads="1"/>
          </p:cNvSpPr>
          <p:nvPr>
            <p:ph type="title" sz="quarter"/>
          </p:nvPr>
        </p:nvSpPr>
        <p:spPr>
          <a:xfrm>
            <a:off x="0" y="274638"/>
            <a:ext cx="9144000" cy="1096962"/>
          </a:xfrm>
        </p:spPr>
        <p:txBody>
          <a:bodyPr/>
          <a:lstStyle/>
          <a:p>
            <a:r>
              <a:rPr lang="en-US" altLang="en-US" sz="5400">
                <a:solidFill>
                  <a:schemeClr val="tx1"/>
                </a:solidFill>
              </a:rPr>
              <a:t>Selecting Materials &amp; Supplies</a:t>
            </a:r>
          </a:p>
        </p:txBody>
      </p:sp>
      <p:pic>
        <p:nvPicPr>
          <p:cNvPr id="494599" name="Picture 7" descr="Pond Bloomers Pics 043"/>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838200" y="1524000"/>
            <a:ext cx="2305050" cy="1728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494603" name="Picture 11" descr="dom1"/>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791200" y="1295400"/>
            <a:ext cx="2362200" cy="1993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494604" name="Picture 12" descr="ReSize"/>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533400" y="5029200"/>
            <a:ext cx="3190875" cy="15065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494609" name="Picture 17" descr="nppt"/>
          <p:cNvPicPr>
            <a:picLocks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5867400" y="3429000"/>
            <a:ext cx="2847975" cy="1438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494610" name="Picture 18" descr="purifa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4953000"/>
            <a:ext cx="1981200" cy="1631950"/>
          </a:xfrm>
          <a:prstGeom prst="rect">
            <a:avLst/>
          </a:prstGeom>
          <a:noFill/>
          <a:extLst>
            <a:ext uri="{909E8E84-426E-40DD-AFC4-6F175D3DCCD1}">
              <a14:hiddenFill xmlns:a14="http://schemas.microsoft.com/office/drawing/2010/main">
                <a:solidFill>
                  <a:srgbClr val="FFFFFF"/>
                </a:solidFill>
              </a14:hiddenFill>
            </a:ext>
          </a:extLst>
        </p:spPr>
      </p:pic>
      <p:pic>
        <p:nvPicPr>
          <p:cNvPr id="494611" name="Picture 19" descr="3668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7600" y="3352800"/>
            <a:ext cx="2027238" cy="1379538"/>
          </a:xfrm>
          <a:prstGeom prst="rect">
            <a:avLst/>
          </a:prstGeom>
          <a:noFill/>
          <a:extLst>
            <a:ext uri="{909E8E84-426E-40DD-AFC4-6F175D3DCCD1}">
              <a14:hiddenFill xmlns:a14="http://schemas.microsoft.com/office/drawing/2010/main">
                <a:solidFill>
                  <a:srgbClr val="FFFFFF"/>
                </a:solidFill>
              </a14:hiddenFill>
            </a:ext>
          </a:extLst>
        </p:spPr>
      </p:pic>
      <p:pic>
        <p:nvPicPr>
          <p:cNvPr id="494612" name="Picture 20" descr="autofil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 y="3581400"/>
            <a:ext cx="2438400" cy="927100"/>
          </a:xfrm>
          <a:prstGeom prst="rect">
            <a:avLst/>
          </a:prstGeom>
          <a:noFill/>
          <a:extLst>
            <a:ext uri="{909E8E84-426E-40DD-AFC4-6F175D3DCCD1}">
              <a14:hiddenFill xmlns:a14="http://schemas.microsoft.com/office/drawing/2010/main">
                <a:solidFill>
                  <a:srgbClr val="FFFFFF"/>
                </a:solidFill>
              </a14:hiddenFill>
            </a:ext>
          </a:extLst>
        </p:spPr>
      </p:pic>
      <p:pic>
        <p:nvPicPr>
          <p:cNvPr id="494613" name="Picture 21" descr="pond_s3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1371600"/>
            <a:ext cx="83185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94614" name="Picture 22" descr="savio_skimmer_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53200" y="5029200"/>
            <a:ext cx="1566863" cy="1633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Rot="1" noChangeArrowheads="1"/>
          </p:cNvSpPr>
          <p:nvPr>
            <p:ph type="title"/>
          </p:nvPr>
        </p:nvSpPr>
        <p:spPr/>
        <p:txBody>
          <a:bodyPr/>
          <a:lstStyle/>
          <a:p>
            <a:r>
              <a:rPr lang="en-US" altLang="en-US" sz="5400"/>
              <a:t>Liners</a:t>
            </a:r>
          </a:p>
        </p:txBody>
      </p:sp>
      <p:sp>
        <p:nvSpPr>
          <p:cNvPr id="523267" name="Rectangle 3"/>
          <p:cNvSpPr>
            <a:spLocks noGrp="1" noChangeArrowheads="1"/>
          </p:cNvSpPr>
          <p:nvPr>
            <p:ph type="body" idx="1"/>
          </p:nvPr>
        </p:nvSpPr>
        <p:spPr/>
        <p:txBody>
          <a:bodyPr/>
          <a:lstStyle/>
          <a:p>
            <a:pPr>
              <a:buFont typeface="Wingdings" charset="2"/>
              <a:buBlip>
                <a:blip r:embed="rId3"/>
              </a:buBlip>
            </a:pPr>
            <a:r>
              <a:rPr lang="en-US" altLang="en-US">
                <a:effectLst/>
              </a:rPr>
              <a:t>Cost not only consideration</a:t>
            </a:r>
          </a:p>
          <a:p>
            <a:pPr>
              <a:buFont typeface="Wingdings" charset="2"/>
              <a:buBlip>
                <a:blip r:embed="rId3"/>
              </a:buBlip>
            </a:pPr>
            <a:r>
              <a:rPr lang="en-US" altLang="en-US">
                <a:effectLst/>
              </a:rPr>
              <a:t>Several options</a:t>
            </a:r>
          </a:p>
          <a:p>
            <a:pPr>
              <a:buFont typeface="Wingdings" charset="2"/>
              <a:buBlip>
                <a:blip r:embed="rId3"/>
              </a:buBlip>
            </a:pPr>
            <a:r>
              <a:rPr lang="en-US" altLang="en-US">
                <a:effectLst/>
              </a:rPr>
              <a:t>Fish Safe</a:t>
            </a:r>
          </a:p>
          <a:p>
            <a:pPr>
              <a:buFont typeface="Wingdings" charset="2"/>
              <a:buNone/>
            </a:pPr>
            <a:endParaRPr lang="en-US" altLang="en-US">
              <a:effectLst/>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Rot="1" noChangeArrowheads="1"/>
          </p:cNvSpPr>
          <p:nvPr>
            <p:ph type="title"/>
          </p:nvPr>
        </p:nvSpPr>
        <p:spPr>
          <a:xfrm>
            <a:off x="457200" y="762000"/>
            <a:ext cx="8229600" cy="1143000"/>
          </a:xfrm>
        </p:spPr>
        <p:txBody>
          <a:bodyPr/>
          <a:lstStyle/>
          <a:p>
            <a:r>
              <a:rPr lang="en-US" altLang="en-US" sz="5400"/>
              <a:t>Flexible Liners</a:t>
            </a:r>
            <a:r>
              <a:rPr lang="en-US" altLang="en-US" sz="4800"/>
              <a:t/>
            </a:r>
            <a:br>
              <a:rPr lang="en-US" altLang="en-US" sz="4800"/>
            </a:br>
            <a:endParaRPr lang="en-US" altLang="en-US" sz="4800"/>
          </a:p>
        </p:txBody>
      </p:sp>
      <p:sp>
        <p:nvSpPr>
          <p:cNvPr id="499715" name="Rectangle 3"/>
          <p:cNvSpPr>
            <a:spLocks noGrp="1" noChangeArrowheads="1"/>
          </p:cNvSpPr>
          <p:nvPr>
            <p:ph type="body" idx="1"/>
          </p:nvPr>
        </p:nvSpPr>
        <p:spPr>
          <a:xfrm>
            <a:off x="381000" y="2133600"/>
            <a:ext cx="8382000" cy="3535363"/>
          </a:xfrm>
        </p:spPr>
        <p:txBody>
          <a:bodyPr/>
          <a:lstStyle/>
          <a:p>
            <a:pPr>
              <a:buSzPct val="90000"/>
              <a:buFont typeface="Wingdings" charset="2"/>
              <a:buBlip>
                <a:blip r:embed="rId3"/>
              </a:buBlip>
            </a:pPr>
            <a:r>
              <a:rPr lang="en-US" altLang="en-US" sz="2800">
                <a:effectLst/>
                <a:ea typeface="Times New Roman" charset="0"/>
                <a:cs typeface="Times New Roman" charset="0"/>
              </a:rPr>
              <a:t> PVC (poly vinyl chloride)</a:t>
            </a:r>
          </a:p>
          <a:p>
            <a:pPr>
              <a:buSzPct val="90000"/>
              <a:buFont typeface="Wingdings" charset="2"/>
              <a:buBlip>
                <a:blip r:embed="rId3"/>
              </a:buBlip>
            </a:pPr>
            <a:r>
              <a:rPr lang="en-US" altLang="en-US" sz="2800">
                <a:effectLst/>
                <a:ea typeface="Times New Roman" charset="0"/>
                <a:cs typeface="Times New Roman" charset="0"/>
              </a:rPr>
              <a:t>EPDM (Ethylene Propylene Diene Monomer)</a:t>
            </a:r>
          </a:p>
          <a:p>
            <a:pPr>
              <a:buSzPct val="90000"/>
              <a:buFont typeface="Wingdings" charset="2"/>
              <a:buBlip>
                <a:blip r:embed="rId3"/>
              </a:buBlip>
            </a:pPr>
            <a:r>
              <a:rPr lang="en-US" altLang="en-US" sz="2800">
                <a:effectLst/>
                <a:ea typeface="Times New Roman" charset="0"/>
                <a:cs typeface="Times New Roman" charset="0"/>
              </a:rPr>
              <a:t>Permalon</a:t>
            </a:r>
          </a:p>
          <a:p>
            <a:pPr algn="just">
              <a:buSzPct val="90000"/>
              <a:buFont typeface="Wingdings" charset="2"/>
              <a:buNone/>
            </a:pPr>
            <a:endParaRPr lang="en-US" altLang="en-US" sz="2800">
              <a:effectLst/>
              <a:ea typeface="Times New Roman" charset="0"/>
              <a:cs typeface="Times New Roman"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6498" name="Picture 2" descr="lflslide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85800"/>
            <a:ext cx="7772400" cy="5160963"/>
          </a:xfrm>
          <a:prstGeom prst="rect">
            <a:avLst/>
          </a:prstGeom>
          <a:noFill/>
          <a:extLst>
            <a:ext uri="{909E8E84-426E-40DD-AFC4-6F175D3DCCD1}">
              <a14:hiddenFill xmlns:a14="http://schemas.microsoft.com/office/drawing/2010/main">
                <a:solidFill>
                  <a:srgbClr val="FFFFFF"/>
                </a:solidFill>
              </a14:hiddenFill>
            </a:ext>
          </a:extLst>
        </p:spPr>
      </p:pic>
      <p:sp>
        <p:nvSpPr>
          <p:cNvPr id="746499" name="Text Box 3"/>
          <p:cNvSpPr txBox="1">
            <a:spLocks noChangeArrowheads="1"/>
          </p:cNvSpPr>
          <p:nvPr/>
        </p:nvSpPr>
        <p:spPr bwMode="auto">
          <a:xfrm>
            <a:off x="3908425" y="4495800"/>
            <a:ext cx="4473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a:latin typeface="Times" charset="0"/>
            </a:endParaRPr>
          </a:p>
        </p:txBody>
      </p:sp>
      <p:sp>
        <p:nvSpPr>
          <p:cNvPr id="746500" name="Text Box 4"/>
          <p:cNvSpPr txBox="1">
            <a:spLocks noChangeArrowheads="1"/>
          </p:cNvSpPr>
          <p:nvPr/>
        </p:nvSpPr>
        <p:spPr bwMode="auto">
          <a:xfrm>
            <a:off x="3810000" y="4876800"/>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a:latin typeface="Times" charset="0"/>
            </a:endParaRPr>
          </a:p>
        </p:txBody>
      </p:sp>
      <p:sp>
        <p:nvSpPr>
          <p:cNvPr id="746501" name="Rectangle 5"/>
          <p:cNvSpPr>
            <a:spLocks noChangeArrowheads="1"/>
          </p:cNvSpPr>
          <p:nvPr/>
        </p:nvSpPr>
        <p:spPr bwMode="auto">
          <a:xfrm>
            <a:off x="1371600" y="5867400"/>
            <a:ext cx="6781800" cy="6858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r>
              <a:rPr lang="en-US" altLang="en-US" b="1">
                <a:solidFill>
                  <a:srgbClr val="3399FF"/>
                </a:solidFill>
                <a:latin typeface="Arial" charset="0"/>
              </a:rPr>
              <a:t>http</a:t>
            </a:r>
            <a:r>
              <a:rPr lang="en-US" altLang="en-US" sz="2800" b="1">
                <a:solidFill>
                  <a:srgbClr val="3399FF"/>
                </a:solidFill>
                <a:latin typeface="Arial" charset="0"/>
              </a:rPr>
              <a:t>://www.caes.uga.edu/extension/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Rot="1" noChangeArrowheads="1"/>
          </p:cNvSpPr>
          <p:nvPr>
            <p:ph type="title"/>
          </p:nvPr>
        </p:nvSpPr>
        <p:spPr>
          <a:xfrm>
            <a:off x="457200" y="0"/>
            <a:ext cx="8229600" cy="1143000"/>
          </a:xfrm>
        </p:spPr>
        <p:txBody>
          <a:bodyPr/>
          <a:lstStyle/>
          <a:p>
            <a:r>
              <a:rPr lang="en-US" altLang="en-US" sz="5400"/>
              <a:t>Underlayment</a:t>
            </a:r>
          </a:p>
        </p:txBody>
      </p:sp>
      <p:sp>
        <p:nvSpPr>
          <p:cNvPr id="500739" name="Rectangle 3"/>
          <p:cNvSpPr>
            <a:spLocks noGrp="1" noChangeArrowheads="1"/>
          </p:cNvSpPr>
          <p:nvPr>
            <p:ph type="body" idx="1"/>
          </p:nvPr>
        </p:nvSpPr>
        <p:spPr>
          <a:xfrm>
            <a:off x="0" y="1143000"/>
            <a:ext cx="9144000" cy="4983163"/>
          </a:xfrm>
        </p:spPr>
        <p:txBody>
          <a:bodyPr/>
          <a:lstStyle/>
          <a:p>
            <a:pPr>
              <a:buSzTx/>
              <a:buFont typeface="Wingdings" charset="2"/>
              <a:buBlip>
                <a:blip r:embed="rId3"/>
              </a:buBlip>
            </a:pPr>
            <a:r>
              <a:rPr lang="en-US" altLang="en-US">
                <a:effectLst/>
                <a:ea typeface="Times New Roman" charset="0"/>
                <a:cs typeface="Times New Roman" charset="0"/>
              </a:rPr>
              <a:t>Recommended for all water garden liners. </a:t>
            </a:r>
          </a:p>
          <a:p>
            <a:pPr>
              <a:buSzTx/>
              <a:buFont typeface="Wingdings" charset="2"/>
              <a:buBlip>
                <a:blip r:embed="rId3"/>
              </a:buBlip>
            </a:pPr>
            <a:endParaRPr lang="en-US" altLang="en-US">
              <a:effectLst/>
              <a:ea typeface="Times New Roman" charset="0"/>
              <a:cs typeface="Times New Roman" charset="0"/>
            </a:endParaRPr>
          </a:p>
          <a:p>
            <a:pPr>
              <a:buSzTx/>
              <a:buFont typeface="Wingdings" charset="2"/>
              <a:buBlip>
                <a:blip r:embed="rId3"/>
              </a:buBlip>
            </a:pPr>
            <a:r>
              <a:rPr lang="en-US" altLang="en-US">
                <a:effectLst/>
                <a:ea typeface="Times New Roman" charset="0"/>
                <a:cs typeface="Times New Roman" charset="0"/>
              </a:rPr>
              <a:t>Geotextile liner </a:t>
            </a:r>
          </a:p>
          <a:p>
            <a:pPr>
              <a:buSzTx/>
              <a:buFont typeface="Wingdings" charset="2"/>
              <a:buBlip>
                <a:blip r:embed="rId3"/>
              </a:buBlip>
            </a:pPr>
            <a:r>
              <a:rPr lang="en-US" altLang="en-US">
                <a:effectLst/>
                <a:ea typeface="Times New Roman" charset="0"/>
                <a:cs typeface="Times New Roman" charset="0"/>
              </a:rPr>
              <a:t>Builder’s sand</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Rot="1" noChangeArrowheads="1"/>
          </p:cNvSpPr>
          <p:nvPr>
            <p:ph type="title"/>
          </p:nvPr>
        </p:nvSpPr>
        <p:spPr>
          <a:xfrm>
            <a:off x="457200" y="0"/>
            <a:ext cx="8229600" cy="1143000"/>
          </a:xfrm>
        </p:spPr>
        <p:txBody>
          <a:bodyPr/>
          <a:lstStyle/>
          <a:p>
            <a:r>
              <a:rPr lang="en-US" altLang="en-US" sz="4800" b="0"/>
              <a:t>Sizing Liner &amp; Underlayment</a:t>
            </a:r>
          </a:p>
        </p:txBody>
      </p:sp>
      <p:sp>
        <p:nvSpPr>
          <p:cNvPr id="501763" name="Rectangle 3"/>
          <p:cNvSpPr>
            <a:spLocks noGrp="1" noChangeArrowheads="1"/>
          </p:cNvSpPr>
          <p:nvPr>
            <p:ph type="body" idx="1"/>
          </p:nvPr>
        </p:nvSpPr>
        <p:spPr>
          <a:xfrm>
            <a:off x="533400" y="1219200"/>
            <a:ext cx="8229600" cy="4525963"/>
          </a:xfrm>
        </p:spPr>
        <p:txBody>
          <a:bodyPr/>
          <a:lstStyle/>
          <a:p>
            <a:pPr>
              <a:lnSpc>
                <a:spcPct val="90000"/>
              </a:lnSpc>
              <a:buSzTx/>
              <a:buFont typeface="Wingdings" charset="2"/>
              <a:buBlip>
                <a:blip r:embed="rId3"/>
              </a:buBlip>
            </a:pPr>
            <a:r>
              <a:rPr lang="en-US" altLang="en-US">
                <a:effectLst/>
              </a:rPr>
              <a:t>Length + 2 times Depth + 2’ overlap = Liner Length</a:t>
            </a:r>
          </a:p>
          <a:p>
            <a:pPr>
              <a:lnSpc>
                <a:spcPct val="90000"/>
              </a:lnSpc>
              <a:buSzTx/>
              <a:buFont typeface="Wingdings" charset="2"/>
              <a:buBlip>
                <a:blip r:embed="rId3"/>
              </a:buBlip>
            </a:pPr>
            <a:endParaRPr lang="en-US" altLang="en-US">
              <a:effectLst/>
            </a:endParaRPr>
          </a:p>
          <a:p>
            <a:pPr>
              <a:lnSpc>
                <a:spcPct val="90000"/>
              </a:lnSpc>
              <a:buSzTx/>
              <a:buFont typeface="Wingdings" charset="2"/>
              <a:buBlip>
                <a:blip r:embed="rId3"/>
              </a:buBlip>
            </a:pPr>
            <a:r>
              <a:rPr lang="en-US" altLang="en-US">
                <a:effectLst/>
              </a:rPr>
              <a:t>Width + 2 times Depth + 2’ overlap = Liner Width</a:t>
            </a:r>
          </a:p>
          <a:p>
            <a:pPr>
              <a:lnSpc>
                <a:spcPct val="90000"/>
              </a:lnSpc>
              <a:buSzTx/>
              <a:buFont typeface="Wingdings" charset="2"/>
              <a:buBlip>
                <a:blip r:embed="rId3"/>
              </a:buBlip>
            </a:pPr>
            <a:endParaRPr lang="en-US" altLang="en-US">
              <a:effectLst/>
            </a:endParaRPr>
          </a:p>
          <a:p>
            <a:pPr>
              <a:lnSpc>
                <a:spcPct val="90000"/>
              </a:lnSpc>
              <a:buSzTx/>
              <a:buFont typeface="Wingdings" charset="2"/>
              <a:buBlip>
                <a:blip r:embed="rId3"/>
              </a:buBlip>
            </a:pPr>
            <a:r>
              <a:rPr lang="en-US" altLang="en-US">
                <a:effectLst/>
              </a:rPr>
              <a:t>EXAMPLE Water Garden - 14’ (L) X 9’ (W) X 2’ (Depth)</a:t>
            </a:r>
          </a:p>
          <a:p>
            <a:pPr>
              <a:lnSpc>
                <a:spcPct val="90000"/>
              </a:lnSpc>
              <a:buSzTx/>
              <a:buFont typeface="Wingdings" charset="2"/>
              <a:buNone/>
            </a:pPr>
            <a:r>
              <a:rPr lang="en-US" altLang="en-US">
                <a:effectLst/>
              </a:rPr>
              <a:t>	   14’ + (2x2’) + 2 = 20’ (length)</a:t>
            </a:r>
          </a:p>
          <a:p>
            <a:pPr>
              <a:lnSpc>
                <a:spcPct val="90000"/>
              </a:lnSpc>
              <a:buSzTx/>
              <a:buFont typeface="Wingdings" charset="2"/>
              <a:buNone/>
            </a:pPr>
            <a:r>
              <a:rPr lang="en-US" altLang="en-US">
                <a:effectLst/>
              </a:rPr>
              <a:t>		9’ + (2x2’) = 15’ (width)</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7" name="Rectangle 9"/>
          <p:cNvSpPr>
            <a:spLocks noGrp="1" noRot="1" noChangeArrowheads="1"/>
          </p:cNvSpPr>
          <p:nvPr>
            <p:ph type="title"/>
          </p:nvPr>
        </p:nvSpPr>
        <p:spPr/>
        <p:txBody>
          <a:bodyPr/>
          <a:lstStyle/>
          <a:p>
            <a:r>
              <a:rPr lang="en-US" altLang="en-US"/>
              <a:t>Pre-formed liners</a:t>
            </a:r>
          </a:p>
        </p:txBody>
      </p:sp>
      <p:pic>
        <p:nvPicPr>
          <p:cNvPr id="519172" name="Picture 4" descr="91901"/>
          <p:cNvPicPr>
            <a:picLocks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6400800" y="2209800"/>
            <a:ext cx="2743200" cy="3657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519174" name="Picture 6" descr="nppt"/>
          <p:cNvPicPr>
            <a:picLocks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0" y="2209800"/>
            <a:ext cx="4800600" cy="2425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Rot="1" noChangeArrowheads="1"/>
          </p:cNvSpPr>
          <p:nvPr>
            <p:ph type="title"/>
          </p:nvPr>
        </p:nvSpPr>
        <p:spPr/>
        <p:txBody>
          <a:bodyPr/>
          <a:lstStyle/>
          <a:p>
            <a:r>
              <a:rPr lang="en-US" altLang="en-US" sz="5400"/>
              <a:t>Pumps</a:t>
            </a:r>
          </a:p>
        </p:txBody>
      </p:sp>
      <p:sp>
        <p:nvSpPr>
          <p:cNvPr id="505859" name="Rectangle 3"/>
          <p:cNvSpPr>
            <a:spLocks noGrp="1" noChangeArrowheads="1"/>
          </p:cNvSpPr>
          <p:nvPr>
            <p:ph type="body" sz="half" idx="1"/>
          </p:nvPr>
        </p:nvSpPr>
        <p:spPr>
          <a:xfrm>
            <a:off x="457200" y="1600200"/>
            <a:ext cx="4648200" cy="3581400"/>
          </a:xfrm>
        </p:spPr>
        <p:txBody>
          <a:bodyPr/>
          <a:lstStyle/>
          <a:p>
            <a:pPr>
              <a:buFont typeface="Wingdings" charset="2"/>
              <a:buNone/>
            </a:pPr>
            <a:r>
              <a:rPr lang="en-US" altLang="en-US" sz="3600">
                <a:effectLst/>
              </a:rPr>
              <a:t>Low Efficiency</a:t>
            </a:r>
          </a:p>
          <a:p>
            <a:pPr>
              <a:buFont typeface="Wingdings" charset="2"/>
              <a:buNone/>
            </a:pPr>
            <a:endParaRPr lang="en-US" altLang="en-US" sz="3600">
              <a:effectLst/>
            </a:endParaRPr>
          </a:p>
          <a:p>
            <a:pPr>
              <a:buSzPct val="90000"/>
              <a:buFont typeface="Wingdings" charset="2"/>
              <a:buBlip>
                <a:blip r:embed="rId3"/>
              </a:buBlip>
            </a:pPr>
            <a:r>
              <a:rPr lang="en-US" altLang="en-US" sz="2800">
                <a:effectLst/>
              </a:rPr>
              <a:t>Lower initial cost</a:t>
            </a:r>
          </a:p>
          <a:p>
            <a:pPr>
              <a:buSzPct val="90000"/>
              <a:buFont typeface="Wingdings" charset="2"/>
              <a:buBlip>
                <a:blip r:embed="rId3"/>
              </a:buBlip>
            </a:pPr>
            <a:r>
              <a:rPr lang="en-US" altLang="en-US" sz="2800">
                <a:effectLst/>
              </a:rPr>
              <a:t>Uses more electricity</a:t>
            </a:r>
          </a:p>
          <a:p>
            <a:pPr>
              <a:buSzPct val="90000"/>
              <a:buFont typeface="Wingdings" charset="2"/>
              <a:buBlip>
                <a:blip r:embed="rId3"/>
              </a:buBlip>
            </a:pPr>
            <a:r>
              <a:rPr lang="en-US" altLang="en-US" sz="2800">
                <a:effectLst/>
              </a:rPr>
              <a:t>Shorter life expectancy</a:t>
            </a:r>
            <a:r>
              <a:rPr lang="en-US" altLang="en-US" sz="2800" b="1">
                <a:solidFill>
                  <a:schemeClr val="hlink"/>
                </a:solidFill>
              </a:rPr>
              <a:t> </a:t>
            </a:r>
          </a:p>
          <a:p>
            <a:pPr>
              <a:buSzPct val="90000"/>
              <a:buFont typeface="Wingdings" charset="2"/>
              <a:buChar char="Ø"/>
            </a:pPr>
            <a:endParaRPr lang="en-US" altLang="en-US" sz="2800" b="1">
              <a:solidFill>
                <a:schemeClr val="hlink"/>
              </a:solidFill>
            </a:endParaRPr>
          </a:p>
          <a:p>
            <a:pPr>
              <a:buFont typeface="Wingdings" charset="2"/>
              <a:buNone/>
            </a:pPr>
            <a:endParaRPr lang="en-US" altLang="en-US" sz="2800" b="1">
              <a:solidFill>
                <a:schemeClr val="hlink"/>
              </a:solidFill>
            </a:endParaRPr>
          </a:p>
        </p:txBody>
      </p:sp>
      <p:pic>
        <p:nvPicPr>
          <p:cNvPr id="505860" name="Picture 4" descr="waterfall"/>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410200" y="1524000"/>
            <a:ext cx="3340100"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Rot="1" noChangeArrowheads="1"/>
          </p:cNvSpPr>
          <p:nvPr>
            <p:ph type="title"/>
          </p:nvPr>
        </p:nvSpPr>
        <p:spPr/>
        <p:txBody>
          <a:bodyPr/>
          <a:lstStyle/>
          <a:p>
            <a:r>
              <a:rPr lang="en-US" altLang="en-US" sz="5400"/>
              <a:t>Pumps</a:t>
            </a:r>
          </a:p>
        </p:txBody>
      </p:sp>
      <p:sp>
        <p:nvSpPr>
          <p:cNvPr id="503811" name="Rectangle 3"/>
          <p:cNvSpPr>
            <a:spLocks noGrp="1" noChangeArrowheads="1"/>
          </p:cNvSpPr>
          <p:nvPr>
            <p:ph type="body" sz="half" idx="1"/>
          </p:nvPr>
        </p:nvSpPr>
        <p:spPr>
          <a:xfrm>
            <a:off x="381000" y="1371600"/>
            <a:ext cx="5257800" cy="4114800"/>
          </a:xfrm>
        </p:spPr>
        <p:txBody>
          <a:bodyPr/>
          <a:lstStyle/>
          <a:p>
            <a:pPr>
              <a:buFont typeface="Wingdings" charset="2"/>
              <a:buNone/>
            </a:pPr>
            <a:endParaRPr lang="en-US" altLang="en-US" sz="3600" b="1">
              <a:solidFill>
                <a:schemeClr val="hlink"/>
              </a:solidFill>
            </a:endParaRPr>
          </a:p>
          <a:p>
            <a:pPr>
              <a:buFont typeface="Wingdings" charset="2"/>
              <a:buNone/>
            </a:pPr>
            <a:r>
              <a:rPr lang="en-US" altLang="en-US" sz="4000">
                <a:effectLst/>
              </a:rPr>
              <a:t>High efficiency</a:t>
            </a:r>
          </a:p>
          <a:p>
            <a:pPr>
              <a:buFont typeface="Wingdings" charset="2"/>
              <a:buNone/>
            </a:pPr>
            <a:endParaRPr lang="en-US" altLang="en-US" sz="3600">
              <a:effectLst/>
            </a:endParaRPr>
          </a:p>
          <a:p>
            <a:pPr>
              <a:buSzPct val="90000"/>
              <a:buFont typeface="Wingdings" charset="2"/>
              <a:buBlip>
                <a:blip r:embed="rId3"/>
              </a:buBlip>
            </a:pPr>
            <a:r>
              <a:rPr lang="en-US" altLang="en-US" sz="2800">
                <a:effectLst/>
              </a:rPr>
              <a:t>Higher initial cost</a:t>
            </a:r>
          </a:p>
          <a:p>
            <a:pPr>
              <a:buSzPct val="90000"/>
              <a:buFont typeface="Wingdings" charset="2"/>
              <a:buBlip>
                <a:blip r:embed="rId3"/>
              </a:buBlip>
            </a:pPr>
            <a:r>
              <a:rPr lang="en-US" altLang="en-US" sz="2800">
                <a:effectLst/>
              </a:rPr>
              <a:t>Uses less electricity</a:t>
            </a:r>
          </a:p>
          <a:p>
            <a:pPr>
              <a:buSzPct val="90000"/>
              <a:buFont typeface="Wingdings" charset="2"/>
              <a:buBlip>
                <a:blip r:embed="rId3"/>
              </a:buBlip>
            </a:pPr>
            <a:r>
              <a:rPr lang="en-US" altLang="en-US" sz="2800">
                <a:effectLst/>
              </a:rPr>
              <a:t>Longer life expectancy</a:t>
            </a:r>
            <a:r>
              <a:rPr lang="en-US" altLang="en-US" sz="2800" b="1">
                <a:solidFill>
                  <a:schemeClr val="hlink"/>
                </a:solidFill>
              </a:rPr>
              <a:t>  </a:t>
            </a:r>
            <a:br>
              <a:rPr lang="en-US" altLang="en-US" sz="2800" b="1">
                <a:solidFill>
                  <a:schemeClr val="hlink"/>
                </a:solidFill>
              </a:rPr>
            </a:br>
            <a:endParaRPr lang="en-US" altLang="en-US" sz="2800" b="1">
              <a:solidFill>
                <a:schemeClr val="hlink"/>
              </a:solidFill>
            </a:endParaRPr>
          </a:p>
          <a:p>
            <a:pPr>
              <a:buFont typeface="Wingdings" charset="2"/>
              <a:buNone/>
            </a:pPr>
            <a:endParaRPr lang="en-US" altLang="en-US" sz="2800" b="1">
              <a:solidFill>
                <a:schemeClr val="hlink"/>
              </a:solidFill>
            </a:endParaRPr>
          </a:p>
        </p:txBody>
      </p:sp>
      <p:pic>
        <p:nvPicPr>
          <p:cNvPr id="503812" name="Picture 4" descr="tsumuri_small"/>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670550" y="1600200"/>
            <a:ext cx="3101975"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503814" name="Text Box 6"/>
          <p:cNvSpPr txBox="1">
            <a:spLocks noChangeArrowheads="1"/>
          </p:cNvSpPr>
          <p:nvPr/>
        </p:nvSpPr>
        <p:spPr bwMode="auto">
          <a:xfrm>
            <a:off x="381000" y="4114800"/>
            <a:ext cx="4876800" cy="319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b="1">
              <a:solidFill>
                <a:schemeClr val="hlink"/>
              </a:solidFill>
            </a:endParaRPr>
          </a:p>
          <a:p>
            <a:pPr>
              <a:spcBef>
                <a:spcPct val="50000"/>
              </a:spcBef>
            </a:pPr>
            <a:endParaRPr lang="en-US" altLang="en-US" b="1">
              <a:solidFill>
                <a:schemeClr val="hlink"/>
              </a:solidFill>
            </a:endParaRPr>
          </a:p>
          <a:p>
            <a:pPr>
              <a:spcBef>
                <a:spcPct val="50000"/>
              </a:spcBef>
            </a:pPr>
            <a:endParaRPr lang="en-US" altLang="en-US" b="1">
              <a:solidFill>
                <a:schemeClr val="hlink"/>
              </a:solidFill>
            </a:endParaRPr>
          </a:p>
          <a:p>
            <a:pPr>
              <a:spcBef>
                <a:spcPct val="50000"/>
              </a:spcBef>
            </a:pPr>
            <a:endParaRPr lang="en-US" altLang="en-US" b="1">
              <a:solidFill>
                <a:schemeClr val="hlink"/>
              </a:solidFill>
            </a:endParaRPr>
          </a:p>
          <a:p>
            <a:pPr>
              <a:spcBef>
                <a:spcPct val="50000"/>
              </a:spcBef>
            </a:pPr>
            <a:endParaRPr lang="en-US" altLang="en-US" b="1">
              <a:solidFill>
                <a:schemeClr val="hlink"/>
              </a:solidFill>
            </a:endParaRPr>
          </a:p>
          <a:p>
            <a:pPr>
              <a:spcBef>
                <a:spcPct val="50000"/>
              </a:spcBef>
            </a:pPr>
            <a:endParaRPr lang="en-US" altLang="en-US" b="1">
              <a:solidFill>
                <a:schemeClr val="hlink"/>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Rot="1" noChangeArrowheads="1"/>
          </p:cNvSpPr>
          <p:nvPr>
            <p:ph type="title"/>
          </p:nvPr>
        </p:nvSpPr>
        <p:spPr/>
        <p:txBody>
          <a:bodyPr/>
          <a:lstStyle/>
          <a:p>
            <a:r>
              <a:rPr lang="en-US" altLang="en-US" sz="5400"/>
              <a:t>Skimmers</a:t>
            </a:r>
          </a:p>
        </p:txBody>
      </p:sp>
      <p:pic>
        <p:nvPicPr>
          <p:cNvPr id="507908" name="Picture 4" descr="3d29bc40_small"/>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057400" y="1981200"/>
            <a:ext cx="2644775" cy="3035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507910" name="Picture 6" descr="savio_skimmer_a"/>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983163" y="3276600"/>
            <a:ext cx="2733675" cy="2849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Rot="1" noChangeArrowheads="1"/>
          </p:cNvSpPr>
          <p:nvPr>
            <p:ph type="title" sz="quarter"/>
          </p:nvPr>
        </p:nvSpPr>
        <p:spPr/>
        <p:txBody>
          <a:bodyPr/>
          <a:lstStyle/>
          <a:p>
            <a:r>
              <a:rPr lang="en-US" altLang="en-US" sz="5400"/>
              <a:t>Filters</a:t>
            </a:r>
          </a:p>
        </p:txBody>
      </p:sp>
      <p:pic>
        <p:nvPicPr>
          <p:cNvPr id="513028" name="Picture 4" descr="cyforce"/>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04800" y="1600200"/>
            <a:ext cx="2085975" cy="2185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513030" name="Picture 6" descr="convfiltr"/>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876800" y="3962400"/>
            <a:ext cx="3276600" cy="2133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513032" name="Picture 8" descr="compfiltr"/>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850900" y="3938588"/>
            <a:ext cx="3249613" cy="218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513037" name="Picture 13" descr="88303"/>
          <p:cNvPicPr>
            <a:picLocks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6248400" y="1828800"/>
            <a:ext cx="2354263" cy="1709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513039" name="Picture 15" descr="vort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1905000"/>
            <a:ext cx="3413125" cy="1827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Rot="1" noChangeArrowheads="1"/>
          </p:cNvSpPr>
          <p:nvPr>
            <p:ph type="title"/>
          </p:nvPr>
        </p:nvSpPr>
        <p:spPr/>
        <p:txBody>
          <a:bodyPr/>
          <a:lstStyle/>
          <a:p>
            <a:r>
              <a:rPr lang="en-US" altLang="en-US"/>
              <a:t>Filters</a:t>
            </a:r>
          </a:p>
        </p:txBody>
      </p:sp>
      <p:sp>
        <p:nvSpPr>
          <p:cNvPr id="512003" name="Rectangle 3"/>
          <p:cNvSpPr>
            <a:spLocks noGrp="1" noChangeArrowheads="1"/>
          </p:cNvSpPr>
          <p:nvPr>
            <p:ph type="body" idx="1"/>
          </p:nvPr>
        </p:nvSpPr>
        <p:spPr>
          <a:xfrm>
            <a:off x="152400" y="1600200"/>
            <a:ext cx="8839200" cy="4525963"/>
          </a:xfrm>
        </p:spPr>
        <p:txBody>
          <a:bodyPr/>
          <a:lstStyle/>
          <a:p>
            <a:pPr>
              <a:lnSpc>
                <a:spcPct val="90000"/>
              </a:lnSpc>
              <a:buSzPct val="90000"/>
              <a:buFont typeface="Wingdings" charset="2"/>
              <a:buBlip>
                <a:blip r:embed="rId3"/>
              </a:buBlip>
            </a:pPr>
            <a:r>
              <a:rPr lang="en-US" altLang="en-US">
                <a:effectLst/>
              </a:rPr>
              <a:t>Mechanical Filtration</a:t>
            </a:r>
          </a:p>
          <a:p>
            <a:pPr>
              <a:lnSpc>
                <a:spcPct val="90000"/>
              </a:lnSpc>
              <a:buSzPct val="90000"/>
              <a:buFont typeface="Wingdings" charset="2"/>
              <a:buBlip>
                <a:blip r:embed="rId3"/>
              </a:buBlip>
            </a:pPr>
            <a:r>
              <a:rPr lang="en-US" altLang="en-US">
                <a:effectLst/>
              </a:rPr>
              <a:t>Biological Filtration</a:t>
            </a:r>
          </a:p>
          <a:p>
            <a:pPr>
              <a:lnSpc>
                <a:spcPct val="90000"/>
              </a:lnSpc>
              <a:buSzPct val="90000"/>
              <a:buFont typeface="Wingdings" charset="2"/>
              <a:buBlip>
                <a:blip r:embed="rId4"/>
              </a:buBlip>
            </a:pPr>
            <a:r>
              <a:rPr lang="en-US" altLang="en-US">
                <a:effectLst/>
              </a:rPr>
              <a:t>Ultra-Violet Clarification</a:t>
            </a:r>
            <a:r>
              <a:rPr lang="en-US" altLang="en-US" sz="2800" b="1">
                <a:solidFill>
                  <a:schemeClr val="hlink"/>
                </a:solidFill>
              </a:rPr>
              <a:t> </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Rot="1" noChangeArrowheads="1"/>
          </p:cNvSpPr>
          <p:nvPr>
            <p:ph type="title"/>
          </p:nvPr>
        </p:nvSpPr>
        <p:spPr>
          <a:xfrm>
            <a:off x="457200" y="0"/>
            <a:ext cx="8229600" cy="1143000"/>
          </a:xfrm>
        </p:spPr>
        <p:txBody>
          <a:bodyPr/>
          <a:lstStyle/>
          <a:p>
            <a:r>
              <a:rPr lang="en-US" altLang="en-US">
                <a:solidFill>
                  <a:schemeClr val="bg2"/>
                </a:solidFill>
              </a:rPr>
              <a:t>Waterfall Filtration Box</a:t>
            </a:r>
            <a:r>
              <a:rPr lang="en-US" altLang="en-US"/>
              <a:t> </a:t>
            </a:r>
          </a:p>
        </p:txBody>
      </p:sp>
      <p:pic>
        <p:nvPicPr>
          <p:cNvPr id="518148" name="Picture 4" descr="purifall"/>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505200" y="1719263"/>
            <a:ext cx="4114800" cy="3690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Rot="1" noChangeArrowheads="1"/>
          </p:cNvSpPr>
          <p:nvPr>
            <p:ph type="title" sz="quarter"/>
          </p:nvPr>
        </p:nvSpPr>
        <p:spPr/>
        <p:txBody>
          <a:bodyPr/>
          <a:lstStyle/>
          <a:p>
            <a:r>
              <a:rPr lang="en-US" altLang="en-US" sz="5400">
                <a:solidFill>
                  <a:schemeClr val="tx1"/>
                </a:solidFill>
              </a:rPr>
              <a:t>Layout and Installation</a:t>
            </a:r>
          </a:p>
        </p:txBody>
      </p:sp>
      <p:pic>
        <p:nvPicPr>
          <p:cNvPr id="524301" name="Picture 13" descr="playout1"/>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762000" y="1371600"/>
            <a:ext cx="3581400" cy="2474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524308" name="Picture 20" descr="tony4"/>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762000" y="3886200"/>
            <a:ext cx="3581400" cy="2559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524309" name="Picture 21" descr="haley_waterfall"/>
          <p:cNvPicPr>
            <a:picLocks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4648200" y="3962400"/>
            <a:ext cx="3800475" cy="2551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524324" name="Picture 36" descr="Taylor5"/>
          <p:cNvPicPr>
            <a:picLocks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4572000" y="1219200"/>
            <a:ext cx="3886200" cy="2609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8546" name="Picture 2" descr="Weblogo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762000"/>
            <a:ext cx="5600700" cy="5487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3" name="Rectangle 5"/>
          <p:cNvSpPr>
            <a:spLocks noGrp="1" noRot="1" noChangeArrowheads="1"/>
          </p:cNvSpPr>
          <p:nvPr>
            <p:ph type="title"/>
          </p:nvPr>
        </p:nvSpPr>
        <p:spPr/>
        <p:txBody>
          <a:bodyPr/>
          <a:lstStyle/>
          <a:p>
            <a:r>
              <a:rPr lang="en-US" altLang="en-US" sz="5400"/>
              <a:t>Layout</a:t>
            </a:r>
          </a:p>
        </p:txBody>
      </p:sp>
      <p:pic>
        <p:nvPicPr>
          <p:cNvPr id="580612" name="Picture 4" descr="stage1"/>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3200400"/>
            <a:ext cx="3810000" cy="297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580615" name="Picture 7" descr="layout1"/>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029200" y="3200400"/>
            <a:ext cx="3848100" cy="299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580617" name="Text Box 9"/>
          <p:cNvSpPr txBox="1">
            <a:spLocks noChangeArrowheads="1"/>
          </p:cNvSpPr>
          <p:nvPr/>
        </p:nvSpPr>
        <p:spPr bwMode="auto">
          <a:xfrm>
            <a:off x="304800" y="1524000"/>
            <a:ext cx="899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sz="3200" b="1">
              <a:solidFill>
                <a:schemeClr val="hlink"/>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1" name="Rectangle 11"/>
          <p:cNvSpPr>
            <a:spLocks noGrp="1" noRot="1" noChangeArrowheads="1"/>
          </p:cNvSpPr>
          <p:nvPr>
            <p:ph type="title" sz="quarter"/>
          </p:nvPr>
        </p:nvSpPr>
        <p:spPr/>
        <p:txBody>
          <a:bodyPr/>
          <a:lstStyle/>
          <a:p>
            <a:r>
              <a:rPr lang="en-US" altLang="en-US" sz="5400"/>
              <a:t>Excavation</a:t>
            </a:r>
            <a:r>
              <a:rPr lang="en-US" altLang="en-US">
                <a:solidFill>
                  <a:schemeClr val="bg2"/>
                </a:solidFill>
              </a:rPr>
              <a:t> </a:t>
            </a:r>
          </a:p>
        </p:txBody>
      </p:sp>
      <p:pic>
        <p:nvPicPr>
          <p:cNvPr id="583684" name="Picture 4" descr="stage2a"/>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889000" y="1657350"/>
            <a:ext cx="3175000" cy="2070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583687" name="Picture 7" descr="stage2b"/>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080000" y="1644650"/>
            <a:ext cx="3175000" cy="2095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583690" name="Picture 10" descr="stage2c"/>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889000" y="3946525"/>
            <a:ext cx="3175000" cy="2171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583693" name="Picture 13" descr="2ledge"/>
          <p:cNvPicPr>
            <a:picLocks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5105400" y="3819525"/>
            <a:ext cx="3124200" cy="2425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301" name="Rectangle 5"/>
          <p:cNvSpPr>
            <a:spLocks noGrp="1" noRot="1" noChangeArrowheads="1"/>
          </p:cNvSpPr>
          <p:nvPr>
            <p:ph type="title"/>
          </p:nvPr>
        </p:nvSpPr>
        <p:spPr/>
        <p:txBody>
          <a:bodyPr/>
          <a:lstStyle/>
          <a:p>
            <a:r>
              <a:rPr lang="en-US" altLang="en-US"/>
              <a:t>Leveling the Edges</a:t>
            </a:r>
          </a:p>
        </p:txBody>
      </p:sp>
      <p:pic>
        <p:nvPicPr>
          <p:cNvPr id="567306" name="Picture 10" descr="dig1"/>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33400" y="2159000"/>
            <a:ext cx="3200400" cy="2505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567303" name="Text Box 7"/>
          <p:cNvSpPr txBox="1">
            <a:spLocks noChangeArrowheads="1"/>
          </p:cNvSpPr>
          <p:nvPr/>
        </p:nvSpPr>
        <p:spPr bwMode="auto">
          <a:xfrm>
            <a:off x="762000" y="1066800"/>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a:solidFill>
                <a:schemeClr val="hlink"/>
              </a:solidFill>
            </a:endParaRPr>
          </a:p>
        </p:txBody>
      </p:sp>
      <p:sp>
        <p:nvSpPr>
          <p:cNvPr id="567304" name="Text Box 8"/>
          <p:cNvSpPr txBox="1">
            <a:spLocks noChangeArrowheads="1"/>
          </p:cNvSpPr>
          <p:nvPr/>
        </p:nvSpPr>
        <p:spPr bwMode="auto">
          <a:xfrm>
            <a:off x="381000" y="5257800"/>
            <a:ext cx="82296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b="1">
                <a:solidFill>
                  <a:schemeClr val="bg2"/>
                </a:solidFill>
                <a:latin typeface="Arial" charset="0"/>
              </a:rPr>
              <a:t>The water will be level. </a:t>
            </a:r>
          </a:p>
          <a:p>
            <a:pPr algn="ctr">
              <a:spcBef>
                <a:spcPct val="50000"/>
              </a:spcBef>
            </a:pPr>
            <a:r>
              <a:rPr lang="en-US" altLang="en-US" b="1">
                <a:solidFill>
                  <a:schemeClr val="bg2"/>
                </a:solidFill>
                <a:latin typeface="Arial" charset="0"/>
              </a:rPr>
              <a:t>Make sure the water garden edges are too!</a:t>
            </a:r>
          </a:p>
        </p:txBody>
      </p:sp>
      <p:pic>
        <p:nvPicPr>
          <p:cNvPr id="567307" name="Picture 11" descr="bhdig2"/>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572000" y="2209800"/>
            <a:ext cx="3524250" cy="2435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50" name="Text Box 6"/>
          <p:cNvSpPr txBox="1">
            <a:spLocks noChangeArrowheads="1"/>
          </p:cNvSpPr>
          <p:nvPr/>
        </p:nvSpPr>
        <p:spPr bwMode="auto">
          <a:xfrm>
            <a:off x="990600" y="50292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a:solidFill>
                <a:schemeClr val="hlink"/>
              </a:solidFill>
            </a:endParaRPr>
          </a:p>
        </p:txBody>
      </p:sp>
      <p:sp>
        <p:nvSpPr>
          <p:cNvPr id="569356" name="Rectangle 12"/>
          <p:cNvSpPr>
            <a:spLocks noGrp="1" noRot="1" noChangeArrowheads="1"/>
          </p:cNvSpPr>
          <p:nvPr>
            <p:ph type="title"/>
          </p:nvPr>
        </p:nvSpPr>
        <p:spPr/>
        <p:txBody>
          <a:bodyPr/>
          <a:lstStyle/>
          <a:p>
            <a:r>
              <a:rPr lang="en-US" altLang="en-US"/>
              <a:t>Plant Shelves</a:t>
            </a:r>
          </a:p>
        </p:txBody>
      </p:sp>
      <p:pic>
        <p:nvPicPr>
          <p:cNvPr id="569354" name="Picture 10" descr="ill_b_color"/>
          <p:cNvPicPr>
            <a:picLocks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533400" y="2209800"/>
            <a:ext cx="7162800" cy="3838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75" name="Rectangle 11"/>
          <p:cNvSpPr>
            <a:spLocks noGrp="1" noRot="1" noChangeArrowheads="1"/>
          </p:cNvSpPr>
          <p:nvPr>
            <p:ph type="title"/>
          </p:nvPr>
        </p:nvSpPr>
        <p:spPr/>
        <p:txBody>
          <a:bodyPr/>
          <a:lstStyle/>
          <a:p>
            <a:r>
              <a:rPr lang="en-US" altLang="en-US"/>
              <a:t>Installing Underlayment &amp; Liner</a:t>
            </a:r>
          </a:p>
        </p:txBody>
      </p:sp>
      <p:pic>
        <p:nvPicPr>
          <p:cNvPr id="574471" name="Picture 7" descr="stage4a"/>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72000" y="1447800"/>
            <a:ext cx="3911600" cy="2514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574474" name="Picture 10" descr="stage4b"/>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57200" y="1447800"/>
            <a:ext cx="3937000" cy="2519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574481" name="Picture 17" descr="stage5b"/>
          <p:cNvPicPr>
            <a:picLocks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2362200" y="4038600"/>
            <a:ext cx="4191000" cy="2665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502" name="Rectangle 14"/>
          <p:cNvSpPr>
            <a:spLocks noGrp="1" noRot="1" noChangeArrowheads="1"/>
          </p:cNvSpPr>
          <p:nvPr>
            <p:ph type="title" sz="quarter"/>
          </p:nvPr>
        </p:nvSpPr>
        <p:spPr/>
        <p:txBody>
          <a:bodyPr/>
          <a:lstStyle/>
          <a:p>
            <a:r>
              <a:rPr lang="en-US" altLang="en-US" sz="5400">
                <a:effectLst/>
              </a:rPr>
              <a:t>Edging Treatments</a:t>
            </a:r>
          </a:p>
        </p:txBody>
      </p:sp>
      <p:pic>
        <p:nvPicPr>
          <p:cNvPr id="575492" name="Picture 4" descr="edging_plant_shelf"/>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04800" y="1600200"/>
            <a:ext cx="2362200" cy="1843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575495" name="Picture 7" descr="edging_plant_shelf_stone_shelf"/>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705600" y="1600200"/>
            <a:ext cx="2209800" cy="1724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575498" name="Picture 10" descr="edging_w_pebbles"/>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228600" y="5029200"/>
            <a:ext cx="2743200" cy="182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575501" name="Picture 13" descr="edging_level_w_ground"/>
          <p:cNvPicPr>
            <a:picLocks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6400800" y="5029200"/>
            <a:ext cx="2590800" cy="182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575504" name="Picture 16" descr="edging_incline_w_pebbl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1524000"/>
            <a:ext cx="2362200" cy="1497013"/>
          </a:xfrm>
          <a:prstGeom prst="rect">
            <a:avLst/>
          </a:prstGeom>
          <a:noFill/>
          <a:extLst>
            <a:ext uri="{909E8E84-426E-40DD-AFC4-6F175D3DCCD1}">
              <a14:hiddenFill xmlns:a14="http://schemas.microsoft.com/office/drawing/2010/main">
                <a:solidFill>
                  <a:srgbClr val="FFFFFF"/>
                </a:solidFill>
              </a14:hiddenFill>
            </a:ext>
          </a:extLst>
        </p:spPr>
      </p:pic>
      <p:pic>
        <p:nvPicPr>
          <p:cNvPr id="575505" name="Picture 17" descr="cut-a-way_waterfal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3124200"/>
            <a:ext cx="3886200" cy="1851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85" name="Rectangle 13"/>
          <p:cNvSpPr>
            <a:spLocks noGrp="1" noRot="1" noChangeArrowheads="1"/>
          </p:cNvSpPr>
          <p:nvPr>
            <p:ph type="title"/>
          </p:nvPr>
        </p:nvSpPr>
        <p:spPr/>
        <p:txBody>
          <a:bodyPr/>
          <a:lstStyle/>
          <a:p>
            <a:r>
              <a:rPr lang="en-US" altLang="en-US" sz="5400"/>
              <a:t>Installing Stone</a:t>
            </a:r>
          </a:p>
        </p:txBody>
      </p:sp>
      <p:pic>
        <p:nvPicPr>
          <p:cNvPr id="566283" name="Picture 11" descr="stage7a"/>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04800" y="1905000"/>
            <a:ext cx="4038600" cy="2647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566288" name="Picture 16" descr="stage6a"/>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800600" y="1905000"/>
            <a:ext cx="3911600" cy="2654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52" name="Rectangle 8"/>
          <p:cNvSpPr>
            <a:spLocks noGrp="1" noRot="1" noChangeArrowheads="1"/>
          </p:cNvSpPr>
          <p:nvPr>
            <p:ph type="title"/>
          </p:nvPr>
        </p:nvSpPr>
        <p:spPr/>
        <p:txBody>
          <a:bodyPr/>
          <a:lstStyle/>
          <a:p>
            <a:r>
              <a:rPr lang="en-US" altLang="en-US" sz="5400"/>
              <a:t>Ready For Fish &amp; Plants</a:t>
            </a:r>
          </a:p>
        </p:txBody>
      </p:sp>
      <p:pic>
        <p:nvPicPr>
          <p:cNvPr id="594948" name="Picture 4" descr="stage8"/>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977900" y="1690688"/>
            <a:ext cx="2997200" cy="434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594951" name="Picture 7" descr="stage9"/>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099050" y="1690688"/>
            <a:ext cx="3136900" cy="434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Rot="1" noChangeArrowheads="1"/>
          </p:cNvSpPr>
          <p:nvPr>
            <p:ph type="title"/>
          </p:nvPr>
        </p:nvSpPr>
        <p:spPr>
          <a:xfrm>
            <a:off x="304800" y="0"/>
            <a:ext cx="8610600" cy="1143000"/>
          </a:xfrm>
        </p:spPr>
        <p:txBody>
          <a:bodyPr/>
          <a:lstStyle/>
          <a:p>
            <a:r>
              <a:rPr lang="en-US" altLang="en-US"/>
              <a:t>The Well-Planted </a:t>
            </a:r>
            <a:br>
              <a:rPr lang="en-US" altLang="en-US"/>
            </a:br>
            <a:r>
              <a:rPr lang="en-US" altLang="en-US"/>
              <a:t>Water Garden</a:t>
            </a:r>
          </a:p>
        </p:txBody>
      </p:sp>
      <p:pic>
        <p:nvPicPr>
          <p:cNvPr id="644099" name="Picture 3" descr="po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371600"/>
            <a:ext cx="6934200" cy="5197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Grp="1" noRot="1" noChangeArrowheads="1"/>
          </p:cNvSpPr>
          <p:nvPr>
            <p:ph type="title"/>
          </p:nvPr>
        </p:nvSpPr>
        <p:spPr/>
        <p:txBody>
          <a:bodyPr/>
          <a:lstStyle/>
          <a:p>
            <a:r>
              <a:rPr lang="en-US" altLang="en-US">
                <a:solidFill>
                  <a:schemeClr val="tx1"/>
                </a:solidFill>
              </a:rPr>
              <a:t>Aquatic Plants</a:t>
            </a:r>
            <a:br>
              <a:rPr lang="en-US" altLang="en-US">
                <a:solidFill>
                  <a:schemeClr val="tx1"/>
                </a:solidFill>
              </a:rPr>
            </a:br>
            <a:r>
              <a:rPr lang="en-US" altLang="en-US">
                <a:solidFill>
                  <a:schemeClr val="tx1"/>
                </a:solidFill>
              </a:rPr>
              <a:t>Selection and Care</a:t>
            </a:r>
          </a:p>
        </p:txBody>
      </p:sp>
      <p:sp>
        <p:nvSpPr>
          <p:cNvPr id="645123" name="Rectangle 3"/>
          <p:cNvSpPr>
            <a:spLocks noGrp="1" noChangeArrowheads="1"/>
          </p:cNvSpPr>
          <p:nvPr>
            <p:ph type="body" idx="1"/>
          </p:nvPr>
        </p:nvSpPr>
        <p:spPr/>
        <p:txBody>
          <a:bodyPr/>
          <a:lstStyle/>
          <a:p>
            <a:pPr lvl="1">
              <a:lnSpc>
                <a:spcPct val="90000"/>
              </a:lnSpc>
              <a:buFont typeface="Wingdings" charset="2"/>
              <a:buNone/>
            </a:pPr>
            <a:r>
              <a:rPr lang="en-US" altLang="en-US" sz="3600">
                <a:effectLst/>
              </a:rPr>
              <a:t>Aquatic Plant Types</a:t>
            </a:r>
          </a:p>
          <a:p>
            <a:pPr>
              <a:lnSpc>
                <a:spcPct val="90000"/>
              </a:lnSpc>
              <a:buSzTx/>
              <a:buFont typeface="Wingdings" charset="2"/>
              <a:buBlip>
                <a:blip r:embed="rId3"/>
              </a:buBlip>
            </a:pPr>
            <a:r>
              <a:rPr lang="en-US" altLang="en-US" sz="3600">
                <a:effectLst/>
              </a:rPr>
              <a:t>Floating</a:t>
            </a:r>
          </a:p>
          <a:p>
            <a:pPr>
              <a:lnSpc>
                <a:spcPct val="90000"/>
              </a:lnSpc>
              <a:buSzTx/>
              <a:buFont typeface="Wingdings" charset="2"/>
              <a:buBlip>
                <a:blip r:embed="rId3"/>
              </a:buBlip>
            </a:pPr>
            <a:r>
              <a:rPr lang="en-US" altLang="en-US" sz="3600">
                <a:effectLst/>
              </a:rPr>
              <a:t>Surface</a:t>
            </a:r>
          </a:p>
          <a:p>
            <a:pPr>
              <a:lnSpc>
                <a:spcPct val="90000"/>
              </a:lnSpc>
              <a:buSzTx/>
              <a:buFont typeface="Wingdings" charset="2"/>
              <a:buBlip>
                <a:blip r:embed="rId3"/>
              </a:buBlip>
            </a:pPr>
            <a:r>
              <a:rPr lang="en-US" altLang="en-US" sz="3600">
                <a:effectLst/>
              </a:rPr>
              <a:t>Submerged</a:t>
            </a:r>
          </a:p>
          <a:p>
            <a:pPr>
              <a:lnSpc>
                <a:spcPct val="90000"/>
              </a:lnSpc>
              <a:buSzTx/>
              <a:buFont typeface="Wingdings" charset="2"/>
              <a:buBlip>
                <a:blip r:embed="rId3"/>
              </a:buBlip>
            </a:pPr>
            <a:r>
              <a:rPr lang="en-US" altLang="en-US" sz="3600">
                <a:effectLst/>
              </a:rPr>
              <a:t>Marginal</a:t>
            </a:r>
            <a:r>
              <a:rPr lang="en-US" altLang="en-US" sz="3600" b="1"/>
              <a:t> </a:t>
            </a:r>
          </a:p>
          <a:p>
            <a:pPr>
              <a:lnSpc>
                <a:spcPct val="90000"/>
              </a:lnSpc>
              <a:buSzTx/>
              <a:buFont typeface="Wingdings" charset="2"/>
              <a:buBlip>
                <a:blip r:embed="rId3"/>
              </a:buBlip>
            </a:pPr>
            <a:endParaRPr lang="en-US" altLang="en-US" sz="3600" b="1"/>
          </a:p>
          <a:p>
            <a:pPr>
              <a:lnSpc>
                <a:spcPct val="90000"/>
              </a:lnSpc>
            </a:pPr>
            <a:endParaRPr lang="en-US" altLang="en-US" b="1">
              <a:solidFill>
                <a:schemeClr val="hlink"/>
              </a:solidFill>
            </a:endParaRPr>
          </a:p>
          <a:p>
            <a:pPr>
              <a:lnSpc>
                <a:spcPct val="90000"/>
              </a:lnSpc>
            </a:pPr>
            <a:endParaRPr lang="en-US" altLang="en-US">
              <a:solidFill>
                <a:schemeClr val="hlink"/>
              </a:solidFill>
            </a:endParaRPr>
          </a:p>
          <a:p>
            <a:pPr>
              <a:lnSpc>
                <a:spcPct val="90000"/>
              </a:lnSpc>
            </a:pPr>
            <a:endParaRPr lang="en-US" altLang="en-US">
              <a:solidFill>
                <a:schemeClr val="hlink"/>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4" name="Rectangle 4"/>
          <p:cNvSpPr>
            <a:spLocks noGrp="1" noRot="1" noChangeArrowheads="1"/>
          </p:cNvSpPr>
          <p:nvPr>
            <p:ph type="title"/>
          </p:nvPr>
        </p:nvSpPr>
        <p:spPr>
          <a:xfrm>
            <a:off x="457200" y="1219200"/>
            <a:ext cx="8229600" cy="1143000"/>
          </a:xfrm>
        </p:spPr>
        <p:txBody>
          <a:bodyPr/>
          <a:lstStyle/>
          <a:p>
            <a:r>
              <a:rPr lang="en-US" altLang="en-US" sz="7200">
                <a:solidFill>
                  <a:srgbClr val="339966"/>
                </a:solidFill>
              </a:rPr>
              <a:t>Nuts and Bolts</a:t>
            </a:r>
            <a:br>
              <a:rPr lang="en-US" altLang="en-US" sz="7200">
                <a:solidFill>
                  <a:srgbClr val="339966"/>
                </a:solidFill>
              </a:rPr>
            </a:br>
            <a:r>
              <a:rPr lang="en-US" altLang="en-US" sz="7200">
                <a:solidFill>
                  <a:srgbClr val="339966"/>
                </a:solidFill>
              </a:rPr>
              <a:t>of </a:t>
            </a:r>
            <a:br>
              <a:rPr lang="en-US" altLang="en-US" sz="7200">
                <a:solidFill>
                  <a:srgbClr val="339966"/>
                </a:solidFill>
              </a:rPr>
            </a:br>
            <a:r>
              <a:rPr lang="en-US" altLang="en-US" sz="7200">
                <a:solidFill>
                  <a:srgbClr val="339966"/>
                </a:solidFill>
              </a:rPr>
              <a:t>Water Gardening</a:t>
            </a:r>
          </a:p>
        </p:txBody>
      </p:sp>
      <p:sp>
        <p:nvSpPr>
          <p:cNvPr id="440327" name="Text Box 7"/>
          <p:cNvSpPr txBox="1">
            <a:spLocks noChangeArrowheads="1"/>
          </p:cNvSpPr>
          <p:nvPr/>
        </p:nvSpPr>
        <p:spPr bwMode="auto">
          <a:xfrm>
            <a:off x="1371600" y="3810000"/>
            <a:ext cx="6477000" cy="368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pPr>
            <a:r>
              <a:rPr lang="en-US" altLang="en-US" sz="3200" b="1">
                <a:solidFill>
                  <a:schemeClr val="bg2"/>
                </a:solidFill>
              </a:rPr>
              <a:t>Prepared by:</a:t>
            </a:r>
          </a:p>
          <a:p>
            <a:pPr algn="r">
              <a:spcBef>
                <a:spcPct val="50000"/>
              </a:spcBef>
            </a:pPr>
            <a:r>
              <a:rPr lang="en-US" altLang="en-US" sz="3200" b="1">
                <a:solidFill>
                  <a:schemeClr val="bg2"/>
                </a:solidFill>
              </a:rPr>
              <a:t>Tony Johnson</a:t>
            </a:r>
          </a:p>
          <a:p>
            <a:pPr algn="r">
              <a:spcBef>
                <a:spcPct val="50000"/>
              </a:spcBef>
            </a:pPr>
            <a:r>
              <a:rPr lang="en-US" altLang="en-US" sz="2000" b="1">
                <a:solidFill>
                  <a:schemeClr val="bg2"/>
                </a:solidFill>
              </a:rPr>
              <a:t>Horticulturist, UGA Research &amp; Education Garden</a:t>
            </a:r>
          </a:p>
          <a:p>
            <a:pPr algn="r">
              <a:spcBef>
                <a:spcPct val="50000"/>
              </a:spcBef>
            </a:pPr>
            <a:r>
              <a:rPr lang="en-US" altLang="en-US" sz="2000" b="1">
                <a:solidFill>
                  <a:schemeClr val="bg2"/>
                </a:solidFill>
              </a:rPr>
              <a:t>Griffin Campus</a:t>
            </a:r>
          </a:p>
          <a:p>
            <a:pPr algn="r">
              <a:spcBef>
                <a:spcPct val="50000"/>
              </a:spcBef>
            </a:pPr>
            <a:r>
              <a:rPr lang="en-US" altLang="en-US" sz="2000" b="1">
                <a:solidFill>
                  <a:schemeClr val="bg2"/>
                </a:solidFill>
              </a:rPr>
              <a:t>With thanks and appreciation to Steven Patrick, CEA</a:t>
            </a:r>
          </a:p>
          <a:p>
            <a:pPr algn="r">
              <a:spcBef>
                <a:spcPct val="50000"/>
              </a:spcBef>
            </a:pPr>
            <a:endParaRPr lang="en-US" altLang="en-US" sz="2000" b="1">
              <a:solidFill>
                <a:schemeClr val="bg2"/>
              </a:solidFill>
            </a:endParaRPr>
          </a:p>
          <a:p>
            <a:pPr>
              <a:spcBef>
                <a:spcPct val="50000"/>
              </a:spcBef>
            </a:pPr>
            <a:endParaRPr lang="en-US" altLang="en-US" b="1">
              <a:solidFill>
                <a:schemeClr val="hlink"/>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Rectangle 2"/>
          <p:cNvSpPr>
            <a:spLocks noGrp="1" noRot="1" noChangeArrowheads="1"/>
          </p:cNvSpPr>
          <p:nvPr>
            <p:ph type="title"/>
          </p:nvPr>
        </p:nvSpPr>
        <p:spPr/>
        <p:txBody>
          <a:bodyPr/>
          <a:lstStyle/>
          <a:p>
            <a:r>
              <a:rPr lang="en-US" altLang="en-US" sz="6000"/>
              <a:t>Floating Plants</a:t>
            </a:r>
          </a:p>
        </p:txBody>
      </p:sp>
      <p:sp>
        <p:nvSpPr>
          <p:cNvPr id="656387" name="Rectangle 3"/>
          <p:cNvSpPr>
            <a:spLocks noGrp="1" noChangeArrowheads="1"/>
          </p:cNvSpPr>
          <p:nvPr>
            <p:ph type="body" sz="half" idx="1"/>
          </p:nvPr>
        </p:nvSpPr>
        <p:spPr/>
        <p:txBody>
          <a:bodyPr/>
          <a:lstStyle/>
          <a:p>
            <a:pPr algn="ctr">
              <a:lnSpc>
                <a:spcPct val="80000"/>
              </a:lnSpc>
              <a:buFont typeface="Wingdings" charset="2"/>
              <a:buNone/>
            </a:pPr>
            <a:endParaRPr lang="en-US" altLang="en-US" sz="2000" b="1">
              <a:solidFill>
                <a:schemeClr val="hlink"/>
              </a:solidFill>
            </a:endParaRPr>
          </a:p>
          <a:p>
            <a:pPr>
              <a:lnSpc>
                <a:spcPct val="80000"/>
              </a:lnSpc>
              <a:buFont typeface="Wingdings" charset="2"/>
              <a:buNone/>
            </a:pPr>
            <a:endParaRPr lang="en-US" altLang="en-US" sz="2400" b="1">
              <a:solidFill>
                <a:schemeClr val="hlink"/>
              </a:solidFill>
            </a:endParaRPr>
          </a:p>
          <a:p>
            <a:pPr>
              <a:lnSpc>
                <a:spcPct val="80000"/>
              </a:lnSpc>
              <a:buFont typeface="Wingdings" charset="2"/>
              <a:buNone/>
            </a:pPr>
            <a:endParaRPr lang="en-US" altLang="en-US" sz="2400" b="1">
              <a:solidFill>
                <a:schemeClr val="hlink"/>
              </a:solidFill>
            </a:endParaRPr>
          </a:p>
          <a:p>
            <a:pPr>
              <a:lnSpc>
                <a:spcPct val="80000"/>
              </a:lnSpc>
              <a:buFont typeface="Wingdings" charset="2"/>
              <a:buNone/>
            </a:pPr>
            <a:endParaRPr lang="en-US" altLang="en-US" sz="1800" b="1">
              <a:solidFill>
                <a:schemeClr val="hlink"/>
              </a:solidFill>
            </a:endParaRPr>
          </a:p>
          <a:p>
            <a:pPr>
              <a:lnSpc>
                <a:spcPct val="80000"/>
              </a:lnSpc>
              <a:buFont typeface="Wingdings" charset="2"/>
              <a:buNone/>
            </a:pPr>
            <a:endParaRPr lang="en-US" altLang="en-US" sz="1600" b="1">
              <a:solidFill>
                <a:schemeClr val="hlink"/>
              </a:solidFill>
            </a:endParaRPr>
          </a:p>
        </p:txBody>
      </p:sp>
      <p:sp>
        <p:nvSpPr>
          <p:cNvPr id="656388" name="Rectangle 4"/>
          <p:cNvSpPr>
            <a:spLocks noChangeArrowheads="1"/>
          </p:cNvSpPr>
          <p:nvPr/>
        </p:nvSpPr>
        <p:spPr bwMode="auto">
          <a:xfrm>
            <a:off x="990600" y="1752600"/>
            <a:ext cx="58674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Blip>
                <a:blip r:embed="rId3"/>
              </a:buBlip>
            </a:pPr>
            <a:r>
              <a:rPr lang="en-US" altLang="en-US" sz="3600" b="1">
                <a:solidFill>
                  <a:schemeClr val="bg2"/>
                </a:solidFill>
                <a:latin typeface="Arial" charset="0"/>
              </a:rPr>
              <a:t>Water Hyacinth</a:t>
            </a:r>
          </a:p>
          <a:p>
            <a:pPr>
              <a:buFontTx/>
              <a:buBlip>
                <a:blip r:embed="rId3"/>
              </a:buBlip>
            </a:pPr>
            <a:r>
              <a:rPr lang="en-US" altLang="en-US" sz="3600" b="1">
                <a:solidFill>
                  <a:schemeClr val="bg2"/>
                </a:solidFill>
                <a:latin typeface="Arial" charset="0"/>
              </a:rPr>
              <a:t>Water Lettuce</a:t>
            </a:r>
          </a:p>
          <a:p>
            <a:pPr>
              <a:buFontTx/>
              <a:buBlip>
                <a:blip r:embed="rId3"/>
              </a:buBlip>
            </a:pPr>
            <a:r>
              <a:rPr lang="en-US" altLang="en-US" sz="3600" b="1">
                <a:solidFill>
                  <a:schemeClr val="bg2"/>
                </a:solidFill>
                <a:latin typeface="Arial" charset="0"/>
              </a:rPr>
              <a:t>Duckweed</a:t>
            </a:r>
          </a:p>
        </p:txBody>
      </p:sp>
      <p:pic>
        <p:nvPicPr>
          <p:cNvPr id="656417" name="Picture 33" descr="MMAG00182_0000[1]"/>
          <p:cNvPicPr>
            <a:picLocks noChangeAspect="1" noChangeArrowheads="1" noCrop="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746750" y="2868613"/>
            <a:ext cx="1839913" cy="1989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2"/>
          <p:cNvSpPr>
            <a:spLocks noGrp="1" noRot="1" noChangeArrowheads="1"/>
          </p:cNvSpPr>
          <p:nvPr>
            <p:ph type="title"/>
          </p:nvPr>
        </p:nvSpPr>
        <p:spPr/>
        <p:txBody>
          <a:bodyPr/>
          <a:lstStyle/>
          <a:p>
            <a:r>
              <a:rPr lang="en-US" altLang="en-US" sz="4800"/>
              <a:t>Water Hyacinth</a:t>
            </a:r>
            <a:br>
              <a:rPr lang="en-US" altLang="en-US" sz="4800"/>
            </a:br>
            <a:r>
              <a:rPr lang="en-US" altLang="en-US" i="1">
                <a:effectLst/>
              </a:rPr>
              <a:t>Eichhoria crassipes</a:t>
            </a:r>
            <a:endParaRPr lang="en-US" altLang="en-US" sz="4800" b="0"/>
          </a:p>
        </p:txBody>
      </p:sp>
      <p:pic>
        <p:nvPicPr>
          <p:cNvPr id="653315" name="Picture 3" descr="hyacinth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981200"/>
            <a:ext cx="4271963" cy="472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Grp="1" noRot="1" noChangeArrowheads="1"/>
          </p:cNvSpPr>
          <p:nvPr>
            <p:ph type="title"/>
          </p:nvPr>
        </p:nvSpPr>
        <p:spPr/>
        <p:txBody>
          <a:bodyPr/>
          <a:lstStyle/>
          <a:p>
            <a:r>
              <a:rPr lang="en-US" altLang="en-US"/>
              <a:t>Water Lettuce</a:t>
            </a:r>
            <a:br>
              <a:rPr lang="en-US" altLang="en-US"/>
            </a:br>
            <a:r>
              <a:rPr lang="en-US" altLang="en-US" sz="4000" i="1">
                <a:effectLst/>
              </a:rPr>
              <a:t>Pistia stratiotes</a:t>
            </a:r>
            <a:endParaRPr lang="en-US" altLang="en-US" b="0">
              <a:effectLst/>
            </a:endParaRPr>
          </a:p>
        </p:txBody>
      </p:sp>
      <p:pic>
        <p:nvPicPr>
          <p:cNvPr id="658435" name="Picture 3" descr="pistiastr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905000"/>
            <a:ext cx="4838700" cy="4656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Rectangle 2"/>
          <p:cNvSpPr>
            <a:spLocks noGrp="1" noRot="1" noChangeArrowheads="1"/>
          </p:cNvSpPr>
          <p:nvPr>
            <p:ph type="title"/>
          </p:nvPr>
        </p:nvSpPr>
        <p:spPr/>
        <p:txBody>
          <a:bodyPr/>
          <a:lstStyle/>
          <a:p>
            <a:r>
              <a:rPr lang="en-US" altLang="en-US" sz="6000" b="0"/>
              <a:t>Surface Plants</a:t>
            </a:r>
          </a:p>
        </p:txBody>
      </p:sp>
      <p:sp>
        <p:nvSpPr>
          <p:cNvPr id="660492" name="Rectangle 12"/>
          <p:cNvSpPr>
            <a:spLocks noChangeArrowheads="1"/>
          </p:cNvSpPr>
          <p:nvPr/>
        </p:nvSpPr>
        <p:spPr bwMode="auto">
          <a:xfrm>
            <a:off x="4038600" y="1905000"/>
            <a:ext cx="4572000"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Blip>
                <a:blip r:embed="rId3"/>
              </a:buBlip>
            </a:pPr>
            <a:r>
              <a:rPr lang="en-US" altLang="en-US" sz="3200" b="1">
                <a:solidFill>
                  <a:schemeClr val="bg2"/>
                </a:solidFill>
                <a:latin typeface="Arial" charset="0"/>
              </a:rPr>
              <a:t>Water Lilies</a:t>
            </a:r>
          </a:p>
          <a:p>
            <a:pPr>
              <a:buFontTx/>
              <a:buBlip>
                <a:blip r:embed="rId3"/>
              </a:buBlip>
            </a:pPr>
            <a:r>
              <a:rPr lang="en-US" altLang="en-US" sz="3200" b="1">
                <a:solidFill>
                  <a:schemeClr val="bg2"/>
                </a:solidFill>
                <a:latin typeface="Arial" charset="0"/>
              </a:rPr>
              <a:t>Lotus</a:t>
            </a:r>
          </a:p>
          <a:p>
            <a:pPr>
              <a:buFontTx/>
              <a:buBlip>
                <a:blip r:embed="rId3"/>
              </a:buBlip>
            </a:pPr>
            <a:r>
              <a:rPr lang="en-US" altLang="en-US" sz="3200" b="1">
                <a:solidFill>
                  <a:schemeClr val="bg2"/>
                </a:solidFill>
                <a:latin typeface="Arial" charset="0"/>
              </a:rPr>
              <a:t>Floating Heart</a:t>
            </a:r>
          </a:p>
          <a:p>
            <a:pPr>
              <a:buFontTx/>
              <a:buBlip>
                <a:blip r:embed="rId3"/>
              </a:buBlip>
            </a:pPr>
            <a:r>
              <a:rPr lang="en-US" altLang="en-US" sz="3200" b="1">
                <a:solidFill>
                  <a:schemeClr val="bg2"/>
                </a:solidFill>
                <a:latin typeface="Arial" charset="0"/>
              </a:rPr>
              <a:t>Water Clover</a:t>
            </a:r>
          </a:p>
          <a:p>
            <a:pPr>
              <a:buFontTx/>
              <a:buBlip>
                <a:blip r:embed="rId3"/>
              </a:buBlip>
            </a:pPr>
            <a:r>
              <a:rPr lang="en-US" altLang="en-US" sz="3200" b="1">
                <a:solidFill>
                  <a:schemeClr val="bg2"/>
                </a:solidFill>
                <a:latin typeface="Arial" charset="0"/>
              </a:rPr>
              <a:t>Water Hawthorne</a:t>
            </a:r>
          </a:p>
        </p:txBody>
      </p:sp>
      <p:pic>
        <p:nvPicPr>
          <p:cNvPr id="660493" name="Picture 13" descr="MMAG00181_0000[1]"/>
          <p:cNvPicPr>
            <a:picLocks noChangeAspect="1" noChangeArrowheads="1" noCrop="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1371600" y="3429000"/>
            <a:ext cx="2068513" cy="1235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2"/>
          <p:cNvSpPr>
            <a:spLocks noGrp="1" noRot="1" noChangeArrowheads="1"/>
          </p:cNvSpPr>
          <p:nvPr>
            <p:ph type="title"/>
          </p:nvPr>
        </p:nvSpPr>
        <p:spPr/>
        <p:txBody>
          <a:bodyPr/>
          <a:lstStyle/>
          <a:p>
            <a:r>
              <a:rPr lang="en-US" altLang="en-US" sz="5400"/>
              <a:t>Water Lilies</a:t>
            </a:r>
          </a:p>
        </p:txBody>
      </p:sp>
      <p:sp>
        <p:nvSpPr>
          <p:cNvPr id="662531" name="Rectangle 3"/>
          <p:cNvSpPr>
            <a:spLocks noGrp="1" noChangeArrowheads="1"/>
          </p:cNvSpPr>
          <p:nvPr>
            <p:ph type="body" idx="1"/>
          </p:nvPr>
        </p:nvSpPr>
        <p:spPr/>
        <p:txBody>
          <a:bodyPr/>
          <a:lstStyle/>
          <a:p>
            <a:pPr marL="609600" indent="-609600">
              <a:buSzTx/>
              <a:buFont typeface="Wingdings" charset="2"/>
              <a:buNone/>
            </a:pPr>
            <a:r>
              <a:rPr lang="en-US" altLang="en-US">
                <a:effectLst/>
              </a:rPr>
              <a:t>Water Lilies </a:t>
            </a:r>
          </a:p>
          <a:p>
            <a:pPr marL="609600" indent="-609600">
              <a:buSzTx/>
              <a:buFont typeface="Wingdings" charset="2"/>
              <a:buBlip>
                <a:blip r:embed="rId3"/>
              </a:buBlip>
            </a:pPr>
            <a:r>
              <a:rPr lang="en-US" altLang="en-US">
                <a:effectLst/>
              </a:rPr>
              <a:t>Hardy</a:t>
            </a:r>
          </a:p>
          <a:p>
            <a:pPr marL="609600" indent="-609600">
              <a:buSzTx/>
              <a:buFont typeface="Wingdings" charset="2"/>
              <a:buBlip>
                <a:blip r:embed="rId3"/>
              </a:buBlip>
            </a:pPr>
            <a:r>
              <a:rPr lang="en-US" altLang="en-US">
                <a:effectLst/>
              </a:rPr>
              <a:t>Tropical</a:t>
            </a:r>
          </a:p>
          <a:p>
            <a:pPr marL="609600" indent="-609600">
              <a:buSzTx/>
              <a:buFont typeface="Wingdings" charset="2"/>
              <a:buNone/>
            </a:pPr>
            <a:endParaRPr lang="en-US" altLang="en-US">
              <a:effectLst/>
            </a:endParaRPr>
          </a:p>
          <a:p>
            <a:pPr marL="609600" indent="-609600">
              <a:buSzTx/>
              <a:buFont typeface="Wingdings" charset="2"/>
              <a:buNone/>
            </a:pPr>
            <a:r>
              <a:rPr lang="en-US" altLang="en-US">
                <a:effectLst/>
              </a:rPr>
              <a:t>Tropicals</a:t>
            </a:r>
          </a:p>
          <a:p>
            <a:pPr marL="609600" indent="-609600">
              <a:buSzTx/>
              <a:buFont typeface="Wingdings" charset="2"/>
              <a:buBlip>
                <a:blip r:embed="rId3"/>
              </a:buBlip>
            </a:pPr>
            <a:r>
              <a:rPr lang="en-US" altLang="en-US">
                <a:effectLst/>
              </a:rPr>
              <a:t>Day Bloomers</a:t>
            </a:r>
          </a:p>
          <a:p>
            <a:pPr marL="609600" indent="-609600">
              <a:buSzTx/>
              <a:buFont typeface="Wingdings" charset="2"/>
              <a:buBlip>
                <a:blip r:embed="rId3"/>
              </a:buBlip>
            </a:pPr>
            <a:r>
              <a:rPr lang="en-US" altLang="en-US">
                <a:effectLst/>
              </a:rPr>
              <a:t>Night Bloomers</a:t>
            </a:r>
          </a:p>
          <a:p>
            <a:pPr marL="609600" indent="-609600">
              <a:buFont typeface="Wingdings" charset="2"/>
              <a:buAutoNum type="arabicPeriod"/>
            </a:pPr>
            <a:endParaRPr lang="en-US" altLang="en-US">
              <a:effectLst/>
            </a:endParaRPr>
          </a:p>
          <a:p>
            <a:pPr marL="609600" indent="-609600">
              <a:buFont typeface="Wingdings" charset="2"/>
              <a:buAutoNum type="arabicPeriod"/>
            </a:pPr>
            <a:endParaRPr lang="en-US" altLang="en-US" sz="2800" b="1">
              <a:solidFill>
                <a:srgbClr val="FFCC66"/>
              </a:solidFill>
            </a:endParaRPr>
          </a:p>
          <a:p>
            <a:pPr marL="609600" indent="-609600">
              <a:buFont typeface="Wingdings" charset="2"/>
              <a:buAutoNum type="arabicPeriod"/>
            </a:pPr>
            <a:endParaRPr lang="en-US" altLang="en-US" sz="2800" b="1">
              <a:solidFill>
                <a:srgbClr val="FFCC66"/>
              </a:solidFill>
            </a:endParaRPr>
          </a:p>
          <a:p>
            <a:pPr marL="609600" indent="-609600">
              <a:buFont typeface="Wingdings" charset="2"/>
              <a:buNone/>
            </a:pPr>
            <a:endParaRPr lang="en-US" altLang="en-US" sz="2800" b="1">
              <a:solidFill>
                <a:srgbClr val="FFCC66"/>
              </a:solidFill>
            </a:endParaRPr>
          </a:p>
          <a:p>
            <a:pPr marL="609600" indent="-609600">
              <a:buFont typeface="Wingdings" charset="2"/>
              <a:buAutoNum type="arabicPeriod"/>
            </a:pPr>
            <a:endParaRPr lang="en-US" altLang="en-US" sz="2800" b="1">
              <a:solidFill>
                <a:srgbClr val="FFCC66"/>
              </a:solidFill>
            </a:endParaRPr>
          </a:p>
          <a:p>
            <a:pPr marL="609600" indent="-609600">
              <a:buFont typeface="Wingdings" charset="2"/>
              <a:buAutoNum type="arabicPeriod"/>
            </a:pPr>
            <a:endParaRPr lang="en-US" altLang="en-US" sz="2800" b="1">
              <a:solidFill>
                <a:srgbClr val="FFCC66"/>
              </a:solidFill>
            </a:endParaRPr>
          </a:p>
          <a:p>
            <a:pPr marL="609600" indent="-609600">
              <a:buFont typeface="Wingdings" charset="2"/>
              <a:buAutoNum type="arabicPeriod"/>
            </a:pPr>
            <a:endParaRPr lang="en-US" altLang="en-US" sz="2800" b="1">
              <a:solidFill>
                <a:srgbClr val="FFCC66"/>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Rectangle 2"/>
          <p:cNvSpPr>
            <a:spLocks noGrp="1" noRot="1" noChangeArrowheads="1"/>
          </p:cNvSpPr>
          <p:nvPr>
            <p:ph type="title"/>
          </p:nvPr>
        </p:nvSpPr>
        <p:spPr>
          <a:xfrm>
            <a:off x="1143000" y="228600"/>
            <a:ext cx="7772400" cy="914400"/>
          </a:xfrm>
        </p:spPr>
        <p:txBody>
          <a:bodyPr/>
          <a:lstStyle/>
          <a:p>
            <a:r>
              <a:rPr lang="en-US" altLang="en-US"/>
              <a:t>Hardy Water Lily</a:t>
            </a:r>
            <a:br>
              <a:rPr lang="en-US" altLang="en-US"/>
            </a:br>
            <a:r>
              <a:rPr lang="en-US" altLang="en-US" sz="4000" i="1">
                <a:effectLst/>
              </a:rPr>
              <a:t>Nymphaea</a:t>
            </a:r>
            <a:endParaRPr lang="en-US" altLang="en-US">
              <a:effectLst/>
            </a:endParaRPr>
          </a:p>
        </p:txBody>
      </p:sp>
      <p:pic>
        <p:nvPicPr>
          <p:cNvPr id="664579" name="Picture 3" descr="Hardy lily 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752600"/>
            <a:ext cx="5410200" cy="4251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Rectangle 2"/>
          <p:cNvSpPr>
            <a:spLocks noGrp="1" noRot="1" noChangeArrowheads="1"/>
          </p:cNvSpPr>
          <p:nvPr>
            <p:ph type="title"/>
          </p:nvPr>
        </p:nvSpPr>
        <p:spPr>
          <a:xfrm>
            <a:off x="1143000" y="381000"/>
            <a:ext cx="7620000" cy="762000"/>
          </a:xfrm>
        </p:spPr>
        <p:txBody>
          <a:bodyPr/>
          <a:lstStyle/>
          <a:p>
            <a:r>
              <a:rPr lang="en-US" altLang="en-US"/>
              <a:t>Hardy Lily</a:t>
            </a:r>
            <a:br>
              <a:rPr lang="en-US" altLang="en-US"/>
            </a:br>
            <a:endParaRPr lang="en-US" altLang="en-US"/>
          </a:p>
        </p:txBody>
      </p:sp>
      <p:sp>
        <p:nvSpPr>
          <p:cNvPr id="666627" name="Rectangle 3"/>
          <p:cNvSpPr>
            <a:spLocks noChangeArrowheads="1"/>
          </p:cNvSpPr>
          <p:nvPr/>
        </p:nvSpPr>
        <p:spPr bwMode="auto">
          <a:xfrm>
            <a:off x="3795713"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66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47800"/>
            <a:ext cx="2743200" cy="2133600"/>
          </a:xfrm>
          <a:prstGeom prst="rect">
            <a:avLst/>
          </a:prstGeom>
          <a:noFill/>
          <a:extLst>
            <a:ext uri="{909E8E84-426E-40DD-AFC4-6F175D3DCCD1}">
              <a14:hiddenFill xmlns:a14="http://schemas.microsoft.com/office/drawing/2010/main">
                <a:solidFill>
                  <a:srgbClr val="FFFFFF"/>
                </a:solidFill>
              </a14:hiddenFill>
            </a:ext>
          </a:extLst>
        </p:spPr>
      </p:pic>
      <p:sp>
        <p:nvSpPr>
          <p:cNvPr id="666629" name="Rectangle 5"/>
          <p:cNvSpPr>
            <a:spLocks noChangeArrowheads="1"/>
          </p:cNvSpPr>
          <p:nvPr/>
        </p:nvSpPr>
        <p:spPr bwMode="auto">
          <a:xfrm>
            <a:off x="3692525" y="2838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6666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447800"/>
            <a:ext cx="2979738" cy="2117725"/>
          </a:xfrm>
          <a:prstGeom prst="rect">
            <a:avLst/>
          </a:prstGeom>
          <a:noFill/>
          <a:extLst>
            <a:ext uri="{909E8E84-426E-40DD-AFC4-6F175D3DCCD1}">
              <a14:hiddenFill xmlns:a14="http://schemas.microsoft.com/office/drawing/2010/main">
                <a:solidFill>
                  <a:srgbClr val="FFFFFF"/>
                </a:solidFill>
              </a14:hiddenFill>
            </a:ext>
          </a:extLst>
        </p:spPr>
      </p:pic>
      <p:pic>
        <p:nvPicPr>
          <p:cNvPr id="6666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4343400"/>
            <a:ext cx="2903538" cy="2185988"/>
          </a:xfrm>
          <a:prstGeom prst="rect">
            <a:avLst/>
          </a:prstGeom>
          <a:noFill/>
          <a:extLst>
            <a:ext uri="{909E8E84-426E-40DD-AFC4-6F175D3DCCD1}">
              <a14:hiddenFill xmlns:a14="http://schemas.microsoft.com/office/drawing/2010/main">
                <a:solidFill>
                  <a:srgbClr val="FFFFFF"/>
                </a:solidFill>
              </a14:hiddenFill>
            </a:ext>
          </a:extLst>
        </p:spPr>
      </p:pic>
      <p:sp>
        <p:nvSpPr>
          <p:cNvPr id="666632" name="Rectangle 8"/>
          <p:cNvSpPr>
            <a:spLocks noChangeArrowheads="1"/>
          </p:cNvSpPr>
          <p:nvPr/>
        </p:nvSpPr>
        <p:spPr bwMode="auto">
          <a:xfrm>
            <a:off x="3657600"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6666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4343400"/>
            <a:ext cx="2895600" cy="2193925"/>
          </a:xfrm>
          <a:prstGeom prst="rect">
            <a:avLst/>
          </a:prstGeom>
          <a:noFill/>
          <a:extLst>
            <a:ext uri="{909E8E84-426E-40DD-AFC4-6F175D3DCCD1}">
              <a14:hiddenFill xmlns:a14="http://schemas.microsoft.com/office/drawing/2010/main">
                <a:solidFill>
                  <a:srgbClr val="FFFFFF"/>
                </a:solidFill>
              </a14:hiddenFill>
            </a:ext>
          </a:extLst>
        </p:spPr>
      </p:pic>
      <p:sp>
        <p:nvSpPr>
          <p:cNvPr id="666634" name="Text Box 10"/>
          <p:cNvSpPr txBox="1">
            <a:spLocks noChangeArrowheads="1"/>
          </p:cNvSpPr>
          <p:nvPr/>
        </p:nvSpPr>
        <p:spPr bwMode="auto">
          <a:xfrm>
            <a:off x="1676400" y="1219200"/>
            <a:ext cx="4810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endParaRPr lang="en-US" altLang="en-US" b="1">
              <a:effectLst>
                <a:outerShdw blurRad="38100" dist="38100" dir="2700000" algn="tl">
                  <a:srgbClr val="000000"/>
                </a:outerShdw>
              </a:effectLst>
              <a:latin typeface="Times New Roman" charset="0"/>
            </a:endParaRPr>
          </a:p>
          <a:p>
            <a:pPr eaLnBrk="1" hangingPunct="1"/>
            <a:r>
              <a:rPr lang="en-US" altLang="en-US" b="1">
                <a:effectLst>
                  <a:outerShdw blurRad="38100" dist="38100" dir="2700000" algn="tl">
                    <a:srgbClr val="000000"/>
                  </a:outerShdw>
                </a:effectLst>
                <a:latin typeface="Times New Roman" charset="0"/>
              </a:rPr>
              <a:t>A</a:t>
            </a:r>
          </a:p>
        </p:txBody>
      </p:sp>
      <p:sp>
        <p:nvSpPr>
          <p:cNvPr id="666635" name="Text Box 11"/>
          <p:cNvSpPr txBox="1">
            <a:spLocks noChangeArrowheads="1"/>
          </p:cNvSpPr>
          <p:nvPr/>
        </p:nvSpPr>
        <p:spPr bwMode="auto">
          <a:xfrm>
            <a:off x="1524000" y="44196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en-US" b="1">
                <a:effectLst>
                  <a:outerShdw blurRad="38100" dist="38100" dir="2700000" algn="tl">
                    <a:srgbClr val="000000"/>
                  </a:outerShdw>
                </a:effectLst>
                <a:latin typeface="Times New Roman" charset="0"/>
              </a:rPr>
              <a:t>C</a:t>
            </a:r>
          </a:p>
        </p:txBody>
      </p:sp>
      <p:sp>
        <p:nvSpPr>
          <p:cNvPr id="666636" name="Text Box 12"/>
          <p:cNvSpPr txBox="1">
            <a:spLocks noChangeArrowheads="1"/>
          </p:cNvSpPr>
          <p:nvPr/>
        </p:nvSpPr>
        <p:spPr bwMode="auto">
          <a:xfrm>
            <a:off x="5410200" y="43434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en-US" b="1">
                <a:effectLst>
                  <a:outerShdw blurRad="38100" dist="38100" dir="2700000" algn="tl">
                    <a:srgbClr val="000000"/>
                  </a:outerShdw>
                </a:effectLst>
                <a:latin typeface="Times New Roman" charset="0"/>
              </a:rPr>
              <a:t>D</a:t>
            </a:r>
          </a:p>
        </p:txBody>
      </p:sp>
      <p:sp>
        <p:nvSpPr>
          <p:cNvPr id="666637" name="Rectangle 13"/>
          <p:cNvSpPr>
            <a:spLocks noChangeArrowheads="1"/>
          </p:cNvSpPr>
          <p:nvPr/>
        </p:nvSpPr>
        <p:spPr bwMode="auto">
          <a:xfrm>
            <a:off x="5257800" y="13716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en-US" b="1">
                <a:effectLst>
                  <a:outerShdw blurRad="38100" dist="38100" dir="2700000" algn="tl">
                    <a:srgbClr val="000000"/>
                  </a:outerShdw>
                </a:effectLst>
                <a:latin typeface="Times New Roman" charset="0"/>
              </a:rPr>
              <a:t>B</a:t>
            </a:r>
          </a:p>
        </p:txBody>
      </p:sp>
      <p:sp>
        <p:nvSpPr>
          <p:cNvPr id="666638" name="Text Box 14"/>
          <p:cNvSpPr txBox="1">
            <a:spLocks noChangeArrowheads="1"/>
          </p:cNvSpPr>
          <p:nvPr/>
        </p:nvSpPr>
        <p:spPr bwMode="auto">
          <a:xfrm>
            <a:off x="2286000" y="914400"/>
            <a:ext cx="1292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en-US" b="1">
                <a:effectLst>
                  <a:outerShdw blurRad="38100" dist="38100" dir="2700000" algn="tl">
                    <a:srgbClr val="000000"/>
                  </a:outerShdw>
                </a:effectLst>
                <a:latin typeface="Times New Roman" charset="0"/>
                <a:ea typeface="Times New Roman" charset="0"/>
                <a:cs typeface="Times New Roman" charset="0"/>
              </a:rPr>
              <a:t>Flowers </a:t>
            </a:r>
          </a:p>
        </p:txBody>
      </p:sp>
      <p:sp>
        <p:nvSpPr>
          <p:cNvPr id="666639" name="Text Box 15"/>
          <p:cNvSpPr txBox="1">
            <a:spLocks noChangeArrowheads="1"/>
          </p:cNvSpPr>
          <p:nvPr/>
        </p:nvSpPr>
        <p:spPr bwMode="auto">
          <a:xfrm>
            <a:off x="5791200" y="914400"/>
            <a:ext cx="2097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en-US" b="1">
                <a:effectLst>
                  <a:outerShdw blurRad="38100" dist="38100" dir="2700000" algn="tl">
                    <a:srgbClr val="000000"/>
                  </a:outerShdw>
                </a:effectLst>
                <a:latin typeface="Times New Roman" charset="0"/>
                <a:ea typeface="Times New Roman" charset="0"/>
                <a:cs typeface="Times New Roman" charset="0"/>
              </a:rPr>
              <a:t>Growth Habit </a:t>
            </a:r>
          </a:p>
        </p:txBody>
      </p:sp>
      <p:sp>
        <p:nvSpPr>
          <p:cNvPr id="666640" name="Text Box 16"/>
          <p:cNvSpPr txBox="1">
            <a:spLocks noChangeArrowheads="1"/>
          </p:cNvSpPr>
          <p:nvPr/>
        </p:nvSpPr>
        <p:spPr bwMode="auto">
          <a:xfrm>
            <a:off x="2438400" y="3810000"/>
            <a:ext cx="887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en-US" b="1">
                <a:effectLst>
                  <a:outerShdw blurRad="38100" dist="38100" dir="2700000" algn="tl">
                    <a:srgbClr val="000000"/>
                  </a:outerShdw>
                </a:effectLst>
                <a:latin typeface="Times New Roman" charset="0"/>
                <a:ea typeface="Times New Roman" charset="0"/>
                <a:cs typeface="Times New Roman" charset="0"/>
              </a:rPr>
              <a:t>Pads </a:t>
            </a:r>
          </a:p>
        </p:txBody>
      </p:sp>
      <p:sp>
        <p:nvSpPr>
          <p:cNvPr id="666641" name="Text Box 17"/>
          <p:cNvSpPr txBox="1">
            <a:spLocks noChangeArrowheads="1"/>
          </p:cNvSpPr>
          <p:nvPr/>
        </p:nvSpPr>
        <p:spPr bwMode="auto">
          <a:xfrm>
            <a:off x="5791200" y="3810000"/>
            <a:ext cx="1868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en-US" b="1">
                <a:effectLst>
                  <a:outerShdw blurRad="38100" dist="38100" dir="2700000" algn="tl">
                    <a:srgbClr val="000000"/>
                  </a:outerShdw>
                </a:effectLst>
                <a:latin typeface="Times New Roman" charset="0"/>
                <a:ea typeface="Times New Roman" charset="0"/>
                <a:cs typeface="Times New Roman" charset="0"/>
              </a:rPr>
              <a:t>Propagation</a:t>
            </a:r>
            <a:r>
              <a:rPr lang="en-US" altLang="en-US" b="1">
                <a:effectLst>
                  <a:outerShdw blurRad="38100" dist="38100" dir="2700000" algn="tl">
                    <a:srgbClr val="000000"/>
                  </a:outerShdw>
                </a:effectLst>
                <a:latin typeface="Times New Roman" charset="0"/>
              </a:rPr>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2"/>
          <p:cNvSpPr>
            <a:spLocks noGrp="1" noRot="1" noChangeArrowheads="1"/>
          </p:cNvSpPr>
          <p:nvPr>
            <p:ph type="title"/>
          </p:nvPr>
        </p:nvSpPr>
        <p:spPr>
          <a:xfrm>
            <a:off x="1143000" y="457200"/>
            <a:ext cx="7772400" cy="1143000"/>
          </a:xfrm>
        </p:spPr>
        <p:txBody>
          <a:bodyPr/>
          <a:lstStyle/>
          <a:p>
            <a:r>
              <a:rPr lang="en-US" altLang="en-US"/>
              <a:t>Tropical Water Lily</a:t>
            </a:r>
            <a:br>
              <a:rPr lang="en-US" altLang="en-US"/>
            </a:br>
            <a:r>
              <a:rPr lang="en-US" altLang="en-US" sz="4000" i="1">
                <a:effectLst/>
              </a:rPr>
              <a:t>Nymphaea</a:t>
            </a:r>
            <a:endParaRPr lang="en-US" altLang="en-US">
              <a:effectLst/>
            </a:endParaRPr>
          </a:p>
        </p:txBody>
      </p:sp>
      <p:pic>
        <p:nvPicPr>
          <p:cNvPr id="668675" name="Picture 3" descr="DSCF00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600200"/>
            <a:ext cx="5181600" cy="4370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Rot="1" noChangeArrowheads="1"/>
          </p:cNvSpPr>
          <p:nvPr>
            <p:ph type="title"/>
          </p:nvPr>
        </p:nvSpPr>
        <p:spPr>
          <a:xfrm>
            <a:off x="1143000" y="0"/>
            <a:ext cx="7772400" cy="1143000"/>
          </a:xfrm>
        </p:spPr>
        <p:txBody>
          <a:bodyPr/>
          <a:lstStyle/>
          <a:p>
            <a:r>
              <a:rPr lang="en-US" altLang="en-US"/>
              <a:t>Tropical Lily</a:t>
            </a:r>
          </a:p>
        </p:txBody>
      </p:sp>
      <p:sp>
        <p:nvSpPr>
          <p:cNvPr id="670723" name="Rectangle 3"/>
          <p:cNvSpPr>
            <a:spLocks noChangeArrowheads="1"/>
          </p:cNvSpPr>
          <p:nvPr/>
        </p:nvSpPr>
        <p:spPr bwMode="auto">
          <a:xfrm>
            <a:off x="3711575" y="2759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6707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752600"/>
            <a:ext cx="2667000" cy="2076450"/>
          </a:xfrm>
          <a:prstGeom prst="rect">
            <a:avLst/>
          </a:prstGeom>
          <a:noFill/>
          <a:extLst>
            <a:ext uri="{909E8E84-426E-40DD-AFC4-6F175D3DCCD1}">
              <a14:hiddenFill xmlns:a14="http://schemas.microsoft.com/office/drawing/2010/main">
                <a:solidFill>
                  <a:srgbClr val="FFFFFF"/>
                </a:solidFill>
              </a14:hiddenFill>
            </a:ext>
          </a:extLst>
        </p:spPr>
      </p:pic>
      <p:sp>
        <p:nvSpPr>
          <p:cNvPr id="670725" name="Rectangle 5"/>
          <p:cNvSpPr>
            <a:spLocks noChangeArrowheads="1"/>
          </p:cNvSpPr>
          <p:nvPr/>
        </p:nvSpPr>
        <p:spPr bwMode="auto">
          <a:xfrm>
            <a:off x="3711575" y="2808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6707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752600"/>
            <a:ext cx="2636838" cy="1900238"/>
          </a:xfrm>
          <a:prstGeom prst="rect">
            <a:avLst/>
          </a:prstGeom>
          <a:noFill/>
          <a:extLst>
            <a:ext uri="{909E8E84-426E-40DD-AFC4-6F175D3DCCD1}">
              <a14:hiddenFill xmlns:a14="http://schemas.microsoft.com/office/drawing/2010/main">
                <a:solidFill>
                  <a:srgbClr val="FFFFFF"/>
                </a:solidFill>
              </a14:hiddenFill>
            </a:ext>
          </a:extLst>
        </p:spPr>
      </p:pic>
      <p:sp>
        <p:nvSpPr>
          <p:cNvPr id="670727" name="Rectangle 7"/>
          <p:cNvSpPr>
            <a:spLocks noChangeArrowheads="1"/>
          </p:cNvSpPr>
          <p:nvPr/>
        </p:nvSpPr>
        <p:spPr bwMode="auto">
          <a:xfrm>
            <a:off x="3673475" y="2751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67072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4572000"/>
            <a:ext cx="2743200" cy="2066925"/>
          </a:xfrm>
          <a:prstGeom prst="rect">
            <a:avLst/>
          </a:prstGeom>
          <a:noFill/>
          <a:extLst>
            <a:ext uri="{909E8E84-426E-40DD-AFC4-6F175D3DCCD1}">
              <a14:hiddenFill xmlns:a14="http://schemas.microsoft.com/office/drawing/2010/main">
                <a:solidFill>
                  <a:srgbClr val="FFFFFF"/>
                </a:solidFill>
              </a14:hiddenFill>
            </a:ext>
          </a:extLst>
        </p:spPr>
      </p:pic>
      <p:sp>
        <p:nvSpPr>
          <p:cNvPr id="670729" name="Rectangle 9"/>
          <p:cNvSpPr>
            <a:spLocks noChangeArrowheads="1"/>
          </p:cNvSpPr>
          <p:nvPr/>
        </p:nvSpPr>
        <p:spPr bwMode="auto">
          <a:xfrm>
            <a:off x="3711575" y="2759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67073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4495800"/>
            <a:ext cx="2590800" cy="2017713"/>
          </a:xfrm>
          <a:prstGeom prst="rect">
            <a:avLst/>
          </a:prstGeom>
          <a:noFill/>
          <a:extLst>
            <a:ext uri="{909E8E84-426E-40DD-AFC4-6F175D3DCCD1}">
              <a14:hiddenFill xmlns:a14="http://schemas.microsoft.com/office/drawing/2010/main">
                <a:solidFill>
                  <a:srgbClr val="FFFFFF"/>
                </a:solidFill>
              </a14:hiddenFill>
            </a:ext>
          </a:extLst>
        </p:spPr>
      </p:pic>
      <p:sp>
        <p:nvSpPr>
          <p:cNvPr id="670731" name="Text Box 11"/>
          <p:cNvSpPr txBox="1">
            <a:spLocks noChangeArrowheads="1"/>
          </p:cNvSpPr>
          <p:nvPr/>
        </p:nvSpPr>
        <p:spPr bwMode="auto">
          <a:xfrm>
            <a:off x="1736725" y="1641475"/>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en-US" b="1">
                <a:effectLst>
                  <a:outerShdw blurRad="38100" dist="38100" dir="2700000" algn="tl">
                    <a:srgbClr val="000000"/>
                  </a:outerShdw>
                </a:effectLst>
                <a:latin typeface="Times New Roman" charset="0"/>
              </a:rPr>
              <a:t>A</a:t>
            </a:r>
          </a:p>
        </p:txBody>
      </p:sp>
      <p:sp>
        <p:nvSpPr>
          <p:cNvPr id="670732" name="Text Box 12"/>
          <p:cNvSpPr txBox="1">
            <a:spLocks noChangeArrowheads="1"/>
          </p:cNvSpPr>
          <p:nvPr/>
        </p:nvSpPr>
        <p:spPr bwMode="auto">
          <a:xfrm>
            <a:off x="5470525" y="1641475"/>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en-US" b="1">
                <a:effectLst>
                  <a:outerShdw blurRad="38100" dist="38100" dir="2700000" algn="tl">
                    <a:srgbClr val="000000"/>
                  </a:outerShdw>
                </a:effectLst>
                <a:latin typeface="Times New Roman" charset="0"/>
              </a:rPr>
              <a:t>B</a:t>
            </a:r>
          </a:p>
        </p:txBody>
      </p:sp>
      <p:sp>
        <p:nvSpPr>
          <p:cNvPr id="670733" name="Text Box 13"/>
          <p:cNvSpPr txBox="1">
            <a:spLocks noChangeArrowheads="1"/>
          </p:cNvSpPr>
          <p:nvPr/>
        </p:nvSpPr>
        <p:spPr bwMode="auto">
          <a:xfrm>
            <a:off x="1676400" y="44958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en-US" b="1">
                <a:effectLst>
                  <a:outerShdw blurRad="38100" dist="38100" dir="2700000" algn="tl">
                    <a:srgbClr val="000000"/>
                  </a:outerShdw>
                </a:effectLst>
                <a:latin typeface="Times New Roman" charset="0"/>
              </a:rPr>
              <a:t>C</a:t>
            </a:r>
          </a:p>
        </p:txBody>
      </p:sp>
      <p:sp>
        <p:nvSpPr>
          <p:cNvPr id="670734" name="Text Box 14"/>
          <p:cNvSpPr txBox="1">
            <a:spLocks noChangeArrowheads="1"/>
          </p:cNvSpPr>
          <p:nvPr/>
        </p:nvSpPr>
        <p:spPr bwMode="auto">
          <a:xfrm>
            <a:off x="5638800" y="44958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en-US" b="1">
                <a:effectLst>
                  <a:outerShdw blurRad="38100" dist="38100" dir="2700000" algn="tl">
                    <a:srgbClr val="000000"/>
                  </a:outerShdw>
                </a:effectLst>
                <a:latin typeface="Times New Roman" charset="0"/>
              </a:rPr>
              <a:t>D</a:t>
            </a:r>
          </a:p>
        </p:txBody>
      </p:sp>
      <p:sp>
        <p:nvSpPr>
          <p:cNvPr id="670735" name="Text Box 15"/>
          <p:cNvSpPr txBox="1">
            <a:spLocks noChangeArrowheads="1"/>
          </p:cNvSpPr>
          <p:nvPr/>
        </p:nvSpPr>
        <p:spPr bwMode="auto">
          <a:xfrm>
            <a:off x="2286000" y="1143000"/>
            <a:ext cx="12922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en-US" b="1">
                <a:effectLst>
                  <a:outerShdw blurRad="38100" dist="38100" dir="2700000" algn="tl">
                    <a:srgbClr val="000000"/>
                  </a:outerShdw>
                </a:effectLst>
                <a:latin typeface="Times New Roman" charset="0"/>
                <a:ea typeface="Times New Roman" charset="0"/>
                <a:cs typeface="Times New Roman" charset="0"/>
              </a:rPr>
              <a:t>Flowers </a:t>
            </a:r>
          </a:p>
          <a:p>
            <a:pPr eaLnBrk="1" hangingPunct="1"/>
            <a:endParaRPr lang="en-US" altLang="en-US" b="1">
              <a:effectLst>
                <a:outerShdw blurRad="38100" dist="38100" dir="2700000" algn="tl">
                  <a:srgbClr val="000000"/>
                </a:outerShdw>
              </a:effectLst>
              <a:latin typeface="Times New Roman" charset="0"/>
            </a:endParaRPr>
          </a:p>
        </p:txBody>
      </p:sp>
      <p:sp>
        <p:nvSpPr>
          <p:cNvPr id="670736" name="Text Box 16"/>
          <p:cNvSpPr txBox="1">
            <a:spLocks noChangeArrowheads="1"/>
          </p:cNvSpPr>
          <p:nvPr/>
        </p:nvSpPr>
        <p:spPr bwMode="auto">
          <a:xfrm>
            <a:off x="5638800" y="1143000"/>
            <a:ext cx="2097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en-US" b="1">
                <a:effectLst>
                  <a:outerShdw blurRad="38100" dist="38100" dir="2700000" algn="tl">
                    <a:srgbClr val="000000"/>
                  </a:outerShdw>
                </a:effectLst>
                <a:latin typeface="Times New Roman" charset="0"/>
                <a:ea typeface="Times New Roman" charset="0"/>
                <a:cs typeface="Times New Roman" charset="0"/>
              </a:rPr>
              <a:t>Growth Habit </a:t>
            </a:r>
          </a:p>
        </p:txBody>
      </p:sp>
      <p:sp>
        <p:nvSpPr>
          <p:cNvPr id="670737" name="Text Box 17"/>
          <p:cNvSpPr txBox="1">
            <a:spLocks noChangeArrowheads="1"/>
          </p:cNvSpPr>
          <p:nvPr/>
        </p:nvSpPr>
        <p:spPr bwMode="auto">
          <a:xfrm>
            <a:off x="2438400" y="4038600"/>
            <a:ext cx="887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en-US" b="1">
                <a:effectLst>
                  <a:outerShdw blurRad="38100" dist="38100" dir="2700000" algn="tl">
                    <a:srgbClr val="000000"/>
                  </a:outerShdw>
                </a:effectLst>
                <a:latin typeface="Times New Roman" charset="0"/>
                <a:ea typeface="Times New Roman" charset="0"/>
                <a:cs typeface="Times New Roman" charset="0"/>
              </a:rPr>
              <a:t>Pads </a:t>
            </a:r>
          </a:p>
        </p:txBody>
      </p:sp>
      <p:sp>
        <p:nvSpPr>
          <p:cNvPr id="670738" name="Text Box 18"/>
          <p:cNvSpPr txBox="1">
            <a:spLocks noChangeArrowheads="1"/>
          </p:cNvSpPr>
          <p:nvPr/>
        </p:nvSpPr>
        <p:spPr bwMode="auto">
          <a:xfrm>
            <a:off x="5867400" y="3886200"/>
            <a:ext cx="1868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en-US" b="1">
                <a:effectLst>
                  <a:outerShdw blurRad="38100" dist="38100" dir="2700000" algn="tl">
                    <a:srgbClr val="000000"/>
                  </a:outerShdw>
                </a:effectLst>
                <a:latin typeface="Times New Roman" charset="0"/>
                <a:ea typeface="Times New Roman" charset="0"/>
                <a:cs typeface="Times New Roman" charset="0"/>
              </a:rPr>
              <a:t>Propagation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Rot="1" noChangeArrowheads="1"/>
          </p:cNvSpPr>
          <p:nvPr>
            <p:ph type="title"/>
          </p:nvPr>
        </p:nvSpPr>
        <p:spPr>
          <a:xfrm>
            <a:off x="1143000" y="152400"/>
            <a:ext cx="7543800" cy="1219200"/>
          </a:xfrm>
        </p:spPr>
        <p:txBody>
          <a:bodyPr/>
          <a:lstStyle/>
          <a:p>
            <a:r>
              <a:rPr lang="en-US" altLang="en-US"/>
              <a:t>Lotus</a:t>
            </a:r>
            <a:br>
              <a:rPr lang="en-US" altLang="en-US"/>
            </a:br>
            <a:r>
              <a:rPr lang="en-US" altLang="en-US" sz="4000" i="1"/>
              <a:t>Nelumbo</a:t>
            </a:r>
            <a:endParaRPr lang="en-US" altLang="en-US"/>
          </a:p>
        </p:txBody>
      </p:sp>
      <p:pic>
        <p:nvPicPr>
          <p:cNvPr id="672771" name="Picture 3" descr="pb Lot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057400"/>
            <a:ext cx="5867400" cy="4279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2"/>
          <p:cNvSpPr>
            <a:spLocks noGrp="1" noRot="1" noChangeArrowheads="1"/>
          </p:cNvSpPr>
          <p:nvPr>
            <p:ph type="title"/>
          </p:nvPr>
        </p:nvSpPr>
        <p:spPr/>
        <p:txBody>
          <a:bodyPr/>
          <a:lstStyle/>
          <a:p>
            <a:r>
              <a:rPr lang="en-US" altLang="en-US" sz="5400">
                <a:solidFill>
                  <a:schemeClr val="tx1"/>
                </a:solidFill>
              </a:rPr>
              <a:t>Learning</a:t>
            </a:r>
            <a:r>
              <a:rPr lang="en-US" altLang="en-US" sz="4800">
                <a:solidFill>
                  <a:schemeClr val="tx1"/>
                </a:solidFill>
              </a:rPr>
              <a:t> objectives</a:t>
            </a:r>
          </a:p>
        </p:txBody>
      </p:sp>
      <p:sp>
        <p:nvSpPr>
          <p:cNvPr id="750595" name="Rectangle 3"/>
          <p:cNvSpPr>
            <a:spLocks noGrp="1" noChangeArrowheads="1"/>
          </p:cNvSpPr>
          <p:nvPr>
            <p:ph type="body" idx="1"/>
          </p:nvPr>
        </p:nvSpPr>
        <p:spPr/>
        <p:txBody>
          <a:bodyPr/>
          <a:lstStyle/>
          <a:p>
            <a:pPr>
              <a:buFont typeface="Wingdings" charset="2"/>
              <a:buBlip>
                <a:blip r:embed="rId3"/>
              </a:buBlip>
            </a:pPr>
            <a:r>
              <a:rPr lang="en-US" altLang="en-US">
                <a:effectLst/>
              </a:rPr>
              <a:t>Site evaluation </a:t>
            </a:r>
          </a:p>
          <a:p>
            <a:pPr>
              <a:buFont typeface="Wingdings" charset="2"/>
              <a:buBlip>
                <a:blip r:embed="rId3"/>
              </a:buBlip>
            </a:pPr>
            <a:r>
              <a:rPr lang="en-US" altLang="en-US">
                <a:effectLst/>
              </a:rPr>
              <a:t>Pool design - overall landscape design</a:t>
            </a:r>
          </a:p>
          <a:p>
            <a:pPr>
              <a:buFont typeface="Wingdings" charset="2"/>
              <a:buBlip>
                <a:blip r:embed="rId3"/>
              </a:buBlip>
            </a:pPr>
            <a:r>
              <a:rPr lang="en-US" altLang="en-US">
                <a:effectLst/>
              </a:rPr>
              <a:t>Basics of water garden installation</a:t>
            </a:r>
          </a:p>
          <a:p>
            <a:pPr>
              <a:buFont typeface="Wingdings" charset="2"/>
              <a:buBlip>
                <a:blip r:embed="rId3"/>
              </a:buBlip>
            </a:pPr>
            <a:r>
              <a:rPr lang="en-US" altLang="en-US">
                <a:effectLst/>
              </a:rPr>
              <a:t>Basic pond maintenance</a:t>
            </a:r>
          </a:p>
          <a:p>
            <a:pPr>
              <a:buFont typeface="Wingdings" charset="2"/>
              <a:buBlip>
                <a:blip r:embed="rId3"/>
              </a:buBlip>
            </a:pPr>
            <a:r>
              <a:rPr lang="en-US" altLang="en-US">
                <a:effectLst/>
              </a:rPr>
              <a:t>Plant materials for water gardening</a:t>
            </a:r>
          </a:p>
          <a:p>
            <a:pPr>
              <a:buFont typeface="Wingdings" charset="2"/>
              <a:buBlip>
                <a:blip r:embed="rId3"/>
              </a:buBlip>
            </a:pPr>
            <a:r>
              <a:rPr lang="en-US" altLang="en-US">
                <a:effectLst/>
              </a:rPr>
              <a:t>Water garden problem troubleshooting</a:t>
            </a:r>
            <a:endParaRPr lang="en-US" altLang="en-US" b="1">
              <a:effectLst/>
            </a:endParaRPr>
          </a:p>
          <a:p>
            <a:pPr>
              <a:buFont typeface="Wingdings" charset="2"/>
              <a:buBlip>
                <a:blip r:embed="rId3"/>
              </a:buBlip>
            </a:pPr>
            <a:endParaRPr lang="en-US" altLang="en-US">
              <a:effectLst/>
            </a:endParaRPr>
          </a:p>
          <a:p>
            <a:pPr>
              <a:buFont typeface="Wingdings" charset="2"/>
              <a:buBlip>
                <a:blip r:embed="rId3"/>
              </a:buBlip>
            </a:pPr>
            <a:endParaRPr lang="en-US" altLang="en-US">
              <a:effectLst/>
            </a:endParaRPr>
          </a:p>
          <a:p>
            <a:endParaRPr lang="en-US" altLang="en-US" sz="2400" b="1">
              <a:effectLst/>
            </a:endParaRPr>
          </a:p>
          <a:p>
            <a:pPr>
              <a:buFont typeface="Wingdings" charset="2"/>
              <a:buNone/>
            </a:pPr>
            <a:endParaRPr lang="en-US" altLang="en-US" sz="2400" b="1"/>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2"/>
          <p:cNvSpPr>
            <a:spLocks noGrp="1" noRot="1" noChangeArrowheads="1"/>
          </p:cNvSpPr>
          <p:nvPr>
            <p:ph type="title"/>
          </p:nvPr>
        </p:nvSpPr>
        <p:spPr>
          <a:xfrm>
            <a:off x="1143000" y="228600"/>
            <a:ext cx="7772400" cy="1676400"/>
          </a:xfrm>
        </p:spPr>
        <p:txBody>
          <a:bodyPr/>
          <a:lstStyle/>
          <a:p>
            <a:r>
              <a:rPr lang="en-US" altLang="en-US"/>
              <a:t>Parrot’s Feather</a:t>
            </a:r>
            <a:br>
              <a:rPr lang="en-US" altLang="en-US"/>
            </a:br>
            <a:r>
              <a:rPr lang="en-US" altLang="en-US" sz="4000" i="1"/>
              <a:t>Myriophyllum</a:t>
            </a:r>
            <a:r>
              <a:rPr lang="en-US" altLang="en-US" i="1"/>
              <a:t> aquatica</a:t>
            </a:r>
          </a:p>
        </p:txBody>
      </p:sp>
      <p:pic>
        <p:nvPicPr>
          <p:cNvPr id="674819" name="Picture 3" descr="parrots_fea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133600"/>
            <a:ext cx="4440238" cy="4464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Grp="1" noRot="1" noChangeArrowheads="1"/>
          </p:cNvSpPr>
          <p:nvPr>
            <p:ph type="title"/>
          </p:nvPr>
        </p:nvSpPr>
        <p:spPr/>
        <p:txBody>
          <a:bodyPr/>
          <a:lstStyle/>
          <a:p>
            <a:r>
              <a:rPr lang="en-US" altLang="en-US"/>
              <a:t>Floating Heart</a:t>
            </a:r>
            <a:br>
              <a:rPr lang="en-US" altLang="en-US"/>
            </a:br>
            <a:r>
              <a:rPr lang="en-US" altLang="en-US" sz="4000" i="1">
                <a:effectLst/>
              </a:rPr>
              <a:t>Nymphoides peltata</a:t>
            </a:r>
            <a:endParaRPr lang="en-US" altLang="en-US"/>
          </a:p>
        </p:txBody>
      </p:sp>
      <p:pic>
        <p:nvPicPr>
          <p:cNvPr id="676867" name="Picture 3" descr="floating he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981200"/>
            <a:ext cx="3333750"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2"/>
          <p:cNvSpPr>
            <a:spLocks noGrp="1" noRot="1" noChangeArrowheads="1"/>
          </p:cNvSpPr>
          <p:nvPr>
            <p:ph type="title"/>
          </p:nvPr>
        </p:nvSpPr>
        <p:spPr>
          <a:xfrm>
            <a:off x="1066800" y="228600"/>
            <a:ext cx="7772400" cy="1143000"/>
          </a:xfrm>
        </p:spPr>
        <p:txBody>
          <a:bodyPr/>
          <a:lstStyle/>
          <a:p>
            <a:r>
              <a:rPr lang="en-US" altLang="en-US"/>
              <a:t>Water Clover</a:t>
            </a:r>
            <a:br>
              <a:rPr lang="en-US" altLang="en-US"/>
            </a:br>
            <a:r>
              <a:rPr lang="en-US" altLang="en-US" sz="4000" i="1">
                <a:effectLst/>
              </a:rPr>
              <a:t>Marsilea</a:t>
            </a:r>
            <a:endParaRPr lang="en-US" altLang="en-US"/>
          </a:p>
        </p:txBody>
      </p:sp>
      <p:pic>
        <p:nvPicPr>
          <p:cNvPr id="678915" name="Picture 3" descr="Water Cl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828800"/>
            <a:ext cx="6019800" cy="4587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Rot="1" noChangeArrowheads="1"/>
          </p:cNvSpPr>
          <p:nvPr>
            <p:ph type="title"/>
          </p:nvPr>
        </p:nvSpPr>
        <p:spPr>
          <a:xfrm>
            <a:off x="1066800" y="304800"/>
            <a:ext cx="7772400" cy="1143000"/>
          </a:xfrm>
        </p:spPr>
        <p:txBody>
          <a:bodyPr/>
          <a:lstStyle/>
          <a:p>
            <a:r>
              <a:rPr lang="en-US" altLang="en-US"/>
              <a:t>Water Hawthorne</a:t>
            </a:r>
            <a:br>
              <a:rPr lang="en-US" altLang="en-US"/>
            </a:br>
            <a:r>
              <a:rPr lang="en-US" altLang="en-US" sz="4000" i="1">
                <a:effectLst/>
              </a:rPr>
              <a:t>Aponogeton distachyus</a:t>
            </a:r>
            <a:endParaRPr lang="en-US" altLang="en-US"/>
          </a:p>
        </p:txBody>
      </p:sp>
      <p:pic>
        <p:nvPicPr>
          <p:cNvPr id="680963" name="Picture 3" descr="plant_water_hawthor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905000"/>
            <a:ext cx="4495800" cy="3824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Grp="1" noRot="1" noChangeArrowheads="1"/>
          </p:cNvSpPr>
          <p:nvPr>
            <p:ph type="title"/>
          </p:nvPr>
        </p:nvSpPr>
        <p:spPr>
          <a:xfrm>
            <a:off x="1143000" y="228600"/>
            <a:ext cx="7772400" cy="1143000"/>
          </a:xfrm>
        </p:spPr>
        <p:txBody>
          <a:bodyPr/>
          <a:lstStyle/>
          <a:p>
            <a:r>
              <a:rPr lang="en-US" altLang="en-US"/>
              <a:t>Submerged Plants</a:t>
            </a:r>
          </a:p>
        </p:txBody>
      </p:sp>
      <p:sp>
        <p:nvSpPr>
          <p:cNvPr id="683011" name="Rectangle 3"/>
          <p:cNvSpPr>
            <a:spLocks noGrp="1" noChangeArrowheads="1"/>
          </p:cNvSpPr>
          <p:nvPr>
            <p:ph type="body" idx="1"/>
          </p:nvPr>
        </p:nvSpPr>
        <p:spPr>
          <a:xfrm>
            <a:off x="457200" y="1371600"/>
            <a:ext cx="8229600" cy="4525963"/>
          </a:xfrm>
        </p:spPr>
        <p:txBody>
          <a:bodyPr/>
          <a:lstStyle/>
          <a:p>
            <a:pPr>
              <a:lnSpc>
                <a:spcPct val="90000"/>
              </a:lnSpc>
              <a:buSzPct val="90000"/>
              <a:buFont typeface="Wingdings" charset="2"/>
              <a:buNone/>
            </a:pPr>
            <a:endParaRPr lang="en-US" altLang="en-US" sz="2800" b="1">
              <a:solidFill>
                <a:srgbClr val="FFCC66"/>
              </a:solidFill>
            </a:endParaRPr>
          </a:p>
          <a:p>
            <a:pPr>
              <a:lnSpc>
                <a:spcPct val="90000"/>
              </a:lnSpc>
              <a:buSzPct val="90000"/>
              <a:buFont typeface="Wingdings" charset="2"/>
              <a:buBlip>
                <a:blip r:embed="rId3"/>
              </a:buBlip>
            </a:pPr>
            <a:r>
              <a:rPr lang="en-US" altLang="en-US" sz="3600">
                <a:effectLst/>
              </a:rPr>
              <a:t>Anacharis</a:t>
            </a:r>
          </a:p>
          <a:p>
            <a:pPr>
              <a:lnSpc>
                <a:spcPct val="90000"/>
              </a:lnSpc>
              <a:buSzPct val="90000"/>
              <a:buFont typeface="Wingdings" charset="2"/>
              <a:buBlip>
                <a:blip r:embed="rId3"/>
              </a:buBlip>
            </a:pPr>
            <a:r>
              <a:rPr lang="en-US" altLang="en-US" sz="3600">
                <a:effectLst/>
              </a:rPr>
              <a:t>Cabomba</a:t>
            </a:r>
          </a:p>
          <a:p>
            <a:pPr>
              <a:lnSpc>
                <a:spcPct val="90000"/>
              </a:lnSpc>
              <a:buSzPct val="90000"/>
              <a:buFont typeface="Wingdings" charset="2"/>
              <a:buBlip>
                <a:blip r:embed="rId3"/>
              </a:buBlip>
            </a:pPr>
            <a:r>
              <a:rPr lang="en-US" altLang="en-US" sz="3600">
                <a:effectLst/>
              </a:rPr>
              <a:t>Hornwort</a:t>
            </a:r>
          </a:p>
          <a:p>
            <a:pPr>
              <a:lnSpc>
                <a:spcPct val="90000"/>
              </a:lnSpc>
              <a:buSzPct val="90000"/>
              <a:buFont typeface="Wingdings" charset="2"/>
              <a:buBlip>
                <a:blip r:embed="rId3"/>
              </a:buBlip>
            </a:pPr>
            <a:r>
              <a:rPr lang="en-US" altLang="en-US" sz="3600">
                <a:effectLst/>
              </a:rPr>
              <a:t>Vallisneria</a:t>
            </a:r>
          </a:p>
          <a:p>
            <a:pPr>
              <a:lnSpc>
                <a:spcPct val="90000"/>
              </a:lnSpc>
              <a:buFont typeface="Wingdings" charset="2"/>
              <a:buNone/>
            </a:pPr>
            <a:endParaRPr lang="en-US" altLang="en-US" sz="2800">
              <a:effectLs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Rot="1" noChangeArrowheads="1"/>
          </p:cNvSpPr>
          <p:nvPr>
            <p:ph type="title"/>
          </p:nvPr>
        </p:nvSpPr>
        <p:spPr/>
        <p:txBody>
          <a:bodyPr/>
          <a:lstStyle/>
          <a:p>
            <a:r>
              <a:rPr lang="en-US" altLang="en-US"/>
              <a:t>Anacharis</a:t>
            </a:r>
            <a:br>
              <a:rPr lang="en-US" altLang="en-US"/>
            </a:br>
            <a:r>
              <a:rPr lang="en-US" altLang="en-US" sz="4000"/>
              <a:t> </a:t>
            </a:r>
            <a:r>
              <a:rPr lang="en-US" altLang="en-US" sz="4000" i="1">
                <a:effectLst/>
              </a:rPr>
              <a:t>Elodea canadensis</a:t>
            </a:r>
            <a:endParaRPr lang="en-US" altLang="en-US" sz="4000"/>
          </a:p>
        </p:txBody>
      </p:sp>
      <p:pic>
        <p:nvPicPr>
          <p:cNvPr id="685059" name="Picture 3" descr="DSCF00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286000"/>
            <a:ext cx="4826000" cy="3619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2"/>
          <p:cNvSpPr>
            <a:spLocks noGrp="1" noRot="1" noChangeArrowheads="1"/>
          </p:cNvSpPr>
          <p:nvPr>
            <p:ph type="title"/>
          </p:nvPr>
        </p:nvSpPr>
        <p:spPr>
          <a:xfrm>
            <a:off x="1143000" y="0"/>
            <a:ext cx="7696200" cy="1981200"/>
          </a:xfrm>
        </p:spPr>
        <p:txBody>
          <a:bodyPr/>
          <a:lstStyle/>
          <a:p>
            <a:r>
              <a:rPr lang="en-US" altLang="en-US"/>
              <a:t>Cabomba</a:t>
            </a:r>
            <a:br>
              <a:rPr lang="en-US" altLang="en-US"/>
            </a:br>
            <a:r>
              <a:rPr lang="en-US" altLang="en-US" sz="4000" i="1">
                <a:effectLst/>
              </a:rPr>
              <a:t>Cabomba caroliniana</a:t>
            </a:r>
            <a:endParaRPr lang="en-US" altLang="en-US" sz="4000"/>
          </a:p>
        </p:txBody>
      </p:sp>
      <p:pic>
        <p:nvPicPr>
          <p:cNvPr id="687107" name="Picture 3" descr="cabomo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676400"/>
            <a:ext cx="3136900" cy="4840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Grp="1" noRot="1" noChangeArrowheads="1"/>
          </p:cNvSpPr>
          <p:nvPr>
            <p:ph type="title"/>
          </p:nvPr>
        </p:nvSpPr>
        <p:spPr/>
        <p:txBody>
          <a:bodyPr/>
          <a:lstStyle/>
          <a:p>
            <a:r>
              <a:rPr lang="en-US" altLang="en-US"/>
              <a:t>Hornwort (Marestail)</a:t>
            </a:r>
            <a:br>
              <a:rPr lang="en-US" altLang="en-US"/>
            </a:br>
            <a:r>
              <a:rPr lang="en-US" altLang="en-US" sz="4000" i="1">
                <a:effectLst/>
              </a:rPr>
              <a:t>Ceratophylum demersum</a:t>
            </a:r>
          </a:p>
        </p:txBody>
      </p:sp>
      <p:pic>
        <p:nvPicPr>
          <p:cNvPr id="689155" name="Picture 3" descr="DSCF00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667000"/>
            <a:ext cx="4597400" cy="3448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Rot="1" noChangeArrowheads="1"/>
          </p:cNvSpPr>
          <p:nvPr>
            <p:ph type="title"/>
          </p:nvPr>
        </p:nvSpPr>
        <p:spPr/>
        <p:txBody>
          <a:bodyPr/>
          <a:lstStyle/>
          <a:p>
            <a:r>
              <a:rPr lang="en-US" altLang="en-US"/>
              <a:t>Tape Grass</a:t>
            </a:r>
            <a:br>
              <a:rPr lang="en-US" altLang="en-US"/>
            </a:br>
            <a:r>
              <a:rPr lang="en-US" altLang="en-US"/>
              <a:t> </a:t>
            </a:r>
            <a:r>
              <a:rPr lang="en-US" altLang="en-US" sz="4000" i="1">
                <a:effectLst/>
              </a:rPr>
              <a:t>Vallisneria </a:t>
            </a:r>
            <a:r>
              <a:rPr lang="en-US" altLang="en-US" sz="4000">
                <a:effectLst/>
              </a:rPr>
              <a:t>species</a:t>
            </a:r>
          </a:p>
        </p:txBody>
      </p:sp>
      <p:pic>
        <p:nvPicPr>
          <p:cNvPr id="691203" name="Picture 3" descr="water_cel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438400"/>
            <a:ext cx="4510088" cy="3000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2"/>
          <p:cNvSpPr>
            <a:spLocks noGrp="1" noRot="1" noChangeArrowheads="1"/>
          </p:cNvSpPr>
          <p:nvPr>
            <p:ph type="title"/>
          </p:nvPr>
        </p:nvSpPr>
        <p:spPr/>
        <p:txBody>
          <a:bodyPr/>
          <a:lstStyle/>
          <a:p>
            <a:r>
              <a:rPr lang="en-US" altLang="en-US"/>
              <a:t>Marginal/Bog Plants</a:t>
            </a:r>
          </a:p>
        </p:txBody>
      </p:sp>
      <p:sp>
        <p:nvSpPr>
          <p:cNvPr id="693251" name="Rectangle 3"/>
          <p:cNvSpPr>
            <a:spLocks noGrp="1" noChangeArrowheads="1"/>
          </p:cNvSpPr>
          <p:nvPr>
            <p:ph type="body" sz="half" idx="1"/>
          </p:nvPr>
        </p:nvSpPr>
        <p:spPr/>
        <p:txBody>
          <a:bodyPr/>
          <a:lstStyle/>
          <a:p>
            <a:pPr>
              <a:buFont typeface="Wingdings" charset="2"/>
              <a:buNone/>
            </a:pPr>
            <a:r>
              <a:rPr lang="en-US" altLang="en-US" sz="1800" b="1">
                <a:solidFill>
                  <a:srgbClr val="FFCC66"/>
                </a:solidFill>
              </a:rPr>
              <a:t>					</a:t>
            </a:r>
          </a:p>
          <a:p>
            <a:pPr>
              <a:buFont typeface="Wingdings" charset="2"/>
              <a:buNone/>
            </a:pPr>
            <a:r>
              <a:rPr lang="en-US" altLang="en-US" sz="1800" b="1">
                <a:solidFill>
                  <a:srgbClr val="FFCC66"/>
                </a:solidFill>
              </a:rPr>
              <a:t>	</a:t>
            </a:r>
          </a:p>
        </p:txBody>
      </p:sp>
      <p:graphicFrame>
        <p:nvGraphicFramePr>
          <p:cNvPr id="693423" name="Group 175"/>
          <p:cNvGraphicFramePr>
            <a:graphicFrameLocks noGrp="1"/>
          </p:cNvGraphicFramePr>
          <p:nvPr>
            <p:ph sz="half" idx="2"/>
          </p:nvPr>
        </p:nvGraphicFramePr>
        <p:xfrm>
          <a:off x="381000" y="1371600"/>
          <a:ext cx="8763000" cy="5524500"/>
        </p:xfrm>
        <a:graphic>
          <a:graphicData uri="http://schemas.openxmlformats.org/drawingml/2006/table">
            <a:tbl>
              <a:tblPr/>
              <a:tblGrid>
                <a:gridCol w="2921000"/>
                <a:gridCol w="2921000"/>
                <a:gridCol w="2921000"/>
              </a:tblGrid>
              <a:tr h="920750">
                <a:tc>
                  <a:txBody>
                    <a:bodyPr/>
                    <a:lstStyle>
                      <a:lvl1pPr>
                        <a:spcBef>
                          <a:spcPct val="20000"/>
                        </a:spcBef>
                        <a:buClr>
                          <a:schemeClr val="hlink"/>
                        </a:buClr>
                        <a:buSzPct val="70000"/>
                        <a:buFont typeface="Wingdings" charset="2"/>
                        <a:defRPr sz="2800">
                          <a:solidFill>
                            <a:schemeClr val="bg2"/>
                          </a:solidFill>
                          <a:effectLst>
                            <a:outerShdw blurRad="38100" dist="38100" dir="2700000" algn="tl">
                              <a:srgbClr val="000000"/>
                            </a:outerShdw>
                          </a:effectLst>
                          <a:latin typeface="Arial" charset="0"/>
                        </a:defRPr>
                      </a:lvl1pPr>
                      <a:lvl2pPr>
                        <a:spcBef>
                          <a:spcPct val="20000"/>
                        </a:spcBef>
                        <a:buClr>
                          <a:schemeClr val="accent2"/>
                        </a:buClr>
                        <a:buSzPct val="70000"/>
                        <a:buFont typeface="Wingdings" charset="2"/>
                        <a:defRPr sz="2400">
                          <a:solidFill>
                            <a:schemeClr val="bg2"/>
                          </a:solidFill>
                          <a:effectLst>
                            <a:outerShdw blurRad="38100" dist="38100" dir="2700000" algn="tl">
                              <a:srgbClr val="000000"/>
                            </a:outerShdw>
                          </a:effectLst>
                          <a:latin typeface="Arial" charset="0"/>
                        </a:defRPr>
                      </a:lvl2pPr>
                      <a:lvl3pPr>
                        <a:spcBef>
                          <a:spcPct val="20000"/>
                        </a:spcBef>
                        <a:buClr>
                          <a:schemeClr val="tx2"/>
                        </a:buClr>
                        <a:buSzPct val="70000"/>
                        <a:buFont typeface="Wingdings" charset="2"/>
                        <a:defRPr sz="2000">
                          <a:solidFill>
                            <a:schemeClr val="bg2"/>
                          </a:solidFill>
                          <a:effectLst>
                            <a:outerShdw blurRad="38100" dist="38100" dir="2700000" algn="tl">
                              <a:srgbClr val="000000"/>
                            </a:outerShdw>
                          </a:effectLst>
                          <a:latin typeface="Arial" charset="0"/>
                        </a:defRPr>
                      </a:lvl3pPr>
                      <a:lvl4pPr>
                        <a:spcBef>
                          <a:spcPct val="20000"/>
                        </a:spcBef>
                        <a:buClr>
                          <a:schemeClr val="accent2"/>
                        </a:buClr>
                        <a:buSzPct val="70000"/>
                        <a:buFont typeface="Wingdings" charset="2"/>
                        <a:defRPr>
                          <a:solidFill>
                            <a:schemeClr val="bg2"/>
                          </a:solidFill>
                          <a:effectLst>
                            <a:outerShdw blurRad="38100" dist="38100" dir="2700000" algn="tl">
                              <a:srgbClr val="000000"/>
                            </a:outerShdw>
                          </a:effectLst>
                          <a:latin typeface="Arial" charset="0"/>
                        </a:defRPr>
                      </a:lvl4pPr>
                      <a:lvl5pPr>
                        <a:spcBef>
                          <a:spcPct val="20000"/>
                        </a:spcBef>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en-US" sz="2400" b="0" i="0" u="none" strike="noStrike" cap="none" normalizeH="0" baseline="0">
                          <a:ln>
                            <a:noFill/>
                          </a:ln>
                          <a:solidFill>
                            <a:schemeClr val="bg2"/>
                          </a:solidFill>
                          <a:effectLst/>
                          <a:latin typeface="Arial" charset="0"/>
                        </a:rPr>
                        <a:t>Star Sedge</a:t>
                      </a:r>
                    </a:p>
                  </a:txBody>
                  <a:tcPr marL="45720" marR="45720" anchor="ctr" anchorCtr="1" horzOverflow="overflow">
                    <a:lnL cap="flat">
                      <a:noFill/>
                    </a:lnL>
                    <a:lnR cap="flat">
                      <a:noFill/>
                    </a:lnR>
                    <a:lnT cap="flat">
                      <a:noFill/>
                    </a:lnT>
                    <a:lnB cap="flat">
                      <a:noFill/>
                    </a:lnB>
                    <a:lnTlToBr>
                      <a:noFill/>
                    </a:lnTlToBr>
                    <a:lnBlToTr>
                      <a:noFill/>
                    </a:lnBlToTr>
                    <a:noFill/>
                  </a:tcPr>
                </a:tc>
                <a:tc>
                  <a:txBody>
                    <a:bodyPr/>
                    <a:lstStyle>
                      <a:lvl1pPr>
                        <a:spcBef>
                          <a:spcPct val="20000"/>
                        </a:spcBef>
                        <a:buClr>
                          <a:schemeClr val="hlink"/>
                        </a:buClr>
                        <a:buSzPct val="70000"/>
                        <a:buFont typeface="Wingdings" charset="2"/>
                        <a:defRPr sz="2800">
                          <a:solidFill>
                            <a:schemeClr val="bg2"/>
                          </a:solidFill>
                          <a:effectLst>
                            <a:outerShdw blurRad="38100" dist="38100" dir="2700000" algn="tl">
                              <a:srgbClr val="000000"/>
                            </a:outerShdw>
                          </a:effectLst>
                          <a:latin typeface="Arial" charset="0"/>
                        </a:defRPr>
                      </a:lvl1pPr>
                      <a:lvl2pPr>
                        <a:spcBef>
                          <a:spcPct val="20000"/>
                        </a:spcBef>
                        <a:buClr>
                          <a:schemeClr val="accent2"/>
                        </a:buClr>
                        <a:buSzPct val="70000"/>
                        <a:buFont typeface="Wingdings" charset="2"/>
                        <a:defRPr sz="2400">
                          <a:solidFill>
                            <a:schemeClr val="bg2"/>
                          </a:solidFill>
                          <a:effectLst>
                            <a:outerShdw blurRad="38100" dist="38100" dir="2700000" algn="tl">
                              <a:srgbClr val="000000"/>
                            </a:outerShdw>
                          </a:effectLst>
                          <a:latin typeface="Arial" charset="0"/>
                        </a:defRPr>
                      </a:lvl2pPr>
                      <a:lvl3pPr>
                        <a:spcBef>
                          <a:spcPct val="20000"/>
                        </a:spcBef>
                        <a:buClr>
                          <a:schemeClr val="tx2"/>
                        </a:buClr>
                        <a:buSzPct val="70000"/>
                        <a:buFont typeface="Wingdings" charset="2"/>
                        <a:defRPr sz="2000">
                          <a:solidFill>
                            <a:schemeClr val="bg2"/>
                          </a:solidFill>
                          <a:effectLst>
                            <a:outerShdw blurRad="38100" dist="38100" dir="2700000" algn="tl">
                              <a:srgbClr val="000000"/>
                            </a:outerShdw>
                          </a:effectLst>
                          <a:latin typeface="Arial" charset="0"/>
                        </a:defRPr>
                      </a:lvl3pPr>
                      <a:lvl4pPr>
                        <a:spcBef>
                          <a:spcPct val="20000"/>
                        </a:spcBef>
                        <a:buClr>
                          <a:schemeClr val="accent2"/>
                        </a:buClr>
                        <a:buSzPct val="70000"/>
                        <a:buFont typeface="Wingdings" charset="2"/>
                        <a:defRPr>
                          <a:solidFill>
                            <a:schemeClr val="bg2"/>
                          </a:solidFill>
                          <a:effectLst>
                            <a:outerShdw blurRad="38100" dist="38100" dir="2700000" algn="tl">
                              <a:srgbClr val="000000"/>
                            </a:outerShdw>
                          </a:effectLst>
                          <a:latin typeface="Arial" charset="0"/>
                        </a:defRPr>
                      </a:lvl4pPr>
                      <a:lvl5pPr>
                        <a:spcBef>
                          <a:spcPct val="20000"/>
                        </a:spcBef>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en-US" sz="2400" b="0" i="0" u="none" strike="noStrike" cap="none" normalizeH="0" baseline="0">
                          <a:ln>
                            <a:noFill/>
                          </a:ln>
                          <a:solidFill>
                            <a:schemeClr val="bg2"/>
                          </a:solidFill>
                          <a:effectLst/>
                          <a:latin typeface="Arial" charset="0"/>
                        </a:rPr>
                        <a:t>Taro</a:t>
                      </a:r>
                    </a:p>
                  </a:txBody>
                  <a:tcPr marL="45720" marR="45720" anchor="ctr" anchorCtr="1" horzOverflow="overflow">
                    <a:lnL cap="flat">
                      <a:noFill/>
                    </a:lnL>
                    <a:lnR cap="flat">
                      <a:noFill/>
                    </a:lnR>
                    <a:lnT cap="flat">
                      <a:noFill/>
                    </a:lnT>
                    <a:lnB cap="flat">
                      <a:noFill/>
                    </a:lnB>
                    <a:lnTlToBr>
                      <a:noFill/>
                    </a:lnTlToBr>
                    <a:lnBlToTr>
                      <a:noFill/>
                    </a:lnBlToTr>
                    <a:noFill/>
                  </a:tcPr>
                </a:tc>
                <a:tc>
                  <a:txBody>
                    <a:bodyPr/>
                    <a:lstStyle>
                      <a:lvl1pPr>
                        <a:spcBef>
                          <a:spcPct val="20000"/>
                        </a:spcBef>
                        <a:buClr>
                          <a:schemeClr val="hlink"/>
                        </a:buClr>
                        <a:buSzPct val="70000"/>
                        <a:buFont typeface="Wingdings" charset="2"/>
                        <a:defRPr sz="2800">
                          <a:solidFill>
                            <a:schemeClr val="bg2"/>
                          </a:solidFill>
                          <a:effectLst>
                            <a:outerShdw blurRad="38100" dist="38100" dir="2700000" algn="tl">
                              <a:srgbClr val="000000"/>
                            </a:outerShdw>
                          </a:effectLst>
                          <a:latin typeface="Arial" charset="0"/>
                        </a:defRPr>
                      </a:lvl1pPr>
                      <a:lvl2pPr>
                        <a:spcBef>
                          <a:spcPct val="20000"/>
                        </a:spcBef>
                        <a:buClr>
                          <a:schemeClr val="accent2"/>
                        </a:buClr>
                        <a:buSzPct val="70000"/>
                        <a:buFont typeface="Wingdings" charset="2"/>
                        <a:defRPr sz="2400">
                          <a:solidFill>
                            <a:schemeClr val="bg2"/>
                          </a:solidFill>
                          <a:effectLst>
                            <a:outerShdw blurRad="38100" dist="38100" dir="2700000" algn="tl">
                              <a:srgbClr val="000000"/>
                            </a:outerShdw>
                          </a:effectLst>
                          <a:latin typeface="Arial" charset="0"/>
                        </a:defRPr>
                      </a:lvl2pPr>
                      <a:lvl3pPr>
                        <a:spcBef>
                          <a:spcPct val="20000"/>
                        </a:spcBef>
                        <a:buClr>
                          <a:schemeClr val="tx2"/>
                        </a:buClr>
                        <a:buSzPct val="70000"/>
                        <a:buFont typeface="Wingdings" charset="2"/>
                        <a:defRPr sz="2000">
                          <a:solidFill>
                            <a:schemeClr val="bg2"/>
                          </a:solidFill>
                          <a:effectLst>
                            <a:outerShdw blurRad="38100" dist="38100" dir="2700000" algn="tl">
                              <a:srgbClr val="000000"/>
                            </a:outerShdw>
                          </a:effectLst>
                          <a:latin typeface="Arial" charset="0"/>
                        </a:defRPr>
                      </a:lvl3pPr>
                      <a:lvl4pPr>
                        <a:spcBef>
                          <a:spcPct val="20000"/>
                        </a:spcBef>
                        <a:buClr>
                          <a:schemeClr val="accent2"/>
                        </a:buClr>
                        <a:buSzPct val="70000"/>
                        <a:buFont typeface="Wingdings" charset="2"/>
                        <a:defRPr>
                          <a:solidFill>
                            <a:schemeClr val="bg2"/>
                          </a:solidFill>
                          <a:effectLst>
                            <a:outerShdw blurRad="38100" dist="38100" dir="2700000" algn="tl">
                              <a:srgbClr val="000000"/>
                            </a:outerShdw>
                          </a:effectLst>
                          <a:latin typeface="Arial" charset="0"/>
                        </a:defRPr>
                      </a:lvl4pPr>
                      <a:lvl5pPr>
                        <a:spcBef>
                          <a:spcPct val="20000"/>
                        </a:spcBef>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en-US" sz="2400" b="0" i="0" u="none" strike="noStrike" cap="none" normalizeH="0" baseline="0">
                          <a:ln>
                            <a:noFill/>
                          </a:ln>
                          <a:solidFill>
                            <a:schemeClr val="bg2"/>
                          </a:solidFill>
                          <a:effectLst/>
                          <a:latin typeface="Arial" charset="0"/>
                        </a:rPr>
                        <a:t>Umbrella Palm</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en-US" altLang="en-US" sz="2400" b="0" i="0" u="none" strike="noStrike" cap="none" normalizeH="0" baseline="0">
                        <a:ln>
                          <a:noFill/>
                        </a:ln>
                        <a:solidFill>
                          <a:schemeClr val="bg2"/>
                        </a:solidFill>
                        <a:effectLst/>
                        <a:latin typeface="Arial" charset="0"/>
                      </a:endParaRPr>
                    </a:p>
                  </a:txBody>
                  <a:tcPr marL="45720" marR="45720" anchor="ctr" anchorCtr="1" horzOverflow="overflow">
                    <a:lnL cap="flat">
                      <a:noFill/>
                    </a:lnL>
                    <a:lnR cap="flat">
                      <a:noFill/>
                    </a:lnR>
                    <a:lnT cap="flat">
                      <a:noFill/>
                    </a:lnT>
                    <a:lnB cap="flat">
                      <a:noFill/>
                    </a:lnB>
                    <a:lnTlToBr>
                      <a:noFill/>
                    </a:lnTlToBr>
                    <a:lnBlToTr>
                      <a:noFill/>
                    </a:lnBlToTr>
                    <a:noFill/>
                  </a:tcPr>
                </a:tc>
              </a:tr>
              <a:tr h="920750">
                <a:tc>
                  <a:txBody>
                    <a:bodyPr/>
                    <a:lstStyle>
                      <a:lvl1pPr>
                        <a:spcBef>
                          <a:spcPct val="20000"/>
                        </a:spcBef>
                        <a:buClr>
                          <a:schemeClr val="hlink"/>
                        </a:buClr>
                        <a:buSzPct val="70000"/>
                        <a:buFont typeface="Wingdings" charset="2"/>
                        <a:defRPr sz="2800">
                          <a:solidFill>
                            <a:schemeClr val="bg2"/>
                          </a:solidFill>
                          <a:effectLst>
                            <a:outerShdw blurRad="38100" dist="38100" dir="2700000" algn="tl">
                              <a:srgbClr val="000000"/>
                            </a:outerShdw>
                          </a:effectLst>
                          <a:latin typeface="Arial" charset="0"/>
                        </a:defRPr>
                      </a:lvl1pPr>
                      <a:lvl2pPr>
                        <a:spcBef>
                          <a:spcPct val="20000"/>
                        </a:spcBef>
                        <a:buClr>
                          <a:schemeClr val="accent2"/>
                        </a:buClr>
                        <a:buSzPct val="70000"/>
                        <a:buFont typeface="Wingdings" charset="2"/>
                        <a:defRPr sz="2400">
                          <a:solidFill>
                            <a:schemeClr val="bg2"/>
                          </a:solidFill>
                          <a:effectLst>
                            <a:outerShdw blurRad="38100" dist="38100" dir="2700000" algn="tl">
                              <a:srgbClr val="000000"/>
                            </a:outerShdw>
                          </a:effectLst>
                          <a:latin typeface="Arial" charset="0"/>
                        </a:defRPr>
                      </a:lvl2pPr>
                      <a:lvl3pPr>
                        <a:spcBef>
                          <a:spcPct val="20000"/>
                        </a:spcBef>
                        <a:buClr>
                          <a:schemeClr val="tx2"/>
                        </a:buClr>
                        <a:buSzPct val="70000"/>
                        <a:buFont typeface="Wingdings" charset="2"/>
                        <a:defRPr sz="2000">
                          <a:solidFill>
                            <a:schemeClr val="bg2"/>
                          </a:solidFill>
                          <a:effectLst>
                            <a:outerShdw blurRad="38100" dist="38100" dir="2700000" algn="tl">
                              <a:srgbClr val="000000"/>
                            </a:outerShdw>
                          </a:effectLst>
                          <a:latin typeface="Arial" charset="0"/>
                        </a:defRPr>
                      </a:lvl3pPr>
                      <a:lvl4pPr>
                        <a:spcBef>
                          <a:spcPct val="20000"/>
                        </a:spcBef>
                        <a:buClr>
                          <a:schemeClr val="accent2"/>
                        </a:buClr>
                        <a:buSzPct val="70000"/>
                        <a:buFont typeface="Wingdings" charset="2"/>
                        <a:defRPr>
                          <a:solidFill>
                            <a:schemeClr val="bg2"/>
                          </a:solidFill>
                          <a:effectLst>
                            <a:outerShdw blurRad="38100" dist="38100" dir="2700000" algn="tl">
                              <a:srgbClr val="000000"/>
                            </a:outerShdw>
                          </a:effectLst>
                          <a:latin typeface="Arial" charset="0"/>
                        </a:defRPr>
                      </a:lvl4pPr>
                      <a:lvl5pPr>
                        <a:spcBef>
                          <a:spcPct val="20000"/>
                        </a:spcBef>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en-US" sz="2400" b="0" i="0" u="none" strike="noStrike" cap="none" normalizeH="0" baseline="0">
                          <a:ln>
                            <a:noFill/>
                          </a:ln>
                          <a:solidFill>
                            <a:schemeClr val="bg2"/>
                          </a:solidFill>
                          <a:effectLst/>
                          <a:latin typeface="Arial" charset="0"/>
                        </a:rPr>
                        <a:t>Sweet Flag</a:t>
                      </a:r>
                    </a:p>
                  </a:txBody>
                  <a:tcPr marL="45720" marR="45720" anchor="ctr" anchorCtr="1" horzOverflow="overflow">
                    <a:lnL cap="flat">
                      <a:noFill/>
                    </a:lnL>
                    <a:lnR cap="flat">
                      <a:noFill/>
                    </a:lnR>
                    <a:lnT cap="flat">
                      <a:noFill/>
                    </a:lnT>
                    <a:lnB cap="flat">
                      <a:noFill/>
                    </a:lnB>
                    <a:lnTlToBr>
                      <a:noFill/>
                    </a:lnTlToBr>
                    <a:lnBlToTr>
                      <a:noFill/>
                    </a:lnBlToTr>
                    <a:noFill/>
                  </a:tcPr>
                </a:tc>
                <a:tc>
                  <a:txBody>
                    <a:bodyPr/>
                    <a:lstStyle>
                      <a:lvl1pPr>
                        <a:spcBef>
                          <a:spcPct val="20000"/>
                        </a:spcBef>
                        <a:buClr>
                          <a:schemeClr val="hlink"/>
                        </a:buClr>
                        <a:buSzPct val="70000"/>
                        <a:buFont typeface="Wingdings" charset="2"/>
                        <a:defRPr sz="2800">
                          <a:solidFill>
                            <a:schemeClr val="bg2"/>
                          </a:solidFill>
                          <a:effectLst>
                            <a:outerShdw blurRad="38100" dist="38100" dir="2700000" algn="tl">
                              <a:srgbClr val="000000"/>
                            </a:outerShdw>
                          </a:effectLst>
                          <a:latin typeface="Arial" charset="0"/>
                        </a:defRPr>
                      </a:lvl1pPr>
                      <a:lvl2pPr>
                        <a:spcBef>
                          <a:spcPct val="20000"/>
                        </a:spcBef>
                        <a:buClr>
                          <a:schemeClr val="accent2"/>
                        </a:buClr>
                        <a:buSzPct val="70000"/>
                        <a:buFont typeface="Wingdings" charset="2"/>
                        <a:defRPr sz="2400">
                          <a:solidFill>
                            <a:schemeClr val="bg2"/>
                          </a:solidFill>
                          <a:effectLst>
                            <a:outerShdw blurRad="38100" dist="38100" dir="2700000" algn="tl">
                              <a:srgbClr val="000000"/>
                            </a:outerShdw>
                          </a:effectLst>
                          <a:latin typeface="Arial" charset="0"/>
                        </a:defRPr>
                      </a:lvl2pPr>
                      <a:lvl3pPr>
                        <a:spcBef>
                          <a:spcPct val="20000"/>
                        </a:spcBef>
                        <a:buClr>
                          <a:schemeClr val="tx2"/>
                        </a:buClr>
                        <a:buSzPct val="70000"/>
                        <a:buFont typeface="Wingdings" charset="2"/>
                        <a:defRPr sz="2000">
                          <a:solidFill>
                            <a:schemeClr val="bg2"/>
                          </a:solidFill>
                          <a:effectLst>
                            <a:outerShdw blurRad="38100" dist="38100" dir="2700000" algn="tl">
                              <a:srgbClr val="000000"/>
                            </a:outerShdw>
                          </a:effectLst>
                          <a:latin typeface="Arial" charset="0"/>
                        </a:defRPr>
                      </a:lvl3pPr>
                      <a:lvl4pPr>
                        <a:spcBef>
                          <a:spcPct val="20000"/>
                        </a:spcBef>
                        <a:buClr>
                          <a:schemeClr val="accent2"/>
                        </a:buClr>
                        <a:buSzPct val="70000"/>
                        <a:buFont typeface="Wingdings" charset="2"/>
                        <a:defRPr>
                          <a:solidFill>
                            <a:schemeClr val="bg2"/>
                          </a:solidFill>
                          <a:effectLst>
                            <a:outerShdw blurRad="38100" dist="38100" dir="2700000" algn="tl">
                              <a:srgbClr val="000000"/>
                            </a:outerShdw>
                          </a:effectLst>
                          <a:latin typeface="Arial" charset="0"/>
                        </a:defRPr>
                      </a:lvl4pPr>
                      <a:lvl5pPr>
                        <a:spcBef>
                          <a:spcPct val="20000"/>
                        </a:spcBef>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en-US" sz="2400" b="0" i="0" u="none" strike="noStrike" cap="none" normalizeH="0" baseline="0">
                          <a:ln>
                            <a:noFill/>
                          </a:ln>
                          <a:solidFill>
                            <a:schemeClr val="bg2"/>
                          </a:solidFill>
                          <a:effectLst/>
                          <a:latin typeface="Arial" charset="0"/>
                        </a:rPr>
                        <a:t>Cattail</a:t>
                      </a:r>
                    </a:p>
                  </a:txBody>
                  <a:tcPr marL="45720" marR="45720" anchor="ctr" anchorCtr="1" horzOverflow="overflow">
                    <a:lnL cap="flat">
                      <a:noFill/>
                    </a:lnL>
                    <a:lnR cap="flat">
                      <a:noFill/>
                    </a:lnR>
                    <a:lnT cap="flat">
                      <a:noFill/>
                    </a:lnT>
                    <a:lnB cap="flat">
                      <a:noFill/>
                    </a:lnB>
                    <a:lnTlToBr>
                      <a:noFill/>
                    </a:lnTlToBr>
                    <a:lnBlToTr>
                      <a:noFill/>
                    </a:lnBlToTr>
                    <a:noFill/>
                  </a:tcPr>
                </a:tc>
                <a:tc>
                  <a:txBody>
                    <a:bodyPr/>
                    <a:lstStyle>
                      <a:lvl1pPr>
                        <a:spcBef>
                          <a:spcPct val="20000"/>
                        </a:spcBef>
                        <a:buClr>
                          <a:schemeClr val="hlink"/>
                        </a:buClr>
                        <a:buSzPct val="70000"/>
                        <a:buFont typeface="Wingdings" charset="2"/>
                        <a:defRPr sz="2800">
                          <a:solidFill>
                            <a:schemeClr val="bg2"/>
                          </a:solidFill>
                          <a:effectLst>
                            <a:outerShdw blurRad="38100" dist="38100" dir="2700000" algn="tl">
                              <a:srgbClr val="000000"/>
                            </a:outerShdw>
                          </a:effectLst>
                          <a:latin typeface="Arial" charset="0"/>
                        </a:defRPr>
                      </a:lvl1pPr>
                      <a:lvl2pPr>
                        <a:spcBef>
                          <a:spcPct val="20000"/>
                        </a:spcBef>
                        <a:buClr>
                          <a:schemeClr val="accent2"/>
                        </a:buClr>
                        <a:buSzPct val="70000"/>
                        <a:buFont typeface="Wingdings" charset="2"/>
                        <a:defRPr sz="2400">
                          <a:solidFill>
                            <a:schemeClr val="bg2"/>
                          </a:solidFill>
                          <a:effectLst>
                            <a:outerShdw blurRad="38100" dist="38100" dir="2700000" algn="tl">
                              <a:srgbClr val="000000"/>
                            </a:outerShdw>
                          </a:effectLst>
                          <a:latin typeface="Arial" charset="0"/>
                        </a:defRPr>
                      </a:lvl2pPr>
                      <a:lvl3pPr>
                        <a:spcBef>
                          <a:spcPct val="20000"/>
                        </a:spcBef>
                        <a:buClr>
                          <a:schemeClr val="tx2"/>
                        </a:buClr>
                        <a:buSzPct val="70000"/>
                        <a:buFont typeface="Wingdings" charset="2"/>
                        <a:defRPr sz="2000">
                          <a:solidFill>
                            <a:schemeClr val="bg2"/>
                          </a:solidFill>
                          <a:effectLst>
                            <a:outerShdw blurRad="38100" dist="38100" dir="2700000" algn="tl">
                              <a:srgbClr val="000000"/>
                            </a:outerShdw>
                          </a:effectLst>
                          <a:latin typeface="Arial" charset="0"/>
                        </a:defRPr>
                      </a:lvl3pPr>
                      <a:lvl4pPr>
                        <a:spcBef>
                          <a:spcPct val="20000"/>
                        </a:spcBef>
                        <a:buClr>
                          <a:schemeClr val="accent2"/>
                        </a:buClr>
                        <a:buSzPct val="70000"/>
                        <a:buFont typeface="Wingdings" charset="2"/>
                        <a:defRPr>
                          <a:solidFill>
                            <a:schemeClr val="bg2"/>
                          </a:solidFill>
                          <a:effectLst>
                            <a:outerShdw blurRad="38100" dist="38100" dir="2700000" algn="tl">
                              <a:srgbClr val="000000"/>
                            </a:outerShdw>
                          </a:effectLst>
                          <a:latin typeface="Arial" charset="0"/>
                        </a:defRPr>
                      </a:lvl4pPr>
                      <a:lvl5pPr>
                        <a:spcBef>
                          <a:spcPct val="20000"/>
                        </a:spcBef>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en-US" sz="2400" b="0" i="0" u="none" strike="noStrike" cap="none" normalizeH="0" baseline="0">
                          <a:ln>
                            <a:noFill/>
                          </a:ln>
                          <a:solidFill>
                            <a:schemeClr val="bg2"/>
                          </a:solidFill>
                          <a:effectLst/>
                          <a:latin typeface="Arial" charset="0"/>
                        </a:rPr>
                        <a:t>Iris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en-US" altLang="en-US" sz="2400" b="0" i="0" u="none" strike="noStrike" cap="none" normalizeH="0" baseline="0">
                        <a:ln>
                          <a:noFill/>
                        </a:ln>
                        <a:solidFill>
                          <a:schemeClr val="bg2"/>
                        </a:solidFill>
                        <a:effectLst/>
                        <a:latin typeface="Arial" charset="0"/>
                      </a:endParaRPr>
                    </a:p>
                  </a:txBody>
                  <a:tcPr marL="45720" marR="45720" anchor="ctr" anchorCtr="1" horzOverflow="overflow">
                    <a:lnL cap="flat">
                      <a:noFill/>
                    </a:lnL>
                    <a:lnR cap="flat">
                      <a:noFill/>
                    </a:lnR>
                    <a:lnT cap="flat">
                      <a:noFill/>
                    </a:lnT>
                    <a:lnB cap="flat">
                      <a:noFill/>
                    </a:lnB>
                    <a:lnTlToBr>
                      <a:noFill/>
                    </a:lnTlToBr>
                    <a:lnBlToTr>
                      <a:noFill/>
                    </a:lnBlToTr>
                    <a:noFill/>
                  </a:tcPr>
                </a:tc>
              </a:tr>
              <a:tr h="920750">
                <a:tc>
                  <a:txBody>
                    <a:bodyPr/>
                    <a:lstStyle>
                      <a:lvl1pPr>
                        <a:spcBef>
                          <a:spcPct val="20000"/>
                        </a:spcBef>
                        <a:buClr>
                          <a:schemeClr val="hlink"/>
                        </a:buClr>
                        <a:buSzPct val="70000"/>
                        <a:buFont typeface="Wingdings" charset="2"/>
                        <a:defRPr sz="2800">
                          <a:solidFill>
                            <a:schemeClr val="bg2"/>
                          </a:solidFill>
                          <a:effectLst>
                            <a:outerShdw blurRad="38100" dist="38100" dir="2700000" algn="tl">
                              <a:srgbClr val="000000"/>
                            </a:outerShdw>
                          </a:effectLst>
                          <a:latin typeface="Arial" charset="0"/>
                        </a:defRPr>
                      </a:lvl1pPr>
                      <a:lvl2pPr>
                        <a:spcBef>
                          <a:spcPct val="20000"/>
                        </a:spcBef>
                        <a:buClr>
                          <a:schemeClr val="accent2"/>
                        </a:buClr>
                        <a:buSzPct val="70000"/>
                        <a:buFont typeface="Wingdings" charset="2"/>
                        <a:defRPr sz="2400">
                          <a:solidFill>
                            <a:schemeClr val="bg2"/>
                          </a:solidFill>
                          <a:effectLst>
                            <a:outerShdw blurRad="38100" dist="38100" dir="2700000" algn="tl">
                              <a:srgbClr val="000000"/>
                            </a:outerShdw>
                          </a:effectLst>
                          <a:latin typeface="Arial" charset="0"/>
                        </a:defRPr>
                      </a:lvl2pPr>
                      <a:lvl3pPr>
                        <a:spcBef>
                          <a:spcPct val="20000"/>
                        </a:spcBef>
                        <a:buClr>
                          <a:schemeClr val="tx2"/>
                        </a:buClr>
                        <a:buSzPct val="70000"/>
                        <a:buFont typeface="Wingdings" charset="2"/>
                        <a:defRPr sz="2000">
                          <a:solidFill>
                            <a:schemeClr val="bg2"/>
                          </a:solidFill>
                          <a:effectLst>
                            <a:outerShdw blurRad="38100" dist="38100" dir="2700000" algn="tl">
                              <a:srgbClr val="000000"/>
                            </a:outerShdw>
                          </a:effectLst>
                          <a:latin typeface="Arial" charset="0"/>
                        </a:defRPr>
                      </a:lvl3pPr>
                      <a:lvl4pPr>
                        <a:spcBef>
                          <a:spcPct val="20000"/>
                        </a:spcBef>
                        <a:buClr>
                          <a:schemeClr val="accent2"/>
                        </a:buClr>
                        <a:buSzPct val="70000"/>
                        <a:buFont typeface="Wingdings" charset="2"/>
                        <a:defRPr>
                          <a:solidFill>
                            <a:schemeClr val="bg2"/>
                          </a:solidFill>
                          <a:effectLst>
                            <a:outerShdw blurRad="38100" dist="38100" dir="2700000" algn="tl">
                              <a:srgbClr val="000000"/>
                            </a:outerShdw>
                          </a:effectLst>
                          <a:latin typeface="Arial" charset="0"/>
                        </a:defRPr>
                      </a:lvl4pPr>
                      <a:lvl5pPr>
                        <a:spcBef>
                          <a:spcPct val="20000"/>
                        </a:spcBef>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en-US" sz="2400" b="0" i="0" u="none" strike="noStrike" cap="none" normalizeH="0" baseline="0">
                          <a:ln>
                            <a:noFill/>
                          </a:ln>
                          <a:solidFill>
                            <a:schemeClr val="bg2"/>
                          </a:solidFill>
                          <a:effectLst/>
                          <a:latin typeface="Arial" charset="0"/>
                        </a:rPr>
                        <a:t>Pickerel Weed</a:t>
                      </a:r>
                    </a:p>
                  </a:txBody>
                  <a:tcPr marL="45720" marR="45720" anchor="ctr" anchorCtr="1" horzOverflow="overflow">
                    <a:lnL cap="flat">
                      <a:noFill/>
                    </a:lnL>
                    <a:lnR cap="flat">
                      <a:noFill/>
                    </a:lnR>
                    <a:lnT cap="flat">
                      <a:noFill/>
                    </a:lnT>
                    <a:lnB cap="flat">
                      <a:noFill/>
                    </a:lnB>
                    <a:lnTlToBr>
                      <a:noFill/>
                    </a:lnTlToBr>
                    <a:lnBlToTr>
                      <a:noFill/>
                    </a:lnBlToTr>
                    <a:noFill/>
                  </a:tcPr>
                </a:tc>
                <a:tc>
                  <a:txBody>
                    <a:bodyPr/>
                    <a:lstStyle>
                      <a:lvl1pPr>
                        <a:spcBef>
                          <a:spcPct val="20000"/>
                        </a:spcBef>
                        <a:buClr>
                          <a:schemeClr val="hlink"/>
                        </a:buClr>
                        <a:buSzPct val="70000"/>
                        <a:buFont typeface="Wingdings" charset="2"/>
                        <a:defRPr sz="2800">
                          <a:solidFill>
                            <a:schemeClr val="bg2"/>
                          </a:solidFill>
                          <a:effectLst>
                            <a:outerShdw blurRad="38100" dist="38100" dir="2700000" algn="tl">
                              <a:srgbClr val="000000"/>
                            </a:outerShdw>
                          </a:effectLst>
                          <a:latin typeface="Arial" charset="0"/>
                        </a:defRPr>
                      </a:lvl1pPr>
                      <a:lvl2pPr>
                        <a:spcBef>
                          <a:spcPct val="20000"/>
                        </a:spcBef>
                        <a:buClr>
                          <a:schemeClr val="accent2"/>
                        </a:buClr>
                        <a:buSzPct val="70000"/>
                        <a:buFont typeface="Wingdings" charset="2"/>
                        <a:defRPr sz="2400">
                          <a:solidFill>
                            <a:schemeClr val="bg2"/>
                          </a:solidFill>
                          <a:effectLst>
                            <a:outerShdw blurRad="38100" dist="38100" dir="2700000" algn="tl">
                              <a:srgbClr val="000000"/>
                            </a:outerShdw>
                          </a:effectLst>
                          <a:latin typeface="Arial" charset="0"/>
                        </a:defRPr>
                      </a:lvl2pPr>
                      <a:lvl3pPr>
                        <a:spcBef>
                          <a:spcPct val="20000"/>
                        </a:spcBef>
                        <a:buClr>
                          <a:schemeClr val="tx2"/>
                        </a:buClr>
                        <a:buSzPct val="70000"/>
                        <a:buFont typeface="Wingdings" charset="2"/>
                        <a:defRPr sz="2000">
                          <a:solidFill>
                            <a:schemeClr val="bg2"/>
                          </a:solidFill>
                          <a:effectLst>
                            <a:outerShdw blurRad="38100" dist="38100" dir="2700000" algn="tl">
                              <a:srgbClr val="000000"/>
                            </a:outerShdw>
                          </a:effectLst>
                          <a:latin typeface="Arial" charset="0"/>
                        </a:defRPr>
                      </a:lvl3pPr>
                      <a:lvl4pPr>
                        <a:spcBef>
                          <a:spcPct val="20000"/>
                        </a:spcBef>
                        <a:buClr>
                          <a:schemeClr val="accent2"/>
                        </a:buClr>
                        <a:buSzPct val="70000"/>
                        <a:buFont typeface="Wingdings" charset="2"/>
                        <a:defRPr>
                          <a:solidFill>
                            <a:schemeClr val="bg2"/>
                          </a:solidFill>
                          <a:effectLst>
                            <a:outerShdw blurRad="38100" dist="38100" dir="2700000" algn="tl">
                              <a:srgbClr val="000000"/>
                            </a:outerShdw>
                          </a:effectLst>
                          <a:latin typeface="Arial" charset="0"/>
                        </a:defRPr>
                      </a:lvl4pPr>
                      <a:lvl5pPr>
                        <a:spcBef>
                          <a:spcPct val="20000"/>
                        </a:spcBef>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en-US" sz="2400" b="0" i="0" u="none" strike="noStrike" cap="none" normalizeH="0" baseline="0">
                          <a:ln>
                            <a:noFill/>
                          </a:ln>
                          <a:solidFill>
                            <a:schemeClr val="bg2"/>
                          </a:solidFill>
                          <a:effectLst/>
                          <a:latin typeface="Arial" charset="0"/>
                        </a:rPr>
                        <a:t>Arrowhead</a:t>
                      </a:r>
                    </a:p>
                  </a:txBody>
                  <a:tcPr marL="45720" marR="45720" anchor="ctr" anchorCtr="1" horzOverflow="overflow">
                    <a:lnL cap="flat">
                      <a:noFill/>
                    </a:lnL>
                    <a:lnR cap="flat">
                      <a:noFill/>
                    </a:lnR>
                    <a:lnT cap="flat">
                      <a:noFill/>
                    </a:lnT>
                    <a:lnB cap="flat">
                      <a:noFill/>
                    </a:lnB>
                    <a:lnTlToBr>
                      <a:noFill/>
                    </a:lnTlToBr>
                    <a:lnBlToTr>
                      <a:noFill/>
                    </a:lnBlToTr>
                    <a:noFill/>
                  </a:tcPr>
                </a:tc>
                <a:tc>
                  <a:txBody>
                    <a:bodyPr/>
                    <a:lstStyle>
                      <a:lvl1pPr>
                        <a:spcBef>
                          <a:spcPct val="20000"/>
                        </a:spcBef>
                        <a:buClr>
                          <a:schemeClr val="hlink"/>
                        </a:buClr>
                        <a:buSzPct val="70000"/>
                        <a:buFont typeface="Wingdings" charset="2"/>
                        <a:defRPr sz="2800">
                          <a:solidFill>
                            <a:schemeClr val="bg2"/>
                          </a:solidFill>
                          <a:effectLst>
                            <a:outerShdw blurRad="38100" dist="38100" dir="2700000" algn="tl">
                              <a:srgbClr val="000000"/>
                            </a:outerShdw>
                          </a:effectLst>
                          <a:latin typeface="Arial" charset="0"/>
                        </a:defRPr>
                      </a:lvl1pPr>
                      <a:lvl2pPr>
                        <a:spcBef>
                          <a:spcPct val="20000"/>
                        </a:spcBef>
                        <a:buClr>
                          <a:schemeClr val="accent2"/>
                        </a:buClr>
                        <a:buSzPct val="70000"/>
                        <a:buFont typeface="Wingdings" charset="2"/>
                        <a:defRPr sz="2400">
                          <a:solidFill>
                            <a:schemeClr val="bg2"/>
                          </a:solidFill>
                          <a:effectLst>
                            <a:outerShdw blurRad="38100" dist="38100" dir="2700000" algn="tl">
                              <a:srgbClr val="000000"/>
                            </a:outerShdw>
                          </a:effectLst>
                          <a:latin typeface="Arial" charset="0"/>
                        </a:defRPr>
                      </a:lvl2pPr>
                      <a:lvl3pPr>
                        <a:spcBef>
                          <a:spcPct val="20000"/>
                        </a:spcBef>
                        <a:buClr>
                          <a:schemeClr val="tx2"/>
                        </a:buClr>
                        <a:buSzPct val="70000"/>
                        <a:buFont typeface="Wingdings" charset="2"/>
                        <a:defRPr sz="2000">
                          <a:solidFill>
                            <a:schemeClr val="bg2"/>
                          </a:solidFill>
                          <a:effectLst>
                            <a:outerShdw blurRad="38100" dist="38100" dir="2700000" algn="tl">
                              <a:srgbClr val="000000"/>
                            </a:outerShdw>
                          </a:effectLst>
                          <a:latin typeface="Arial" charset="0"/>
                        </a:defRPr>
                      </a:lvl3pPr>
                      <a:lvl4pPr>
                        <a:spcBef>
                          <a:spcPct val="20000"/>
                        </a:spcBef>
                        <a:buClr>
                          <a:schemeClr val="accent2"/>
                        </a:buClr>
                        <a:buSzPct val="70000"/>
                        <a:buFont typeface="Wingdings" charset="2"/>
                        <a:defRPr>
                          <a:solidFill>
                            <a:schemeClr val="bg2"/>
                          </a:solidFill>
                          <a:effectLst>
                            <a:outerShdw blurRad="38100" dist="38100" dir="2700000" algn="tl">
                              <a:srgbClr val="000000"/>
                            </a:outerShdw>
                          </a:effectLst>
                          <a:latin typeface="Arial" charset="0"/>
                        </a:defRPr>
                      </a:lvl4pPr>
                      <a:lvl5pPr>
                        <a:spcBef>
                          <a:spcPct val="20000"/>
                        </a:spcBef>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en-US" sz="2400" b="0" i="0" u="none" strike="noStrike" cap="none" normalizeH="0" baseline="0">
                          <a:ln>
                            <a:noFill/>
                          </a:ln>
                          <a:solidFill>
                            <a:schemeClr val="bg2"/>
                          </a:solidFill>
                          <a:effectLst/>
                          <a:latin typeface="Arial" charset="0"/>
                        </a:rPr>
                        <a:t>Lizard’s Tail</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en-US" altLang="en-US" sz="2400" b="0" i="0" u="none" strike="noStrike" cap="none" normalizeH="0" baseline="0">
                        <a:ln>
                          <a:noFill/>
                        </a:ln>
                        <a:solidFill>
                          <a:schemeClr val="bg2"/>
                        </a:solidFill>
                        <a:effectLst/>
                        <a:latin typeface="Arial" charset="0"/>
                      </a:endParaRPr>
                    </a:p>
                  </a:txBody>
                  <a:tcPr marL="45720" marR="45720" anchor="ctr" anchorCtr="1" horzOverflow="overflow">
                    <a:lnL cap="flat">
                      <a:noFill/>
                    </a:lnL>
                    <a:lnR cap="flat">
                      <a:noFill/>
                    </a:lnR>
                    <a:lnT cap="flat">
                      <a:noFill/>
                    </a:lnT>
                    <a:lnB cap="flat">
                      <a:noFill/>
                    </a:lnB>
                    <a:lnTlToBr>
                      <a:noFill/>
                    </a:lnTlToBr>
                    <a:lnBlToTr>
                      <a:noFill/>
                    </a:lnBlToTr>
                    <a:noFill/>
                  </a:tcPr>
                </a:tc>
              </a:tr>
              <a:tr h="920750">
                <a:tc>
                  <a:txBody>
                    <a:bodyPr/>
                    <a:lstStyle>
                      <a:lvl1pPr>
                        <a:spcBef>
                          <a:spcPct val="20000"/>
                        </a:spcBef>
                        <a:buClr>
                          <a:schemeClr val="hlink"/>
                        </a:buClr>
                        <a:buSzPct val="70000"/>
                        <a:buFont typeface="Wingdings" charset="2"/>
                        <a:defRPr sz="2800">
                          <a:solidFill>
                            <a:schemeClr val="bg2"/>
                          </a:solidFill>
                          <a:effectLst>
                            <a:outerShdw blurRad="38100" dist="38100" dir="2700000" algn="tl">
                              <a:srgbClr val="000000"/>
                            </a:outerShdw>
                          </a:effectLst>
                          <a:latin typeface="Arial" charset="0"/>
                        </a:defRPr>
                      </a:lvl1pPr>
                      <a:lvl2pPr>
                        <a:spcBef>
                          <a:spcPct val="20000"/>
                        </a:spcBef>
                        <a:buClr>
                          <a:schemeClr val="accent2"/>
                        </a:buClr>
                        <a:buSzPct val="70000"/>
                        <a:buFont typeface="Wingdings" charset="2"/>
                        <a:defRPr sz="2400">
                          <a:solidFill>
                            <a:schemeClr val="bg2"/>
                          </a:solidFill>
                          <a:effectLst>
                            <a:outerShdw blurRad="38100" dist="38100" dir="2700000" algn="tl">
                              <a:srgbClr val="000000"/>
                            </a:outerShdw>
                          </a:effectLst>
                          <a:latin typeface="Arial" charset="0"/>
                        </a:defRPr>
                      </a:lvl2pPr>
                      <a:lvl3pPr>
                        <a:spcBef>
                          <a:spcPct val="20000"/>
                        </a:spcBef>
                        <a:buClr>
                          <a:schemeClr val="tx2"/>
                        </a:buClr>
                        <a:buSzPct val="70000"/>
                        <a:buFont typeface="Wingdings" charset="2"/>
                        <a:defRPr sz="2000">
                          <a:solidFill>
                            <a:schemeClr val="bg2"/>
                          </a:solidFill>
                          <a:effectLst>
                            <a:outerShdw blurRad="38100" dist="38100" dir="2700000" algn="tl">
                              <a:srgbClr val="000000"/>
                            </a:outerShdw>
                          </a:effectLst>
                          <a:latin typeface="Arial" charset="0"/>
                        </a:defRPr>
                      </a:lvl3pPr>
                      <a:lvl4pPr>
                        <a:spcBef>
                          <a:spcPct val="20000"/>
                        </a:spcBef>
                        <a:buClr>
                          <a:schemeClr val="accent2"/>
                        </a:buClr>
                        <a:buSzPct val="70000"/>
                        <a:buFont typeface="Wingdings" charset="2"/>
                        <a:defRPr>
                          <a:solidFill>
                            <a:schemeClr val="bg2"/>
                          </a:solidFill>
                          <a:effectLst>
                            <a:outerShdw blurRad="38100" dist="38100" dir="2700000" algn="tl">
                              <a:srgbClr val="000000"/>
                            </a:outerShdw>
                          </a:effectLst>
                          <a:latin typeface="Arial" charset="0"/>
                        </a:defRPr>
                      </a:lvl4pPr>
                      <a:lvl5pPr>
                        <a:spcBef>
                          <a:spcPct val="20000"/>
                        </a:spcBef>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en-US" sz="2400" b="0" i="0" u="none" strike="noStrike" cap="none" normalizeH="0" baseline="0">
                          <a:ln>
                            <a:noFill/>
                          </a:ln>
                          <a:solidFill>
                            <a:schemeClr val="bg2"/>
                          </a:solidFill>
                          <a:effectLst/>
                          <a:latin typeface="Arial" charset="0"/>
                        </a:rPr>
                        <a:t>Ruellia	</a:t>
                      </a:r>
                    </a:p>
                  </a:txBody>
                  <a:tcPr marL="45720" marR="45720" anchor="ctr" anchorCtr="1" horzOverflow="overflow">
                    <a:lnL cap="flat">
                      <a:noFill/>
                    </a:lnL>
                    <a:lnR cap="flat">
                      <a:noFill/>
                    </a:lnR>
                    <a:lnT cap="flat">
                      <a:noFill/>
                    </a:lnT>
                    <a:lnB cap="flat">
                      <a:noFill/>
                    </a:lnB>
                    <a:lnTlToBr>
                      <a:noFill/>
                    </a:lnTlToBr>
                    <a:lnBlToTr>
                      <a:noFill/>
                    </a:lnBlToTr>
                    <a:noFill/>
                  </a:tcPr>
                </a:tc>
                <a:tc>
                  <a:txBody>
                    <a:bodyPr/>
                    <a:lstStyle>
                      <a:lvl1pPr>
                        <a:spcBef>
                          <a:spcPct val="20000"/>
                        </a:spcBef>
                        <a:buClr>
                          <a:schemeClr val="hlink"/>
                        </a:buClr>
                        <a:buSzPct val="70000"/>
                        <a:buFont typeface="Wingdings" charset="2"/>
                        <a:defRPr sz="2800">
                          <a:solidFill>
                            <a:schemeClr val="bg2"/>
                          </a:solidFill>
                          <a:effectLst>
                            <a:outerShdw blurRad="38100" dist="38100" dir="2700000" algn="tl">
                              <a:srgbClr val="000000"/>
                            </a:outerShdw>
                          </a:effectLst>
                          <a:latin typeface="Arial" charset="0"/>
                        </a:defRPr>
                      </a:lvl1pPr>
                      <a:lvl2pPr>
                        <a:spcBef>
                          <a:spcPct val="20000"/>
                        </a:spcBef>
                        <a:buClr>
                          <a:schemeClr val="accent2"/>
                        </a:buClr>
                        <a:buSzPct val="70000"/>
                        <a:buFont typeface="Wingdings" charset="2"/>
                        <a:defRPr sz="2400">
                          <a:solidFill>
                            <a:schemeClr val="bg2"/>
                          </a:solidFill>
                          <a:effectLst>
                            <a:outerShdw blurRad="38100" dist="38100" dir="2700000" algn="tl">
                              <a:srgbClr val="000000"/>
                            </a:outerShdw>
                          </a:effectLst>
                          <a:latin typeface="Arial" charset="0"/>
                        </a:defRPr>
                      </a:lvl2pPr>
                      <a:lvl3pPr>
                        <a:spcBef>
                          <a:spcPct val="20000"/>
                        </a:spcBef>
                        <a:buClr>
                          <a:schemeClr val="tx2"/>
                        </a:buClr>
                        <a:buSzPct val="70000"/>
                        <a:buFont typeface="Wingdings" charset="2"/>
                        <a:defRPr sz="2000">
                          <a:solidFill>
                            <a:schemeClr val="bg2"/>
                          </a:solidFill>
                          <a:effectLst>
                            <a:outerShdw blurRad="38100" dist="38100" dir="2700000" algn="tl">
                              <a:srgbClr val="000000"/>
                            </a:outerShdw>
                          </a:effectLst>
                          <a:latin typeface="Arial" charset="0"/>
                        </a:defRPr>
                      </a:lvl3pPr>
                      <a:lvl4pPr>
                        <a:spcBef>
                          <a:spcPct val="20000"/>
                        </a:spcBef>
                        <a:buClr>
                          <a:schemeClr val="accent2"/>
                        </a:buClr>
                        <a:buSzPct val="70000"/>
                        <a:buFont typeface="Wingdings" charset="2"/>
                        <a:defRPr>
                          <a:solidFill>
                            <a:schemeClr val="bg2"/>
                          </a:solidFill>
                          <a:effectLst>
                            <a:outerShdw blurRad="38100" dist="38100" dir="2700000" algn="tl">
                              <a:srgbClr val="000000"/>
                            </a:outerShdw>
                          </a:effectLst>
                          <a:latin typeface="Arial" charset="0"/>
                        </a:defRPr>
                      </a:lvl4pPr>
                      <a:lvl5pPr>
                        <a:spcBef>
                          <a:spcPct val="20000"/>
                        </a:spcBef>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en-US" sz="2400" b="0" i="0" u="none" strike="noStrike" cap="none" normalizeH="0" baseline="0">
                          <a:ln>
                            <a:noFill/>
                          </a:ln>
                          <a:solidFill>
                            <a:schemeClr val="bg2"/>
                          </a:solidFill>
                          <a:effectLst/>
                          <a:latin typeface="Arial" charset="0"/>
                        </a:rPr>
                        <a:t>Horsetail</a:t>
                      </a:r>
                    </a:p>
                  </a:txBody>
                  <a:tcPr marL="45720" marR="45720" anchor="ctr" anchorCtr="1" horzOverflow="overflow">
                    <a:lnL cap="flat">
                      <a:noFill/>
                    </a:lnL>
                    <a:lnR cap="flat">
                      <a:noFill/>
                    </a:lnR>
                    <a:lnT cap="flat">
                      <a:noFill/>
                    </a:lnT>
                    <a:lnB cap="flat">
                      <a:noFill/>
                    </a:lnB>
                    <a:lnTlToBr>
                      <a:noFill/>
                    </a:lnTlToBr>
                    <a:lnBlToTr>
                      <a:noFill/>
                    </a:lnBlToTr>
                    <a:noFill/>
                  </a:tcPr>
                </a:tc>
                <a:tc>
                  <a:txBody>
                    <a:bodyPr/>
                    <a:lstStyle>
                      <a:lvl1pPr>
                        <a:spcBef>
                          <a:spcPct val="20000"/>
                        </a:spcBef>
                        <a:buClr>
                          <a:schemeClr val="hlink"/>
                        </a:buClr>
                        <a:buSzPct val="70000"/>
                        <a:buFont typeface="Wingdings" charset="2"/>
                        <a:defRPr sz="2800">
                          <a:solidFill>
                            <a:schemeClr val="bg2"/>
                          </a:solidFill>
                          <a:effectLst>
                            <a:outerShdw blurRad="38100" dist="38100" dir="2700000" algn="tl">
                              <a:srgbClr val="000000"/>
                            </a:outerShdw>
                          </a:effectLst>
                          <a:latin typeface="Arial" charset="0"/>
                        </a:defRPr>
                      </a:lvl1pPr>
                      <a:lvl2pPr>
                        <a:spcBef>
                          <a:spcPct val="20000"/>
                        </a:spcBef>
                        <a:buClr>
                          <a:schemeClr val="accent2"/>
                        </a:buClr>
                        <a:buSzPct val="70000"/>
                        <a:buFont typeface="Wingdings" charset="2"/>
                        <a:defRPr sz="2400">
                          <a:solidFill>
                            <a:schemeClr val="bg2"/>
                          </a:solidFill>
                          <a:effectLst>
                            <a:outerShdw blurRad="38100" dist="38100" dir="2700000" algn="tl">
                              <a:srgbClr val="000000"/>
                            </a:outerShdw>
                          </a:effectLst>
                          <a:latin typeface="Arial" charset="0"/>
                        </a:defRPr>
                      </a:lvl2pPr>
                      <a:lvl3pPr>
                        <a:spcBef>
                          <a:spcPct val="20000"/>
                        </a:spcBef>
                        <a:buClr>
                          <a:schemeClr val="tx2"/>
                        </a:buClr>
                        <a:buSzPct val="70000"/>
                        <a:buFont typeface="Wingdings" charset="2"/>
                        <a:defRPr sz="2000">
                          <a:solidFill>
                            <a:schemeClr val="bg2"/>
                          </a:solidFill>
                          <a:effectLst>
                            <a:outerShdw blurRad="38100" dist="38100" dir="2700000" algn="tl">
                              <a:srgbClr val="000000"/>
                            </a:outerShdw>
                          </a:effectLst>
                          <a:latin typeface="Arial" charset="0"/>
                        </a:defRPr>
                      </a:lvl3pPr>
                      <a:lvl4pPr>
                        <a:spcBef>
                          <a:spcPct val="20000"/>
                        </a:spcBef>
                        <a:buClr>
                          <a:schemeClr val="accent2"/>
                        </a:buClr>
                        <a:buSzPct val="70000"/>
                        <a:buFont typeface="Wingdings" charset="2"/>
                        <a:defRPr>
                          <a:solidFill>
                            <a:schemeClr val="bg2"/>
                          </a:solidFill>
                          <a:effectLst>
                            <a:outerShdw blurRad="38100" dist="38100" dir="2700000" algn="tl">
                              <a:srgbClr val="000000"/>
                            </a:outerShdw>
                          </a:effectLst>
                          <a:latin typeface="Arial" charset="0"/>
                        </a:defRPr>
                      </a:lvl4pPr>
                      <a:lvl5pPr>
                        <a:spcBef>
                          <a:spcPct val="20000"/>
                        </a:spcBef>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en-US" sz="2400" b="0" i="0" u="none" strike="noStrike" cap="none" normalizeH="0" baseline="0">
                          <a:ln>
                            <a:noFill/>
                          </a:ln>
                          <a:solidFill>
                            <a:schemeClr val="bg2"/>
                          </a:solidFill>
                          <a:effectLst/>
                          <a:latin typeface="Arial" charset="0"/>
                        </a:rPr>
                        <a:t>Forget-Me-Not</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en-US" altLang="en-US" sz="2400" b="0" i="0" u="none" strike="noStrike" cap="none" normalizeH="0" baseline="0">
                        <a:ln>
                          <a:noFill/>
                        </a:ln>
                        <a:solidFill>
                          <a:schemeClr val="bg2"/>
                        </a:solidFill>
                        <a:effectLst/>
                        <a:latin typeface="Arial" charset="0"/>
                      </a:endParaRPr>
                    </a:p>
                  </a:txBody>
                  <a:tcPr marL="45720" marR="45720" anchor="ctr" anchorCtr="1" horzOverflow="overflow">
                    <a:lnL cap="flat">
                      <a:noFill/>
                    </a:lnL>
                    <a:lnR cap="flat">
                      <a:noFill/>
                    </a:lnR>
                    <a:lnT cap="flat">
                      <a:noFill/>
                    </a:lnT>
                    <a:lnB cap="flat">
                      <a:noFill/>
                    </a:lnB>
                    <a:lnTlToBr>
                      <a:noFill/>
                    </a:lnTlToBr>
                    <a:lnBlToTr>
                      <a:noFill/>
                    </a:lnBlToTr>
                    <a:noFill/>
                  </a:tcPr>
                </a:tc>
              </a:tr>
              <a:tr h="920750">
                <a:tc>
                  <a:txBody>
                    <a:bodyPr/>
                    <a:lstStyle>
                      <a:lvl1pPr>
                        <a:spcBef>
                          <a:spcPct val="20000"/>
                        </a:spcBef>
                        <a:buClr>
                          <a:schemeClr val="hlink"/>
                        </a:buClr>
                        <a:buSzPct val="70000"/>
                        <a:buFont typeface="Wingdings" charset="2"/>
                        <a:defRPr sz="2800">
                          <a:solidFill>
                            <a:schemeClr val="bg2"/>
                          </a:solidFill>
                          <a:effectLst>
                            <a:outerShdw blurRad="38100" dist="38100" dir="2700000" algn="tl">
                              <a:srgbClr val="000000"/>
                            </a:outerShdw>
                          </a:effectLst>
                          <a:latin typeface="Arial" charset="0"/>
                        </a:defRPr>
                      </a:lvl1pPr>
                      <a:lvl2pPr>
                        <a:spcBef>
                          <a:spcPct val="20000"/>
                        </a:spcBef>
                        <a:buClr>
                          <a:schemeClr val="accent2"/>
                        </a:buClr>
                        <a:buSzPct val="70000"/>
                        <a:buFont typeface="Wingdings" charset="2"/>
                        <a:defRPr sz="2400">
                          <a:solidFill>
                            <a:schemeClr val="bg2"/>
                          </a:solidFill>
                          <a:effectLst>
                            <a:outerShdw blurRad="38100" dist="38100" dir="2700000" algn="tl">
                              <a:srgbClr val="000000"/>
                            </a:outerShdw>
                          </a:effectLst>
                          <a:latin typeface="Arial" charset="0"/>
                        </a:defRPr>
                      </a:lvl2pPr>
                      <a:lvl3pPr>
                        <a:spcBef>
                          <a:spcPct val="20000"/>
                        </a:spcBef>
                        <a:buClr>
                          <a:schemeClr val="tx2"/>
                        </a:buClr>
                        <a:buSzPct val="70000"/>
                        <a:buFont typeface="Wingdings" charset="2"/>
                        <a:defRPr sz="2000">
                          <a:solidFill>
                            <a:schemeClr val="bg2"/>
                          </a:solidFill>
                          <a:effectLst>
                            <a:outerShdw blurRad="38100" dist="38100" dir="2700000" algn="tl">
                              <a:srgbClr val="000000"/>
                            </a:outerShdw>
                          </a:effectLst>
                          <a:latin typeface="Arial" charset="0"/>
                        </a:defRPr>
                      </a:lvl3pPr>
                      <a:lvl4pPr>
                        <a:spcBef>
                          <a:spcPct val="20000"/>
                        </a:spcBef>
                        <a:buClr>
                          <a:schemeClr val="accent2"/>
                        </a:buClr>
                        <a:buSzPct val="70000"/>
                        <a:buFont typeface="Wingdings" charset="2"/>
                        <a:defRPr>
                          <a:solidFill>
                            <a:schemeClr val="bg2"/>
                          </a:solidFill>
                          <a:effectLst>
                            <a:outerShdw blurRad="38100" dist="38100" dir="2700000" algn="tl">
                              <a:srgbClr val="000000"/>
                            </a:outerShdw>
                          </a:effectLst>
                          <a:latin typeface="Arial" charset="0"/>
                        </a:defRPr>
                      </a:lvl4pPr>
                      <a:lvl5pPr>
                        <a:spcBef>
                          <a:spcPct val="20000"/>
                        </a:spcBef>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en-US" sz="2400" b="0" i="0" u="none" strike="noStrike" cap="none" normalizeH="0" baseline="0">
                          <a:ln>
                            <a:noFill/>
                          </a:ln>
                          <a:solidFill>
                            <a:schemeClr val="bg2"/>
                          </a:solidFill>
                          <a:effectLst/>
                          <a:latin typeface="Arial" charset="0"/>
                        </a:rPr>
                        <a:t>Golden Club</a:t>
                      </a:r>
                    </a:p>
                  </a:txBody>
                  <a:tcPr marL="45720" marR="45720" anchor="ctr" anchorCtr="1" horzOverflow="overflow">
                    <a:lnL cap="flat">
                      <a:noFill/>
                    </a:lnL>
                    <a:lnR cap="flat">
                      <a:noFill/>
                    </a:lnR>
                    <a:lnT cap="flat">
                      <a:noFill/>
                    </a:lnT>
                    <a:lnB cap="flat">
                      <a:noFill/>
                    </a:lnB>
                    <a:lnTlToBr>
                      <a:noFill/>
                    </a:lnTlToBr>
                    <a:lnBlToTr>
                      <a:noFill/>
                    </a:lnBlToTr>
                    <a:noFill/>
                  </a:tcPr>
                </a:tc>
                <a:tc>
                  <a:txBody>
                    <a:bodyPr/>
                    <a:lstStyle>
                      <a:lvl1pPr>
                        <a:spcBef>
                          <a:spcPct val="20000"/>
                        </a:spcBef>
                        <a:buClr>
                          <a:schemeClr val="hlink"/>
                        </a:buClr>
                        <a:buSzPct val="70000"/>
                        <a:buFont typeface="Wingdings" charset="2"/>
                        <a:defRPr sz="2800">
                          <a:solidFill>
                            <a:schemeClr val="bg2"/>
                          </a:solidFill>
                          <a:effectLst>
                            <a:outerShdw blurRad="38100" dist="38100" dir="2700000" algn="tl">
                              <a:srgbClr val="000000"/>
                            </a:outerShdw>
                          </a:effectLst>
                          <a:latin typeface="Arial" charset="0"/>
                        </a:defRPr>
                      </a:lvl1pPr>
                      <a:lvl2pPr>
                        <a:spcBef>
                          <a:spcPct val="20000"/>
                        </a:spcBef>
                        <a:buClr>
                          <a:schemeClr val="accent2"/>
                        </a:buClr>
                        <a:buSzPct val="70000"/>
                        <a:buFont typeface="Wingdings" charset="2"/>
                        <a:defRPr sz="2400">
                          <a:solidFill>
                            <a:schemeClr val="bg2"/>
                          </a:solidFill>
                          <a:effectLst>
                            <a:outerShdw blurRad="38100" dist="38100" dir="2700000" algn="tl">
                              <a:srgbClr val="000000"/>
                            </a:outerShdw>
                          </a:effectLst>
                          <a:latin typeface="Arial" charset="0"/>
                        </a:defRPr>
                      </a:lvl2pPr>
                      <a:lvl3pPr>
                        <a:spcBef>
                          <a:spcPct val="20000"/>
                        </a:spcBef>
                        <a:buClr>
                          <a:schemeClr val="tx2"/>
                        </a:buClr>
                        <a:buSzPct val="70000"/>
                        <a:buFont typeface="Wingdings" charset="2"/>
                        <a:defRPr sz="2000">
                          <a:solidFill>
                            <a:schemeClr val="bg2"/>
                          </a:solidFill>
                          <a:effectLst>
                            <a:outerShdw blurRad="38100" dist="38100" dir="2700000" algn="tl">
                              <a:srgbClr val="000000"/>
                            </a:outerShdw>
                          </a:effectLst>
                          <a:latin typeface="Arial" charset="0"/>
                        </a:defRPr>
                      </a:lvl3pPr>
                      <a:lvl4pPr>
                        <a:spcBef>
                          <a:spcPct val="20000"/>
                        </a:spcBef>
                        <a:buClr>
                          <a:schemeClr val="accent2"/>
                        </a:buClr>
                        <a:buSzPct val="70000"/>
                        <a:buFont typeface="Wingdings" charset="2"/>
                        <a:defRPr>
                          <a:solidFill>
                            <a:schemeClr val="bg2"/>
                          </a:solidFill>
                          <a:effectLst>
                            <a:outerShdw blurRad="38100" dist="38100" dir="2700000" algn="tl">
                              <a:srgbClr val="000000"/>
                            </a:outerShdw>
                          </a:effectLst>
                          <a:latin typeface="Arial" charset="0"/>
                        </a:defRPr>
                      </a:lvl4pPr>
                      <a:lvl5pPr>
                        <a:spcBef>
                          <a:spcPct val="20000"/>
                        </a:spcBef>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en-US" sz="2400" b="0" i="0" u="none" strike="noStrike" cap="none" normalizeH="0" baseline="0">
                          <a:ln>
                            <a:noFill/>
                          </a:ln>
                          <a:solidFill>
                            <a:schemeClr val="bg2"/>
                          </a:solidFill>
                          <a:effectLst/>
                          <a:latin typeface="Arial" charset="0"/>
                        </a:rPr>
                        <a:t>Water Bamboo</a:t>
                      </a:r>
                    </a:p>
                  </a:txBody>
                  <a:tcPr marL="45720" marR="45720" anchor="ctr" anchorCtr="1" horzOverflow="overflow">
                    <a:lnL cap="flat">
                      <a:noFill/>
                    </a:lnL>
                    <a:lnR cap="flat">
                      <a:noFill/>
                    </a:lnR>
                    <a:lnT cap="flat">
                      <a:noFill/>
                    </a:lnT>
                    <a:lnB cap="flat">
                      <a:noFill/>
                    </a:lnB>
                    <a:lnTlToBr>
                      <a:noFill/>
                    </a:lnTlToBr>
                    <a:lnBlToTr>
                      <a:noFill/>
                    </a:lnBlToTr>
                    <a:noFill/>
                  </a:tcPr>
                </a:tc>
                <a:tc>
                  <a:txBody>
                    <a:bodyPr/>
                    <a:lstStyle>
                      <a:lvl1pPr>
                        <a:spcBef>
                          <a:spcPct val="20000"/>
                        </a:spcBef>
                        <a:buClr>
                          <a:schemeClr val="hlink"/>
                        </a:buClr>
                        <a:buSzPct val="70000"/>
                        <a:buFont typeface="Wingdings" charset="2"/>
                        <a:defRPr sz="2800">
                          <a:solidFill>
                            <a:schemeClr val="bg2"/>
                          </a:solidFill>
                          <a:effectLst>
                            <a:outerShdw blurRad="38100" dist="38100" dir="2700000" algn="tl">
                              <a:srgbClr val="000000"/>
                            </a:outerShdw>
                          </a:effectLst>
                          <a:latin typeface="Arial" charset="0"/>
                        </a:defRPr>
                      </a:lvl1pPr>
                      <a:lvl2pPr>
                        <a:spcBef>
                          <a:spcPct val="20000"/>
                        </a:spcBef>
                        <a:buClr>
                          <a:schemeClr val="accent2"/>
                        </a:buClr>
                        <a:buSzPct val="70000"/>
                        <a:buFont typeface="Wingdings" charset="2"/>
                        <a:defRPr sz="2400">
                          <a:solidFill>
                            <a:schemeClr val="bg2"/>
                          </a:solidFill>
                          <a:effectLst>
                            <a:outerShdw blurRad="38100" dist="38100" dir="2700000" algn="tl">
                              <a:srgbClr val="000000"/>
                            </a:outerShdw>
                          </a:effectLst>
                          <a:latin typeface="Arial" charset="0"/>
                        </a:defRPr>
                      </a:lvl2pPr>
                      <a:lvl3pPr>
                        <a:spcBef>
                          <a:spcPct val="20000"/>
                        </a:spcBef>
                        <a:buClr>
                          <a:schemeClr val="tx2"/>
                        </a:buClr>
                        <a:buSzPct val="70000"/>
                        <a:buFont typeface="Wingdings" charset="2"/>
                        <a:defRPr sz="2000">
                          <a:solidFill>
                            <a:schemeClr val="bg2"/>
                          </a:solidFill>
                          <a:effectLst>
                            <a:outerShdw blurRad="38100" dist="38100" dir="2700000" algn="tl">
                              <a:srgbClr val="000000"/>
                            </a:outerShdw>
                          </a:effectLst>
                          <a:latin typeface="Arial" charset="0"/>
                        </a:defRPr>
                      </a:lvl3pPr>
                      <a:lvl4pPr>
                        <a:spcBef>
                          <a:spcPct val="20000"/>
                        </a:spcBef>
                        <a:buClr>
                          <a:schemeClr val="accent2"/>
                        </a:buClr>
                        <a:buSzPct val="70000"/>
                        <a:buFont typeface="Wingdings" charset="2"/>
                        <a:defRPr>
                          <a:solidFill>
                            <a:schemeClr val="bg2"/>
                          </a:solidFill>
                          <a:effectLst>
                            <a:outerShdw blurRad="38100" dist="38100" dir="2700000" algn="tl">
                              <a:srgbClr val="000000"/>
                            </a:outerShdw>
                          </a:effectLst>
                          <a:latin typeface="Arial" charset="0"/>
                        </a:defRPr>
                      </a:lvl4pPr>
                      <a:lvl5pPr>
                        <a:spcBef>
                          <a:spcPct val="20000"/>
                        </a:spcBef>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en-US" sz="2400" b="0" i="0" u="none" strike="noStrike" cap="none" normalizeH="0" baseline="0">
                          <a:ln>
                            <a:noFill/>
                          </a:ln>
                          <a:solidFill>
                            <a:schemeClr val="bg2"/>
                          </a:solidFill>
                          <a:effectLst/>
                          <a:latin typeface="Arial" charset="0"/>
                        </a:rPr>
                        <a:t>Cardinal Flower</a:t>
                      </a:r>
                    </a:p>
                  </a:txBody>
                  <a:tcPr marL="45720" marR="45720" anchor="ctr" anchorCtr="1" horzOverflow="overflow">
                    <a:lnL cap="flat">
                      <a:noFill/>
                    </a:lnL>
                    <a:lnR cap="flat">
                      <a:noFill/>
                    </a:lnR>
                    <a:lnT cap="flat">
                      <a:noFill/>
                    </a:lnT>
                    <a:lnB cap="flat">
                      <a:noFill/>
                    </a:lnB>
                    <a:lnTlToBr>
                      <a:noFill/>
                    </a:lnTlToBr>
                    <a:lnBlToTr>
                      <a:noFill/>
                    </a:lnBlToTr>
                    <a:noFill/>
                  </a:tcPr>
                </a:tc>
              </a:tr>
              <a:tr h="920750">
                <a:tc>
                  <a:txBody>
                    <a:bodyPr/>
                    <a:lstStyle>
                      <a:lvl1pPr>
                        <a:spcBef>
                          <a:spcPct val="20000"/>
                        </a:spcBef>
                        <a:buClr>
                          <a:schemeClr val="hlink"/>
                        </a:buClr>
                        <a:buSzPct val="70000"/>
                        <a:buFont typeface="Wingdings" charset="2"/>
                        <a:defRPr sz="2800">
                          <a:solidFill>
                            <a:schemeClr val="bg2"/>
                          </a:solidFill>
                          <a:effectLst>
                            <a:outerShdw blurRad="38100" dist="38100" dir="2700000" algn="tl">
                              <a:srgbClr val="000000"/>
                            </a:outerShdw>
                          </a:effectLst>
                          <a:latin typeface="Arial" charset="0"/>
                        </a:defRPr>
                      </a:lvl1pPr>
                      <a:lvl2pPr>
                        <a:spcBef>
                          <a:spcPct val="20000"/>
                        </a:spcBef>
                        <a:buClr>
                          <a:schemeClr val="accent2"/>
                        </a:buClr>
                        <a:buSzPct val="70000"/>
                        <a:buFont typeface="Wingdings" charset="2"/>
                        <a:defRPr sz="2400">
                          <a:solidFill>
                            <a:schemeClr val="bg2"/>
                          </a:solidFill>
                          <a:effectLst>
                            <a:outerShdw blurRad="38100" dist="38100" dir="2700000" algn="tl">
                              <a:srgbClr val="000000"/>
                            </a:outerShdw>
                          </a:effectLst>
                          <a:latin typeface="Arial" charset="0"/>
                        </a:defRPr>
                      </a:lvl2pPr>
                      <a:lvl3pPr>
                        <a:spcBef>
                          <a:spcPct val="20000"/>
                        </a:spcBef>
                        <a:buClr>
                          <a:schemeClr val="tx2"/>
                        </a:buClr>
                        <a:buSzPct val="70000"/>
                        <a:buFont typeface="Wingdings" charset="2"/>
                        <a:defRPr sz="2000">
                          <a:solidFill>
                            <a:schemeClr val="bg2"/>
                          </a:solidFill>
                          <a:effectLst>
                            <a:outerShdw blurRad="38100" dist="38100" dir="2700000" algn="tl">
                              <a:srgbClr val="000000"/>
                            </a:outerShdw>
                          </a:effectLst>
                          <a:latin typeface="Arial" charset="0"/>
                        </a:defRPr>
                      </a:lvl3pPr>
                      <a:lvl4pPr>
                        <a:spcBef>
                          <a:spcPct val="20000"/>
                        </a:spcBef>
                        <a:buClr>
                          <a:schemeClr val="accent2"/>
                        </a:buClr>
                        <a:buSzPct val="70000"/>
                        <a:buFont typeface="Wingdings" charset="2"/>
                        <a:defRPr>
                          <a:solidFill>
                            <a:schemeClr val="bg2"/>
                          </a:solidFill>
                          <a:effectLst>
                            <a:outerShdw blurRad="38100" dist="38100" dir="2700000" algn="tl">
                              <a:srgbClr val="000000"/>
                            </a:outerShdw>
                          </a:effectLst>
                          <a:latin typeface="Arial" charset="0"/>
                        </a:defRPr>
                      </a:lvl4pPr>
                      <a:lvl5pPr>
                        <a:spcBef>
                          <a:spcPct val="20000"/>
                        </a:spcBef>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en-US" sz="2400" b="0" i="0" u="none" strike="noStrike" cap="none" normalizeH="0" baseline="0">
                          <a:ln>
                            <a:noFill/>
                          </a:ln>
                          <a:solidFill>
                            <a:schemeClr val="bg2"/>
                          </a:solidFill>
                          <a:effectLst/>
                          <a:latin typeface="Arial" charset="0"/>
                        </a:rPr>
                        <a:t>Rushes</a:t>
                      </a:r>
                    </a:p>
                  </a:txBody>
                  <a:tcPr marL="45720" marR="45720" anchor="ctr" anchorCtr="1" horzOverflow="overflow">
                    <a:lnL cap="flat">
                      <a:noFill/>
                    </a:lnL>
                    <a:lnR cap="flat">
                      <a:noFill/>
                    </a:lnR>
                    <a:lnT cap="flat">
                      <a:noFill/>
                    </a:lnT>
                    <a:lnB cap="flat">
                      <a:noFill/>
                    </a:lnB>
                    <a:lnTlToBr>
                      <a:noFill/>
                    </a:lnTlToBr>
                    <a:lnBlToTr>
                      <a:noFill/>
                    </a:lnBlToTr>
                    <a:noFill/>
                  </a:tcPr>
                </a:tc>
                <a:tc>
                  <a:txBody>
                    <a:bodyPr/>
                    <a:lstStyle>
                      <a:lvl1pPr>
                        <a:spcBef>
                          <a:spcPct val="20000"/>
                        </a:spcBef>
                        <a:buClr>
                          <a:schemeClr val="hlink"/>
                        </a:buClr>
                        <a:buSzPct val="70000"/>
                        <a:buFont typeface="Wingdings" charset="2"/>
                        <a:defRPr sz="2800">
                          <a:solidFill>
                            <a:schemeClr val="bg2"/>
                          </a:solidFill>
                          <a:effectLst>
                            <a:outerShdw blurRad="38100" dist="38100" dir="2700000" algn="tl">
                              <a:srgbClr val="000000"/>
                            </a:outerShdw>
                          </a:effectLst>
                          <a:latin typeface="Arial" charset="0"/>
                        </a:defRPr>
                      </a:lvl1pPr>
                      <a:lvl2pPr>
                        <a:spcBef>
                          <a:spcPct val="20000"/>
                        </a:spcBef>
                        <a:buClr>
                          <a:schemeClr val="accent2"/>
                        </a:buClr>
                        <a:buSzPct val="70000"/>
                        <a:buFont typeface="Wingdings" charset="2"/>
                        <a:defRPr sz="2400">
                          <a:solidFill>
                            <a:schemeClr val="bg2"/>
                          </a:solidFill>
                          <a:effectLst>
                            <a:outerShdw blurRad="38100" dist="38100" dir="2700000" algn="tl">
                              <a:srgbClr val="000000"/>
                            </a:outerShdw>
                          </a:effectLst>
                          <a:latin typeface="Arial" charset="0"/>
                        </a:defRPr>
                      </a:lvl2pPr>
                      <a:lvl3pPr>
                        <a:spcBef>
                          <a:spcPct val="20000"/>
                        </a:spcBef>
                        <a:buClr>
                          <a:schemeClr val="tx2"/>
                        </a:buClr>
                        <a:buSzPct val="70000"/>
                        <a:buFont typeface="Wingdings" charset="2"/>
                        <a:defRPr sz="2000">
                          <a:solidFill>
                            <a:schemeClr val="bg2"/>
                          </a:solidFill>
                          <a:effectLst>
                            <a:outerShdw blurRad="38100" dist="38100" dir="2700000" algn="tl">
                              <a:srgbClr val="000000"/>
                            </a:outerShdw>
                          </a:effectLst>
                          <a:latin typeface="Arial" charset="0"/>
                        </a:defRPr>
                      </a:lvl3pPr>
                      <a:lvl4pPr>
                        <a:spcBef>
                          <a:spcPct val="20000"/>
                        </a:spcBef>
                        <a:buClr>
                          <a:schemeClr val="accent2"/>
                        </a:buClr>
                        <a:buSzPct val="70000"/>
                        <a:buFont typeface="Wingdings" charset="2"/>
                        <a:defRPr>
                          <a:solidFill>
                            <a:schemeClr val="bg2"/>
                          </a:solidFill>
                          <a:effectLst>
                            <a:outerShdw blurRad="38100" dist="38100" dir="2700000" algn="tl">
                              <a:srgbClr val="000000"/>
                            </a:outerShdw>
                          </a:effectLst>
                          <a:latin typeface="Arial" charset="0"/>
                        </a:defRPr>
                      </a:lvl4pPr>
                      <a:lvl5pPr>
                        <a:spcBef>
                          <a:spcPct val="20000"/>
                        </a:spcBef>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en-US" sz="2400" b="0" i="0" u="none" strike="noStrike" cap="none" normalizeH="0" baseline="0">
                          <a:ln>
                            <a:noFill/>
                          </a:ln>
                          <a:solidFill>
                            <a:schemeClr val="bg2"/>
                          </a:solidFill>
                          <a:effectLst/>
                          <a:latin typeface="Arial" charset="0"/>
                        </a:rPr>
                        <a:t>Bacopa</a:t>
                      </a:r>
                    </a:p>
                  </a:txBody>
                  <a:tcPr marL="45720" marR="45720" anchor="ctr" anchorCtr="1" horzOverflow="overflow">
                    <a:lnL cap="flat">
                      <a:noFill/>
                    </a:lnL>
                    <a:lnR cap="flat">
                      <a:noFill/>
                    </a:lnR>
                    <a:lnT cap="flat">
                      <a:noFill/>
                    </a:lnT>
                    <a:lnB cap="flat">
                      <a:noFill/>
                    </a:lnB>
                    <a:lnTlToBr>
                      <a:noFill/>
                    </a:lnTlToBr>
                    <a:lnBlToTr>
                      <a:noFill/>
                    </a:lnBlToTr>
                    <a:noFill/>
                  </a:tcPr>
                </a:tc>
                <a:tc>
                  <a:txBody>
                    <a:bodyPr/>
                    <a:lstStyle>
                      <a:lvl1pPr>
                        <a:spcBef>
                          <a:spcPct val="20000"/>
                        </a:spcBef>
                        <a:buClr>
                          <a:schemeClr val="hlink"/>
                        </a:buClr>
                        <a:buSzPct val="70000"/>
                        <a:buFont typeface="Wingdings" charset="2"/>
                        <a:defRPr sz="2800">
                          <a:solidFill>
                            <a:schemeClr val="bg2"/>
                          </a:solidFill>
                          <a:effectLst>
                            <a:outerShdw blurRad="38100" dist="38100" dir="2700000" algn="tl">
                              <a:srgbClr val="000000"/>
                            </a:outerShdw>
                          </a:effectLst>
                          <a:latin typeface="Arial" charset="0"/>
                        </a:defRPr>
                      </a:lvl1pPr>
                      <a:lvl2pPr>
                        <a:spcBef>
                          <a:spcPct val="20000"/>
                        </a:spcBef>
                        <a:buClr>
                          <a:schemeClr val="accent2"/>
                        </a:buClr>
                        <a:buSzPct val="70000"/>
                        <a:buFont typeface="Wingdings" charset="2"/>
                        <a:defRPr sz="2400">
                          <a:solidFill>
                            <a:schemeClr val="bg2"/>
                          </a:solidFill>
                          <a:effectLst>
                            <a:outerShdw blurRad="38100" dist="38100" dir="2700000" algn="tl">
                              <a:srgbClr val="000000"/>
                            </a:outerShdw>
                          </a:effectLst>
                          <a:latin typeface="Arial" charset="0"/>
                        </a:defRPr>
                      </a:lvl2pPr>
                      <a:lvl3pPr>
                        <a:spcBef>
                          <a:spcPct val="20000"/>
                        </a:spcBef>
                        <a:buClr>
                          <a:schemeClr val="tx2"/>
                        </a:buClr>
                        <a:buSzPct val="70000"/>
                        <a:buFont typeface="Wingdings" charset="2"/>
                        <a:defRPr sz="2000">
                          <a:solidFill>
                            <a:schemeClr val="bg2"/>
                          </a:solidFill>
                          <a:effectLst>
                            <a:outerShdw blurRad="38100" dist="38100" dir="2700000" algn="tl">
                              <a:srgbClr val="000000"/>
                            </a:outerShdw>
                          </a:effectLst>
                          <a:latin typeface="Arial" charset="0"/>
                        </a:defRPr>
                      </a:lvl3pPr>
                      <a:lvl4pPr>
                        <a:spcBef>
                          <a:spcPct val="20000"/>
                        </a:spcBef>
                        <a:buClr>
                          <a:schemeClr val="accent2"/>
                        </a:buClr>
                        <a:buSzPct val="70000"/>
                        <a:buFont typeface="Wingdings" charset="2"/>
                        <a:defRPr>
                          <a:solidFill>
                            <a:schemeClr val="bg2"/>
                          </a:solidFill>
                          <a:effectLst>
                            <a:outerShdw blurRad="38100" dist="38100" dir="2700000" algn="tl">
                              <a:srgbClr val="000000"/>
                            </a:outerShdw>
                          </a:effectLst>
                          <a:latin typeface="Arial" charset="0"/>
                        </a:defRPr>
                      </a:lvl4pPr>
                      <a:lvl5pPr>
                        <a:spcBef>
                          <a:spcPct val="20000"/>
                        </a:spcBef>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5pPr>
                      <a:lvl6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6pPr>
                      <a:lvl7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7pPr>
                      <a:lvl8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8pPr>
                      <a:lvl9pPr fontAlgn="base">
                        <a:spcBef>
                          <a:spcPct val="20000"/>
                        </a:spcBef>
                        <a:spcAft>
                          <a:spcPct val="0"/>
                        </a:spcAft>
                        <a:buClr>
                          <a:schemeClr val="hlink"/>
                        </a:buClr>
                        <a:buSzPct val="70000"/>
                        <a:buFont typeface="Wingdings" charset="2"/>
                        <a:defRPr>
                          <a:solidFill>
                            <a:schemeClr val="bg2"/>
                          </a:solidFill>
                          <a:effectLst>
                            <a:outerShdw blurRad="38100" dist="38100" dir="2700000" algn="tl">
                              <a:srgbClr val="000000"/>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en-US" sz="2400" b="0" i="0" u="none" strike="noStrike" cap="none" normalizeH="0" baseline="0">
                          <a:ln>
                            <a:noFill/>
                          </a:ln>
                          <a:solidFill>
                            <a:schemeClr val="bg2"/>
                          </a:solidFill>
                          <a:effectLst/>
                          <a:latin typeface="Arial" charset="0"/>
                        </a:rPr>
                        <a:t>Chinese Water Chestnut</a:t>
                      </a:r>
                    </a:p>
                  </a:txBody>
                  <a:tcPr marL="45720" marR="45720" anchor="ctr" anchorCtr="1" horzOverflow="overflow">
                    <a:lnL cap="flat">
                      <a:noFill/>
                    </a:lnL>
                    <a:lnR cap="flat">
                      <a:noFill/>
                    </a:lnR>
                    <a:lnT cap="fla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16" name="Rectangle 12"/>
          <p:cNvSpPr>
            <a:spLocks noGrp="1" noRot="1" noChangeArrowheads="1"/>
          </p:cNvSpPr>
          <p:nvPr>
            <p:ph type="title"/>
          </p:nvPr>
        </p:nvSpPr>
        <p:spPr>
          <a:xfrm>
            <a:off x="304800" y="685800"/>
            <a:ext cx="8229600" cy="1143000"/>
          </a:xfrm>
        </p:spPr>
        <p:txBody>
          <a:bodyPr/>
          <a:lstStyle/>
          <a:p>
            <a:r>
              <a:rPr lang="en-US" altLang="en-US">
                <a:solidFill>
                  <a:schemeClr val="tx1"/>
                </a:solidFill>
              </a:rPr>
              <a:t>The First Three Rules Of Water Garden Installation Are???</a:t>
            </a:r>
          </a:p>
        </p:txBody>
      </p:sp>
      <p:pic>
        <p:nvPicPr>
          <p:cNvPr id="456717" name="Picture 13" descr="linlily1"/>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2590800"/>
            <a:ext cx="5789613" cy="405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2"/>
          <p:cNvSpPr>
            <a:spLocks noGrp="1" noRot="1" noChangeArrowheads="1"/>
          </p:cNvSpPr>
          <p:nvPr>
            <p:ph type="title"/>
          </p:nvPr>
        </p:nvSpPr>
        <p:spPr/>
        <p:txBody>
          <a:bodyPr/>
          <a:lstStyle/>
          <a:p>
            <a:r>
              <a:rPr lang="en-US" altLang="en-US"/>
              <a:t>Water Irises</a:t>
            </a:r>
          </a:p>
        </p:txBody>
      </p:sp>
      <p:sp>
        <p:nvSpPr>
          <p:cNvPr id="695299" name="Rectangle 3"/>
          <p:cNvSpPr>
            <a:spLocks noGrp="1" noChangeArrowheads="1"/>
          </p:cNvSpPr>
          <p:nvPr>
            <p:ph type="body" idx="1"/>
          </p:nvPr>
        </p:nvSpPr>
        <p:spPr/>
        <p:txBody>
          <a:bodyPr/>
          <a:lstStyle/>
          <a:p>
            <a:pPr>
              <a:lnSpc>
                <a:spcPct val="90000"/>
              </a:lnSpc>
              <a:buFont typeface="Wingdings" charset="2"/>
              <a:buNone/>
            </a:pPr>
            <a:r>
              <a:rPr lang="en-US" altLang="en-US" sz="4000">
                <a:effectLst/>
              </a:rPr>
              <a:t> I. laevigatae</a:t>
            </a:r>
          </a:p>
          <a:p>
            <a:pPr>
              <a:lnSpc>
                <a:spcPct val="90000"/>
              </a:lnSpc>
              <a:buFont typeface="Wingdings" charset="2"/>
              <a:buNone/>
            </a:pPr>
            <a:r>
              <a:rPr lang="en-US" altLang="en-US" sz="4000">
                <a:effectLst/>
              </a:rPr>
              <a:t> I. pseudacorus</a:t>
            </a:r>
          </a:p>
          <a:p>
            <a:pPr>
              <a:lnSpc>
                <a:spcPct val="90000"/>
              </a:lnSpc>
              <a:buFont typeface="Wingdings" charset="2"/>
              <a:buNone/>
            </a:pPr>
            <a:r>
              <a:rPr lang="en-US" altLang="en-US" sz="4000">
                <a:effectLst/>
              </a:rPr>
              <a:t> I. versicolor </a:t>
            </a:r>
          </a:p>
          <a:p>
            <a:pPr>
              <a:lnSpc>
                <a:spcPct val="90000"/>
              </a:lnSpc>
              <a:buFont typeface="Wingdings" charset="2"/>
              <a:buNone/>
            </a:pPr>
            <a:r>
              <a:rPr lang="en-US" altLang="en-US" sz="4000">
                <a:effectLst/>
              </a:rPr>
              <a:t> I. virginica </a:t>
            </a:r>
          </a:p>
          <a:p>
            <a:pPr>
              <a:lnSpc>
                <a:spcPct val="90000"/>
              </a:lnSpc>
              <a:buFont typeface="Wingdings" charset="2"/>
              <a:buNone/>
            </a:pPr>
            <a:r>
              <a:rPr lang="en-US" altLang="en-US" sz="4000">
                <a:effectLst/>
              </a:rPr>
              <a:t> I. fulva</a:t>
            </a:r>
          </a:p>
          <a:p>
            <a:pPr>
              <a:lnSpc>
                <a:spcPct val="90000"/>
              </a:lnSpc>
              <a:buFont typeface="Wingdings" charset="2"/>
              <a:buNone/>
            </a:pPr>
            <a:r>
              <a:rPr lang="en-US" altLang="en-US" sz="4000">
                <a:effectLst/>
              </a:rPr>
              <a:t> I. brevicaulis</a:t>
            </a:r>
            <a:r>
              <a:rPr lang="en-US" altLang="en-US" sz="4000">
                <a:solidFill>
                  <a:srgbClr val="FFCC66"/>
                </a:solidFill>
                <a:effectLst/>
              </a:rPr>
              <a:t>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3" name="Text Box 3"/>
          <p:cNvSpPr txBox="1">
            <a:spLocks noChangeArrowheads="1"/>
          </p:cNvSpPr>
          <p:nvPr/>
        </p:nvSpPr>
        <p:spPr bwMode="auto">
          <a:xfrm>
            <a:off x="2514600" y="304800"/>
            <a:ext cx="441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r>
              <a:rPr lang="en-US" altLang="en-US" sz="4400" b="1" i="1">
                <a:solidFill>
                  <a:schemeClr val="bg2"/>
                </a:solidFill>
                <a:latin typeface="Times New Roman" charset="0"/>
                <a:ea typeface="Times New Roman" charset="0"/>
                <a:cs typeface="Times New Roman" charset="0"/>
              </a:rPr>
              <a:t>Iris laevigata</a:t>
            </a:r>
            <a:r>
              <a:rPr lang="en-US" altLang="en-US" sz="4400" b="1" i="1">
                <a:solidFill>
                  <a:schemeClr val="bg2"/>
                </a:solidFill>
                <a:effectLst>
                  <a:outerShdw blurRad="38100" dist="38100" dir="2700000" algn="tl">
                    <a:srgbClr val="000000"/>
                  </a:outerShdw>
                </a:effectLst>
                <a:latin typeface="Times New Roman" charset="0"/>
                <a:ea typeface="Times New Roman" charset="0"/>
                <a:cs typeface="Times New Roman" charset="0"/>
              </a:rPr>
              <a:t> </a:t>
            </a:r>
          </a:p>
        </p:txBody>
      </p:sp>
      <p:pic>
        <p:nvPicPr>
          <p:cNvPr id="696324" name="Picture 4" descr="ILaevig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524000"/>
            <a:ext cx="5257800" cy="36877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7" name="Text Box 3"/>
          <p:cNvSpPr txBox="1">
            <a:spLocks noChangeArrowheads="1"/>
          </p:cNvSpPr>
          <p:nvPr/>
        </p:nvSpPr>
        <p:spPr bwMode="auto">
          <a:xfrm>
            <a:off x="2286000" y="269875"/>
            <a:ext cx="464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endParaRPr lang="en-US" altLang="en-US" b="1">
              <a:solidFill>
                <a:srgbClr val="FFCC66"/>
              </a:solidFill>
              <a:effectLst>
                <a:outerShdw blurRad="38100" dist="38100" dir="2700000" algn="tl">
                  <a:srgbClr val="000000"/>
                </a:outerShdw>
              </a:effectLst>
              <a:latin typeface="Times New Roman" charset="0"/>
            </a:endParaRPr>
          </a:p>
        </p:txBody>
      </p:sp>
      <p:sp>
        <p:nvSpPr>
          <p:cNvPr id="697348" name="Text Box 4"/>
          <p:cNvSpPr txBox="1">
            <a:spLocks noChangeArrowheads="1"/>
          </p:cNvSpPr>
          <p:nvPr/>
        </p:nvSpPr>
        <p:spPr bwMode="auto">
          <a:xfrm>
            <a:off x="1447800" y="228600"/>
            <a:ext cx="670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endParaRPr lang="en-US" altLang="en-US" b="1">
              <a:solidFill>
                <a:srgbClr val="FFCC66"/>
              </a:solidFill>
              <a:effectLst>
                <a:outerShdw blurRad="38100" dist="38100" dir="2700000" algn="tl">
                  <a:srgbClr val="000000"/>
                </a:outerShdw>
              </a:effectLst>
              <a:latin typeface="Times New Roman" charset="0"/>
            </a:endParaRPr>
          </a:p>
        </p:txBody>
      </p:sp>
      <p:sp>
        <p:nvSpPr>
          <p:cNvPr id="697349" name="Text Box 5"/>
          <p:cNvSpPr txBox="1">
            <a:spLocks noChangeArrowheads="1"/>
          </p:cNvSpPr>
          <p:nvPr/>
        </p:nvSpPr>
        <p:spPr bwMode="auto">
          <a:xfrm>
            <a:off x="1219200" y="609600"/>
            <a:ext cx="640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r>
              <a:rPr lang="en-US" altLang="en-US" sz="3200" b="1" i="1">
                <a:solidFill>
                  <a:schemeClr val="bg2"/>
                </a:solidFill>
                <a:latin typeface="Times New Roman" charset="0"/>
                <a:ea typeface="Times New Roman" charset="0"/>
                <a:cs typeface="Times New Roman" charset="0"/>
              </a:rPr>
              <a:t> </a:t>
            </a:r>
            <a:r>
              <a:rPr lang="en-US" altLang="en-US" sz="4000" b="1" i="1">
                <a:solidFill>
                  <a:schemeClr val="bg2"/>
                </a:solidFill>
                <a:latin typeface="Times New Roman" charset="0"/>
                <a:ea typeface="Times New Roman" charset="0"/>
                <a:cs typeface="Times New Roman" charset="0"/>
              </a:rPr>
              <a:t>Iris pseudacorus</a:t>
            </a:r>
            <a:r>
              <a:rPr lang="en-US" altLang="en-US" sz="4000" b="1" i="1">
                <a:solidFill>
                  <a:srgbClr val="FFCC66"/>
                </a:solidFill>
                <a:effectLst>
                  <a:outerShdw blurRad="38100" dist="38100" dir="2700000" algn="tl">
                    <a:srgbClr val="000000"/>
                  </a:outerShdw>
                </a:effectLst>
                <a:latin typeface="Times New Roman" charset="0"/>
                <a:ea typeface="Times New Roman" charset="0"/>
                <a:cs typeface="Times New Roman" charset="0"/>
              </a:rPr>
              <a:t> </a:t>
            </a:r>
          </a:p>
        </p:txBody>
      </p:sp>
      <p:pic>
        <p:nvPicPr>
          <p:cNvPr id="697350" name="Picture 6" descr="ipseudacor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295400"/>
            <a:ext cx="5029200" cy="4300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Rectangle 2"/>
          <p:cNvSpPr>
            <a:spLocks noGrp="1" noRot="1" noChangeArrowheads="1"/>
          </p:cNvSpPr>
          <p:nvPr>
            <p:ph type="title"/>
          </p:nvPr>
        </p:nvSpPr>
        <p:spPr>
          <a:xfrm>
            <a:off x="1066800" y="4343400"/>
            <a:ext cx="7772400" cy="2286000"/>
          </a:xfrm>
        </p:spPr>
        <p:txBody>
          <a:bodyPr/>
          <a:lstStyle/>
          <a:p>
            <a:r>
              <a:rPr lang="en-US" altLang="en-US" sz="3200">
                <a:solidFill>
                  <a:srgbClr val="FFCC66"/>
                </a:solidFill>
              </a:rPr>
              <a:t/>
            </a:r>
            <a:br>
              <a:rPr lang="en-US" altLang="en-US" sz="3200">
                <a:solidFill>
                  <a:srgbClr val="FFCC66"/>
                </a:solidFill>
              </a:rPr>
            </a:br>
            <a:r>
              <a:rPr lang="en-US" altLang="en-US" sz="3200">
                <a:solidFill>
                  <a:srgbClr val="FFCC66"/>
                </a:solidFill>
              </a:rPr>
              <a:t/>
            </a:r>
            <a:br>
              <a:rPr lang="en-US" altLang="en-US" sz="3200">
                <a:solidFill>
                  <a:srgbClr val="FFCC66"/>
                </a:solidFill>
              </a:rPr>
            </a:br>
            <a:r>
              <a:rPr lang="en-US" altLang="en-US" sz="3200">
                <a:solidFill>
                  <a:srgbClr val="FFCC66"/>
                </a:solidFill>
              </a:rPr>
              <a:t/>
            </a:r>
            <a:br>
              <a:rPr lang="en-US" altLang="en-US" sz="3200">
                <a:solidFill>
                  <a:srgbClr val="FFCC66"/>
                </a:solidFill>
              </a:rPr>
            </a:br>
            <a:endParaRPr lang="en-US" altLang="en-US">
              <a:solidFill>
                <a:srgbClr val="FFCC66"/>
              </a:solidFill>
            </a:endParaRPr>
          </a:p>
        </p:txBody>
      </p:sp>
      <p:pic>
        <p:nvPicPr>
          <p:cNvPr id="698371" name="Picture 3" descr="iversi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00200"/>
            <a:ext cx="5913438" cy="3941763"/>
          </a:xfrm>
          <a:prstGeom prst="rect">
            <a:avLst/>
          </a:prstGeom>
          <a:noFill/>
          <a:extLst>
            <a:ext uri="{909E8E84-426E-40DD-AFC4-6F175D3DCCD1}">
              <a14:hiddenFill xmlns:a14="http://schemas.microsoft.com/office/drawing/2010/main">
                <a:solidFill>
                  <a:srgbClr val="FFFFFF"/>
                </a:solidFill>
              </a14:hiddenFill>
            </a:ext>
          </a:extLst>
        </p:spPr>
      </p:pic>
      <p:sp>
        <p:nvSpPr>
          <p:cNvPr id="698372" name="Text Box 4"/>
          <p:cNvSpPr txBox="1">
            <a:spLocks noChangeArrowheads="1"/>
          </p:cNvSpPr>
          <p:nvPr/>
        </p:nvSpPr>
        <p:spPr bwMode="auto">
          <a:xfrm>
            <a:off x="2209800" y="381000"/>
            <a:ext cx="533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r>
              <a:rPr lang="en-US" altLang="en-US" sz="4400" b="1" i="1">
                <a:solidFill>
                  <a:schemeClr val="bg2"/>
                </a:solidFill>
                <a:latin typeface="Times New Roman" charset="0"/>
                <a:ea typeface="Times New Roman" charset="0"/>
                <a:cs typeface="Times New Roman" charset="0"/>
              </a:rPr>
              <a:t>Iris versicolor</a:t>
            </a:r>
            <a:r>
              <a:rPr lang="en-US" altLang="en-US" b="1" i="1">
                <a:solidFill>
                  <a:srgbClr val="FFCC66"/>
                </a:solidFill>
                <a:latin typeface="Times New Roman" charset="0"/>
                <a:ea typeface="Times New Roman" charset="0"/>
                <a:cs typeface="Times New Roman" charset="0"/>
              </a:rPr>
              <a:t>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Rot="1" noChangeArrowheads="1"/>
          </p:cNvSpPr>
          <p:nvPr>
            <p:ph type="title"/>
          </p:nvPr>
        </p:nvSpPr>
        <p:spPr>
          <a:xfrm>
            <a:off x="1143000" y="4419600"/>
            <a:ext cx="7772400" cy="2133600"/>
          </a:xfrm>
        </p:spPr>
        <p:txBody>
          <a:bodyPr/>
          <a:lstStyle/>
          <a:p>
            <a:r>
              <a:rPr lang="en-US" altLang="en-US">
                <a:solidFill>
                  <a:srgbClr val="FFCC66"/>
                </a:solidFill>
              </a:rPr>
              <a:t> </a:t>
            </a:r>
            <a:endParaRPr lang="en-US" altLang="en-US" sz="3200">
              <a:solidFill>
                <a:srgbClr val="FFCC66"/>
              </a:solidFill>
            </a:endParaRPr>
          </a:p>
        </p:txBody>
      </p:sp>
      <p:pic>
        <p:nvPicPr>
          <p:cNvPr id="699395" name="Picture 3" descr="ivirgin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219200"/>
            <a:ext cx="5303838" cy="3535363"/>
          </a:xfrm>
          <a:prstGeom prst="rect">
            <a:avLst/>
          </a:prstGeom>
          <a:noFill/>
          <a:extLst>
            <a:ext uri="{909E8E84-426E-40DD-AFC4-6F175D3DCCD1}">
              <a14:hiddenFill xmlns:a14="http://schemas.microsoft.com/office/drawing/2010/main">
                <a:solidFill>
                  <a:srgbClr val="FFFFFF"/>
                </a:solidFill>
              </a14:hiddenFill>
            </a:ext>
          </a:extLst>
        </p:spPr>
      </p:pic>
      <p:sp>
        <p:nvSpPr>
          <p:cNvPr id="699396" name="Text Box 4"/>
          <p:cNvSpPr txBox="1">
            <a:spLocks noChangeArrowheads="1"/>
          </p:cNvSpPr>
          <p:nvPr/>
        </p:nvSpPr>
        <p:spPr bwMode="auto">
          <a:xfrm>
            <a:off x="1143000" y="457200"/>
            <a:ext cx="800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r>
              <a:rPr lang="en-US" altLang="en-US" b="1" i="1">
                <a:solidFill>
                  <a:schemeClr val="bg2"/>
                </a:solidFill>
                <a:effectLst>
                  <a:outerShdw blurRad="38100" dist="38100" dir="2700000" algn="tl">
                    <a:srgbClr val="000000"/>
                  </a:outerShdw>
                </a:effectLst>
                <a:latin typeface="Times New Roman" charset="0"/>
                <a:ea typeface="Times New Roman" charset="0"/>
                <a:cs typeface="Times New Roman" charset="0"/>
              </a:rPr>
              <a:t> </a:t>
            </a:r>
            <a:r>
              <a:rPr lang="en-US" altLang="en-US" sz="4000" b="1" i="1">
                <a:solidFill>
                  <a:schemeClr val="bg2"/>
                </a:solidFill>
                <a:latin typeface="Times New Roman" charset="0"/>
                <a:ea typeface="Times New Roman" charset="0"/>
                <a:cs typeface="Times New Roman" charset="0"/>
              </a:rPr>
              <a:t>Iris virginica</a:t>
            </a:r>
            <a:r>
              <a:rPr lang="en-US" altLang="en-US" b="1" i="1">
                <a:solidFill>
                  <a:schemeClr val="bg2"/>
                </a:solidFill>
                <a:effectLst>
                  <a:outerShdw blurRad="38100" dist="38100" dir="2700000" algn="tl">
                    <a:srgbClr val="000000"/>
                  </a:outerShdw>
                </a:effectLst>
                <a:latin typeface="Times New Roman" charset="0"/>
                <a:ea typeface="Times New Roman" charset="0"/>
                <a:cs typeface="Times New Roman" charset="0"/>
              </a:rPr>
              <a:t>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9" name="Text Box 3"/>
          <p:cNvSpPr txBox="1">
            <a:spLocks noChangeArrowheads="1"/>
          </p:cNvSpPr>
          <p:nvPr/>
        </p:nvSpPr>
        <p:spPr bwMode="auto">
          <a:xfrm>
            <a:off x="304800" y="0"/>
            <a:ext cx="8534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endParaRPr lang="en-US" altLang="en-US">
              <a:solidFill>
                <a:srgbClr val="FFCC66"/>
              </a:solidFill>
              <a:latin typeface="Times New Roman" charset="0"/>
            </a:endParaRPr>
          </a:p>
          <a:p>
            <a:pPr algn="ctr" eaLnBrk="1" hangingPunct="1"/>
            <a:r>
              <a:rPr lang="en-US" altLang="en-US" sz="4000" b="1" i="1">
                <a:solidFill>
                  <a:schemeClr val="bg2"/>
                </a:solidFill>
                <a:latin typeface="Times New Roman" charset="0"/>
              </a:rPr>
              <a:t>Iris fulva</a:t>
            </a:r>
          </a:p>
        </p:txBody>
      </p:sp>
      <p:pic>
        <p:nvPicPr>
          <p:cNvPr id="700420" name="Picture 4" descr="I_fulv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546475" cy="4038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Grp="1" noRot="1" noChangeArrowheads="1"/>
          </p:cNvSpPr>
          <p:nvPr>
            <p:ph type="title"/>
          </p:nvPr>
        </p:nvSpPr>
        <p:spPr>
          <a:xfrm>
            <a:off x="0" y="5029200"/>
            <a:ext cx="9144000" cy="1828800"/>
          </a:xfrm>
        </p:spPr>
        <p:txBody>
          <a:bodyPr/>
          <a:lstStyle/>
          <a:p>
            <a:pPr algn="l"/>
            <a:r>
              <a:rPr lang="en-US" altLang="en-US" sz="3200">
                <a:solidFill>
                  <a:srgbClr val="FFCC66"/>
                </a:solidFill>
              </a:rPr>
              <a:t/>
            </a:r>
            <a:br>
              <a:rPr lang="en-US" altLang="en-US" sz="3200">
                <a:solidFill>
                  <a:srgbClr val="FFCC66"/>
                </a:solidFill>
              </a:rPr>
            </a:br>
            <a:r>
              <a:rPr lang="en-US" altLang="en-US" sz="3200">
                <a:solidFill>
                  <a:srgbClr val="FFCC66"/>
                </a:solidFill>
              </a:rPr>
              <a:t/>
            </a:r>
            <a:br>
              <a:rPr lang="en-US" altLang="en-US" sz="3200">
                <a:solidFill>
                  <a:srgbClr val="FFCC66"/>
                </a:solidFill>
              </a:rPr>
            </a:br>
            <a:r>
              <a:rPr lang="en-US" altLang="en-US" sz="3200">
                <a:solidFill>
                  <a:srgbClr val="FFCC66"/>
                </a:solidFill>
              </a:rPr>
              <a:t/>
            </a:r>
            <a:br>
              <a:rPr lang="en-US" altLang="en-US" sz="3200">
                <a:solidFill>
                  <a:srgbClr val="FFCC66"/>
                </a:solidFill>
              </a:rPr>
            </a:br>
            <a:endParaRPr lang="en-US" altLang="en-US" sz="3200">
              <a:solidFill>
                <a:srgbClr val="FFCC66"/>
              </a:solidFill>
            </a:endParaRPr>
          </a:p>
        </p:txBody>
      </p:sp>
      <p:sp>
        <p:nvSpPr>
          <p:cNvPr id="702467" name="Text Box 3"/>
          <p:cNvSpPr txBox="1">
            <a:spLocks noChangeArrowheads="1"/>
          </p:cNvSpPr>
          <p:nvPr/>
        </p:nvSpPr>
        <p:spPr bwMode="auto">
          <a:xfrm>
            <a:off x="2209800" y="533400"/>
            <a:ext cx="5410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r>
              <a:rPr lang="en-US" altLang="en-US" sz="4000" b="1" i="1">
                <a:solidFill>
                  <a:schemeClr val="bg2"/>
                </a:solidFill>
                <a:latin typeface="Times New Roman" charset="0"/>
              </a:rPr>
              <a:t>Iris</a:t>
            </a:r>
            <a:r>
              <a:rPr lang="en-US" altLang="en-US" b="1" i="1">
                <a:solidFill>
                  <a:schemeClr val="bg2"/>
                </a:solidFill>
                <a:latin typeface="Times New Roman" charset="0"/>
              </a:rPr>
              <a:t>  </a:t>
            </a:r>
            <a:r>
              <a:rPr lang="en-US" altLang="en-US" sz="4000" b="1" i="1">
                <a:solidFill>
                  <a:schemeClr val="bg2"/>
                </a:solidFill>
                <a:latin typeface="Times New Roman" charset="0"/>
              </a:rPr>
              <a:t>brevicaulis</a:t>
            </a:r>
          </a:p>
        </p:txBody>
      </p:sp>
      <p:pic>
        <p:nvPicPr>
          <p:cNvPr id="702468" name="Picture 4" descr="I_brev_stal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295400"/>
            <a:ext cx="3681413" cy="518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p:cNvSpPr>
            <a:spLocks noGrp="1" noRot="1" noChangeArrowheads="1"/>
          </p:cNvSpPr>
          <p:nvPr>
            <p:ph type="title"/>
          </p:nvPr>
        </p:nvSpPr>
        <p:spPr/>
        <p:txBody>
          <a:bodyPr/>
          <a:lstStyle/>
          <a:p>
            <a:r>
              <a:rPr lang="en-US" altLang="en-US"/>
              <a:t>Star Sedge</a:t>
            </a:r>
            <a:br>
              <a:rPr lang="en-US" altLang="en-US"/>
            </a:br>
            <a:r>
              <a:rPr lang="en-US" altLang="en-US" sz="4000" i="1">
                <a:effectLst/>
              </a:rPr>
              <a:t>Dichromena colorata</a:t>
            </a:r>
            <a:endParaRPr lang="en-US" altLang="en-US" sz="4000"/>
          </a:p>
        </p:txBody>
      </p:sp>
      <p:pic>
        <p:nvPicPr>
          <p:cNvPr id="703491" name="Picture 3" descr="dichromona_color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905000"/>
            <a:ext cx="3352800" cy="447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Rectangle 2"/>
          <p:cNvSpPr>
            <a:spLocks noGrp="1" noRot="1" noChangeArrowheads="1"/>
          </p:cNvSpPr>
          <p:nvPr>
            <p:ph type="title"/>
          </p:nvPr>
        </p:nvSpPr>
        <p:spPr>
          <a:xfrm>
            <a:off x="609600" y="381000"/>
            <a:ext cx="8305800" cy="1143000"/>
          </a:xfrm>
        </p:spPr>
        <p:txBody>
          <a:bodyPr/>
          <a:lstStyle/>
          <a:p>
            <a:r>
              <a:rPr lang="en-US" altLang="en-US"/>
              <a:t>Taro</a:t>
            </a:r>
            <a:br>
              <a:rPr lang="en-US" altLang="en-US"/>
            </a:br>
            <a:r>
              <a:rPr lang="en-US" altLang="en-US" sz="4000" i="1">
                <a:effectLst/>
              </a:rPr>
              <a:t>Colocasia esculenta</a:t>
            </a:r>
            <a:r>
              <a:rPr lang="en-US" altLang="en-US" sz="4000">
                <a:effectLst/>
              </a:rPr>
              <a:t> ‘Black Magic’</a:t>
            </a:r>
          </a:p>
        </p:txBody>
      </p:sp>
      <p:pic>
        <p:nvPicPr>
          <p:cNvPr id="704515" name="Picture 3" descr="DSCF0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209800"/>
            <a:ext cx="4343400" cy="3927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2"/>
          <p:cNvSpPr>
            <a:spLocks noGrp="1" noRot="1" noChangeArrowheads="1"/>
          </p:cNvSpPr>
          <p:nvPr>
            <p:ph type="title"/>
          </p:nvPr>
        </p:nvSpPr>
        <p:spPr>
          <a:xfrm>
            <a:off x="457200" y="914400"/>
            <a:ext cx="8229600" cy="1066800"/>
          </a:xfrm>
        </p:spPr>
        <p:txBody>
          <a:bodyPr/>
          <a:lstStyle/>
          <a:p>
            <a:r>
              <a:rPr lang="en-US" altLang="en-US"/>
              <a:t>Umbrella Palm</a:t>
            </a:r>
            <a:br>
              <a:rPr lang="en-US" altLang="en-US"/>
            </a:br>
            <a:r>
              <a:rPr lang="en-US" altLang="en-US" i="1">
                <a:effectLst/>
              </a:rPr>
              <a:t>Cyperus alternifolius</a:t>
            </a:r>
            <a:r>
              <a:rPr lang="en-US" altLang="en-US" b="0" i="1">
                <a:effectLst/>
              </a:rPr>
              <a:t/>
            </a:r>
            <a:br>
              <a:rPr lang="en-US" altLang="en-US" b="0" i="1">
                <a:effectLst/>
              </a:rPr>
            </a:br>
            <a:endParaRPr lang="en-US" altLang="en-US" b="0" i="1">
              <a:effectLst/>
            </a:endParaRPr>
          </a:p>
        </p:txBody>
      </p:sp>
      <p:pic>
        <p:nvPicPr>
          <p:cNvPr id="706563" name="Picture 3" descr="Umbrella Pal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905000"/>
            <a:ext cx="3124200" cy="4395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2" name="Rectangle 4"/>
          <p:cNvSpPr>
            <a:spLocks noGrp="1" noRot="1" noChangeArrowheads="1"/>
          </p:cNvSpPr>
          <p:nvPr>
            <p:ph type="title"/>
          </p:nvPr>
        </p:nvSpPr>
        <p:spPr>
          <a:xfrm>
            <a:off x="457200" y="762000"/>
            <a:ext cx="8305800" cy="5745163"/>
          </a:xfrm>
        </p:spPr>
        <p:txBody>
          <a:bodyPr/>
          <a:lstStyle/>
          <a:p>
            <a:r>
              <a:rPr lang="en-US" altLang="en-US" sz="6000">
                <a:solidFill>
                  <a:schemeClr val="bg2"/>
                </a:solidFill>
                <a:effectLst/>
              </a:rPr>
              <a:t>1. Location !</a:t>
            </a:r>
            <a:br>
              <a:rPr lang="en-US" altLang="en-US" sz="6000">
                <a:solidFill>
                  <a:schemeClr val="bg2"/>
                </a:solidFill>
                <a:effectLst/>
              </a:rPr>
            </a:br>
            <a:r>
              <a:rPr lang="en-US" altLang="en-US" sz="6000">
                <a:solidFill>
                  <a:schemeClr val="bg2"/>
                </a:solidFill>
                <a:effectLst/>
              </a:rPr>
              <a:t/>
            </a:r>
            <a:br>
              <a:rPr lang="en-US" altLang="en-US" sz="6000">
                <a:solidFill>
                  <a:schemeClr val="bg2"/>
                </a:solidFill>
                <a:effectLst/>
              </a:rPr>
            </a:br>
            <a:r>
              <a:rPr lang="en-US" altLang="en-US" sz="6000">
                <a:solidFill>
                  <a:schemeClr val="bg2"/>
                </a:solidFill>
                <a:effectLst/>
              </a:rPr>
              <a:t>2. Location !</a:t>
            </a:r>
            <a:br>
              <a:rPr lang="en-US" altLang="en-US" sz="6000">
                <a:solidFill>
                  <a:schemeClr val="bg2"/>
                </a:solidFill>
                <a:effectLst/>
              </a:rPr>
            </a:br>
            <a:r>
              <a:rPr lang="en-US" altLang="en-US" sz="6000">
                <a:solidFill>
                  <a:schemeClr val="bg2"/>
                </a:solidFill>
                <a:effectLst/>
              </a:rPr>
              <a:t/>
            </a:r>
            <a:br>
              <a:rPr lang="en-US" altLang="en-US" sz="6000">
                <a:solidFill>
                  <a:schemeClr val="bg2"/>
                </a:solidFill>
                <a:effectLst/>
              </a:rPr>
            </a:br>
            <a:r>
              <a:rPr lang="en-US" altLang="en-US" sz="6000">
                <a:solidFill>
                  <a:schemeClr val="bg2"/>
                </a:solidFill>
                <a:effectLst/>
              </a:rPr>
              <a:t>3. Location !</a:t>
            </a:r>
            <a:r>
              <a:rPr lang="en-US" altLang="en-US" sz="6000">
                <a:solidFill>
                  <a:schemeClr val="hlink"/>
                </a:solidFill>
                <a:effectLst/>
              </a:rPr>
              <a:t/>
            </a:r>
            <a:br>
              <a:rPr lang="en-US" altLang="en-US" sz="6000">
                <a:solidFill>
                  <a:schemeClr val="hlink"/>
                </a:solidFill>
                <a:effectLst/>
              </a:rPr>
            </a:br>
            <a:endParaRPr lang="en-US" altLang="en-US" sz="6000">
              <a:solidFill>
                <a:schemeClr val="hlink"/>
              </a:solidFill>
              <a:effectLst/>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2"/>
          <p:cNvSpPr>
            <a:spLocks noGrp="1" noRot="1" noChangeArrowheads="1"/>
          </p:cNvSpPr>
          <p:nvPr>
            <p:ph type="title"/>
          </p:nvPr>
        </p:nvSpPr>
        <p:spPr>
          <a:xfrm>
            <a:off x="1143000" y="304800"/>
            <a:ext cx="7772400" cy="1143000"/>
          </a:xfrm>
        </p:spPr>
        <p:txBody>
          <a:bodyPr/>
          <a:lstStyle/>
          <a:p>
            <a:r>
              <a:rPr lang="en-US" altLang="en-US"/>
              <a:t>Cattail</a:t>
            </a:r>
            <a:br>
              <a:rPr lang="en-US" altLang="en-US"/>
            </a:br>
            <a:r>
              <a:rPr lang="en-US" altLang="en-US" sz="4000" i="1">
                <a:effectLst/>
              </a:rPr>
              <a:t>Typha</a:t>
            </a:r>
            <a:r>
              <a:rPr lang="en-US" altLang="en-US" sz="4000"/>
              <a:t> </a:t>
            </a:r>
            <a:r>
              <a:rPr lang="en-US" altLang="en-US" sz="4000">
                <a:effectLst/>
              </a:rPr>
              <a:t>species</a:t>
            </a:r>
            <a:endParaRPr lang="en-US" altLang="en-US">
              <a:effectLst/>
            </a:endParaRPr>
          </a:p>
        </p:txBody>
      </p:sp>
      <p:pic>
        <p:nvPicPr>
          <p:cNvPr id="708611" name="Picture 3" descr="mini%20dwarf%20cattail_h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752600"/>
            <a:ext cx="4738688"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Rot="1" noChangeArrowheads="1"/>
          </p:cNvSpPr>
          <p:nvPr>
            <p:ph type="title"/>
          </p:nvPr>
        </p:nvSpPr>
        <p:spPr>
          <a:xfrm>
            <a:off x="1143000" y="304800"/>
            <a:ext cx="7772400" cy="1143000"/>
          </a:xfrm>
        </p:spPr>
        <p:txBody>
          <a:bodyPr/>
          <a:lstStyle/>
          <a:p>
            <a:r>
              <a:rPr lang="en-US" altLang="en-US"/>
              <a:t>Sweet Flag</a:t>
            </a:r>
            <a:br>
              <a:rPr lang="en-US" altLang="en-US"/>
            </a:br>
            <a:r>
              <a:rPr lang="en-US" altLang="en-US" sz="4000" i="1">
                <a:effectLst/>
              </a:rPr>
              <a:t>Acorus calamus </a:t>
            </a:r>
            <a:r>
              <a:rPr lang="en-US" altLang="en-US" sz="4000">
                <a:effectLst/>
              </a:rPr>
              <a:t>‘Variegated’</a:t>
            </a:r>
          </a:p>
        </p:txBody>
      </p:sp>
      <p:pic>
        <p:nvPicPr>
          <p:cNvPr id="710659" name="Picture 3" descr="swt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133600"/>
            <a:ext cx="4953000" cy="3187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Rot="1" noChangeArrowheads="1"/>
          </p:cNvSpPr>
          <p:nvPr>
            <p:ph type="title"/>
          </p:nvPr>
        </p:nvSpPr>
        <p:spPr>
          <a:xfrm>
            <a:off x="457200" y="685800"/>
            <a:ext cx="8229600" cy="1143000"/>
          </a:xfrm>
        </p:spPr>
        <p:txBody>
          <a:bodyPr/>
          <a:lstStyle/>
          <a:p>
            <a:r>
              <a:rPr lang="en-US" altLang="en-US"/>
              <a:t>Grassy-leaved sweet flag </a:t>
            </a:r>
            <a:br>
              <a:rPr lang="en-US" altLang="en-US"/>
            </a:br>
            <a:r>
              <a:rPr lang="en-US" altLang="en-US" sz="4000" i="1">
                <a:effectLst/>
              </a:rPr>
              <a:t>Acorus gramineus variegatus</a:t>
            </a:r>
            <a:r>
              <a:rPr lang="en-US" altLang="en-US" sz="4000" i="1">
                <a:solidFill>
                  <a:srgbClr val="FFCC66"/>
                </a:solidFill>
                <a:effectLst/>
              </a:rPr>
              <a:t/>
            </a:r>
            <a:br>
              <a:rPr lang="en-US" altLang="en-US" sz="4000" i="1">
                <a:solidFill>
                  <a:srgbClr val="FFCC66"/>
                </a:solidFill>
                <a:effectLst/>
              </a:rPr>
            </a:br>
            <a:endParaRPr lang="en-US" altLang="en-US" sz="4000" i="1">
              <a:solidFill>
                <a:srgbClr val="FFCC66"/>
              </a:solidFill>
              <a:effectLst/>
            </a:endParaRPr>
          </a:p>
        </p:txBody>
      </p:sp>
      <p:pic>
        <p:nvPicPr>
          <p:cNvPr id="712707" name="Picture 3" descr="dwfvarsweet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057400"/>
            <a:ext cx="4292600" cy="4222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2"/>
          <p:cNvSpPr>
            <a:spLocks noGrp="1" noRot="1" noChangeArrowheads="1"/>
          </p:cNvSpPr>
          <p:nvPr>
            <p:ph type="title"/>
          </p:nvPr>
        </p:nvSpPr>
        <p:spPr/>
        <p:txBody>
          <a:bodyPr/>
          <a:lstStyle/>
          <a:p>
            <a:r>
              <a:rPr lang="en-US" altLang="en-US"/>
              <a:t>Rush</a:t>
            </a:r>
            <a:br>
              <a:rPr lang="en-US" altLang="en-US"/>
            </a:br>
            <a:r>
              <a:rPr lang="en-US" altLang="en-US" sz="4000" i="1">
                <a:effectLst/>
              </a:rPr>
              <a:t>Juncus effusus</a:t>
            </a:r>
          </a:p>
        </p:txBody>
      </p:sp>
      <p:pic>
        <p:nvPicPr>
          <p:cNvPr id="714755" name="Picture 3" descr="juncus_effus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981200"/>
            <a:ext cx="3478213" cy="426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Rot="1" noChangeArrowheads="1"/>
          </p:cNvSpPr>
          <p:nvPr>
            <p:ph type="title"/>
          </p:nvPr>
        </p:nvSpPr>
        <p:spPr/>
        <p:txBody>
          <a:bodyPr/>
          <a:lstStyle/>
          <a:p>
            <a:r>
              <a:rPr lang="en-US" altLang="en-US"/>
              <a:t>Water Bamboo</a:t>
            </a:r>
            <a:br>
              <a:rPr lang="en-US" altLang="en-US"/>
            </a:br>
            <a:r>
              <a:rPr lang="en-US" altLang="en-US" sz="4000" i="1">
                <a:effectLst/>
              </a:rPr>
              <a:t>Dulichium arundinaceum</a:t>
            </a:r>
          </a:p>
        </p:txBody>
      </p:sp>
      <p:pic>
        <p:nvPicPr>
          <p:cNvPr id="715779" name="Picture 3" descr="DSCF00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266950"/>
            <a:ext cx="5207000" cy="3905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Rectangle 2"/>
          <p:cNvSpPr>
            <a:spLocks noGrp="1" noRot="1" noChangeArrowheads="1"/>
          </p:cNvSpPr>
          <p:nvPr>
            <p:ph type="title"/>
          </p:nvPr>
        </p:nvSpPr>
        <p:spPr/>
        <p:txBody>
          <a:bodyPr/>
          <a:lstStyle/>
          <a:p>
            <a:r>
              <a:rPr lang="en-US" altLang="en-US"/>
              <a:t>Horsetail Rush</a:t>
            </a:r>
            <a:br>
              <a:rPr lang="en-US" altLang="en-US"/>
            </a:br>
            <a:r>
              <a:rPr lang="en-US" altLang="en-US" sz="4000" i="1">
                <a:effectLst/>
              </a:rPr>
              <a:t>Equisetum hyemale</a:t>
            </a:r>
            <a:endParaRPr lang="en-US" altLang="en-US"/>
          </a:p>
        </p:txBody>
      </p:sp>
      <p:pic>
        <p:nvPicPr>
          <p:cNvPr id="717827" name="Picture 3" descr="EQUISETUM-HYEM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057400"/>
            <a:ext cx="3470275" cy="4191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Rot="1" noChangeArrowheads="1"/>
          </p:cNvSpPr>
          <p:nvPr>
            <p:ph type="title"/>
          </p:nvPr>
        </p:nvSpPr>
        <p:spPr/>
        <p:txBody>
          <a:bodyPr/>
          <a:lstStyle/>
          <a:p>
            <a:r>
              <a:rPr lang="en-US" altLang="en-US"/>
              <a:t>Golden Club</a:t>
            </a:r>
            <a:br>
              <a:rPr lang="en-US" altLang="en-US"/>
            </a:br>
            <a:r>
              <a:rPr lang="en-US" altLang="en-US" sz="4000" i="1">
                <a:effectLst/>
              </a:rPr>
              <a:t>Orontium aquaticum</a:t>
            </a:r>
            <a:endParaRPr lang="en-US" altLang="en-US" sz="4000"/>
          </a:p>
        </p:txBody>
      </p:sp>
      <p:pic>
        <p:nvPicPr>
          <p:cNvPr id="719875" name="Picture 3" descr="Golden clu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286000"/>
            <a:ext cx="5283200" cy="411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2"/>
          <p:cNvSpPr>
            <a:spLocks noGrp="1" noRot="1" noChangeArrowheads="1"/>
          </p:cNvSpPr>
          <p:nvPr>
            <p:ph type="title"/>
          </p:nvPr>
        </p:nvSpPr>
        <p:spPr/>
        <p:txBody>
          <a:bodyPr/>
          <a:lstStyle/>
          <a:p>
            <a:r>
              <a:rPr lang="en-US" altLang="en-US"/>
              <a:t>Water Forget-Me-Not</a:t>
            </a:r>
            <a:br>
              <a:rPr lang="en-US" altLang="en-US"/>
            </a:br>
            <a:r>
              <a:rPr lang="en-US" altLang="en-US" sz="4000" i="1">
                <a:effectLst/>
              </a:rPr>
              <a:t>Myosotis palustris</a:t>
            </a:r>
            <a:endParaRPr lang="en-US" altLang="en-US" sz="4000"/>
          </a:p>
        </p:txBody>
      </p:sp>
      <p:pic>
        <p:nvPicPr>
          <p:cNvPr id="721923" name="Picture 3" descr="myosotis_palustris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438400"/>
            <a:ext cx="4178300" cy="3133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Rectangle 2"/>
          <p:cNvSpPr>
            <a:spLocks noGrp="1" noRot="1" noChangeArrowheads="1"/>
          </p:cNvSpPr>
          <p:nvPr>
            <p:ph type="title"/>
          </p:nvPr>
        </p:nvSpPr>
        <p:spPr/>
        <p:txBody>
          <a:bodyPr/>
          <a:lstStyle/>
          <a:p>
            <a:r>
              <a:rPr lang="en-US" altLang="en-US"/>
              <a:t>Bacopa</a:t>
            </a:r>
            <a:br>
              <a:rPr lang="en-US" altLang="en-US"/>
            </a:br>
            <a:r>
              <a:rPr lang="en-US" altLang="en-US" sz="4000" i="1">
                <a:effectLst/>
              </a:rPr>
              <a:t>Bacopa lenagera variegata</a:t>
            </a:r>
          </a:p>
        </p:txBody>
      </p:sp>
      <p:pic>
        <p:nvPicPr>
          <p:cNvPr id="723971" name="Picture 3" descr="bacopa_lenagera_varieg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209800"/>
            <a:ext cx="4927600" cy="340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2"/>
          <p:cNvSpPr>
            <a:spLocks noGrp="1" noRot="1" noChangeArrowheads="1"/>
          </p:cNvSpPr>
          <p:nvPr>
            <p:ph type="title"/>
          </p:nvPr>
        </p:nvSpPr>
        <p:spPr/>
        <p:txBody>
          <a:bodyPr/>
          <a:lstStyle/>
          <a:p>
            <a:r>
              <a:rPr lang="en-US" altLang="en-US"/>
              <a:t>Cardinal Flower</a:t>
            </a:r>
            <a:r>
              <a:rPr lang="en-US" altLang="en-US" b="0"/>
              <a:t/>
            </a:r>
            <a:br>
              <a:rPr lang="en-US" altLang="en-US" b="0"/>
            </a:br>
            <a:r>
              <a:rPr lang="en-US" altLang="en-US" sz="4000" i="1">
                <a:effectLst/>
              </a:rPr>
              <a:t>Lobelia cardinalis</a:t>
            </a:r>
            <a:r>
              <a:rPr lang="en-US" altLang="en-US" sz="4000" b="0">
                <a:solidFill>
                  <a:schemeClr val="bg2"/>
                </a:solidFill>
              </a:rPr>
              <a:t> </a:t>
            </a:r>
          </a:p>
        </p:txBody>
      </p:sp>
      <p:pic>
        <p:nvPicPr>
          <p:cNvPr id="724995" name="Picture 3" descr="cardi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133600"/>
            <a:ext cx="2362200" cy="4191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4" name="Rectangle 4"/>
          <p:cNvSpPr>
            <a:spLocks noGrp="1" noRot="1" noChangeArrowheads="1"/>
          </p:cNvSpPr>
          <p:nvPr>
            <p:ph type="title"/>
          </p:nvPr>
        </p:nvSpPr>
        <p:spPr/>
        <p:txBody>
          <a:bodyPr/>
          <a:lstStyle/>
          <a:p>
            <a:r>
              <a:rPr lang="en-US" altLang="en-US" sz="5400">
                <a:solidFill>
                  <a:schemeClr val="tx1"/>
                </a:solidFill>
              </a:rPr>
              <a:t>Site Selection</a:t>
            </a:r>
          </a:p>
        </p:txBody>
      </p:sp>
      <p:sp>
        <p:nvSpPr>
          <p:cNvPr id="465925" name="Rectangle 5"/>
          <p:cNvSpPr>
            <a:spLocks noGrp="1" noChangeArrowheads="1"/>
          </p:cNvSpPr>
          <p:nvPr>
            <p:ph type="body" sz="half" idx="1"/>
          </p:nvPr>
        </p:nvSpPr>
        <p:spPr>
          <a:xfrm>
            <a:off x="0" y="1600200"/>
            <a:ext cx="4800600" cy="4525963"/>
          </a:xfrm>
        </p:spPr>
        <p:txBody>
          <a:bodyPr/>
          <a:lstStyle/>
          <a:p>
            <a:pPr marL="533400" indent="-533400">
              <a:lnSpc>
                <a:spcPct val="90000"/>
              </a:lnSpc>
              <a:buFont typeface="Wingdings" charset="2"/>
              <a:buNone/>
            </a:pPr>
            <a:r>
              <a:rPr lang="en-US" altLang="en-US" sz="2000">
                <a:effectLst/>
              </a:rPr>
              <a:t>        </a:t>
            </a:r>
            <a:r>
              <a:rPr lang="en-US" altLang="en-US" sz="2800" b="1">
                <a:effectLst/>
              </a:rPr>
              <a:t>Things to consider when selecting a water garden site.</a:t>
            </a:r>
          </a:p>
          <a:p>
            <a:pPr marL="533400" indent="-533400">
              <a:lnSpc>
                <a:spcPct val="90000"/>
              </a:lnSpc>
              <a:buSzTx/>
              <a:buFont typeface="Wingdings" charset="2"/>
              <a:buBlip>
                <a:blip r:embed="rId3"/>
              </a:buBlip>
            </a:pPr>
            <a:endParaRPr lang="en-US" altLang="en-US" sz="2800" b="1">
              <a:effectLst/>
            </a:endParaRPr>
          </a:p>
          <a:p>
            <a:pPr marL="533400" indent="-533400">
              <a:lnSpc>
                <a:spcPct val="90000"/>
              </a:lnSpc>
              <a:buSzTx/>
              <a:buFont typeface="Wingdings" charset="2"/>
              <a:buBlip>
                <a:blip r:embed="rId4"/>
              </a:buBlip>
            </a:pPr>
            <a:r>
              <a:rPr lang="en-US" altLang="en-US" sz="2400" b="1">
                <a:effectLst/>
              </a:rPr>
              <a:t>Sunlight</a:t>
            </a:r>
          </a:p>
          <a:p>
            <a:pPr marL="533400" indent="-533400">
              <a:lnSpc>
                <a:spcPct val="90000"/>
              </a:lnSpc>
              <a:buSzTx/>
              <a:buFont typeface="Wingdings" charset="2"/>
              <a:buBlip>
                <a:blip r:embed="rId4"/>
              </a:buBlip>
            </a:pPr>
            <a:r>
              <a:rPr lang="en-US" altLang="en-US" sz="2400" b="1">
                <a:effectLst/>
              </a:rPr>
              <a:t>Elevation and grade</a:t>
            </a:r>
          </a:p>
          <a:p>
            <a:pPr marL="533400" indent="-533400">
              <a:lnSpc>
                <a:spcPct val="90000"/>
              </a:lnSpc>
              <a:buSzTx/>
              <a:buFont typeface="Wingdings" charset="2"/>
              <a:buBlip>
                <a:blip r:embed="rId4"/>
              </a:buBlip>
            </a:pPr>
            <a:r>
              <a:rPr lang="en-US" altLang="en-US" sz="2400" b="1">
                <a:effectLst/>
              </a:rPr>
              <a:t>Power and water source</a:t>
            </a:r>
          </a:p>
          <a:p>
            <a:pPr marL="533400" indent="-533400">
              <a:lnSpc>
                <a:spcPct val="90000"/>
              </a:lnSpc>
              <a:buSzTx/>
              <a:buFont typeface="Wingdings" charset="2"/>
              <a:buBlip>
                <a:blip r:embed="rId4"/>
              </a:buBlip>
            </a:pPr>
            <a:r>
              <a:rPr lang="en-US" altLang="en-US" sz="2400" b="1">
                <a:effectLst/>
              </a:rPr>
              <a:t>Proximity to outside activity areas</a:t>
            </a:r>
          </a:p>
          <a:p>
            <a:pPr marL="533400" indent="-533400">
              <a:lnSpc>
                <a:spcPct val="90000"/>
              </a:lnSpc>
              <a:buSzTx/>
              <a:buFont typeface="Wingdings" charset="2"/>
              <a:buBlip>
                <a:blip r:embed="rId4"/>
              </a:buBlip>
            </a:pPr>
            <a:r>
              <a:rPr lang="en-US" altLang="en-US" sz="2400" b="1">
                <a:effectLst/>
              </a:rPr>
              <a:t>Style</a:t>
            </a:r>
          </a:p>
          <a:p>
            <a:pPr marL="533400" indent="-533400">
              <a:lnSpc>
                <a:spcPct val="90000"/>
              </a:lnSpc>
              <a:buSzTx/>
              <a:buFont typeface="Wingdings" charset="2"/>
              <a:buBlip>
                <a:blip r:embed="rId4"/>
              </a:buBlip>
            </a:pPr>
            <a:r>
              <a:rPr lang="en-US" altLang="en-US" sz="2400" b="1">
                <a:effectLst/>
              </a:rPr>
              <a:t>Safety</a:t>
            </a:r>
            <a:endParaRPr lang="en-US" altLang="en-US" sz="2400">
              <a:effectLst/>
            </a:endParaRPr>
          </a:p>
        </p:txBody>
      </p:sp>
      <p:pic>
        <p:nvPicPr>
          <p:cNvPr id="465928" name="Picture 8" descr="tony1"/>
          <p:cNvPicPr>
            <a:picLocks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4876800" y="1371600"/>
            <a:ext cx="3481388" cy="2603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465931" name="Picture 11" descr="banks1"/>
          <p:cNvPicPr>
            <a:picLocks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4876800" y="3886200"/>
            <a:ext cx="3549650" cy="2535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2"/>
          <p:cNvSpPr>
            <a:spLocks noGrp="1" noRot="1" noChangeArrowheads="1"/>
          </p:cNvSpPr>
          <p:nvPr>
            <p:ph type="title"/>
          </p:nvPr>
        </p:nvSpPr>
        <p:spPr>
          <a:xfrm>
            <a:off x="457200" y="274638"/>
            <a:ext cx="8229600" cy="1630362"/>
          </a:xfrm>
        </p:spPr>
        <p:txBody>
          <a:bodyPr/>
          <a:lstStyle/>
          <a:p>
            <a:r>
              <a:rPr lang="en-US" altLang="en-US"/>
              <a:t>Bluebell</a:t>
            </a:r>
            <a:br>
              <a:rPr lang="en-US" altLang="en-US"/>
            </a:br>
            <a:r>
              <a:rPr lang="en-US" altLang="en-US" sz="4000" i="1">
                <a:effectLst/>
              </a:rPr>
              <a:t>Ruellia brittoniana</a:t>
            </a:r>
            <a:endParaRPr lang="en-US" altLang="en-US" sz="4000"/>
          </a:p>
        </p:txBody>
      </p:sp>
      <p:pic>
        <p:nvPicPr>
          <p:cNvPr id="727043" name="Picture 3" descr="sg020318ruellia_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981200"/>
            <a:ext cx="3657600" cy="370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2"/>
          <p:cNvSpPr>
            <a:spLocks noGrp="1" noRot="1" noChangeArrowheads="1"/>
          </p:cNvSpPr>
          <p:nvPr>
            <p:ph type="title"/>
          </p:nvPr>
        </p:nvSpPr>
        <p:spPr/>
        <p:txBody>
          <a:bodyPr/>
          <a:lstStyle/>
          <a:p>
            <a:r>
              <a:rPr lang="en-US" altLang="en-US"/>
              <a:t>Pickerel Weed</a:t>
            </a:r>
            <a:br>
              <a:rPr lang="en-US" altLang="en-US"/>
            </a:br>
            <a:r>
              <a:rPr lang="en-US" altLang="en-US" sz="4000" i="1">
                <a:effectLst/>
              </a:rPr>
              <a:t>Pontederia cordata</a:t>
            </a:r>
            <a:endParaRPr lang="en-US" altLang="en-US" sz="4000"/>
          </a:p>
        </p:txBody>
      </p:sp>
      <p:pic>
        <p:nvPicPr>
          <p:cNvPr id="729091" name="Picture 3" descr="pontederia_cordat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133600"/>
            <a:ext cx="3735388" cy="3752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2"/>
          <p:cNvSpPr>
            <a:spLocks noGrp="1" noRot="1" noChangeArrowheads="1"/>
          </p:cNvSpPr>
          <p:nvPr>
            <p:ph type="title"/>
          </p:nvPr>
        </p:nvSpPr>
        <p:spPr/>
        <p:txBody>
          <a:bodyPr/>
          <a:lstStyle/>
          <a:p>
            <a:r>
              <a:rPr lang="en-US" altLang="en-US"/>
              <a:t>Lizard’s Tail</a:t>
            </a:r>
            <a:br>
              <a:rPr lang="en-US" altLang="en-US"/>
            </a:br>
            <a:r>
              <a:rPr lang="en-US" altLang="en-US" sz="4000" i="1">
                <a:effectLst/>
              </a:rPr>
              <a:t>Saururus cernuus</a:t>
            </a:r>
            <a:endParaRPr lang="en-US" altLang="en-US" i="1">
              <a:effectLst/>
            </a:endParaRPr>
          </a:p>
        </p:txBody>
      </p:sp>
      <p:pic>
        <p:nvPicPr>
          <p:cNvPr id="731139" name="Picture 3" descr="saururusce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133600"/>
            <a:ext cx="3435350" cy="449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Rot="1" noChangeArrowheads="1"/>
          </p:cNvSpPr>
          <p:nvPr>
            <p:ph type="title"/>
          </p:nvPr>
        </p:nvSpPr>
        <p:spPr>
          <a:xfrm>
            <a:off x="762000" y="533400"/>
            <a:ext cx="7772400" cy="1143000"/>
          </a:xfrm>
        </p:spPr>
        <p:txBody>
          <a:bodyPr/>
          <a:lstStyle/>
          <a:p>
            <a:r>
              <a:rPr lang="en-US" altLang="en-US" sz="6000">
                <a:solidFill>
                  <a:schemeClr val="tx1"/>
                </a:solidFill>
                <a:ea typeface="Times New Roman" charset="0"/>
                <a:cs typeface="Times New Roman" charset="0"/>
              </a:rPr>
              <a:t>Dividing hardy </a:t>
            </a:r>
            <a:br>
              <a:rPr lang="en-US" altLang="en-US" sz="6000">
                <a:solidFill>
                  <a:schemeClr val="tx1"/>
                </a:solidFill>
                <a:ea typeface="Times New Roman" charset="0"/>
                <a:cs typeface="Times New Roman" charset="0"/>
              </a:rPr>
            </a:br>
            <a:r>
              <a:rPr lang="en-US" altLang="en-US" sz="6000">
                <a:solidFill>
                  <a:schemeClr val="tx1"/>
                </a:solidFill>
                <a:ea typeface="Times New Roman" charset="0"/>
                <a:cs typeface="Times New Roman" charset="0"/>
              </a:rPr>
              <a:t>water lilies</a:t>
            </a:r>
            <a:r>
              <a:rPr lang="en-US" altLang="en-US"/>
              <a:t> </a:t>
            </a:r>
          </a:p>
        </p:txBody>
      </p:sp>
      <p:pic>
        <p:nvPicPr>
          <p:cNvPr id="631811" name="Picture 3" descr="nicepinkli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057400"/>
            <a:ext cx="6019800" cy="4514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p:cNvSpPr>
            <a:spLocks noGrp="1" noRot="1" noChangeArrowheads="1"/>
          </p:cNvSpPr>
          <p:nvPr>
            <p:ph type="title" idx="4294967295"/>
          </p:nvPr>
        </p:nvSpPr>
        <p:spPr>
          <a:xfrm>
            <a:off x="457200" y="228600"/>
            <a:ext cx="8001000" cy="1905000"/>
          </a:xfrm>
          <a:noFill/>
          <a:extLst>
            <a:ext uri="{909E8E84-426E-40DD-AFC4-6F175D3DCCD1}">
              <a14:hiddenFill xmlns:a14="http://schemas.microsoft.com/office/drawing/2010/main">
                <a:solidFill>
                  <a:schemeClr val="tx2"/>
                </a:solidFill>
              </a14:hiddenFill>
            </a:ext>
          </a:extLst>
        </p:spPr>
        <p:txBody>
          <a:bodyPr/>
          <a:lstStyle/>
          <a:p>
            <a:r>
              <a:rPr lang="en-US" altLang="en-US" sz="4000">
                <a:solidFill>
                  <a:schemeClr val="bg2"/>
                </a:solidFill>
                <a:effectLst/>
                <a:ea typeface="Times New Roman" charset="0"/>
                <a:cs typeface="Times New Roman" charset="0"/>
              </a:rPr>
              <a:t>The older portion of the tuber has been removed</a:t>
            </a:r>
            <a:r>
              <a:rPr lang="en-US" altLang="en-US" sz="4000">
                <a:solidFill>
                  <a:schemeClr val="hlink"/>
                </a:solidFill>
                <a:ea typeface="Times New Roman" charset="0"/>
                <a:cs typeface="Times New Roman" charset="0"/>
              </a:rPr>
              <a:t/>
            </a:r>
            <a:br>
              <a:rPr lang="en-US" altLang="en-US" sz="4000">
                <a:solidFill>
                  <a:schemeClr val="hlink"/>
                </a:solidFill>
                <a:ea typeface="Times New Roman" charset="0"/>
                <a:cs typeface="Times New Roman" charset="0"/>
              </a:rPr>
            </a:br>
            <a:endParaRPr lang="en-US" altLang="en-US" sz="4000">
              <a:solidFill>
                <a:schemeClr val="hlink"/>
              </a:solidFill>
              <a:ea typeface="Times New Roman" charset="0"/>
              <a:cs typeface="Times New Roman" charset="0"/>
            </a:endParaRPr>
          </a:p>
        </p:txBody>
      </p:sp>
      <p:pic>
        <p:nvPicPr>
          <p:cNvPr id="634883" name="Picture 3" descr="Repo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752600"/>
            <a:ext cx="5943600" cy="4457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rrowheads="1"/>
          </p:cNvSpPr>
          <p:nvPr>
            <p:ph type="title"/>
          </p:nvPr>
        </p:nvSpPr>
        <p:spPr>
          <a:xfrm>
            <a:off x="457200" y="762000"/>
            <a:ext cx="8229600" cy="1143000"/>
          </a:xfrm>
        </p:spPr>
        <p:txBody>
          <a:bodyPr/>
          <a:lstStyle/>
          <a:p>
            <a:r>
              <a:rPr lang="en-US" altLang="en-US" sz="4000">
                <a:solidFill>
                  <a:schemeClr val="bg2"/>
                </a:solidFill>
                <a:effectLst/>
                <a:ea typeface="Times New Roman" charset="0"/>
                <a:cs typeface="Times New Roman" charset="0"/>
              </a:rPr>
              <a:t>Fill the pot with heavy garden soil and add 2 aquatic plant food tablets</a:t>
            </a:r>
            <a:r>
              <a:rPr lang="en-US" altLang="en-US" sz="2800"/>
              <a:t> </a:t>
            </a:r>
          </a:p>
        </p:txBody>
      </p:sp>
      <p:pic>
        <p:nvPicPr>
          <p:cNvPr id="637955" name="Picture 3" descr="Repo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286000"/>
            <a:ext cx="5791200" cy="434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2"/>
          <p:cNvSpPr>
            <a:spLocks noGrp="1" noRot="1" noChangeArrowheads="1"/>
          </p:cNvSpPr>
          <p:nvPr>
            <p:ph type="title"/>
          </p:nvPr>
        </p:nvSpPr>
        <p:spPr/>
        <p:txBody>
          <a:bodyPr/>
          <a:lstStyle/>
          <a:p>
            <a:r>
              <a:rPr lang="en-US" altLang="en-US" b="0">
                <a:solidFill>
                  <a:schemeClr val="bg2"/>
                </a:solidFill>
                <a:effectLst/>
                <a:ea typeface="Times New Roman" charset="0"/>
                <a:cs typeface="Times New Roman" charset="0"/>
              </a:rPr>
              <a:t/>
            </a:r>
            <a:br>
              <a:rPr lang="en-US" altLang="en-US" b="0">
                <a:solidFill>
                  <a:schemeClr val="bg2"/>
                </a:solidFill>
                <a:effectLst/>
                <a:ea typeface="Times New Roman" charset="0"/>
                <a:cs typeface="Times New Roman" charset="0"/>
              </a:rPr>
            </a:br>
            <a:r>
              <a:rPr lang="en-US" altLang="en-US" sz="4000">
                <a:solidFill>
                  <a:schemeClr val="bg2"/>
                </a:solidFill>
                <a:effectLst/>
                <a:ea typeface="Times New Roman" charset="0"/>
                <a:cs typeface="Times New Roman" charset="0"/>
              </a:rPr>
              <a:t>Now you are ready to gently lower the pot into the pond</a:t>
            </a:r>
            <a:r>
              <a:rPr lang="en-US" altLang="en-US"/>
              <a:t> </a:t>
            </a:r>
          </a:p>
        </p:txBody>
      </p:sp>
      <p:pic>
        <p:nvPicPr>
          <p:cNvPr id="641027" name="Picture 3" descr="Repot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057400"/>
            <a:ext cx="6019800" cy="4514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Text Box 2"/>
          <p:cNvSpPr txBox="1">
            <a:spLocks noChangeArrowheads="1"/>
          </p:cNvSpPr>
          <p:nvPr/>
        </p:nvSpPr>
        <p:spPr bwMode="auto">
          <a:xfrm>
            <a:off x="0" y="1143000"/>
            <a:ext cx="5057775" cy="250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20000"/>
              </a:spcBef>
              <a:buFont typeface="Wingdings" charset="2"/>
              <a:buNone/>
            </a:pPr>
            <a:r>
              <a:rPr lang="en-US" altLang="en-US">
                <a:solidFill>
                  <a:schemeClr val="bg2"/>
                </a:solidFill>
                <a:effectLst>
                  <a:outerShdw blurRad="38100" dist="38100" dir="2700000" algn="tl">
                    <a:srgbClr val="000000"/>
                  </a:outerShdw>
                </a:effectLst>
                <a:latin typeface="Arial" charset="0"/>
              </a:rPr>
              <a:t>Weed = Plant in the wrong place</a:t>
            </a:r>
          </a:p>
          <a:p>
            <a:pPr algn="ctr" eaLnBrk="1" hangingPunct="1">
              <a:spcBef>
                <a:spcPct val="20000"/>
              </a:spcBef>
              <a:buFont typeface="Wingdings" charset="2"/>
              <a:buNone/>
            </a:pPr>
            <a:endParaRPr lang="en-US" altLang="en-US">
              <a:solidFill>
                <a:schemeClr val="bg2"/>
              </a:solidFill>
              <a:effectLst>
                <a:outerShdw blurRad="38100" dist="38100" dir="2700000" algn="tl">
                  <a:srgbClr val="000000"/>
                </a:outerShdw>
              </a:effectLst>
              <a:latin typeface="Arial" charset="0"/>
            </a:endParaRPr>
          </a:p>
          <a:p>
            <a:pPr algn="ctr" eaLnBrk="1" hangingPunct="1">
              <a:spcBef>
                <a:spcPct val="20000"/>
              </a:spcBef>
              <a:buFont typeface="Wingdings" charset="2"/>
              <a:buNone/>
            </a:pPr>
            <a:r>
              <a:rPr lang="en-US" altLang="en-US">
                <a:solidFill>
                  <a:schemeClr val="bg2"/>
                </a:solidFill>
                <a:effectLst>
                  <a:outerShdw blurRad="38100" dist="38100" dir="2700000" algn="tl">
                    <a:srgbClr val="000000"/>
                  </a:outerShdw>
                </a:effectLst>
                <a:latin typeface="Arial" charset="0"/>
              </a:rPr>
              <a:t>Garden pond owners MUST be responsible with seeds and clippings</a:t>
            </a:r>
          </a:p>
          <a:p>
            <a:pPr algn="ctr" eaLnBrk="1" hangingPunct="1">
              <a:spcBef>
                <a:spcPct val="20000"/>
              </a:spcBef>
              <a:buFont typeface="Wingdings" charset="2"/>
              <a:buNone/>
            </a:pPr>
            <a:r>
              <a:rPr lang="en-US" altLang="en-US">
                <a:solidFill>
                  <a:schemeClr val="bg2"/>
                </a:solidFill>
                <a:effectLst>
                  <a:outerShdw blurRad="38100" dist="38100" dir="2700000" algn="tl">
                    <a:srgbClr val="000000"/>
                  </a:outerShdw>
                </a:effectLst>
                <a:latin typeface="Arial" charset="0"/>
              </a:rPr>
              <a:t>RESPECT YOUR NEIGHBORS!!</a:t>
            </a:r>
          </a:p>
        </p:txBody>
      </p:sp>
      <p:sp>
        <p:nvSpPr>
          <p:cNvPr id="565251" name="Rectangle 3"/>
          <p:cNvSpPr>
            <a:spLocks noChangeArrowheads="1"/>
          </p:cNvSpPr>
          <p:nvPr/>
        </p:nvSpPr>
        <p:spPr bwMode="auto">
          <a:xfrm>
            <a:off x="1828800" y="1762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65252" name="Rectangle 4"/>
          <p:cNvSpPr>
            <a:spLocks noChangeArrowheads="1"/>
          </p:cNvSpPr>
          <p:nvPr/>
        </p:nvSpPr>
        <p:spPr bwMode="auto">
          <a:xfrm>
            <a:off x="3300413" y="1776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65253" name="Rectangle 5"/>
          <p:cNvSpPr>
            <a:spLocks noChangeArrowheads="1"/>
          </p:cNvSpPr>
          <p:nvPr/>
        </p:nvSpPr>
        <p:spPr bwMode="auto">
          <a:xfrm>
            <a:off x="3257550" y="2114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65254" name="Rectangle 6"/>
          <p:cNvSpPr>
            <a:spLocks noChangeArrowheads="1"/>
          </p:cNvSpPr>
          <p:nvPr/>
        </p:nvSpPr>
        <p:spPr bwMode="auto">
          <a:xfrm>
            <a:off x="2943225" y="1671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65255" name="Rectangle 7"/>
          <p:cNvSpPr>
            <a:spLocks noChangeArrowheads="1"/>
          </p:cNvSpPr>
          <p:nvPr/>
        </p:nvSpPr>
        <p:spPr bwMode="auto">
          <a:xfrm>
            <a:off x="3414713" y="2266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65256" name="Rectangle 8"/>
          <p:cNvSpPr>
            <a:spLocks noChangeArrowheads="1"/>
          </p:cNvSpPr>
          <p:nvPr/>
        </p:nvSpPr>
        <p:spPr bwMode="auto">
          <a:xfrm>
            <a:off x="3757613" y="2671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65257" name="Rectangle 9"/>
          <p:cNvSpPr>
            <a:spLocks noChangeArrowheads="1"/>
          </p:cNvSpPr>
          <p:nvPr/>
        </p:nvSpPr>
        <p:spPr bwMode="auto">
          <a:xfrm>
            <a:off x="3028950" y="2314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65258" name="Text Box 10"/>
          <p:cNvSpPr txBox="1">
            <a:spLocks noChangeArrowheads="1"/>
          </p:cNvSpPr>
          <p:nvPr/>
        </p:nvSpPr>
        <p:spPr bwMode="auto">
          <a:xfrm>
            <a:off x="125413" y="223838"/>
            <a:ext cx="88519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spcBef>
                <a:spcPct val="20000"/>
              </a:spcBef>
            </a:pPr>
            <a:r>
              <a:rPr lang="en-US" altLang="en-US" sz="4800" b="1">
                <a:solidFill>
                  <a:schemeClr val="tx2"/>
                </a:solidFill>
                <a:effectLst>
                  <a:outerShdw blurRad="38100" dist="38100" dir="2700000" algn="tl">
                    <a:srgbClr val="000000"/>
                  </a:outerShdw>
                </a:effectLst>
              </a:rPr>
              <a:t>Pond Plants vs. Expensive Weeds</a:t>
            </a:r>
          </a:p>
        </p:txBody>
      </p:sp>
      <p:sp>
        <p:nvSpPr>
          <p:cNvPr id="565259" name="Rectangle 11"/>
          <p:cNvSpPr>
            <a:spLocks noChangeArrowheads="1"/>
          </p:cNvSpPr>
          <p:nvPr/>
        </p:nvSpPr>
        <p:spPr bwMode="auto">
          <a:xfrm>
            <a:off x="2976563" y="2062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graphicFrame>
        <p:nvGraphicFramePr>
          <p:cNvPr id="565260" name="Object 12"/>
          <p:cNvGraphicFramePr>
            <a:graphicFrameLocks noChangeAspect="1"/>
          </p:cNvGraphicFramePr>
          <p:nvPr/>
        </p:nvGraphicFramePr>
        <p:xfrm>
          <a:off x="3757613" y="3838575"/>
          <a:ext cx="3190875" cy="2733675"/>
        </p:xfrm>
        <a:graphic>
          <a:graphicData uri="http://schemas.openxmlformats.org/presentationml/2006/ole">
            <mc:AlternateContent xmlns:mc="http://schemas.openxmlformats.org/markup-compatibility/2006">
              <mc:Choice xmlns:v="urn:schemas-microsoft-com:vml" Requires="v">
                <p:oleObj spid="_x0000_s565265" r:id="rId4" imgW="3190715" imgH="2734177" progId="WPDraw30.Drawing">
                  <p:embed/>
                </p:oleObj>
              </mc:Choice>
              <mc:Fallback>
                <p:oleObj r:id="rId4" imgW="3190715" imgH="2734177" progId="WPDraw30.Drawing">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7613" y="3838575"/>
                        <a:ext cx="3190875" cy="2733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5261" name="Rectangle 13"/>
          <p:cNvSpPr>
            <a:spLocks noChangeArrowheads="1"/>
          </p:cNvSpPr>
          <p:nvPr/>
        </p:nvSpPr>
        <p:spPr bwMode="auto">
          <a:xfrm>
            <a:off x="3429000" y="2252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graphicFrame>
        <p:nvGraphicFramePr>
          <p:cNvPr id="565262" name="Object 14"/>
          <p:cNvGraphicFramePr>
            <a:graphicFrameLocks noChangeAspect="1"/>
          </p:cNvGraphicFramePr>
          <p:nvPr/>
        </p:nvGraphicFramePr>
        <p:xfrm>
          <a:off x="414338" y="3914775"/>
          <a:ext cx="2582862" cy="2657475"/>
        </p:xfrm>
        <a:graphic>
          <a:graphicData uri="http://schemas.openxmlformats.org/presentationml/2006/ole">
            <mc:AlternateContent xmlns:mc="http://schemas.openxmlformats.org/markup-compatibility/2006">
              <mc:Choice xmlns:v="urn:schemas-microsoft-com:vml" Requires="v">
                <p:oleObj spid="_x0000_s565266" r:id="rId6" imgW="2286166" imgH="2352569" progId="WPDraw30.Drawing">
                  <p:embed/>
                </p:oleObj>
              </mc:Choice>
              <mc:Fallback>
                <p:oleObj r:id="rId6" imgW="2286166" imgH="2352569" progId="WPDraw30.Drawing">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338" y="3914775"/>
                        <a:ext cx="2582862" cy="2657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5263" name="Rectangle 15"/>
          <p:cNvSpPr>
            <a:spLocks noChangeArrowheads="1"/>
          </p:cNvSpPr>
          <p:nvPr/>
        </p:nvSpPr>
        <p:spPr bwMode="auto">
          <a:xfrm>
            <a:off x="2624138" y="2033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graphicFrame>
        <p:nvGraphicFramePr>
          <p:cNvPr id="565264" name="Object 16"/>
          <p:cNvGraphicFramePr>
            <a:graphicFrameLocks noChangeAspect="1"/>
          </p:cNvGraphicFramePr>
          <p:nvPr/>
        </p:nvGraphicFramePr>
        <p:xfrm>
          <a:off x="5038725" y="1123950"/>
          <a:ext cx="3895725" cy="2790825"/>
        </p:xfrm>
        <a:graphic>
          <a:graphicData uri="http://schemas.openxmlformats.org/presentationml/2006/ole">
            <mc:AlternateContent xmlns:mc="http://schemas.openxmlformats.org/markup-compatibility/2006">
              <mc:Choice xmlns:v="urn:schemas-microsoft-com:vml" Requires="v">
                <p:oleObj spid="_x0000_s565267" r:id="rId8" imgW="3895487" imgH="2790403" progId="WPDraw30.Drawing">
                  <p:embed/>
                </p:oleObj>
              </mc:Choice>
              <mc:Fallback>
                <p:oleObj r:id="rId8" imgW="3895487" imgH="2790403" progId="WPDraw30.Drawing">
                  <p:embed/>
                  <p:pic>
                    <p:nvPicPr>
                      <p:cNvPr id="0"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38725" y="1123950"/>
                        <a:ext cx="3895725" cy="279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8626" name="Object 2"/>
          <p:cNvGraphicFramePr>
            <a:graphicFrameLocks noChangeAspect="1"/>
          </p:cNvGraphicFramePr>
          <p:nvPr/>
        </p:nvGraphicFramePr>
        <p:xfrm>
          <a:off x="2890838" y="4370388"/>
          <a:ext cx="2743200" cy="2162175"/>
        </p:xfrm>
        <a:graphic>
          <a:graphicData uri="http://schemas.openxmlformats.org/presentationml/2006/ole">
            <mc:AlternateContent xmlns:mc="http://schemas.openxmlformats.org/markup-compatibility/2006">
              <mc:Choice xmlns:v="urn:schemas-microsoft-com:vml" Requires="v">
                <p:oleObj spid="_x0000_s538641" r:id="rId4" imgW="2742948" imgH="2162276" progId="WPDraw30.Drawing">
                  <p:embed/>
                </p:oleObj>
              </mc:Choice>
              <mc:Fallback>
                <p:oleObj r:id="rId4" imgW="2742948" imgH="2162276" progId="WPDraw30.Drawing">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0838" y="4370388"/>
                        <a:ext cx="2743200" cy="216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8627" name="Text Box 3"/>
          <p:cNvSpPr txBox="1">
            <a:spLocks noChangeArrowheads="1"/>
          </p:cNvSpPr>
          <p:nvPr/>
        </p:nvSpPr>
        <p:spPr bwMode="auto">
          <a:xfrm>
            <a:off x="2060575" y="0"/>
            <a:ext cx="5057775"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20000"/>
              </a:spcBef>
              <a:buFont typeface="Wingdings" charset="2"/>
              <a:buNone/>
            </a:pPr>
            <a:r>
              <a:rPr lang="en-US" altLang="en-US" sz="6600" b="1">
                <a:solidFill>
                  <a:schemeClr val="tx2"/>
                </a:solidFill>
                <a:effectLst>
                  <a:outerShdw blurRad="38100" dist="38100" dir="2700000" algn="tl">
                    <a:srgbClr val="000000"/>
                  </a:outerShdw>
                </a:effectLst>
              </a:rPr>
              <a:t>Fish</a:t>
            </a:r>
          </a:p>
        </p:txBody>
      </p:sp>
      <p:sp>
        <p:nvSpPr>
          <p:cNvPr id="538628" name="Rectangle 4"/>
          <p:cNvSpPr>
            <a:spLocks noChangeArrowheads="1"/>
          </p:cNvSpPr>
          <p:nvPr/>
        </p:nvSpPr>
        <p:spPr bwMode="auto">
          <a:xfrm>
            <a:off x="3300413" y="1776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38629" name="Rectangle 5"/>
          <p:cNvSpPr>
            <a:spLocks noChangeArrowheads="1"/>
          </p:cNvSpPr>
          <p:nvPr/>
        </p:nvSpPr>
        <p:spPr bwMode="auto">
          <a:xfrm>
            <a:off x="3257550" y="2114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38630" name="Rectangle 6"/>
          <p:cNvSpPr>
            <a:spLocks noChangeArrowheads="1"/>
          </p:cNvSpPr>
          <p:nvPr/>
        </p:nvSpPr>
        <p:spPr bwMode="auto">
          <a:xfrm>
            <a:off x="2943225" y="1671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38631" name="Rectangle 7"/>
          <p:cNvSpPr>
            <a:spLocks noChangeArrowheads="1"/>
          </p:cNvSpPr>
          <p:nvPr/>
        </p:nvSpPr>
        <p:spPr bwMode="auto">
          <a:xfrm>
            <a:off x="3414713" y="2266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38632" name="Rectangle 8"/>
          <p:cNvSpPr>
            <a:spLocks noChangeArrowheads="1"/>
          </p:cNvSpPr>
          <p:nvPr/>
        </p:nvSpPr>
        <p:spPr bwMode="auto">
          <a:xfrm>
            <a:off x="3757613" y="2671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38633" name="Rectangle 9"/>
          <p:cNvSpPr>
            <a:spLocks noChangeArrowheads="1"/>
          </p:cNvSpPr>
          <p:nvPr/>
        </p:nvSpPr>
        <p:spPr bwMode="auto">
          <a:xfrm>
            <a:off x="3028950" y="2314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38634" name="Text Box 10"/>
          <p:cNvSpPr txBox="1">
            <a:spLocks noChangeArrowheads="1"/>
          </p:cNvSpPr>
          <p:nvPr/>
        </p:nvSpPr>
        <p:spPr bwMode="auto">
          <a:xfrm>
            <a:off x="0" y="1143000"/>
            <a:ext cx="3476625" cy="433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20000"/>
              </a:spcBef>
            </a:pPr>
            <a:r>
              <a:rPr lang="en-US" altLang="en-US" sz="4800" b="1">
                <a:solidFill>
                  <a:schemeClr val="bg2"/>
                </a:solidFill>
                <a:effectLst>
                  <a:outerShdw blurRad="38100" dist="38100" dir="2700000" algn="tl">
                    <a:srgbClr val="000000"/>
                  </a:outerShdw>
                </a:effectLst>
              </a:rPr>
              <a:t>Koi </a:t>
            </a:r>
          </a:p>
          <a:p>
            <a:pPr algn="ctr" eaLnBrk="1" hangingPunct="1">
              <a:spcBef>
                <a:spcPct val="20000"/>
              </a:spcBef>
            </a:pPr>
            <a:r>
              <a:rPr lang="en-US" altLang="en-US" sz="4800" b="1">
                <a:solidFill>
                  <a:schemeClr val="bg2"/>
                </a:solidFill>
                <a:effectLst>
                  <a:outerShdw blurRad="38100" dist="38100" dir="2700000" algn="tl">
                    <a:srgbClr val="000000"/>
                  </a:outerShdw>
                </a:effectLst>
              </a:rPr>
              <a:t>Comets</a:t>
            </a:r>
          </a:p>
          <a:p>
            <a:pPr algn="ctr" eaLnBrk="1" hangingPunct="1">
              <a:spcBef>
                <a:spcPct val="20000"/>
              </a:spcBef>
            </a:pPr>
            <a:r>
              <a:rPr lang="en-US" altLang="en-US" sz="4800" b="1">
                <a:solidFill>
                  <a:schemeClr val="bg2"/>
                </a:solidFill>
                <a:effectLst>
                  <a:outerShdw blurRad="38100" dist="38100" dir="2700000" algn="tl">
                    <a:srgbClr val="000000"/>
                  </a:outerShdw>
                </a:effectLst>
              </a:rPr>
              <a:t>Shubunkins</a:t>
            </a:r>
          </a:p>
          <a:p>
            <a:pPr algn="ctr" eaLnBrk="1" hangingPunct="1">
              <a:spcBef>
                <a:spcPct val="20000"/>
              </a:spcBef>
            </a:pPr>
            <a:r>
              <a:rPr lang="en-US" altLang="en-US" sz="4800" b="1">
                <a:solidFill>
                  <a:schemeClr val="bg2"/>
                </a:solidFill>
                <a:effectLst>
                  <a:outerShdw blurRad="38100" dist="38100" dir="2700000" algn="tl">
                    <a:srgbClr val="000000"/>
                  </a:outerShdw>
                </a:effectLst>
              </a:rPr>
              <a:t>Sarassa</a:t>
            </a:r>
          </a:p>
          <a:p>
            <a:pPr algn="ctr" eaLnBrk="1" hangingPunct="1">
              <a:spcBef>
                <a:spcPct val="20000"/>
              </a:spcBef>
            </a:pPr>
            <a:endParaRPr lang="en-US" altLang="en-US" sz="4800" b="1">
              <a:solidFill>
                <a:schemeClr val="bg2"/>
              </a:solidFill>
              <a:effectLst>
                <a:outerShdw blurRad="38100" dist="38100" dir="2700000" algn="tl">
                  <a:srgbClr val="000000"/>
                </a:outerShdw>
              </a:effectLst>
            </a:endParaRPr>
          </a:p>
        </p:txBody>
      </p:sp>
      <p:sp>
        <p:nvSpPr>
          <p:cNvPr id="538635" name="Rectangle 11"/>
          <p:cNvSpPr>
            <a:spLocks noChangeArrowheads="1"/>
          </p:cNvSpPr>
          <p:nvPr/>
        </p:nvSpPr>
        <p:spPr bwMode="auto">
          <a:xfrm>
            <a:off x="3200400" y="2347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38636" name="Rectangle 12"/>
          <p:cNvSpPr>
            <a:spLocks noChangeArrowheads="1"/>
          </p:cNvSpPr>
          <p:nvPr/>
        </p:nvSpPr>
        <p:spPr bwMode="auto">
          <a:xfrm>
            <a:off x="2638425" y="1981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graphicFrame>
        <p:nvGraphicFramePr>
          <p:cNvPr id="538637" name="Object 13"/>
          <p:cNvGraphicFramePr>
            <a:graphicFrameLocks noChangeAspect="1"/>
          </p:cNvGraphicFramePr>
          <p:nvPr/>
        </p:nvGraphicFramePr>
        <p:xfrm>
          <a:off x="4953000" y="1171575"/>
          <a:ext cx="3867150" cy="2895600"/>
        </p:xfrm>
        <a:graphic>
          <a:graphicData uri="http://schemas.openxmlformats.org/presentationml/2006/ole">
            <mc:AlternateContent xmlns:mc="http://schemas.openxmlformats.org/markup-compatibility/2006">
              <mc:Choice xmlns:v="urn:schemas-microsoft-com:vml" Requires="v">
                <p:oleObj spid="_x0000_s538642" r:id="rId6" imgW="3866983" imgH="2895570" progId="WPDraw30.Drawing">
                  <p:embed/>
                </p:oleObj>
              </mc:Choice>
              <mc:Fallback>
                <p:oleObj r:id="rId6" imgW="3866983" imgH="2895570" progId="WPDraw30.Drawing">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1171575"/>
                        <a:ext cx="3867150" cy="289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8639" name="Object 15"/>
          <p:cNvGraphicFramePr>
            <a:graphicFrameLocks noChangeAspect="1"/>
          </p:cNvGraphicFramePr>
          <p:nvPr>
            <p:ph/>
          </p:nvPr>
        </p:nvGraphicFramePr>
        <p:xfrm>
          <a:off x="5715000" y="4343400"/>
          <a:ext cx="3200400" cy="2514600"/>
        </p:xfrm>
        <a:graphic>
          <a:graphicData uri="http://schemas.openxmlformats.org/presentationml/2006/ole">
            <mc:AlternateContent xmlns:mc="http://schemas.openxmlformats.org/markup-compatibility/2006">
              <mc:Choice xmlns:v="urn:schemas-microsoft-com:vml" Requires="v">
                <p:oleObj spid="_x0000_s538643" r:id="rId8" imgW="3563112" imgH="2459736" progId="Word.Document.8">
                  <p:embed/>
                </p:oleObj>
              </mc:Choice>
              <mc:Fallback>
                <p:oleObj r:id="rId8" imgW="3563112" imgH="2459736" progId="Word.Document.8">
                  <p:embed/>
                  <p:pic>
                    <p:nvPicPr>
                      <p:cNvPr id="0"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00" y="4343400"/>
                        <a:ext cx="3200400" cy="251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Text Box 2"/>
          <p:cNvSpPr txBox="1">
            <a:spLocks noChangeArrowheads="1"/>
          </p:cNvSpPr>
          <p:nvPr/>
        </p:nvSpPr>
        <p:spPr bwMode="auto">
          <a:xfrm>
            <a:off x="57150" y="1195388"/>
            <a:ext cx="4506913" cy="350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20000"/>
              </a:spcBef>
              <a:buFont typeface="Wingdings" charset="2"/>
              <a:buBlip>
                <a:blip r:embed="rId4"/>
              </a:buBlip>
            </a:pPr>
            <a:r>
              <a:rPr lang="en-US" altLang="en-US" sz="2800" b="1">
                <a:solidFill>
                  <a:schemeClr val="bg2"/>
                </a:solidFill>
                <a:latin typeface="Arial" charset="0"/>
              </a:rPr>
              <a:t>Variety of colors and sizes</a:t>
            </a:r>
          </a:p>
          <a:p>
            <a:pPr eaLnBrk="1" hangingPunct="1">
              <a:spcBef>
                <a:spcPct val="20000"/>
              </a:spcBef>
              <a:buFont typeface="Wingdings" charset="2"/>
              <a:buBlip>
                <a:blip r:embed="rId4"/>
              </a:buBlip>
            </a:pPr>
            <a:r>
              <a:rPr lang="en-US" altLang="en-US" sz="2800" b="1">
                <a:solidFill>
                  <a:schemeClr val="bg2"/>
                </a:solidFill>
                <a:latin typeface="Arial" charset="0"/>
              </a:rPr>
              <a:t>Select</a:t>
            </a:r>
          </a:p>
          <a:p>
            <a:pPr eaLnBrk="1" hangingPunct="1">
              <a:spcBef>
                <a:spcPct val="20000"/>
              </a:spcBef>
              <a:buFont typeface="Wingdings" charset="2"/>
              <a:buBlip>
                <a:blip r:embed="rId4"/>
              </a:buBlip>
            </a:pPr>
            <a:r>
              <a:rPr lang="en-US" altLang="en-US" sz="2800" b="1">
                <a:solidFill>
                  <a:schemeClr val="bg2"/>
                </a:solidFill>
                <a:latin typeface="Arial" charset="0"/>
              </a:rPr>
              <a:t>A – Grade</a:t>
            </a:r>
          </a:p>
          <a:p>
            <a:pPr eaLnBrk="1" hangingPunct="1">
              <a:spcBef>
                <a:spcPct val="20000"/>
              </a:spcBef>
              <a:buFont typeface="Wingdings" charset="2"/>
              <a:buBlip>
                <a:blip r:embed="rId4"/>
              </a:buBlip>
            </a:pPr>
            <a:r>
              <a:rPr lang="en-US" altLang="en-US" sz="2800" b="1">
                <a:solidFill>
                  <a:schemeClr val="bg2"/>
                </a:solidFill>
                <a:latin typeface="Arial" charset="0"/>
              </a:rPr>
              <a:t>B – Grade</a:t>
            </a:r>
          </a:p>
          <a:p>
            <a:pPr eaLnBrk="1" hangingPunct="1">
              <a:spcBef>
                <a:spcPct val="20000"/>
              </a:spcBef>
              <a:buFont typeface="Wingdings" charset="2"/>
              <a:buBlip>
                <a:blip r:embed="rId4"/>
              </a:buBlip>
            </a:pPr>
            <a:r>
              <a:rPr lang="en-US" altLang="en-US" sz="2800" b="1">
                <a:solidFill>
                  <a:schemeClr val="bg2"/>
                </a:solidFill>
                <a:latin typeface="Arial" charset="0"/>
              </a:rPr>
              <a:t>Can be pricey</a:t>
            </a:r>
          </a:p>
          <a:p>
            <a:pPr eaLnBrk="1" hangingPunct="1">
              <a:spcBef>
                <a:spcPct val="20000"/>
              </a:spcBef>
              <a:buFont typeface="Wingdings" charset="2"/>
              <a:buNone/>
            </a:pPr>
            <a:endParaRPr lang="en-US" altLang="en-US" sz="2800" b="1">
              <a:solidFill>
                <a:schemeClr val="bg2"/>
              </a:solidFill>
            </a:endParaRPr>
          </a:p>
        </p:txBody>
      </p:sp>
      <p:sp>
        <p:nvSpPr>
          <p:cNvPr id="539651" name="Rectangle 3"/>
          <p:cNvSpPr>
            <a:spLocks noChangeArrowheads="1"/>
          </p:cNvSpPr>
          <p:nvPr/>
        </p:nvSpPr>
        <p:spPr bwMode="auto">
          <a:xfrm>
            <a:off x="1828800" y="1762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39652" name="Rectangle 4"/>
          <p:cNvSpPr>
            <a:spLocks noChangeArrowheads="1"/>
          </p:cNvSpPr>
          <p:nvPr/>
        </p:nvSpPr>
        <p:spPr bwMode="auto">
          <a:xfrm>
            <a:off x="3300413" y="1776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39653" name="Rectangle 5"/>
          <p:cNvSpPr>
            <a:spLocks noChangeArrowheads="1"/>
          </p:cNvSpPr>
          <p:nvPr/>
        </p:nvSpPr>
        <p:spPr bwMode="auto">
          <a:xfrm>
            <a:off x="3257550" y="2114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39654" name="Rectangle 6"/>
          <p:cNvSpPr>
            <a:spLocks noChangeArrowheads="1"/>
          </p:cNvSpPr>
          <p:nvPr/>
        </p:nvSpPr>
        <p:spPr bwMode="auto">
          <a:xfrm>
            <a:off x="3414713" y="2266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39655" name="Rectangle 7"/>
          <p:cNvSpPr>
            <a:spLocks noChangeArrowheads="1"/>
          </p:cNvSpPr>
          <p:nvPr/>
        </p:nvSpPr>
        <p:spPr bwMode="auto">
          <a:xfrm>
            <a:off x="3028950" y="2314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39656" name="Text Box 8"/>
          <p:cNvSpPr txBox="1">
            <a:spLocks noChangeArrowheads="1"/>
          </p:cNvSpPr>
          <p:nvPr/>
        </p:nvSpPr>
        <p:spPr bwMode="auto">
          <a:xfrm>
            <a:off x="3930650" y="344488"/>
            <a:ext cx="12001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spcBef>
                <a:spcPct val="20000"/>
              </a:spcBef>
            </a:pPr>
            <a:r>
              <a:rPr lang="en-US" altLang="en-US" sz="5400" b="1">
                <a:solidFill>
                  <a:schemeClr val="tx2"/>
                </a:solidFill>
                <a:effectLst>
                  <a:outerShdw blurRad="38100" dist="38100" dir="2700000" algn="tl">
                    <a:srgbClr val="000000"/>
                  </a:outerShdw>
                </a:effectLst>
              </a:rPr>
              <a:t>Koi</a:t>
            </a:r>
          </a:p>
        </p:txBody>
      </p:sp>
      <p:sp>
        <p:nvSpPr>
          <p:cNvPr id="539657" name="Rectangle 9"/>
          <p:cNvSpPr>
            <a:spLocks noChangeArrowheads="1"/>
          </p:cNvSpPr>
          <p:nvPr/>
        </p:nvSpPr>
        <p:spPr bwMode="auto">
          <a:xfrm>
            <a:off x="2628900" y="2333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graphicFrame>
        <p:nvGraphicFramePr>
          <p:cNvPr id="539658" name="Object 10"/>
          <p:cNvGraphicFramePr>
            <a:graphicFrameLocks noChangeAspect="1"/>
          </p:cNvGraphicFramePr>
          <p:nvPr/>
        </p:nvGraphicFramePr>
        <p:xfrm>
          <a:off x="4564063" y="1762125"/>
          <a:ext cx="4464050" cy="2516188"/>
        </p:xfrm>
        <a:graphic>
          <a:graphicData uri="http://schemas.openxmlformats.org/presentationml/2006/ole">
            <mc:AlternateContent xmlns:mc="http://schemas.openxmlformats.org/markup-compatibility/2006">
              <mc:Choice xmlns:v="urn:schemas-microsoft-com:vml" Requires="v">
                <p:oleObj spid="_x0000_s539660" r:id="rId5" imgW="3885986" imgH="2190727" progId="WPDraw30.Drawing">
                  <p:embed/>
                </p:oleObj>
              </mc:Choice>
              <mc:Fallback>
                <p:oleObj r:id="rId5" imgW="3885986" imgH="2190727" progId="WPDraw30.Drawing">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4063" y="1762125"/>
                        <a:ext cx="4464050" cy="2516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39659" name="Picture 11" descr="KOICLASShz"/>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13" y="4646613"/>
            <a:ext cx="9104312" cy="22113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Rot="1" noChangeArrowheads="1"/>
          </p:cNvSpPr>
          <p:nvPr>
            <p:ph type="title"/>
          </p:nvPr>
        </p:nvSpPr>
        <p:spPr/>
        <p:txBody>
          <a:bodyPr/>
          <a:lstStyle/>
          <a:p>
            <a:r>
              <a:rPr lang="en-US" altLang="en-US" sz="5400">
                <a:solidFill>
                  <a:schemeClr val="tx1"/>
                </a:solidFill>
              </a:rPr>
              <a:t>Sunlight</a:t>
            </a:r>
          </a:p>
        </p:txBody>
      </p:sp>
      <p:sp>
        <p:nvSpPr>
          <p:cNvPr id="471043" name="Rectangle 3"/>
          <p:cNvSpPr>
            <a:spLocks noGrp="1" noChangeArrowheads="1"/>
          </p:cNvSpPr>
          <p:nvPr>
            <p:ph type="body" sz="half" idx="1"/>
          </p:nvPr>
        </p:nvSpPr>
        <p:spPr>
          <a:xfrm>
            <a:off x="304800" y="4343400"/>
            <a:ext cx="8534400" cy="2514600"/>
          </a:xfrm>
        </p:spPr>
        <p:txBody>
          <a:bodyPr/>
          <a:lstStyle/>
          <a:p>
            <a:pPr>
              <a:buSzTx/>
              <a:buFont typeface="Wingdings" charset="2"/>
              <a:buBlip>
                <a:blip r:embed="rId3"/>
              </a:buBlip>
            </a:pPr>
            <a:endParaRPr lang="en-US" altLang="en-US" sz="3600" b="1">
              <a:solidFill>
                <a:schemeClr val="hlink"/>
              </a:solidFill>
              <a:effectLst/>
            </a:endParaRPr>
          </a:p>
          <a:p>
            <a:pPr>
              <a:buSzTx/>
              <a:buFont typeface="Wingdings" charset="2"/>
              <a:buBlip>
                <a:blip r:embed="rId3"/>
              </a:buBlip>
            </a:pPr>
            <a:r>
              <a:rPr lang="en-US" altLang="en-US" sz="2800" b="1">
                <a:effectLst/>
              </a:rPr>
              <a:t>Full Sun = 8-12 hours direct sun</a:t>
            </a:r>
          </a:p>
          <a:p>
            <a:pPr>
              <a:buSzTx/>
              <a:buFont typeface="Wingdings" charset="2"/>
              <a:buBlip>
                <a:blip r:embed="rId3"/>
              </a:buBlip>
            </a:pPr>
            <a:r>
              <a:rPr lang="en-US" altLang="en-US" sz="2800" b="1">
                <a:effectLst/>
              </a:rPr>
              <a:t>Part Sun/Part Shade = 4-8 hours direct sun</a:t>
            </a:r>
          </a:p>
          <a:p>
            <a:pPr>
              <a:buSzTx/>
              <a:buFont typeface="Wingdings" charset="2"/>
              <a:buBlip>
                <a:blip r:embed="rId3"/>
              </a:buBlip>
            </a:pPr>
            <a:r>
              <a:rPr lang="en-US" altLang="en-US" sz="2800" b="1">
                <a:effectLst/>
              </a:rPr>
              <a:t>Shaded = Less than 4 hours direct sun</a:t>
            </a:r>
          </a:p>
        </p:txBody>
      </p:sp>
      <p:pic>
        <p:nvPicPr>
          <p:cNvPr id="471044" name="Picture 4" descr="linbridge"/>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267200" y="1752600"/>
            <a:ext cx="4495800" cy="3151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471046" name="Text Box 6"/>
          <p:cNvSpPr txBox="1">
            <a:spLocks noChangeArrowheads="1"/>
          </p:cNvSpPr>
          <p:nvPr/>
        </p:nvSpPr>
        <p:spPr bwMode="auto">
          <a:xfrm>
            <a:off x="1371600" y="1828800"/>
            <a:ext cx="304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sz="1800"/>
          </a:p>
        </p:txBody>
      </p:sp>
      <p:sp>
        <p:nvSpPr>
          <p:cNvPr id="471047" name="Text Box 7"/>
          <p:cNvSpPr txBox="1">
            <a:spLocks noChangeArrowheads="1"/>
          </p:cNvSpPr>
          <p:nvPr/>
        </p:nvSpPr>
        <p:spPr bwMode="auto">
          <a:xfrm>
            <a:off x="228600" y="1524000"/>
            <a:ext cx="4191000" cy="180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SzPct val="90000"/>
              <a:buFont typeface="Wingdings" charset="2"/>
              <a:buBlip>
                <a:blip r:embed="rId3"/>
              </a:buBlip>
            </a:pPr>
            <a:r>
              <a:rPr lang="en-US" altLang="en-US" sz="2800" b="1">
                <a:solidFill>
                  <a:schemeClr val="bg2"/>
                </a:solidFill>
                <a:latin typeface="Arial" charset="0"/>
              </a:rPr>
              <a:t>6  to 8 hrs</a:t>
            </a:r>
          </a:p>
          <a:p>
            <a:pPr>
              <a:spcBef>
                <a:spcPct val="50000"/>
              </a:spcBef>
              <a:buSzPct val="90000"/>
              <a:buFont typeface="Wingdings" charset="2"/>
              <a:buBlip>
                <a:blip r:embed="rId3"/>
              </a:buBlip>
            </a:pPr>
            <a:r>
              <a:rPr lang="en-US" altLang="en-US" sz="2800" b="1">
                <a:solidFill>
                  <a:schemeClr val="bg2"/>
                </a:solidFill>
                <a:latin typeface="Arial" charset="0"/>
              </a:rPr>
              <a:t>Tree considerations</a:t>
            </a:r>
          </a:p>
          <a:p>
            <a:pPr>
              <a:spcBef>
                <a:spcPct val="50000"/>
              </a:spcBef>
              <a:buSzPct val="90000"/>
              <a:buFont typeface="Wingdings" charset="2"/>
              <a:buChar char="Ø"/>
            </a:pPr>
            <a:endParaRPr lang="en-US" altLang="en-US" sz="2800" b="1">
              <a:solidFill>
                <a:schemeClr val="bg2"/>
              </a:solidFill>
              <a:latin typeface="Arial" charset="0"/>
            </a:endParaRP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Text Box 2"/>
          <p:cNvSpPr txBox="1">
            <a:spLocks noChangeArrowheads="1"/>
          </p:cNvSpPr>
          <p:nvPr/>
        </p:nvSpPr>
        <p:spPr bwMode="auto">
          <a:xfrm>
            <a:off x="57150" y="1741488"/>
            <a:ext cx="5141913"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20000"/>
              </a:spcBef>
              <a:buFont typeface="Wingdings" charset="2"/>
              <a:buBlip>
                <a:blip r:embed="rId4"/>
              </a:buBlip>
            </a:pPr>
            <a:r>
              <a:rPr lang="en-US" altLang="en-US" sz="2800" b="1">
                <a:solidFill>
                  <a:schemeClr val="bg2"/>
                </a:solidFill>
                <a:latin typeface="Arial" charset="0"/>
              </a:rPr>
              <a:t>Inexpensive</a:t>
            </a:r>
          </a:p>
          <a:p>
            <a:pPr eaLnBrk="1" hangingPunct="1">
              <a:spcBef>
                <a:spcPct val="20000"/>
              </a:spcBef>
              <a:buFont typeface="Wingdings" charset="2"/>
              <a:buBlip>
                <a:blip r:embed="rId4"/>
              </a:buBlip>
            </a:pPr>
            <a:r>
              <a:rPr lang="en-US" altLang="en-US" sz="2800" b="1">
                <a:solidFill>
                  <a:schemeClr val="bg2"/>
                </a:solidFill>
                <a:latin typeface="Arial" charset="0"/>
              </a:rPr>
              <a:t>Some with long flowing fins</a:t>
            </a:r>
          </a:p>
          <a:p>
            <a:pPr eaLnBrk="1" hangingPunct="1">
              <a:spcBef>
                <a:spcPct val="20000"/>
              </a:spcBef>
              <a:buFont typeface="Wingdings" charset="2"/>
              <a:buBlip>
                <a:blip r:embed="rId4"/>
              </a:buBlip>
            </a:pPr>
            <a:r>
              <a:rPr lang="en-US" altLang="en-US" sz="2800" b="1">
                <a:solidFill>
                  <a:schemeClr val="bg2"/>
                </a:solidFill>
                <a:latin typeface="Arial" charset="0"/>
              </a:rPr>
              <a:t>Full grown at 12”</a:t>
            </a:r>
          </a:p>
          <a:p>
            <a:pPr eaLnBrk="1" hangingPunct="1">
              <a:spcBef>
                <a:spcPct val="20000"/>
              </a:spcBef>
              <a:buFont typeface="Wingdings" charset="2"/>
              <a:buBlip>
                <a:blip r:embed="rId4"/>
              </a:buBlip>
            </a:pPr>
            <a:r>
              <a:rPr lang="en-US" altLang="en-US" sz="2800" b="1">
                <a:solidFill>
                  <a:schemeClr val="bg2"/>
                </a:solidFill>
                <a:latin typeface="Arial" charset="0"/>
              </a:rPr>
              <a:t>More tolerant of WQ</a:t>
            </a:r>
          </a:p>
        </p:txBody>
      </p:sp>
      <p:sp>
        <p:nvSpPr>
          <p:cNvPr id="540675" name="Rectangle 3"/>
          <p:cNvSpPr>
            <a:spLocks noChangeArrowheads="1"/>
          </p:cNvSpPr>
          <p:nvPr/>
        </p:nvSpPr>
        <p:spPr bwMode="auto">
          <a:xfrm>
            <a:off x="1828800" y="1762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40676" name="Rectangle 4"/>
          <p:cNvSpPr>
            <a:spLocks noChangeArrowheads="1"/>
          </p:cNvSpPr>
          <p:nvPr/>
        </p:nvSpPr>
        <p:spPr bwMode="auto">
          <a:xfrm>
            <a:off x="3300413" y="1776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40677" name="Rectangle 5"/>
          <p:cNvSpPr>
            <a:spLocks noChangeArrowheads="1"/>
          </p:cNvSpPr>
          <p:nvPr/>
        </p:nvSpPr>
        <p:spPr bwMode="auto">
          <a:xfrm>
            <a:off x="3257550" y="2114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40678" name="Rectangle 6"/>
          <p:cNvSpPr>
            <a:spLocks noChangeArrowheads="1"/>
          </p:cNvSpPr>
          <p:nvPr/>
        </p:nvSpPr>
        <p:spPr bwMode="auto">
          <a:xfrm>
            <a:off x="3414713" y="2266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40679" name="Rectangle 7"/>
          <p:cNvSpPr>
            <a:spLocks noChangeArrowheads="1"/>
          </p:cNvSpPr>
          <p:nvPr/>
        </p:nvSpPr>
        <p:spPr bwMode="auto">
          <a:xfrm>
            <a:off x="3028950" y="2314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40680" name="Text Box 8"/>
          <p:cNvSpPr txBox="1">
            <a:spLocks noChangeArrowheads="1"/>
          </p:cNvSpPr>
          <p:nvPr/>
        </p:nvSpPr>
        <p:spPr bwMode="auto">
          <a:xfrm>
            <a:off x="127000" y="85725"/>
            <a:ext cx="88773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20000"/>
              </a:spcBef>
            </a:pPr>
            <a:r>
              <a:rPr lang="en-US" altLang="en-US" sz="4800" b="1">
                <a:solidFill>
                  <a:schemeClr val="tx2"/>
                </a:solidFill>
                <a:effectLst>
                  <a:outerShdw blurRad="38100" dist="38100" dir="2700000" algn="tl">
                    <a:srgbClr val="000000"/>
                  </a:outerShdw>
                </a:effectLst>
              </a:rPr>
              <a:t>Comets, Fantails, Sarasas, and Shubunkins</a:t>
            </a:r>
          </a:p>
        </p:txBody>
      </p:sp>
      <p:sp>
        <p:nvSpPr>
          <p:cNvPr id="540681" name="Rectangle 9"/>
          <p:cNvSpPr>
            <a:spLocks noChangeArrowheads="1"/>
          </p:cNvSpPr>
          <p:nvPr/>
        </p:nvSpPr>
        <p:spPr bwMode="auto">
          <a:xfrm>
            <a:off x="2628900" y="2333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40682" name="Rectangle 10"/>
          <p:cNvSpPr>
            <a:spLocks noChangeArrowheads="1"/>
          </p:cNvSpPr>
          <p:nvPr/>
        </p:nvSpPr>
        <p:spPr bwMode="auto">
          <a:xfrm>
            <a:off x="2790825" y="2200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graphicFrame>
        <p:nvGraphicFramePr>
          <p:cNvPr id="540683" name="Object 11"/>
          <p:cNvGraphicFramePr>
            <a:graphicFrameLocks noChangeAspect="1"/>
          </p:cNvGraphicFramePr>
          <p:nvPr/>
        </p:nvGraphicFramePr>
        <p:xfrm>
          <a:off x="627063" y="4346575"/>
          <a:ext cx="3562350" cy="2457450"/>
        </p:xfrm>
        <a:graphic>
          <a:graphicData uri="http://schemas.openxmlformats.org/presentationml/2006/ole">
            <mc:AlternateContent xmlns:mc="http://schemas.openxmlformats.org/markup-compatibility/2006">
              <mc:Choice xmlns:v="urn:schemas-microsoft-com:vml" Requires="v">
                <p:oleObj spid="_x0000_s540685" r:id="rId5" imgW="3563112" imgH="2459736" progId="Word.Document.8">
                  <p:embed/>
                </p:oleObj>
              </mc:Choice>
              <mc:Fallback>
                <p:oleObj r:id="rId5" imgW="3563112" imgH="2459736" progId="Word.Document.8">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063" y="4346575"/>
                        <a:ext cx="3562350" cy="2457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40684" name="Picture 12" descr="DSC0117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87913" y="3340100"/>
            <a:ext cx="3665537" cy="3130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Text Box 2"/>
          <p:cNvSpPr txBox="1">
            <a:spLocks noChangeArrowheads="1"/>
          </p:cNvSpPr>
          <p:nvPr/>
        </p:nvSpPr>
        <p:spPr bwMode="auto">
          <a:xfrm>
            <a:off x="381000" y="1676400"/>
            <a:ext cx="7315200" cy="233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20000"/>
              </a:spcBef>
              <a:buFont typeface="Wingdings" charset="2"/>
              <a:buBlip>
                <a:blip r:embed="rId3"/>
              </a:buBlip>
            </a:pPr>
            <a:r>
              <a:rPr lang="en-US" altLang="en-US" sz="2800" b="1">
                <a:solidFill>
                  <a:schemeClr val="bg2"/>
                </a:solidFill>
                <a:latin typeface="Arial" charset="0"/>
              </a:rPr>
              <a:t> </a:t>
            </a:r>
            <a:r>
              <a:rPr lang="en-US" altLang="en-US" sz="3200" b="1">
                <a:solidFill>
                  <a:schemeClr val="bg2"/>
                </a:solidFill>
                <a:latin typeface="Arial" charset="0"/>
              </a:rPr>
              <a:t>All fish eat mosquitoes and larvae</a:t>
            </a:r>
          </a:p>
          <a:p>
            <a:pPr eaLnBrk="1" hangingPunct="1">
              <a:spcBef>
                <a:spcPct val="20000"/>
              </a:spcBef>
              <a:buFont typeface="Wingdings" charset="2"/>
              <a:buBlip>
                <a:blip r:embed="rId3"/>
              </a:buBlip>
            </a:pPr>
            <a:r>
              <a:rPr lang="en-US" altLang="en-US" sz="3200" b="1">
                <a:solidFill>
                  <a:schemeClr val="bg2"/>
                </a:solidFill>
                <a:latin typeface="Arial" charset="0"/>
              </a:rPr>
              <a:t> Small</a:t>
            </a:r>
          </a:p>
          <a:p>
            <a:pPr eaLnBrk="1" hangingPunct="1">
              <a:spcBef>
                <a:spcPct val="20000"/>
              </a:spcBef>
              <a:buFont typeface="Wingdings" charset="2"/>
              <a:buBlip>
                <a:blip r:embed="rId3"/>
              </a:buBlip>
            </a:pPr>
            <a:r>
              <a:rPr lang="en-US" altLang="en-US" sz="3200" b="1">
                <a:solidFill>
                  <a:schemeClr val="bg2"/>
                </a:solidFill>
                <a:latin typeface="Arial" charset="0"/>
              </a:rPr>
              <a:t> Inexpensive</a:t>
            </a:r>
          </a:p>
          <a:p>
            <a:pPr eaLnBrk="1" hangingPunct="1">
              <a:spcBef>
                <a:spcPct val="20000"/>
              </a:spcBef>
              <a:buFont typeface="Wingdings" charset="2"/>
              <a:buBlip>
                <a:blip r:embed="rId3"/>
              </a:buBlip>
            </a:pPr>
            <a:r>
              <a:rPr lang="en-US" altLang="en-US" sz="3200" b="1">
                <a:solidFill>
                  <a:schemeClr val="bg2"/>
                </a:solidFill>
                <a:latin typeface="Arial" charset="0"/>
              </a:rPr>
              <a:t> Can take over</a:t>
            </a:r>
          </a:p>
        </p:txBody>
      </p:sp>
      <p:sp>
        <p:nvSpPr>
          <p:cNvPr id="541699" name="Rectangle 3"/>
          <p:cNvSpPr>
            <a:spLocks noChangeArrowheads="1"/>
          </p:cNvSpPr>
          <p:nvPr/>
        </p:nvSpPr>
        <p:spPr bwMode="auto">
          <a:xfrm>
            <a:off x="1828800" y="1762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41700" name="Rectangle 4"/>
          <p:cNvSpPr>
            <a:spLocks noChangeArrowheads="1"/>
          </p:cNvSpPr>
          <p:nvPr/>
        </p:nvSpPr>
        <p:spPr bwMode="auto">
          <a:xfrm>
            <a:off x="3300413" y="1776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41702" name="Rectangle 6"/>
          <p:cNvSpPr>
            <a:spLocks noChangeArrowheads="1"/>
          </p:cNvSpPr>
          <p:nvPr/>
        </p:nvSpPr>
        <p:spPr bwMode="auto">
          <a:xfrm>
            <a:off x="3414713" y="2266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41703" name="Rectangle 7"/>
          <p:cNvSpPr>
            <a:spLocks noChangeArrowheads="1"/>
          </p:cNvSpPr>
          <p:nvPr/>
        </p:nvSpPr>
        <p:spPr bwMode="auto">
          <a:xfrm>
            <a:off x="3028950" y="2314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41704" name="Text Box 8"/>
          <p:cNvSpPr txBox="1">
            <a:spLocks noChangeArrowheads="1"/>
          </p:cNvSpPr>
          <p:nvPr/>
        </p:nvSpPr>
        <p:spPr bwMode="auto">
          <a:xfrm>
            <a:off x="487363" y="311150"/>
            <a:ext cx="80899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spcBef>
                <a:spcPct val="20000"/>
              </a:spcBef>
            </a:pPr>
            <a:r>
              <a:rPr lang="en-US" altLang="en-US" sz="5400" b="1">
                <a:solidFill>
                  <a:schemeClr val="tx2"/>
                </a:solidFill>
                <a:effectLst>
                  <a:outerShdw blurRad="38100" dist="38100" dir="2700000" algn="tl">
                    <a:srgbClr val="000000"/>
                  </a:outerShdw>
                </a:effectLst>
                <a:latin typeface="Times New Roman" charset="0"/>
              </a:rPr>
              <a:t>Gambusia – Mosquito Fish</a:t>
            </a:r>
          </a:p>
        </p:txBody>
      </p:sp>
      <p:sp>
        <p:nvSpPr>
          <p:cNvPr id="541705" name="Rectangle 9"/>
          <p:cNvSpPr>
            <a:spLocks noChangeArrowheads="1"/>
          </p:cNvSpPr>
          <p:nvPr/>
        </p:nvSpPr>
        <p:spPr bwMode="auto">
          <a:xfrm>
            <a:off x="2628900" y="2333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541706" name="Picture 10" descr="GAMBUS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819400"/>
            <a:ext cx="4267200" cy="3476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ChangeArrowheads="1"/>
          </p:cNvSpPr>
          <p:nvPr/>
        </p:nvSpPr>
        <p:spPr bwMode="auto">
          <a:xfrm>
            <a:off x="3300413" y="1776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42723" name="Rectangle 3"/>
          <p:cNvSpPr>
            <a:spLocks noChangeArrowheads="1"/>
          </p:cNvSpPr>
          <p:nvPr/>
        </p:nvSpPr>
        <p:spPr bwMode="auto">
          <a:xfrm>
            <a:off x="3257550" y="2114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42724" name="Rectangle 4"/>
          <p:cNvSpPr>
            <a:spLocks noChangeArrowheads="1"/>
          </p:cNvSpPr>
          <p:nvPr/>
        </p:nvSpPr>
        <p:spPr bwMode="auto">
          <a:xfrm>
            <a:off x="3414713" y="2266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42725" name="Rectangle 5"/>
          <p:cNvSpPr>
            <a:spLocks noChangeArrowheads="1"/>
          </p:cNvSpPr>
          <p:nvPr/>
        </p:nvSpPr>
        <p:spPr bwMode="auto">
          <a:xfrm>
            <a:off x="3028950" y="2314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42726" name="Text Box 6"/>
          <p:cNvSpPr txBox="1">
            <a:spLocks noChangeArrowheads="1"/>
          </p:cNvSpPr>
          <p:nvPr/>
        </p:nvSpPr>
        <p:spPr bwMode="auto">
          <a:xfrm>
            <a:off x="1662113" y="114300"/>
            <a:ext cx="5740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spcBef>
                <a:spcPct val="20000"/>
              </a:spcBef>
            </a:pPr>
            <a:r>
              <a:rPr lang="en-US" altLang="en-US" sz="6000" b="1">
                <a:solidFill>
                  <a:schemeClr val="tx2"/>
                </a:solidFill>
                <a:effectLst>
                  <a:outerShdw blurRad="38100" dist="38100" dir="2700000" algn="tl">
                    <a:srgbClr val="000000"/>
                  </a:outerShdw>
                </a:effectLst>
              </a:rPr>
              <a:t>How Many Fish?</a:t>
            </a:r>
          </a:p>
        </p:txBody>
      </p:sp>
      <p:sp>
        <p:nvSpPr>
          <p:cNvPr id="542727" name="Text Box 7"/>
          <p:cNvSpPr txBox="1">
            <a:spLocks noChangeArrowheads="1"/>
          </p:cNvSpPr>
          <p:nvPr/>
        </p:nvSpPr>
        <p:spPr bwMode="auto">
          <a:xfrm>
            <a:off x="304800" y="1371600"/>
            <a:ext cx="4084638" cy="367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20000"/>
              </a:spcBef>
              <a:buFont typeface="Wingdings" charset="2"/>
              <a:buBlip>
                <a:blip r:embed="rId3"/>
              </a:buBlip>
            </a:pPr>
            <a:r>
              <a:rPr lang="en-US" altLang="en-US" sz="2800" b="1">
                <a:solidFill>
                  <a:schemeClr val="bg2"/>
                </a:solidFill>
                <a:latin typeface="Arial" charset="0"/>
              </a:rPr>
              <a:t>Depends on the pond and filtration</a:t>
            </a:r>
          </a:p>
          <a:p>
            <a:pPr eaLnBrk="1" hangingPunct="1">
              <a:spcBef>
                <a:spcPct val="20000"/>
              </a:spcBef>
              <a:buFont typeface="Wingdings" charset="2"/>
              <a:buBlip>
                <a:blip r:embed="rId3"/>
              </a:buBlip>
            </a:pPr>
            <a:r>
              <a:rPr lang="en-US" altLang="en-US" sz="2800" b="1">
                <a:solidFill>
                  <a:schemeClr val="bg2"/>
                </a:solidFill>
                <a:latin typeface="Arial" charset="0"/>
              </a:rPr>
              <a:t>Generally 1” of fish per 5-10 gallons with filtration, about half without</a:t>
            </a:r>
          </a:p>
          <a:p>
            <a:pPr eaLnBrk="1" hangingPunct="1">
              <a:spcBef>
                <a:spcPct val="20000"/>
              </a:spcBef>
              <a:buFont typeface="Wingdings" charset="2"/>
              <a:buBlip>
                <a:blip r:embed="rId3"/>
              </a:buBlip>
            </a:pPr>
            <a:r>
              <a:rPr lang="en-US" altLang="en-US" sz="2800" b="1">
                <a:solidFill>
                  <a:schemeClr val="bg2"/>
                </a:solidFill>
                <a:latin typeface="Arial" charset="0"/>
              </a:rPr>
              <a:t> Larger fish need more room</a:t>
            </a:r>
          </a:p>
        </p:txBody>
      </p:sp>
      <p:sp>
        <p:nvSpPr>
          <p:cNvPr id="542728" name="Text Box 8"/>
          <p:cNvSpPr txBox="1">
            <a:spLocks noChangeArrowheads="1"/>
          </p:cNvSpPr>
          <p:nvPr/>
        </p:nvSpPr>
        <p:spPr bwMode="auto">
          <a:xfrm>
            <a:off x="-762000" y="5826125"/>
            <a:ext cx="9906000"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20000"/>
              </a:spcBef>
            </a:pPr>
            <a:r>
              <a:rPr lang="en-US" altLang="en-US" sz="2800" b="1">
                <a:solidFill>
                  <a:schemeClr val="bg2"/>
                </a:solidFill>
                <a:latin typeface="Arial MT" charset="0"/>
              </a:rPr>
              <a:t>Length X Width X Depth in feet X 7.5=</a:t>
            </a:r>
          </a:p>
          <a:p>
            <a:pPr algn="ctr" eaLnBrk="1" hangingPunct="1">
              <a:spcBef>
                <a:spcPct val="20000"/>
              </a:spcBef>
            </a:pPr>
            <a:r>
              <a:rPr lang="en-US" altLang="en-US" sz="2800" b="1">
                <a:solidFill>
                  <a:schemeClr val="bg2"/>
                </a:solidFill>
                <a:latin typeface="Arial MT" charset="0"/>
              </a:rPr>
              <a:t>volume in gallons</a:t>
            </a:r>
          </a:p>
        </p:txBody>
      </p:sp>
      <p:pic>
        <p:nvPicPr>
          <p:cNvPr id="542729" name="Picture 9" descr="img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801813"/>
            <a:ext cx="4572000" cy="3092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Text Box 2"/>
          <p:cNvSpPr txBox="1">
            <a:spLocks noChangeArrowheads="1"/>
          </p:cNvSpPr>
          <p:nvPr/>
        </p:nvSpPr>
        <p:spPr bwMode="auto">
          <a:xfrm>
            <a:off x="34925" y="1544638"/>
            <a:ext cx="4122738" cy="45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20000"/>
              </a:spcBef>
              <a:buFont typeface="Wingdings" charset="2"/>
              <a:buBlip>
                <a:blip r:embed="rId3"/>
              </a:buBlip>
            </a:pPr>
            <a:r>
              <a:rPr lang="en-US" altLang="en-US" sz="2800" b="1">
                <a:solidFill>
                  <a:schemeClr val="hlink"/>
                </a:solidFill>
                <a:latin typeface="Times New Roman" charset="0"/>
              </a:rPr>
              <a:t> </a:t>
            </a:r>
            <a:r>
              <a:rPr lang="en-US" altLang="en-US" sz="2800" b="1">
                <a:solidFill>
                  <a:schemeClr val="bg2"/>
                </a:solidFill>
                <a:latin typeface="Arial" charset="0"/>
              </a:rPr>
              <a:t>Active and energetic</a:t>
            </a:r>
          </a:p>
          <a:p>
            <a:pPr eaLnBrk="1" hangingPunct="1">
              <a:spcBef>
                <a:spcPct val="20000"/>
              </a:spcBef>
              <a:buFont typeface="Wingdings" charset="2"/>
              <a:buBlip>
                <a:blip r:embed="rId3"/>
              </a:buBlip>
            </a:pPr>
            <a:r>
              <a:rPr lang="en-US" altLang="en-US" sz="2800" b="1">
                <a:solidFill>
                  <a:schemeClr val="bg2"/>
                </a:solidFill>
                <a:latin typeface="Arial" charset="0"/>
              </a:rPr>
              <a:t>Alert</a:t>
            </a:r>
          </a:p>
          <a:p>
            <a:pPr eaLnBrk="1" hangingPunct="1">
              <a:spcBef>
                <a:spcPct val="20000"/>
              </a:spcBef>
              <a:buFont typeface="Wingdings" charset="2"/>
              <a:buBlip>
                <a:blip r:embed="rId3"/>
              </a:buBlip>
            </a:pPr>
            <a:r>
              <a:rPr lang="en-US" altLang="en-US" sz="2800" b="1">
                <a:solidFill>
                  <a:schemeClr val="bg2"/>
                </a:solidFill>
                <a:latin typeface="Arial" charset="0"/>
              </a:rPr>
              <a:t>Full fins</a:t>
            </a:r>
          </a:p>
          <a:p>
            <a:pPr eaLnBrk="1" hangingPunct="1">
              <a:spcBef>
                <a:spcPct val="20000"/>
              </a:spcBef>
              <a:buFont typeface="Wingdings" charset="2"/>
              <a:buBlip>
                <a:blip r:embed="rId3"/>
              </a:buBlip>
            </a:pPr>
            <a:r>
              <a:rPr lang="en-US" altLang="en-US" sz="2800" b="1">
                <a:solidFill>
                  <a:schemeClr val="bg2"/>
                </a:solidFill>
                <a:latin typeface="Arial" charset="0"/>
              </a:rPr>
              <a:t>Good color</a:t>
            </a:r>
          </a:p>
          <a:p>
            <a:pPr eaLnBrk="1" hangingPunct="1">
              <a:spcBef>
                <a:spcPct val="20000"/>
              </a:spcBef>
              <a:buFont typeface="Wingdings" charset="2"/>
              <a:buBlip>
                <a:blip r:embed="rId3"/>
              </a:buBlip>
            </a:pPr>
            <a:r>
              <a:rPr lang="en-US" altLang="en-US" sz="2800" b="1">
                <a:solidFill>
                  <a:schemeClr val="bg2"/>
                </a:solidFill>
                <a:latin typeface="Arial" charset="0"/>
              </a:rPr>
              <a:t>Clean tanks</a:t>
            </a:r>
          </a:p>
          <a:p>
            <a:pPr eaLnBrk="1" hangingPunct="1">
              <a:spcBef>
                <a:spcPct val="20000"/>
              </a:spcBef>
              <a:buFont typeface="Wingdings" charset="2"/>
              <a:buBlip>
                <a:blip r:embed="rId3"/>
              </a:buBlip>
            </a:pPr>
            <a:r>
              <a:rPr lang="en-US" altLang="en-US" sz="2800" b="1">
                <a:solidFill>
                  <a:schemeClr val="bg2"/>
                </a:solidFill>
                <a:latin typeface="Arial" charset="0"/>
              </a:rPr>
              <a:t>Knowledgeable staff</a:t>
            </a:r>
          </a:p>
          <a:p>
            <a:pPr eaLnBrk="1" hangingPunct="1">
              <a:spcBef>
                <a:spcPct val="20000"/>
              </a:spcBef>
              <a:buFont typeface="Wingdings" charset="2"/>
              <a:buBlip>
                <a:blip r:embed="rId3"/>
              </a:buBlip>
            </a:pPr>
            <a:r>
              <a:rPr lang="en-US" altLang="en-US" sz="2800" b="1">
                <a:solidFill>
                  <a:schemeClr val="bg2"/>
                </a:solidFill>
                <a:latin typeface="Arial" charset="0"/>
              </a:rPr>
              <a:t> No nicks or scratches</a:t>
            </a:r>
          </a:p>
          <a:p>
            <a:pPr eaLnBrk="1" hangingPunct="1">
              <a:spcBef>
                <a:spcPct val="20000"/>
              </a:spcBef>
              <a:buFont typeface="Wingdings" charset="2"/>
              <a:buBlip>
                <a:blip r:embed="rId3"/>
              </a:buBlip>
            </a:pPr>
            <a:r>
              <a:rPr lang="en-US" altLang="en-US" sz="2800" b="1">
                <a:solidFill>
                  <a:schemeClr val="bg2"/>
                </a:solidFill>
                <a:latin typeface="Arial" charset="0"/>
              </a:rPr>
              <a:t>Eats readily</a:t>
            </a:r>
          </a:p>
        </p:txBody>
      </p:sp>
      <p:sp>
        <p:nvSpPr>
          <p:cNvPr id="543747" name="Rectangle 3"/>
          <p:cNvSpPr>
            <a:spLocks noChangeArrowheads="1"/>
          </p:cNvSpPr>
          <p:nvPr/>
        </p:nvSpPr>
        <p:spPr bwMode="auto">
          <a:xfrm>
            <a:off x="1828800" y="1762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43748" name="Rectangle 4"/>
          <p:cNvSpPr>
            <a:spLocks noChangeArrowheads="1"/>
          </p:cNvSpPr>
          <p:nvPr/>
        </p:nvSpPr>
        <p:spPr bwMode="auto">
          <a:xfrm>
            <a:off x="3300413" y="1776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43749" name="Rectangle 5"/>
          <p:cNvSpPr>
            <a:spLocks noChangeArrowheads="1"/>
          </p:cNvSpPr>
          <p:nvPr/>
        </p:nvSpPr>
        <p:spPr bwMode="auto">
          <a:xfrm>
            <a:off x="3257550" y="2114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43750" name="Rectangle 6"/>
          <p:cNvSpPr>
            <a:spLocks noChangeArrowheads="1"/>
          </p:cNvSpPr>
          <p:nvPr/>
        </p:nvSpPr>
        <p:spPr bwMode="auto">
          <a:xfrm>
            <a:off x="3414713" y="2266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43751" name="Rectangle 7"/>
          <p:cNvSpPr>
            <a:spLocks noChangeArrowheads="1"/>
          </p:cNvSpPr>
          <p:nvPr/>
        </p:nvSpPr>
        <p:spPr bwMode="auto">
          <a:xfrm>
            <a:off x="3028950" y="2314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43752" name="Text Box 8"/>
          <p:cNvSpPr txBox="1">
            <a:spLocks noChangeArrowheads="1"/>
          </p:cNvSpPr>
          <p:nvPr/>
        </p:nvSpPr>
        <p:spPr bwMode="auto">
          <a:xfrm>
            <a:off x="533400" y="344488"/>
            <a:ext cx="79994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spcBef>
                <a:spcPct val="20000"/>
              </a:spcBef>
            </a:pPr>
            <a:r>
              <a:rPr lang="en-US" altLang="en-US" sz="5400" b="1">
                <a:solidFill>
                  <a:schemeClr val="tx2"/>
                </a:solidFill>
                <a:effectLst>
                  <a:outerShdw blurRad="38100" dist="38100" dir="2700000" algn="tl">
                    <a:srgbClr val="000000"/>
                  </a:outerShdw>
                </a:effectLst>
              </a:rPr>
              <a:t>Selecting Top Quality Fish</a:t>
            </a:r>
          </a:p>
        </p:txBody>
      </p:sp>
      <p:sp>
        <p:nvSpPr>
          <p:cNvPr id="543753" name="Rectangle 9"/>
          <p:cNvSpPr>
            <a:spLocks noChangeArrowheads="1"/>
          </p:cNvSpPr>
          <p:nvPr/>
        </p:nvSpPr>
        <p:spPr bwMode="auto">
          <a:xfrm>
            <a:off x="2628900" y="2333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543754" name="Picture 10" descr="LOTSOK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7663" y="1762125"/>
            <a:ext cx="4651375" cy="3762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Text Box 2"/>
          <p:cNvSpPr txBox="1">
            <a:spLocks noChangeArrowheads="1"/>
          </p:cNvSpPr>
          <p:nvPr/>
        </p:nvSpPr>
        <p:spPr bwMode="auto">
          <a:xfrm>
            <a:off x="34925" y="1177925"/>
            <a:ext cx="5353050"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20000"/>
              </a:spcBef>
              <a:buFont typeface="Wingdings" charset="2"/>
              <a:buBlip>
                <a:blip r:embed="rId3"/>
              </a:buBlip>
            </a:pPr>
            <a:r>
              <a:rPr lang="en-US" altLang="en-US" sz="2900" b="1">
                <a:solidFill>
                  <a:schemeClr val="bg2"/>
                </a:solidFill>
                <a:latin typeface="Arial" charset="0"/>
              </a:rPr>
              <a:t> Feed only what is consumed in 3-5 minutes</a:t>
            </a:r>
          </a:p>
          <a:p>
            <a:pPr eaLnBrk="1" hangingPunct="1">
              <a:spcBef>
                <a:spcPct val="20000"/>
              </a:spcBef>
              <a:buFont typeface="Wingdings" charset="2"/>
              <a:buBlip>
                <a:blip r:embed="rId3"/>
              </a:buBlip>
            </a:pPr>
            <a:r>
              <a:rPr lang="en-US" altLang="en-US" sz="2900" b="1">
                <a:solidFill>
                  <a:schemeClr val="bg2"/>
                </a:solidFill>
                <a:latin typeface="Arial" charset="0"/>
              </a:rPr>
              <a:t> Limit feeding to once per day or less</a:t>
            </a:r>
          </a:p>
          <a:p>
            <a:pPr eaLnBrk="1" hangingPunct="1">
              <a:spcBef>
                <a:spcPct val="20000"/>
              </a:spcBef>
              <a:buFont typeface="Wingdings" charset="2"/>
              <a:buBlip>
                <a:blip r:embed="rId3"/>
              </a:buBlip>
            </a:pPr>
            <a:r>
              <a:rPr lang="en-US" altLang="en-US" sz="2900" b="1">
                <a:solidFill>
                  <a:schemeClr val="bg2"/>
                </a:solidFill>
                <a:latin typeface="Arial" charset="0"/>
              </a:rPr>
              <a:t> More feeding requires additional filtration</a:t>
            </a:r>
          </a:p>
          <a:p>
            <a:pPr eaLnBrk="1" hangingPunct="1">
              <a:spcBef>
                <a:spcPct val="20000"/>
              </a:spcBef>
              <a:buFont typeface="Wingdings" charset="2"/>
              <a:buBlip>
                <a:blip r:embed="rId3"/>
              </a:buBlip>
            </a:pPr>
            <a:r>
              <a:rPr lang="en-US" altLang="en-US" sz="2900" b="1">
                <a:solidFill>
                  <a:schemeClr val="bg2"/>
                </a:solidFill>
                <a:latin typeface="Arial" charset="0"/>
              </a:rPr>
              <a:t> Stop feeding at temps under 55 F</a:t>
            </a:r>
          </a:p>
          <a:p>
            <a:pPr eaLnBrk="1" hangingPunct="1">
              <a:spcBef>
                <a:spcPct val="20000"/>
              </a:spcBef>
              <a:buFont typeface="Wingdings" charset="2"/>
              <a:buBlip>
                <a:blip r:embed="rId3"/>
              </a:buBlip>
            </a:pPr>
            <a:r>
              <a:rPr lang="en-US" altLang="en-US" sz="2900" b="1">
                <a:solidFill>
                  <a:schemeClr val="bg2"/>
                </a:solidFill>
                <a:latin typeface="Arial" charset="0"/>
              </a:rPr>
              <a:t>Store food in cool dry place</a:t>
            </a:r>
          </a:p>
          <a:p>
            <a:pPr eaLnBrk="1" hangingPunct="1">
              <a:spcBef>
                <a:spcPct val="20000"/>
              </a:spcBef>
              <a:buFont typeface="Wingdings" charset="2"/>
              <a:buNone/>
            </a:pPr>
            <a:endParaRPr lang="en-US" altLang="en-US" sz="2900" b="1">
              <a:solidFill>
                <a:schemeClr val="bg2"/>
              </a:solidFill>
              <a:latin typeface="Arial" charset="0"/>
            </a:endParaRPr>
          </a:p>
        </p:txBody>
      </p:sp>
      <p:sp>
        <p:nvSpPr>
          <p:cNvPr id="544771" name="Rectangle 3"/>
          <p:cNvSpPr>
            <a:spLocks noChangeArrowheads="1"/>
          </p:cNvSpPr>
          <p:nvPr/>
        </p:nvSpPr>
        <p:spPr bwMode="auto">
          <a:xfrm>
            <a:off x="1828800" y="1762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44772" name="Rectangle 4"/>
          <p:cNvSpPr>
            <a:spLocks noChangeArrowheads="1"/>
          </p:cNvSpPr>
          <p:nvPr/>
        </p:nvSpPr>
        <p:spPr bwMode="auto">
          <a:xfrm>
            <a:off x="3300413" y="1776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44773" name="Rectangle 5"/>
          <p:cNvSpPr>
            <a:spLocks noChangeArrowheads="1"/>
          </p:cNvSpPr>
          <p:nvPr/>
        </p:nvSpPr>
        <p:spPr bwMode="auto">
          <a:xfrm>
            <a:off x="3257550" y="2114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44774" name="Rectangle 6"/>
          <p:cNvSpPr>
            <a:spLocks noChangeArrowheads="1"/>
          </p:cNvSpPr>
          <p:nvPr/>
        </p:nvSpPr>
        <p:spPr bwMode="auto">
          <a:xfrm>
            <a:off x="3414713" y="2266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44775" name="Rectangle 7"/>
          <p:cNvSpPr>
            <a:spLocks noChangeArrowheads="1"/>
          </p:cNvSpPr>
          <p:nvPr/>
        </p:nvSpPr>
        <p:spPr bwMode="auto">
          <a:xfrm>
            <a:off x="3028950" y="2314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544776" name="Text Box 8"/>
          <p:cNvSpPr txBox="1">
            <a:spLocks noChangeArrowheads="1"/>
          </p:cNvSpPr>
          <p:nvPr/>
        </p:nvSpPr>
        <p:spPr bwMode="auto">
          <a:xfrm>
            <a:off x="407988" y="152400"/>
            <a:ext cx="82486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spcBef>
                <a:spcPct val="20000"/>
              </a:spcBef>
            </a:pPr>
            <a:r>
              <a:rPr lang="en-US" altLang="en-US" sz="5400" b="1">
                <a:solidFill>
                  <a:schemeClr val="tx2"/>
                </a:solidFill>
                <a:effectLst>
                  <a:outerShdw blurRad="38100" dist="38100" dir="2700000" algn="tl">
                    <a:srgbClr val="000000"/>
                  </a:outerShdw>
                </a:effectLst>
              </a:rPr>
              <a:t>Feeding Your Fish Properly</a:t>
            </a:r>
          </a:p>
        </p:txBody>
      </p:sp>
      <p:sp>
        <p:nvSpPr>
          <p:cNvPr id="544777" name="Rectangle 9"/>
          <p:cNvSpPr>
            <a:spLocks noChangeArrowheads="1"/>
          </p:cNvSpPr>
          <p:nvPr/>
        </p:nvSpPr>
        <p:spPr bwMode="auto">
          <a:xfrm>
            <a:off x="2628900" y="2333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544778" name="Picture 10" descr="KOI_E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371725"/>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2"/>
          <p:cNvSpPr>
            <a:spLocks noGrp="1" noRot="1" noChangeArrowheads="1"/>
          </p:cNvSpPr>
          <p:nvPr>
            <p:ph type="title"/>
          </p:nvPr>
        </p:nvSpPr>
        <p:spPr/>
        <p:txBody>
          <a:bodyPr/>
          <a:lstStyle/>
          <a:p>
            <a:r>
              <a:rPr lang="en-US" altLang="en-US" sz="6000"/>
              <a:t>Nitrogen Cycle</a:t>
            </a:r>
          </a:p>
        </p:txBody>
      </p:sp>
      <p:pic>
        <p:nvPicPr>
          <p:cNvPr id="600067" name="Picture 3" descr="cycl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133600"/>
            <a:ext cx="7162800" cy="358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Rectangle 2"/>
          <p:cNvSpPr>
            <a:spLocks noGrp="1" noRot="1" noChangeArrowheads="1"/>
          </p:cNvSpPr>
          <p:nvPr>
            <p:ph type="title"/>
          </p:nvPr>
        </p:nvSpPr>
        <p:spPr/>
        <p:txBody>
          <a:bodyPr/>
          <a:lstStyle/>
          <a:p>
            <a:r>
              <a:rPr lang="en-US" altLang="en-US" sz="5400"/>
              <a:t>Algae</a:t>
            </a:r>
          </a:p>
        </p:txBody>
      </p:sp>
      <p:pic>
        <p:nvPicPr>
          <p:cNvPr id="735244" name="Picture 12" descr="DSC01394"/>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371600" y="1295400"/>
            <a:ext cx="5334000" cy="502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60" name="Rectangle 4"/>
          <p:cNvSpPr>
            <a:spLocks noGrp="1" noRot="1" noChangeArrowheads="1"/>
          </p:cNvSpPr>
          <p:nvPr>
            <p:ph type="title"/>
          </p:nvPr>
        </p:nvSpPr>
        <p:spPr/>
        <p:txBody>
          <a:bodyPr/>
          <a:lstStyle/>
          <a:p>
            <a:r>
              <a:rPr lang="en-US" altLang="en-US"/>
              <a:t>Dealing with Algae</a:t>
            </a:r>
          </a:p>
        </p:txBody>
      </p:sp>
      <p:sp>
        <p:nvSpPr>
          <p:cNvPr id="736259" name="Rectangle 3"/>
          <p:cNvSpPr>
            <a:spLocks noGrp="1" noChangeArrowheads="1"/>
          </p:cNvSpPr>
          <p:nvPr>
            <p:ph type="body" idx="4294967295"/>
          </p:nvPr>
        </p:nvSpPr>
        <p:spPr>
          <a:xfrm>
            <a:off x="533400" y="1524000"/>
            <a:ext cx="2819400" cy="3886200"/>
          </a:xfrm>
        </p:spPr>
        <p:txBody>
          <a:bodyPr/>
          <a:lstStyle/>
          <a:p>
            <a:pPr>
              <a:lnSpc>
                <a:spcPct val="90000"/>
              </a:lnSpc>
              <a:buSzPct val="90000"/>
              <a:buFont typeface="Wingdings" charset="2"/>
              <a:buBlip>
                <a:blip r:embed="rId3"/>
              </a:buBlip>
            </a:pPr>
            <a:r>
              <a:rPr lang="en-US" altLang="en-US" b="1">
                <a:effectLst/>
              </a:rPr>
              <a:t>Algae multiply quickly!</a:t>
            </a:r>
          </a:p>
          <a:p>
            <a:pPr>
              <a:lnSpc>
                <a:spcPct val="90000"/>
              </a:lnSpc>
              <a:buSzPct val="90000"/>
              <a:buFont typeface="Wingdings" charset="2"/>
              <a:buBlip>
                <a:blip r:embed="rId3"/>
              </a:buBlip>
            </a:pPr>
            <a:r>
              <a:rPr lang="en-US" altLang="en-US" b="1">
                <a:effectLst/>
              </a:rPr>
              <a:t> Water change doesn’t work </a:t>
            </a:r>
          </a:p>
          <a:p>
            <a:pPr>
              <a:lnSpc>
                <a:spcPct val="90000"/>
              </a:lnSpc>
            </a:pPr>
            <a:endParaRPr lang="en-US" altLang="en-US" b="1">
              <a:effectLst/>
            </a:endParaRPr>
          </a:p>
          <a:p>
            <a:pPr>
              <a:lnSpc>
                <a:spcPct val="90000"/>
              </a:lnSpc>
            </a:pPr>
            <a:endParaRPr lang="en-US" altLang="en-US">
              <a:effectLst/>
            </a:endParaRPr>
          </a:p>
        </p:txBody>
      </p:sp>
      <p:pic>
        <p:nvPicPr>
          <p:cNvPr id="736264" name="Picture 8" descr="Pictures 04 105"/>
          <p:cNvPicPr>
            <a:picLocks noChangeAspect="1" noChangeArrowheads="1"/>
          </p:cNvPicPr>
          <p:nvPr>
            <p:ph idx="1"/>
          </p:nvPr>
        </p:nvPicPr>
        <p:blipFill>
          <a:blip r:embed="rId4">
            <a:extLst>
              <a:ext uri="{28A0092B-C50C-407E-A947-70E740481C1C}">
                <a14:useLocalDpi xmlns:a14="http://schemas.microsoft.com/office/drawing/2010/main" val="0"/>
              </a:ext>
            </a:extLst>
          </a:blip>
          <a:srcRect l="9602" t="11786" r="10840" b="5717"/>
          <a:stretch>
            <a:fillRect/>
          </a:stretch>
        </p:blipFill>
        <p:spPr>
          <a:xfrm>
            <a:off x="3505200" y="1752600"/>
            <a:ext cx="4800600" cy="3733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Rot="1" noChangeArrowheads="1"/>
          </p:cNvSpPr>
          <p:nvPr>
            <p:ph type="title"/>
          </p:nvPr>
        </p:nvSpPr>
        <p:spPr>
          <a:xfrm>
            <a:off x="457200" y="0"/>
            <a:ext cx="8229600" cy="1600200"/>
          </a:xfrm>
        </p:spPr>
        <p:txBody>
          <a:bodyPr/>
          <a:lstStyle/>
          <a:p>
            <a:r>
              <a:rPr lang="en-US" altLang="en-US" sz="5400"/>
              <a:t>Water Quality</a:t>
            </a:r>
          </a:p>
        </p:txBody>
      </p:sp>
      <p:sp>
        <p:nvSpPr>
          <p:cNvPr id="598019" name="Rectangle 3"/>
          <p:cNvSpPr>
            <a:spLocks noGrp="1" noChangeArrowheads="1"/>
          </p:cNvSpPr>
          <p:nvPr>
            <p:ph type="body" idx="1"/>
          </p:nvPr>
        </p:nvSpPr>
        <p:spPr>
          <a:xfrm>
            <a:off x="457200" y="1752600"/>
            <a:ext cx="8229600" cy="4068763"/>
          </a:xfrm>
        </p:spPr>
        <p:txBody>
          <a:bodyPr/>
          <a:lstStyle/>
          <a:p>
            <a:pPr>
              <a:lnSpc>
                <a:spcPct val="80000"/>
              </a:lnSpc>
              <a:buSzPct val="90000"/>
              <a:buFont typeface="Wingdings" charset="2"/>
              <a:buBlip>
                <a:blip r:embed="rId3"/>
              </a:buBlip>
            </a:pPr>
            <a:r>
              <a:rPr lang="en-US" altLang="en-US" sz="2800" b="1">
                <a:effectLst/>
              </a:rPr>
              <a:t>Keep rain run-off out of the pond. </a:t>
            </a:r>
          </a:p>
          <a:p>
            <a:pPr>
              <a:lnSpc>
                <a:spcPct val="80000"/>
              </a:lnSpc>
              <a:buSzPct val="90000"/>
              <a:buFont typeface="Wingdings" charset="2"/>
              <a:buBlip>
                <a:blip r:embed="rId3"/>
              </a:buBlip>
            </a:pPr>
            <a:r>
              <a:rPr lang="en-US" altLang="en-US" sz="2800" b="1">
                <a:effectLst/>
              </a:rPr>
              <a:t>Full sun - shade 50 - 70% of the pond surface. </a:t>
            </a:r>
          </a:p>
          <a:p>
            <a:pPr>
              <a:lnSpc>
                <a:spcPct val="80000"/>
              </a:lnSpc>
              <a:buSzPct val="90000"/>
              <a:buFont typeface="Wingdings" charset="2"/>
              <a:buBlip>
                <a:blip r:embed="rId3"/>
              </a:buBlip>
            </a:pPr>
            <a:r>
              <a:rPr lang="en-US" altLang="en-US" sz="2800" b="1">
                <a:effectLst/>
              </a:rPr>
              <a:t>Use one bunch of Anacharis per sq. ft. </a:t>
            </a:r>
          </a:p>
          <a:p>
            <a:pPr>
              <a:lnSpc>
                <a:spcPct val="80000"/>
              </a:lnSpc>
              <a:buSzPct val="90000"/>
              <a:buFont typeface="Wingdings" charset="2"/>
              <a:buBlip>
                <a:blip r:embed="rId3"/>
              </a:buBlip>
            </a:pPr>
            <a:r>
              <a:rPr lang="en-US" altLang="en-US" sz="2800" b="1">
                <a:effectLst/>
              </a:rPr>
              <a:t>No more than one inch of fish per sq. ft. of surface area </a:t>
            </a:r>
          </a:p>
          <a:p>
            <a:pPr>
              <a:lnSpc>
                <a:spcPct val="80000"/>
              </a:lnSpc>
              <a:buSzPct val="90000"/>
              <a:buFont typeface="Wingdings" charset="2"/>
              <a:buBlip>
                <a:blip r:embed="rId3"/>
              </a:buBlip>
            </a:pPr>
            <a:r>
              <a:rPr lang="en-US" altLang="en-US" sz="2800" b="1">
                <a:effectLst/>
              </a:rPr>
              <a:t>Add biological filtration and ultraviolet sterilizer. </a:t>
            </a:r>
          </a:p>
          <a:p>
            <a:pPr>
              <a:lnSpc>
                <a:spcPct val="80000"/>
              </a:lnSpc>
              <a:buSzPct val="90000"/>
              <a:buFont typeface="Wingdings" charset="2"/>
              <a:buBlip>
                <a:blip r:embed="rId3"/>
              </a:buBlip>
            </a:pPr>
            <a:r>
              <a:rPr lang="en-US" altLang="en-US" sz="2800" b="1">
                <a:effectLst/>
              </a:rPr>
              <a:t>Remove dead organic matter</a:t>
            </a: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9" name="Rectangle 9"/>
          <p:cNvSpPr>
            <a:spLocks noGrp="1" noRot="1" noChangeArrowheads="1"/>
          </p:cNvSpPr>
          <p:nvPr>
            <p:ph type="title"/>
          </p:nvPr>
        </p:nvSpPr>
        <p:spPr>
          <a:xfrm>
            <a:off x="457200" y="762000"/>
            <a:ext cx="8229600" cy="1143000"/>
          </a:xfrm>
        </p:spPr>
        <p:txBody>
          <a:bodyPr/>
          <a:lstStyle/>
          <a:p>
            <a:r>
              <a:rPr lang="en-US" altLang="en-US" sz="5400"/>
              <a:t>MOSQUITOES</a:t>
            </a:r>
            <a:br>
              <a:rPr lang="en-US" altLang="en-US" sz="5400"/>
            </a:br>
            <a:endParaRPr lang="en-US" altLang="en-US" sz="5400"/>
          </a:p>
        </p:txBody>
      </p:sp>
      <p:pic>
        <p:nvPicPr>
          <p:cNvPr id="737290" name="Picture 10" descr="images"/>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33400" y="2362200"/>
            <a:ext cx="2133600" cy="2133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737292" name="Picture 12" descr="images2"/>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705600" y="2590800"/>
            <a:ext cx="1720850" cy="273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737294" name="Picture 14" descr="images1"/>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3352800" y="3200400"/>
            <a:ext cx="2552700" cy="2552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737296" name="Text Box 16"/>
          <p:cNvSpPr txBox="1">
            <a:spLocks noChangeArrowheads="1"/>
          </p:cNvSpPr>
          <p:nvPr/>
        </p:nvSpPr>
        <p:spPr bwMode="auto">
          <a:xfrm>
            <a:off x="914400" y="1066800"/>
            <a:ext cx="754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b="1">
              <a:solidFill>
                <a:srgbClr val="FFCC66"/>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Garamond"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Garamond"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STRATGIC</Template>
  <TotalTime>0</TotalTime>
  <Words>7994</Words>
  <Application>Microsoft Macintosh PowerPoint</Application>
  <PresentationFormat>On-screen Show (4:3)</PresentationFormat>
  <Paragraphs>749</Paragraphs>
  <Slides>104</Slides>
  <Notes>102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104</vt:i4>
      </vt:variant>
    </vt:vector>
  </HeadingPairs>
  <TitlesOfParts>
    <vt:vector size="114" baseType="lpstr">
      <vt:lpstr>Arial</vt:lpstr>
      <vt:lpstr>Garamond</vt:lpstr>
      <vt:lpstr>Times New Roman</vt:lpstr>
      <vt:lpstr>Wingdings</vt:lpstr>
      <vt:lpstr>Times</vt:lpstr>
      <vt:lpstr>Arial MT</vt:lpstr>
      <vt:lpstr>Symbol</vt:lpstr>
      <vt:lpstr>Stream</vt:lpstr>
      <vt:lpstr>WPDraw30.Drawing</vt:lpstr>
      <vt:lpstr>Microsoft Word Document</vt:lpstr>
      <vt:lpstr>PowerPoint Presentation</vt:lpstr>
      <vt:lpstr>PowerPoint Presentation</vt:lpstr>
      <vt:lpstr>PowerPoint Presentation</vt:lpstr>
      <vt:lpstr>Nuts and Bolts of  Water Gardening</vt:lpstr>
      <vt:lpstr>Learning objectives</vt:lpstr>
      <vt:lpstr>The First Three Rules Of Water Garden Installation Are???</vt:lpstr>
      <vt:lpstr>1. Location !  2. Location !  3. Location ! </vt:lpstr>
      <vt:lpstr>Site Selection</vt:lpstr>
      <vt:lpstr>Sunlight</vt:lpstr>
      <vt:lpstr>Elevation &amp; Grade</vt:lpstr>
      <vt:lpstr>Power &amp; Water Source</vt:lpstr>
      <vt:lpstr>Proximity</vt:lpstr>
      <vt:lpstr>Style </vt:lpstr>
      <vt:lpstr>PowerPoint Presentation</vt:lpstr>
      <vt:lpstr>PowerPoint Presentation</vt:lpstr>
      <vt:lpstr>Safety</vt:lpstr>
      <vt:lpstr>Selecting Materials &amp; Supplies</vt:lpstr>
      <vt:lpstr>Liners</vt:lpstr>
      <vt:lpstr>Flexible Liners </vt:lpstr>
      <vt:lpstr>Underlayment</vt:lpstr>
      <vt:lpstr>Sizing Liner &amp; Underlayment</vt:lpstr>
      <vt:lpstr>Pre-formed liners</vt:lpstr>
      <vt:lpstr>Pumps</vt:lpstr>
      <vt:lpstr>Pumps</vt:lpstr>
      <vt:lpstr>Skimmers</vt:lpstr>
      <vt:lpstr>Filters</vt:lpstr>
      <vt:lpstr>Filters</vt:lpstr>
      <vt:lpstr>Waterfall Filtration Box </vt:lpstr>
      <vt:lpstr>Layout and Installation</vt:lpstr>
      <vt:lpstr>Layout</vt:lpstr>
      <vt:lpstr>Excavation </vt:lpstr>
      <vt:lpstr>Leveling the Edges</vt:lpstr>
      <vt:lpstr>Plant Shelves</vt:lpstr>
      <vt:lpstr>Installing Underlayment &amp; Liner</vt:lpstr>
      <vt:lpstr>Edging Treatments</vt:lpstr>
      <vt:lpstr>Installing Stone</vt:lpstr>
      <vt:lpstr>Ready For Fish &amp; Plants</vt:lpstr>
      <vt:lpstr>The Well-Planted  Water Garden</vt:lpstr>
      <vt:lpstr>Aquatic Plants Selection and Care</vt:lpstr>
      <vt:lpstr>Floating Plants</vt:lpstr>
      <vt:lpstr>Water Hyacinth Eichhoria crassipes</vt:lpstr>
      <vt:lpstr>Water Lettuce Pistia stratiotes</vt:lpstr>
      <vt:lpstr>Surface Plants</vt:lpstr>
      <vt:lpstr>Water Lilies</vt:lpstr>
      <vt:lpstr>Hardy Water Lily Nymphaea</vt:lpstr>
      <vt:lpstr>Hardy Lily </vt:lpstr>
      <vt:lpstr>Tropical Water Lily Nymphaea</vt:lpstr>
      <vt:lpstr>Tropical Lily</vt:lpstr>
      <vt:lpstr>Lotus Nelumbo</vt:lpstr>
      <vt:lpstr>Parrot’s Feather Myriophyllum aquatica</vt:lpstr>
      <vt:lpstr>Floating Heart Nymphoides peltata</vt:lpstr>
      <vt:lpstr>Water Clover Marsilea</vt:lpstr>
      <vt:lpstr>Water Hawthorne Aponogeton distachyus</vt:lpstr>
      <vt:lpstr>Submerged Plants</vt:lpstr>
      <vt:lpstr>Anacharis  Elodea canadensis</vt:lpstr>
      <vt:lpstr>Cabomba Cabomba caroliniana</vt:lpstr>
      <vt:lpstr>Hornwort (Marestail) Ceratophylum demersum</vt:lpstr>
      <vt:lpstr>Tape Grass  Vallisneria species</vt:lpstr>
      <vt:lpstr>Marginal/Bog Plants</vt:lpstr>
      <vt:lpstr>Water Irises</vt:lpstr>
      <vt:lpstr>PowerPoint Presentation</vt:lpstr>
      <vt:lpstr>PowerPoint Presentation</vt:lpstr>
      <vt:lpstr>   </vt:lpstr>
      <vt:lpstr> </vt:lpstr>
      <vt:lpstr>PowerPoint Presentation</vt:lpstr>
      <vt:lpstr>   </vt:lpstr>
      <vt:lpstr>Star Sedge Dichromena colorata</vt:lpstr>
      <vt:lpstr>Taro Colocasia esculenta ‘Black Magic’</vt:lpstr>
      <vt:lpstr>Umbrella Palm Cyperus alternifolius </vt:lpstr>
      <vt:lpstr>Cattail Typha species</vt:lpstr>
      <vt:lpstr>Sweet Flag Acorus calamus ‘Variegated’</vt:lpstr>
      <vt:lpstr>Grassy-leaved sweet flag  Acorus gramineus variegatus </vt:lpstr>
      <vt:lpstr>Rush Juncus effusus</vt:lpstr>
      <vt:lpstr>Water Bamboo Dulichium arundinaceum</vt:lpstr>
      <vt:lpstr>Horsetail Rush Equisetum hyemale</vt:lpstr>
      <vt:lpstr>Golden Club Orontium aquaticum</vt:lpstr>
      <vt:lpstr>Water Forget-Me-Not Myosotis palustris</vt:lpstr>
      <vt:lpstr>Bacopa Bacopa lenagera variegata</vt:lpstr>
      <vt:lpstr>Cardinal Flower Lobelia cardinalis </vt:lpstr>
      <vt:lpstr>Bluebell Ruellia brittoniana</vt:lpstr>
      <vt:lpstr>Pickerel Weed Pontederia cordata</vt:lpstr>
      <vt:lpstr>Lizard’s Tail Saururus cernuus</vt:lpstr>
      <vt:lpstr>Dividing hardy  water lilies </vt:lpstr>
      <vt:lpstr>The older portion of the tuber has been removed </vt:lpstr>
      <vt:lpstr>Fill the pot with heavy garden soil and add 2 aquatic plant food tablets </vt:lpstr>
      <vt:lpstr> Now you are ready to gently lower the pot into the pond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Nitrogen Cycle</vt:lpstr>
      <vt:lpstr>Algae</vt:lpstr>
      <vt:lpstr>Dealing with Algae</vt:lpstr>
      <vt:lpstr>Water Quality</vt:lpstr>
      <vt:lpstr>MOSQUITOES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Braman</dc:creator>
  <cp:lastModifiedBy>George Braman</cp:lastModifiedBy>
  <cp:revision>1</cp:revision>
  <cp:lastPrinted>1601-01-01T00:00:00Z</cp:lastPrinted>
  <dcterms:created xsi:type="dcterms:W3CDTF">2015-09-08T05:59:39Z</dcterms:created>
  <dcterms:modified xsi:type="dcterms:W3CDTF">2015-09-08T05:59:48Z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