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handoutMasterIdLst>
    <p:handoutMasterId r:id="rId22"/>
  </p:handoutMasterIdLst>
  <p:sldIdLst>
    <p:sldId id="256" r:id="rId2"/>
    <p:sldId id="258" r:id="rId3"/>
    <p:sldId id="259" r:id="rId4"/>
    <p:sldId id="270" r:id="rId5"/>
    <p:sldId id="271" r:id="rId6"/>
    <p:sldId id="272" r:id="rId7"/>
    <p:sldId id="273" r:id="rId8"/>
    <p:sldId id="274" r:id="rId9"/>
    <p:sldId id="261" r:id="rId10"/>
    <p:sldId id="262" r:id="rId11"/>
    <p:sldId id="275" r:id="rId12"/>
    <p:sldId id="276" r:id="rId13"/>
    <p:sldId id="263" r:id="rId14"/>
    <p:sldId id="264" r:id="rId15"/>
    <p:sldId id="265" r:id="rId16"/>
    <p:sldId id="266" r:id="rId17"/>
    <p:sldId id="277" r:id="rId18"/>
    <p:sldId id="278" r:id="rId19"/>
    <p:sldId id="268" r:id="rId20"/>
    <p:sldId id="279" r:id="rId21"/>
  </p:sldIdLst>
  <p:sldSz cx="9144000" cy="6858000" type="screen4x3"/>
  <p:notesSz cx="6924675" cy="9210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1">
          <p15:clr>
            <a:srgbClr val="A4A3A4"/>
          </p15:clr>
        </p15:guide>
        <p15:guide id="2" pos="21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 autoAdjust="0"/>
  </p:normalViewPr>
  <p:slideViewPr>
    <p:cSldViewPr>
      <p:cViewPr>
        <p:scale>
          <a:sx n="75" d="100"/>
          <a:sy n="75" d="100"/>
        </p:scale>
        <p:origin x="3224" y="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96" y="-96"/>
      </p:cViewPr>
      <p:guideLst>
        <p:guide orient="horz" pos="2901"/>
        <p:guide pos="218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F5F05-D505-40A4-997F-BF947EB281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255A80D-8896-4561-9584-3147914C6C69}">
      <dgm:prSet phldrT="[Text]" custT="1"/>
      <dgm:spPr/>
      <dgm:t>
        <a:bodyPr/>
        <a:lstStyle/>
        <a:p>
          <a:r>
            <a:rPr lang="en-US" sz="2800" dirty="0" smtClean="0"/>
            <a:t>Human &amp; Social Capital</a:t>
          </a:r>
          <a:endParaRPr lang="en-US" sz="2800" dirty="0"/>
        </a:p>
      </dgm:t>
    </dgm:pt>
    <dgm:pt modelId="{489F9303-D392-43AD-8599-C47F277F00DE}" type="parTrans" cxnId="{A75CC6AC-CCB9-4163-98D1-672A76D07564}">
      <dgm:prSet/>
      <dgm:spPr/>
      <dgm:t>
        <a:bodyPr/>
        <a:lstStyle/>
        <a:p>
          <a:endParaRPr lang="en-US"/>
        </a:p>
      </dgm:t>
    </dgm:pt>
    <dgm:pt modelId="{44E9653D-8C46-4298-B2CE-A3DD83AEE4BF}" type="sibTrans" cxnId="{A75CC6AC-CCB9-4163-98D1-672A76D07564}">
      <dgm:prSet/>
      <dgm:spPr/>
      <dgm:t>
        <a:bodyPr/>
        <a:lstStyle/>
        <a:p>
          <a:endParaRPr lang="en-US"/>
        </a:p>
      </dgm:t>
    </dgm:pt>
    <dgm:pt modelId="{24455541-E24B-4A25-B95D-3A65C1EAB83B}">
      <dgm:prSet phldrT="[Text]" custT="1"/>
      <dgm:spPr/>
      <dgm:t>
        <a:bodyPr/>
        <a:lstStyle/>
        <a:p>
          <a:r>
            <a:rPr lang="en-US" sz="2800" dirty="0" smtClean="0"/>
            <a:t>Natural Capital</a:t>
          </a:r>
          <a:endParaRPr lang="en-US" sz="2800" dirty="0"/>
        </a:p>
      </dgm:t>
    </dgm:pt>
    <dgm:pt modelId="{BA457DC5-6EF6-452F-B424-40C8338ECE2D}" type="parTrans" cxnId="{25B8A37D-B71F-4125-AD7F-9C3B8BD9436E}">
      <dgm:prSet/>
      <dgm:spPr/>
      <dgm:t>
        <a:bodyPr/>
        <a:lstStyle/>
        <a:p>
          <a:endParaRPr lang="en-US"/>
        </a:p>
      </dgm:t>
    </dgm:pt>
    <dgm:pt modelId="{4CE85638-C6D9-4181-A55E-59D1BED48C1C}" type="sibTrans" cxnId="{25B8A37D-B71F-4125-AD7F-9C3B8BD9436E}">
      <dgm:prSet/>
      <dgm:spPr/>
      <dgm:t>
        <a:bodyPr/>
        <a:lstStyle/>
        <a:p>
          <a:endParaRPr lang="en-US"/>
        </a:p>
      </dgm:t>
    </dgm:pt>
    <dgm:pt modelId="{54BE316C-6227-4ADA-A22C-4AF7D036B749}">
      <dgm:prSet phldrT="[Text]" custT="1"/>
      <dgm:spPr/>
      <dgm:t>
        <a:bodyPr/>
        <a:lstStyle/>
        <a:p>
          <a:r>
            <a:rPr lang="en-US" sz="3200" dirty="0" smtClean="0"/>
            <a:t>Viable Ecosystem</a:t>
          </a:r>
          <a:endParaRPr lang="en-US" sz="3200" dirty="0"/>
        </a:p>
      </dgm:t>
    </dgm:pt>
    <dgm:pt modelId="{A739700E-B0DA-4169-BBD8-5DB796E06937}" type="parTrans" cxnId="{EB5FCBBB-DC43-45EC-8A5C-C298DCE96888}">
      <dgm:prSet/>
      <dgm:spPr/>
      <dgm:t>
        <a:bodyPr/>
        <a:lstStyle/>
        <a:p>
          <a:endParaRPr lang="en-US"/>
        </a:p>
      </dgm:t>
    </dgm:pt>
    <dgm:pt modelId="{2414957B-C5B8-453C-9E8E-6CAE1A633F01}" type="sibTrans" cxnId="{EB5FCBBB-DC43-45EC-8A5C-C298DCE96888}">
      <dgm:prSet/>
      <dgm:spPr/>
      <dgm:t>
        <a:bodyPr/>
        <a:lstStyle/>
        <a:p>
          <a:endParaRPr lang="en-US"/>
        </a:p>
      </dgm:t>
    </dgm:pt>
    <dgm:pt modelId="{11C3BBCF-EE6C-4968-B84D-B8C72AF151EA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400" dirty="0" smtClean="0"/>
            <a:t>Built </a:t>
          </a:r>
        </a:p>
        <a:p>
          <a:r>
            <a:rPr lang="en-US" sz="2400" dirty="0" smtClean="0"/>
            <a:t>Capital</a:t>
          </a:r>
          <a:endParaRPr lang="en-US" sz="2400" dirty="0"/>
        </a:p>
      </dgm:t>
    </dgm:pt>
    <dgm:pt modelId="{DFBF86B8-9484-4499-9740-1659D947D581}" type="parTrans" cxnId="{99A6218F-F2F4-4AAE-BB04-4F768074DFB6}">
      <dgm:prSet/>
      <dgm:spPr/>
      <dgm:t>
        <a:bodyPr/>
        <a:lstStyle/>
        <a:p>
          <a:endParaRPr lang="en-US"/>
        </a:p>
      </dgm:t>
    </dgm:pt>
    <dgm:pt modelId="{2475D711-72E3-4155-839C-D15CA9895EB8}" type="sibTrans" cxnId="{99A6218F-F2F4-4AAE-BB04-4F768074DFB6}">
      <dgm:prSet/>
      <dgm:spPr/>
      <dgm:t>
        <a:bodyPr/>
        <a:lstStyle/>
        <a:p>
          <a:endParaRPr lang="en-US"/>
        </a:p>
      </dgm:t>
    </dgm:pt>
    <dgm:pt modelId="{A25D4B4B-BD9D-440C-84CB-1289C5F4587D}" type="pres">
      <dgm:prSet presAssocID="{F43F5F05-D505-40A4-997F-BF947EB281EE}" presName="Name0" presStyleCnt="0">
        <dgm:presLayoutVars>
          <dgm:dir/>
          <dgm:animLvl val="lvl"/>
          <dgm:resizeHandles val="exact"/>
        </dgm:presLayoutVars>
      </dgm:prSet>
      <dgm:spPr/>
    </dgm:pt>
    <dgm:pt modelId="{C0A061E1-A16B-46AF-9614-B71B08936F4C}" type="pres">
      <dgm:prSet presAssocID="{11C3BBCF-EE6C-4968-B84D-B8C72AF151EA}" presName="Name8" presStyleCnt="0"/>
      <dgm:spPr/>
    </dgm:pt>
    <dgm:pt modelId="{D5DC78BE-36F9-4482-B461-D60B5E859452}" type="pres">
      <dgm:prSet presAssocID="{11C3BBCF-EE6C-4968-B84D-B8C72AF151E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3DA9-E608-43D8-98C5-B9D3E0692870}" type="pres">
      <dgm:prSet presAssocID="{11C3BBCF-EE6C-4968-B84D-B8C72AF151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07329-EDBF-43F7-AD75-36BCB6F5E0A8}" type="pres">
      <dgm:prSet presAssocID="{8255A80D-8896-4561-9584-3147914C6C69}" presName="Name8" presStyleCnt="0"/>
      <dgm:spPr/>
    </dgm:pt>
    <dgm:pt modelId="{C3AFA8D3-2B92-4FE7-9BCD-A273640B2AE3}" type="pres">
      <dgm:prSet presAssocID="{8255A80D-8896-4561-9584-3147914C6C6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DE4C9-EE29-4E92-9650-7DFC80B899ED}" type="pres">
      <dgm:prSet presAssocID="{8255A80D-8896-4561-9584-3147914C6C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F01A-EB91-4DF2-9C96-E12DFBBC71F3}" type="pres">
      <dgm:prSet presAssocID="{24455541-E24B-4A25-B95D-3A65C1EAB83B}" presName="Name8" presStyleCnt="0"/>
      <dgm:spPr/>
    </dgm:pt>
    <dgm:pt modelId="{C70BF8EE-7D87-423A-B254-2CF2F8FAF5B9}" type="pres">
      <dgm:prSet presAssocID="{24455541-E24B-4A25-B95D-3A65C1EAB83B}" presName="level" presStyleLbl="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6AA78-EF68-49D8-8CC9-29A91C5EAE0E}" type="pres">
      <dgm:prSet presAssocID="{24455541-E24B-4A25-B95D-3A65C1EAB8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A6E40-046A-4E9D-B5B0-104DA4A98D4F}" type="pres">
      <dgm:prSet presAssocID="{54BE316C-6227-4ADA-A22C-4AF7D036B749}" presName="Name8" presStyleCnt="0"/>
      <dgm:spPr/>
    </dgm:pt>
    <dgm:pt modelId="{72BA3901-D9B4-45B1-875B-519952DC6D56}" type="pres">
      <dgm:prSet presAssocID="{54BE316C-6227-4ADA-A22C-4AF7D036B74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39F41-5FBC-4812-A20D-2A0DD59C2115}" type="pres">
      <dgm:prSet presAssocID="{54BE316C-6227-4ADA-A22C-4AF7D036B7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FCBBB-DC43-45EC-8A5C-C298DCE96888}" srcId="{F43F5F05-D505-40A4-997F-BF947EB281EE}" destId="{54BE316C-6227-4ADA-A22C-4AF7D036B749}" srcOrd="3" destOrd="0" parTransId="{A739700E-B0DA-4169-BBD8-5DB796E06937}" sibTransId="{2414957B-C5B8-453C-9E8E-6CAE1A633F01}"/>
    <dgm:cxn modelId="{D8079748-1455-433A-ACE7-EB635486E0AC}" type="presOf" srcId="{F43F5F05-D505-40A4-997F-BF947EB281EE}" destId="{A25D4B4B-BD9D-440C-84CB-1289C5F4587D}" srcOrd="0" destOrd="0" presId="urn:microsoft.com/office/officeart/2005/8/layout/pyramid1"/>
    <dgm:cxn modelId="{CAA3C095-D91B-46BA-820A-6DDCEA3DF003}" type="presOf" srcId="{24455541-E24B-4A25-B95D-3A65C1EAB83B}" destId="{91D6AA78-EF68-49D8-8CC9-29A91C5EAE0E}" srcOrd="1" destOrd="0" presId="urn:microsoft.com/office/officeart/2005/8/layout/pyramid1"/>
    <dgm:cxn modelId="{EC6DF813-91D8-492A-BDDA-0412892DB71D}" type="presOf" srcId="{24455541-E24B-4A25-B95D-3A65C1EAB83B}" destId="{C70BF8EE-7D87-423A-B254-2CF2F8FAF5B9}" srcOrd="0" destOrd="0" presId="urn:microsoft.com/office/officeart/2005/8/layout/pyramid1"/>
    <dgm:cxn modelId="{CC4D3161-4DF4-485E-B7A5-0EDBDDAF1DB5}" type="presOf" srcId="{11C3BBCF-EE6C-4968-B84D-B8C72AF151EA}" destId="{A7343DA9-E608-43D8-98C5-B9D3E0692870}" srcOrd="1" destOrd="0" presId="urn:microsoft.com/office/officeart/2005/8/layout/pyramid1"/>
    <dgm:cxn modelId="{971C31D6-AD93-48FA-AB2A-330725EF7D4F}" type="presOf" srcId="{11C3BBCF-EE6C-4968-B84D-B8C72AF151EA}" destId="{D5DC78BE-36F9-4482-B461-D60B5E859452}" srcOrd="0" destOrd="0" presId="urn:microsoft.com/office/officeart/2005/8/layout/pyramid1"/>
    <dgm:cxn modelId="{A75CC6AC-CCB9-4163-98D1-672A76D07564}" srcId="{F43F5F05-D505-40A4-997F-BF947EB281EE}" destId="{8255A80D-8896-4561-9584-3147914C6C69}" srcOrd="1" destOrd="0" parTransId="{489F9303-D392-43AD-8599-C47F277F00DE}" sibTransId="{44E9653D-8C46-4298-B2CE-A3DD83AEE4BF}"/>
    <dgm:cxn modelId="{37646350-D411-4E25-97BE-741C3C053510}" type="presOf" srcId="{8255A80D-8896-4561-9584-3147914C6C69}" destId="{C3AFA8D3-2B92-4FE7-9BCD-A273640B2AE3}" srcOrd="0" destOrd="0" presId="urn:microsoft.com/office/officeart/2005/8/layout/pyramid1"/>
    <dgm:cxn modelId="{AF3296E8-6843-4CB0-B39D-AC7143B62EA0}" type="presOf" srcId="{54BE316C-6227-4ADA-A22C-4AF7D036B749}" destId="{87339F41-5FBC-4812-A20D-2A0DD59C2115}" srcOrd="1" destOrd="0" presId="urn:microsoft.com/office/officeart/2005/8/layout/pyramid1"/>
    <dgm:cxn modelId="{25B8A37D-B71F-4125-AD7F-9C3B8BD9436E}" srcId="{F43F5F05-D505-40A4-997F-BF947EB281EE}" destId="{24455541-E24B-4A25-B95D-3A65C1EAB83B}" srcOrd="2" destOrd="0" parTransId="{BA457DC5-6EF6-452F-B424-40C8338ECE2D}" sibTransId="{4CE85638-C6D9-4181-A55E-59D1BED48C1C}"/>
    <dgm:cxn modelId="{F0C5FFA5-4480-485A-85EA-CF907F78C334}" type="presOf" srcId="{8255A80D-8896-4561-9584-3147914C6C69}" destId="{CBEDE4C9-EE29-4E92-9650-7DFC80B899ED}" srcOrd="1" destOrd="0" presId="urn:microsoft.com/office/officeart/2005/8/layout/pyramid1"/>
    <dgm:cxn modelId="{99A6218F-F2F4-4AAE-BB04-4F768074DFB6}" srcId="{F43F5F05-D505-40A4-997F-BF947EB281EE}" destId="{11C3BBCF-EE6C-4968-B84D-B8C72AF151EA}" srcOrd="0" destOrd="0" parTransId="{DFBF86B8-9484-4499-9740-1659D947D581}" sibTransId="{2475D711-72E3-4155-839C-D15CA9895EB8}"/>
    <dgm:cxn modelId="{0012DA37-057E-4B93-B7D9-02D0D5C3C9C1}" type="presOf" srcId="{54BE316C-6227-4ADA-A22C-4AF7D036B749}" destId="{72BA3901-D9B4-45B1-875B-519952DC6D56}" srcOrd="0" destOrd="0" presId="urn:microsoft.com/office/officeart/2005/8/layout/pyramid1"/>
    <dgm:cxn modelId="{9F70758D-4065-4130-B692-1F763523CB8F}" type="presParOf" srcId="{A25D4B4B-BD9D-440C-84CB-1289C5F4587D}" destId="{C0A061E1-A16B-46AF-9614-B71B08936F4C}" srcOrd="0" destOrd="0" presId="urn:microsoft.com/office/officeart/2005/8/layout/pyramid1"/>
    <dgm:cxn modelId="{E8489DEE-66E6-44CC-8547-D40682C890A5}" type="presParOf" srcId="{C0A061E1-A16B-46AF-9614-B71B08936F4C}" destId="{D5DC78BE-36F9-4482-B461-D60B5E859452}" srcOrd="0" destOrd="0" presId="urn:microsoft.com/office/officeart/2005/8/layout/pyramid1"/>
    <dgm:cxn modelId="{E27566BE-A328-47E2-A7BF-51183405B25B}" type="presParOf" srcId="{C0A061E1-A16B-46AF-9614-B71B08936F4C}" destId="{A7343DA9-E608-43D8-98C5-B9D3E0692870}" srcOrd="1" destOrd="0" presId="urn:microsoft.com/office/officeart/2005/8/layout/pyramid1"/>
    <dgm:cxn modelId="{B6F53826-5AA8-47C2-8585-4D48BD67170B}" type="presParOf" srcId="{A25D4B4B-BD9D-440C-84CB-1289C5F4587D}" destId="{C4F07329-EDBF-43F7-AD75-36BCB6F5E0A8}" srcOrd="1" destOrd="0" presId="urn:microsoft.com/office/officeart/2005/8/layout/pyramid1"/>
    <dgm:cxn modelId="{71300334-C603-4CBA-921C-FD07805938AD}" type="presParOf" srcId="{C4F07329-EDBF-43F7-AD75-36BCB6F5E0A8}" destId="{C3AFA8D3-2B92-4FE7-9BCD-A273640B2AE3}" srcOrd="0" destOrd="0" presId="urn:microsoft.com/office/officeart/2005/8/layout/pyramid1"/>
    <dgm:cxn modelId="{92B597BC-6FBE-416D-97C8-A915449596AC}" type="presParOf" srcId="{C4F07329-EDBF-43F7-AD75-36BCB6F5E0A8}" destId="{CBEDE4C9-EE29-4E92-9650-7DFC80B899ED}" srcOrd="1" destOrd="0" presId="urn:microsoft.com/office/officeart/2005/8/layout/pyramid1"/>
    <dgm:cxn modelId="{CDD7E768-BDD7-4827-ACC8-BB1A677B490A}" type="presParOf" srcId="{A25D4B4B-BD9D-440C-84CB-1289C5F4587D}" destId="{5E66F01A-EB91-4DF2-9C96-E12DFBBC71F3}" srcOrd="2" destOrd="0" presId="urn:microsoft.com/office/officeart/2005/8/layout/pyramid1"/>
    <dgm:cxn modelId="{76A0DE67-1DD0-4BB8-AE72-1AF24295A717}" type="presParOf" srcId="{5E66F01A-EB91-4DF2-9C96-E12DFBBC71F3}" destId="{C70BF8EE-7D87-423A-B254-2CF2F8FAF5B9}" srcOrd="0" destOrd="0" presId="urn:microsoft.com/office/officeart/2005/8/layout/pyramid1"/>
    <dgm:cxn modelId="{7235F381-81C7-4D67-822B-DCBF9A6444ED}" type="presParOf" srcId="{5E66F01A-EB91-4DF2-9C96-E12DFBBC71F3}" destId="{91D6AA78-EF68-49D8-8CC9-29A91C5EAE0E}" srcOrd="1" destOrd="0" presId="urn:microsoft.com/office/officeart/2005/8/layout/pyramid1"/>
    <dgm:cxn modelId="{CE840370-4AE2-438E-BF35-7DCC4FBAFB07}" type="presParOf" srcId="{A25D4B4B-BD9D-440C-84CB-1289C5F4587D}" destId="{F5CA6E40-046A-4E9D-B5B0-104DA4A98D4F}" srcOrd="3" destOrd="0" presId="urn:microsoft.com/office/officeart/2005/8/layout/pyramid1"/>
    <dgm:cxn modelId="{F04332CB-1723-4F7D-9B4E-E3471800E716}" type="presParOf" srcId="{F5CA6E40-046A-4E9D-B5B0-104DA4A98D4F}" destId="{72BA3901-D9B4-45B1-875B-519952DC6D56}" srcOrd="0" destOrd="0" presId="urn:microsoft.com/office/officeart/2005/8/layout/pyramid1"/>
    <dgm:cxn modelId="{C1F707DF-0597-4ED4-9341-5262134636A1}" type="presParOf" srcId="{F5CA6E40-046A-4E9D-B5B0-104DA4A98D4F}" destId="{87339F41-5FBC-4812-A20D-2A0DD59C211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C78BE-36F9-4482-B461-D60B5E859452}">
      <dsp:nvSpPr>
        <dsp:cNvPr id="0" name=""/>
        <dsp:cNvSpPr/>
      </dsp:nvSpPr>
      <dsp:spPr>
        <a:xfrm>
          <a:off x="3086099" y="0"/>
          <a:ext cx="2057400" cy="1295400"/>
        </a:xfrm>
        <a:prstGeom prst="trapezoid">
          <a:avLst>
            <a:gd name="adj" fmla="val 794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Capital</a:t>
          </a:r>
          <a:endParaRPr lang="en-US" sz="2400" kern="1200" dirty="0"/>
        </a:p>
      </dsp:txBody>
      <dsp:txXfrm>
        <a:off x="3086099" y="0"/>
        <a:ext cx="2057400" cy="1295400"/>
      </dsp:txXfrm>
    </dsp:sp>
    <dsp:sp modelId="{C3AFA8D3-2B92-4FE7-9BCD-A273640B2AE3}">
      <dsp:nvSpPr>
        <dsp:cNvPr id="0" name=""/>
        <dsp:cNvSpPr/>
      </dsp:nvSpPr>
      <dsp:spPr>
        <a:xfrm>
          <a:off x="2057400" y="1295400"/>
          <a:ext cx="4114800" cy="1295400"/>
        </a:xfrm>
        <a:prstGeom prst="trapezoid">
          <a:avLst>
            <a:gd name="adj" fmla="val 794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Human &amp; Social Capital</a:t>
          </a:r>
          <a:endParaRPr lang="en-US" sz="2800" kern="1200" dirty="0"/>
        </a:p>
      </dsp:txBody>
      <dsp:txXfrm>
        <a:off x="2777489" y="1295400"/>
        <a:ext cx="2674620" cy="1295400"/>
      </dsp:txXfrm>
    </dsp:sp>
    <dsp:sp modelId="{C70BF8EE-7D87-423A-B254-2CF2F8FAF5B9}">
      <dsp:nvSpPr>
        <dsp:cNvPr id="0" name=""/>
        <dsp:cNvSpPr/>
      </dsp:nvSpPr>
      <dsp:spPr>
        <a:xfrm>
          <a:off x="1028700" y="2590800"/>
          <a:ext cx="6172199" cy="1295400"/>
        </a:xfrm>
        <a:prstGeom prst="trapezoid">
          <a:avLst>
            <a:gd name="adj" fmla="val 794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Natural Capital</a:t>
          </a:r>
          <a:endParaRPr lang="en-US" sz="2800" kern="1200" dirty="0"/>
        </a:p>
      </dsp:txBody>
      <dsp:txXfrm>
        <a:off x="2108834" y="2590800"/>
        <a:ext cx="4011930" cy="1295400"/>
      </dsp:txXfrm>
    </dsp:sp>
    <dsp:sp modelId="{72BA3901-D9B4-45B1-875B-519952DC6D56}">
      <dsp:nvSpPr>
        <dsp:cNvPr id="0" name=""/>
        <dsp:cNvSpPr/>
      </dsp:nvSpPr>
      <dsp:spPr>
        <a:xfrm>
          <a:off x="0" y="3886199"/>
          <a:ext cx="8229600" cy="1295400"/>
        </a:xfrm>
        <a:prstGeom prst="trapezoid">
          <a:avLst>
            <a:gd name="adj" fmla="val 794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Viable Ecosystem</a:t>
          </a:r>
          <a:endParaRPr lang="en-US" sz="3200" kern="1200" dirty="0"/>
        </a:p>
      </dsp:txBody>
      <dsp:txXfrm>
        <a:off x="1440179" y="3886199"/>
        <a:ext cx="5349240" cy="129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2713" y="0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fld id="{2E94B438-0485-6346-AB60-474FA6493F1A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8713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2713" y="8748713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fld id="{C5DA868C-87E4-6545-83C8-3A95564D8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07E7DB-6D25-5943-BBB5-FC0632C5EE6E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2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F9AC88-F390-8047-BD61-04AEF5B463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C6A0-39DE-5744-9E91-0638CDEDEE00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E8D04-42FD-5E46-BBF0-7182F25F4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5B38-F71C-894A-960A-CFBECA9DA9D7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75866-2E18-6C4D-A637-93FF73CD4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6924C5-4531-BD4D-BD76-C6588DA4C531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2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6A025E-A05A-294D-A894-94F3E5B147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FA09-C02B-F548-90DE-C894A8D05177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9604-3CB2-784C-9073-52623AFF0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8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71B8-3F4E-6B4F-AD16-3B02CD2A2E1E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5394C-9439-234C-A334-3FF06911C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5FAD-9225-2744-A6DF-675DFEE430E8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7F0F-168C-E142-AAAD-C4501A2A8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3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DB66-60D3-3F47-8533-6477DD4C2D87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FA3C6-D651-7E44-9407-2BB25A84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9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4C7D-AA62-CE45-A0CE-2DEF514A4E41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9454-57AD-1C44-9C46-4CB0DB91E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F1F4-706D-9C49-A161-DD25137E4B66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CAE228-B0BC-804F-91F7-F0A3174A4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02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DA6A-1359-1B4D-92C9-F90799727266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BE5075-47D9-CA4A-A505-DFB0A2F70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528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2AEA9CA-6FB5-9B4B-8C23-E99905BBB7BB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Constantia" charset="0"/>
              </a:defRPr>
            </a:lvl1pPr>
          </a:lstStyle>
          <a:p>
            <a:fld id="{4AD1A215-A27A-3943-8A24-B4D81408E9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76500"/>
            <a:ext cx="8305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An Introduction to the concepts and the connections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Urban forestry &amp; </a:t>
            </a:r>
            <a:br>
              <a:rPr lang="en-US" dirty="0" smtClean="0"/>
            </a:br>
            <a:r>
              <a:rPr lang="en-US" dirty="0" smtClean="0"/>
              <a:t>Green Infrastructure </a:t>
            </a:r>
            <a:endParaRPr lang="en-US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715000" y="63960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/>
              <a:t>Bill Hubbard</a:t>
            </a:r>
          </a:p>
          <a:p>
            <a:pPr eaLnBrk="1" hangingPunct="1"/>
            <a:r>
              <a:rPr lang="en-US" altLang="en-US" sz="1200"/>
              <a:t>Southern Regional Extension Forester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Benefits of a Green </a:t>
            </a:r>
            <a:br>
              <a:rPr lang="en-US" dirty="0" smtClean="0"/>
            </a:br>
            <a:r>
              <a:rPr lang="en-US" dirty="0" smtClean="0"/>
              <a:t>Infrastructure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676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/>
              <a:t>The Environmental Functions of Forests, </a:t>
            </a:r>
            <a:br>
              <a:rPr lang="en-US" sz="2800" dirty="0" smtClean="0"/>
            </a:br>
            <a:r>
              <a:rPr lang="en-US" sz="2800" dirty="0" smtClean="0"/>
              <a:t>Wetlands, &amp; Other Open Spaces</a:t>
            </a:r>
            <a:endParaRPr lang="en-US" sz="28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/>
              <a:t>Flood Mitigation</a:t>
            </a:r>
          </a:p>
          <a:p>
            <a:pPr lvl="1" eaLnBrk="1" hangingPunct="1"/>
            <a:r>
              <a:rPr lang="en-US" altLang="en-US"/>
              <a:t>groundwater  replenishment</a:t>
            </a:r>
          </a:p>
          <a:p>
            <a:pPr lvl="1" eaLnBrk="1" hangingPunct="1"/>
            <a:r>
              <a:rPr lang="en-US" altLang="en-US"/>
              <a:t>shoreline stabilization </a:t>
            </a:r>
          </a:p>
          <a:p>
            <a:pPr lvl="1" eaLnBrk="1" hangingPunct="1"/>
            <a:r>
              <a:rPr lang="en-US" altLang="en-US"/>
              <a:t>storm protection</a:t>
            </a:r>
          </a:p>
          <a:p>
            <a:pPr lvl="1" eaLnBrk="1" hangingPunct="1"/>
            <a:r>
              <a:rPr lang="en-US" altLang="en-US"/>
              <a:t>sediment and nutrient retention</a:t>
            </a:r>
          </a:p>
          <a:p>
            <a:pPr lvl="1" eaLnBrk="1" hangingPunct="1"/>
            <a:r>
              <a:rPr lang="en-US" altLang="en-US"/>
              <a:t>climate change mitigation</a:t>
            </a:r>
          </a:p>
          <a:p>
            <a:pPr lvl="1" eaLnBrk="1" hangingPunct="1"/>
            <a:r>
              <a:rPr lang="en-US" altLang="en-US"/>
              <a:t>water purification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317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The Environmental Functions of Forests, Wetlands, &amp; Other Open Spaces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191000" cy="4343400"/>
          </a:xfrm>
        </p:spPr>
        <p:txBody>
          <a:bodyPr/>
          <a:lstStyle/>
          <a:p>
            <a:pPr eaLnBrk="1" hangingPunct="1"/>
            <a:r>
              <a:rPr lang="en-US" altLang="en-US" sz="1600"/>
              <a:t>Urban Forestry</a:t>
            </a:r>
          </a:p>
          <a:p>
            <a:pPr lvl="1" eaLnBrk="1" hangingPunct="1"/>
            <a:r>
              <a:rPr lang="en-US" altLang="en-US" sz="1600"/>
              <a:t>clean the air</a:t>
            </a:r>
          </a:p>
          <a:p>
            <a:pPr lvl="1" eaLnBrk="1" hangingPunct="1"/>
            <a:r>
              <a:rPr lang="en-US" altLang="en-US" sz="1600"/>
              <a:t>cool parking lots and parked cars</a:t>
            </a:r>
          </a:p>
          <a:p>
            <a:pPr lvl="1" eaLnBrk="1" hangingPunct="1"/>
            <a:r>
              <a:rPr lang="en-US" altLang="en-US" sz="1600"/>
              <a:t>mitigate of urban heat island effects</a:t>
            </a:r>
          </a:p>
          <a:p>
            <a:pPr lvl="1" eaLnBrk="1" hangingPunct="1"/>
            <a:r>
              <a:rPr lang="en-US" altLang="en-US" sz="1600"/>
              <a:t>shade homes and buildings</a:t>
            </a:r>
          </a:p>
          <a:p>
            <a:pPr lvl="1" eaLnBrk="1" hangingPunct="1"/>
            <a:r>
              <a:rPr lang="en-US" altLang="en-US" sz="1600"/>
              <a:t>block winter winds</a:t>
            </a:r>
          </a:p>
          <a:p>
            <a:pPr lvl="1" eaLnBrk="1" hangingPunct="1"/>
            <a:r>
              <a:rPr lang="en-US" altLang="en-US" sz="1600"/>
              <a:t>mitigate storm water run off effects</a:t>
            </a:r>
          </a:p>
          <a:p>
            <a:pPr lvl="1" eaLnBrk="1" hangingPunct="1"/>
            <a:r>
              <a:rPr lang="en-US" altLang="en-US" sz="1600"/>
              <a:t>increase real estate values</a:t>
            </a:r>
          </a:p>
          <a:p>
            <a:pPr lvl="1" eaLnBrk="1" hangingPunct="1"/>
            <a:r>
              <a:rPr lang="en-US" altLang="en-US" sz="1600"/>
              <a:t>economic effects </a:t>
            </a:r>
          </a:p>
          <a:p>
            <a:pPr lvl="1" eaLnBrk="1" hangingPunct="1"/>
            <a:r>
              <a:rPr lang="en-US" altLang="en-US" sz="1600"/>
              <a:t>psychological impacts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83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Urban Forestry?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1800"/>
              <a:t>Urban forestry has laid the groundwork over the last 20 years:</a:t>
            </a:r>
          </a:p>
          <a:p>
            <a:pPr lvl="1" eaLnBrk="1" hangingPunct="1"/>
            <a:r>
              <a:rPr lang="en-US" altLang="en-US" sz="1800"/>
              <a:t>Provided leadership at the national, state and local levels</a:t>
            </a:r>
          </a:p>
          <a:p>
            <a:pPr lvl="1" eaLnBrk="1" hangingPunct="1"/>
            <a:r>
              <a:rPr lang="en-US" altLang="en-US" sz="1800"/>
              <a:t>Expanded from a single tree perspective to an urban forest perspective and most recently to a green infrastructure perspective</a:t>
            </a:r>
          </a:p>
          <a:p>
            <a:pPr lvl="1" eaLnBrk="1" hangingPunct="1"/>
            <a:r>
              <a:rPr lang="en-US" altLang="en-US" sz="1800"/>
              <a:t>The networks are there and for the most part they are ready to take on the new responsibilities involved with green infrastructure approaches</a:t>
            </a:r>
          </a:p>
          <a:p>
            <a:pPr lvl="1" eaLnBrk="1" hangingPunct="1"/>
            <a:r>
              <a:rPr lang="en-US" altLang="en-US" sz="1800"/>
              <a:t>The urban forest is an excellent foundation from an ecological, social and environmental perspective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Basics of Network Design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 network design goals &amp; ID features</a:t>
            </a:r>
          </a:p>
          <a:p>
            <a:pPr eaLnBrk="1" hangingPunct="1"/>
            <a:r>
              <a:rPr lang="en-US" altLang="en-US"/>
              <a:t>Gather and process data on landscape types</a:t>
            </a:r>
          </a:p>
          <a:p>
            <a:pPr eaLnBrk="1" hangingPunct="1"/>
            <a:r>
              <a:rPr lang="en-US" altLang="en-US"/>
              <a:t>Identify &amp; connect network elements</a:t>
            </a:r>
          </a:p>
          <a:p>
            <a:pPr eaLnBrk="1" hangingPunct="1"/>
            <a:r>
              <a:rPr lang="en-US" altLang="en-US"/>
              <a:t>Set priorities for conservation action</a:t>
            </a:r>
          </a:p>
          <a:p>
            <a:pPr eaLnBrk="1" hangingPunct="1"/>
            <a:r>
              <a:rPr lang="en-US" altLang="en-US"/>
              <a:t>Seek review and input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0384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21812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Implementation Quilt: </a:t>
            </a:r>
            <a:br>
              <a:rPr lang="en-US" sz="2800" dirty="0" smtClean="0"/>
            </a:br>
            <a:r>
              <a:rPr lang="en-US" sz="2800" dirty="0" smtClean="0"/>
              <a:t>Matching Available Resources to Network Needs</a:t>
            </a:r>
            <a:endParaRPr lang="en-US" sz="2800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Implementation Tools</a:t>
            </a:r>
          </a:p>
          <a:p>
            <a:pPr lvl="1" eaLnBrk="1" hangingPunct="1"/>
            <a:r>
              <a:rPr lang="en-US" altLang="en-US" sz="1600"/>
              <a:t>Land acquisition</a:t>
            </a:r>
          </a:p>
          <a:p>
            <a:pPr lvl="1" eaLnBrk="1" hangingPunct="1"/>
            <a:r>
              <a:rPr lang="en-US" altLang="en-US" sz="1600"/>
              <a:t>Fee-simple acquisition</a:t>
            </a:r>
          </a:p>
          <a:p>
            <a:pPr lvl="1" eaLnBrk="1" hangingPunct="1"/>
            <a:r>
              <a:rPr lang="en-US" altLang="en-US" sz="1600"/>
              <a:t>Conservation easements</a:t>
            </a:r>
          </a:p>
          <a:p>
            <a:pPr lvl="1" eaLnBrk="1" hangingPunct="1"/>
            <a:r>
              <a:rPr lang="en-US" altLang="en-US" sz="1600"/>
              <a:t>Regulatory approaches</a:t>
            </a:r>
          </a:p>
          <a:p>
            <a:pPr lvl="2" eaLnBrk="1" hangingPunct="1"/>
            <a:r>
              <a:rPr lang="en-US" altLang="en-US" sz="1600"/>
              <a:t>Zoning</a:t>
            </a:r>
          </a:p>
          <a:p>
            <a:pPr lvl="2" eaLnBrk="1" hangingPunct="1"/>
            <a:r>
              <a:rPr lang="en-US" altLang="en-US" sz="1600"/>
              <a:t>Conservation &amp; mitigation banking</a:t>
            </a:r>
          </a:p>
          <a:p>
            <a:pPr lvl="1" eaLnBrk="1" hangingPunct="1"/>
            <a:r>
              <a:rPr lang="en-US" altLang="en-US" sz="1600"/>
              <a:t>Voluntary Implementation &amp; Financing Tools</a:t>
            </a:r>
          </a:p>
          <a:p>
            <a:pPr lvl="2" eaLnBrk="1" hangingPunct="1"/>
            <a:r>
              <a:rPr lang="en-US" altLang="en-US" sz="1600"/>
              <a:t>Notification &amp; recognition</a:t>
            </a:r>
          </a:p>
          <a:p>
            <a:pPr lvl="2" eaLnBrk="1" hangingPunct="1"/>
            <a:r>
              <a:rPr lang="en-US" altLang="en-US" sz="1600"/>
              <a:t>Tax incentives and tax credits</a:t>
            </a:r>
          </a:p>
          <a:p>
            <a:pPr lvl="2" eaLnBrk="1" hangingPunct="1"/>
            <a:r>
              <a:rPr lang="en-US" altLang="en-US" sz="1600"/>
              <a:t>Technical assistance</a:t>
            </a:r>
          </a:p>
          <a:p>
            <a:pPr lvl="2" eaLnBrk="1" hangingPunct="1"/>
            <a:r>
              <a:rPr lang="en-US" altLang="en-US" sz="1600"/>
              <a:t>Management agreements and leases</a:t>
            </a:r>
          </a:p>
          <a:p>
            <a:pPr lvl="2" eaLnBrk="1" hangingPunct="1"/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9907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371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Green Infrastructure Tools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Management &amp; Stewardship</a:t>
            </a:r>
          </a:p>
          <a:p>
            <a:pPr lvl="1" eaLnBrk="1" hangingPunct="1"/>
            <a:r>
              <a:rPr lang="en-US" altLang="en-US" sz="1600"/>
              <a:t>Assessing the status of each component</a:t>
            </a:r>
          </a:p>
          <a:p>
            <a:pPr lvl="1" eaLnBrk="1" hangingPunct="1"/>
            <a:r>
              <a:rPr lang="en-US" altLang="en-US" sz="1600"/>
              <a:t>Restoring if and when necessary</a:t>
            </a:r>
          </a:p>
          <a:p>
            <a:pPr lvl="1" eaLnBrk="1" hangingPunct="1"/>
            <a:r>
              <a:rPr lang="en-US" altLang="en-US" sz="1600"/>
              <a:t>Monitoring its status &amp; results of management</a:t>
            </a:r>
          </a:p>
          <a:p>
            <a:pPr lvl="1" eaLnBrk="1" hangingPunct="1"/>
            <a:r>
              <a:rPr lang="en-US" altLang="en-US" sz="1600"/>
              <a:t>Modifying the original management strategy if needed</a:t>
            </a:r>
          </a:p>
          <a:p>
            <a:pPr eaLnBrk="1" hangingPunct="1"/>
            <a:r>
              <a:rPr lang="en-US" altLang="en-US" sz="1600"/>
              <a:t>Building Support for Green Infrastructure </a:t>
            </a:r>
          </a:p>
          <a:p>
            <a:pPr lvl="1" eaLnBrk="1" hangingPunct="1"/>
            <a:r>
              <a:rPr lang="en-US" altLang="en-US" sz="1600"/>
              <a:t>Public information tools and techniques</a:t>
            </a:r>
          </a:p>
          <a:p>
            <a:pPr lvl="1" eaLnBrk="1" hangingPunct="1"/>
            <a:r>
              <a:rPr lang="en-US" altLang="en-US" sz="1600"/>
              <a:t>Citizen engagement</a:t>
            </a:r>
          </a:p>
          <a:p>
            <a:pPr lvl="2" eaLnBrk="1" hangingPunct="1"/>
            <a:r>
              <a:rPr lang="en-US" altLang="en-US" sz="1600"/>
              <a:t>Social capital</a:t>
            </a:r>
          </a:p>
          <a:p>
            <a:pPr lvl="2" eaLnBrk="1" hangingPunct="1"/>
            <a:r>
              <a:rPr lang="en-US" altLang="en-US" sz="1600"/>
              <a:t>Act locally!</a:t>
            </a:r>
          </a:p>
          <a:p>
            <a:pPr lvl="2" eaLnBrk="1" hangingPunct="1"/>
            <a:r>
              <a:rPr lang="en-US" altLang="en-US" sz="1600"/>
              <a:t>Finding volunteers &amp; getting citizens involved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Community Visioning &amp; Green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2667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400" dirty="0" smtClean="0"/>
              <a:t>“A sustainable world can never come into being if it cannot be envisioned.  The vision must be built up from contributions of many people before it is complete and compelling.”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lvl="8">
              <a:defRPr/>
            </a:pPr>
            <a:r>
              <a:rPr lang="en-US" sz="2400" dirty="0" err="1" smtClean="0"/>
              <a:t>Donella</a:t>
            </a:r>
            <a:r>
              <a:rPr lang="en-US" sz="2400" dirty="0" smtClean="0"/>
              <a:t> Meadows</a:t>
            </a:r>
            <a:endParaRPr lang="en-US" sz="2400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Community Visioning &amp; Green Infrastructure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z="1800"/>
              <a:t>The mapping “charrette”</a:t>
            </a:r>
          </a:p>
          <a:p>
            <a:pPr lvl="1" eaLnBrk="1" hangingPunct="1"/>
            <a:r>
              <a:rPr lang="en-US" altLang="en-US" sz="1800"/>
              <a:t>The maps</a:t>
            </a:r>
          </a:p>
          <a:p>
            <a:pPr eaLnBrk="1" hangingPunct="1"/>
            <a:r>
              <a:rPr lang="en-US" altLang="en-US" sz="1800"/>
              <a:t>Planning and conducting visioning</a:t>
            </a:r>
          </a:p>
          <a:p>
            <a:pPr lvl="1" eaLnBrk="1" hangingPunct="1"/>
            <a:r>
              <a:rPr lang="en-US" altLang="en-US" sz="1800"/>
              <a:t>Public involvement</a:t>
            </a:r>
          </a:p>
          <a:p>
            <a:pPr lvl="1" eaLnBrk="1" hangingPunct="1"/>
            <a:r>
              <a:rPr lang="en-US" altLang="en-US" sz="1800"/>
              <a:t>Inventory and analysis</a:t>
            </a:r>
          </a:p>
          <a:p>
            <a:pPr lvl="1" eaLnBrk="1" hangingPunct="1"/>
            <a:r>
              <a:rPr lang="en-US" altLang="en-US" sz="1800"/>
              <a:t>Public involvement</a:t>
            </a:r>
          </a:p>
          <a:p>
            <a:pPr lvl="1" eaLnBrk="1" hangingPunct="1"/>
            <a:r>
              <a:rPr lang="en-US" altLang="en-US" sz="1800"/>
              <a:t>Computer generated resource analysis</a:t>
            </a:r>
          </a:p>
          <a:p>
            <a:pPr lvl="1" eaLnBrk="1" hangingPunct="1"/>
            <a:r>
              <a:rPr lang="en-US" altLang="en-US" sz="1800"/>
              <a:t>Public involvement</a:t>
            </a:r>
          </a:p>
          <a:p>
            <a:pPr lvl="1" eaLnBrk="1" hangingPunct="1"/>
            <a:r>
              <a:rPr lang="en-US" altLang="en-US" sz="1800"/>
              <a:t>Green infrastructure vision &amp; recommendations</a:t>
            </a:r>
          </a:p>
          <a:p>
            <a:pPr lvl="1" eaLnBrk="1" hangingPunct="1"/>
            <a:r>
              <a:rPr lang="en-US" altLang="en-US" sz="1800"/>
              <a:t>Public involvement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Making it happen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Integrating Urban Forestry &amp; Green Infrastructure into the planning process</a:t>
            </a:r>
          </a:p>
          <a:p>
            <a:pPr eaLnBrk="1" hangingPunct="1"/>
            <a:r>
              <a:rPr lang="en-US" altLang="en-US" sz="1600"/>
              <a:t>Selling Green Infrastructure</a:t>
            </a:r>
          </a:p>
          <a:p>
            <a:pPr lvl="1" eaLnBrk="1" hangingPunct="1"/>
            <a:r>
              <a:rPr lang="en-US" altLang="en-US" sz="1600"/>
              <a:t>Cost of community services studies</a:t>
            </a:r>
          </a:p>
          <a:p>
            <a:pPr lvl="1" eaLnBrk="1" hangingPunct="1"/>
            <a:r>
              <a:rPr lang="en-US" altLang="en-US" sz="1600"/>
              <a:t>Alternative futures</a:t>
            </a:r>
          </a:p>
          <a:p>
            <a:pPr eaLnBrk="1" hangingPunct="1"/>
            <a:r>
              <a:rPr lang="en-US" altLang="en-US" sz="1600"/>
              <a:t>Creating and Sustaining Green Infrastructure Partnerships</a:t>
            </a:r>
          </a:p>
          <a:p>
            <a:pPr eaLnBrk="1" hangingPunct="1"/>
            <a:r>
              <a:rPr lang="en-US" altLang="en-US" sz="1600"/>
              <a:t>Urban forestry networks are excellent places to start!</a:t>
            </a:r>
          </a:p>
          <a:p>
            <a:pPr lvl="1" eaLnBrk="1" hangingPunct="1"/>
            <a:r>
              <a:rPr lang="en-US" altLang="en-US" sz="1600"/>
              <a:t>State councils</a:t>
            </a:r>
          </a:p>
          <a:p>
            <a:pPr lvl="1" eaLnBrk="1" hangingPunct="1"/>
            <a:r>
              <a:rPr lang="en-US" altLang="en-US" sz="1600"/>
              <a:t>State and national grants programs</a:t>
            </a:r>
          </a:p>
          <a:p>
            <a:pPr lvl="1" eaLnBrk="1" hangingPunct="1"/>
            <a:r>
              <a:rPr lang="en-US" altLang="en-US" sz="1600"/>
              <a:t>Educational and technology transfer opportunities abound</a:t>
            </a:r>
          </a:p>
          <a:p>
            <a:pPr lvl="1" eaLnBrk="1" hangingPunct="1"/>
            <a:r>
              <a:rPr lang="en-US" altLang="en-US" sz="1600"/>
              <a:t>Tools and technologies are readily available</a:t>
            </a:r>
          </a:p>
          <a:p>
            <a:pPr lvl="2" eaLnBrk="1" hangingPunct="1"/>
            <a:r>
              <a:rPr lang="en-US" altLang="en-US" sz="1600"/>
              <a:t>Planning tools, websites, software, etc.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4241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8305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cap="none" dirty="0" smtClean="0"/>
              <a:t>The materials in this slide presentation are largely drawn from a body of work collected by Mark A. Benedict &amp; Edward T. McMahon in their book titled Green Infrastructure: Linking Landscapes and Communities</a:t>
            </a:r>
            <a:endParaRPr lang="en-US" sz="2800" cap="non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90600"/>
            <a:ext cx="876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/>
              <a:t>Acknowledgements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This publication/training was funded in full or in part by the USDA Forest Service Urban and Community Forestry Program as recommended by the National Urban and Community Forestry Advisory Council (NUCFAC)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Green Infrastructure?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As a noun: the interconnected green space network that is planned and managed for its natural resource values and for the associated benefits it confers to human populations.</a:t>
            </a:r>
          </a:p>
          <a:p>
            <a:pPr eaLnBrk="1" hangingPunct="1"/>
            <a:r>
              <a:rPr lang="en-US" altLang="en-US" sz="2400"/>
              <a:t>As a verb: the process that promotes a systematic and strategic approach to land conservation at the national, state, regional and local scales, encouraging land-use planning and practices that are good for nature and for people.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213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22098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Green Infrastructure?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 sz="2400"/>
              <a:t>Integrates conservation in concert with land development and man-made infrastructure planning.</a:t>
            </a:r>
          </a:p>
          <a:p>
            <a:pPr eaLnBrk="1" hangingPunct="1"/>
            <a:r>
              <a:rPr lang="en-US" altLang="en-US" sz="2400"/>
              <a:t>Helps communities identify and prioritize conservation opportunities and plan development to meet the needs of people and nature.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Green Infrastructure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1700"/>
              <a:t>The need for a new approach to conservation &amp; development</a:t>
            </a:r>
          </a:p>
          <a:p>
            <a:pPr lvl="1" eaLnBrk="1" hangingPunct="1"/>
            <a:r>
              <a:rPr lang="en-US" altLang="en-US" sz="1700"/>
              <a:t>Land quantity and quality changes over the years.</a:t>
            </a:r>
          </a:p>
          <a:p>
            <a:pPr lvl="1" eaLnBrk="1" hangingPunct="1"/>
            <a:r>
              <a:rPr lang="en-US" altLang="en-US" sz="1700"/>
              <a:t>Population changes and shifts.</a:t>
            </a:r>
          </a:p>
          <a:p>
            <a:pPr eaLnBrk="1" hangingPunct="1"/>
            <a:r>
              <a:rPr lang="en-US" altLang="en-US" sz="1700"/>
              <a:t>Growth &amp; Development</a:t>
            </a:r>
          </a:p>
          <a:p>
            <a:pPr lvl="1" eaLnBrk="1" hangingPunct="1"/>
            <a:r>
              <a:rPr lang="en-US" altLang="en-US" sz="1700"/>
              <a:t>In the last fifty years, urban land has quadrupled.</a:t>
            </a:r>
          </a:p>
          <a:p>
            <a:pPr lvl="1" eaLnBrk="1" hangingPunct="1"/>
            <a:r>
              <a:rPr lang="en-US" altLang="en-US" sz="1700"/>
              <a:t>From 1982 to 1997 -  680,000 of forestland per year were converted.</a:t>
            </a:r>
          </a:p>
          <a:p>
            <a:pPr eaLnBrk="1" hangingPunct="1"/>
            <a:r>
              <a:rPr lang="en-US" altLang="en-US" sz="1700"/>
              <a:t>Environmental, Social &amp; Economic Impacts of Sprawl</a:t>
            </a:r>
          </a:p>
          <a:p>
            <a:pPr lvl="1" eaLnBrk="1" hangingPunct="1"/>
            <a:r>
              <a:rPr lang="en-US" altLang="en-US" sz="1700"/>
              <a:t>Water quality and wetland functions altered.</a:t>
            </a:r>
          </a:p>
          <a:p>
            <a:pPr lvl="1" eaLnBrk="1" hangingPunct="1"/>
            <a:r>
              <a:rPr lang="en-US" altLang="en-US" sz="1700"/>
              <a:t>Plant and animal habitat destroyed.</a:t>
            </a:r>
          </a:p>
          <a:p>
            <a:pPr lvl="1" eaLnBrk="1" hangingPunct="1"/>
            <a:r>
              <a:rPr lang="en-US" altLang="en-US" sz="1700"/>
              <a:t>Impacts across the landscape are multiplied.</a:t>
            </a:r>
          </a:p>
          <a:p>
            <a:pPr lvl="1" eaLnBrk="1" hangingPunct="1"/>
            <a:r>
              <a:rPr lang="en-US" altLang="en-US" sz="1700"/>
              <a:t>Air quality and climate change impacts.</a:t>
            </a:r>
          </a:p>
          <a:p>
            <a:pPr lvl="1" eaLnBrk="1" hangingPunct="1"/>
            <a:r>
              <a:rPr lang="en-US" altLang="en-US" sz="1700"/>
              <a:t>Costs of utilities</a:t>
            </a:r>
          </a:p>
          <a:p>
            <a:pPr lvl="1" eaLnBrk="1" hangingPunct="1"/>
            <a:r>
              <a:rPr lang="en-US" altLang="en-US" sz="1700"/>
              <a:t>History, continuity and stability are altered.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97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Strategic Conservation Through </a:t>
            </a:r>
            <a:br>
              <a:rPr lang="en-US" dirty="0" smtClean="0"/>
            </a:br>
            <a:r>
              <a:rPr lang="en-US" dirty="0" smtClean="0"/>
              <a:t>Green Infrastructure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pPr eaLnBrk="1" hangingPunct="1"/>
            <a:r>
              <a:rPr lang="en-US" altLang="en-US" sz="2000"/>
              <a:t>Smart Growth – development that is economically sound, environmentally friendly, and supportive of healthy communities</a:t>
            </a:r>
          </a:p>
          <a:p>
            <a:pPr eaLnBrk="1" hangingPunct="1"/>
            <a:r>
              <a:rPr lang="en-US" altLang="en-US" sz="2000"/>
              <a:t>State wide green infrastructure assessments to protect the most ecologically sensitive areas.</a:t>
            </a:r>
          </a:p>
          <a:p>
            <a:pPr eaLnBrk="1" hangingPunct="1"/>
            <a:r>
              <a:rPr lang="en-US" altLang="en-US" sz="2000"/>
              <a:t>Smart Conservation – to eliminate haphazard and uncoordinated conservation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29241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does Green Infrastructure </a:t>
            </a:r>
            <a:br>
              <a:rPr lang="en-US" dirty="0" smtClean="0"/>
            </a:br>
            <a:r>
              <a:rPr lang="en-US" dirty="0" smtClean="0"/>
              <a:t>Look Like?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2895600"/>
          </a:xfrm>
        </p:spPr>
        <p:txBody>
          <a:bodyPr/>
          <a:lstStyle/>
          <a:p>
            <a:pPr eaLnBrk="1" hangingPunct="1"/>
            <a:r>
              <a:rPr lang="en-US" altLang="en-US"/>
              <a:t>Network of natural and restored native ecosystems and landscape features.</a:t>
            </a:r>
          </a:p>
          <a:p>
            <a:pPr eaLnBrk="1" hangingPunct="1"/>
            <a:r>
              <a:rPr lang="en-US" altLang="en-US"/>
              <a:t>Network features hubs, links and sites.</a:t>
            </a:r>
          </a:p>
          <a:p>
            <a:pPr lvl="1" eaLnBrk="1" hangingPunct="1"/>
            <a:r>
              <a:rPr lang="en-US" altLang="en-US"/>
              <a:t>Hubs anchor green infrastructure networks</a:t>
            </a:r>
          </a:p>
          <a:p>
            <a:pPr lvl="1" eaLnBrk="1" hangingPunct="1"/>
            <a:r>
              <a:rPr lang="en-US" altLang="en-US"/>
              <a:t>Links tie the system together</a:t>
            </a:r>
          </a:p>
          <a:p>
            <a:pPr lvl="1" eaLnBrk="1" hangingPunct="1"/>
            <a:r>
              <a:rPr lang="en-US" altLang="en-US"/>
              <a:t>Sites are smaller than hubs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32898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Green Infrastructure in Action: Maryland Greenways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Established in 1991</a:t>
            </a:r>
          </a:p>
          <a:p>
            <a:pPr eaLnBrk="1" hangingPunct="1"/>
            <a:r>
              <a:rPr lang="en-US" altLang="en-US" sz="1800"/>
              <a:t>Purpose:</a:t>
            </a:r>
          </a:p>
          <a:p>
            <a:pPr lvl="1" eaLnBrk="1" hangingPunct="1"/>
            <a:r>
              <a:rPr lang="en-US" altLang="en-US" sz="1800"/>
              <a:t>Statewide system of greenways &amp; trails</a:t>
            </a:r>
          </a:p>
          <a:p>
            <a:pPr lvl="1" eaLnBrk="1" hangingPunct="1"/>
            <a:r>
              <a:rPr lang="en-US" altLang="en-US" sz="1800"/>
              <a:t>Buffer waterways</a:t>
            </a:r>
          </a:p>
          <a:p>
            <a:pPr lvl="1" eaLnBrk="1" hangingPunct="1"/>
            <a:r>
              <a:rPr lang="en-US" altLang="en-US" sz="1800"/>
              <a:t>Protect the Chesapeake Bay</a:t>
            </a:r>
          </a:p>
          <a:p>
            <a:pPr eaLnBrk="1" hangingPunct="1"/>
            <a:r>
              <a:rPr lang="en-US" altLang="en-US" sz="1800"/>
              <a:t>Mid 1990’s state mapped and prioritized its ecological lands</a:t>
            </a:r>
          </a:p>
          <a:p>
            <a:pPr eaLnBrk="1" hangingPunct="1"/>
            <a:r>
              <a:rPr lang="en-US" altLang="en-US" sz="1800"/>
              <a:t>2001 Maryland established GreenPrint to protect its most valuable lands.</a:t>
            </a:r>
          </a:p>
          <a:p>
            <a:pPr eaLnBrk="1" hangingPunct="1"/>
            <a:r>
              <a:rPr lang="en-US" altLang="en-US" sz="1800"/>
              <a:t>This effort has spawned many local efforts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819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Green Infrastructure Approach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z="1800"/>
              <a:t>Connectivity</a:t>
            </a:r>
          </a:p>
          <a:p>
            <a:pPr eaLnBrk="1" hangingPunct="1"/>
            <a:r>
              <a:rPr lang="en-US" altLang="en-US" sz="1800"/>
              <a:t>Context</a:t>
            </a:r>
          </a:p>
          <a:p>
            <a:pPr eaLnBrk="1" hangingPunct="1"/>
            <a:r>
              <a:rPr lang="en-US" altLang="en-US" sz="1800"/>
              <a:t>Sound science &amp; land use theory &amp; practice</a:t>
            </a:r>
          </a:p>
          <a:p>
            <a:pPr eaLnBrk="1" hangingPunct="1"/>
            <a:r>
              <a:rPr lang="en-US" altLang="en-US" sz="1800"/>
              <a:t>Serves as the framework for conservation &amp; development</a:t>
            </a:r>
          </a:p>
          <a:p>
            <a:pPr eaLnBrk="1" hangingPunct="1"/>
            <a:r>
              <a:rPr lang="en-US" altLang="en-US" sz="1800"/>
              <a:t>Planning and protection before development</a:t>
            </a:r>
          </a:p>
          <a:p>
            <a:pPr eaLnBrk="1" hangingPunct="1"/>
            <a:r>
              <a:rPr lang="en-US" altLang="en-US" sz="1800"/>
              <a:t>Funding should be made available up front</a:t>
            </a:r>
          </a:p>
          <a:p>
            <a:pPr eaLnBrk="1" hangingPunct="1"/>
            <a:r>
              <a:rPr lang="en-US" altLang="en-US" sz="1800"/>
              <a:t>Benefits should accrue to nature and people</a:t>
            </a:r>
          </a:p>
          <a:p>
            <a:pPr eaLnBrk="1" hangingPunct="1"/>
            <a:r>
              <a:rPr lang="en-US" altLang="en-US" sz="1800"/>
              <a:t>Needs &amp; desires of landowners &amp; other stakeholders should be incorporated</a:t>
            </a:r>
          </a:p>
          <a:p>
            <a:pPr eaLnBrk="1" hangingPunct="1"/>
            <a:r>
              <a:rPr lang="en-US" altLang="en-US" sz="1800"/>
              <a:t>Within and beyond community connections</a:t>
            </a:r>
          </a:p>
          <a:p>
            <a:pPr eaLnBrk="1" hangingPunct="1"/>
            <a:r>
              <a:rPr lang="en-US" altLang="en-US" sz="1800"/>
              <a:t>Requires long-term commitment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3144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3</TotalTime>
  <Words>927</Words>
  <Application>Microsoft Macintosh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Constantia</vt:lpstr>
      <vt:lpstr>Wingdings 2</vt:lpstr>
      <vt:lpstr>Wingdings</vt:lpstr>
      <vt:lpstr>Calibri</vt:lpstr>
      <vt:lpstr>Currency</vt:lpstr>
      <vt:lpstr>Urban forestry &amp;  Green Infrastructure </vt:lpstr>
      <vt:lpstr>The materials in this slide presentation are largely drawn from a body of work collected by Mark A. Benedict &amp; Edward T. McMahon in their book titled Green Infrastructure: Linking Landscapes and Communities</vt:lpstr>
      <vt:lpstr>What is Green Infrastructure?</vt:lpstr>
      <vt:lpstr>Why Green Infrastructure?</vt:lpstr>
      <vt:lpstr>Green Infrastructure</vt:lpstr>
      <vt:lpstr>Strategic Conservation Through  Green Infrastructure</vt:lpstr>
      <vt:lpstr>What does Green Infrastructure  Look Like?</vt:lpstr>
      <vt:lpstr>Green Infrastructure in Action: Maryland Greenways</vt:lpstr>
      <vt:lpstr>The Green Infrastructure Approach</vt:lpstr>
      <vt:lpstr>The Benefits of a Green  Infrastructure Approach</vt:lpstr>
      <vt:lpstr>The Environmental Functions of Forests,  Wetlands, &amp; Other Open Spaces</vt:lpstr>
      <vt:lpstr>The Environmental Functions of Forests, Wetlands, &amp; Other Open Spaces</vt:lpstr>
      <vt:lpstr>Why Urban Forestry?</vt:lpstr>
      <vt:lpstr>The Basics of Network Design</vt:lpstr>
      <vt:lpstr>The Implementation Quilt:  Matching Available Resources to Network Needs</vt:lpstr>
      <vt:lpstr>Other Green Infrastructure Tools</vt:lpstr>
      <vt:lpstr>Community Visioning &amp; Green Infrastructure</vt:lpstr>
      <vt:lpstr>Community Visioning &amp; Green Infrastructure</vt:lpstr>
      <vt:lpstr>Making it happen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forestry &amp;  Green Infrastructure </dc:title>
  <dc:creator>George Braman</dc:creator>
  <cp:lastModifiedBy>George Braman</cp:lastModifiedBy>
  <cp:revision>1</cp:revision>
  <dcterms:created xsi:type="dcterms:W3CDTF">2015-09-08T00:31:48Z</dcterms:created>
  <dcterms:modified xsi:type="dcterms:W3CDTF">2015-09-08T00:35:31Z</dcterms:modified>
</cp:coreProperties>
</file>