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50" r:id="rId1"/>
  </p:sldMasterIdLst>
  <p:notesMasterIdLst>
    <p:notesMasterId r:id="rId97"/>
  </p:notesMasterIdLst>
  <p:handoutMasterIdLst>
    <p:handoutMasterId r:id="rId98"/>
  </p:handoutMasterIdLst>
  <p:sldIdLst>
    <p:sldId id="295" r:id="rId2"/>
    <p:sldId id="296" r:id="rId3"/>
    <p:sldId id="297" r:id="rId4"/>
    <p:sldId id="256" r:id="rId5"/>
    <p:sldId id="360"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333" r:id="rId22"/>
    <p:sldId id="334" r:id="rId23"/>
    <p:sldId id="335" r:id="rId24"/>
    <p:sldId id="336" r:id="rId25"/>
    <p:sldId id="337" r:id="rId26"/>
    <p:sldId id="338" r:id="rId27"/>
    <p:sldId id="339" r:id="rId28"/>
    <p:sldId id="340" r:id="rId29"/>
    <p:sldId id="341" r:id="rId30"/>
    <p:sldId id="342" r:id="rId31"/>
    <p:sldId id="343" r:id="rId32"/>
    <p:sldId id="344" r:id="rId33"/>
    <p:sldId id="345" r:id="rId34"/>
    <p:sldId id="346" r:id="rId35"/>
    <p:sldId id="347" r:id="rId36"/>
    <p:sldId id="348" r:id="rId37"/>
    <p:sldId id="349" r:id="rId38"/>
    <p:sldId id="350" r:id="rId39"/>
    <p:sldId id="351" r:id="rId40"/>
    <p:sldId id="352" r:id="rId41"/>
    <p:sldId id="353" r:id="rId42"/>
    <p:sldId id="354" r:id="rId43"/>
    <p:sldId id="362" r:id="rId44"/>
    <p:sldId id="298" r:id="rId45"/>
    <p:sldId id="364" r:id="rId46"/>
    <p:sldId id="396" r:id="rId47"/>
    <p:sldId id="365" r:id="rId48"/>
    <p:sldId id="392" r:id="rId49"/>
    <p:sldId id="363" r:id="rId50"/>
    <p:sldId id="385" r:id="rId51"/>
    <p:sldId id="393" r:id="rId52"/>
    <p:sldId id="386" r:id="rId53"/>
    <p:sldId id="366" r:id="rId54"/>
    <p:sldId id="421" r:id="rId55"/>
    <p:sldId id="371" r:id="rId56"/>
    <p:sldId id="419" r:id="rId57"/>
    <p:sldId id="372" r:id="rId58"/>
    <p:sldId id="367" r:id="rId59"/>
    <p:sldId id="401" r:id="rId60"/>
    <p:sldId id="389" r:id="rId61"/>
    <p:sldId id="390" r:id="rId62"/>
    <p:sldId id="391" r:id="rId63"/>
    <p:sldId id="387" r:id="rId64"/>
    <p:sldId id="394" r:id="rId65"/>
    <p:sldId id="388" r:id="rId66"/>
    <p:sldId id="374" r:id="rId67"/>
    <p:sldId id="402" r:id="rId68"/>
    <p:sldId id="384" r:id="rId69"/>
    <p:sldId id="375" r:id="rId70"/>
    <p:sldId id="376" r:id="rId71"/>
    <p:sldId id="377" r:id="rId72"/>
    <p:sldId id="378" r:id="rId73"/>
    <p:sldId id="379" r:id="rId74"/>
    <p:sldId id="380" r:id="rId75"/>
    <p:sldId id="382" r:id="rId76"/>
    <p:sldId id="383" r:id="rId77"/>
    <p:sldId id="361" r:id="rId78"/>
    <p:sldId id="299" r:id="rId79"/>
    <p:sldId id="300" r:id="rId80"/>
    <p:sldId id="301" r:id="rId81"/>
    <p:sldId id="302" r:id="rId82"/>
    <p:sldId id="303" r:id="rId83"/>
    <p:sldId id="304" r:id="rId84"/>
    <p:sldId id="305" r:id="rId85"/>
    <p:sldId id="306" r:id="rId86"/>
    <p:sldId id="307" r:id="rId87"/>
    <p:sldId id="308" r:id="rId88"/>
    <p:sldId id="309" r:id="rId89"/>
    <p:sldId id="310" r:id="rId90"/>
    <p:sldId id="311" r:id="rId91"/>
    <p:sldId id="312" r:id="rId92"/>
    <p:sldId id="313" r:id="rId93"/>
    <p:sldId id="356" r:id="rId94"/>
    <p:sldId id="314" r:id="rId95"/>
    <p:sldId id="413" r:id="rId9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9FFCC"/>
    <a:srgbClr val="66CCFF"/>
    <a:srgbClr val="CCFFFF"/>
    <a:srgbClr val="003300"/>
    <a:srgbClr val="0000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25" autoAdjust="0"/>
    <p:restoredTop sz="76831" autoAdjust="0"/>
  </p:normalViewPr>
  <p:slideViewPr>
    <p:cSldViewPr>
      <p:cViewPr>
        <p:scale>
          <a:sx n="50" d="100"/>
          <a:sy n="50" d="100"/>
        </p:scale>
        <p:origin x="3656" y="1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792"/>
    </p:cViewPr>
  </p:sorterViewPr>
  <p:notesViewPr>
    <p:cSldViewPr>
      <p:cViewPr>
        <p:scale>
          <a:sx n="75" d="100"/>
          <a:sy n="75" d="100"/>
        </p:scale>
        <p:origin x="-786" y="21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notesMaster" Target="notesMasters/notesMaster1.xml"/><Relationship Id="rId98" Type="http://schemas.openxmlformats.org/officeDocument/2006/relationships/handoutMaster" Target="handoutMasters/handoutMaster1.xml"/><Relationship Id="rId9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viewProps" Target="view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wmf"/><Relationship Id="rId2" Type="http://schemas.openxmlformats.org/officeDocument/2006/relationships/image" Target="../media/image25.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30.png"/><Relationship Id="rId2" Type="http://schemas.openxmlformats.org/officeDocument/2006/relationships/image" Target="../media/image131.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7.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38.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39.png"/><Relationship Id="rId2" Type="http://schemas.openxmlformats.org/officeDocument/2006/relationships/image" Target="../media/image140.png"/><Relationship Id="rId3" Type="http://schemas.openxmlformats.org/officeDocument/2006/relationships/image" Target="../media/image141.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43.png"/><Relationship Id="rId2" Type="http://schemas.openxmlformats.org/officeDocument/2006/relationships/image" Target="../media/image14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4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image" Target="../media/image2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wmf"/><Relationship Id="rId2" Type="http://schemas.openxmlformats.org/officeDocument/2006/relationships/image" Target="../media/image2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993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994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994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75EE2832-BCCD-DF41-B1D1-3F0D49F69293}" type="slidenum">
              <a:rPr lang="en-US" altLang="en-US"/>
              <a:pPr/>
              <a:t>‹#›</a:t>
            </a:fld>
            <a:endParaRPr lang="en-US" altLang="en-US"/>
          </a:p>
        </p:txBody>
      </p:sp>
    </p:spTree>
    <p:extLst>
      <p:ext uri="{BB962C8B-B14F-4D97-AF65-F5344CB8AC3E}">
        <p14:creationId xmlns:p14="http://schemas.microsoft.com/office/powerpoint/2010/main" val="113467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2048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3584C719-07A7-BB4C-A85A-8564B4845189}" type="slidenum">
              <a:rPr lang="en-US" altLang="en-US"/>
              <a:pPr/>
              <a:t>‹#›</a:t>
            </a:fld>
            <a:endParaRPr lang="en-US" altLang="en-US"/>
          </a:p>
        </p:txBody>
      </p:sp>
    </p:spTree>
    <p:extLst>
      <p:ext uri="{BB962C8B-B14F-4D97-AF65-F5344CB8AC3E}">
        <p14:creationId xmlns:p14="http://schemas.microsoft.com/office/powerpoint/2010/main" val="200042348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58D7A9-5301-324A-BE10-80D7B6C047D7}" type="slidenum">
              <a:rPr lang="en-US" altLang="en-US"/>
              <a:pPr/>
              <a:t>1</a:t>
            </a:fld>
            <a:endParaRPr lang="en-US" altLang="en-US"/>
          </a:p>
        </p:txBody>
      </p:sp>
      <p:sp>
        <p:nvSpPr>
          <p:cNvPr id="107522" name="Rectangle 2"/>
          <p:cNvSpPr>
            <a:spLocks noRot="1" noChangeArrowheads="1" noTextEdit="1"/>
          </p:cNvSpPr>
          <p:nvPr>
            <p:ph type="sldImg"/>
          </p:nvPr>
        </p:nvSpPr>
        <p:spPr>
          <a:xfrm>
            <a:off x="1144588" y="685800"/>
            <a:ext cx="4572000" cy="3429000"/>
          </a:xfrm>
          <a:ln/>
        </p:spPr>
      </p:sp>
      <p:sp>
        <p:nvSpPr>
          <p:cNvPr id="107523" name="Rectangle 3"/>
          <p:cNvSpPr>
            <a:spLocks noGrp="1" noChangeArrowheads="1"/>
          </p:cNvSpPr>
          <p:nvPr>
            <p:ph type="body" idx="1"/>
          </p:nvPr>
        </p:nvSpPr>
        <p:spPr>
          <a:xfrm>
            <a:off x="912813" y="4343400"/>
            <a:ext cx="5032375" cy="4114800"/>
          </a:xfrm>
        </p:spPr>
        <p:txBody>
          <a:bodyPr/>
          <a:lstStyle/>
          <a:p>
            <a:r>
              <a:rPr lang="en-US" altLang="en-US"/>
              <a:t>1. UGA Logo</a:t>
            </a:r>
          </a:p>
        </p:txBody>
      </p:sp>
    </p:spTree>
    <p:extLst>
      <p:ext uri="{BB962C8B-B14F-4D97-AF65-F5344CB8AC3E}">
        <p14:creationId xmlns:p14="http://schemas.microsoft.com/office/powerpoint/2010/main" val="86743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B16B83-C3AF-BA47-9C8D-E674B2742A76}" type="slidenum">
              <a:rPr lang="en-US" altLang="en-US"/>
              <a:pPr/>
              <a:t>10</a:t>
            </a:fld>
            <a:endParaRPr lang="en-US" altLang="en-US"/>
          </a:p>
        </p:txBody>
      </p:sp>
      <p:sp>
        <p:nvSpPr>
          <p:cNvPr id="26626" name="Rectangle 2"/>
          <p:cNvSpPr>
            <a:spLocks noRot="1" noChangeArrowheads="1" noTextEdit="1"/>
          </p:cNvSpPr>
          <p:nvPr>
            <p:ph type="sldImg"/>
          </p:nvPr>
        </p:nvSpPr>
        <p:spPr>
          <a:ln/>
        </p:spPr>
      </p:sp>
      <p:sp>
        <p:nvSpPr>
          <p:cNvPr id="26627" name="Rectangle 3"/>
          <p:cNvSpPr>
            <a:spLocks noGrp="1" noChangeArrowheads="1"/>
          </p:cNvSpPr>
          <p:nvPr>
            <p:ph type="body" idx="1"/>
          </p:nvPr>
        </p:nvSpPr>
        <p:spPr/>
        <p:txBody>
          <a:bodyPr/>
          <a:lstStyle/>
          <a:p>
            <a:pPr>
              <a:lnSpc>
                <a:spcPct val="80000"/>
              </a:lnSpc>
            </a:pPr>
            <a:r>
              <a:rPr lang="en-US" altLang="en-US" sz="1000"/>
              <a:t>To ensure that tree will grow to maturity in good health it is important to evaluate the environmental conditions at the site. Environmental condition to consider are:</a:t>
            </a:r>
          </a:p>
          <a:p>
            <a:pPr>
              <a:lnSpc>
                <a:spcPct val="80000"/>
              </a:lnSpc>
            </a:pPr>
            <a:r>
              <a:rPr lang="en-US" altLang="en-US" sz="1000" b="1"/>
              <a:t>Light patterns</a:t>
            </a:r>
            <a:r>
              <a:rPr lang="en-US" altLang="en-US" sz="1000"/>
              <a:t>: Consider the amount of sunlight, shade and artificial light at the site, including the duration and directness of sunlight. Questions to ask at the site are: How often is the tree in full sun or shade? Are there buildings or other trees shading the site? Are there artificial lights shining on the tree all night? Is there reflective light from buildings, streets and other structures? Light patterns can even change the dormancy and growth patterns of the tree. Visiting the site at different times of the day and season will help determine the light patterns and help in choosing a species appropriate to those conditions.</a:t>
            </a:r>
          </a:p>
          <a:p>
            <a:pPr>
              <a:lnSpc>
                <a:spcPct val="80000"/>
              </a:lnSpc>
            </a:pPr>
            <a:r>
              <a:rPr lang="en-US" altLang="en-US" sz="1000" b="1"/>
              <a:t>Temperature extremes: </a:t>
            </a:r>
            <a:r>
              <a:rPr lang="en-US" altLang="en-US" sz="1000"/>
              <a:t>It is important to know if a species can survive the temperature extremes at the planting site. The average minimum temperature can be determined  from hardiness zone maps. Urban areas are usually warmer than rural ones because of the “heat island” effect, but site specific factors can cause even greater extremes. For example, tree planted next to a black asphalt road will have much hotter conditions and will probably require more water than those planted in a park or yard. Some sites are subject to early and late frosts, such as ridge tops, large open spaces, low areas and frost pockets.</a:t>
            </a:r>
          </a:p>
          <a:p>
            <a:pPr>
              <a:lnSpc>
                <a:spcPct val="80000"/>
              </a:lnSpc>
            </a:pPr>
            <a:r>
              <a:rPr lang="en-US" altLang="en-US" sz="1000" b="1"/>
              <a:t>Precipitation patterns: </a:t>
            </a:r>
            <a:r>
              <a:rPr lang="en-US" altLang="en-US" sz="1000"/>
              <a:t>Precipitation patterns directly influence site conditions. How much rainfall does the site typically receive? When are the dry months?  Select species adapted to the precipitation patterns of the site.</a:t>
            </a:r>
          </a:p>
          <a:p>
            <a:pPr>
              <a:lnSpc>
                <a:spcPct val="80000"/>
              </a:lnSpc>
            </a:pPr>
            <a:r>
              <a:rPr lang="en-US" altLang="en-US" sz="1000" b="1"/>
              <a:t>Wind patterns: </a:t>
            </a:r>
            <a:r>
              <a:rPr lang="en-US" altLang="en-US" sz="1000"/>
              <a:t>Strong winds may blow down trees and snap trunks and limbs. Constant wind increases the trees need for water because of increased transpiration. Buildings in downtown areas can create a wind-tunnel effect and increase wind speed in those locations. Are wind storms, tornadoes and hurricanes common in the area? Sites expose to strong winds should have adequate soil volume for good root development and the tree species should have a structure and branch attachment that can tolerate windy conditions.</a:t>
            </a:r>
          </a:p>
          <a:p>
            <a:pPr>
              <a:lnSpc>
                <a:spcPct val="80000"/>
              </a:lnSpc>
            </a:pPr>
            <a:r>
              <a:rPr lang="en-US" altLang="en-US" sz="1000" b="1"/>
              <a:t>Air Quality: </a:t>
            </a:r>
            <a:r>
              <a:rPr lang="en-US" altLang="en-US" sz="1000"/>
              <a:t>Air pollution may damage foliage and impair photosynthesis. Is the planting area near a major road with large quantities of exhaust fumes. Some species tolerate specific pollutants better than others.</a:t>
            </a:r>
          </a:p>
        </p:txBody>
      </p:sp>
    </p:spTree>
    <p:extLst>
      <p:ext uri="{BB962C8B-B14F-4D97-AF65-F5344CB8AC3E}">
        <p14:creationId xmlns:p14="http://schemas.microsoft.com/office/powerpoint/2010/main" val="1767371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392930-DC98-2E4C-BC0F-041C43FB752C}" type="slidenum">
              <a:rPr lang="en-US" altLang="en-US"/>
              <a:pPr/>
              <a:t>11</a:t>
            </a:fld>
            <a:endParaRPr lang="en-US" altLang="en-US"/>
          </a:p>
        </p:txBody>
      </p:sp>
      <p:sp>
        <p:nvSpPr>
          <p:cNvPr id="27650" name="Rectangle 2"/>
          <p:cNvSpPr>
            <a:spLocks noRo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n-US" altLang="en-US"/>
              <a:t>Too often the amount of space a tree needs both above the ground and below the ground for growth of branches and roots in not fully considered or understood. When planning a tree planting site you must know the mature height and width of that species. Then you must imagine what that tree will look like when it matures and look for any potential problems with structures or utility lines. Most often misunderstood is the space needed for the proper rooting area of mature trees. </a:t>
            </a:r>
          </a:p>
        </p:txBody>
      </p:sp>
    </p:spTree>
    <p:extLst>
      <p:ext uri="{BB962C8B-B14F-4D97-AF65-F5344CB8AC3E}">
        <p14:creationId xmlns:p14="http://schemas.microsoft.com/office/powerpoint/2010/main" val="215969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E57199-CE5B-3342-9453-DC9FD8EA8D94}" type="slidenum">
              <a:rPr lang="en-US" altLang="en-US"/>
              <a:pPr/>
              <a:t>12</a:t>
            </a:fld>
            <a:endParaRPr lang="en-US" altLang="en-US"/>
          </a:p>
        </p:txBody>
      </p:sp>
      <p:sp>
        <p:nvSpPr>
          <p:cNvPr id="28674" name="Rectangle 2"/>
          <p:cNvSpPr>
            <a:spLocks noRot="1" noChangeArrowheads="1" noTextEdit="1"/>
          </p:cNvSpPr>
          <p:nvPr>
            <p:ph type="sldImg"/>
          </p:nvPr>
        </p:nvSpPr>
        <p:spPr>
          <a:ln/>
        </p:spPr>
      </p:sp>
      <p:sp>
        <p:nvSpPr>
          <p:cNvPr id="28675" name="Rectangle 3"/>
          <p:cNvSpPr>
            <a:spLocks noGrp="1" noChangeArrowheads="1"/>
          </p:cNvSpPr>
          <p:nvPr>
            <p:ph type="body" idx="1"/>
          </p:nvPr>
        </p:nvSpPr>
        <p:spPr/>
        <p:txBody>
          <a:bodyPr/>
          <a:lstStyle/>
          <a:p>
            <a:r>
              <a:rPr lang="en-US" altLang="en-US" sz="1000"/>
              <a:t>The site location offers clues on potential stresses that may impact tree health and maintenance. </a:t>
            </a:r>
          </a:p>
          <a:p>
            <a:r>
              <a:rPr lang="en-US" altLang="en-US" sz="1000" b="1"/>
              <a:t>Paved areas:</a:t>
            </a:r>
            <a:r>
              <a:rPr lang="en-US" altLang="en-US" sz="1000"/>
              <a:t> This type of area includes streets, sidewalks, bike paths or other paved areas. For any site where pedestrians or vehicles travel tree species selection is very important. Species with thorns or prickly foliage or soft messy fruit should be avoided. Trees with drooping branches will require frequent pruning. Also important safety items such as traffic lights, signs and intersections should not be obstructed from view. Another consideration is conflicts with roots and the paved areas. Tree roots may grow under the asphalt or cement paving and cause cracks and buckles. This can be avoided sometimes with the use of physical and chemical barriers designed to deflect the roots away from the pavement. However, these may also limit tree growth. </a:t>
            </a:r>
          </a:p>
          <a:p>
            <a:r>
              <a:rPr lang="en-US" altLang="en-US" sz="1000" b="1"/>
              <a:t>Structures:</a:t>
            </a:r>
            <a:r>
              <a:rPr lang="en-US" altLang="en-US" sz="1000"/>
              <a:t> Trees need to be far enough away from buildings to allow for proper crown and root development. Trees that grow large such as oaks should be planted at least 15 feet from a building. Small and medium size trees may be planted closer but regular pruning may be required.</a:t>
            </a:r>
          </a:p>
          <a:p>
            <a:r>
              <a:rPr lang="en-US" altLang="en-US" sz="1000" b="1"/>
              <a:t>Utility lines:</a:t>
            </a:r>
            <a:r>
              <a:rPr lang="en-US" altLang="en-US" sz="1000"/>
              <a:t> Utility lines for water, sewer, phone, electric, gas or cable may cause problems for trees. When encountering above ground utility lines tree species should be selected that will be at least 5 feet below the lines at maturity. Or you may select a narrow crown species and place the tree so that the crown does not grow into the utility lines. For underground utilities, large tree species should be planted at least 12 feet from major underground utilities.</a:t>
            </a:r>
          </a:p>
          <a:p>
            <a:r>
              <a:rPr lang="en-US" altLang="en-US" sz="1000" b="1"/>
              <a:t>Site activities:</a:t>
            </a:r>
            <a:r>
              <a:rPr lang="en-US" altLang="en-US" sz="1000"/>
              <a:t> The type of activities past, current and future, on the site can help determine if this is a good planting site. Has construction occurred on the site that may have changed the soil conditions? How many people and vehicles use the areas around the site? Are there safety concerns? Does the tree need protection from vandalism, compaction and injuries?</a:t>
            </a:r>
            <a:endParaRPr lang="en-US" altLang="en-US" sz="1000" b="1"/>
          </a:p>
        </p:txBody>
      </p:sp>
    </p:spTree>
    <p:extLst>
      <p:ext uri="{BB962C8B-B14F-4D97-AF65-F5344CB8AC3E}">
        <p14:creationId xmlns:p14="http://schemas.microsoft.com/office/powerpoint/2010/main" val="559350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8DA6B6-9E2C-7343-8255-B12AD78BA353}" type="slidenum">
              <a:rPr lang="en-US" altLang="en-US"/>
              <a:pPr/>
              <a:t>13</a:t>
            </a:fld>
            <a:endParaRPr lang="en-US" altLang="en-US"/>
          </a:p>
        </p:txBody>
      </p:sp>
      <p:sp>
        <p:nvSpPr>
          <p:cNvPr id="29698" name="Rectangle 2"/>
          <p:cNvSpPr>
            <a:spLocks noRot="1" noChangeArrowheads="1" noTextEdit="1"/>
          </p:cNvSpPr>
          <p:nvPr>
            <p:ph type="sldImg"/>
          </p:nvPr>
        </p:nvSpPr>
        <p:spPr>
          <a:ln/>
        </p:spPr>
      </p:sp>
      <p:sp>
        <p:nvSpPr>
          <p:cNvPr id="29699" name="Rectangle 3"/>
          <p:cNvSpPr>
            <a:spLocks noGrp="1" noChangeArrowheads="1"/>
          </p:cNvSpPr>
          <p:nvPr>
            <p:ph type="body" idx="1"/>
          </p:nvPr>
        </p:nvSpPr>
        <p:spPr/>
        <p:txBody>
          <a:bodyPr/>
          <a:lstStyle/>
          <a:p>
            <a:r>
              <a:rPr lang="en-US" altLang="en-US"/>
              <a:t>Too often trees are forgotten and not maintained after being planted. A tree requires proper care, especially in the early stage of development, to prevent health problems. Some questions to be answered are: Are there adequate resources to maintain the tree? Such resources include labor and equipment to provide for watering, mulching, pruning, fertilizing, protection and other maintenance needs. What are the qualifications of the personnel maintaining the trees? Do they have the necessary training and skills?</a:t>
            </a:r>
          </a:p>
        </p:txBody>
      </p:sp>
    </p:spTree>
    <p:extLst>
      <p:ext uri="{BB962C8B-B14F-4D97-AF65-F5344CB8AC3E}">
        <p14:creationId xmlns:p14="http://schemas.microsoft.com/office/powerpoint/2010/main" val="1475023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851509-1980-2C41-A0CA-3574C186E648}" type="slidenum">
              <a:rPr lang="en-US" altLang="en-US"/>
              <a:pPr/>
              <a:t>14</a:t>
            </a:fld>
            <a:endParaRPr lang="en-US" altLang="en-US"/>
          </a:p>
        </p:txBody>
      </p:sp>
      <p:sp>
        <p:nvSpPr>
          <p:cNvPr id="30722" name="Rectangle 2"/>
          <p:cNvSpPr>
            <a:spLocks noRot="1" noChangeArrowheads="1" noTextEdit="1"/>
          </p:cNvSpPr>
          <p:nvPr>
            <p:ph type="sldImg"/>
          </p:nvPr>
        </p:nvSpPr>
        <p:spPr>
          <a:ln/>
        </p:spPr>
      </p:sp>
      <p:sp>
        <p:nvSpPr>
          <p:cNvPr id="30723" name="Rectangle 3"/>
          <p:cNvSpPr>
            <a:spLocks noGrp="1" noChangeArrowheads="1"/>
          </p:cNvSpPr>
          <p:nvPr>
            <p:ph type="body" idx="1"/>
          </p:nvPr>
        </p:nvSpPr>
        <p:spPr/>
        <p:txBody>
          <a:bodyPr/>
          <a:lstStyle/>
          <a:p>
            <a:r>
              <a:rPr lang="en-US" altLang="en-US"/>
              <a:t>Another question to ask before planting a tree is what tree will best satisfy the reasons for planting it and be suitable for the site where it will be planted. In other words, plant the right tree in the right place. Many of the factors discussed about the site are also important ot consider when selecting a tree species. These factors include growth factors, soil requirements, other environmental characteristics ad maintenance requirements.</a:t>
            </a:r>
          </a:p>
        </p:txBody>
      </p:sp>
    </p:spTree>
    <p:extLst>
      <p:ext uri="{BB962C8B-B14F-4D97-AF65-F5344CB8AC3E}">
        <p14:creationId xmlns:p14="http://schemas.microsoft.com/office/powerpoint/2010/main" val="162608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FEBD93-8DE8-0E4B-AAC2-C99C3B34C087}" type="slidenum">
              <a:rPr lang="en-US" altLang="en-US"/>
              <a:pPr/>
              <a:t>15</a:t>
            </a:fld>
            <a:endParaRPr lang="en-US" altLang="en-US"/>
          </a:p>
        </p:txBody>
      </p:sp>
      <p:sp>
        <p:nvSpPr>
          <p:cNvPr id="31746" name="Rectangle 2"/>
          <p:cNvSpPr>
            <a:spLocks noRot="1" noChangeArrowheads="1" noTextEdit="1"/>
          </p:cNvSpPr>
          <p:nvPr>
            <p:ph type="sldImg"/>
          </p:nvPr>
        </p:nvSpPr>
        <p:spPr>
          <a:ln/>
        </p:spPr>
      </p:sp>
      <p:sp>
        <p:nvSpPr>
          <p:cNvPr id="31747" name="Rectangle 3"/>
          <p:cNvSpPr>
            <a:spLocks noGrp="1" noChangeArrowheads="1"/>
          </p:cNvSpPr>
          <p:nvPr>
            <p:ph type="body" idx="1"/>
          </p:nvPr>
        </p:nvSpPr>
        <p:spPr/>
        <p:txBody>
          <a:bodyPr/>
          <a:lstStyle/>
          <a:p>
            <a:r>
              <a:rPr lang="en-US" altLang="en-US"/>
              <a:t>Several Factors of growth should be considered when selecting a tree species.</a:t>
            </a:r>
          </a:p>
          <a:p>
            <a:r>
              <a:rPr lang="en-US" altLang="en-US" b="1"/>
              <a:t>Mature size &amp; shape:</a:t>
            </a:r>
            <a:r>
              <a:rPr lang="en-US" altLang="en-US"/>
              <a:t> The mature size and form of the tree  crown and root system are important because of the potential interference with utility lines, pavement, structures and signs. For example it would be best if a small sized tree were selected to be located under a utility line.</a:t>
            </a:r>
          </a:p>
          <a:p>
            <a:r>
              <a:rPr lang="en-US" altLang="en-US" b="1"/>
              <a:t>Growth rate: </a:t>
            </a:r>
            <a:r>
              <a:rPr lang="en-US" altLang="en-US"/>
              <a:t>The reason for planting a tree may make the growth rate important in selecting the species. A fast growth rate could be important for shade or screening. However, some fast-growing species have weak wood and are prone to breakage. This makes tree susceptible to storm damage and other hazards. </a:t>
            </a:r>
            <a:endParaRPr lang="en-US" altLang="en-US" b="1"/>
          </a:p>
          <a:p>
            <a:r>
              <a:rPr lang="en-US" altLang="en-US" b="1"/>
              <a:t>Branching pattern</a:t>
            </a:r>
            <a:r>
              <a:rPr lang="en-US" altLang="en-US"/>
              <a:t>: The branching pattern is important when selecting tress for a site that is  subject to strong winds and storms. The best pattern to look for are branches with wide angles. This creates strong joint for the branch with little to no included bark.</a:t>
            </a:r>
          </a:p>
          <a:p>
            <a:r>
              <a:rPr lang="en-US" altLang="en-US" b="1"/>
              <a:t>Leaves:</a:t>
            </a:r>
            <a:r>
              <a:rPr lang="en-US" altLang="en-US"/>
              <a:t> When selecting a tree leaves are a consideration when looking at texture, fall color, prickly foliage and density of shade desired. Also, the choice of evergreen or deciduous must be considered.</a:t>
            </a:r>
          </a:p>
          <a:p>
            <a:r>
              <a:rPr lang="en-US" altLang="en-US" b="1"/>
              <a:t>Flowers, Fruit, Seeds and Bark</a:t>
            </a:r>
            <a:r>
              <a:rPr lang="en-US" altLang="en-US"/>
              <a:t>:  Often a species is selected for the flowers, fruits, or seeds that it bears or the texture and color of its bark. These can add color and texture to the landscape, attract wildlife, or add winter interest. On the other hand they can also create a nuisance because of litter and or smells.</a:t>
            </a:r>
            <a:endParaRPr lang="en-US" altLang="en-US" b="1"/>
          </a:p>
        </p:txBody>
      </p:sp>
    </p:spTree>
    <p:extLst>
      <p:ext uri="{BB962C8B-B14F-4D97-AF65-F5344CB8AC3E}">
        <p14:creationId xmlns:p14="http://schemas.microsoft.com/office/powerpoint/2010/main" val="1369877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AE12E0-F560-CE4F-9BFF-73A9F384FCD7}" type="slidenum">
              <a:rPr lang="en-US" altLang="en-US"/>
              <a:pPr/>
              <a:t>16</a:t>
            </a:fld>
            <a:endParaRPr lang="en-US" altLang="en-US"/>
          </a:p>
        </p:txBody>
      </p:sp>
      <p:sp>
        <p:nvSpPr>
          <p:cNvPr id="32770" name="Rectangle 2"/>
          <p:cNvSpPr>
            <a:spLocks noRot="1" noChangeArrowheads="1" noTextEdit="1"/>
          </p:cNvSpPr>
          <p:nvPr>
            <p:ph type="sldImg"/>
          </p:nvPr>
        </p:nvSpPr>
        <p:spPr>
          <a:ln/>
        </p:spPr>
      </p:sp>
      <p:sp>
        <p:nvSpPr>
          <p:cNvPr id="32771" name="Rectangle 3"/>
          <p:cNvSpPr>
            <a:spLocks noGrp="1" noChangeArrowheads="1"/>
          </p:cNvSpPr>
          <p:nvPr>
            <p:ph type="body" idx="1"/>
          </p:nvPr>
        </p:nvSpPr>
        <p:spPr/>
        <p:txBody>
          <a:bodyPr/>
          <a:lstStyle/>
          <a:p>
            <a:r>
              <a:rPr lang="en-US" altLang="en-US"/>
              <a:t>Each species has different soil requirements but may adapt to different conditions. Some species prefer a wet compacted soil while others prefer a dry soil. pH is also another soil characteristic to consider. If soil conditions are less desirable for a specific species, it may be best to select either another site or another species for that site.</a:t>
            </a:r>
          </a:p>
        </p:txBody>
      </p:sp>
    </p:spTree>
    <p:extLst>
      <p:ext uri="{BB962C8B-B14F-4D97-AF65-F5344CB8AC3E}">
        <p14:creationId xmlns:p14="http://schemas.microsoft.com/office/powerpoint/2010/main" val="358206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115FD0-7B92-2C4F-9DF4-19A7679EC561}" type="slidenum">
              <a:rPr lang="en-US" altLang="en-US"/>
              <a:pPr/>
              <a:t>17</a:t>
            </a:fld>
            <a:endParaRPr lang="en-US" altLang="en-US"/>
          </a:p>
        </p:txBody>
      </p:sp>
      <p:sp>
        <p:nvSpPr>
          <p:cNvPr id="33794" name="Rectangle 2"/>
          <p:cNvSpPr>
            <a:spLocks noRot="1" noChangeArrowheads="1" noTextEdit="1"/>
          </p:cNvSpPr>
          <p:nvPr>
            <p:ph type="sldImg"/>
          </p:nvPr>
        </p:nvSpPr>
        <p:spPr>
          <a:ln/>
        </p:spPr>
      </p:sp>
      <p:sp>
        <p:nvSpPr>
          <p:cNvPr id="33795" name="Rectangle 3"/>
          <p:cNvSpPr>
            <a:spLocks noGrp="1" noChangeArrowheads="1"/>
          </p:cNvSpPr>
          <p:nvPr>
            <p:ph type="body" idx="1"/>
          </p:nvPr>
        </p:nvSpPr>
        <p:spPr/>
        <p:txBody>
          <a:bodyPr/>
          <a:lstStyle/>
          <a:p>
            <a:pPr>
              <a:lnSpc>
                <a:spcPct val="90000"/>
              </a:lnSpc>
            </a:pPr>
            <a:r>
              <a:rPr lang="en-US" altLang="en-US"/>
              <a:t>Several environmental factors need to be considered when considereing selecting a tree species.</a:t>
            </a:r>
          </a:p>
          <a:p>
            <a:pPr>
              <a:lnSpc>
                <a:spcPct val="90000"/>
              </a:lnSpc>
            </a:pPr>
            <a:endParaRPr lang="en-US" altLang="en-US"/>
          </a:p>
          <a:p>
            <a:pPr>
              <a:lnSpc>
                <a:spcPct val="90000"/>
              </a:lnSpc>
            </a:pPr>
            <a:r>
              <a:rPr lang="en-US" altLang="en-US"/>
              <a:t>They include:</a:t>
            </a:r>
          </a:p>
          <a:p>
            <a:pPr>
              <a:lnSpc>
                <a:spcPct val="90000"/>
              </a:lnSpc>
            </a:pPr>
            <a:r>
              <a:rPr lang="en-US" altLang="en-US" b="1"/>
              <a:t>Hardiness zone:</a:t>
            </a:r>
            <a:r>
              <a:rPr lang="en-US" altLang="en-US"/>
              <a:t> Tree species have different  tolerances to both heat and cold. Knowing the hardiness for a species will help determine if it can survive at the planted site. You must know what hardiness zone you are planting in.</a:t>
            </a:r>
          </a:p>
          <a:p>
            <a:pPr>
              <a:lnSpc>
                <a:spcPct val="90000"/>
              </a:lnSpc>
            </a:pPr>
            <a:r>
              <a:rPr lang="en-US" altLang="en-US" b="1"/>
              <a:t>Wind and Storm Damage:</a:t>
            </a:r>
            <a:r>
              <a:rPr lang="en-US" altLang="en-US"/>
              <a:t> For sites where wind and storm damage are a concern, a species with strong branching structure and wood strength should be chosen. Trees with a fast growth rate should be avoided. The tree species should also have a strong root system.</a:t>
            </a:r>
          </a:p>
          <a:p>
            <a:pPr>
              <a:lnSpc>
                <a:spcPct val="90000"/>
              </a:lnSpc>
            </a:pPr>
            <a:r>
              <a:rPr lang="en-US" altLang="en-US" b="1"/>
              <a:t>Light requirements:</a:t>
            </a:r>
            <a:r>
              <a:rPr lang="en-US" altLang="en-US"/>
              <a:t> You need to consider the light requirements of the site to match the correct species. Sun loving trees need at least 6 hours of direct sun. Partial shade/sun trees need 3-6 hours of direct sunlight. Shade loving trees need less than 3 hours of direct sun or filtered sun.</a:t>
            </a:r>
          </a:p>
          <a:p>
            <a:pPr>
              <a:lnSpc>
                <a:spcPct val="90000"/>
              </a:lnSpc>
            </a:pPr>
            <a:r>
              <a:rPr lang="en-US" altLang="en-US" b="1"/>
              <a:t>Pollution tolerance:</a:t>
            </a:r>
            <a:r>
              <a:rPr lang="en-US" altLang="en-US"/>
              <a:t> If the site is located where possible air quality problems are likely to occur a pollution tolerant species needs to be considered.</a:t>
            </a:r>
          </a:p>
          <a:p>
            <a:pPr>
              <a:lnSpc>
                <a:spcPct val="90000"/>
              </a:lnSpc>
            </a:pPr>
            <a:r>
              <a:rPr lang="en-US" altLang="en-US" b="1"/>
              <a:t>Insect and disease resistance:</a:t>
            </a:r>
            <a:r>
              <a:rPr lang="en-US" altLang="en-US"/>
              <a:t> Insects and diseases should be considered in selecting a tree. The species selected should be resistant to those insects and diseases common to the area.</a:t>
            </a:r>
          </a:p>
          <a:p>
            <a:pPr>
              <a:lnSpc>
                <a:spcPct val="90000"/>
              </a:lnSpc>
            </a:pPr>
            <a:endParaRPr lang="en-US" altLang="en-US"/>
          </a:p>
        </p:txBody>
      </p:sp>
    </p:spTree>
    <p:extLst>
      <p:ext uri="{BB962C8B-B14F-4D97-AF65-F5344CB8AC3E}">
        <p14:creationId xmlns:p14="http://schemas.microsoft.com/office/powerpoint/2010/main" val="983310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30EC53-B16B-4D4D-9C36-90ACE9448542}" type="slidenum">
              <a:rPr lang="en-US" altLang="en-US"/>
              <a:pPr/>
              <a:t>18</a:t>
            </a:fld>
            <a:endParaRPr lang="en-US" altLang="en-US"/>
          </a:p>
        </p:txBody>
      </p:sp>
      <p:sp>
        <p:nvSpPr>
          <p:cNvPr id="34818" name="Rectangle 2"/>
          <p:cNvSpPr>
            <a:spLocks noRot="1" noChangeArrowheads="1" noTextEdit="1"/>
          </p:cNvSpPr>
          <p:nvPr>
            <p:ph type="sldImg"/>
          </p:nvPr>
        </p:nvSpPr>
        <p:spPr>
          <a:ln/>
        </p:spPr>
      </p:sp>
      <p:sp>
        <p:nvSpPr>
          <p:cNvPr id="34819" name="Rectangle 3"/>
          <p:cNvSpPr>
            <a:spLocks noGrp="1" noChangeArrowheads="1"/>
          </p:cNvSpPr>
          <p:nvPr>
            <p:ph type="body" idx="1"/>
          </p:nvPr>
        </p:nvSpPr>
        <p:spPr/>
        <p:txBody>
          <a:bodyPr/>
          <a:lstStyle/>
          <a:p>
            <a:r>
              <a:rPr lang="en-US" altLang="en-US"/>
              <a:t>Some species require more maintenance, including pruning, watering, fertilizing and mulching than others. The maintenance requirements for a tree should match the resources, including time and money, available to care for the tree. Low maintenance trees may tend to live longer and healthier.</a:t>
            </a:r>
          </a:p>
        </p:txBody>
      </p:sp>
    </p:spTree>
    <p:extLst>
      <p:ext uri="{BB962C8B-B14F-4D97-AF65-F5344CB8AC3E}">
        <p14:creationId xmlns:p14="http://schemas.microsoft.com/office/powerpoint/2010/main" val="1617027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BB6838-F886-6D45-9FBD-67C600AAE81F}" type="slidenum">
              <a:rPr lang="en-US" altLang="en-US"/>
              <a:pPr/>
              <a:t>19</a:t>
            </a:fld>
            <a:endParaRPr lang="en-US" altLang="en-US"/>
          </a:p>
        </p:txBody>
      </p:sp>
      <p:sp>
        <p:nvSpPr>
          <p:cNvPr id="35842" name="Rectangle 2"/>
          <p:cNvSpPr>
            <a:spLocks noRot="1" noChangeArrowheads="1" noTextEdit="1"/>
          </p:cNvSpPr>
          <p:nvPr>
            <p:ph type="sldImg"/>
          </p:nvPr>
        </p:nvSpPr>
        <p:spPr>
          <a:ln/>
        </p:spPr>
      </p:sp>
      <p:sp>
        <p:nvSpPr>
          <p:cNvPr id="35843" name="Rectangle 3"/>
          <p:cNvSpPr>
            <a:spLocks noGrp="1" noChangeArrowheads="1"/>
          </p:cNvSpPr>
          <p:nvPr>
            <p:ph type="body" idx="1"/>
          </p:nvPr>
        </p:nvSpPr>
        <p:spPr/>
        <p:txBody>
          <a:bodyPr/>
          <a:lstStyle/>
          <a:p>
            <a:pPr>
              <a:lnSpc>
                <a:spcPct val="80000"/>
              </a:lnSpc>
            </a:pPr>
            <a:r>
              <a:rPr lang="en-US" altLang="en-US" sz="800"/>
              <a:t>Once you have selected the tree species to plant, the next step is to determine which type of tree stock that you want to use. There are four main types on the markets today. They are: </a:t>
            </a:r>
          </a:p>
          <a:p>
            <a:pPr>
              <a:lnSpc>
                <a:spcPct val="80000"/>
              </a:lnSpc>
            </a:pPr>
            <a:r>
              <a:rPr lang="en-US" altLang="en-US" sz="800" b="1"/>
              <a:t>bare root</a:t>
            </a:r>
            <a:r>
              <a:rPr lang="en-US" altLang="en-US" sz="800"/>
              <a:t>, where the tree is grown in the field, dug, and  the soil washed from the roots. Bare root trees are usually small, less than 2 inches in diameter.</a:t>
            </a:r>
          </a:p>
          <a:p>
            <a:pPr>
              <a:lnSpc>
                <a:spcPct val="80000"/>
              </a:lnSpc>
            </a:pPr>
            <a:r>
              <a:rPr lang="en-US" altLang="en-US" sz="800" b="1"/>
              <a:t>balled and burlap</a:t>
            </a:r>
            <a:r>
              <a:rPr lang="en-US" altLang="en-US" sz="800"/>
              <a:t> other wised known as B&amp;B,  where a tree is grown in the field and dug out with soil remaining around the portion of the roots. This root ball is then wrapped in a natural fabric such as burlap and placed in a wire basket or wrapped in string. </a:t>
            </a:r>
          </a:p>
          <a:p>
            <a:pPr>
              <a:lnSpc>
                <a:spcPct val="80000"/>
              </a:lnSpc>
            </a:pPr>
            <a:r>
              <a:rPr lang="en-US" altLang="en-US" sz="800" b="1"/>
              <a:t>fabric bag trees </a:t>
            </a:r>
            <a:r>
              <a:rPr lang="en-US" altLang="en-US" sz="800"/>
              <a:t>where the tree is grown in the nursery under ground in a  non-biodegradable fabric bag that is supposed to promote fibrous root growth.</a:t>
            </a:r>
          </a:p>
          <a:p>
            <a:pPr>
              <a:lnSpc>
                <a:spcPct val="80000"/>
              </a:lnSpc>
            </a:pPr>
            <a:r>
              <a:rPr lang="en-US" altLang="en-US" sz="800"/>
              <a:t> </a:t>
            </a:r>
            <a:r>
              <a:rPr lang="en-US" altLang="en-US" sz="800" b="1"/>
              <a:t>and container </a:t>
            </a:r>
            <a:r>
              <a:rPr lang="en-US" altLang="en-US" sz="800"/>
              <a:t>where the tree is grown above ground in a container filled with lightweight, artificial soil or planting mix.</a:t>
            </a:r>
          </a:p>
          <a:p>
            <a:pPr>
              <a:lnSpc>
                <a:spcPct val="80000"/>
              </a:lnSpc>
            </a:pPr>
            <a:r>
              <a:rPr lang="en-US" altLang="en-US" sz="800"/>
              <a:t>. There are advantages and disadvantages to each type. Some of the most common ones are:</a:t>
            </a:r>
          </a:p>
          <a:p>
            <a:pPr>
              <a:lnSpc>
                <a:spcPct val="80000"/>
              </a:lnSpc>
            </a:pPr>
            <a:endParaRPr lang="en-US" altLang="en-US" sz="800"/>
          </a:p>
          <a:p>
            <a:pPr>
              <a:lnSpc>
                <a:spcPct val="80000"/>
              </a:lnSpc>
            </a:pPr>
            <a:r>
              <a:rPr lang="en-US" altLang="en-US" sz="800"/>
              <a:t>For bare root stock the advantages are: smaller and lighter, less expensive, easy to transport, and good root structure. The disadvantages are:  extremely sensitive to temperature changes, roots must be kept moist at all times, can only be planted in spring and fall and the product is small requiring a long grow in time to reach maturity.</a:t>
            </a:r>
          </a:p>
          <a:p>
            <a:pPr>
              <a:lnSpc>
                <a:spcPct val="80000"/>
              </a:lnSpc>
            </a:pPr>
            <a:endParaRPr lang="en-US" altLang="en-US" sz="800"/>
          </a:p>
          <a:p>
            <a:pPr>
              <a:lnSpc>
                <a:spcPct val="80000"/>
              </a:lnSpc>
            </a:pPr>
            <a:r>
              <a:rPr lang="en-US" altLang="en-US" sz="800"/>
              <a:t>Balled and burlap trees advantages are that they are larger and have a better chance of surviving extreme weather conditions than bare-root trees. The disadvantages are extreme root loss when dug at the nursery, fabric and baskets may be difficult to remove, large species difficult to handle due to weight of root ball, can only be planted in the spring and fall,  and could have soil interface problems.</a:t>
            </a:r>
          </a:p>
          <a:p>
            <a:pPr>
              <a:lnSpc>
                <a:spcPct val="80000"/>
              </a:lnSpc>
            </a:pPr>
            <a:endParaRPr lang="en-US" altLang="en-US" sz="800"/>
          </a:p>
          <a:p>
            <a:pPr>
              <a:lnSpc>
                <a:spcPct val="80000"/>
              </a:lnSpc>
            </a:pPr>
            <a:r>
              <a:rPr lang="en-US" altLang="en-US" sz="800"/>
              <a:t>Fabric bag trees advantages include reduced loss of roots at the nursery resulting in a more fibrous root system, smaller root ball making them easier to handle and few circling roots. The disadvantages include that they may require staking if they were crowded in the nursery and the fabric bag can be difficult to remove.</a:t>
            </a:r>
          </a:p>
          <a:p>
            <a:pPr>
              <a:lnSpc>
                <a:spcPct val="80000"/>
              </a:lnSpc>
            </a:pPr>
            <a:endParaRPr lang="en-US" altLang="en-US" sz="800"/>
          </a:p>
          <a:p>
            <a:pPr>
              <a:lnSpc>
                <a:spcPct val="80000"/>
              </a:lnSpc>
            </a:pPr>
            <a:r>
              <a:rPr lang="en-US" altLang="en-US" sz="800"/>
              <a:t>Container trees advantages are that they can be planted any time of the year, they are easier to handle than B&amp;B trees, no root loss due to digging and they are larger trees than bare root. The disadvantages are they can have circling or girdling roots and they need to be watered frequently due to small container size and soil medium used tends to dry them out.</a:t>
            </a:r>
          </a:p>
        </p:txBody>
      </p:sp>
    </p:spTree>
    <p:extLst>
      <p:ext uri="{BB962C8B-B14F-4D97-AF65-F5344CB8AC3E}">
        <p14:creationId xmlns:p14="http://schemas.microsoft.com/office/powerpoint/2010/main" val="976480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2AAF44-6EF8-5542-8290-B1B643AD6A94}" type="slidenum">
              <a:rPr lang="en-US" altLang="en-US"/>
              <a:pPr/>
              <a:t>2</a:t>
            </a:fld>
            <a:endParaRPr lang="en-US" altLang="en-US"/>
          </a:p>
        </p:txBody>
      </p:sp>
      <p:sp>
        <p:nvSpPr>
          <p:cNvPr id="109570" name="Rectangle 2"/>
          <p:cNvSpPr>
            <a:spLocks noRot="1" noChangeArrowheads="1" noTextEdit="1"/>
          </p:cNvSpPr>
          <p:nvPr>
            <p:ph type="sldImg"/>
          </p:nvPr>
        </p:nvSpPr>
        <p:spPr>
          <a:xfrm>
            <a:off x="1144588" y="685800"/>
            <a:ext cx="4572000" cy="3429000"/>
          </a:xfrm>
          <a:ln/>
        </p:spPr>
      </p:sp>
      <p:sp>
        <p:nvSpPr>
          <p:cNvPr id="109571" name="Rectangle 3"/>
          <p:cNvSpPr>
            <a:spLocks noGrp="1" noChangeArrowheads="1"/>
          </p:cNvSpPr>
          <p:nvPr>
            <p:ph type="body" idx="1"/>
          </p:nvPr>
        </p:nvSpPr>
        <p:spPr>
          <a:xfrm>
            <a:off x="912813" y="4343400"/>
            <a:ext cx="5032375" cy="4114800"/>
          </a:xfrm>
        </p:spPr>
        <p:txBody>
          <a:bodyPr/>
          <a:lstStyle/>
          <a:p>
            <a:r>
              <a:rPr lang="en-US" altLang="en-US"/>
              <a:t>2. UGA Cooperative Extension Web address</a:t>
            </a:r>
          </a:p>
        </p:txBody>
      </p:sp>
    </p:spTree>
    <p:extLst>
      <p:ext uri="{BB962C8B-B14F-4D97-AF65-F5344CB8AC3E}">
        <p14:creationId xmlns:p14="http://schemas.microsoft.com/office/powerpoint/2010/main" val="1905923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C6CCCF-0595-EB48-A9D2-B4C29692EFC4}" type="slidenum">
              <a:rPr lang="en-US" altLang="en-US"/>
              <a:pPr/>
              <a:t>20</a:t>
            </a:fld>
            <a:endParaRPr lang="en-US" altLang="en-US"/>
          </a:p>
        </p:txBody>
      </p:sp>
      <p:sp>
        <p:nvSpPr>
          <p:cNvPr id="36866" name="Rectangle 2"/>
          <p:cNvSpPr>
            <a:spLocks noRot="1" noChangeArrowheads="1" noTextEdit="1"/>
          </p:cNvSpPr>
          <p:nvPr>
            <p:ph type="sldImg"/>
          </p:nvPr>
        </p:nvSpPr>
        <p:spPr>
          <a:ln/>
        </p:spPr>
      </p:sp>
      <p:sp>
        <p:nvSpPr>
          <p:cNvPr id="36867" name="Rectangle 3"/>
          <p:cNvSpPr>
            <a:spLocks noGrp="1" noChangeArrowheads="1"/>
          </p:cNvSpPr>
          <p:nvPr>
            <p:ph type="body" idx="1"/>
          </p:nvPr>
        </p:nvSpPr>
        <p:spPr/>
        <p:txBody>
          <a:bodyPr/>
          <a:lstStyle/>
          <a:p>
            <a:r>
              <a:rPr lang="en-US" altLang="en-US"/>
              <a:t>Now that you have analyzed the site and selected the proper tree species and root stock for the site, the next step is to purchase a quality tree at the nursery. When shopping for a tree qualities that you want to look for are:</a:t>
            </a:r>
          </a:p>
          <a:p>
            <a:r>
              <a:rPr lang="en-US" altLang="en-US"/>
              <a:t>A healthy, well balanced crown filled with dark green leaves with no signs of insects or disease. A straight trunk with no wounds, splits or cracks evenly centered and firmly attached to the root ball. Evenly distributed branches with a wide angle of branch attachment. Healthy white roots with good lateral distribution and  no circling, matted or girdling roots. </a:t>
            </a:r>
          </a:p>
        </p:txBody>
      </p:sp>
    </p:spTree>
    <p:extLst>
      <p:ext uri="{BB962C8B-B14F-4D97-AF65-F5344CB8AC3E}">
        <p14:creationId xmlns:p14="http://schemas.microsoft.com/office/powerpoint/2010/main" val="630422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EA1BC6-A364-0843-82C4-6077A66982CF}" type="slidenum">
              <a:rPr lang="en-US" altLang="en-US"/>
              <a:pPr/>
              <a:t>21</a:t>
            </a:fld>
            <a:endParaRPr lang="en-US" altLang="en-US"/>
          </a:p>
        </p:txBody>
      </p:sp>
      <p:sp>
        <p:nvSpPr>
          <p:cNvPr id="218114" name="Rectangle 2"/>
          <p:cNvSpPr>
            <a:spLocks noRot="1" noChangeArrowheads="1" noTextEdit="1"/>
          </p:cNvSpPr>
          <p:nvPr>
            <p:ph type="sldImg"/>
          </p:nvPr>
        </p:nvSpPr>
        <p:spPr>
          <a:ln/>
        </p:spPr>
      </p:sp>
      <p:sp>
        <p:nvSpPr>
          <p:cNvPr id="218115" name="Rectangle 3"/>
          <p:cNvSpPr>
            <a:spLocks noGrp="1" noChangeArrowheads="1"/>
          </p:cNvSpPr>
          <p:nvPr>
            <p:ph type="body" idx="1"/>
          </p:nvPr>
        </p:nvSpPr>
        <p:spPr/>
        <p:txBody>
          <a:bodyPr/>
          <a:lstStyle/>
          <a:p>
            <a:r>
              <a:rPr lang="en-US" altLang="en-US"/>
              <a:t>Dendrology actually means "the study of trees." The study of dendrology also includes knowledge about characteristics of trees and their geographical range.  Learning how to identify trees takes time and experience, but once you are familiar with how to do it, it is a valuable skill for Master Gardeners.</a:t>
            </a:r>
          </a:p>
        </p:txBody>
      </p:sp>
    </p:spTree>
    <p:extLst>
      <p:ext uri="{BB962C8B-B14F-4D97-AF65-F5344CB8AC3E}">
        <p14:creationId xmlns:p14="http://schemas.microsoft.com/office/powerpoint/2010/main" val="1967084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21A004-0CF8-5A4E-9F09-F4CBBBBB1C7A}" type="slidenum">
              <a:rPr lang="en-US" altLang="en-US"/>
              <a:pPr/>
              <a:t>22</a:t>
            </a:fld>
            <a:endParaRPr lang="en-US" altLang="en-US"/>
          </a:p>
        </p:txBody>
      </p:sp>
      <p:sp>
        <p:nvSpPr>
          <p:cNvPr id="220162" name="Rectangle 2"/>
          <p:cNvSpPr>
            <a:spLocks noRot="1" noChangeArrowheads="1" noTextEdit="1"/>
          </p:cNvSpPr>
          <p:nvPr>
            <p:ph type="sldImg"/>
          </p:nvPr>
        </p:nvSpPr>
        <p:spPr>
          <a:ln/>
        </p:spPr>
      </p:sp>
      <p:sp>
        <p:nvSpPr>
          <p:cNvPr id="220163" name="Rectangle 3"/>
          <p:cNvSpPr>
            <a:spLocks noGrp="1" noChangeArrowheads="1"/>
          </p:cNvSpPr>
          <p:nvPr>
            <p:ph type="body" idx="1"/>
          </p:nvPr>
        </p:nvSpPr>
        <p:spPr/>
        <p:txBody>
          <a:bodyPr/>
          <a:lstStyle/>
          <a:p>
            <a:r>
              <a:rPr lang="en-US" altLang="en-US"/>
              <a:t>A tree is a woody plant with several distinguishing characteristics:</a:t>
            </a:r>
          </a:p>
          <a:p>
            <a:pPr>
              <a:buFontTx/>
              <a:buChar char="•"/>
            </a:pPr>
            <a:r>
              <a:rPr lang="en-US" altLang="en-US"/>
              <a:t>Often reaches 15 feet or more in height at maturity </a:t>
            </a:r>
          </a:p>
          <a:p>
            <a:pPr>
              <a:buFontTx/>
              <a:buChar char="•"/>
            </a:pPr>
            <a:r>
              <a:rPr lang="en-US" altLang="en-US"/>
              <a:t>Has a single trunk or dominant multiple trunks </a:t>
            </a:r>
          </a:p>
          <a:p>
            <a:pPr>
              <a:buFontTx/>
              <a:buChar char="•"/>
            </a:pPr>
            <a:r>
              <a:rPr lang="en-US" altLang="en-US"/>
              <a:t>Has no normal branches on the lower trunk </a:t>
            </a:r>
          </a:p>
          <a:p>
            <a:pPr>
              <a:buFontTx/>
              <a:buChar char="•"/>
            </a:pPr>
            <a:r>
              <a:rPr lang="en-US" altLang="en-US"/>
              <a:t>Has at least a partially defined crown </a:t>
            </a:r>
          </a:p>
          <a:p>
            <a:pPr>
              <a:buFontTx/>
              <a:buChar char="•"/>
            </a:pPr>
            <a:r>
              <a:rPr lang="en-US" altLang="en-US"/>
              <a:t>Usually larger than other plants and tend to be long-lived </a:t>
            </a:r>
          </a:p>
          <a:p>
            <a:endParaRPr lang="en-US" altLang="en-US"/>
          </a:p>
          <a:p>
            <a:endParaRPr lang="en-US" altLang="en-US"/>
          </a:p>
        </p:txBody>
      </p:sp>
    </p:spTree>
    <p:extLst>
      <p:ext uri="{BB962C8B-B14F-4D97-AF65-F5344CB8AC3E}">
        <p14:creationId xmlns:p14="http://schemas.microsoft.com/office/powerpoint/2010/main" val="282076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BAED0D-0D95-B74B-B555-F16696B88749}" type="slidenum">
              <a:rPr lang="en-US" altLang="en-US"/>
              <a:pPr/>
              <a:t>23</a:t>
            </a:fld>
            <a:endParaRPr lang="en-US" altLang="en-US"/>
          </a:p>
        </p:txBody>
      </p:sp>
      <p:sp>
        <p:nvSpPr>
          <p:cNvPr id="222210" name="Rectangle 2"/>
          <p:cNvSpPr>
            <a:spLocks noRot="1" noChangeArrowheads="1" noTextEdit="1"/>
          </p:cNvSpPr>
          <p:nvPr>
            <p:ph type="sldImg"/>
          </p:nvPr>
        </p:nvSpPr>
        <p:spPr>
          <a:ln/>
        </p:spPr>
      </p:sp>
      <p:sp>
        <p:nvSpPr>
          <p:cNvPr id="222211" name="Rectangle 3"/>
          <p:cNvSpPr>
            <a:spLocks noGrp="1" noChangeArrowheads="1"/>
          </p:cNvSpPr>
          <p:nvPr>
            <p:ph type="body" idx="1"/>
          </p:nvPr>
        </p:nvSpPr>
        <p:spPr/>
        <p:txBody>
          <a:bodyPr/>
          <a:lstStyle/>
          <a:p>
            <a:r>
              <a:rPr lang="en-US" altLang="en-US"/>
              <a:t>There are two major classes of trees, Gymnosperms and Angiosperms, both of which are found in the South. The Gymnosperms are often called evergreens or softwoods. The Angiosperms include hardwoods, palms and yuccas. </a:t>
            </a:r>
          </a:p>
        </p:txBody>
      </p:sp>
    </p:spTree>
    <p:extLst>
      <p:ext uri="{BB962C8B-B14F-4D97-AF65-F5344CB8AC3E}">
        <p14:creationId xmlns:p14="http://schemas.microsoft.com/office/powerpoint/2010/main" val="1359074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50B1C0-F268-634A-9BF0-8697FAE57296}" type="slidenum">
              <a:rPr lang="en-US" altLang="en-US"/>
              <a:pPr/>
              <a:t>24</a:t>
            </a:fld>
            <a:endParaRPr lang="en-US" altLang="en-US"/>
          </a:p>
        </p:txBody>
      </p:sp>
      <p:sp>
        <p:nvSpPr>
          <p:cNvPr id="224258" name="Rectangle 2"/>
          <p:cNvSpPr>
            <a:spLocks noRot="1" noChangeArrowheads="1" noTextEdit="1"/>
          </p:cNvSpPr>
          <p:nvPr>
            <p:ph type="sldImg"/>
          </p:nvPr>
        </p:nvSpPr>
        <p:spPr>
          <a:ln/>
        </p:spPr>
      </p:sp>
      <p:sp>
        <p:nvSpPr>
          <p:cNvPr id="224259" name="Rectangle 3"/>
          <p:cNvSpPr>
            <a:spLocks noGrp="1" noChangeArrowheads="1"/>
          </p:cNvSpPr>
          <p:nvPr>
            <p:ph type="body" idx="1"/>
          </p:nvPr>
        </p:nvSpPr>
        <p:spPr/>
        <p:txBody>
          <a:bodyPr/>
          <a:lstStyle/>
          <a:p>
            <a:r>
              <a:rPr lang="en-US" altLang="en-US"/>
              <a:t>Softwoods belong to a group of plants known as conifers. These trees have needles or scales for foliage and cones for reproduction. This separates them from the hardwood and palm trees. Most softwoods keep their foliage for two or more years. Examples of softwoods include pines, hemlocks, cedars, and cypresses. </a:t>
            </a:r>
          </a:p>
        </p:txBody>
      </p:sp>
    </p:spTree>
    <p:extLst>
      <p:ext uri="{BB962C8B-B14F-4D97-AF65-F5344CB8AC3E}">
        <p14:creationId xmlns:p14="http://schemas.microsoft.com/office/powerpoint/2010/main" val="1327371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6CFB2A-3A98-EC46-8393-4DE9A2E386A8}" type="slidenum">
              <a:rPr lang="en-US" altLang="en-US"/>
              <a:pPr/>
              <a:t>25</a:t>
            </a:fld>
            <a:endParaRPr lang="en-US" altLang="en-US"/>
          </a:p>
        </p:txBody>
      </p:sp>
      <p:sp>
        <p:nvSpPr>
          <p:cNvPr id="226306" name="Rectangle 2"/>
          <p:cNvSpPr>
            <a:spLocks noRot="1" noChangeArrowheads="1" noTextEdit="1"/>
          </p:cNvSpPr>
          <p:nvPr>
            <p:ph type="sldImg"/>
          </p:nvPr>
        </p:nvSpPr>
        <p:spPr>
          <a:ln/>
        </p:spPr>
      </p:sp>
      <p:sp>
        <p:nvSpPr>
          <p:cNvPr id="226307" name="Rectangle 3"/>
          <p:cNvSpPr>
            <a:spLocks noGrp="1" noChangeArrowheads="1"/>
          </p:cNvSpPr>
          <p:nvPr>
            <p:ph type="body" idx="1"/>
          </p:nvPr>
        </p:nvSpPr>
        <p:spPr/>
        <p:txBody>
          <a:bodyPr/>
          <a:lstStyle/>
          <a:p>
            <a:r>
              <a:rPr lang="en-US" altLang="en-US"/>
              <a:t>Most tree species found in the South are hardwoods</a:t>
            </a:r>
            <a:r>
              <a:rPr lang="en-US" altLang="en-US" i="1"/>
              <a:t>.</a:t>
            </a:r>
            <a:r>
              <a:rPr lang="en-US" altLang="en-US"/>
              <a:t> Usually, they have broadleaf foliage and flowers for reproduction. Examples of hardwoods include maple, oak, elm, pecan, and walnut trees. </a:t>
            </a:r>
          </a:p>
        </p:txBody>
      </p:sp>
    </p:spTree>
    <p:extLst>
      <p:ext uri="{BB962C8B-B14F-4D97-AF65-F5344CB8AC3E}">
        <p14:creationId xmlns:p14="http://schemas.microsoft.com/office/powerpoint/2010/main" val="1069448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7FB750-8A13-B64F-81D7-7147ABAC80DB}" type="slidenum">
              <a:rPr lang="en-US" altLang="en-US"/>
              <a:pPr/>
              <a:t>26</a:t>
            </a:fld>
            <a:endParaRPr lang="en-US" altLang="en-US"/>
          </a:p>
        </p:txBody>
      </p:sp>
      <p:sp>
        <p:nvSpPr>
          <p:cNvPr id="228354" name="Rectangle 2"/>
          <p:cNvSpPr>
            <a:spLocks noRot="1" noChangeArrowheads="1" noTextEdit="1"/>
          </p:cNvSpPr>
          <p:nvPr>
            <p:ph type="sldImg"/>
          </p:nvPr>
        </p:nvSpPr>
        <p:spPr>
          <a:ln/>
        </p:spPr>
      </p:sp>
      <p:sp>
        <p:nvSpPr>
          <p:cNvPr id="228355" name="Rectangle 3"/>
          <p:cNvSpPr>
            <a:spLocks noGrp="1" noChangeArrowheads="1"/>
          </p:cNvSpPr>
          <p:nvPr>
            <p:ph type="body" idx="1"/>
          </p:nvPr>
        </p:nvSpPr>
        <p:spPr/>
        <p:txBody>
          <a:bodyPr/>
          <a:lstStyle/>
          <a:p>
            <a:r>
              <a:rPr lang="en-US" altLang="en-US"/>
              <a:t>Trees are classified into groups primarily by their fruits and flowers, but the leaves and twigs are usually more accessible for identification. Tree identification in urban locations requires knowing many trees because of the numerous exotics that have been introduced from around the country and the world. The most important features to look for in identifying a tree are: </a:t>
            </a:r>
          </a:p>
          <a:p>
            <a:pPr>
              <a:buFontTx/>
              <a:buChar char="•"/>
            </a:pPr>
            <a:r>
              <a:rPr lang="en-US" altLang="en-US"/>
              <a:t>leaves </a:t>
            </a:r>
          </a:p>
          <a:p>
            <a:pPr>
              <a:buFontTx/>
              <a:buChar char="•"/>
            </a:pPr>
            <a:r>
              <a:rPr lang="en-US" altLang="en-US"/>
              <a:t>twigs and stems </a:t>
            </a:r>
          </a:p>
          <a:p>
            <a:pPr>
              <a:buFontTx/>
              <a:buChar char="•"/>
            </a:pPr>
            <a:r>
              <a:rPr lang="en-US" altLang="en-US"/>
              <a:t>bark </a:t>
            </a:r>
          </a:p>
          <a:p>
            <a:pPr>
              <a:buFontTx/>
              <a:buChar char="•"/>
            </a:pPr>
            <a:r>
              <a:rPr lang="en-US" altLang="en-US"/>
              <a:t>flowers </a:t>
            </a:r>
          </a:p>
          <a:p>
            <a:pPr>
              <a:buFontTx/>
              <a:buChar char="•"/>
            </a:pPr>
            <a:r>
              <a:rPr lang="en-US" altLang="en-US"/>
              <a:t>fruit and seeds </a:t>
            </a:r>
          </a:p>
          <a:p>
            <a:pPr>
              <a:buFontTx/>
              <a:buChar char="•"/>
            </a:pPr>
            <a:r>
              <a:rPr lang="en-US" altLang="en-US"/>
              <a:t>cones </a:t>
            </a:r>
          </a:p>
          <a:p>
            <a:endParaRPr lang="en-US" altLang="en-US"/>
          </a:p>
        </p:txBody>
      </p:sp>
    </p:spTree>
    <p:extLst>
      <p:ext uri="{BB962C8B-B14F-4D97-AF65-F5344CB8AC3E}">
        <p14:creationId xmlns:p14="http://schemas.microsoft.com/office/powerpoint/2010/main" val="1930633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3221B4-E5DB-0042-ADBE-635C25DCBA1F}" type="slidenum">
              <a:rPr lang="en-US" altLang="en-US"/>
              <a:pPr/>
              <a:t>27</a:t>
            </a:fld>
            <a:endParaRPr lang="en-US" altLang="en-US"/>
          </a:p>
        </p:txBody>
      </p:sp>
      <p:sp>
        <p:nvSpPr>
          <p:cNvPr id="230402" name="Rectangle 2"/>
          <p:cNvSpPr>
            <a:spLocks noRo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en-US" altLang="en-US"/>
              <a:t>Trees are identified by several different methods. Parts of a tree may be compared to illustrations in a manual, although this can be time consuming. A better way is to use keys specifically designed to aid in identifying trees. 	</a:t>
            </a:r>
          </a:p>
          <a:p>
            <a:endParaRPr lang="en-US" altLang="en-US"/>
          </a:p>
          <a:p>
            <a:r>
              <a:rPr lang="en-US" altLang="en-US"/>
              <a:t>Keys are tools that lead the user through the steps of identification based on the features of the tree. The key often focuses on the fruit or flower since this is the primary means for classifying trees. However, keys have also been developed for other features such as leaves, stems, buds and bark.</a:t>
            </a:r>
          </a:p>
          <a:p>
            <a:endParaRPr lang="en-US" altLang="en-US"/>
          </a:p>
          <a:p>
            <a:r>
              <a:rPr lang="en-US" altLang="en-US"/>
              <a:t>Using a key involves making choices at each step in the outline provided. It begins with general, easily observable features and works through to increasingly detailed traits. To do this successfully requires practice, experience, patience and familiarity with the scientific terminology used. A key is intended only to help in tree identification, and should not be the only means used in doing the job</a:t>
            </a:r>
          </a:p>
        </p:txBody>
      </p:sp>
    </p:spTree>
    <p:extLst>
      <p:ext uri="{BB962C8B-B14F-4D97-AF65-F5344CB8AC3E}">
        <p14:creationId xmlns:p14="http://schemas.microsoft.com/office/powerpoint/2010/main" val="1833484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2BE69-5D7C-FB48-8450-86EA2074F257}" type="slidenum">
              <a:rPr lang="en-US" altLang="en-US"/>
              <a:pPr/>
              <a:t>28</a:t>
            </a:fld>
            <a:endParaRPr lang="en-US" altLang="en-US"/>
          </a:p>
        </p:txBody>
      </p:sp>
      <p:sp>
        <p:nvSpPr>
          <p:cNvPr id="232450" name="Rectangle 2"/>
          <p:cNvSpPr>
            <a:spLocks noRot="1" noChangeArrowheads="1" noTextEdit="1"/>
          </p:cNvSpPr>
          <p:nvPr>
            <p:ph type="sldImg"/>
          </p:nvPr>
        </p:nvSpPr>
        <p:spPr>
          <a:ln/>
        </p:spPr>
      </p:sp>
      <p:sp>
        <p:nvSpPr>
          <p:cNvPr id="232451" name="Rectangle 3"/>
          <p:cNvSpPr>
            <a:spLocks noGrp="1" noChangeArrowheads="1"/>
          </p:cNvSpPr>
          <p:nvPr>
            <p:ph type="body" idx="1"/>
          </p:nvPr>
        </p:nvSpPr>
        <p:spPr/>
        <p:txBody>
          <a:bodyPr/>
          <a:lstStyle/>
          <a:p>
            <a:r>
              <a:rPr lang="en-US" altLang="en-US"/>
              <a:t>One way to identify a tree is by its leaves. Leaves have many distinguishing characteristics and these characteristics can be used for identification. Each of these features will be defined and illustrated in this unit:</a:t>
            </a:r>
          </a:p>
          <a:p>
            <a:r>
              <a:rPr lang="en-US" altLang="en-US"/>
              <a:t>Part </a:t>
            </a:r>
          </a:p>
          <a:p>
            <a:r>
              <a:rPr lang="en-US" altLang="en-US"/>
              <a:t>Type </a:t>
            </a:r>
          </a:p>
          <a:p>
            <a:r>
              <a:rPr lang="en-US" altLang="en-US"/>
              <a:t>Shape </a:t>
            </a:r>
          </a:p>
          <a:p>
            <a:r>
              <a:rPr lang="en-US" altLang="en-US"/>
              <a:t>Arrangement on the stem </a:t>
            </a:r>
          </a:p>
          <a:p>
            <a:r>
              <a:rPr lang="en-US" altLang="en-US"/>
              <a:t>Venation </a:t>
            </a:r>
          </a:p>
          <a:p>
            <a:r>
              <a:rPr lang="en-US" altLang="en-US"/>
              <a:t>Shape of apex and base </a:t>
            </a:r>
          </a:p>
          <a:p>
            <a:r>
              <a:rPr lang="en-US" altLang="en-US"/>
              <a:t>Margin </a:t>
            </a:r>
          </a:p>
          <a:p>
            <a:r>
              <a:rPr lang="en-US" altLang="en-US"/>
              <a:t>Surface </a:t>
            </a:r>
          </a:p>
          <a:p>
            <a:endParaRPr lang="en-US" altLang="en-US"/>
          </a:p>
        </p:txBody>
      </p:sp>
    </p:spTree>
    <p:extLst>
      <p:ext uri="{BB962C8B-B14F-4D97-AF65-F5344CB8AC3E}">
        <p14:creationId xmlns:p14="http://schemas.microsoft.com/office/powerpoint/2010/main" val="11287204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408EBD-48FC-4740-945A-ED4CF15B2E4D}" type="slidenum">
              <a:rPr lang="en-US" altLang="en-US"/>
              <a:pPr/>
              <a:t>29</a:t>
            </a:fld>
            <a:endParaRPr lang="en-US" altLang="en-US"/>
          </a:p>
        </p:txBody>
      </p:sp>
      <p:sp>
        <p:nvSpPr>
          <p:cNvPr id="234498" name="Rectangle 2"/>
          <p:cNvSpPr>
            <a:spLocks noRot="1" noChangeArrowheads="1" noTextEdit="1"/>
          </p:cNvSpPr>
          <p:nvPr>
            <p:ph type="sldImg"/>
          </p:nvPr>
        </p:nvSpPr>
        <p:spPr>
          <a:ln/>
        </p:spPr>
      </p:sp>
      <p:sp>
        <p:nvSpPr>
          <p:cNvPr id="234499" name="Rectangle 3"/>
          <p:cNvSpPr>
            <a:spLocks noGrp="1" noChangeArrowheads="1"/>
          </p:cNvSpPr>
          <p:nvPr>
            <p:ph type="body" idx="1"/>
          </p:nvPr>
        </p:nvSpPr>
        <p:spPr/>
        <p:txBody>
          <a:bodyPr/>
          <a:lstStyle/>
          <a:p>
            <a:r>
              <a:rPr lang="en-US" altLang="en-US"/>
              <a:t>Knowing the parts of a leaf will help with tree identification (figure 1).</a:t>
            </a:r>
          </a:p>
          <a:p>
            <a:pPr>
              <a:buFontTx/>
              <a:buChar char="•"/>
            </a:pPr>
            <a:r>
              <a:rPr lang="en-US" altLang="en-US"/>
              <a:t>The </a:t>
            </a:r>
            <a:r>
              <a:rPr lang="en-US" altLang="en-US" b="1"/>
              <a:t>lamina</a:t>
            </a:r>
            <a:r>
              <a:rPr lang="en-US" altLang="en-US"/>
              <a:t> is the blade or broad part of the leaf. </a:t>
            </a:r>
          </a:p>
          <a:p>
            <a:pPr>
              <a:buFontTx/>
              <a:buChar char="•"/>
            </a:pPr>
            <a:r>
              <a:rPr lang="en-US" altLang="en-US"/>
              <a:t>The leaf is attached to the twig with a supporting stalk called a </a:t>
            </a:r>
            <a:r>
              <a:rPr lang="en-US" altLang="en-US" b="1"/>
              <a:t>petiole</a:t>
            </a:r>
            <a:r>
              <a:rPr lang="en-US" altLang="en-US"/>
              <a:t>. It may be either short or long, grow in a variety of different shapes, and may not exist in some trees. Some petioles enclose next season’s </a:t>
            </a:r>
            <a:r>
              <a:rPr lang="en-US" altLang="en-US" b="1"/>
              <a:t>bud</a:t>
            </a:r>
            <a:r>
              <a:rPr lang="en-US" altLang="en-US"/>
              <a:t> in the base. When the leaf is attached directly to the twig, rather than to the petiole, it is said to be sessile. </a:t>
            </a:r>
          </a:p>
          <a:p>
            <a:pPr>
              <a:buFontTx/>
              <a:buChar char="•"/>
            </a:pPr>
            <a:r>
              <a:rPr lang="en-US" altLang="en-US" b="1"/>
              <a:t>Stipules</a:t>
            </a:r>
            <a:r>
              <a:rPr lang="en-US" altLang="en-US"/>
              <a:t> are a pair of small, scaly or leaf-like organs that may be attached to the twig on either side of the petiole. Some stipules will leave scars that are visible on the twig in the winter. Plants that have stipules are called stipulate, while those without them are called estipulate. </a:t>
            </a:r>
          </a:p>
          <a:p>
            <a:endParaRPr lang="en-US" altLang="en-US"/>
          </a:p>
        </p:txBody>
      </p:sp>
    </p:spTree>
    <p:extLst>
      <p:ext uri="{BB962C8B-B14F-4D97-AF65-F5344CB8AC3E}">
        <p14:creationId xmlns:p14="http://schemas.microsoft.com/office/powerpoint/2010/main" val="1682204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CCCFED-4FEC-5241-B72A-1BD325ED1560}" type="slidenum">
              <a:rPr lang="en-US" altLang="en-US"/>
              <a:pPr/>
              <a:t>3</a:t>
            </a:fld>
            <a:endParaRPr lang="en-US" altLang="en-US"/>
          </a:p>
        </p:txBody>
      </p:sp>
      <p:sp>
        <p:nvSpPr>
          <p:cNvPr id="111618" name="Rectangle 2"/>
          <p:cNvSpPr>
            <a:spLocks noRot="1" noChangeArrowheads="1" noTextEdit="1"/>
          </p:cNvSpPr>
          <p:nvPr>
            <p:ph type="sldImg"/>
          </p:nvPr>
        </p:nvSpPr>
        <p:spPr>
          <a:xfrm>
            <a:off x="1144588" y="685800"/>
            <a:ext cx="4572000" cy="3429000"/>
          </a:xfrm>
          <a:ln/>
        </p:spPr>
      </p:sp>
      <p:sp>
        <p:nvSpPr>
          <p:cNvPr id="111619" name="Rectangle 3"/>
          <p:cNvSpPr>
            <a:spLocks noGrp="1" noChangeArrowheads="1"/>
          </p:cNvSpPr>
          <p:nvPr>
            <p:ph type="body" idx="1"/>
          </p:nvPr>
        </p:nvSpPr>
        <p:spPr>
          <a:xfrm>
            <a:off x="912813" y="4343400"/>
            <a:ext cx="5032375" cy="4114800"/>
          </a:xfrm>
        </p:spPr>
        <p:txBody>
          <a:bodyPr/>
          <a:lstStyle/>
          <a:p>
            <a:r>
              <a:rPr lang="en-US" altLang="en-US"/>
              <a:t>3. Georgia Master Gardener Logo</a:t>
            </a:r>
          </a:p>
        </p:txBody>
      </p:sp>
    </p:spTree>
    <p:extLst>
      <p:ext uri="{BB962C8B-B14F-4D97-AF65-F5344CB8AC3E}">
        <p14:creationId xmlns:p14="http://schemas.microsoft.com/office/powerpoint/2010/main" val="9951775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97E6A8-5C4F-6042-BDCD-1823C3946F4D}" type="slidenum">
              <a:rPr lang="en-US" altLang="en-US"/>
              <a:pPr/>
              <a:t>30</a:t>
            </a:fld>
            <a:endParaRPr lang="en-US" altLang="en-US"/>
          </a:p>
        </p:txBody>
      </p:sp>
      <p:sp>
        <p:nvSpPr>
          <p:cNvPr id="236546" name="Rectangle 2"/>
          <p:cNvSpPr>
            <a:spLocks noRot="1" noChangeArrowheads="1" noTextEdit="1"/>
          </p:cNvSpPr>
          <p:nvPr>
            <p:ph type="sldImg"/>
          </p:nvPr>
        </p:nvSpPr>
        <p:spPr>
          <a:ln/>
        </p:spPr>
      </p:sp>
      <p:sp>
        <p:nvSpPr>
          <p:cNvPr id="236547" name="Rectangle 3"/>
          <p:cNvSpPr>
            <a:spLocks noGrp="1" noChangeArrowheads="1"/>
          </p:cNvSpPr>
          <p:nvPr>
            <p:ph type="body" idx="1"/>
          </p:nvPr>
        </p:nvSpPr>
        <p:spPr/>
        <p:txBody>
          <a:bodyPr/>
          <a:lstStyle/>
          <a:p>
            <a:r>
              <a:rPr lang="en-US" altLang="en-US"/>
              <a:t>Determining the type of leaf can be the first step in tree identification. There are two different leaf types, hardwood and softwood.</a:t>
            </a:r>
          </a:p>
          <a:p>
            <a:r>
              <a:rPr lang="en-US" altLang="en-US"/>
              <a:t>Looking at hardwood leaf types first.</a:t>
            </a:r>
          </a:p>
          <a:p>
            <a:endParaRPr lang="en-US" altLang="en-US"/>
          </a:p>
          <a:p>
            <a:r>
              <a:rPr lang="en-US" altLang="en-US"/>
              <a:t>They can have either a simple or a compound leaf. </a:t>
            </a:r>
          </a:p>
          <a:p>
            <a:r>
              <a:rPr lang="en-US" altLang="en-US"/>
              <a:t>A simple leaf has a single blade or lamina, as shown in figure 1.</a:t>
            </a:r>
          </a:p>
          <a:p>
            <a:r>
              <a:rPr lang="en-US" altLang="en-US"/>
              <a:t>A compound leaf has two or more blades that are called leaflets, as shown in figure 2. The stalk to which the blades are attached is called a rachis</a:t>
            </a:r>
            <a:r>
              <a:rPr lang="en-US" altLang="en-US" b="1" i="1"/>
              <a:t>.</a:t>
            </a:r>
            <a:r>
              <a:rPr lang="en-US" altLang="en-US"/>
              <a:t> The arrangement of the leaflets on the rachis determines the particular type of compound leaf. There are several types of compound leaves</a:t>
            </a:r>
          </a:p>
          <a:p>
            <a:endParaRPr lang="en-US" altLang="en-US"/>
          </a:p>
        </p:txBody>
      </p:sp>
    </p:spTree>
    <p:extLst>
      <p:ext uri="{BB962C8B-B14F-4D97-AF65-F5344CB8AC3E}">
        <p14:creationId xmlns:p14="http://schemas.microsoft.com/office/powerpoint/2010/main" val="1191709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5B6F3-0C1E-DE4F-9459-6E1E668A7298}" type="slidenum">
              <a:rPr lang="en-US" altLang="en-US"/>
              <a:pPr/>
              <a:t>31</a:t>
            </a:fld>
            <a:endParaRPr lang="en-US" altLang="en-US"/>
          </a:p>
        </p:txBody>
      </p:sp>
      <p:sp>
        <p:nvSpPr>
          <p:cNvPr id="238594" name="Rectangle 2"/>
          <p:cNvSpPr>
            <a:spLocks noRot="1" noChangeArrowheads="1" noTextEdit="1"/>
          </p:cNvSpPr>
          <p:nvPr>
            <p:ph type="sldImg"/>
          </p:nvPr>
        </p:nvSpPr>
        <p:spPr>
          <a:ln/>
        </p:spPr>
      </p:sp>
      <p:sp>
        <p:nvSpPr>
          <p:cNvPr id="238595" name="Rectangle 3"/>
          <p:cNvSpPr>
            <a:spLocks noGrp="1" noChangeArrowheads="1"/>
          </p:cNvSpPr>
          <p:nvPr>
            <p:ph type="body" idx="1"/>
          </p:nvPr>
        </p:nvSpPr>
        <p:spPr/>
        <p:txBody>
          <a:bodyPr/>
          <a:lstStyle/>
          <a:p>
            <a:r>
              <a:rPr lang="en-US" altLang="en-US"/>
              <a:t>A pinnately compound leaf has leaflets arranged laterally on the rachis. A leaf with an odd number of leaflets on the rachis is called an odd pinnate leaf. A boxelder tree has odd pinnate leaves. A leaf with an even number of leaflets is called an even pinnate, such as the hornless common honeylocust. </a:t>
            </a:r>
          </a:p>
          <a:p>
            <a:endParaRPr lang="en-US" altLang="en-US"/>
          </a:p>
          <a:p>
            <a:r>
              <a:rPr lang="en-US" altLang="en-US"/>
              <a:t>A bipinnately compound leaf has multiple leaflets attached to a leaf-bearing stalk off the rachis, such as the mimosa. </a:t>
            </a:r>
          </a:p>
          <a:p>
            <a:endParaRPr lang="en-US" altLang="en-US"/>
          </a:p>
          <a:p>
            <a:r>
              <a:rPr lang="en-US" altLang="en-US"/>
              <a:t>A palmately compound leaf has each leaflet attached to a common point, such as the buckeye. </a:t>
            </a:r>
          </a:p>
        </p:txBody>
      </p:sp>
    </p:spTree>
    <p:extLst>
      <p:ext uri="{BB962C8B-B14F-4D97-AF65-F5344CB8AC3E}">
        <p14:creationId xmlns:p14="http://schemas.microsoft.com/office/powerpoint/2010/main" val="1629898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84CD07-096A-574D-A69A-7D1C82549837}" type="slidenum">
              <a:rPr lang="en-US" altLang="en-US"/>
              <a:pPr/>
              <a:t>32</a:t>
            </a:fld>
            <a:endParaRPr lang="en-US" altLang="en-US"/>
          </a:p>
        </p:txBody>
      </p:sp>
      <p:sp>
        <p:nvSpPr>
          <p:cNvPr id="240642" name="Rectangle 2"/>
          <p:cNvSpPr>
            <a:spLocks noRot="1" noChangeArrowheads="1" noTextEdit="1"/>
          </p:cNvSpPr>
          <p:nvPr>
            <p:ph type="sldImg"/>
          </p:nvPr>
        </p:nvSpPr>
        <p:spPr>
          <a:ln/>
        </p:spPr>
      </p:sp>
      <p:sp>
        <p:nvSpPr>
          <p:cNvPr id="240643" name="Rectangle 3"/>
          <p:cNvSpPr>
            <a:spLocks noGrp="1" noChangeArrowheads="1"/>
          </p:cNvSpPr>
          <p:nvPr>
            <p:ph type="body" idx="1"/>
          </p:nvPr>
        </p:nvSpPr>
        <p:spPr/>
        <p:txBody>
          <a:bodyPr/>
          <a:lstStyle/>
          <a:p>
            <a:r>
              <a:rPr lang="en-US" altLang="en-US"/>
              <a:t>Softwoods, such as conifers, usually have different leaf types than hardwoods. Remember not all softwoods have evergreen foliage. The three types of softwood leaves are awl-like, scale-like, and needle-like. </a:t>
            </a:r>
          </a:p>
          <a:p>
            <a:endParaRPr lang="en-US" altLang="en-US"/>
          </a:p>
          <a:p>
            <a:r>
              <a:rPr lang="en-US" altLang="en-US"/>
              <a:t>Awl-like needles are elongated, taper to a fine point, and are usually sharp to the touch. Many Junipers have awl-like shaped foliage. </a:t>
            </a:r>
          </a:p>
          <a:p>
            <a:endParaRPr lang="en-US" altLang="en-US"/>
          </a:p>
          <a:p>
            <a:r>
              <a:rPr lang="en-US" altLang="en-US"/>
              <a:t>Scale-like foliage overlaps like the shingles on a roof or the scales of a fish. This type of foliage often feels soft when touched. The eastern redcedar has this type of foliage. </a:t>
            </a:r>
          </a:p>
          <a:p>
            <a:endParaRPr lang="en-US" altLang="en-US"/>
          </a:p>
          <a:p>
            <a:r>
              <a:rPr lang="en-US" altLang="en-US"/>
              <a:t>Needle-like foliage, like that of the pine family, is found on several evergreen genera and species. Needles may be flat or angular in cross-section. The number of needles and the length of the needles may also help in identification. </a:t>
            </a:r>
          </a:p>
        </p:txBody>
      </p:sp>
    </p:spTree>
    <p:extLst>
      <p:ext uri="{BB962C8B-B14F-4D97-AF65-F5344CB8AC3E}">
        <p14:creationId xmlns:p14="http://schemas.microsoft.com/office/powerpoint/2010/main" val="3963185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7EE3A1-8D9F-DE43-87E1-D8566876FB9E}" type="slidenum">
              <a:rPr lang="en-US" altLang="en-US"/>
              <a:pPr/>
              <a:t>33</a:t>
            </a:fld>
            <a:endParaRPr lang="en-US" altLang="en-US"/>
          </a:p>
        </p:txBody>
      </p:sp>
      <p:sp>
        <p:nvSpPr>
          <p:cNvPr id="242690" name="Rectangle 2"/>
          <p:cNvSpPr>
            <a:spLocks noRot="1" noChangeArrowheads="1" noTextEdit="1"/>
          </p:cNvSpPr>
          <p:nvPr>
            <p:ph type="sldImg"/>
          </p:nvPr>
        </p:nvSpPr>
        <p:spPr>
          <a:ln/>
        </p:spPr>
      </p:sp>
      <p:sp>
        <p:nvSpPr>
          <p:cNvPr id="242691" name="Rectangle 3"/>
          <p:cNvSpPr>
            <a:spLocks noGrp="1" noChangeArrowheads="1"/>
          </p:cNvSpPr>
          <p:nvPr>
            <p:ph type="body" idx="1"/>
          </p:nvPr>
        </p:nvSpPr>
        <p:spPr/>
        <p:txBody>
          <a:bodyPr/>
          <a:lstStyle/>
          <a:p>
            <a:r>
              <a:rPr lang="en-US" altLang="en-US"/>
              <a:t>The shape of the leaf is very useful in tree identification and is usually the same on all trees in a species. Determined by the outline of the blade of the leaf, there are several different shapes. Leaflets on a compound leaf may have two different shapes, depending whether they are located on the side or tip of the stalk. </a:t>
            </a:r>
          </a:p>
          <a:p>
            <a:endParaRPr lang="en-US" altLang="en-US"/>
          </a:p>
          <a:p>
            <a:r>
              <a:rPr lang="en-US" altLang="en-US"/>
              <a:t>Some of the most common are:</a:t>
            </a:r>
          </a:p>
          <a:p>
            <a:pPr>
              <a:spcBef>
                <a:spcPct val="0"/>
              </a:spcBef>
            </a:pPr>
            <a:r>
              <a:rPr lang="en-US" altLang="en-US"/>
              <a:t>Ovate    Lanceolate    Cordate    Spatulate Ellipitcal  Obovate   Oblanceolate</a:t>
            </a:r>
          </a:p>
          <a:p>
            <a:pPr>
              <a:spcBef>
                <a:spcPct val="0"/>
              </a:spcBef>
            </a:pPr>
            <a:endParaRPr lang="en-US" altLang="en-US"/>
          </a:p>
          <a:p>
            <a:pPr>
              <a:spcBef>
                <a:spcPct val="0"/>
              </a:spcBef>
            </a:pPr>
            <a:r>
              <a:rPr lang="en-US" altLang="en-US"/>
              <a:t>Obcordate  Oblong  Reniform       Linear   Cuneate    Peltate       Hastate</a:t>
            </a:r>
          </a:p>
          <a:p>
            <a:endParaRPr lang="en-US" altLang="en-US"/>
          </a:p>
        </p:txBody>
      </p:sp>
    </p:spTree>
    <p:extLst>
      <p:ext uri="{BB962C8B-B14F-4D97-AF65-F5344CB8AC3E}">
        <p14:creationId xmlns:p14="http://schemas.microsoft.com/office/powerpoint/2010/main" val="15784922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4ECEE8-D761-6A4A-B2EE-AB25221482EF}" type="slidenum">
              <a:rPr lang="en-US" altLang="en-US"/>
              <a:pPr/>
              <a:t>34</a:t>
            </a:fld>
            <a:endParaRPr lang="en-US" altLang="en-US"/>
          </a:p>
        </p:txBody>
      </p:sp>
      <p:sp>
        <p:nvSpPr>
          <p:cNvPr id="244738" name="Rectangle 2"/>
          <p:cNvSpPr>
            <a:spLocks noRot="1" noChangeArrowheads="1" noTextEdit="1"/>
          </p:cNvSpPr>
          <p:nvPr>
            <p:ph type="sldImg"/>
          </p:nvPr>
        </p:nvSpPr>
        <p:spPr>
          <a:ln/>
        </p:spPr>
      </p:sp>
      <p:sp>
        <p:nvSpPr>
          <p:cNvPr id="244739" name="Rectangle 3"/>
          <p:cNvSpPr>
            <a:spLocks noGrp="1" noChangeArrowheads="1"/>
          </p:cNvSpPr>
          <p:nvPr>
            <p:ph type="body" idx="1"/>
          </p:nvPr>
        </p:nvSpPr>
        <p:spPr/>
        <p:txBody>
          <a:bodyPr/>
          <a:lstStyle/>
          <a:p>
            <a:r>
              <a:rPr lang="en-US" altLang="en-US" b="1"/>
              <a:t>Leaf arrangement</a:t>
            </a:r>
            <a:br>
              <a:rPr lang="en-US" altLang="en-US" b="1"/>
            </a:br>
            <a:r>
              <a:rPr lang="en-US" altLang="en-US"/>
              <a:t>Observing how leaves are arranged on a twig may assist in tree identification. Hardwood leaves are arranged in one of three ways, opposite, whorled and alternate. </a:t>
            </a:r>
          </a:p>
          <a:p>
            <a:endParaRPr lang="en-US" altLang="en-US"/>
          </a:p>
          <a:p>
            <a:r>
              <a:rPr lang="en-US" altLang="en-US"/>
              <a:t>Opposite leaf arrangement refers to leaves that are even with each other on opposite sides of the twig.  An example of this is the maple.</a:t>
            </a:r>
          </a:p>
          <a:p>
            <a:endParaRPr lang="en-US" altLang="en-US"/>
          </a:p>
          <a:p>
            <a:r>
              <a:rPr lang="en-US" altLang="en-US"/>
              <a:t>Three or more leaves found at the same node, or bud, on a twig are whorled. An example of this is the fringetree.</a:t>
            </a:r>
          </a:p>
          <a:p>
            <a:endParaRPr lang="en-US" altLang="en-US"/>
          </a:p>
          <a:p>
            <a:endParaRPr lang="en-US" altLang="en-US"/>
          </a:p>
          <a:p>
            <a:r>
              <a:rPr lang="en-US" altLang="en-US"/>
              <a:t>Alternate leaf arrangement occurs when one leaf is attached at each node, arranged in a spiral pattern around the twig. An example of this is the water oak.</a:t>
            </a:r>
          </a:p>
          <a:p>
            <a:endParaRPr lang="en-US" altLang="en-US"/>
          </a:p>
        </p:txBody>
      </p:sp>
    </p:spTree>
    <p:extLst>
      <p:ext uri="{BB962C8B-B14F-4D97-AF65-F5344CB8AC3E}">
        <p14:creationId xmlns:p14="http://schemas.microsoft.com/office/powerpoint/2010/main" val="18538888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C67923-CC00-0846-8EDC-FCFF56886BDF}" type="slidenum">
              <a:rPr lang="en-US" altLang="en-US"/>
              <a:pPr/>
              <a:t>35</a:t>
            </a:fld>
            <a:endParaRPr lang="en-US" altLang="en-US"/>
          </a:p>
        </p:txBody>
      </p:sp>
      <p:sp>
        <p:nvSpPr>
          <p:cNvPr id="246786" name="Rectangle 2"/>
          <p:cNvSpPr>
            <a:spLocks noRot="1" noChangeArrowheads="1" noTextEdit="1"/>
          </p:cNvSpPr>
          <p:nvPr>
            <p:ph type="sldImg"/>
          </p:nvPr>
        </p:nvSpPr>
        <p:spPr>
          <a:ln/>
        </p:spPr>
      </p:sp>
      <p:sp>
        <p:nvSpPr>
          <p:cNvPr id="246787" name="Rectangle 3"/>
          <p:cNvSpPr>
            <a:spLocks noGrp="1" noChangeArrowheads="1"/>
          </p:cNvSpPr>
          <p:nvPr>
            <p:ph type="body" idx="1"/>
          </p:nvPr>
        </p:nvSpPr>
        <p:spPr/>
        <p:txBody>
          <a:bodyPr/>
          <a:lstStyle/>
          <a:p>
            <a:r>
              <a:rPr lang="en-US" altLang="en-US" b="1"/>
              <a:t>Leaf venation</a:t>
            </a:r>
            <a:br>
              <a:rPr lang="en-US" altLang="en-US" b="1"/>
            </a:br>
            <a:r>
              <a:rPr lang="en-US" altLang="en-US"/>
              <a:t>The venation, or the pattern of the veins, may help in identifying hardwood trees. The four primary venation patterns are pinnate, palmate, parallel, and dichotomous. </a:t>
            </a:r>
          </a:p>
          <a:p>
            <a:endParaRPr lang="en-US" altLang="en-US"/>
          </a:p>
          <a:p>
            <a:r>
              <a:rPr lang="en-US" altLang="en-US"/>
              <a:t>Pinnate venation has a prominent central vein that extends from the base, where the petiole attaches to the blade, to the apex or tip of the leaf. The overall effect is that of a fishbone. </a:t>
            </a:r>
          </a:p>
          <a:p>
            <a:endParaRPr lang="en-US" altLang="en-US"/>
          </a:p>
          <a:p>
            <a:r>
              <a:rPr lang="en-US" altLang="en-US"/>
              <a:t>Palmate venation is when three or more veins branch from the base of a leaf </a:t>
            </a:r>
          </a:p>
          <a:p>
            <a:endParaRPr lang="en-US" altLang="en-US"/>
          </a:p>
          <a:p>
            <a:r>
              <a:rPr lang="en-US" altLang="en-US"/>
              <a:t>The veins run parallel to each other along the length of the leaf in parallel venation. </a:t>
            </a:r>
          </a:p>
          <a:p>
            <a:endParaRPr lang="en-US" altLang="en-US"/>
          </a:p>
          <a:p>
            <a:r>
              <a:rPr lang="en-US" altLang="en-US"/>
              <a:t>With dichotomous venation the veins extend for a distance forming a "Y" type pattern. It is found in a limited number of leaves. </a:t>
            </a:r>
          </a:p>
        </p:txBody>
      </p:sp>
    </p:spTree>
    <p:extLst>
      <p:ext uri="{BB962C8B-B14F-4D97-AF65-F5344CB8AC3E}">
        <p14:creationId xmlns:p14="http://schemas.microsoft.com/office/powerpoint/2010/main" val="4690793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7A591F-F301-D645-B3CC-778F8B7417B0}" type="slidenum">
              <a:rPr lang="en-US" altLang="en-US"/>
              <a:pPr/>
              <a:t>36</a:t>
            </a:fld>
            <a:endParaRPr lang="en-US" altLang="en-US"/>
          </a:p>
        </p:txBody>
      </p:sp>
      <p:sp>
        <p:nvSpPr>
          <p:cNvPr id="248834" name="Rectangle 2"/>
          <p:cNvSpPr>
            <a:spLocks noRot="1" noChangeArrowheads="1" noTextEdit="1"/>
          </p:cNvSpPr>
          <p:nvPr>
            <p:ph type="sldImg"/>
          </p:nvPr>
        </p:nvSpPr>
        <p:spPr>
          <a:ln/>
        </p:spPr>
      </p:sp>
      <p:sp>
        <p:nvSpPr>
          <p:cNvPr id="248835" name="Rectangle 3"/>
          <p:cNvSpPr>
            <a:spLocks noGrp="1" noChangeArrowheads="1"/>
          </p:cNvSpPr>
          <p:nvPr>
            <p:ph type="body" idx="1"/>
          </p:nvPr>
        </p:nvSpPr>
        <p:spPr/>
        <p:txBody>
          <a:bodyPr/>
          <a:lstStyle/>
          <a:p>
            <a:r>
              <a:rPr lang="en-US" altLang="en-US" b="1"/>
              <a:t>Leaf apex and base</a:t>
            </a:r>
            <a:br>
              <a:rPr lang="en-US" altLang="en-US" b="1"/>
            </a:br>
            <a:r>
              <a:rPr lang="en-US" altLang="en-US"/>
              <a:t>The tip of a blade that is farthest from the petiole, or stalk, is called the apex. The part of the blade nearest to the petiole is called the base. Examples of common shapes for apices and bases are:</a:t>
            </a:r>
          </a:p>
          <a:p>
            <a:pPr algn="ctr"/>
            <a:r>
              <a:rPr lang="en-US" altLang="en-US"/>
              <a:t>Apices</a:t>
            </a:r>
          </a:p>
          <a:p>
            <a:pPr algn="ctr"/>
            <a:r>
              <a:rPr lang="en-US" altLang="en-US"/>
              <a:t> Acute, Acuminate, Obtuse, Truncate, Emarginate, Cuspidate</a:t>
            </a:r>
          </a:p>
          <a:p>
            <a:pPr algn="ctr"/>
            <a:endParaRPr lang="en-US" altLang="en-US"/>
          </a:p>
          <a:p>
            <a:pPr algn="ctr"/>
            <a:r>
              <a:rPr lang="en-US" altLang="en-US"/>
              <a:t>Bases</a:t>
            </a:r>
          </a:p>
          <a:p>
            <a:pPr algn="ctr"/>
            <a:r>
              <a:rPr lang="en-US" altLang="en-US"/>
              <a:t>Obtuse, Acute, Cuneate, Oblique, Cordate</a:t>
            </a:r>
          </a:p>
        </p:txBody>
      </p:sp>
    </p:spTree>
    <p:extLst>
      <p:ext uri="{BB962C8B-B14F-4D97-AF65-F5344CB8AC3E}">
        <p14:creationId xmlns:p14="http://schemas.microsoft.com/office/powerpoint/2010/main" val="4047051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36224E-F135-3347-B99C-03C7B42C45F3}" type="slidenum">
              <a:rPr lang="en-US" altLang="en-US"/>
              <a:pPr/>
              <a:t>37</a:t>
            </a:fld>
            <a:endParaRPr lang="en-US" altLang="en-US"/>
          </a:p>
        </p:txBody>
      </p:sp>
      <p:sp>
        <p:nvSpPr>
          <p:cNvPr id="250882" name="Rectangle 2"/>
          <p:cNvSpPr>
            <a:spLocks noRot="1" noChangeArrowheads="1" noTextEdit="1"/>
          </p:cNvSpPr>
          <p:nvPr>
            <p:ph type="sldImg"/>
          </p:nvPr>
        </p:nvSpPr>
        <p:spPr>
          <a:ln/>
        </p:spPr>
      </p:sp>
      <p:sp>
        <p:nvSpPr>
          <p:cNvPr id="250883" name="Rectangle 3"/>
          <p:cNvSpPr>
            <a:spLocks noGrp="1" noChangeArrowheads="1"/>
          </p:cNvSpPr>
          <p:nvPr>
            <p:ph type="body" idx="1"/>
          </p:nvPr>
        </p:nvSpPr>
        <p:spPr/>
        <p:txBody>
          <a:bodyPr/>
          <a:lstStyle/>
          <a:p>
            <a:r>
              <a:rPr lang="en-US" altLang="en-US" b="1"/>
              <a:t>Leaf margin</a:t>
            </a:r>
            <a:br>
              <a:rPr lang="en-US" altLang="en-US" b="1"/>
            </a:br>
            <a:r>
              <a:rPr lang="en-US" altLang="en-US"/>
              <a:t>The edge of the leaf is called the margin. The margin is distinctive and may serve to assist in separating closely related forms. Examples of leaf margins are : Entire, Serrate, Serrulate, Doubly-serrate, Dentate, Crenate, Incised or lobed, Sinuate</a:t>
            </a:r>
          </a:p>
        </p:txBody>
      </p:sp>
    </p:spTree>
    <p:extLst>
      <p:ext uri="{BB962C8B-B14F-4D97-AF65-F5344CB8AC3E}">
        <p14:creationId xmlns:p14="http://schemas.microsoft.com/office/powerpoint/2010/main" val="7985275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44BC4F-A3DA-1344-BF05-FF7D84D8120D}" type="slidenum">
              <a:rPr lang="en-US" altLang="en-US"/>
              <a:pPr/>
              <a:t>38</a:t>
            </a:fld>
            <a:endParaRPr lang="en-US" altLang="en-US"/>
          </a:p>
        </p:txBody>
      </p:sp>
      <p:sp>
        <p:nvSpPr>
          <p:cNvPr id="252930" name="Rectangle 2"/>
          <p:cNvSpPr>
            <a:spLocks noRot="1" noChangeArrowheads="1" noTextEdit="1"/>
          </p:cNvSpPr>
          <p:nvPr>
            <p:ph type="sldImg"/>
          </p:nvPr>
        </p:nvSpPr>
        <p:spPr>
          <a:ln/>
        </p:spPr>
      </p:sp>
      <p:sp>
        <p:nvSpPr>
          <p:cNvPr id="252931" name="Rectangle 3"/>
          <p:cNvSpPr>
            <a:spLocks noGrp="1" noChangeArrowheads="1"/>
          </p:cNvSpPr>
          <p:nvPr>
            <p:ph type="body" idx="1"/>
          </p:nvPr>
        </p:nvSpPr>
        <p:spPr/>
        <p:txBody>
          <a:bodyPr/>
          <a:lstStyle/>
          <a:p>
            <a:r>
              <a:rPr lang="en-US" altLang="en-US" b="1"/>
              <a:t>Leaf surface</a:t>
            </a:r>
            <a:br>
              <a:rPr lang="en-US" altLang="en-US" b="1"/>
            </a:br>
            <a:r>
              <a:rPr lang="en-US" altLang="en-US"/>
              <a:t>The surface and texture of the leaf are other means of identification. The hair, resin glands, waxes, blooms, and scales provide valuable clues in naming a tree. The texture of the leaf may feel like leather or like paper.</a:t>
            </a:r>
          </a:p>
        </p:txBody>
      </p:sp>
    </p:spTree>
    <p:extLst>
      <p:ext uri="{BB962C8B-B14F-4D97-AF65-F5344CB8AC3E}">
        <p14:creationId xmlns:p14="http://schemas.microsoft.com/office/powerpoint/2010/main" val="12265504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F2C61D-7DEA-D446-8494-E56A664A8EA9}" type="slidenum">
              <a:rPr lang="en-US" altLang="en-US"/>
              <a:pPr/>
              <a:t>39</a:t>
            </a:fld>
            <a:endParaRPr lang="en-US" altLang="en-US"/>
          </a:p>
        </p:txBody>
      </p:sp>
      <p:sp>
        <p:nvSpPr>
          <p:cNvPr id="254978" name="Rectangle 2"/>
          <p:cNvSpPr>
            <a:spLocks noRot="1" noChangeArrowheads="1" noTextEdit="1"/>
          </p:cNvSpPr>
          <p:nvPr>
            <p:ph type="sldImg"/>
          </p:nvPr>
        </p:nvSpPr>
        <p:spPr>
          <a:ln/>
        </p:spPr>
      </p:sp>
      <p:sp>
        <p:nvSpPr>
          <p:cNvPr id="254979" name="Rectangle 3"/>
          <p:cNvSpPr>
            <a:spLocks noGrp="1" noChangeArrowheads="1"/>
          </p:cNvSpPr>
          <p:nvPr>
            <p:ph type="body" idx="1"/>
          </p:nvPr>
        </p:nvSpPr>
        <p:spPr/>
        <p:txBody>
          <a:bodyPr/>
          <a:lstStyle/>
          <a:p>
            <a:pPr>
              <a:lnSpc>
                <a:spcPct val="80000"/>
              </a:lnSpc>
            </a:pPr>
            <a:r>
              <a:rPr lang="en-US" altLang="en-US" sz="800"/>
              <a:t>Twigs are useful in identifying trees except for a short period during the spring when the buds are opening and shoots are elongating on these small branches. Several features of twigs, including buds, leaf scars, lenticels, pith, spurs, thorns, spines, and prickles, can help describe them . Other factors to consider are color, taste, and odor. The color of the bark can be an most important feature on young stems. </a:t>
            </a:r>
          </a:p>
          <a:p>
            <a:pPr>
              <a:lnSpc>
                <a:spcPct val="80000"/>
              </a:lnSpc>
            </a:pPr>
            <a:endParaRPr lang="en-US" altLang="en-US" sz="800"/>
          </a:p>
          <a:p>
            <a:pPr>
              <a:lnSpc>
                <a:spcPct val="80000"/>
              </a:lnSpc>
            </a:pPr>
            <a:r>
              <a:rPr lang="en-US" altLang="en-US" sz="800" b="1"/>
              <a:t>Buds</a:t>
            </a:r>
          </a:p>
          <a:p>
            <a:pPr>
              <a:lnSpc>
                <a:spcPct val="80000"/>
              </a:lnSpc>
              <a:buFontTx/>
              <a:buChar char="•"/>
            </a:pPr>
            <a:r>
              <a:rPr lang="en-US" altLang="en-US" sz="800"/>
              <a:t>Are one location of growth tissue in a tree. </a:t>
            </a:r>
          </a:p>
          <a:p>
            <a:pPr>
              <a:lnSpc>
                <a:spcPct val="80000"/>
              </a:lnSpc>
              <a:buFontTx/>
              <a:buChar char="•"/>
            </a:pPr>
            <a:r>
              <a:rPr lang="en-US" altLang="en-US" sz="800"/>
              <a:t>Are usually visible on the twig. </a:t>
            </a:r>
          </a:p>
          <a:p>
            <a:pPr>
              <a:lnSpc>
                <a:spcPct val="80000"/>
              </a:lnSpc>
              <a:buFontTx/>
              <a:buChar char="•"/>
            </a:pPr>
            <a:r>
              <a:rPr lang="en-US" altLang="en-US" sz="800"/>
              <a:t>May be either lateral, on the side of the twig, or terminal, at the tip of the twig. </a:t>
            </a:r>
          </a:p>
          <a:p>
            <a:pPr>
              <a:lnSpc>
                <a:spcPct val="80000"/>
              </a:lnSpc>
              <a:buFontTx/>
              <a:buChar char="•"/>
            </a:pPr>
            <a:r>
              <a:rPr lang="en-US" altLang="en-US" sz="800"/>
              <a:t>Are scaly or naked, smooth or fuzzy. </a:t>
            </a:r>
          </a:p>
          <a:p>
            <a:pPr>
              <a:lnSpc>
                <a:spcPct val="80000"/>
              </a:lnSpc>
              <a:buFontTx/>
              <a:buChar char="•"/>
            </a:pPr>
            <a:endParaRPr lang="en-US" altLang="en-US" sz="800"/>
          </a:p>
          <a:p>
            <a:pPr>
              <a:lnSpc>
                <a:spcPct val="80000"/>
              </a:lnSpc>
            </a:pPr>
            <a:r>
              <a:rPr lang="en-US" altLang="en-US" sz="800" b="1"/>
              <a:t>Leaf scars</a:t>
            </a:r>
          </a:p>
          <a:p>
            <a:pPr>
              <a:lnSpc>
                <a:spcPct val="80000"/>
              </a:lnSpc>
              <a:buFontTx/>
              <a:buChar char="•"/>
            </a:pPr>
            <a:r>
              <a:rPr lang="en-US" altLang="en-US" sz="800"/>
              <a:t>Are where a leaf falls from the twig. </a:t>
            </a:r>
          </a:p>
          <a:p>
            <a:pPr>
              <a:lnSpc>
                <a:spcPct val="80000"/>
              </a:lnSpc>
              <a:buFontTx/>
              <a:buChar char="•"/>
            </a:pPr>
            <a:r>
              <a:rPr lang="en-US" altLang="en-US" sz="800"/>
              <a:t>Vary in size and shape. </a:t>
            </a:r>
          </a:p>
          <a:p>
            <a:pPr>
              <a:lnSpc>
                <a:spcPct val="80000"/>
              </a:lnSpc>
              <a:buFontTx/>
              <a:buChar char="•"/>
            </a:pPr>
            <a:r>
              <a:rPr lang="en-US" altLang="en-US" sz="800"/>
              <a:t>Have one or more minute dots or patches that show where the ruptured strands of vascular tissue passed from twig to leaf.</a:t>
            </a:r>
          </a:p>
          <a:p>
            <a:pPr>
              <a:lnSpc>
                <a:spcPct val="80000"/>
              </a:lnSpc>
              <a:buFontTx/>
              <a:buChar char="•"/>
            </a:pPr>
            <a:endParaRPr lang="en-US" altLang="en-US" sz="800"/>
          </a:p>
          <a:p>
            <a:pPr>
              <a:lnSpc>
                <a:spcPct val="80000"/>
              </a:lnSpc>
            </a:pPr>
            <a:r>
              <a:rPr lang="en-US" altLang="en-US" sz="800"/>
              <a:t> </a:t>
            </a:r>
            <a:r>
              <a:rPr lang="en-US" altLang="en-US" sz="800" b="1"/>
              <a:t>Lenticels</a:t>
            </a:r>
          </a:p>
          <a:p>
            <a:pPr>
              <a:lnSpc>
                <a:spcPct val="80000"/>
              </a:lnSpc>
              <a:buFontTx/>
              <a:buChar char="•"/>
            </a:pPr>
            <a:r>
              <a:rPr lang="en-US" altLang="en-US" sz="800"/>
              <a:t>Are small, normally lens-shaped patches on the stem that facilitate gas exchange. </a:t>
            </a:r>
          </a:p>
          <a:p>
            <a:pPr>
              <a:lnSpc>
                <a:spcPct val="80000"/>
              </a:lnSpc>
              <a:buFontTx/>
              <a:buChar char="•"/>
            </a:pPr>
            <a:r>
              <a:rPr lang="en-US" altLang="en-US" sz="800"/>
              <a:t>May be wart-like.</a:t>
            </a:r>
          </a:p>
          <a:p>
            <a:pPr>
              <a:lnSpc>
                <a:spcPct val="80000"/>
              </a:lnSpc>
              <a:buFontTx/>
              <a:buChar char="•"/>
            </a:pPr>
            <a:endParaRPr lang="en-US" altLang="en-US" sz="800"/>
          </a:p>
          <a:p>
            <a:pPr>
              <a:lnSpc>
                <a:spcPct val="80000"/>
              </a:lnSpc>
            </a:pPr>
            <a:r>
              <a:rPr lang="en-US" altLang="en-US" sz="800"/>
              <a:t> </a:t>
            </a:r>
            <a:r>
              <a:rPr lang="en-US" altLang="en-US" sz="800" b="1"/>
              <a:t>Pith</a:t>
            </a:r>
          </a:p>
          <a:p>
            <a:pPr>
              <a:lnSpc>
                <a:spcPct val="80000"/>
              </a:lnSpc>
              <a:buFontTx/>
              <a:buChar char="•"/>
            </a:pPr>
            <a:r>
              <a:rPr lang="en-US" altLang="en-US" sz="800"/>
              <a:t>Is the central portion of the twig. </a:t>
            </a:r>
          </a:p>
          <a:p>
            <a:pPr>
              <a:lnSpc>
                <a:spcPct val="80000"/>
              </a:lnSpc>
              <a:buFontTx/>
              <a:buChar char="•"/>
            </a:pPr>
            <a:r>
              <a:rPr lang="en-US" altLang="en-US" sz="800"/>
              <a:t>Is usually lighter or darker than the wood that surrounds it. </a:t>
            </a:r>
          </a:p>
          <a:p>
            <a:pPr>
              <a:lnSpc>
                <a:spcPct val="80000"/>
              </a:lnSpc>
              <a:buFontTx/>
              <a:buChar char="•"/>
            </a:pPr>
            <a:r>
              <a:rPr lang="en-US" altLang="en-US" sz="800"/>
              <a:t>Varies in color.</a:t>
            </a:r>
          </a:p>
          <a:p>
            <a:pPr>
              <a:lnSpc>
                <a:spcPct val="80000"/>
              </a:lnSpc>
              <a:buFontTx/>
              <a:buChar char="•"/>
            </a:pPr>
            <a:r>
              <a:rPr lang="en-US" altLang="en-US" sz="800"/>
              <a:t>Is star-shaped or pentagonal in oaks, triangular in alders, terete or cylindrical-like in ash and elms, and chambered in walnuts. </a:t>
            </a:r>
          </a:p>
          <a:p>
            <a:pPr>
              <a:lnSpc>
                <a:spcPct val="80000"/>
              </a:lnSpc>
              <a:buFontTx/>
              <a:buChar char="•"/>
            </a:pPr>
            <a:r>
              <a:rPr lang="en-US" altLang="en-US" sz="800"/>
              <a:t>Varies in composition; in most cases is solid, spongy, or hollow. </a:t>
            </a:r>
          </a:p>
          <a:p>
            <a:pPr>
              <a:lnSpc>
                <a:spcPct val="80000"/>
              </a:lnSpc>
              <a:buFontTx/>
              <a:buChar char="•"/>
            </a:pPr>
            <a:endParaRPr lang="en-US" altLang="en-US" sz="800"/>
          </a:p>
          <a:p>
            <a:pPr>
              <a:lnSpc>
                <a:spcPct val="80000"/>
              </a:lnSpc>
            </a:pPr>
            <a:r>
              <a:rPr lang="en-US" altLang="en-US" sz="800" b="1"/>
              <a:t>Spurs</a:t>
            </a:r>
          </a:p>
          <a:p>
            <a:pPr>
              <a:lnSpc>
                <a:spcPct val="80000"/>
              </a:lnSpc>
              <a:buFontTx/>
              <a:buChar char="•"/>
            </a:pPr>
            <a:r>
              <a:rPr lang="en-US" altLang="en-US" sz="800"/>
              <a:t>Are dwarfed twigs with some internodal development. </a:t>
            </a:r>
          </a:p>
          <a:p>
            <a:pPr>
              <a:lnSpc>
                <a:spcPct val="80000"/>
              </a:lnSpc>
              <a:buFontTx/>
              <a:buChar char="•"/>
            </a:pPr>
            <a:r>
              <a:rPr lang="en-US" altLang="en-US" sz="800"/>
              <a:t>May grow for several years. </a:t>
            </a:r>
          </a:p>
          <a:p>
            <a:pPr>
              <a:lnSpc>
                <a:spcPct val="80000"/>
              </a:lnSpc>
              <a:buFontTx/>
              <a:buChar char="•"/>
            </a:pPr>
            <a:r>
              <a:rPr lang="en-US" altLang="en-US" sz="800"/>
              <a:t>Produce the fruit on many apple varieties Thorns, spines, and prickles</a:t>
            </a:r>
          </a:p>
          <a:p>
            <a:pPr>
              <a:lnSpc>
                <a:spcPct val="80000"/>
              </a:lnSpc>
              <a:buFontTx/>
              <a:buChar char="•"/>
            </a:pPr>
            <a:r>
              <a:rPr lang="en-US" altLang="en-US" sz="800"/>
              <a:t>Pointed structures that project from the sides of a twig; are important features in some species. </a:t>
            </a:r>
          </a:p>
          <a:p>
            <a:pPr>
              <a:lnSpc>
                <a:spcPct val="80000"/>
              </a:lnSpc>
              <a:buFontTx/>
              <a:buChar char="•"/>
            </a:pPr>
            <a:r>
              <a:rPr lang="en-US" altLang="en-US" sz="800"/>
              <a:t>Thorns are modified twigs. </a:t>
            </a:r>
          </a:p>
          <a:p>
            <a:pPr>
              <a:lnSpc>
                <a:spcPct val="80000"/>
              </a:lnSpc>
              <a:buFontTx/>
              <a:buChar char="•"/>
            </a:pPr>
            <a:r>
              <a:rPr lang="en-US" altLang="en-US" sz="800"/>
              <a:t>Spines are modified stipules. </a:t>
            </a:r>
          </a:p>
          <a:p>
            <a:pPr>
              <a:lnSpc>
                <a:spcPct val="80000"/>
              </a:lnSpc>
              <a:buFontTx/>
              <a:buChar char="•"/>
            </a:pPr>
            <a:r>
              <a:rPr lang="en-US" altLang="en-US" sz="800"/>
              <a:t>Prickles develop from surface tissue and are easily removed. </a:t>
            </a:r>
          </a:p>
        </p:txBody>
      </p:sp>
    </p:spTree>
    <p:extLst>
      <p:ext uri="{BB962C8B-B14F-4D97-AF65-F5344CB8AC3E}">
        <p14:creationId xmlns:p14="http://schemas.microsoft.com/office/powerpoint/2010/main" val="938171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C9759E-E36F-724D-8936-0E5FDF96F20F}" type="slidenum">
              <a:rPr lang="en-US" altLang="en-US"/>
              <a:pPr/>
              <a:t>4</a:t>
            </a:fld>
            <a:endParaRPr lang="en-US" altLang="en-US"/>
          </a:p>
        </p:txBody>
      </p:sp>
      <p:sp>
        <p:nvSpPr>
          <p:cNvPr id="21506" name="Rectangle 2"/>
          <p:cNvSpPr>
            <a:spLocks noRot="1" noChangeArrowheads="1" noTextEdit="1"/>
          </p:cNvSpPr>
          <p:nvPr>
            <p:ph type="sldImg"/>
          </p:nvPr>
        </p:nvSpPr>
        <p:spPr>
          <a:ln/>
        </p:spPr>
      </p:sp>
      <p:sp>
        <p:nvSpPr>
          <p:cNvPr id="21507" name="Rectangle 3"/>
          <p:cNvSpPr>
            <a:spLocks noGrp="1" noChangeArrowheads="1"/>
          </p:cNvSpPr>
          <p:nvPr>
            <p:ph type="body" idx="1"/>
          </p:nvPr>
        </p:nvSpPr>
        <p:spPr/>
        <p:txBody>
          <a:bodyPr/>
          <a:lstStyle/>
          <a:p>
            <a:r>
              <a:rPr lang="en-US" altLang="en-US"/>
              <a:t>Title Slide</a:t>
            </a:r>
          </a:p>
          <a:p>
            <a:r>
              <a:rPr lang="en-US" altLang="en-US"/>
              <a:t>Unless otherwise labeled, tree photographs courtesy of Michael A Dirr. Michael A Dirr’s Photo Library of Woody Landscape Plants. PLANTAMERICA. 1996.</a:t>
            </a:r>
          </a:p>
        </p:txBody>
      </p:sp>
    </p:spTree>
    <p:extLst>
      <p:ext uri="{BB962C8B-B14F-4D97-AF65-F5344CB8AC3E}">
        <p14:creationId xmlns:p14="http://schemas.microsoft.com/office/powerpoint/2010/main" val="13460534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EA882D-E7AF-1C41-B65A-47D61BCFEB5D}" type="slidenum">
              <a:rPr lang="en-US" altLang="en-US"/>
              <a:pPr/>
              <a:t>40</a:t>
            </a:fld>
            <a:endParaRPr lang="en-US" altLang="en-US"/>
          </a:p>
        </p:txBody>
      </p:sp>
      <p:sp>
        <p:nvSpPr>
          <p:cNvPr id="257026" name="Rectangle 2"/>
          <p:cNvSpPr>
            <a:spLocks noRot="1" noChangeArrowheads="1" noTextEdit="1"/>
          </p:cNvSpPr>
          <p:nvPr>
            <p:ph type="sldImg"/>
          </p:nvPr>
        </p:nvSpPr>
        <p:spPr>
          <a:ln/>
        </p:spPr>
      </p:sp>
      <p:sp>
        <p:nvSpPr>
          <p:cNvPr id="257027" name="Rectangle 3"/>
          <p:cNvSpPr>
            <a:spLocks noGrp="1" noChangeArrowheads="1"/>
          </p:cNvSpPr>
          <p:nvPr>
            <p:ph type="body" idx="1"/>
          </p:nvPr>
        </p:nvSpPr>
        <p:spPr/>
        <p:txBody>
          <a:bodyPr/>
          <a:lstStyle/>
          <a:p>
            <a:r>
              <a:rPr lang="en-US" altLang="en-US" sz="1000"/>
              <a:t>Bark is one of the most important features for tree identification because of its year-round accessibility. It is especially useful when the tree’s leaves and twigs are inaccessible or unavailable during the fall and winter. The shape of the bark is characteristic of some species, for example, the small, rectangular plates on flowering dogwood. Bark on young trees differs from that on more mature trees. Experience is the best way to learn bark characteristics.</a:t>
            </a:r>
          </a:p>
          <a:p>
            <a:endParaRPr lang="en-US" altLang="en-US" sz="1000"/>
          </a:p>
          <a:p>
            <a:r>
              <a:rPr lang="en-US" altLang="en-US" sz="1000"/>
              <a:t> </a:t>
            </a:r>
            <a:r>
              <a:rPr lang="en-US" altLang="en-US" sz="1000" b="1"/>
              <a:t>Shape or general appearance</a:t>
            </a:r>
            <a:r>
              <a:rPr lang="en-US" altLang="en-US" sz="1000"/>
              <a:t> </a:t>
            </a:r>
          </a:p>
          <a:p>
            <a:pPr>
              <a:buFontTx/>
              <a:buChar char="•"/>
            </a:pPr>
            <a:r>
              <a:rPr lang="en-US" altLang="en-US" sz="1000"/>
              <a:t>The shape of the bark is often characteristic of some species, for example, the small-rectangular plates on the flowering dogwood. </a:t>
            </a:r>
          </a:p>
          <a:p>
            <a:pPr>
              <a:buFontTx/>
              <a:buChar char="•"/>
            </a:pPr>
            <a:endParaRPr lang="en-US" altLang="en-US" sz="1000"/>
          </a:p>
          <a:p>
            <a:r>
              <a:rPr lang="en-US" altLang="en-US" sz="1000" b="1"/>
              <a:t>Texture </a:t>
            </a:r>
          </a:p>
          <a:p>
            <a:pPr>
              <a:buFontTx/>
              <a:buChar char="•"/>
            </a:pPr>
            <a:r>
              <a:rPr lang="en-US" altLang="en-US" sz="1000"/>
              <a:t>The feel of the bark, such as the smoothness of cherry trees or the layering or plating of white oaks, is important. Some of the textures are shown here they are Smooth, Furrowed, Scaly, Warty and Shaggy.</a:t>
            </a:r>
          </a:p>
          <a:p>
            <a:pPr>
              <a:buFontTx/>
              <a:buChar char="•"/>
            </a:pPr>
            <a:endParaRPr lang="en-US" altLang="en-US" sz="1000"/>
          </a:p>
          <a:p>
            <a:r>
              <a:rPr lang="en-US" altLang="en-US" sz="1000" b="1"/>
              <a:t>Thickness </a:t>
            </a:r>
          </a:p>
          <a:p>
            <a:pPr>
              <a:buFontTx/>
              <a:buChar char="•"/>
            </a:pPr>
            <a:r>
              <a:rPr lang="en-US" altLang="en-US" sz="1000"/>
              <a:t>The thickness of the bark can vary within a species as well as between species. </a:t>
            </a:r>
          </a:p>
          <a:p>
            <a:pPr>
              <a:buFontTx/>
              <a:buChar char="•"/>
            </a:pPr>
            <a:endParaRPr lang="en-US" altLang="en-US" sz="1000"/>
          </a:p>
          <a:p>
            <a:r>
              <a:rPr lang="en-US" altLang="en-US" sz="1000" b="1"/>
              <a:t>Color </a:t>
            </a:r>
          </a:p>
          <a:p>
            <a:pPr>
              <a:buFontTx/>
              <a:buChar char="•"/>
            </a:pPr>
            <a:r>
              <a:rPr lang="en-US" altLang="en-US" sz="1000"/>
              <a:t>Bark color varies with age, location, site, and light conditions. </a:t>
            </a:r>
          </a:p>
        </p:txBody>
      </p:sp>
    </p:spTree>
    <p:extLst>
      <p:ext uri="{BB962C8B-B14F-4D97-AF65-F5344CB8AC3E}">
        <p14:creationId xmlns:p14="http://schemas.microsoft.com/office/powerpoint/2010/main" val="10203717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06AFB6-7C69-7C4F-9D25-2742DB1522C6}" type="slidenum">
              <a:rPr lang="en-US" altLang="en-US"/>
              <a:pPr/>
              <a:t>41</a:t>
            </a:fld>
            <a:endParaRPr lang="en-US" altLang="en-US"/>
          </a:p>
        </p:txBody>
      </p:sp>
      <p:sp>
        <p:nvSpPr>
          <p:cNvPr id="259074" name="Rectangle 2"/>
          <p:cNvSpPr>
            <a:spLocks noRot="1" noChangeArrowheads="1" noTextEdit="1"/>
          </p:cNvSpPr>
          <p:nvPr>
            <p:ph type="sldImg"/>
          </p:nvPr>
        </p:nvSpPr>
        <p:spPr>
          <a:ln/>
        </p:spPr>
      </p:sp>
      <p:sp>
        <p:nvSpPr>
          <p:cNvPr id="259075" name="Rectangle 3"/>
          <p:cNvSpPr>
            <a:spLocks noGrp="1" noChangeArrowheads="1"/>
          </p:cNvSpPr>
          <p:nvPr>
            <p:ph type="body" idx="1"/>
          </p:nvPr>
        </p:nvSpPr>
        <p:spPr/>
        <p:txBody>
          <a:bodyPr/>
          <a:lstStyle/>
          <a:p>
            <a:r>
              <a:rPr lang="en-US" altLang="en-US" sz="1000"/>
              <a:t>Flowers are best feature for identifying trees, but are available only for a short period each year. Leaves, twigs, and bark are usually available for identification, but if there is doubt about a certain tree, the flower is the surest way to identify it.</a:t>
            </a:r>
          </a:p>
          <a:p>
            <a:r>
              <a:rPr lang="en-US" altLang="en-US" sz="1000"/>
              <a:t>Although not always noticeable to the casual observer, all hardwoods bear flowers. Some produce flowers annually, while others flower less often. Flowers are modified leaves</a:t>
            </a:r>
            <a:r>
              <a:rPr lang="en-US" altLang="en-US" sz="1000" b="1"/>
              <a:t> </a:t>
            </a:r>
            <a:r>
              <a:rPr lang="en-US" altLang="en-US" sz="1000"/>
              <a:t>that have undergone change to the point that they have become or support the reproductive organs of the plants</a:t>
            </a:r>
          </a:p>
          <a:p>
            <a:endParaRPr lang="en-US" altLang="en-US" sz="1000"/>
          </a:p>
          <a:p>
            <a:r>
              <a:rPr lang="en-US" altLang="en-US" sz="1000"/>
              <a:t>There are complete and incomplete flowers.</a:t>
            </a:r>
          </a:p>
          <a:p>
            <a:r>
              <a:rPr lang="en-US" altLang="en-US" sz="1000"/>
              <a:t>A complete flower has four parts. They are the calyx, corolla, stamens and pistils.  An incomplete flower is one that lacks any of these four parts. </a:t>
            </a:r>
          </a:p>
          <a:p>
            <a:endParaRPr lang="en-US" altLang="en-US" sz="1000"/>
          </a:p>
          <a:p>
            <a:r>
              <a:rPr lang="en-US" altLang="en-US" sz="1000"/>
              <a:t>There are also perfect and imperfect flowers.</a:t>
            </a:r>
          </a:p>
          <a:p>
            <a:r>
              <a:rPr lang="en-US" altLang="en-US" sz="1000"/>
              <a:t>A perfect flower includes actively functioning organs of both sexes but may lack sepals or petals. The stamen is the male reproductive structure, and the pistil is the female reproductive structure. A perfect flower may be either complete or incomplete. </a:t>
            </a:r>
          </a:p>
          <a:p>
            <a:r>
              <a:rPr lang="en-US" altLang="en-US" sz="1000"/>
              <a:t>A flower lacking either functional stamens or pistils is imperfect. These flowers may also be known as unisexual flowers, meaning they are either pistilate</a:t>
            </a:r>
            <a:r>
              <a:rPr lang="en-US" altLang="en-US" sz="1000" i="1"/>
              <a:t> </a:t>
            </a:r>
            <a:r>
              <a:rPr lang="en-US" altLang="en-US" sz="1000"/>
              <a:t>(female) or staminate (male). These may occur on the same tree, or the male and female parts may be on separate trees, as in the gingko.</a:t>
            </a:r>
          </a:p>
        </p:txBody>
      </p:sp>
    </p:spTree>
    <p:extLst>
      <p:ext uri="{BB962C8B-B14F-4D97-AF65-F5344CB8AC3E}">
        <p14:creationId xmlns:p14="http://schemas.microsoft.com/office/powerpoint/2010/main" val="17308792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597497-27D0-0E47-9DED-6184C421E859}" type="slidenum">
              <a:rPr lang="en-US" altLang="en-US"/>
              <a:pPr/>
              <a:t>42</a:t>
            </a:fld>
            <a:endParaRPr lang="en-US" altLang="en-US"/>
          </a:p>
        </p:txBody>
      </p:sp>
      <p:sp>
        <p:nvSpPr>
          <p:cNvPr id="261122" name="Rectangle 2"/>
          <p:cNvSpPr>
            <a:spLocks noRot="1" noChangeArrowheads="1" noTextEdit="1"/>
          </p:cNvSpPr>
          <p:nvPr>
            <p:ph type="sldImg"/>
          </p:nvPr>
        </p:nvSpPr>
        <p:spPr>
          <a:ln/>
        </p:spPr>
      </p:sp>
      <p:sp>
        <p:nvSpPr>
          <p:cNvPr id="261123" name="Rectangle 3"/>
          <p:cNvSpPr>
            <a:spLocks noGrp="1" noChangeArrowheads="1"/>
          </p:cNvSpPr>
          <p:nvPr>
            <p:ph type="body" idx="1"/>
          </p:nvPr>
        </p:nvSpPr>
        <p:spPr/>
        <p:txBody>
          <a:bodyPr/>
          <a:lstStyle/>
          <a:p>
            <a:pPr>
              <a:lnSpc>
                <a:spcPct val="80000"/>
              </a:lnSpc>
            </a:pPr>
            <a:r>
              <a:rPr lang="en-US" altLang="en-US" sz="800"/>
              <a:t>Another key to identifying a hardwood is its fruit or seed. A fruit is the seed-bearing organ of the plant. Using fruit is somewhat limited, however, because some trees do not bear fruit and others do so only for a short time or at irregular intervals. Fruits develop from flowers. </a:t>
            </a:r>
          </a:p>
          <a:p>
            <a:pPr>
              <a:lnSpc>
                <a:spcPct val="80000"/>
              </a:lnSpc>
            </a:pPr>
            <a:endParaRPr lang="en-US" altLang="en-US" sz="800"/>
          </a:p>
          <a:p>
            <a:pPr>
              <a:lnSpc>
                <a:spcPct val="80000"/>
              </a:lnSpc>
            </a:pPr>
            <a:r>
              <a:rPr lang="en-US" altLang="en-US" sz="800"/>
              <a:t>In most species, pollination and fertilization must occur for fruit to develop. Fruit development can take from a week or two in elms to two growing seasons in red oaks. </a:t>
            </a:r>
          </a:p>
          <a:p>
            <a:pPr>
              <a:lnSpc>
                <a:spcPct val="80000"/>
              </a:lnSpc>
            </a:pPr>
            <a:endParaRPr lang="en-US" altLang="en-US" sz="800"/>
          </a:p>
          <a:p>
            <a:pPr>
              <a:lnSpc>
                <a:spcPct val="80000"/>
              </a:lnSpc>
            </a:pPr>
            <a:r>
              <a:rPr lang="en-US" altLang="en-US" sz="800" b="1"/>
              <a:t>Simple fruits</a:t>
            </a:r>
            <a:br>
              <a:rPr lang="en-US" altLang="en-US" sz="800" b="1"/>
            </a:br>
            <a:r>
              <a:rPr lang="en-US" altLang="en-US" sz="800"/>
              <a:t>Simple fruits develop in various forms. There are two basic types, dry and fleshy, each of which has a wide range of variations.</a:t>
            </a:r>
          </a:p>
          <a:p>
            <a:pPr>
              <a:lnSpc>
                <a:spcPct val="80000"/>
              </a:lnSpc>
            </a:pPr>
            <a:r>
              <a:rPr lang="en-US" altLang="en-US" sz="800"/>
              <a:t>The two primary forms of </a:t>
            </a:r>
            <a:r>
              <a:rPr lang="en-US" altLang="en-US" sz="800" b="1"/>
              <a:t>dry fruit</a:t>
            </a:r>
            <a:r>
              <a:rPr lang="en-US" altLang="en-US" sz="800"/>
              <a:t> are indehiscent, which do not split open at maturity, such as  maples and oaks and dehiscent, which do split open when ripe such as redbud, magnolia, and rhododendron. </a:t>
            </a:r>
          </a:p>
          <a:p>
            <a:pPr>
              <a:lnSpc>
                <a:spcPct val="80000"/>
              </a:lnSpc>
            </a:pPr>
            <a:r>
              <a:rPr lang="en-US" altLang="en-US" sz="800" b="1"/>
              <a:t>Fleshy fruits</a:t>
            </a:r>
            <a:r>
              <a:rPr lang="en-US" altLang="en-US" sz="800"/>
              <a:t> are usually multi-seeded, the seeds are surrounded by a fleshy pulp, or pericarp, which is sometimes edible. These may be classified as a berry (blueberry and persimmon), drupe (cherry, plum, and holly), or pome (apple or pear). </a:t>
            </a:r>
          </a:p>
          <a:p>
            <a:pPr>
              <a:lnSpc>
                <a:spcPct val="80000"/>
              </a:lnSpc>
            </a:pPr>
            <a:endParaRPr lang="en-US" altLang="en-US" sz="800"/>
          </a:p>
          <a:p>
            <a:pPr>
              <a:lnSpc>
                <a:spcPct val="80000"/>
              </a:lnSpc>
            </a:pPr>
            <a:r>
              <a:rPr lang="en-US" altLang="en-US" sz="800" b="1"/>
              <a:t>Compound fruits</a:t>
            </a:r>
            <a:br>
              <a:rPr lang="en-US" altLang="en-US" sz="800" b="1"/>
            </a:br>
            <a:r>
              <a:rPr lang="en-US" altLang="en-US" sz="800"/>
              <a:t>Fruits that develop from multiple pistils are called compound. Two types of compound fruit are aggregate and multiple. </a:t>
            </a:r>
          </a:p>
          <a:p>
            <a:pPr>
              <a:lnSpc>
                <a:spcPct val="80000"/>
              </a:lnSpc>
            </a:pPr>
            <a:r>
              <a:rPr lang="en-US" altLang="en-US" sz="800"/>
              <a:t>Aggregate fruits develop from a single flower that has many pistils that form many fruit lets in a single mass, such as the magnolia or sweetgum. </a:t>
            </a:r>
          </a:p>
          <a:p>
            <a:pPr>
              <a:lnSpc>
                <a:spcPct val="80000"/>
              </a:lnSpc>
            </a:pPr>
            <a:endParaRPr lang="en-US" altLang="en-US" sz="800"/>
          </a:p>
          <a:p>
            <a:pPr>
              <a:lnSpc>
                <a:spcPct val="80000"/>
              </a:lnSpc>
            </a:pPr>
            <a:r>
              <a:rPr lang="en-US" altLang="en-US" sz="800" b="1"/>
              <a:t>Cones</a:t>
            </a:r>
            <a:br>
              <a:rPr lang="en-US" altLang="en-US" sz="800" b="1"/>
            </a:br>
            <a:r>
              <a:rPr lang="en-US" altLang="en-US" sz="800"/>
              <a:t>Seeds for softwoods (conifers) are found in cones. Most conifers are monecious. Monecious means that both male and female reproductive parts are located in separate structures on the same tree. Male and female structures are called cones</a:t>
            </a:r>
            <a:r>
              <a:rPr lang="en-US" altLang="en-US" sz="800" i="1"/>
              <a:t> </a:t>
            </a:r>
            <a:r>
              <a:rPr lang="en-US" altLang="en-US" sz="800"/>
              <a:t>or stobili. Cones consist of three types. They are:</a:t>
            </a:r>
          </a:p>
          <a:p>
            <a:pPr>
              <a:lnSpc>
                <a:spcPct val="80000"/>
              </a:lnSpc>
            </a:pPr>
            <a:endParaRPr lang="en-US" altLang="en-US" sz="800"/>
          </a:p>
          <a:p>
            <a:pPr>
              <a:lnSpc>
                <a:spcPct val="80000"/>
              </a:lnSpc>
            </a:pPr>
            <a:r>
              <a:rPr lang="en-US" altLang="en-US" sz="800" b="1"/>
              <a:t>Pollen cones</a:t>
            </a:r>
            <a:r>
              <a:rPr lang="en-US" altLang="en-US" sz="800"/>
              <a:t> </a:t>
            </a:r>
          </a:p>
          <a:p>
            <a:pPr>
              <a:lnSpc>
                <a:spcPct val="80000"/>
              </a:lnSpc>
              <a:buFontTx/>
              <a:buChar char="•"/>
            </a:pPr>
            <a:r>
              <a:rPr lang="en-US" altLang="en-US" sz="800"/>
              <a:t>Are generally small, non-woody and short lasting. </a:t>
            </a:r>
          </a:p>
          <a:p>
            <a:pPr>
              <a:lnSpc>
                <a:spcPct val="80000"/>
              </a:lnSpc>
              <a:buFontTx/>
              <a:buChar char="•"/>
            </a:pPr>
            <a:r>
              <a:rPr lang="en-US" altLang="en-US" sz="800"/>
              <a:t>Emerge from buds, release pollen, wither and drop within a few weeks. </a:t>
            </a:r>
          </a:p>
          <a:p>
            <a:pPr>
              <a:lnSpc>
                <a:spcPct val="80000"/>
              </a:lnSpc>
              <a:buFontTx/>
              <a:buChar char="•"/>
            </a:pPr>
            <a:r>
              <a:rPr lang="en-US" altLang="en-US" sz="800"/>
              <a:t>Bear sacs on the bottom of each scale known as </a:t>
            </a:r>
            <a:r>
              <a:rPr lang="en-US" altLang="en-US" sz="800" i="1"/>
              <a:t>pollen sacs </a:t>
            </a:r>
            <a:r>
              <a:rPr lang="en-US" altLang="en-US" sz="800"/>
              <a:t>or </a:t>
            </a:r>
            <a:r>
              <a:rPr lang="en-US" altLang="en-US" sz="800" i="1"/>
              <a:t>microsporangia.</a:t>
            </a:r>
            <a:r>
              <a:rPr lang="en-US" altLang="en-US" sz="800"/>
              <a:t> </a:t>
            </a:r>
          </a:p>
          <a:p>
            <a:pPr>
              <a:lnSpc>
                <a:spcPct val="80000"/>
              </a:lnSpc>
              <a:buFontTx/>
              <a:buChar char="•"/>
            </a:pPr>
            <a:r>
              <a:rPr lang="en-US" altLang="en-US" sz="800"/>
              <a:t>Release thousands of pollen grains when the sacs burst. </a:t>
            </a:r>
          </a:p>
          <a:p>
            <a:pPr>
              <a:lnSpc>
                <a:spcPct val="80000"/>
              </a:lnSpc>
              <a:buFontTx/>
              <a:buChar char="•"/>
            </a:pPr>
            <a:r>
              <a:rPr lang="en-US" altLang="en-US" sz="800"/>
              <a:t>Are modifications of shoots, and the scales are modified leaves. </a:t>
            </a:r>
          </a:p>
          <a:p>
            <a:pPr>
              <a:lnSpc>
                <a:spcPct val="80000"/>
              </a:lnSpc>
              <a:buFontTx/>
              <a:buChar char="•"/>
            </a:pPr>
            <a:r>
              <a:rPr lang="en-US" altLang="en-US" sz="800"/>
              <a:t>Are found in the mid- to lower crown. </a:t>
            </a:r>
          </a:p>
          <a:p>
            <a:pPr>
              <a:lnSpc>
                <a:spcPct val="80000"/>
              </a:lnSpc>
              <a:buFontTx/>
              <a:buChar char="•"/>
            </a:pPr>
            <a:endParaRPr lang="en-US" altLang="en-US" sz="800"/>
          </a:p>
          <a:p>
            <a:pPr>
              <a:lnSpc>
                <a:spcPct val="80000"/>
              </a:lnSpc>
            </a:pPr>
            <a:r>
              <a:rPr lang="en-US" altLang="en-US" sz="800" b="1"/>
              <a:t>Female cones </a:t>
            </a:r>
          </a:p>
          <a:p>
            <a:pPr>
              <a:lnSpc>
                <a:spcPct val="80000"/>
              </a:lnSpc>
              <a:buFontTx/>
              <a:buChar char="•"/>
            </a:pPr>
            <a:r>
              <a:rPr lang="en-US" altLang="en-US" sz="800"/>
              <a:t>Are larger than male cones. </a:t>
            </a:r>
          </a:p>
          <a:p>
            <a:pPr>
              <a:lnSpc>
                <a:spcPct val="80000"/>
              </a:lnSpc>
              <a:buFontTx/>
              <a:buChar char="•"/>
            </a:pPr>
            <a:r>
              <a:rPr lang="en-US" altLang="en-US" sz="800"/>
              <a:t>Are usually woody. </a:t>
            </a:r>
          </a:p>
          <a:p>
            <a:pPr>
              <a:lnSpc>
                <a:spcPct val="80000"/>
              </a:lnSpc>
              <a:buFontTx/>
              <a:buChar char="•"/>
            </a:pPr>
            <a:r>
              <a:rPr lang="en-US" altLang="en-US" sz="800"/>
              <a:t>May persist for many years.</a:t>
            </a:r>
          </a:p>
          <a:p>
            <a:pPr>
              <a:lnSpc>
                <a:spcPct val="80000"/>
              </a:lnSpc>
              <a:buFontTx/>
              <a:buChar char="•"/>
            </a:pPr>
            <a:r>
              <a:rPr lang="en-US" altLang="en-US" sz="800"/>
              <a:t>Develop to maturity in one or more season and release their seeds in late summer to autumn. </a:t>
            </a:r>
          </a:p>
          <a:p>
            <a:pPr>
              <a:lnSpc>
                <a:spcPct val="80000"/>
              </a:lnSpc>
              <a:buFontTx/>
              <a:buChar char="•"/>
            </a:pPr>
            <a:r>
              <a:rPr lang="en-US" altLang="en-US" sz="800"/>
              <a:t>Bear two megasporangia on the top of each scale which contains an ovule. This ovule develops into a seed following pollination and develops an embryo.</a:t>
            </a:r>
          </a:p>
          <a:p>
            <a:pPr>
              <a:lnSpc>
                <a:spcPct val="80000"/>
              </a:lnSpc>
              <a:buFontTx/>
              <a:buChar char="•"/>
            </a:pPr>
            <a:r>
              <a:rPr lang="en-US" altLang="en-US" sz="800"/>
              <a:t>Are found in the upper crown of a tree in some species. </a:t>
            </a:r>
          </a:p>
          <a:p>
            <a:pPr>
              <a:lnSpc>
                <a:spcPct val="80000"/>
              </a:lnSpc>
            </a:pPr>
            <a:endParaRPr lang="en-US" altLang="en-US" sz="800"/>
          </a:p>
          <a:p>
            <a:pPr>
              <a:lnSpc>
                <a:spcPct val="80000"/>
              </a:lnSpc>
            </a:pPr>
            <a:r>
              <a:rPr lang="en-US" altLang="en-US" sz="800" b="1"/>
              <a:t>Seritinous cones</a:t>
            </a:r>
            <a:r>
              <a:rPr lang="en-US" altLang="en-US" sz="800"/>
              <a:t> </a:t>
            </a:r>
          </a:p>
          <a:p>
            <a:pPr>
              <a:lnSpc>
                <a:spcPct val="80000"/>
              </a:lnSpc>
            </a:pPr>
            <a:r>
              <a:rPr lang="en-US" altLang="en-US" sz="800"/>
              <a:t>These cones are closed tightly with pine tar. Heat from a fire is needed to open the cone. The sand pine and pitch pine have this type of cone. </a:t>
            </a:r>
          </a:p>
          <a:p>
            <a:pPr>
              <a:lnSpc>
                <a:spcPct val="80000"/>
              </a:lnSpc>
            </a:pPr>
            <a:endParaRPr lang="en-US" altLang="en-US" sz="800"/>
          </a:p>
        </p:txBody>
      </p:sp>
    </p:spTree>
    <p:extLst>
      <p:ext uri="{BB962C8B-B14F-4D97-AF65-F5344CB8AC3E}">
        <p14:creationId xmlns:p14="http://schemas.microsoft.com/office/powerpoint/2010/main" val="10744254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3A7263-A3A1-ED4F-9D4D-7F976AA4BCD9}" type="slidenum">
              <a:rPr lang="en-US" altLang="en-US"/>
              <a:pPr/>
              <a:t>43</a:t>
            </a:fld>
            <a:endParaRPr lang="en-US" altLang="en-US"/>
          </a:p>
        </p:txBody>
      </p:sp>
      <p:sp>
        <p:nvSpPr>
          <p:cNvPr id="278530" name="Rectangle 2"/>
          <p:cNvSpPr>
            <a:spLocks noRot="1" noChangeArrowheads="1" noTextEdit="1"/>
          </p:cNvSpPr>
          <p:nvPr>
            <p:ph type="sldImg"/>
          </p:nvPr>
        </p:nvSpPr>
        <p:spPr>
          <a:ln/>
        </p:spPr>
      </p:sp>
      <p:sp>
        <p:nvSpPr>
          <p:cNvPr id="2785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257820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3C6BD1-149E-D34E-83A0-6FD07BAF8A7A}" type="slidenum">
              <a:rPr lang="en-US" altLang="en-US"/>
              <a:pPr/>
              <a:t>44</a:t>
            </a:fld>
            <a:endParaRPr lang="en-US" altLang="en-US"/>
          </a:p>
        </p:txBody>
      </p:sp>
      <p:sp>
        <p:nvSpPr>
          <p:cNvPr id="113666" name="Rectangle 2"/>
          <p:cNvSpPr>
            <a:spLocks noRot="1" noChangeArrowheads="1" noTextEdit="1"/>
          </p:cNvSpPr>
          <p:nvPr>
            <p:ph type="sldImg"/>
          </p:nvPr>
        </p:nvSpPr>
        <p:spPr>
          <a:ln/>
        </p:spPr>
      </p:sp>
      <p:sp>
        <p:nvSpPr>
          <p:cNvPr id="113667" name="Rectangle 3"/>
          <p:cNvSpPr>
            <a:spLocks noGrp="1" noChangeArrowheads="1"/>
          </p:cNvSpPr>
          <p:nvPr>
            <p:ph type="body" idx="1"/>
          </p:nvPr>
        </p:nvSpPr>
        <p:spPr/>
        <p:txBody>
          <a:bodyPr/>
          <a:lstStyle/>
          <a:p>
            <a:r>
              <a:rPr lang="en-US" altLang="en-US"/>
              <a:t>Red Maple </a:t>
            </a:r>
            <a:r>
              <a:rPr lang="en-US" altLang="en-US" i="1"/>
              <a:t>Acer Rubrum</a:t>
            </a:r>
            <a:r>
              <a:rPr lang="en-US" altLang="en-US"/>
              <a:t> is a good shade tree with dependable red foliage in autumn. The species matures at about 70' tall by 40' wide, although the cultivars are usually smaller. Red maple has an upright oval to upright rounded growth habit in its youth, but an upright irregular growth habit for the mature species form, and an upright rounded growth habit for most of the mature cultivars.  Prefers full sun to partial sun and moist acidic soils, but will tolerate wet soils or moderately dry soils ranging from acidic to neutral pH. Red maples like other maples have shallow root systems and are somewhat prone to Verticillium Wilt and leaf scorch. 'October Glory' - actually holds its dark green foliage throughout October for most of the Eastern United States and becomes crimson red in early to mid-November, being one of the last shade trees to exhibit fall color; maturing at 50' tall by 35' wide 'Red Sunset' displays red-orange fall color in September, defoliating and becoming dormant before most other shade trees, with bark that is smooth and a very light silvery-gray in youth, maturing at 50' tall by 35' wide. </a:t>
            </a:r>
          </a:p>
          <a:p>
            <a:endParaRPr lang="en-US" altLang="en-US"/>
          </a:p>
        </p:txBody>
      </p:sp>
    </p:spTree>
    <p:extLst>
      <p:ext uri="{BB962C8B-B14F-4D97-AF65-F5344CB8AC3E}">
        <p14:creationId xmlns:p14="http://schemas.microsoft.com/office/powerpoint/2010/main" val="5254017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946779-1532-D245-9307-776E90A0D64E}" type="slidenum">
              <a:rPr lang="en-US" altLang="en-US"/>
              <a:pPr/>
              <a:t>45</a:t>
            </a:fld>
            <a:endParaRPr lang="en-US" altLang="en-US"/>
          </a:p>
        </p:txBody>
      </p:sp>
      <p:sp>
        <p:nvSpPr>
          <p:cNvPr id="308226" name="Rectangle 2"/>
          <p:cNvSpPr>
            <a:spLocks noRo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altLang="en-US"/>
              <a:t>Flowering Dogwood Cornus Florida is one of the most popular native ornamental trees. Showy early spring flowers are the yearly highlight, but red fruits and crimson foliage in autumn, large floral buds and checkered bark in winter, and year-round layered branching add to its appeal. As an understory and woodland edge tree, its early spring blossoms stand out in forests before the leaves take over. It may also be found as a single or multi-trunked tree in open fields, where it may reach 15 feet tall and 20 feet wide.  Flowering Dogwood strongly prefers evenly moist, well-drained, fertile, deep acidic soils in partial sun. In urban environments it often is sited in poor, dry, rocky, clay soils in full sun. Under such conditions it may become weak and stunted, and be much more prone to attack by diseases and pests. Flowering Dogwood suffers from a number of pathogens and pests. The most important diseases are leaf and stem anthracnose, leaf powdery mildew, and trunk canker. The most important pest is the dogwood borer, which can kill trees outright, especially those under stress as in severe drought to established trees, but more commonly newly transplanted trees that are not adequately watered. Choose improved cultivars whenever possible, many C. florida cultivars are available as well as kousa-florida hybrids.</a:t>
            </a:r>
          </a:p>
          <a:p>
            <a:endParaRPr lang="en-US" altLang="en-US"/>
          </a:p>
        </p:txBody>
      </p:sp>
    </p:spTree>
    <p:extLst>
      <p:ext uri="{BB962C8B-B14F-4D97-AF65-F5344CB8AC3E}">
        <p14:creationId xmlns:p14="http://schemas.microsoft.com/office/powerpoint/2010/main" val="21210990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03B34D-0916-4242-98C1-A7B33B4CDB80}" type="slidenum">
              <a:rPr lang="en-US" altLang="en-US"/>
              <a:pPr/>
              <a:t>47</a:t>
            </a:fld>
            <a:endParaRPr lang="en-US" altLang="en-US"/>
          </a:p>
        </p:txBody>
      </p:sp>
      <p:sp>
        <p:nvSpPr>
          <p:cNvPr id="310274" name="Rectangle 2"/>
          <p:cNvSpPr>
            <a:spLocks noRot="1" noChangeArrowheads="1" noTextEdit="1"/>
          </p:cNvSpPr>
          <p:nvPr>
            <p:ph type="sldImg"/>
          </p:nvPr>
        </p:nvSpPr>
        <p:spPr>
          <a:ln/>
        </p:spPr>
      </p:sp>
      <p:sp>
        <p:nvSpPr>
          <p:cNvPr id="310275" name="Rectangle 3"/>
          <p:cNvSpPr>
            <a:spLocks noGrp="1" noChangeArrowheads="1"/>
          </p:cNvSpPr>
          <p:nvPr>
            <p:ph type="body" idx="1"/>
          </p:nvPr>
        </p:nvSpPr>
        <p:spPr/>
        <p:txBody>
          <a:bodyPr/>
          <a:lstStyle/>
          <a:p>
            <a:r>
              <a:rPr lang="en-US" altLang="en-US"/>
              <a:t>A Southeast U.S. native, Carolina Silverbell </a:t>
            </a:r>
            <a:r>
              <a:rPr lang="en-US" altLang="en-US" i="1"/>
              <a:t>Halesia carolina</a:t>
            </a:r>
            <a:r>
              <a:rPr lang="en-US" altLang="en-US"/>
              <a:t> is a small understory tree with a broad, rounded crown or a large shrub. In the wild, Carolina Silverbell typically does not exceed 35' in height though specimens may grow larger. Carolina Silverbell features drooping clusters of bell-shaped, white flowers which appear in April shortly before or when the leaves emerge. Four-winged, brownish, nut-like fruits appear in the fall and often persist well into the winter. Dull, finely toothed, dark yellowish-green, ovate-oblong leaves turn a somewhat attractive yellow in fall, but may drop rather early. </a:t>
            </a:r>
          </a:p>
        </p:txBody>
      </p:sp>
    </p:spTree>
    <p:extLst>
      <p:ext uri="{BB962C8B-B14F-4D97-AF65-F5344CB8AC3E}">
        <p14:creationId xmlns:p14="http://schemas.microsoft.com/office/powerpoint/2010/main" val="10837477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886804-0733-7F44-8135-1A36257AA745}" type="slidenum">
              <a:rPr lang="en-US" altLang="en-US"/>
              <a:pPr/>
              <a:t>48</a:t>
            </a:fld>
            <a:endParaRPr lang="en-US" altLang="en-US"/>
          </a:p>
        </p:txBody>
      </p:sp>
      <p:sp>
        <p:nvSpPr>
          <p:cNvPr id="370690" name="Rectangle 2"/>
          <p:cNvSpPr>
            <a:spLocks noRot="1" noChangeArrowheads="1" noTextEdit="1"/>
          </p:cNvSpPr>
          <p:nvPr>
            <p:ph type="sldImg"/>
          </p:nvPr>
        </p:nvSpPr>
        <p:spPr>
          <a:ln/>
        </p:spPr>
      </p:sp>
      <p:sp>
        <p:nvSpPr>
          <p:cNvPr id="370691" name="Rectangle 3"/>
          <p:cNvSpPr>
            <a:spLocks noGrp="1" noChangeArrowheads="1"/>
          </p:cNvSpPr>
          <p:nvPr>
            <p:ph type="body" idx="1"/>
          </p:nvPr>
        </p:nvSpPr>
        <p:spPr/>
        <p:txBody>
          <a:bodyPr/>
          <a:lstStyle/>
          <a:p>
            <a:r>
              <a:rPr lang="en-US" altLang="en-US"/>
              <a:t>An excellent, small to medium-sized, deciduous garden tree, 30 to 40 feet tall and 25 to 30 feet wide, Japanese Stewartia </a:t>
            </a:r>
            <a:r>
              <a:rPr lang="en-US" altLang="en-US" i="1"/>
              <a:t>Stewartia pseudocamellia</a:t>
            </a:r>
            <a:r>
              <a:rPr lang="en-US" altLang="en-US"/>
              <a:t> is an all-season performer, exhibiting a distinctive branching pattern in winter, camellia-like flowers in summer, and bright yellow and red foliage in autumn. Fall color is often spectacular. The bark is lovely in winter, peeling off and exposing contrasting colors. The tree branches close to the ground much like crape myrtle. Makes a nice patio tree, accent, or could be grown as a canopy tree over a sidewalk. Slow growing and grows in sun or shade. Japanese Stewartia prefers moist well-drained soil but is rather drought tolerant.</a:t>
            </a:r>
          </a:p>
          <a:p>
            <a:endParaRPr lang="en-US" altLang="en-US"/>
          </a:p>
        </p:txBody>
      </p:sp>
    </p:spTree>
    <p:extLst>
      <p:ext uri="{BB962C8B-B14F-4D97-AF65-F5344CB8AC3E}">
        <p14:creationId xmlns:p14="http://schemas.microsoft.com/office/powerpoint/2010/main" val="17401450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0DCF38-ED05-E94A-94F7-F318FA76A8C0}" type="slidenum">
              <a:rPr lang="en-US" altLang="en-US"/>
              <a:pPr/>
              <a:t>49</a:t>
            </a:fld>
            <a:endParaRPr lang="en-US" altLang="en-US"/>
          </a:p>
        </p:txBody>
      </p:sp>
      <p:sp>
        <p:nvSpPr>
          <p:cNvPr id="306178" name="Rectangle 2"/>
          <p:cNvSpPr>
            <a:spLocks noRo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ltLang="en-US"/>
              <a:t>Chinese or Kousa dogwood </a:t>
            </a:r>
            <a:r>
              <a:rPr lang="en-US" altLang="en-US" i="1"/>
              <a:t>Cornus kousa</a:t>
            </a:r>
            <a:r>
              <a:rPr lang="en-US" altLang="en-US"/>
              <a:t> is a small, deciduous, flowering tree or large multi-stemmed shrub which typically grows 15-30' tall with a vase-shaped habit in the early years. It matures to a more rounded habit. Bloom occurs in late spring several weeks after flowering dogwood. Flowers are followed by berry-like fruits which mature to a pinkish red in summer and persist into fall. The dark green foliage turns reddish purple to scarlet in autumn. Grows best in average, medium wet, well-drained soil in full sun to part shade. Kousa dogwood prefers sandy, acidic, organically rich soils. Kousa dogwoods have no serious insect or disease problems. This plant has better resistance to disease and better cold hardiness than flowering dogwood. Plant as a specimen or in small groupings on residential property around homes, near patios or in lawns. </a:t>
            </a:r>
          </a:p>
        </p:txBody>
      </p:sp>
    </p:spTree>
    <p:extLst>
      <p:ext uri="{BB962C8B-B14F-4D97-AF65-F5344CB8AC3E}">
        <p14:creationId xmlns:p14="http://schemas.microsoft.com/office/powerpoint/2010/main" val="382349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BCD746-22E7-CE4D-942D-63C802072937}" type="slidenum">
              <a:rPr lang="en-US" altLang="en-US"/>
              <a:pPr/>
              <a:t>50</a:t>
            </a:fld>
            <a:endParaRPr lang="en-US" altLang="en-US"/>
          </a:p>
        </p:txBody>
      </p:sp>
      <p:sp>
        <p:nvSpPr>
          <p:cNvPr id="356354" name="Rectangle 2"/>
          <p:cNvSpPr>
            <a:spLocks noRot="1" noChangeArrowheads="1" noTextEdit="1"/>
          </p:cNvSpPr>
          <p:nvPr>
            <p:ph type="sldImg"/>
          </p:nvPr>
        </p:nvSpPr>
        <p:spPr>
          <a:ln/>
        </p:spPr>
      </p:sp>
      <p:sp>
        <p:nvSpPr>
          <p:cNvPr id="356355" name="Rectangle 3"/>
          <p:cNvSpPr>
            <a:spLocks noGrp="1" noChangeArrowheads="1"/>
          </p:cNvSpPr>
          <p:nvPr>
            <p:ph type="body" idx="1"/>
          </p:nvPr>
        </p:nvSpPr>
        <p:spPr/>
        <p:txBody>
          <a:bodyPr/>
          <a:lstStyle/>
          <a:p>
            <a:r>
              <a:rPr lang="en-US" altLang="en-US"/>
              <a:t>Red Buckeye is a small North American native tree, capable of reaching 25 to 30 feet tall in the wild though is most often at 15 to 20 feet high when grown in the landscape. Red Buckeye is most popular for its springtime display of three to six-inch-long, upright, terminal panicles composed of 1.5-inch-wide, red flowers which are quite attractive to hummingbirds. The blooms are followed by flat, round capsules which contain bitter and poisonous seeds. The large, dark green, palmate leaves usually offer no great color change in fall and often drop as early as late September. Red Buckeye will flower well in shade but takes on its best form when grown in full sun with some afternoon shade on moist, well-drained soil. It is native along moist stream banks and is not very drought-tolerant.</a:t>
            </a:r>
          </a:p>
        </p:txBody>
      </p:sp>
    </p:spTree>
    <p:extLst>
      <p:ext uri="{BB962C8B-B14F-4D97-AF65-F5344CB8AC3E}">
        <p14:creationId xmlns:p14="http://schemas.microsoft.com/office/powerpoint/2010/main" val="516807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2EECBD-DA68-AA4E-8AD2-46349B4D6A92}" type="slidenum">
              <a:rPr lang="en-US" altLang="en-US"/>
              <a:pPr/>
              <a:t>5</a:t>
            </a:fld>
            <a:endParaRPr lang="en-US" altLang="en-US"/>
          </a:p>
        </p:txBody>
      </p:sp>
      <p:sp>
        <p:nvSpPr>
          <p:cNvPr id="271362" name="Rectangle 2"/>
          <p:cNvSpPr>
            <a:spLocks noRot="1" noChangeArrowheads="1" noTextEdit="1"/>
          </p:cNvSpPr>
          <p:nvPr>
            <p:ph type="sldImg"/>
          </p:nvPr>
        </p:nvSpPr>
        <p:spPr>
          <a:ln/>
        </p:spPr>
      </p:sp>
      <p:sp>
        <p:nvSpPr>
          <p:cNvPr id="271363" name="Rectangle 3"/>
          <p:cNvSpPr>
            <a:spLocks noGrp="1" noChangeArrowheads="1"/>
          </p:cNvSpPr>
          <p:nvPr>
            <p:ph type="body" idx="1"/>
          </p:nvPr>
        </p:nvSpPr>
        <p:spPr/>
        <p:txBody>
          <a:bodyPr/>
          <a:lstStyle/>
          <a:p>
            <a:pPr marL="228600" indent="-228600"/>
            <a:r>
              <a:rPr lang="en-US" altLang="en-US"/>
              <a:t>After you complete your study of this chapter you should be able to:</a:t>
            </a:r>
          </a:p>
          <a:p>
            <a:pPr marL="228600" indent="-228600"/>
            <a:r>
              <a:rPr lang="en-US" altLang="en-US"/>
              <a:t>Understand the social, economic, and the environmental value of urban trees</a:t>
            </a:r>
          </a:p>
          <a:p>
            <a:pPr marL="228600" indent="-228600"/>
            <a:r>
              <a:rPr lang="en-US" altLang="en-US"/>
              <a:t>Understand the importance of site factors in tree selection</a:t>
            </a:r>
          </a:p>
          <a:p>
            <a:pPr marL="228600" indent="-228600"/>
            <a:r>
              <a:rPr lang="en-US" altLang="en-US"/>
              <a:t>Know the importance of proper tree selection and characteristics of common trees recommended for Georgia</a:t>
            </a:r>
          </a:p>
          <a:p>
            <a:pPr marL="228600" indent="-228600"/>
            <a:r>
              <a:rPr lang="en-US" altLang="en-US"/>
              <a:t>Be familiar with basic tree identification </a:t>
            </a:r>
          </a:p>
          <a:p>
            <a:pPr marL="228600" indent="-228600"/>
            <a:r>
              <a:rPr lang="en-US" altLang="en-US"/>
              <a:t>Know the proper way to plant  a tree and the impact of soil amendments</a:t>
            </a:r>
          </a:p>
          <a:p>
            <a:pPr marL="228600" indent="-228600"/>
            <a:r>
              <a:rPr lang="en-US" altLang="en-US"/>
              <a:t>Understand the proper way to care for a tree after planting: staking, watering, fertilization, pruning.</a:t>
            </a:r>
          </a:p>
          <a:p>
            <a:pPr marL="228600" indent="-228600"/>
            <a:r>
              <a:rPr lang="en-US" altLang="en-US"/>
              <a:t>Be familiar with the services provided by a tree care professional</a:t>
            </a:r>
          </a:p>
          <a:p>
            <a:pPr marL="228600" indent="-228600"/>
            <a:endParaRPr lang="en-US" altLang="en-US"/>
          </a:p>
        </p:txBody>
      </p:sp>
    </p:spTree>
    <p:extLst>
      <p:ext uri="{BB962C8B-B14F-4D97-AF65-F5344CB8AC3E}">
        <p14:creationId xmlns:p14="http://schemas.microsoft.com/office/powerpoint/2010/main" val="15276470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6EA4D6-8716-5344-AF3C-6395E3E29D31}" type="slidenum">
              <a:rPr lang="en-US" altLang="en-US"/>
              <a:pPr/>
              <a:t>51</a:t>
            </a:fld>
            <a:endParaRPr lang="en-US" altLang="en-US"/>
          </a:p>
        </p:txBody>
      </p:sp>
      <p:sp>
        <p:nvSpPr>
          <p:cNvPr id="372738" name="Rectangle 2"/>
          <p:cNvSpPr>
            <a:spLocks noRot="1" noChangeArrowheads="1" noTextEdit="1"/>
          </p:cNvSpPr>
          <p:nvPr>
            <p:ph type="sldImg"/>
          </p:nvPr>
        </p:nvSpPr>
        <p:spPr>
          <a:ln/>
        </p:spPr>
      </p:sp>
      <p:sp>
        <p:nvSpPr>
          <p:cNvPr id="372739" name="Rectangle 3"/>
          <p:cNvSpPr>
            <a:spLocks noGrp="1" noChangeArrowheads="1"/>
          </p:cNvSpPr>
          <p:nvPr>
            <p:ph type="body" idx="1"/>
          </p:nvPr>
        </p:nvSpPr>
        <p:spPr/>
        <p:txBody>
          <a:bodyPr/>
          <a:lstStyle/>
          <a:p>
            <a:r>
              <a:rPr lang="en-US" altLang="en-US"/>
              <a:t>Japanese Snowbell is a small deciduous tree that slowly grows from 20 to 30 feet in height and has rounded canopy with a horizontal branching pattern. Limbed up, it forms a graceful vase-shaped patio-sized shade tree. The white, bell-shaped, drooping flower clusters of Japanese Snowbell are showy May through June. For winter interest, the smooth, attractive bark has orange-brown interlacing fissures. Snowbell prefers moist, acid soil. Afternoon shade is preferable in zones 7 and 8.</a:t>
            </a:r>
          </a:p>
        </p:txBody>
      </p:sp>
    </p:spTree>
    <p:extLst>
      <p:ext uri="{BB962C8B-B14F-4D97-AF65-F5344CB8AC3E}">
        <p14:creationId xmlns:p14="http://schemas.microsoft.com/office/powerpoint/2010/main" val="15620697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B878C7-6EF2-2546-83BC-E961BFF4AF32}" type="slidenum">
              <a:rPr lang="en-US" altLang="en-US"/>
              <a:pPr/>
              <a:t>52</a:t>
            </a:fld>
            <a:endParaRPr lang="en-US" altLang="en-US"/>
          </a:p>
        </p:txBody>
      </p:sp>
      <p:sp>
        <p:nvSpPr>
          <p:cNvPr id="358402" name="Rectangle 2"/>
          <p:cNvSpPr>
            <a:spLocks noRot="1" noChangeArrowheads="1" noTextEdit="1"/>
          </p:cNvSpPr>
          <p:nvPr>
            <p:ph type="sldImg"/>
          </p:nvPr>
        </p:nvSpPr>
        <p:spPr>
          <a:ln/>
        </p:spPr>
      </p:sp>
      <p:sp>
        <p:nvSpPr>
          <p:cNvPr id="358403" name="Rectangle 3"/>
          <p:cNvSpPr>
            <a:spLocks noGrp="1" noChangeArrowheads="1"/>
          </p:cNvSpPr>
          <p:nvPr>
            <p:ph type="body" idx="1"/>
          </p:nvPr>
        </p:nvSpPr>
        <p:spPr/>
        <p:txBody>
          <a:bodyPr/>
          <a:lstStyle/>
          <a:p>
            <a:r>
              <a:rPr lang="en-US" altLang="en-US"/>
              <a:t>A small tree, Apple Serviceberry is a hybrid between Amelanchier canadensis and Amelanchier laevis. Growing just 15 to 25 feet tall its multiple stems are upright and highly branched forming a dense shrub, or if properly pruned in the nursery, a small tree. The main ornamental feature is the spectacular white flowers in early spring which are at first tinged with pink but later fade to white. Fall color is red, yellow or orange and the edible fruit</a:t>
            </a:r>
          </a:p>
          <a:p>
            <a:r>
              <a:rPr lang="en-US" altLang="en-US"/>
              <a:t>attracts birds. This tree is very well-adapted for planting along residential streets or beneath power lines. Look for improved cultivars like Autumn Brilliance, Autumn Sunset, Ballerina, Princess Diana, Prince Charles, Prince William, or Robin Hill.</a:t>
            </a:r>
          </a:p>
          <a:p>
            <a:endParaRPr lang="en-US" altLang="en-US"/>
          </a:p>
          <a:p>
            <a:endParaRPr lang="en-US" altLang="en-US"/>
          </a:p>
        </p:txBody>
      </p:sp>
    </p:spTree>
    <p:extLst>
      <p:ext uri="{BB962C8B-B14F-4D97-AF65-F5344CB8AC3E}">
        <p14:creationId xmlns:p14="http://schemas.microsoft.com/office/powerpoint/2010/main" val="7192751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5B3B66-4205-074B-8A27-5F59A952D239}" type="slidenum">
              <a:rPr lang="en-US" altLang="en-US"/>
              <a:pPr/>
              <a:t>53</a:t>
            </a:fld>
            <a:endParaRPr lang="en-US" altLang="en-US"/>
          </a:p>
        </p:txBody>
      </p:sp>
      <p:sp>
        <p:nvSpPr>
          <p:cNvPr id="312322" name="Rectangle 2"/>
          <p:cNvSpPr>
            <a:spLocks noRot="1" noChangeArrowheads="1" noTextEdit="1"/>
          </p:cNvSpPr>
          <p:nvPr>
            <p:ph type="sldImg"/>
          </p:nvPr>
        </p:nvSpPr>
        <p:spPr>
          <a:ln/>
        </p:spPr>
      </p:sp>
      <p:sp>
        <p:nvSpPr>
          <p:cNvPr id="312323" name="Rectangle 3"/>
          <p:cNvSpPr>
            <a:spLocks noGrp="1" noChangeArrowheads="1"/>
          </p:cNvSpPr>
          <p:nvPr>
            <p:ph type="body" idx="1"/>
          </p:nvPr>
        </p:nvSpPr>
        <p:spPr/>
        <p:txBody>
          <a:bodyPr/>
          <a:lstStyle/>
          <a:p>
            <a:r>
              <a:rPr lang="en-US" altLang="en-US"/>
              <a:t>Eastern Redbud is usually the first harbinger of spring. Eastern Redbuds grow well in full sun in the northern part of its range but will benefit from some shade in the southern zones. Best growth occurs in a light, rich, moist soil but Eastern Redbud adapts well to a variety of soil including sandy or alkaline. Trees look better when they receive some irrigation in summer dry spells. Trees are sold as single or multistemmed. Eastern Redbud trees provide a wonderful show in the spring and fall. Several cultivars of Eastern Redbud may be seen ‘Alba has white flowers, blooms about a week later than the species. ‘Forest Pansy’ is a particularly attractive cultivar with purple-red leaves in the spring, but color fades to green in the summer in the south. Cercis canadensis var. texensis ‘Texas White’ and Cercis reniformis ‘Oklahoma’ have far superior foliage and make wonderful substitutes for Eastern Redbud, particularly in non-irrigated areas. </a:t>
            </a:r>
          </a:p>
        </p:txBody>
      </p:sp>
    </p:spTree>
    <p:extLst>
      <p:ext uri="{BB962C8B-B14F-4D97-AF65-F5344CB8AC3E}">
        <p14:creationId xmlns:p14="http://schemas.microsoft.com/office/powerpoint/2010/main" val="6713752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B13887-2491-A04E-B063-F2C193467301}" type="slidenum">
              <a:rPr lang="en-US" altLang="en-US"/>
              <a:pPr/>
              <a:t>55</a:t>
            </a:fld>
            <a:endParaRPr lang="en-US" altLang="en-US"/>
          </a:p>
        </p:txBody>
      </p:sp>
      <p:sp>
        <p:nvSpPr>
          <p:cNvPr id="322562" name="Rectangle 2"/>
          <p:cNvSpPr>
            <a:spLocks noRot="1" noChangeArrowheads="1" noTextEdit="1"/>
          </p:cNvSpPr>
          <p:nvPr>
            <p:ph type="sldImg"/>
          </p:nvPr>
        </p:nvSpPr>
        <p:spPr>
          <a:ln/>
        </p:spPr>
      </p:sp>
      <p:sp>
        <p:nvSpPr>
          <p:cNvPr id="322563" name="Rectangle 3"/>
          <p:cNvSpPr>
            <a:spLocks noGrp="1" noChangeArrowheads="1"/>
          </p:cNvSpPr>
          <p:nvPr>
            <p:ph type="body" idx="1"/>
          </p:nvPr>
        </p:nvSpPr>
        <p:spPr/>
        <p:txBody>
          <a:bodyPr/>
          <a:lstStyle/>
          <a:p>
            <a:r>
              <a:rPr lang="en-US" altLang="en-US"/>
              <a:t>This native shrub has dark green, glossy leaves and female plants develop purple-blue fruits which are highly prized by many birds. Fall color is not impressive in the south, with many leaves dropping to the ground a blackened green. The plant eventually grows 20 to 30 feet tall in the woods, spreads to 15 feet, and tolerates city conditions well. But trees are more commonly seen 10 to 15 feet tall in landscapes where they are grown in the open. It forms as a multi-stemmed round ball if left unpruned but can be trained into a small tree with lower branches removed. Fringetree needs sun to develop the best shape but prefers some afternoon shade. Fringetree prefers moist, acid soil and will gladly grow in even wet soils. It generally grows very slowly, usually 6 to 10 inches per year. </a:t>
            </a:r>
          </a:p>
        </p:txBody>
      </p:sp>
    </p:spTree>
    <p:extLst>
      <p:ext uri="{BB962C8B-B14F-4D97-AF65-F5344CB8AC3E}">
        <p14:creationId xmlns:p14="http://schemas.microsoft.com/office/powerpoint/2010/main" val="9243756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F81574-7F98-CE41-B5CD-6E13CE45846E}" type="slidenum">
              <a:rPr lang="en-US" altLang="en-US"/>
              <a:pPr/>
              <a:t>56</a:t>
            </a:fld>
            <a:endParaRPr lang="en-US" altLang="en-US"/>
          </a:p>
        </p:txBody>
      </p:sp>
      <p:sp>
        <p:nvSpPr>
          <p:cNvPr id="402434" name="Rectangle 2"/>
          <p:cNvSpPr>
            <a:spLocks noRot="1" noChangeArrowheads="1" noTextEdit="1"/>
          </p:cNvSpPr>
          <p:nvPr>
            <p:ph type="sldImg"/>
          </p:nvPr>
        </p:nvSpPr>
        <p:spPr>
          <a:ln/>
        </p:spPr>
      </p:sp>
      <p:sp>
        <p:nvSpPr>
          <p:cNvPr id="402435" name="Rectangle 3"/>
          <p:cNvSpPr>
            <a:spLocks noGrp="1" noChangeArrowheads="1"/>
          </p:cNvSpPr>
          <p:nvPr>
            <p:ph type="body" idx="1"/>
          </p:nvPr>
        </p:nvSpPr>
        <p:spPr/>
        <p:txBody>
          <a:bodyPr/>
          <a:lstStyle/>
          <a:p>
            <a:r>
              <a:rPr lang="en-US" altLang="en-US"/>
              <a:t>No tree evokes the magic of the South like the Southern Magnolia. </a:t>
            </a:r>
            <a:r>
              <a:rPr lang="en-US" altLang="en-US" i="1"/>
              <a:t>Magnolia grandiflora </a:t>
            </a:r>
            <a:r>
              <a:rPr lang="en-US" altLang="en-US"/>
              <a:t>has large fragrant white flowers and shiny evergreen leaves that make it one of the popular ornamental trees in the world. This moderately fast-growing medium-sized tree grows best on rich, moist, well-drained soils. Southern Magnolia is shade tolerant but develops its best shape in full sun. Magnolia is pollution tolerant making it a good urban tree. Newer varieties like ‘Alta’ and ‘Little Gem’ are more suited to situations where space is limited. On good sites, southern magnolia trees average 60 to 80 ft tall. Heights 100 to 125 ft have been reported in Florida.</a:t>
            </a:r>
          </a:p>
        </p:txBody>
      </p:sp>
    </p:spTree>
    <p:extLst>
      <p:ext uri="{BB962C8B-B14F-4D97-AF65-F5344CB8AC3E}">
        <p14:creationId xmlns:p14="http://schemas.microsoft.com/office/powerpoint/2010/main" val="10849816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4CCEB7-2EB5-6A48-859A-3A549A36C510}" type="slidenum">
              <a:rPr lang="en-US" altLang="en-US"/>
              <a:pPr/>
              <a:t>57</a:t>
            </a:fld>
            <a:endParaRPr lang="en-US" altLang="en-US"/>
          </a:p>
        </p:txBody>
      </p:sp>
      <p:sp>
        <p:nvSpPr>
          <p:cNvPr id="324610" name="Rectangle 2"/>
          <p:cNvSpPr>
            <a:spLocks noRot="1" noChangeArrowheads="1" noTextEdit="1"/>
          </p:cNvSpPr>
          <p:nvPr>
            <p:ph type="sldImg"/>
          </p:nvPr>
        </p:nvSpPr>
        <p:spPr>
          <a:ln/>
        </p:spPr>
      </p:sp>
      <p:sp>
        <p:nvSpPr>
          <p:cNvPr id="324611" name="Rectangle 3"/>
          <p:cNvSpPr>
            <a:spLocks noGrp="1" noChangeArrowheads="1"/>
          </p:cNvSpPr>
          <p:nvPr>
            <p:ph type="body" idx="1"/>
          </p:nvPr>
        </p:nvSpPr>
        <p:spPr/>
        <p:txBody>
          <a:bodyPr/>
          <a:lstStyle/>
          <a:p>
            <a:r>
              <a:rPr lang="en-US" altLang="en-US"/>
              <a:t>The Willow Oak </a:t>
            </a:r>
            <a:r>
              <a:rPr lang="en-US" altLang="en-US" i="1"/>
              <a:t>Quercus phellos</a:t>
            </a:r>
            <a:r>
              <a:rPr lang="en-US" altLang="en-US"/>
              <a:t> is one of our finest native oaks and is well suited to the landscape. Fast growing, it makes a fine shade tree growing 40 to 60 feet high and 30 to 40 feet wide. The texture is fine with deep green narrow leaves that turn yellow in fall. The narrow leaves generally all fall at one time after turning yellow and then brown. </a:t>
            </a:r>
          </a:p>
          <a:p>
            <a:endParaRPr lang="en-US" altLang="en-US"/>
          </a:p>
        </p:txBody>
      </p:sp>
    </p:spTree>
    <p:extLst>
      <p:ext uri="{BB962C8B-B14F-4D97-AF65-F5344CB8AC3E}">
        <p14:creationId xmlns:p14="http://schemas.microsoft.com/office/powerpoint/2010/main" val="10022389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5A65F7-9963-2B4E-916A-50B886911138}" type="slidenum">
              <a:rPr lang="en-US" altLang="en-US"/>
              <a:pPr/>
              <a:t>58</a:t>
            </a:fld>
            <a:endParaRPr lang="en-US" altLang="en-US"/>
          </a:p>
        </p:txBody>
      </p:sp>
      <p:sp>
        <p:nvSpPr>
          <p:cNvPr id="314370" name="Rectangle 2"/>
          <p:cNvSpPr>
            <a:spLocks noRot="1" noChangeArrowheads="1" noTextEdit="1"/>
          </p:cNvSpPr>
          <p:nvPr>
            <p:ph type="sldImg"/>
          </p:nvPr>
        </p:nvSpPr>
        <p:spPr>
          <a:ln/>
        </p:spPr>
      </p:sp>
      <p:sp>
        <p:nvSpPr>
          <p:cNvPr id="314371" name="Rectangle 3"/>
          <p:cNvSpPr>
            <a:spLocks noGrp="1" noChangeArrowheads="1"/>
          </p:cNvSpPr>
          <p:nvPr>
            <p:ph type="body" idx="1"/>
          </p:nvPr>
        </p:nvSpPr>
        <p:spPr/>
        <p:txBody>
          <a:bodyPr/>
          <a:lstStyle/>
          <a:p>
            <a:r>
              <a:rPr lang="en-US" altLang="en-US"/>
              <a:t>The native Baldcypress, </a:t>
            </a:r>
            <a:r>
              <a:rPr lang="en-US" altLang="en-US" i="1"/>
              <a:t>Taxodium distichum,</a:t>
            </a:r>
            <a:r>
              <a:rPr lang="en-US" altLang="en-US"/>
              <a:t> makes a good street tree growing 50 to 100’ tall by 20 to 30’ wide. Grows well in wet or dry soil and is heat and drought tolerant. Needles turn reddish brown and drop in the fall but make for easy cleanup. Cypress knees are produced when grown in or near water. </a:t>
            </a:r>
          </a:p>
        </p:txBody>
      </p:sp>
    </p:spTree>
    <p:extLst>
      <p:ext uri="{BB962C8B-B14F-4D97-AF65-F5344CB8AC3E}">
        <p14:creationId xmlns:p14="http://schemas.microsoft.com/office/powerpoint/2010/main" val="19162766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84F204-BCBA-D549-B089-A07DB994495B}" type="slidenum">
              <a:rPr lang="en-US" altLang="en-US"/>
              <a:pPr/>
              <a:t>60</a:t>
            </a:fld>
            <a:endParaRPr lang="en-US" altLang="en-US"/>
          </a:p>
        </p:txBody>
      </p:sp>
      <p:sp>
        <p:nvSpPr>
          <p:cNvPr id="364546" name="Rectangle 2"/>
          <p:cNvSpPr>
            <a:spLocks noRot="1" noChangeArrowheads="1" noTextEdit="1"/>
          </p:cNvSpPr>
          <p:nvPr>
            <p:ph type="sldImg"/>
          </p:nvPr>
        </p:nvSpPr>
        <p:spPr>
          <a:ln/>
        </p:spPr>
      </p:sp>
      <p:sp>
        <p:nvSpPr>
          <p:cNvPr id="364547" name="Rectangle 3"/>
          <p:cNvSpPr>
            <a:spLocks noGrp="1" noChangeArrowheads="1"/>
          </p:cNvSpPr>
          <p:nvPr>
            <p:ph type="body" idx="1"/>
          </p:nvPr>
        </p:nvSpPr>
        <p:spPr/>
        <p:txBody>
          <a:bodyPr/>
          <a:lstStyle/>
          <a:p>
            <a:r>
              <a:rPr lang="en-US" altLang="en-US"/>
              <a:t>Persian Parrotia or Ironwood </a:t>
            </a:r>
            <a:r>
              <a:rPr lang="en-US" altLang="en-US" i="1"/>
              <a:t>Parrotia persica</a:t>
            </a:r>
            <a:r>
              <a:rPr lang="en-US" altLang="en-US"/>
              <a:t> is a small, single trunk, deciduous tree eventually growing 20-40' tall or a large, multi-stemmed shrub growing to 15' tall. Apetalous flowers with dense, red stamens surrounded by brownish bracts appear in late winter to early spring before the foliage. Flowers are attractive on close inspection, but are generally considered to be somewhat insignificant. Oval to oblong leaves (to 4" long) emerge reddish-purple in spring, mature to a lustrous, medium to dark green in summer and change to variable shades of yellow, orange and red in fall. Bark of mature trees exfoliates to show green, white or tan patches beneath and provides good winter interest. </a:t>
            </a:r>
          </a:p>
          <a:p>
            <a:endParaRPr lang="en-US" altLang="en-US"/>
          </a:p>
        </p:txBody>
      </p:sp>
    </p:spTree>
    <p:extLst>
      <p:ext uri="{BB962C8B-B14F-4D97-AF65-F5344CB8AC3E}">
        <p14:creationId xmlns:p14="http://schemas.microsoft.com/office/powerpoint/2010/main" val="10490999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C22A9E-4C0B-BC4C-941F-C42C6DD9B3D6}" type="slidenum">
              <a:rPr lang="en-US" altLang="en-US"/>
              <a:pPr/>
              <a:t>61</a:t>
            </a:fld>
            <a:endParaRPr lang="en-US" altLang="en-US"/>
          </a:p>
        </p:txBody>
      </p:sp>
      <p:sp>
        <p:nvSpPr>
          <p:cNvPr id="366594" name="Rectangle 2"/>
          <p:cNvSpPr>
            <a:spLocks noRot="1" noChangeArrowheads="1" noTextEdit="1"/>
          </p:cNvSpPr>
          <p:nvPr>
            <p:ph type="sldImg"/>
          </p:nvPr>
        </p:nvSpPr>
        <p:spPr>
          <a:ln/>
        </p:spPr>
      </p:sp>
      <p:sp>
        <p:nvSpPr>
          <p:cNvPr id="366595" name="Rectangle 3"/>
          <p:cNvSpPr>
            <a:spLocks noGrp="1" noChangeArrowheads="1"/>
          </p:cNvSpPr>
          <p:nvPr>
            <p:ph type="body" idx="1"/>
          </p:nvPr>
        </p:nvSpPr>
        <p:spPr/>
        <p:txBody>
          <a:bodyPr/>
          <a:lstStyle/>
          <a:p>
            <a:r>
              <a:rPr lang="en-US" altLang="en-US"/>
              <a:t>Lacebark Pine is a very picturesque multi-trunked and upright, oval tree through about age 40, then begins spreading into a flattened canopy allowing filtered sunlight beneath. The beautiful grey/green, mottled, exfoliating bark becomes chalky white on mature trees and is one of the best Pines for this character. Cultivated in the Orient for its striking bark, Lacebark Pine can be often seen on the grounds of Buddhist temples. Capable of reaching 75 feet in height, it is more often seen at 30 to 50 feet with a 20 to 35-foot spread and has a rounded to pyramidal outline when young. Lacebark pine is a slow grower and does not tolerate excessively wet or dry soils.</a:t>
            </a:r>
          </a:p>
          <a:p>
            <a:endParaRPr lang="en-US" altLang="en-US"/>
          </a:p>
        </p:txBody>
      </p:sp>
    </p:spTree>
    <p:extLst>
      <p:ext uri="{BB962C8B-B14F-4D97-AF65-F5344CB8AC3E}">
        <p14:creationId xmlns:p14="http://schemas.microsoft.com/office/powerpoint/2010/main" val="13823698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1258D2-0BD9-2E47-A0CF-E56BF1D533E4}" type="slidenum">
              <a:rPr lang="en-US" altLang="en-US"/>
              <a:pPr/>
              <a:t>62</a:t>
            </a:fld>
            <a:endParaRPr lang="en-US" altLang="en-US"/>
          </a:p>
        </p:txBody>
      </p:sp>
      <p:sp>
        <p:nvSpPr>
          <p:cNvPr id="368642" name="Rectangle 2"/>
          <p:cNvSpPr>
            <a:spLocks noRot="1" noChangeArrowheads="1" noTextEdit="1"/>
          </p:cNvSpPr>
          <p:nvPr>
            <p:ph type="sldImg"/>
          </p:nvPr>
        </p:nvSpPr>
        <p:spPr>
          <a:ln/>
        </p:spPr>
      </p:sp>
      <p:sp>
        <p:nvSpPr>
          <p:cNvPr id="368643" name="Rectangle 3"/>
          <p:cNvSpPr>
            <a:spLocks noGrp="1" noChangeArrowheads="1"/>
          </p:cNvSpPr>
          <p:nvPr>
            <p:ph type="body" idx="1"/>
          </p:nvPr>
        </p:nvSpPr>
        <p:spPr/>
        <p:txBody>
          <a:bodyPr/>
          <a:lstStyle/>
          <a:p>
            <a:r>
              <a:rPr lang="en-US" altLang="en-US"/>
              <a:t>Chinese Pistache </a:t>
            </a:r>
            <a:r>
              <a:rPr lang="en-US" altLang="en-US" i="1"/>
              <a:t>Pistacia chinensis</a:t>
            </a:r>
            <a:r>
              <a:rPr lang="en-US" altLang="en-US"/>
              <a:t> grows quickly in full sun to partial shade on moderately fertile, well-drained soils and will withstand heat and drought extremely well. Leaves are finely divided, lustrous, and dark green. Bright red fruit on female trees ripening to dark blue, peeling, attractive bark, and wonderful fall colors combine to make Chinese Pistache an outstanding</a:t>
            </a:r>
          </a:p>
          <a:p>
            <a:r>
              <a:rPr lang="en-US" altLang="en-US"/>
              <a:t>specimen, shade, or street tree. Capable of reaching 60 feet in height with a 25 to 35-foot spread, Chinese Pistache is usually seen at 25 to 35 feet in height with an oval, rounded canopy and light, open branching creating light shade. The crown is quite round and symmetrical on older specimens when grown in full sun but becomes misshapen in too much shade - best for full sun areas. Grows in clay, loam, or sand in a wide range of soil pH. Chinese Pistache is also very adaptable to urban situations.</a:t>
            </a:r>
          </a:p>
          <a:p>
            <a:endParaRPr lang="en-US" altLang="en-US"/>
          </a:p>
        </p:txBody>
      </p:sp>
    </p:spTree>
    <p:extLst>
      <p:ext uri="{BB962C8B-B14F-4D97-AF65-F5344CB8AC3E}">
        <p14:creationId xmlns:p14="http://schemas.microsoft.com/office/powerpoint/2010/main" val="2012563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450ACC-2757-9C4B-9AE6-65BAD354336A}" type="slidenum">
              <a:rPr lang="en-US" altLang="en-US"/>
              <a:pPr/>
              <a:t>6</a:t>
            </a:fld>
            <a:endParaRPr lang="en-US" altLang="en-US"/>
          </a:p>
        </p:txBody>
      </p:sp>
      <p:sp>
        <p:nvSpPr>
          <p:cNvPr id="22530" name="Rectangle 2"/>
          <p:cNvSpPr>
            <a:spLocks noRot="1" noChangeArrowheads="1" noTextEdit="1"/>
          </p:cNvSpPr>
          <p:nvPr>
            <p:ph type="sldImg"/>
          </p:nvPr>
        </p:nvSpPr>
        <p:spPr>
          <a:ln/>
        </p:spPr>
      </p:sp>
      <p:sp>
        <p:nvSpPr>
          <p:cNvPr id="22531" name="Rectangle 3"/>
          <p:cNvSpPr>
            <a:spLocks noGrp="1" noChangeArrowheads="1"/>
          </p:cNvSpPr>
          <p:nvPr>
            <p:ph type="body" idx="1"/>
          </p:nvPr>
        </p:nvSpPr>
        <p:spPr/>
        <p:txBody>
          <a:bodyPr/>
          <a:lstStyle/>
          <a:p>
            <a:r>
              <a:rPr lang="en-US" altLang="en-US"/>
              <a:t>When selecting a tree in an urban environment there are three important questions that need to be answered before you can plant the tree. They are : What is the purpose of the tree? What are the characteristics of the planting site? And What are the characteristics of the tree? Asking these questions before planting a tree can help insure the tree has the best chance for healthy growth, development and survival.</a:t>
            </a:r>
          </a:p>
        </p:txBody>
      </p:sp>
    </p:spTree>
    <p:extLst>
      <p:ext uri="{BB962C8B-B14F-4D97-AF65-F5344CB8AC3E}">
        <p14:creationId xmlns:p14="http://schemas.microsoft.com/office/powerpoint/2010/main" val="19973560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C4FBE3-DA80-154F-BD90-EB88F9F2ADEF}" type="slidenum">
              <a:rPr lang="en-US" altLang="en-US"/>
              <a:pPr/>
              <a:t>63</a:t>
            </a:fld>
            <a:endParaRPr lang="en-US" altLang="en-US"/>
          </a:p>
        </p:txBody>
      </p:sp>
      <p:sp>
        <p:nvSpPr>
          <p:cNvPr id="360450" name="Rectangle 2"/>
          <p:cNvSpPr>
            <a:spLocks noRot="1" noChangeArrowheads="1" noTextEdit="1"/>
          </p:cNvSpPr>
          <p:nvPr>
            <p:ph type="sldImg"/>
          </p:nvPr>
        </p:nvSpPr>
        <p:spPr>
          <a:ln/>
        </p:spPr>
      </p:sp>
      <p:sp>
        <p:nvSpPr>
          <p:cNvPr id="360451" name="Rectangle 3"/>
          <p:cNvSpPr>
            <a:spLocks noGrp="1" noChangeArrowheads="1"/>
          </p:cNvSpPr>
          <p:nvPr>
            <p:ph type="body" idx="1"/>
          </p:nvPr>
        </p:nvSpPr>
        <p:spPr/>
        <p:txBody>
          <a:bodyPr/>
          <a:lstStyle/>
          <a:p>
            <a:r>
              <a:rPr lang="en-US" altLang="en-US"/>
              <a:t>American Yellowwood is a native deciduous tree growing to 30-50 feet high. Developing a broad, rounded crown with delicate-looking branches, it makes an excellent specimen tree in the landscape. It does however looks its best when the low-growing branches are left intact, instead of limbing it up. Flowers in late April and May with fragrant panicles of white flowers 8-14 inches long. Yellowwood is an alternate bloomer, flowering heavy one year then resting the next and it may take 5-8 years to bloom, but it's worth the wait! Foliage is rich green in summer and turns a soft yellow in fall. It is a slow growing tree, best in full sun. Lightly fertilize and it does require an occasional application of lime. ‘Rosea’ cultivar has pink flowers.</a:t>
            </a:r>
          </a:p>
          <a:p>
            <a:endParaRPr lang="en-US" altLang="en-US"/>
          </a:p>
        </p:txBody>
      </p:sp>
    </p:spTree>
    <p:extLst>
      <p:ext uri="{BB962C8B-B14F-4D97-AF65-F5344CB8AC3E}">
        <p14:creationId xmlns:p14="http://schemas.microsoft.com/office/powerpoint/2010/main" val="1473669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5B0E39-104D-F84E-8286-16701F31499F}" type="slidenum">
              <a:rPr lang="en-US" altLang="en-US"/>
              <a:pPr/>
              <a:t>64</a:t>
            </a:fld>
            <a:endParaRPr lang="en-US" altLang="en-US"/>
          </a:p>
        </p:txBody>
      </p:sp>
      <p:sp>
        <p:nvSpPr>
          <p:cNvPr id="375810" name="Rectangle 2"/>
          <p:cNvSpPr>
            <a:spLocks noRot="1" noChangeArrowheads="1" noTextEdit="1"/>
          </p:cNvSpPr>
          <p:nvPr>
            <p:ph type="sldImg"/>
          </p:nvPr>
        </p:nvSpPr>
        <p:spPr>
          <a:ln/>
        </p:spPr>
      </p:sp>
      <p:sp>
        <p:nvSpPr>
          <p:cNvPr id="375811" name="Rectangle 3"/>
          <p:cNvSpPr>
            <a:spLocks noGrp="1" noChangeArrowheads="1"/>
          </p:cNvSpPr>
          <p:nvPr>
            <p:ph type="body" idx="1"/>
          </p:nvPr>
        </p:nvSpPr>
        <p:spPr/>
        <p:txBody>
          <a:bodyPr/>
          <a:lstStyle/>
          <a:p>
            <a:r>
              <a:rPr lang="en-US" altLang="en-US"/>
              <a:t>Japanese Zelkova is a massive tree, with the trunk capable of growing to four feet or more in diameter and 55 to 80 feet tall with a spread of 50 to 75 feet. It has a moderate growth rate and likes a sunny exposure. Branches are more numerous and smaller in diameter than its cousin, the American Elm, but Zelkova is not affected by Dutch Elm Disease. Leaves are 1.5 to 4 inches long, turning a brilliant yellow, orange, or burnt umber in the fall.</a:t>
            </a:r>
          </a:p>
        </p:txBody>
      </p:sp>
    </p:spTree>
    <p:extLst>
      <p:ext uri="{BB962C8B-B14F-4D97-AF65-F5344CB8AC3E}">
        <p14:creationId xmlns:p14="http://schemas.microsoft.com/office/powerpoint/2010/main" val="747616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EF04CA-8C88-DA4C-9491-1614CF271A47}" type="slidenum">
              <a:rPr lang="en-US" altLang="en-US"/>
              <a:pPr/>
              <a:t>65</a:t>
            </a:fld>
            <a:endParaRPr lang="en-US" altLang="en-US"/>
          </a:p>
        </p:txBody>
      </p:sp>
      <p:sp>
        <p:nvSpPr>
          <p:cNvPr id="362498" name="Rectangle 2"/>
          <p:cNvSpPr>
            <a:spLocks noRot="1" noChangeArrowheads="1" noTextEdit="1"/>
          </p:cNvSpPr>
          <p:nvPr>
            <p:ph type="sldImg"/>
          </p:nvPr>
        </p:nvSpPr>
        <p:spPr>
          <a:ln/>
        </p:spPr>
      </p:sp>
      <p:sp>
        <p:nvSpPr>
          <p:cNvPr id="362499" name="Rectangle 3"/>
          <p:cNvSpPr>
            <a:spLocks noGrp="1" noChangeArrowheads="1"/>
          </p:cNvSpPr>
          <p:nvPr>
            <p:ph type="body" idx="1"/>
          </p:nvPr>
        </p:nvSpPr>
        <p:spPr/>
        <p:txBody>
          <a:bodyPr/>
          <a:lstStyle/>
          <a:p>
            <a:r>
              <a:rPr lang="en-US" altLang="en-US"/>
              <a:t>American smoketree is a small, deciduous, rounded, native tree or large, upright shrub typically growing 20-30' tall and occurring on limestone glades, rocky limestone bluffs and bald knobs. Smoketree gets its common name not from the 6-10" flower clusters which bloom in June, but from the billowy hairs which turn a smoky pink to purplish pink in summer, thus covering the tree with fluffy, hazy, smoke-like puffs. Bluish green leaves are, as the species name suggests, obovate. Foliage turns a variety of colors in the fall including yellow, red, orange and reddish purple, and produces some of the best fall color of any of the native American trees and shrubs. Smoketree should be planted in a sunny location. </a:t>
            </a:r>
          </a:p>
          <a:p>
            <a:endParaRPr lang="en-US" altLang="en-US"/>
          </a:p>
        </p:txBody>
      </p:sp>
    </p:spTree>
    <p:extLst>
      <p:ext uri="{BB962C8B-B14F-4D97-AF65-F5344CB8AC3E}">
        <p14:creationId xmlns:p14="http://schemas.microsoft.com/office/powerpoint/2010/main" val="2625372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1BAC7A-265B-BF4C-A7A3-9FDBBCD68C38}" type="slidenum">
              <a:rPr lang="en-US" altLang="en-US"/>
              <a:pPr/>
              <a:t>66</a:t>
            </a:fld>
            <a:endParaRPr lang="en-US" altLang="en-US"/>
          </a:p>
        </p:txBody>
      </p:sp>
      <p:sp>
        <p:nvSpPr>
          <p:cNvPr id="328706" name="Rectangle 2"/>
          <p:cNvSpPr>
            <a:spLocks noRot="1" noChangeArrowheads="1" noTextEdit="1"/>
          </p:cNvSpPr>
          <p:nvPr>
            <p:ph type="sldImg"/>
          </p:nvPr>
        </p:nvSpPr>
        <p:spPr>
          <a:ln/>
        </p:spPr>
      </p:sp>
      <p:sp>
        <p:nvSpPr>
          <p:cNvPr id="328707" name="Rectangle 3"/>
          <p:cNvSpPr>
            <a:spLocks noGrp="1" noChangeArrowheads="1"/>
          </p:cNvSpPr>
          <p:nvPr>
            <p:ph type="body" idx="1"/>
          </p:nvPr>
        </p:nvSpPr>
        <p:spPr/>
        <p:txBody>
          <a:bodyPr/>
          <a:lstStyle/>
          <a:p>
            <a:r>
              <a:rPr lang="en-US" altLang="en-US"/>
              <a:t>Ginkgo biloba is a large upright columnar shade tree; the species form usually matures at about 80' tall by 60' wide under urban conditions, but specimen trees in open areas can get much, much larger. Ginkgo refers moist, deep, sandy soils in full sun, but is very adaptable to stressful situations, including poor soils, compacted soils, various soil pHs, heat, drought, Winter salt spray, and air pollution and is therefore very urban tolerant. Female trees bear a fruit which is messy and malodorous when it drops from the tree. Ginkgo’s fall color is usually chartreuse or golden-yellow in excellent years. </a:t>
            </a:r>
          </a:p>
        </p:txBody>
      </p:sp>
    </p:spTree>
    <p:extLst>
      <p:ext uri="{BB962C8B-B14F-4D97-AF65-F5344CB8AC3E}">
        <p14:creationId xmlns:p14="http://schemas.microsoft.com/office/powerpoint/2010/main" val="15316456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EC7F5D-6D64-4447-9387-5C841CA2955C}" type="slidenum">
              <a:rPr lang="en-US" altLang="en-US"/>
              <a:pPr/>
              <a:t>68</a:t>
            </a:fld>
            <a:endParaRPr lang="en-US" altLang="en-US"/>
          </a:p>
        </p:txBody>
      </p:sp>
      <p:sp>
        <p:nvSpPr>
          <p:cNvPr id="354306" name="Rectangle 2"/>
          <p:cNvSpPr>
            <a:spLocks noRot="1" noChangeArrowheads="1" noTextEdit="1"/>
          </p:cNvSpPr>
          <p:nvPr>
            <p:ph type="sldImg"/>
          </p:nvPr>
        </p:nvSpPr>
        <p:spPr>
          <a:ln/>
        </p:spPr>
      </p:sp>
      <p:sp>
        <p:nvSpPr>
          <p:cNvPr id="354307" name="Rectangle 3"/>
          <p:cNvSpPr>
            <a:spLocks noGrp="1" noChangeArrowheads="1"/>
          </p:cNvSpPr>
          <p:nvPr>
            <p:ph type="body" idx="1"/>
          </p:nvPr>
        </p:nvSpPr>
        <p:spPr/>
        <p:txBody>
          <a:bodyPr/>
          <a:lstStyle/>
          <a:p>
            <a:r>
              <a:rPr lang="en-US" altLang="en-US"/>
              <a:t>Chalkbark Maple </a:t>
            </a:r>
            <a:r>
              <a:rPr lang="en-US" altLang="en-US" i="1"/>
              <a:t>Acer leucoderme</a:t>
            </a:r>
            <a:r>
              <a:rPr lang="en-US" altLang="en-US"/>
              <a:t>, a 25 to 30-foot-tall native North American tree, is reportedly quite similar to the Florida Maple. Often seen with multiple trunks, the chalky white or light gray bark of this tree is quite attractive. The bark on older trees often becomes ridged and blackened near the ground. The two to three-inch- diameter, lobed leaves, with fuzzy undersides, give a spectacular display in the fall months, ranging from shimmering yellow to vivid orange and deep red. The striking white bark makes Chalkbark Maple </a:t>
            </a:r>
            <a:r>
              <a:rPr lang="en-US" altLang="en-US" i="1"/>
              <a:t>Acer leucoderme</a:t>
            </a:r>
            <a:r>
              <a:rPr lang="en-US" altLang="en-US"/>
              <a:t> well suited for planting as a specimen displayed against a dark background. Surprisingly underused, this small Maple is well suited for a variety of sites, including home landscapes. Chalkbark Maple grows well in full sun, partial shade, or deep shade, and has a high tolerance for dry soils. </a:t>
            </a:r>
          </a:p>
        </p:txBody>
      </p:sp>
    </p:spTree>
    <p:extLst>
      <p:ext uri="{BB962C8B-B14F-4D97-AF65-F5344CB8AC3E}">
        <p14:creationId xmlns:p14="http://schemas.microsoft.com/office/powerpoint/2010/main" val="4811562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8CAE94-E91D-8644-9DED-C9973ABCE621}" type="slidenum">
              <a:rPr lang="en-US" altLang="en-US"/>
              <a:pPr/>
              <a:t>69</a:t>
            </a:fld>
            <a:endParaRPr lang="en-US" altLang="en-US"/>
          </a:p>
        </p:txBody>
      </p:sp>
      <p:sp>
        <p:nvSpPr>
          <p:cNvPr id="330754" name="Rectangle 2"/>
          <p:cNvSpPr>
            <a:spLocks noRot="1" noChangeArrowheads="1" noTextEdit="1"/>
          </p:cNvSpPr>
          <p:nvPr>
            <p:ph type="sldImg"/>
          </p:nvPr>
        </p:nvSpPr>
        <p:spPr>
          <a:ln/>
        </p:spPr>
      </p:sp>
      <p:sp>
        <p:nvSpPr>
          <p:cNvPr id="330755" name="Rectangle 3"/>
          <p:cNvSpPr>
            <a:spLocks noGrp="1" noChangeArrowheads="1"/>
          </p:cNvSpPr>
          <p:nvPr>
            <p:ph type="body" idx="1"/>
          </p:nvPr>
        </p:nvSpPr>
        <p:spPr/>
        <p:txBody>
          <a:bodyPr/>
          <a:lstStyle/>
          <a:p>
            <a:r>
              <a:rPr lang="en-US" altLang="en-US"/>
              <a:t>Native to China, Korea and Japan, </a:t>
            </a:r>
            <a:r>
              <a:rPr lang="en-US" altLang="en-US" i="1"/>
              <a:t>Ulmus parvifolia</a:t>
            </a:r>
            <a:r>
              <a:rPr lang="en-US" altLang="en-US"/>
              <a:t>, commonly known as Chinese elm or lacebark elm, is a deciduous tree that typically grows to 60’ tall with a rounded crown. It is noted for its elliptic, toothed, glossy, dark green leaves (to 2.5” long), mottled bark and resistance to Dutch elm disease. Lacebark elm grows in a vase shape makes a good urban tree. It is fibrous rooted, fast growing and drought tolerant, but will tolerate moist sites. </a:t>
            </a:r>
          </a:p>
        </p:txBody>
      </p:sp>
    </p:spTree>
    <p:extLst>
      <p:ext uri="{BB962C8B-B14F-4D97-AF65-F5344CB8AC3E}">
        <p14:creationId xmlns:p14="http://schemas.microsoft.com/office/powerpoint/2010/main" val="15167426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0933A-8100-1441-B23D-17DEF4E7C616}" type="slidenum">
              <a:rPr lang="en-US" altLang="en-US"/>
              <a:pPr/>
              <a:t>70</a:t>
            </a:fld>
            <a:endParaRPr lang="en-US" altLang="en-US"/>
          </a:p>
        </p:txBody>
      </p:sp>
      <p:sp>
        <p:nvSpPr>
          <p:cNvPr id="332802" name="Rectangle 2"/>
          <p:cNvSpPr>
            <a:spLocks noRot="1" noChangeArrowheads="1" noTextEdit="1"/>
          </p:cNvSpPr>
          <p:nvPr>
            <p:ph type="sldImg"/>
          </p:nvPr>
        </p:nvSpPr>
        <p:spPr>
          <a:ln/>
        </p:spPr>
      </p:sp>
      <p:sp>
        <p:nvSpPr>
          <p:cNvPr id="332803" name="Rectangle 3"/>
          <p:cNvSpPr>
            <a:spLocks noGrp="1" noChangeArrowheads="1"/>
          </p:cNvSpPr>
          <p:nvPr>
            <p:ph type="body" idx="1"/>
          </p:nvPr>
        </p:nvSpPr>
        <p:spPr/>
        <p:txBody>
          <a:bodyPr/>
          <a:lstStyle/>
          <a:p>
            <a:r>
              <a:rPr lang="en-US" altLang="en-US"/>
              <a:t>Sourwood </a:t>
            </a:r>
            <a:r>
              <a:rPr lang="en-US" altLang="en-US" i="1"/>
              <a:t>Oxydendron arboreum </a:t>
            </a:r>
            <a:r>
              <a:rPr lang="en-US" altLang="en-US"/>
              <a:t>is an excellent native tree, providing multi-season interest. Average size is 25 to 30’ feel tall and 20 feet wide. The white bell-shaped flowers which appear in early summer are prized by bees. Sourwood honey is popular in the Appalachian regions of the United States. Fall color is spectacular often red, yellow and purple on the same tree, though red is the dominant color. Sourwood </a:t>
            </a:r>
          </a:p>
          <a:p>
            <a:endParaRPr lang="en-US" altLang="en-US"/>
          </a:p>
        </p:txBody>
      </p:sp>
    </p:spTree>
    <p:extLst>
      <p:ext uri="{BB962C8B-B14F-4D97-AF65-F5344CB8AC3E}">
        <p14:creationId xmlns:p14="http://schemas.microsoft.com/office/powerpoint/2010/main" val="12623244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3FA9B8-6A9C-C541-AADC-74C34FF48C9C}" type="slidenum">
              <a:rPr lang="en-US" altLang="en-US"/>
              <a:pPr/>
              <a:t>71</a:t>
            </a:fld>
            <a:endParaRPr lang="en-US" altLang="en-US"/>
          </a:p>
        </p:txBody>
      </p:sp>
      <p:sp>
        <p:nvSpPr>
          <p:cNvPr id="334850" name="Rectangle 2"/>
          <p:cNvSpPr>
            <a:spLocks noRot="1" noChangeArrowheads="1" noTextEdit="1"/>
          </p:cNvSpPr>
          <p:nvPr>
            <p:ph type="sldImg"/>
          </p:nvPr>
        </p:nvSpPr>
        <p:spPr>
          <a:ln/>
        </p:spPr>
      </p:sp>
      <p:sp>
        <p:nvSpPr>
          <p:cNvPr id="334851" name="Rectangle 3"/>
          <p:cNvSpPr>
            <a:spLocks noGrp="1" noChangeArrowheads="1"/>
          </p:cNvSpPr>
          <p:nvPr>
            <p:ph type="body" idx="1"/>
          </p:nvPr>
        </p:nvSpPr>
        <p:spPr/>
        <p:txBody>
          <a:bodyPr/>
          <a:lstStyle/>
          <a:p>
            <a:r>
              <a:rPr lang="en-US" altLang="en-US"/>
              <a:t>Bradford Pear is relatively free of insect problems. It does, however, suffer from severe branch splitting, especially in older trees (15+ years). The narrow branching angles cause trees to split in half, especially when subjected to ice and storm conditions. Pruning to correct this problem is difficult, but attempts to improve branch angles and structure should be done in winter or early spring, before growth begins. Bradford Pears may also be susceptible to fire blight and leaf spots as are most pears. Although the reason many people fall in love with Bradford Pear trees is the spectacular white flower show in spring, the odor is another common complaint and fallen fruits are sticky and messy in autumn. </a:t>
            </a:r>
          </a:p>
          <a:p>
            <a:endParaRPr lang="en-US" altLang="en-US"/>
          </a:p>
        </p:txBody>
      </p:sp>
    </p:spTree>
    <p:extLst>
      <p:ext uri="{BB962C8B-B14F-4D97-AF65-F5344CB8AC3E}">
        <p14:creationId xmlns:p14="http://schemas.microsoft.com/office/powerpoint/2010/main" val="8960824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8673DD-8414-F549-BBDB-1DDB2B58423B}" type="slidenum">
              <a:rPr lang="en-US" altLang="en-US"/>
              <a:pPr/>
              <a:t>72</a:t>
            </a:fld>
            <a:endParaRPr lang="en-US" altLang="en-US"/>
          </a:p>
        </p:txBody>
      </p:sp>
      <p:sp>
        <p:nvSpPr>
          <p:cNvPr id="336898" name="Rectangle 2"/>
          <p:cNvSpPr>
            <a:spLocks noRot="1" noChangeArrowheads="1" noTextEdit="1"/>
          </p:cNvSpPr>
          <p:nvPr>
            <p:ph type="sldImg"/>
          </p:nvPr>
        </p:nvSpPr>
        <p:spPr>
          <a:ln/>
        </p:spPr>
      </p:sp>
      <p:sp>
        <p:nvSpPr>
          <p:cNvPr id="336899" name="Rectangle 3"/>
          <p:cNvSpPr>
            <a:spLocks noGrp="1" noChangeArrowheads="1"/>
          </p:cNvSpPr>
          <p:nvPr>
            <p:ph type="body" idx="1"/>
          </p:nvPr>
        </p:nvSpPr>
        <p:spPr/>
        <p:txBody>
          <a:bodyPr/>
          <a:lstStyle/>
          <a:p>
            <a:r>
              <a:rPr lang="en-US" altLang="en-US"/>
              <a:t>Silver Maple can be infected by several diseases including leaf anthracnose, Verticillium wilt, and bleeding canker and pests including bladder-gall mite and cottony maple scale, it in general is a healthy tree that survives and thrives under almost all conditions, without any problems. However, surface roots and root sprouts and significant storm damage throughout its life due to brittle wood are major problems of Silver Maple.</a:t>
            </a:r>
          </a:p>
        </p:txBody>
      </p:sp>
    </p:spTree>
    <p:extLst>
      <p:ext uri="{BB962C8B-B14F-4D97-AF65-F5344CB8AC3E}">
        <p14:creationId xmlns:p14="http://schemas.microsoft.com/office/powerpoint/2010/main" val="1547022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BA026E-6C62-3D4B-BFEE-C6E92D2B433D}" type="slidenum">
              <a:rPr lang="en-US" altLang="en-US"/>
              <a:pPr/>
              <a:t>73</a:t>
            </a:fld>
            <a:endParaRPr lang="en-US" altLang="en-US"/>
          </a:p>
        </p:txBody>
      </p:sp>
      <p:sp>
        <p:nvSpPr>
          <p:cNvPr id="338946" name="Rectangle 2"/>
          <p:cNvSpPr>
            <a:spLocks noRot="1" noChangeArrowheads="1" noTextEdit="1"/>
          </p:cNvSpPr>
          <p:nvPr>
            <p:ph type="sldImg"/>
          </p:nvPr>
        </p:nvSpPr>
        <p:spPr>
          <a:ln/>
        </p:spPr>
      </p:sp>
      <p:sp>
        <p:nvSpPr>
          <p:cNvPr id="338947" name="Rectangle 3"/>
          <p:cNvSpPr>
            <a:spLocks noGrp="1" noChangeArrowheads="1"/>
          </p:cNvSpPr>
          <p:nvPr>
            <p:ph type="body" idx="1"/>
          </p:nvPr>
        </p:nvSpPr>
        <p:spPr/>
        <p:txBody>
          <a:bodyPr/>
          <a:lstStyle/>
          <a:p>
            <a:r>
              <a:rPr lang="en-US" altLang="en-US"/>
              <a:t>Boxelder is plagued by many diseases: leaf anthracnose, bark canker, and trunk heart rot and many pests including boxelder bug. Leaf scorch and partial leaf drop during hot, dry summers are common. Surface roots with age and storm damage throughout its life are liabilities. Trees often have a lifespan of thirty years or less, but grow extremely fast in the first fifteen years of their life.</a:t>
            </a:r>
          </a:p>
          <a:p>
            <a:endParaRPr lang="en-US" altLang="en-US"/>
          </a:p>
        </p:txBody>
      </p:sp>
    </p:spTree>
    <p:extLst>
      <p:ext uri="{BB962C8B-B14F-4D97-AF65-F5344CB8AC3E}">
        <p14:creationId xmlns:p14="http://schemas.microsoft.com/office/powerpoint/2010/main" val="1625469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A389E4-DAA6-F840-956D-A822B8FB37B4}" type="slidenum">
              <a:rPr lang="en-US" altLang="en-US"/>
              <a:pPr/>
              <a:t>7</a:t>
            </a:fld>
            <a:endParaRPr lang="en-US" altLang="en-US"/>
          </a:p>
        </p:txBody>
      </p:sp>
      <p:sp>
        <p:nvSpPr>
          <p:cNvPr id="23554" name="Rectangle 2"/>
          <p:cNvSpPr>
            <a:spLocks noRot="1" noChangeArrowheads="1" noTextEdit="1"/>
          </p:cNvSpPr>
          <p:nvPr>
            <p:ph type="sldImg"/>
          </p:nvPr>
        </p:nvSpPr>
        <p:spPr>
          <a:ln/>
        </p:spPr>
      </p:sp>
      <p:sp>
        <p:nvSpPr>
          <p:cNvPr id="23555" name="Rectangle 3"/>
          <p:cNvSpPr>
            <a:spLocks noGrp="1" noChangeArrowheads="1"/>
          </p:cNvSpPr>
          <p:nvPr>
            <p:ph type="body" idx="1"/>
          </p:nvPr>
        </p:nvSpPr>
        <p:spPr/>
        <p:txBody>
          <a:bodyPr/>
          <a:lstStyle/>
          <a:p>
            <a:r>
              <a:rPr lang="en-US" altLang="en-US"/>
              <a:t>The first question to ask when selecting a tree is “What is the purpose of the tree being planted?” There are a variety of reasons to plant a tree in urban environments. These reasons include to cool the environment by providing shade. Another is to add an aesthetic  quality to the landscape through leaf color or texture, flowers, fruits and bark colors and textures. Trees can improve air quality by acting as filters and scrubbers in removing some particulate matter from the air. They can help with water quality by assisting in slowing down soil erosion and absorbing storm water and helping filter out  pollutants. Trees can provide a habitat for birds, squirrels, and other wildlife in an urban environment.  Trees can serve as a noise buffer to help reduce noise from this such as traffic. Also tree can act as a screen  to block a unpleasant view or just to provide privacy. </a:t>
            </a:r>
          </a:p>
        </p:txBody>
      </p:sp>
    </p:spTree>
    <p:extLst>
      <p:ext uri="{BB962C8B-B14F-4D97-AF65-F5344CB8AC3E}">
        <p14:creationId xmlns:p14="http://schemas.microsoft.com/office/powerpoint/2010/main" val="983590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E6A163-F222-4242-9B1D-D2A27DC7B2C6}" type="slidenum">
              <a:rPr lang="en-US" altLang="en-US"/>
              <a:pPr/>
              <a:t>74</a:t>
            </a:fld>
            <a:endParaRPr lang="en-US" altLang="en-US"/>
          </a:p>
        </p:txBody>
      </p:sp>
      <p:sp>
        <p:nvSpPr>
          <p:cNvPr id="340994" name="Rectangle 2"/>
          <p:cNvSpPr>
            <a:spLocks noRot="1" noChangeArrowheads="1" noTextEdit="1"/>
          </p:cNvSpPr>
          <p:nvPr>
            <p:ph type="sldImg"/>
          </p:nvPr>
        </p:nvSpPr>
        <p:spPr>
          <a:ln/>
        </p:spPr>
      </p:sp>
      <p:sp>
        <p:nvSpPr>
          <p:cNvPr id="340995" name="Rectangle 3"/>
          <p:cNvSpPr>
            <a:spLocks noGrp="1" noChangeArrowheads="1"/>
          </p:cNvSpPr>
          <p:nvPr>
            <p:ph type="body" idx="1"/>
          </p:nvPr>
        </p:nvSpPr>
        <p:spPr/>
        <p:txBody>
          <a:bodyPr/>
          <a:lstStyle/>
          <a:p>
            <a:r>
              <a:rPr lang="en-US" altLang="en-US"/>
              <a:t>Larvae of the catalpa sphinx caterpillar eat the leaves.  Almost complete defoliation may occur in some years. Powdery mildew causes a white powdery coating on the leaves.  When severe the leaves turn yellow and drop. Verticillum wilt will make the branches die, and can eventually kill trees.  It is an invasive, weedy tree which escapes cultivation easily.  The flowers, long seedpods and seeds fall down from spring through winter, and create a mess on the ground anywhere near the tree and Catalpa’s brittle wood makes its branches subject to wind and ice damage.</a:t>
            </a:r>
          </a:p>
          <a:p>
            <a:endParaRPr lang="en-US" altLang="en-US"/>
          </a:p>
        </p:txBody>
      </p:sp>
    </p:spTree>
    <p:extLst>
      <p:ext uri="{BB962C8B-B14F-4D97-AF65-F5344CB8AC3E}">
        <p14:creationId xmlns:p14="http://schemas.microsoft.com/office/powerpoint/2010/main" val="11224801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407B4E-0F52-6841-8AEF-04186A690EAC}" type="slidenum">
              <a:rPr lang="en-US" altLang="en-US"/>
              <a:pPr/>
              <a:t>75</a:t>
            </a:fld>
            <a:endParaRPr lang="en-US" altLang="en-US"/>
          </a:p>
        </p:txBody>
      </p:sp>
      <p:sp>
        <p:nvSpPr>
          <p:cNvPr id="345090" name="Rectangle 2"/>
          <p:cNvSpPr>
            <a:spLocks noRot="1" noChangeArrowheads="1" noTextEdit="1"/>
          </p:cNvSpPr>
          <p:nvPr>
            <p:ph type="sldImg"/>
          </p:nvPr>
        </p:nvSpPr>
        <p:spPr>
          <a:ln/>
        </p:spPr>
      </p:sp>
      <p:sp>
        <p:nvSpPr>
          <p:cNvPr id="345091" name="Rectangle 3"/>
          <p:cNvSpPr>
            <a:spLocks noGrp="1" noChangeArrowheads="1"/>
          </p:cNvSpPr>
          <p:nvPr>
            <p:ph type="body" idx="1"/>
          </p:nvPr>
        </p:nvSpPr>
        <p:spPr/>
        <p:txBody>
          <a:bodyPr/>
          <a:lstStyle/>
          <a:p>
            <a:r>
              <a:rPr lang="en-US" altLang="en-US"/>
              <a:t>Princess tree or empress tree </a:t>
            </a:r>
            <a:r>
              <a:rPr lang="en-US" altLang="en-US" i="1"/>
              <a:t>Paulownia tomentosa </a:t>
            </a:r>
            <a:r>
              <a:rPr lang="en-US" altLang="en-US"/>
              <a:t> quickly colonizes disturbed sites and out-competes native trees; grows rapidly and sprouts readily from roots and stumps; winged seeds allow it to spread easily and to great distances; a single tree is capable of producing millions of seeds. </a:t>
            </a:r>
          </a:p>
        </p:txBody>
      </p:sp>
    </p:spTree>
    <p:extLst>
      <p:ext uri="{BB962C8B-B14F-4D97-AF65-F5344CB8AC3E}">
        <p14:creationId xmlns:p14="http://schemas.microsoft.com/office/powerpoint/2010/main" val="20279459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D86CE-AD9C-7040-AB7B-E1B6250C3EF2}" type="slidenum">
              <a:rPr lang="en-US" altLang="en-US"/>
              <a:pPr/>
              <a:t>76</a:t>
            </a:fld>
            <a:endParaRPr lang="en-US" altLang="en-US"/>
          </a:p>
        </p:txBody>
      </p:sp>
      <p:sp>
        <p:nvSpPr>
          <p:cNvPr id="349186" name="Rectangle 2"/>
          <p:cNvSpPr>
            <a:spLocks noRot="1" noChangeArrowheads="1" noTextEdit="1"/>
          </p:cNvSpPr>
          <p:nvPr>
            <p:ph type="sldImg"/>
          </p:nvPr>
        </p:nvSpPr>
        <p:spPr>
          <a:ln/>
        </p:spPr>
      </p:sp>
      <p:sp>
        <p:nvSpPr>
          <p:cNvPr id="349187" name="Rectangle 3"/>
          <p:cNvSpPr>
            <a:spLocks noGrp="1" noChangeArrowheads="1"/>
          </p:cNvSpPr>
          <p:nvPr>
            <p:ph type="body" idx="1"/>
          </p:nvPr>
        </p:nvSpPr>
        <p:spPr/>
        <p:txBody>
          <a:bodyPr/>
          <a:lstStyle/>
          <a:p>
            <a:r>
              <a:rPr lang="en-US" altLang="en-US"/>
              <a:t>Siberian elm is not recommended for landscape use because of its weak, easily damaged limbs and branches, its susceptibility to numerous insect and disease pests, and its general lack of ornamental interest. It could be effectively grown in poor soils, as a windbreak, or along slopes for erosion control where ornamental features are not an issue. </a:t>
            </a:r>
          </a:p>
        </p:txBody>
      </p:sp>
    </p:spTree>
    <p:extLst>
      <p:ext uri="{BB962C8B-B14F-4D97-AF65-F5344CB8AC3E}">
        <p14:creationId xmlns:p14="http://schemas.microsoft.com/office/powerpoint/2010/main" val="9750739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6464B0-7887-E646-A9AF-5F722CD9A055}" type="slidenum">
              <a:rPr lang="en-US" altLang="en-US"/>
              <a:pPr/>
              <a:t>77</a:t>
            </a:fld>
            <a:endParaRPr lang="en-US" altLang="en-US"/>
          </a:p>
        </p:txBody>
      </p:sp>
      <p:sp>
        <p:nvSpPr>
          <p:cNvPr id="276482" name="Rectangle 2"/>
          <p:cNvSpPr>
            <a:spLocks noRot="1" noChangeArrowheads="1" noTextEdit="1"/>
          </p:cNvSpPr>
          <p:nvPr>
            <p:ph type="sldImg"/>
          </p:nvPr>
        </p:nvSpPr>
        <p:spPr>
          <a:ln/>
        </p:spPr>
      </p:sp>
      <p:sp>
        <p:nvSpPr>
          <p:cNvPr id="276483" name="Rectangle 3"/>
          <p:cNvSpPr>
            <a:spLocks noGrp="1" noChangeArrowheads="1"/>
          </p:cNvSpPr>
          <p:nvPr>
            <p:ph type="body" idx="1"/>
          </p:nvPr>
        </p:nvSpPr>
        <p:spPr/>
        <p:txBody>
          <a:bodyPr/>
          <a:lstStyle/>
          <a:p>
            <a:r>
              <a:rPr lang="en-US" altLang="en-US"/>
              <a:t>After you have selected the right tree for the right place, using the correct planting methods is very important. Correct planting procedures can determine the trees long term health, increase life expectancy of the tree, reduce the need for corrective tree maintenance, and increase the tree’s ability to become established more quickly and with less stress. </a:t>
            </a:r>
          </a:p>
          <a:p>
            <a:endParaRPr lang="en-US" altLang="en-US"/>
          </a:p>
        </p:txBody>
      </p:sp>
    </p:spTree>
    <p:extLst>
      <p:ext uri="{BB962C8B-B14F-4D97-AF65-F5344CB8AC3E}">
        <p14:creationId xmlns:p14="http://schemas.microsoft.com/office/powerpoint/2010/main" val="6193606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763ADA-3750-744D-971F-BD2ADB44F6DA}" type="slidenum">
              <a:rPr lang="en-US" altLang="en-US"/>
              <a:pPr/>
              <a:t>78</a:t>
            </a:fld>
            <a:endParaRPr lang="en-US" altLang="en-US"/>
          </a:p>
        </p:txBody>
      </p:sp>
      <p:sp>
        <p:nvSpPr>
          <p:cNvPr id="115714" name="Rectangle 2"/>
          <p:cNvSpPr>
            <a:spLocks noRot="1" noChangeArrowheads="1" noTextEdit="1"/>
          </p:cNvSpPr>
          <p:nvPr>
            <p:ph type="sldImg"/>
          </p:nvPr>
        </p:nvSpPr>
        <p:spPr>
          <a:ln/>
        </p:spPr>
      </p:sp>
      <p:sp>
        <p:nvSpPr>
          <p:cNvPr id="115715" name="Rectangle 3"/>
          <p:cNvSpPr>
            <a:spLocks noGrp="1" noChangeArrowheads="1"/>
          </p:cNvSpPr>
          <p:nvPr>
            <p:ph type="body" idx="1"/>
          </p:nvPr>
        </p:nvSpPr>
        <p:spPr/>
        <p:txBody>
          <a:bodyPr/>
          <a:lstStyle/>
          <a:p>
            <a:r>
              <a:rPr lang="en-US" altLang="en-US"/>
              <a:t>Certain steps should be followed when planting to help insure the successful establishment of the tree. The goal is to provide an environment that encourages root growth. </a:t>
            </a:r>
          </a:p>
          <a:p>
            <a:r>
              <a:rPr lang="en-US" altLang="en-US"/>
              <a:t>These steps are: Choose a planting season, prepare the site, prepare the tree stock and plant the tree.</a:t>
            </a:r>
          </a:p>
        </p:txBody>
      </p:sp>
    </p:spTree>
    <p:extLst>
      <p:ext uri="{BB962C8B-B14F-4D97-AF65-F5344CB8AC3E}">
        <p14:creationId xmlns:p14="http://schemas.microsoft.com/office/powerpoint/2010/main" val="7413251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57BD81-4A5D-7A40-A5FA-8D2F19D3D00B}" type="slidenum">
              <a:rPr lang="en-US" altLang="en-US"/>
              <a:pPr/>
              <a:t>79</a:t>
            </a:fld>
            <a:endParaRPr lang="en-US" altLang="en-US"/>
          </a:p>
        </p:txBody>
      </p:sp>
      <p:sp>
        <p:nvSpPr>
          <p:cNvPr id="117762" name="Rectangle 2"/>
          <p:cNvSpPr>
            <a:spLocks noRot="1" noChangeArrowheads="1" noTextEdit="1"/>
          </p:cNvSpPr>
          <p:nvPr>
            <p:ph type="sldImg"/>
          </p:nvPr>
        </p:nvSpPr>
        <p:spPr>
          <a:ln/>
        </p:spPr>
      </p:sp>
      <p:sp>
        <p:nvSpPr>
          <p:cNvPr id="117763" name="Rectangle 3"/>
          <p:cNvSpPr>
            <a:spLocks noGrp="1" noChangeArrowheads="1"/>
          </p:cNvSpPr>
          <p:nvPr>
            <p:ph type="body" idx="1"/>
          </p:nvPr>
        </p:nvSpPr>
        <p:spPr/>
        <p:txBody>
          <a:bodyPr/>
          <a:lstStyle/>
          <a:p>
            <a:r>
              <a:rPr lang="en-US" altLang="en-US"/>
              <a:t>Fall planting is generally the best time to plant all trees because of the moderate temperature allows root growth to develop before the hot weather in the summer. However depending on the type of root stock, trees can be successfully planted during other seasons. Bare root stock is recommended to be planted only during the fall and spring as the roots tend to be extremely sensitive to temperature extremes. Balled and burlap and fabric bag trees can be planted during the fall, winter and spring. Container trees can be planted year round due to having a good established root system. However, some supplemental watering will still  be needed to help them establish themselves.</a:t>
            </a:r>
          </a:p>
        </p:txBody>
      </p:sp>
    </p:spTree>
    <p:extLst>
      <p:ext uri="{BB962C8B-B14F-4D97-AF65-F5344CB8AC3E}">
        <p14:creationId xmlns:p14="http://schemas.microsoft.com/office/powerpoint/2010/main" val="18998320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26EFE2-5E9B-CF47-A8D5-EC97902BC890}" type="slidenum">
              <a:rPr lang="en-US" altLang="en-US"/>
              <a:pPr/>
              <a:t>80</a:t>
            </a:fld>
            <a:endParaRPr lang="en-US" altLang="en-US"/>
          </a:p>
        </p:txBody>
      </p:sp>
      <p:sp>
        <p:nvSpPr>
          <p:cNvPr id="119810" name="Rectangle 2"/>
          <p:cNvSpPr>
            <a:spLocks noRot="1" noChangeArrowheads="1" noTextEdit="1"/>
          </p:cNvSpPr>
          <p:nvPr>
            <p:ph type="sldImg"/>
          </p:nvPr>
        </p:nvSpPr>
        <p:spPr>
          <a:ln/>
        </p:spPr>
      </p:sp>
      <p:sp>
        <p:nvSpPr>
          <p:cNvPr id="119811" name="Rectangle 3"/>
          <p:cNvSpPr>
            <a:spLocks noGrp="1" noChangeArrowheads="1"/>
          </p:cNvSpPr>
          <p:nvPr>
            <p:ph type="body" idx="1"/>
          </p:nvPr>
        </p:nvSpPr>
        <p:spPr/>
        <p:txBody>
          <a:bodyPr/>
          <a:lstStyle/>
          <a:p>
            <a:r>
              <a:rPr lang="en-US" altLang="en-US"/>
              <a:t>Proper preparation of the planting site is critical to good root development. In urban areas, site preparation may require special planning because of the type of planting site, such as street or parking lot plantings. Also, when preparing the site, you may find surprises when digging, such as construction bury pits or asphalt. These surprises can increase the time and resources needed for planting. </a:t>
            </a:r>
          </a:p>
          <a:p>
            <a:endParaRPr lang="en-US" altLang="en-US"/>
          </a:p>
          <a:p>
            <a:r>
              <a:rPr lang="en-US" altLang="en-US"/>
              <a:t>Because most root growth occurs in the upper 12 inches of soil, the planting site needs to be shallow and wide to accommodate the development of the fibrous roots . The planting site should be tilled to a minimum depth of 6 inches in a diameter 10 times the size of the root ball. </a:t>
            </a:r>
          </a:p>
          <a:p>
            <a:endParaRPr lang="en-US" altLang="en-US"/>
          </a:p>
          <a:p>
            <a:r>
              <a:rPr lang="en-US" altLang="en-US"/>
              <a:t>The planting hole should be 3 times as wide as the rootball. </a:t>
            </a:r>
          </a:p>
          <a:p>
            <a:endParaRPr lang="en-US" altLang="en-US"/>
          </a:p>
          <a:p>
            <a:r>
              <a:rPr lang="en-US" altLang="en-US"/>
              <a:t>The planting hole depth should be as deep as the root ball or slightly less. Planting a tree too deep is a common mistake that limits the soil oxygen available for root respiration, which can cause several problems including death of the tree. The shape of the hole should be wider than it is deep with the sides at a 45 degree angle</a:t>
            </a:r>
          </a:p>
          <a:p>
            <a:endParaRPr lang="en-US" altLang="en-US"/>
          </a:p>
          <a:p>
            <a:endParaRPr lang="en-US" altLang="en-US"/>
          </a:p>
        </p:txBody>
      </p:sp>
    </p:spTree>
    <p:extLst>
      <p:ext uri="{BB962C8B-B14F-4D97-AF65-F5344CB8AC3E}">
        <p14:creationId xmlns:p14="http://schemas.microsoft.com/office/powerpoint/2010/main" val="16909553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8A1C25-32ED-3542-9D52-65792B699122}" type="slidenum">
              <a:rPr lang="en-US" altLang="en-US"/>
              <a:pPr/>
              <a:t>81</a:t>
            </a:fld>
            <a:endParaRPr lang="en-US" altLang="en-US"/>
          </a:p>
        </p:txBody>
      </p:sp>
      <p:sp>
        <p:nvSpPr>
          <p:cNvPr id="121858" name="Rectangle 2"/>
          <p:cNvSpPr>
            <a:spLocks noRot="1" noChangeArrowheads="1" noTextEdit="1"/>
          </p:cNvSpPr>
          <p:nvPr>
            <p:ph type="sldImg"/>
          </p:nvPr>
        </p:nvSpPr>
        <p:spPr>
          <a:ln/>
        </p:spPr>
      </p:sp>
      <p:sp>
        <p:nvSpPr>
          <p:cNvPr id="121859" name="Rectangle 3"/>
          <p:cNvSpPr>
            <a:spLocks noGrp="1" noChangeArrowheads="1"/>
          </p:cNvSpPr>
          <p:nvPr>
            <p:ph type="body" idx="1"/>
          </p:nvPr>
        </p:nvSpPr>
        <p:spPr/>
        <p:txBody>
          <a:bodyPr/>
          <a:lstStyle/>
          <a:p>
            <a:pPr>
              <a:lnSpc>
                <a:spcPct val="80000"/>
              </a:lnSpc>
            </a:pPr>
            <a:r>
              <a:rPr lang="en-US" altLang="en-US" sz="800"/>
              <a:t>Once the trees have been delivered to the site, keep them watered and protected from extreme weather conditions. The stock may need time to adapt if the conditions at the site are much different from the previous growing conditions (Harris 1992). These are steps to take to maintain the health of the tree stock: </a:t>
            </a:r>
          </a:p>
          <a:p>
            <a:pPr>
              <a:lnSpc>
                <a:spcPct val="80000"/>
              </a:lnSpc>
            </a:pPr>
            <a:endParaRPr lang="en-US" altLang="en-US" sz="800"/>
          </a:p>
          <a:p>
            <a:pPr>
              <a:lnSpc>
                <a:spcPct val="80000"/>
              </a:lnSpc>
            </a:pPr>
            <a:r>
              <a:rPr lang="en-US" altLang="en-US" sz="800" b="1"/>
              <a:t>Inspection</a:t>
            </a:r>
            <a:br>
              <a:rPr lang="en-US" altLang="en-US" sz="800" b="1"/>
            </a:br>
            <a:r>
              <a:rPr lang="en-US" altLang="en-US" sz="800"/>
              <a:t>The tree should have been inspected at the nursery to insure it meets the minimum standards for the </a:t>
            </a:r>
            <a:r>
              <a:rPr lang="en-US" altLang="en-US" sz="800" i="1">
                <a:hlinkClick r:id="" action="ppaction://noaction"/>
              </a:rPr>
              <a:t>American Standard for Nursery Stock</a:t>
            </a:r>
            <a:r>
              <a:rPr lang="en-US" altLang="en-US" sz="800"/>
              <a:t>. It should be inspected again at the site for damage from handling, transportation, or storage, with particular attention to the roots. </a:t>
            </a:r>
            <a:endParaRPr lang="en-US" altLang="en-US" sz="800" b="1"/>
          </a:p>
          <a:p>
            <a:pPr>
              <a:lnSpc>
                <a:spcPct val="80000"/>
              </a:lnSpc>
            </a:pPr>
            <a:r>
              <a:rPr lang="en-US" altLang="en-US" sz="800" b="1"/>
              <a:t>Handling</a:t>
            </a:r>
            <a:br>
              <a:rPr lang="en-US" altLang="en-US" sz="800" b="1"/>
            </a:br>
            <a:r>
              <a:rPr lang="en-US" altLang="en-US" sz="800"/>
              <a:t>A tree should be picked up from the bottom of the container, root ball, or root-ball cage. Never lift a tree by the trunk. This causes the trunk of the tree to pull away from the roots. Dropping the tree may also damage the roots. Carefully transport the tree from the nursery to avoid damage to the branches, leaves, needles, bark, and roots.</a:t>
            </a:r>
            <a:endParaRPr lang="en-US" altLang="en-US" sz="800" b="1"/>
          </a:p>
          <a:p>
            <a:pPr>
              <a:lnSpc>
                <a:spcPct val="80000"/>
              </a:lnSpc>
            </a:pPr>
            <a:r>
              <a:rPr lang="en-US" altLang="en-US" sz="800" b="1"/>
              <a:t>Storage</a:t>
            </a:r>
            <a:br>
              <a:rPr lang="en-US" altLang="en-US" sz="800" b="1"/>
            </a:br>
            <a:r>
              <a:rPr lang="en-US" altLang="en-US" sz="800"/>
              <a:t>Trees for transplanting usually should not be stored, particularly during the summer or winter, because the roots can dry out and die. Keep the roots moist, but not soaked. If trees, particularly bare-root trees, must be stored, "heel them in" by temporarily planting them and covering the roots with moist compost or sawdust. If they cannot be "heeled in", they should be kept in a cool place, away from asphalt or concrete. If trees are warmed up too quickly, they will break dormancy before planting.</a:t>
            </a:r>
          </a:p>
          <a:p>
            <a:pPr>
              <a:lnSpc>
                <a:spcPct val="80000"/>
              </a:lnSpc>
            </a:pPr>
            <a:r>
              <a:rPr lang="en-US" altLang="en-US" sz="800" b="1"/>
              <a:t>Removal of containers, wrapping and wrapping cords</a:t>
            </a:r>
            <a:br>
              <a:rPr lang="en-US" altLang="en-US" sz="800" b="1"/>
            </a:br>
            <a:r>
              <a:rPr lang="en-US" altLang="en-US" sz="800"/>
              <a:t>The containers and wrappings should always be removed from the rootball just before planting to prevent soil from drying out (figure 2). Do not disturb the root ball or injure the roots when the container or wrapping is removed. Any dead, diseased, broken, twisted, or girdling roots should be cut with a sharp knife. Circling roots need to be cut in a few places to help keep them from becoming girdling roots. If there are matted roots, make two or three vertical slices into the rootball with a sharp knife, or loosen the roots carefully with your hands. </a:t>
            </a:r>
          </a:p>
          <a:p>
            <a:pPr>
              <a:lnSpc>
                <a:spcPct val="80000"/>
              </a:lnSpc>
            </a:pPr>
            <a:endParaRPr lang="en-US" altLang="en-US" sz="800"/>
          </a:p>
          <a:p>
            <a:pPr>
              <a:lnSpc>
                <a:spcPct val="80000"/>
              </a:lnSpc>
            </a:pPr>
            <a:r>
              <a:rPr lang="en-US" altLang="en-US" sz="800"/>
              <a:t>Trees may be wrapped in a variety of materials. It is important to handle each of them properly so the health of the tree is not affected.</a:t>
            </a:r>
          </a:p>
          <a:p>
            <a:pPr>
              <a:lnSpc>
                <a:spcPct val="80000"/>
              </a:lnSpc>
              <a:buFontTx/>
              <a:buChar char="•"/>
            </a:pPr>
            <a:r>
              <a:rPr lang="en-US" altLang="en-US" sz="800"/>
              <a:t>Natural fabric wrapping</a:t>
            </a:r>
            <a:br>
              <a:rPr lang="en-US" altLang="en-US" sz="800"/>
            </a:br>
            <a:r>
              <a:rPr lang="en-US" altLang="en-US" sz="800"/>
              <a:t>Although natural-fiber burlap will eventually decompose in the soil, it should still be removed if it is possible to do so without damaging the rootball. If removing it appears risky, then try to cut back the top half of the rootball to encourage infiltration of water to the plant's roots. </a:t>
            </a:r>
          </a:p>
          <a:p>
            <a:pPr>
              <a:lnSpc>
                <a:spcPct val="80000"/>
              </a:lnSpc>
              <a:buFontTx/>
              <a:buChar char="•"/>
            </a:pPr>
            <a:r>
              <a:rPr lang="en-US" altLang="en-US" sz="800"/>
              <a:t>Synthetic fabric or plastic-coated burlap</a:t>
            </a:r>
            <a:br>
              <a:rPr lang="en-US" altLang="en-US" sz="800"/>
            </a:br>
            <a:r>
              <a:rPr lang="en-US" altLang="en-US" sz="800"/>
              <a:t>This fabric will not decompose naturally and therefore it must be removed to allow proper root growth and to avoid girdling roots. Shiny fibers indicate synthetic burlap. </a:t>
            </a:r>
          </a:p>
          <a:p>
            <a:pPr>
              <a:lnSpc>
                <a:spcPct val="80000"/>
              </a:lnSpc>
              <a:buFontTx/>
              <a:buChar char="•"/>
            </a:pPr>
            <a:r>
              <a:rPr lang="en-US" altLang="en-US" sz="800"/>
              <a:t>Wire baskets</a:t>
            </a:r>
            <a:br>
              <a:rPr lang="en-US" altLang="en-US" sz="800"/>
            </a:br>
            <a:r>
              <a:rPr lang="en-US" altLang="en-US" sz="800"/>
              <a:t>Wire baskets are sometimes used to hold the soil in place around the roots in larger trees. It may be detrimental to remove the basket from large rootballs before planting. In these cases, cut away as much wire as possible, at least the top 2/3 of the root ball, and bend back to the bottom of the planting area. This will help avoid growth and maintenance problems. </a:t>
            </a:r>
          </a:p>
          <a:p>
            <a:pPr>
              <a:lnSpc>
                <a:spcPct val="80000"/>
              </a:lnSpc>
              <a:buFontTx/>
              <a:buChar char="•"/>
            </a:pPr>
            <a:r>
              <a:rPr lang="en-US" altLang="en-US" sz="800"/>
              <a:t>Wrapping cords</a:t>
            </a:r>
            <a:br>
              <a:rPr lang="en-US" altLang="en-US" sz="800"/>
            </a:br>
            <a:r>
              <a:rPr lang="en-US" altLang="en-US" sz="800"/>
              <a:t>Remove all wrapping cords, especially nylon string or rope. </a:t>
            </a:r>
          </a:p>
          <a:p>
            <a:pPr>
              <a:lnSpc>
                <a:spcPct val="80000"/>
              </a:lnSpc>
            </a:pPr>
            <a:r>
              <a:rPr lang="en-US" altLang="en-US" sz="800" b="1"/>
              <a:t>Tags and Labels</a:t>
            </a:r>
            <a:r>
              <a:rPr lang="en-US" altLang="en-US" sz="800"/>
              <a:t/>
            </a:r>
            <a:br>
              <a:rPr lang="en-US" altLang="en-US" sz="800"/>
            </a:br>
            <a:r>
              <a:rPr lang="en-US" altLang="en-US" sz="800"/>
              <a:t>All tags and labels need to be removed from the tree to prevent girdling of branches and trunk. </a:t>
            </a:r>
          </a:p>
          <a:p>
            <a:pPr>
              <a:lnSpc>
                <a:spcPct val="80000"/>
              </a:lnSpc>
            </a:pPr>
            <a:endParaRPr lang="en-US" altLang="en-US" sz="800"/>
          </a:p>
        </p:txBody>
      </p:sp>
    </p:spTree>
    <p:extLst>
      <p:ext uri="{BB962C8B-B14F-4D97-AF65-F5344CB8AC3E}">
        <p14:creationId xmlns:p14="http://schemas.microsoft.com/office/powerpoint/2010/main" val="885712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F3A820-65D1-584E-BB8C-897AC36A90A1}" type="slidenum">
              <a:rPr lang="en-US" altLang="en-US"/>
              <a:pPr/>
              <a:t>82</a:t>
            </a:fld>
            <a:endParaRPr lang="en-US" altLang="en-US"/>
          </a:p>
        </p:txBody>
      </p:sp>
      <p:sp>
        <p:nvSpPr>
          <p:cNvPr id="123906" name="Rectangle 2"/>
          <p:cNvSpPr>
            <a:spLocks noRot="1" noChangeArrowheads="1" noTextEdit="1"/>
          </p:cNvSpPr>
          <p:nvPr>
            <p:ph type="sldImg"/>
          </p:nvPr>
        </p:nvSpPr>
        <p:spPr>
          <a:ln/>
        </p:spPr>
      </p:sp>
      <p:sp>
        <p:nvSpPr>
          <p:cNvPr id="123907" name="Rectangle 3"/>
          <p:cNvSpPr>
            <a:spLocks noGrp="1" noChangeArrowheads="1"/>
          </p:cNvSpPr>
          <p:nvPr>
            <p:ph type="body" idx="1"/>
          </p:nvPr>
        </p:nvSpPr>
        <p:spPr/>
        <p:txBody>
          <a:bodyPr/>
          <a:lstStyle/>
          <a:p>
            <a:r>
              <a:rPr lang="en-US" altLang="en-US"/>
              <a:t>Carefully place the bare roots or root ball in the planting area. In most cases, the root crown, where the roots end and the trunk begins, needs to be at ground level. Straighten the roots of bare-root trees to prevent circling, girdling, or crossing roots. </a:t>
            </a:r>
          </a:p>
          <a:p>
            <a:r>
              <a:rPr lang="en-US" altLang="en-US"/>
              <a:t>It is usually best to backfill with the same soil that came out of the planting area. The University of Georgia Cooperative Extension Service does not recommend using any type of soil amendments in the planting hole. When refilling, use your hands, shovel handle, or stick to press the soil around the roots to eliminate air pockets that can cause the roots to dry out. Avoid packing the soil too hard since this can reduce soil pores and cause compaction. Be careful not place soil over the root crown. While backfilling, apply water to settle the soil. Make sure the tree is straight.</a:t>
            </a:r>
          </a:p>
        </p:txBody>
      </p:sp>
    </p:spTree>
    <p:extLst>
      <p:ext uri="{BB962C8B-B14F-4D97-AF65-F5344CB8AC3E}">
        <p14:creationId xmlns:p14="http://schemas.microsoft.com/office/powerpoint/2010/main" val="4116213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AD7FA9-942F-EC4B-858F-4B0F7967A330}" type="slidenum">
              <a:rPr lang="en-US" altLang="en-US"/>
              <a:pPr/>
              <a:t>83</a:t>
            </a:fld>
            <a:endParaRPr lang="en-US" altLang="en-US"/>
          </a:p>
        </p:txBody>
      </p:sp>
      <p:sp>
        <p:nvSpPr>
          <p:cNvPr id="125954" name="Rectangle 2"/>
          <p:cNvSpPr>
            <a:spLocks noRot="1" noChangeArrowheads="1" noTextEdit="1"/>
          </p:cNvSpPr>
          <p:nvPr>
            <p:ph type="sldImg"/>
          </p:nvPr>
        </p:nvSpPr>
        <p:spPr>
          <a:ln/>
        </p:spPr>
      </p:sp>
      <p:sp>
        <p:nvSpPr>
          <p:cNvPr id="125955" name="Rectangle 3"/>
          <p:cNvSpPr>
            <a:spLocks noGrp="1" noChangeArrowheads="1"/>
          </p:cNvSpPr>
          <p:nvPr>
            <p:ph type="body" idx="1"/>
          </p:nvPr>
        </p:nvSpPr>
        <p:spPr/>
        <p:txBody>
          <a:bodyPr/>
          <a:lstStyle/>
          <a:p>
            <a:pPr>
              <a:lnSpc>
                <a:spcPct val="80000"/>
              </a:lnSpc>
            </a:pPr>
            <a:r>
              <a:rPr lang="en-US" altLang="en-US" sz="800"/>
              <a:t>The care a tree receives after planting is critical to its survival in an urban environment. </a:t>
            </a:r>
          </a:p>
          <a:p>
            <a:pPr>
              <a:lnSpc>
                <a:spcPct val="80000"/>
              </a:lnSpc>
            </a:pPr>
            <a:endParaRPr lang="en-US" altLang="en-US" sz="800"/>
          </a:p>
          <a:p>
            <a:pPr>
              <a:lnSpc>
                <a:spcPct val="80000"/>
              </a:lnSpc>
            </a:pPr>
            <a:r>
              <a:rPr lang="en-US" altLang="en-US" sz="800" b="1"/>
              <a:t>Watering</a:t>
            </a:r>
            <a:br>
              <a:rPr lang="en-US" altLang="en-US" sz="800" b="1"/>
            </a:br>
            <a:r>
              <a:rPr lang="en-US" altLang="en-US" sz="800"/>
              <a:t>The entire planting area needs to be watered within 2 hours of planting. Watering will help settle the soil and assure adequate soil moisture for root development. The amount and frequency of watering needed after planting depend on weather conditions (rainfall and temperature), the time of year, the soil texture, type of tree stock planted, and size of the rootball. After the initial watering, it is also just as important to avoid over-watering the tree. Soil moisture needs to be monitored for the first few years until the tree becomes established. </a:t>
            </a:r>
          </a:p>
          <a:p>
            <a:pPr>
              <a:lnSpc>
                <a:spcPct val="80000"/>
              </a:lnSpc>
            </a:pPr>
            <a:r>
              <a:rPr lang="en-US" altLang="en-US" sz="800"/>
              <a:t>A temporary berm may be constructed around the planting area to hold water in place during the first few years. This may be useful in open sites that require hand watering or in climates where rainfall is inadequate. However, if the site has poor drainage, do not build a berm. After the tree is established, the berm should be removed to promote watering and root development beyond the original planting area.</a:t>
            </a:r>
          </a:p>
          <a:p>
            <a:pPr>
              <a:lnSpc>
                <a:spcPct val="80000"/>
              </a:lnSpc>
            </a:pPr>
            <a:endParaRPr lang="en-US" altLang="en-US" sz="800"/>
          </a:p>
          <a:p>
            <a:pPr>
              <a:lnSpc>
                <a:spcPct val="80000"/>
              </a:lnSpc>
            </a:pPr>
            <a:r>
              <a:rPr lang="en-US" altLang="en-US" sz="800" b="1"/>
              <a:t>Mulching</a:t>
            </a:r>
            <a:br>
              <a:rPr lang="en-US" altLang="en-US" sz="800" b="1"/>
            </a:br>
            <a:r>
              <a:rPr lang="en-US" altLang="en-US" sz="800"/>
              <a:t>Applying 2 to 4 inches of mulch greatly benefits a newly planted tree by reducing turfgrass competition, reducing evaporation, and regulating soil temperature. However, the mulch should be kept away from the bark of the tree to prevent insect and disease problems. </a:t>
            </a:r>
          </a:p>
          <a:p>
            <a:pPr>
              <a:lnSpc>
                <a:spcPct val="80000"/>
              </a:lnSpc>
            </a:pPr>
            <a:r>
              <a:rPr lang="en-US" altLang="en-US" sz="800" b="1"/>
              <a:t>Pruning</a:t>
            </a:r>
            <a:br>
              <a:rPr lang="en-US" altLang="en-US" sz="800" b="1"/>
            </a:br>
            <a:r>
              <a:rPr lang="en-US" altLang="en-US" sz="800"/>
              <a:t>Pruning a newly planted tree is not recommended. Possible exceptions should be limited to broken or damaged branches. Pruning to shape or "train" new trees should be done after they become established, which generally takes at least one growing season.</a:t>
            </a:r>
            <a:endParaRPr lang="en-US" altLang="en-US" sz="800" b="1"/>
          </a:p>
          <a:p>
            <a:pPr>
              <a:lnSpc>
                <a:spcPct val="80000"/>
              </a:lnSpc>
            </a:pPr>
            <a:r>
              <a:rPr lang="en-US" altLang="en-US" sz="800" b="1"/>
              <a:t>Fertilizing</a:t>
            </a:r>
            <a:br>
              <a:rPr lang="en-US" altLang="en-US" sz="800" b="1"/>
            </a:br>
            <a:r>
              <a:rPr lang="en-US" altLang="en-US" sz="800"/>
              <a:t>Trees should not be fertilized when they are planted because fertilization can cause new crown growth. There may not be enough roots to support the demand for water and nutrients for the new crown growth. Fertilizer can also "burn" the roots. Fertilizers may be used in site preparation, but only if the soil is in extremely poor condition. </a:t>
            </a:r>
            <a:endParaRPr lang="en-US" altLang="en-US" sz="800" b="1"/>
          </a:p>
          <a:p>
            <a:pPr>
              <a:lnSpc>
                <a:spcPct val="80000"/>
              </a:lnSpc>
            </a:pPr>
            <a:r>
              <a:rPr lang="en-US" altLang="en-US" sz="800" b="1"/>
              <a:t>Staking</a:t>
            </a:r>
            <a:br>
              <a:rPr lang="en-US" altLang="en-US" sz="800" b="1"/>
            </a:br>
            <a:r>
              <a:rPr lang="en-US" altLang="en-US" sz="800"/>
              <a:t>In most cases, trees do not need to be staked because a well-planted tree with an adequate rootball can stand on its own without support. However, some conditions may warrant staking. </a:t>
            </a:r>
          </a:p>
          <a:p>
            <a:pPr>
              <a:lnSpc>
                <a:spcPct val="80000"/>
              </a:lnSpc>
              <a:buFontTx/>
              <a:buChar char="•"/>
            </a:pPr>
            <a:r>
              <a:rPr lang="en-US" altLang="en-US" sz="800"/>
              <a:t>Windy conditions</a:t>
            </a:r>
            <a:br>
              <a:rPr lang="en-US" altLang="en-US" sz="800"/>
            </a:br>
            <a:r>
              <a:rPr lang="en-US" altLang="en-US" sz="800"/>
              <a:t>If a tree is unstable in strong winds, staking can help protect it from blowing over. Also, if there are frequent high winds at a site, such as mountain ridges or ocean shores, staking may be needed. </a:t>
            </a:r>
          </a:p>
          <a:p>
            <a:pPr>
              <a:lnSpc>
                <a:spcPct val="80000"/>
              </a:lnSpc>
              <a:buFontTx/>
              <a:buChar char="•"/>
            </a:pPr>
            <a:r>
              <a:rPr lang="en-US" altLang="en-US" sz="800"/>
              <a:t>Sandy soil</a:t>
            </a:r>
            <a:br>
              <a:rPr lang="en-US" altLang="en-US" sz="800"/>
            </a:br>
            <a:r>
              <a:rPr lang="en-US" altLang="en-US" sz="800"/>
              <a:t>In sandy soil, trees tend to blow over and staking can prevent this. </a:t>
            </a:r>
          </a:p>
          <a:p>
            <a:pPr>
              <a:lnSpc>
                <a:spcPct val="80000"/>
              </a:lnSpc>
              <a:buFontTx/>
              <a:buChar char="•"/>
            </a:pPr>
            <a:r>
              <a:rPr lang="en-US" altLang="en-US" sz="800"/>
              <a:t>Small root ball</a:t>
            </a:r>
            <a:br>
              <a:rPr lang="en-US" altLang="en-US" sz="800"/>
            </a:br>
            <a:r>
              <a:rPr lang="en-US" altLang="en-US" sz="800"/>
              <a:t>Bare-root trees and those in grow bags sometimes require staking because they do not have large enough root balls to support the trunk. </a:t>
            </a:r>
          </a:p>
          <a:p>
            <a:pPr>
              <a:lnSpc>
                <a:spcPct val="80000"/>
              </a:lnSpc>
              <a:buFontTx/>
              <a:buChar char="•"/>
            </a:pPr>
            <a:r>
              <a:rPr lang="en-US" altLang="en-US" sz="800"/>
              <a:t>Leaning tree</a:t>
            </a:r>
            <a:br>
              <a:rPr lang="en-US" altLang="en-US" sz="800"/>
            </a:br>
            <a:r>
              <a:rPr lang="en-US" altLang="en-US" sz="800"/>
              <a:t>Staking can prevent some trees from falling over. </a:t>
            </a:r>
          </a:p>
          <a:p>
            <a:pPr>
              <a:lnSpc>
                <a:spcPct val="80000"/>
              </a:lnSpc>
              <a:buFontTx/>
              <a:buChar char="•"/>
            </a:pPr>
            <a:r>
              <a:rPr lang="en-US" altLang="en-US" sz="800"/>
              <a:t>Protection </a:t>
            </a:r>
            <a:br>
              <a:rPr lang="en-US" altLang="en-US" sz="800"/>
            </a:br>
            <a:r>
              <a:rPr lang="en-US" altLang="en-US" sz="800"/>
              <a:t>There may be situations where stakes can protect the tree from being damaged by lawnmowers, vandals, or traffic. </a:t>
            </a:r>
          </a:p>
          <a:p>
            <a:pPr>
              <a:lnSpc>
                <a:spcPct val="80000"/>
              </a:lnSpc>
            </a:pPr>
            <a:r>
              <a:rPr lang="en-US" altLang="en-US" sz="800" b="1"/>
              <a:t>There are Disadvantages to staking</a:t>
            </a:r>
            <a:br>
              <a:rPr lang="en-US" altLang="en-US" sz="800" b="1"/>
            </a:br>
            <a:r>
              <a:rPr lang="en-US" altLang="en-US" sz="800"/>
              <a:t>While staking can keep a tree standing, it can also cause damage. </a:t>
            </a:r>
          </a:p>
          <a:p>
            <a:pPr>
              <a:lnSpc>
                <a:spcPct val="80000"/>
              </a:lnSpc>
              <a:buFontTx/>
              <a:buChar char="•"/>
            </a:pPr>
            <a:r>
              <a:rPr lang="en-US" altLang="en-US" sz="800"/>
              <a:t>Weaker structure</a:t>
            </a:r>
            <a:br>
              <a:rPr lang="en-US" altLang="en-US" sz="800"/>
            </a:br>
            <a:r>
              <a:rPr lang="en-US" altLang="en-US" sz="800"/>
              <a:t>By protecting trees from the normal range of motion resulting from wind, trunk cells develop abnormally, weakening trunk structure. Staking limits the uniform development of reaction wood, making these trees more prone to blowing over as they age. </a:t>
            </a:r>
          </a:p>
          <a:p>
            <a:pPr>
              <a:lnSpc>
                <a:spcPct val="80000"/>
              </a:lnSpc>
              <a:buFontTx/>
              <a:buChar char="•"/>
            </a:pPr>
            <a:r>
              <a:rPr lang="en-US" altLang="en-US" sz="800"/>
              <a:t>Bark and trunk damage </a:t>
            </a:r>
            <a:br>
              <a:rPr lang="en-US" altLang="en-US" sz="800"/>
            </a:br>
            <a:r>
              <a:rPr lang="en-US" altLang="en-US" sz="800"/>
              <a:t>Staking wires can damage and wound the bark of trees. </a:t>
            </a:r>
          </a:p>
          <a:p>
            <a:pPr>
              <a:lnSpc>
                <a:spcPct val="80000"/>
              </a:lnSpc>
            </a:pPr>
            <a:endParaRPr lang="en-US" altLang="en-US" sz="800"/>
          </a:p>
        </p:txBody>
      </p:sp>
    </p:spTree>
    <p:extLst>
      <p:ext uri="{BB962C8B-B14F-4D97-AF65-F5344CB8AC3E}">
        <p14:creationId xmlns:p14="http://schemas.microsoft.com/office/powerpoint/2010/main" val="1074496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6E1B93-361B-1E43-90C9-2379BFEEFD70}" type="slidenum">
              <a:rPr lang="en-US" altLang="en-US"/>
              <a:pPr/>
              <a:t>8</a:t>
            </a:fld>
            <a:endParaRPr lang="en-US" altLang="en-US"/>
          </a:p>
        </p:txBody>
      </p:sp>
      <p:sp>
        <p:nvSpPr>
          <p:cNvPr id="24578" name="Rectangle 2"/>
          <p:cNvSpPr>
            <a:spLocks noRot="1" noChangeArrowheads="1" noTextEdit="1"/>
          </p:cNvSpPr>
          <p:nvPr>
            <p:ph type="sldImg"/>
          </p:nvPr>
        </p:nvSpPr>
        <p:spPr>
          <a:ln/>
        </p:spPr>
      </p:sp>
      <p:sp>
        <p:nvSpPr>
          <p:cNvPr id="24579" name="Rectangle 3"/>
          <p:cNvSpPr>
            <a:spLocks noGrp="1" noChangeArrowheads="1"/>
          </p:cNvSpPr>
          <p:nvPr>
            <p:ph type="body" idx="1"/>
          </p:nvPr>
        </p:nvSpPr>
        <p:spPr/>
        <p:txBody>
          <a:bodyPr/>
          <a:lstStyle/>
          <a:p>
            <a:r>
              <a:rPr lang="en-US" altLang="en-US"/>
              <a:t>Knowing the site factors of the planting site will help you determine whether the site will support healthy tree growth and development. Some of the important site conditions to consider are: soil characteristics, environmental conditions, planting space, site location and maintenance requirements.</a:t>
            </a:r>
          </a:p>
        </p:txBody>
      </p:sp>
    </p:spTree>
    <p:extLst>
      <p:ext uri="{BB962C8B-B14F-4D97-AF65-F5344CB8AC3E}">
        <p14:creationId xmlns:p14="http://schemas.microsoft.com/office/powerpoint/2010/main" val="17060994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A560C8-FA2D-B549-AAAC-409F74E3A24A}" type="slidenum">
              <a:rPr lang="en-US" altLang="en-US"/>
              <a:pPr/>
              <a:t>84</a:t>
            </a:fld>
            <a:endParaRPr lang="en-US" altLang="en-US"/>
          </a:p>
        </p:txBody>
      </p:sp>
      <p:sp>
        <p:nvSpPr>
          <p:cNvPr id="128002" name="Rectangle 2"/>
          <p:cNvSpPr>
            <a:spLocks noRot="1"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en-US" altLang="en-US"/>
              <a:t>After planting the tree in order to maintain good tree health and growth it is important to remember these long term maintenance activities. They are:</a:t>
            </a:r>
          </a:p>
          <a:p>
            <a:endParaRPr lang="en-US" altLang="en-US"/>
          </a:p>
          <a:p>
            <a:r>
              <a:rPr lang="en-US" altLang="en-US"/>
              <a:t>Mulching </a:t>
            </a:r>
          </a:p>
          <a:p>
            <a:r>
              <a:rPr lang="en-US" altLang="en-US"/>
              <a:t>Watering </a:t>
            </a:r>
          </a:p>
          <a:p>
            <a:r>
              <a:rPr lang="en-US" altLang="en-US"/>
              <a:t>Pruning </a:t>
            </a:r>
          </a:p>
          <a:p>
            <a:r>
              <a:rPr lang="en-US" altLang="en-US"/>
              <a:t>Fertilizing </a:t>
            </a:r>
          </a:p>
          <a:p>
            <a:r>
              <a:rPr lang="en-US" altLang="en-US"/>
              <a:t>Disease and pest control </a:t>
            </a:r>
          </a:p>
          <a:p>
            <a:r>
              <a:rPr lang="en-US" altLang="en-US"/>
              <a:t>Removal </a:t>
            </a:r>
          </a:p>
          <a:p>
            <a:endParaRPr lang="en-US" altLang="en-US"/>
          </a:p>
        </p:txBody>
      </p:sp>
    </p:spTree>
    <p:extLst>
      <p:ext uri="{BB962C8B-B14F-4D97-AF65-F5344CB8AC3E}">
        <p14:creationId xmlns:p14="http://schemas.microsoft.com/office/powerpoint/2010/main" val="8738475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7F9E30-E795-F74E-BDB9-D143F5570DE1}" type="slidenum">
              <a:rPr lang="en-US" altLang="en-US"/>
              <a:pPr/>
              <a:t>85</a:t>
            </a:fld>
            <a:endParaRPr lang="en-US" altLang="en-US"/>
          </a:p>
        </p:txBody>
      </p:sp>
      <p:sp>
        <p:nvSpPr>
          <p:cNvPr id="130050" name="Rectangle 2"/>
          <p:cNvSpPr>
            <a:spLocks noRot="1" noChangeArrowheads="1" noTextEdit="1"/>
          </p:cNvSpPr>
          <p:nvPr>
            <p:ph type="sldImg"/>
          </p:nvPr>
        </p:nvSpPr>
        <p:spPr>
          <a:ln/>
        </p:spPr>
      </p:sp>
      <p:sp>
        <p:nvSpPr>
          <p:cNvPr id="130051" name="Rectangle 3"/>
          <p:cNvSpPr>
            <a:spLocks noGrp="1" noChangeArrowheads="1"/>
          </p:cNvSpPr>
          <p:nvPr>
            <p:ph type="body" idx="1"/>
          </p:nvPr>
        </p:nvSpPr>
        <p:spPr/>
        <p:txBody>
          <a:bodyPr/>
          <a:lstStyle/>
          <a:p>
            <a:pPr>
              <a:lnSpc>
                <a:spcPct val="80000"/>
              </a:lnSpc>
            </a:pPr>
            <a:r>
              <a:rPr lang="en-US" altLang="en-US" sz="800"/>
              <a:t>Mulching is the least expensive and most beneficial urban forestry maintenance activity available.  The benefits of mulching include:</a:t>
            </a:r>
          </a:p>
          <a:p>
            <a:pPr>
              <a:lnSpc>
                <a:spcPct val="80000"/>
              </a:lnSpc>
              <a:buFontTx/>
              <a:buChar char="•"/>
            </a:pPr>
            <a:r>
              <a:rPr lang="en-US" altLang="en-US" sz="800"/>
              <a:t>Improves appearance of the area around the tree </a:t>
            </a:r>
          </a:p>
          <a:p>
            <a:pPr>
              <a:lnSpc>
                <a:spcPct val="80000"/>
              </a:lnSpc>
              <a:buFontTx/>
              <a:buChar char="•"/>
            </a:pPr>
            <a:r>
              <a:rPr lang="en-US" altLang="en-US" sz="800"/>
              <a:t>Stimulates root growth </a:t>
            </a:r>
          </a:p>
          <a:p>
            <a:pPr>
              <a:lnSpc>
                <a:spcPct val="80000"/>
              </a:lnSpc>
              <a:buFontTx/>
              <a:buChar char="•"/>
            </a:pPr>
            <a:r>
              <a:rPr lang="en-US" altLang="en-US" sz="800"/>
              <a:t>Helps with weed control </a:t>
            </a:r>
          </a:p>
          <a:p>
            <a:pPr>
              <a:lnSpc>
                <a:spcPct val="80000"/>
              </a:lnSpc>
              <a:buFontTx/>
              <a:buChar char="•"/>
            </a:pPr>
            <a:r>
              <a:rPr lang="en-US" altLang="en-US" sz="800"/>
              <a:t>Improves soil moisture infiltration and retention, soil structure and soil fertility </a:t>
            </a:r>
          </a:p>
          <a:p>
            <a:pPr>
              <a:lnSpc>
                <a:spcPct val="80000"/>
              </a:lnSpc>
              <a:buFontTx/>
              <a:buChar char="•"/>
            </a:pPr>
            <a:r>
              <a:rPr lang="en-US" altLang="en-US" sz="800"/>
              <a:t>Increases soil organic matter and number of soil organisms </a:t>
            </a:r>
          </a:p>
          <a:p>
            <a:pPr>
              <a:lnSpc>
                <a:spcPct val="80000"/>
              </a:lnSpc>
              <a:buFontTx/>
              <a:buChar char="•"/>
            </a:pPr>
            <a:r>
              <a:rPr lang="en-US" altLang="en-US" sz="800"/>
              <a:t>Reduces soil erosion </a:t>
            </a:r>
          </a:p>
          <a:p>
            <a:pPr>
              <a:lnSpc>
                <a:spcPct val="80000"/>
              </a:lnSpc>
              <a:buFontTx/>
              <a:buChar char="•"/>
            </a:pPr>
            <a:r>
              <a:rPr lang="en-US" altLang="en-US" sz="800"/>
              <a:t>Prevents or reduces soil compaction from foot and vehicle traffic </a:t>
            </a:r>
          </a:p>
          <a:p>
            <a:pPr>
              <a:lnSpc>
                <a:spcPct val="80000"/>
              </a:lnSpc>
              <a:buFontTx/>
              <a:buChar char="•"/>
            </a:pPr>
            <a:r>
              <a:rPr lang="en-US" altLang="en-US" sz="800"/>
              <a:t>Helps insulate soil from cold and heat </a:t>
            </a:r>
          </a:p>
          <a:p>
            <a:pPr>
              <a:lnSpc>
                <a:spcPct val="80000"/>
              </a:lnSpc>
              <a:buFontTx/>
              <a:buChar char="•"/>
            </a:pPr>
            <a:r>
              <a:rPr lang="en-US" altLang="en-US" sz="800"/>
              <a:t>Protects tree trunk and surface roots from mechanical damage </a:t>
            </a:r>
          </a:p>
          <a:p>
            <a:pPr>
              <a:lnSpc>
                <a:spcPct val="80000"/>
              </a:lnSpc>
              <a:buFontTx/>
              <a:buChar char="•"/>
            </a:pPr>
            <a:endParaRPr lang="en-US" altLang="en-US" sz="800"/>
          </a:p>
          <a:p>
            <a:pPr>
              <a:lnSpc>
                <a:spcPct val="80000"/>
              </a:lnSpc>
            </a:pPr>
            <a:r>
              <a:rPr lang="en-US" altLang="en-US" sz="800"/>
              <a:t>Mulches can be divided into two different categories, organic and inorganic. </a:t>
            </a:r>
            <a:endParaRPr lang="en-US" altLang="en-US" sz="800" b="1"/>
          </a:p>
          <a:p>
            <a:pPr>
              <a:lnSpc>
                <a:spcPct val="80000"/>
              </a:lnSpc>
            </a:pPr>
            <a:r>
              <a:rPr lang="en-US" altLang="en-US" sz="800" b="1"/>
              <a:t>Organic mulches</a:t>
            </a:r>
            <a:r>
              <a:rPr lang="en-US" altLang="en-US" sz="800"/>
              <a:t/>
            </a:r>
            <a:br>
              <a:rPr lang="en-US" altLang="en-US" sz="800"/>
            </a:br>
            <a:r>
              <a:rPr lang="en-US" altLang="en-US" sz="800"/>
              <a:t>Organic mulches include wood chips, shredded leaves, pine straw, bark, straw, peanut hulls, pecan shells, sludge, and lawn clippings. As organic mulches decompose they can replenish some key elements necessary for productive soil and can improve soil structure. Because organic mulches decompose they need to be reapplied periodically. Avoid fine-textured mulches that compact and prevent oxygen and water movement to the root system.</a:t>
            </a:r>
            <a:endParaRPr lang="en-US" altLang="en-US" sz="800" b="1"/>
          </a:p>
          <a:p>
            <a:pPr>
              <a:lnSpc>
                <a:spcPct val="80000"/>
              </a:lnSpc>
            </a:pPr>
            <a:r>
              <a:rPr lang="en-US" altLang="en-US" sz="800" b="1"/>
              <a:t>Inorganic mulches</a:t>
            </a:r>
            <a:r>
              <a:rPr lang="en-US" altLang="en-US" sz="800"/>
              <a:t/>
            </a:r>
            <a:br>
              <a:rPr lang="en-US" altLang="en-US" sz="800"/>
            </a:br>
            <a:r>
              <a:rPr lang="en-US" altLang="en-US" sz="800"/>
              <a:t>Some inorganic materials used for mulch include crushed rock, gravel, and polyester fabrics. These last a long time and protect better against weeds, seeds, and diseases then organic mulches. However, they do not add any nutrients, enhance the soil or aid in conserving moisture in the root zone. Landscape fabric should be placed under rock and gravel to prevent them from settling into the soil. However, some landscape fabrics can fill with soil particles and become hydrophobic. </a:t>
            </a:r>
          </a:p>
          <a:p>
            <a:pPr>
              <a:lnSpc>
                <a:spcPct val="80000"/>
              </a:lnSpc>
            </a:pPr>
            <a:endParaRPr lang="en-US" altLang="en-US" sz="800" b="1"/>
          </a:p>
          <a:p>
            <a:pPr>
              <a:lnSpc>
                <a:spcPct val="80000"/>
              </a:lnSpc>
            </a:pPr>
            <a:r>
              <a:rPr lang="en-US" altLang="en-US" sz="800" b="1"/>
              <a:t>General Guidelines</a:t>
            </a:r>
            <a:r>
              <a:rPr lang="en-US" altLang="en-US" sz="800"/>
              <a:t/>
            </a:r>
            <a:br>
              <a:rPr lang="en-US" altLang="en-US" sz="800"/>
            </a:br>
            <a:r>
              <a:rPr lang="en-US" altLang="en-US" sz="800"/>
              <a:t>Several general guidelines should be followed when using mulch: </a:t>
            </a:r>
            <a:endParaRPr lang="en-US" altLang="en-US" sz="800" b="1"/>
          </a:p>
          <a:p>
            <a:pPr>
              <a:lnSpc>
                <a:spcPct val="80000"/>
              </a:lnSpc>
              <a:buFontTx/>
              <a:buChar char="•"/>
            </a:pPr>
            <a:r>
              <a:rPr lang="en-US" altLang="en-US" sz="800"/>
              <a:t>The mulch area should cover as much of the root system as practical. Ideally, it should extend well beyond the drip line of the canopy. The mulch area should therefore increase as the tree grows.  Whenever possible, trees should be mulched in groups to provide a “shared” mulch and rooting area.</a:t>
            </a:r>
          </a:p>
          <a:p>
            <a:pPr>
              <a:lnSpc>
                <a:spcPct val="80000"/>
              </a:lnSpc>
              <a:buFontTx/>
              <a:buChar char="•"/>
            </a:pPr>
            <a:r>
              <a:rPr lang="en-US" altLang="en-US" sz="800"/>
              <a:t>Organic mulches should be applied 4 inches – 6 inches deep except for pine straw mulch which should be applied to a depth of 8 inches. Because pine straw decomposes faster  than wood chips and bark, it typically needs to be replenished annually. </a:t>
            </a:r>
          </a:p>
          <a:p>
            <a:pPr>
              <a:lnSpc>
                <a:spcPct val="80000"/>
              </a:lnSpc>
              <a:buFontTx/>
              <a:buChar char="•"/>
            </a:pPr>
            <a:r>
              <a:rPr lang="en-US" altLang="en-US" sz="800"/>
              <a:t>Remove or kill competing vegetation (e.g. grass, weeds, vines) in the mulch area. However, do not damage the shallow root system or injure the root collar. Hand or chemical weeding should be done next to the trunk but do not apply chemicals directly on the trunk.</a:t>
            </a:r>
          </a:p>
          <a:p>
            <a:pPr>
              <a:lnSpc>
                <a:spcPct val="80000"/>
              </a:lnSpc>
              <a:buFontTx/>
              <a:buChar char="•"/>
            </a:pPr>
            <a:r>
              <a:rPr lang="en-US" altLang="en-US" sz="800"/>
              <a:t>Mulch should not be placed against the trunk of the tree. Leave an un-mulched area 6-12 inches in radius around the trunk. If existing mulch is found against the base of the trunk, carefully remove it and the soil at the base of the tree to expose the root collar, which needs adequate air circulation. </a:t>
            </a:r>
          </a:p>
        </p:txBody>
      </p:sp>
    </p:spTree>
    <p:extLst>
      <p:ext uri="{BB962C8B-B14F-4D97-AF65-F5344CB8AC3E}">
        <p14:creationId xmlns:p14="http://schemas.microsoft.com/office/powerpoint/2010/main" val="1152790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CBCDE9-D79A-EC44-9C96-D5C2442FCC1F}" type="slidenum">
              <a:rPr lang="en-US" altLang="en-US"/>
              <a:pPr/>
              <a:t>86</a:t>
            </a:fld>
            <a:endParaRPr lang="en-US" altLang="en-US"/>
          </a:p>
        </p:txBody>
      </p:sp>
      <p:sp>
        <p:nvSpPr>
          <p:cNvPr id="132098" name="Rectangle 2"/>
          <p:cNvSpPr>
            <a:spLocks noRot="1" noChangeArrowheads="1" noTextEdit="1"/>
          </p:cNvSpPr>
          <p:nvPr>
            <p:ph type="sldImg"/>
          </p:nvPr>
        </p:nvSpPr>
        <p:spPr>
          <a:ln/>
        </p:spPr>
      </p:sp>
      <p:sp>
        <p:nvSpPr>
          <p:cNvPr id="132099" name="Rectangle 3"/>
          <p:cNvSpPr>
            <a:spLocks noGrp="1" noChangeArrowheads="1"/>
          </p:cNvSpPr>
          <p:nvPr>
            <p:ph type="body" idx="1"/>
          </p:nvPr>
        </p:nvSpPr>
        <p:spPr/>
        <p:txBody>
          <a:bodyPr/>
          <a:lstStyle/>
          <a:p>
            <a:r>
              <a:rPr lang="en-US" altLang="en-US"/>
              <a:t>Watering, especially the 1st two years after a tree is planted, is essential to a maintenance program. Trees that do not receive enough water during the first few years of establishment have an increased risk for dieback, development of weak, multi-trunks, and possible death.  </a:t>
            </a:r>
          </a:p>
          <a:p>
            <a:endParaRPr lang="en-US" altLang="en-US"/>
          </a:p>
          <a:p>
            <a:r>
              <a:rPr lang="en-US" altLang="en-US"/>
              <a:t>The best method to water a tree is to utilize soaker hoses. This method apples the water directly to the root zone without a large loss of water to evapo-transiration. Because every planting situation is unique, it is difficult to prescribe a rule of thumb for watering trees; however, usually 1 to 3 inches of water per week is ample water to stimulate good growth. Some factors that could increase or reduce the need for water include: type of soil, temperature, sloping vs. flat terrain, type of exposure and recent weather conditions.</a:t>
            </a:r>
          </a:p>
          <a:p>
            <a:endParaRPr lang="en-US" altLang="en-US"/>
          </a:p>
          <a:p>
            <a:r>
              <a:rPr lang="en-US" altLang="en-US"/>
              <a:t>The best place to water trees is along the dripline. Most of the feeder and absorption roots are away from the tree and the dripline is a good location to aply water to the absorption roots.</a:t>
            </a:r>
          </a:p>
          <a:p>
            <a:endParaRPr lang="en-US" altLang="en-US"/>
          </a:p>
          <a:p>
            <a:r>
              <a:rPr lang="en-US" altLang="en-US"/>
              <a:t>The best time to water a tree is between 10 p.m. and 8 a.m. because during this time trees have less transpiration occurring, therby, the tree can utilize the water more effectively. </a:t>
            </a:r>
          </a:p>
        </p:txBody>
      </p:sp>
    </p:spTree>
    <p:extLst>
      <p:ext uri="{BB962C8B-B14F-4D97-AF65-F5344CB8AC3E}">
        <p14:creationId xmlns:p14="http://schemas.microsoft.com/office/powerpoint/2010/main" val="4653656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B8C80C-72F2-7E49-8C66-F6A68BE785C8}" type="slidenum">
              <a:rPr lang="en-US" altLang="en-US"/>
              <a:pPr/>
              <a:t>87</a:t>
            </a:fld>
            <a:endParaRPr lang="en-US" altLang="en-US"/>
          </a:p>
        </p:txBody>
      </p:sp>
      <p:sp>
        <p:nvSpPr>
          <p:cNvPr id="134146" name="Rectangle 2"/>
          <p:cNvSpPr>
            <a:spLocks noRot="1" noChangeArrowheads="1" noTextEdit="1"/>
          </p:cNvSpPr>
          <p:nvPr>
            <p:ph type="sldImg"/>
          </p:nvPr>
        </p:nvSpPr>
        <p:spPr>
          <a:ln/>
        </p:spPr>
      </p:sp>
      <p:sp>
        <p:nvSpPr>
          <p:cNvPr id="134147" name="Rectangle 3"/>
          <p:cNvSpPr>
            <a:spLocks noGrp="1" noChangeArrowheads="1"/>
          </p:cNvSpPr>
          <p:nvPr>
            <p:ph type="body" idx="1"/>
          </p:nvPr>
        </p:nvSpPr>
        <p:spPr/>
        <p:txBody>
          <a:bodyPr/>
          <a:lstStyle/>
          <a:p>
            <a:pPr>
              <a:lnSpc>
                <a:spcPct val="80000"/>
              </a:lnSpc>
            </a:pPr>
            <a:r>
              <a:rPr lang="en-US" altLang="en-US" sz="1000"/>
              <a:t>Pruning is the selective removal of plant parts, typically shoots and branches.  Knowledge of a tree's development pattern, including the importance of the apical bud in the growth and structure of a branch, is necessary for understanding how pruning affects a tree.  Trees may need pruning to – </a:t>
            </a:r>
          </a:p>
          <a:p>
            <a:pPr>
              <a:lnSpc>
                <a:spcPct val="80000"/>
              </a:lnSpc>
              <a:buFontTx/>
              <a:buChar char="•"/>
            </a:pPr>
            <a:r>
              <a:rPr lang="en-US" altLang="en-US" sz="1000"/>
              <a:t>Improve and maintain health </a:t>
            </a:r>
          </a:p>
          <a:p>
            <a:pPr>
              <a:lnSpc>
                <a:spcPct val="80000"/>
              </a:lnSpc>
              <a:buFontTx/>
              <a:buChar char="•"/>
            </a:pPr>
            <a:r>
              <a:rPr lang="en-US" altLang="en-US" sz="1000"/>
              <a:t>Eliminate and reduce risks, such as limbs falling and interference with utility lines and vehicles </a:t>
            </a:r>
          </a:p>
          <a:p>
            <a:pPr>
              <a:lnSpc>
                <a:spcPct val="80000"/>
              </a:lnSpc>
              <a:buFontTx/>
              <a:buChar char="•"/>
            </a:pPr>
            <a:r>
              <a:rPr lang="en-US" altLang="en-US" sz="1000"/>
              <a:t>Enhance appearance </a:t>
            </a:r>
          </a:p>
          <a:p>
            <a:pPr>
              <a:lnSpc>
                <a:spcPct val="80000"/>
              </a:lnSpc>
              <a:buFontTx/>
              <a:buChar char="•"/>
            </a:pPr>
            <a:r>
              <a:rPr lang="en-US" altLang="en-US" sz="1000"/>
              <a:t>Improve views </a:t>
            </a:r>
          </a:p>
          <a:p>
            <a:pPr>
              <a:lnSpc>
                <a:spcPct val="80000"/>
              </a:lnSpc>
              <a:buFontTx/>
              <a:buChar char="•"/>
            </a:pPr>
            <a:endParaRPr lang="en-US" altLang="en-US" sz="1000"/>
          </a:p>
          <a:p>
            <a:pPr>
              <a:lnSpc>
                <a:spcPct val="80000"/>
              </a:lnSpc>
            </a:pPr>
            <a:r>
              <a:rPr lang="en-US" altLang="en-US" sz="1000"/>
              <a:t>The time of year to prune depends on why it is being done. Removing dead wood and</a:t>
            </a:r>
            <a:r>
              <a:rPr lang="en-US" altLang="en-US" sz="1000" b="1"/>
              <a:t> </a:t>
            </a:r>
            <a:r>
              <a:rPr lang="en-US" altLang="en-US" sz="1000"/>
              <a:t>hazardous branches or pruning for disease and pest control can be done at any time. Pruning for other purposes should be planned according to the season.</a:t>
            </a:r>
          </a:p>
          <a:p>
            <a:pPr>
              <a:lnSpc>
                <a:spcPct val="80000"/>
              </a:lnSpc>
            </a:pPr>
            <a:r>
              <a:rPr lang="en-US" altLang="en-US" sz="1000" b="1"/>
              <a:t>Winter</a:t>
            </a:r>
            <a:r>
              <a:rPr lang="en-US" altLang="en-US" sz="1000"/>
              <a:t/>
            </a:r>
            <a:br>
              <a:rPr lang="en-US" altLang="en-US" sz="1000"/>
            </a:br>
            <a:r>
              <a:rPr lang="en-US" altLang="en-US" sz="1000"/>
              <a:t>Winter is often the best time to prune, except for those trees that flower in the spring (e.g. dogwood, magnolia). For most “non-flowering” hardwoods, winter is the best pruning time. Branch removal is easier during dormancy because the structure of the tree is more visible and physiological activity is lowest. Trees that flower in the summer can be pruned during the winter (e.g. crapemyrtle, vitex).</a:t>
            </a:r>
          </a:p>
          <a:p>
            <a:pPr>
              <a:lnSpc>
                <a:spcPct val="80000"/>
              </a:lnSpc>
            </a:pPr>
            <a:r>
              <a:rPr lang="en-US" altLang="en-US" sz="1000" b="1"/>
              <a:t>Spring</a:t>
            </a:r>
            <a:r>
              <a:rPr lang="en-US" altLang="en-US" sz="1000"/>
              <a:t/>
            </a:r>
            <a:br>
              <a:rPr lang="en-US" altLang="en-US" sz="1000"/>
            </a:br>
            <a:r>
              <a:rPr lang="en-US" altLang="en-US" sz="1000"/>
              <a:t>Spring is the primary growth and flowering period for many trees. To maximize flowering and fruiting, trees that bloom in spring (e.g. dogwood, magnolia) should be pruned soon after flowers have faded. </a:t>
            </a:r>
          </a:p>
          <a:p>
            <a:pPr>
              <a:lnSpc>
                <a:spcPct val="80000"/>
              </a:lnSpc>
            </a:pPr>
            <a:r>
              <a:rPr lang="en-US" altLang="en-US" sz="1000" b="1"/>
              <a:t>Summer</a:t>
            </a:r>
            <a:r>
              <a:rPr lang="en-US" altLang="en-US" sz="1000"/>
              <a:t/>
            </a:r>
            <a:br>
              <a:rPr lang="en-US" altLang="en-US" sz="1000"/>
            </a:br>
            <a:r>
              <a:rPr lang="en-US" altLang="en-US" sz="1000"/>
              <a:t>Summer pruning can be done to remove (1) limbs that are causing hazards, (2) diseased leaves and/or limbs, and (3) storm or construction damage. Corrective pruning may also be done to prevent future problems. Summer pruning may slow the growth of a tree by reducing leaf area and photosynthesis.</a:t>
            </a:r>
          </a:p>
          <a:p>
            <a:pPr>
              <a:lnSpc>
                <a:spcPct val="80000"/>
              </a:lnSpc>
            </a:pPr>
            <a:r>
              <a:rPr lang="en-US" altLang="en-US" sz="1000" b="1"/>
              <a:t>Fall</a:t>
            </a:r>
            <a:r>
              <a:rPr lang="en-US" altLang="en-US" sz="1000"/>
              <a:t/>
            </a:r>
            <a:br>
              <a:rPr lang="en-US" altLang="en-US" sz="1000"/>
            </a:br>
            <a:r>
              <a:rPr lang="en-US" altLang="en-US" sz="1000"/>
              <a:t>Do not prune in the fall. The tree needs to conserve energy for the dormant period</a:t>
            </a:r>
          </a:p>
          <a:p>
            <a:pPr>
              <a:lnSpc>
                <a:spcPct val="80000"/>
              </a:lnSpc>
            </a:pPr>
            <a:endParaRPr lang="en-US" altLang="en-US" sz="1000"/>
          </a:p>
        </p:txBody>
      </p:sp>
    </p:spTree>
    <p:extLst>
      <p:ext uri="{BB962C8B-B14F-4D97-AF65-F5344CB8AC3E}">
        <p14:creationId xmlns:p14="http://schemas.microsoft.com/office/powerpoint/2010/main" val="2644489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AD143D-889F-7347-B84D-567BED7D6B50}" type="slidenum">
              <a:rPr lang="en-US" altLang="en-US"/>
              <a:pPr/>
              <a:t>88</a:t>
            </a:fld>
            <a:endParaRPr lang="en-US" altLang="en-US"/>
          </a:p>
        </p:txBody>
      </p:sp>
      <p:sp>
        <p:nvSpPr>
          <p:cNvPr id="136194" name="Rectangle 2"/>
          <p:cNvSpPr>
            <a:spLocks noRot="1" noChangeArrowheads="1" noTextEdit="1"/>
          </p:cNvSpPr>
          <p:nvPr>
            <p:ph type="sldImg"/>
          </p:nvPr>
        </p:nvSpPr>
        <p:spPr>
          <a:ln/>
        </p:spPr>
      </p:sp>
      <p:sp>
        <p:nvSpPr>
          <p:cNvPr id="136195" name="Rectangle 3"/>
          <p:cNvSpPr>
            <a:spLocks noGrp="1" noChangeArrowheads="1"/>
          </p:cNvSpPr>
          <p:nvPr>
            <p:ph type="body" idx="1"/>
          </p:nvPr>
        </p:nvSpPr>
        <p:spPr/>
        <p:txBody>
          <a:bodyPr/>
          <a:lstStyle/>
          <a:p>
            <a:pPr marL="228600" indent="-228600"/>
            <a:r>
              <a:rPr lang="en-US" altLang="en-US" sz="1000"/>
              <a:t>Learning the correct method to prune a tree is critical to the long term health and growth of a tree. In order to correctly prune you must know where and how to cut the branches. At the base of the branch, where it meets the trunk, there is often an enlarged area called the branch collar. The raised bark that develops at the angle of attachment between the branch and the trunk is the branch bark ridge. It is best to cut as close as possible to the branch bark ridge and branch collar at the base of the branch without damaging either one. Cutting just outside the branch collar offers several advantages:</a:t>
            </a:r>
          </a:p>
          <a:p>
            <a:pPr marL="228600" indent="-228600">
              <a:buFontTx/>
              <a:buChar char="•"/>
            </a:pPr>
            <a:r>
              <a:rPr lang="en-US" altLang="en-US" sz="1000"/>
              <a:t>Prevents damage to the trunk tissue </a:t>
            </a:r>
          </a:p>
          <a:p>
            <a:pPr marL="228600" indent="-228600">
              <a:buFontTx/>
              <a:buChar char="•"/>
            </a:pPr>
            <a:r>
              <a:rPr lang="en-US" altLang="en-US" sz="1000"/>
              <a:t>Limits possibility of trunk tissue decay </a:t>
            </a:r>
          </a:p>
          <a:p>
            <a:pPr marL="228600" indent="-228600">
              <a:buFontTx/>
              <a:buChar char="•"/>
            </a:pPr>
            <a:r>
              <a:rPr lang="en-US" altLang="en-US" sz="1000"/>
              <a:t>Retains branch collar as natural protective area </a:t>
            </a:r>
          </a:p>
          <a:p>
            <a:pPr marL="228600" indent="-228600">
              <a:buFontTx/>
              <a:buChar char="•"/>
            </a:pPr>
            <a:r>
              <a:rPr lang="en-US" altLang="en-US" sz="1000"/>
              <a:t>Creates a small wound </a:t>
            </a:r>
          </a:p>
          <a:p>
            <a:pPr marL="228600" indent="-228600"/>
            <a:endParaRPr lang="en-US" altLang="en-US" sz="1000"/>
          </a:p>
          <a:p>
            <a:pPr marL="228600" indent="-228600"/>
            <a:r>
              <a:rPr lang="en-US" altLang="en-US" sz="1000"/>
              <a:t>How the cut is made is as important as where it is made. For limbs smaller than 1 inch the one cut method along the branch bark ridge is used. Removing a limb larger than 1 inch in diameter should be done with three cuts</a:t>
            </a:r>
          </a:p>
          <a:p>
            <a:pPr marL="228600" indent="-228600">
              <a:buFontTx/>
              <a:buChar char="•"/>
            </a:pPr>
            <a:r>
              <a:rPr lang="en-US" altLang="en-US" sz="1000"/>
              <a:t>A partial undercut to keep the branch from tearing bark as it is removed. </a:t>
            </a:r>
          </a:p>
          <a:p>
            <a:pPr marL="228600" indent="-228600">
              <a:buFontTx/>
              <a:buChar char="•"/>
            </a:pPr>
            <a:r>
              <a:rPr lang="en-US" altLang="en-US" sz="1000"/>
              <a:t>A cut through the entire branch slightly farther out than the undercut to remove the branch. On small limbs (less than 1 ¾ inch) a lopper may be used to do this. </a:t>
            </a:r>
          </a:p>
          <a:p>
            <a:pPr marL="228600" indent="-228600">
              <a:buFontTx/>
              <a:buChar char="•"/>
            </a:pPr>
            <a:r>
              <a:rPr lang="en-US" altLang="en-US" sz="1000"/>
              <a:t>A cut just beyond the branch collar and branch bark ridge to remove the stub. </a:t>
            </a:r>
          </a:p>
          <a:p>
            <a:pPr marL="228600" indent="-228600"/>
            <a:endParaRPr lang="en-US" altLang="en-US" sz="1000"/>
          </a:p>
        </p:txBody>
      </p:sp>
    </p:spTree>
    <p:extLst>
      <p:ext uri="{BB962C8B-B14F-4D97-AF65-F5344CB8AC3E}">
        <p14:creationId xmlns:p14="http://schemas.microsoft.com/office/powerpoint/2010/main" val="14495176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92C57E-2164-0546-9DB9-E66B9D811FAF}" type="slidenum">
              <a:rPr lang="en-US" altLang="en-US"/>
              <a:pPr/>
              <a:t>89</a:t>
            </a:fld>
            <a:endParaRPr lang="en-US" altLang="en-US"/>
          </a:p>
        </p:txBody>
      </p:sp>
      <p:sp>
        <p:nvSpPr>
          <p:cNvPr id="138242" name="Rectangle 2"/>
          <p:cNvSpPr>
            <a:spLocks noRot="1" noChangeArrowheads="1" noTextEdit="1"/>
          </p:cNvSpPr>
          <p:nvPr>
            <p:ph type="sldImg"/>
          </p:nvPr>
        </p:nvSpPr>
        <p:spPr>
          <a:ln/>
        </p:spPr>
      </p:sp>
      <p:sp>
        <p:nvSpPr>
          <p:cNvPr id="138243" name="Rectangle 3"/>
          <p:cNvSpPr>
            <a:spLocks noGrp="1" noChangeArrowheads="1"/>
          </p:cNvSpPr>
          <p:nvPr>
            <p:ph type="body" idx="1"/>
          </p:nvPr>
        </p:nvSpPr>
        <p:spPr/>
        <p:txBody>
          <a:bodyPr/>
          <a:lstStyle/>
          <a:p>
            <a:r>
              <a:rPr lang="en-US" altLang="en-US" sz="1000"/>
              <a:t>Improper pruning techniques, such as topping, making flush cuts, and using wound dressings, can cause more harm to a tree than not pruning at all.  </a:t>
            </a:r>
            <a:endParaRPr lang="en-US" altLang="en-US" sz="1000" b="1"/>
          </a:p>
          <a:p>
            <a:r>
              <a:rPr lang="en-US" altLang="en-US" sz="1000" b="1"/>
              <a:t>Topping</a:t>
            </a:r>
            <a:r>
              <a:rPr lang="en-US" altLang="en-US" sz="1000"/>
              <a:t/>
            </a:r>
            <a:br>
              <a:rPr lang="en-US" altLang="en-US" sz="1000"/>
            </a:br>
            <a:r>
              <a:rPr lang="en-US" altLang="en-US" sz="1000"/>
              <a:t>Topping is the indiscriminate pruning of tree branches to stubs or lateral branches that are not large enough to assume the terminal role. Other names for topping include "heading," "tipping," "hat-racking," and "rounding over." This technique is inappropriately used to reduce the height of a tree by making heading or internodal cuts. Topping a tree causes several problems: First, it reduces the total leaf surface on the tree, limiting photosynthesis. Second, it creates a stub increasing the possibility of decay in the stem. Third, branches that develop from the regrowth around this type of cut are often weakly attached to the stem and can become hazardous. Alternatives to topping include drop-crotch pruning and thinning by cutting branches back to lower lateral ones. These alternatives will also reduce the size of the crown.</a:t>
            </a:r>
            <a:endParaRPr lang="en-US" altLang="en-US" sz="1000" b="1"/>
          </a:p>
          <a:p>
            <a:r>
              <a:rPr lang="en-US" altLang="en-US" sz="1000" b="1"/>
              <a:t>Flush Cuts</a:t>
            </a:r>
            <a:r>
              <a:rPr lang="en-US" altLang="en-US" sz="1000"/>
              <a:t/>
            </a:r>
            <a:br>
              <a:rPr lang="en-US" altLang="en-US" sz="1000"/>
            </a:br>
            <a:r>
              <a:rPr lang="en-US" altLang="en-US" sz="1000"/>
              <a:t>This cut removes branches with a final cut that is flush with the trunk or main branch, which removes the branch collar and/or the bark ridge. Flush cuts result in larger wounds and jeopardize the trees ability to compartmentalize (to form a barrier between the damaged tissues and healthy parts of the tree), which can facilitate the spread of decay throughout the tree.</a:t>
            </a:r>
            <a:endParaRPr lang="en-US" altLang="en-US" sz="1000" b="1"/>
          </a:p>
          <a:p>
            <a:r>
              <a:rPr lang="en-US" altLang="en-US" sz="1000" b="1"/>
              <a:t>Wound Dressings</a:t>
            </a:r>
            <a:r>
              <a:rPr lang="en-US" altLang="en-US" sz="1000"/>
              <a:t/>
            </a:r>
            <a:br>
              <a:rPr lang="en-US" altLang="en-US" sz="1000"/>
            </a:br>
            <a:r>
              <a:rPr lang="en-US" altLang="en-US" sz="1000"/>
              <a:t>Tree paint and other materials applied to pruning cuts do not prevent decay, and if moisture penetrates cracks and collects beneath the covering, they may actually promote decay and tissue damage. Dressings are most commonly used on pruning cuts, primarily for cosmetic value. Proper pruning of branches close to the branch collar allows the tree to use its own natural defenses to compartmentalize the wood and prevent decay.</a:t>
            </a:r>
          </a:p>
        </p:txBody>
      </p:sp>
    </p:spTree>
    <p:extLst>
      <p:ext uri="{BB962C8B-B14F-4D97-AF65-F5344CB8AC3E}">
        <p14:creationId xmlns:p14="http://schemas.microsoft.com/office/powerpoint/2010/main" val="9890553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751FE1-994E-CC4A-B5B5-239510156EDE}" type="slidenum">
              <a:rPr lang="en-US" altLang="en-US"/>
              <a:pPr/>
              <a:t>90</a:t>
            </a:fld>
            <a:endParaRPr lang="en-US" altLang="en-US"/>
          </a:p>
        </p:txBody>
      </p:sp>
      <p:sp>
        <p:nvSpPr>
          <p:cNvPr id="140290" name="Rectangle 2"/>
          <p:cNvSpPr>
            <a:spLocks noRot="1" noChangeArrowheads="1" noTextEdit="1"/>
          </p:cNvSpPr>
          <p:nvPr>
            <p:ph type="sldImg"/>
          </p:nvPr>
        </p:nvSpPr>
        <p:spPr>
          <a:ln/>
        </p:spPr>
      </p:sp>
      <p:sp>
        <p:nvSpPr>
          <p:cNvPr id="140291" name="Rectangle 3"/>
          <p:cNvSpPr>
            <a:spLocks noGrp="1" noChangeArrowheads="1"/>
          </p:cNvSpPr>
          <p:nvPr>
            <p:ph type="body" idx="1"/>
          </p:nvPr>
        </p:nvSpPr>
        <p:spPr/>
        <p:txBody>
          <a:bodyPr/>
          <a:lstStyle/>
          <a:p>
            <a:pPr>
              <a:lnSpc>
                <a:spcPct val="80000"/>
              </a:lnSpc>
            </a:pPr>
            <a:r>
              <a:rPr lang="en-US" altLang="en-US" sz="800"/>
              <a:t>Fertilizing is another component of a maintenance program for urban trees. Fertilizers have typically been used to provide certain essential elements to enhance the tree’s appearance and health.  However, fertilizing for the wrong reason or with the wrong elements can harm the tree. Fertilizing to promote rapid growth in trees can also increase susceptibility to stress, insects, and diseases because the tree’s resources are being diverted to growth. Over-fertilizing or improperly applied fertilizer can also directly damage trees. </a:t>
            </a:r>
          </a:p>
          <a:p>
            <a:pPr>
              <a:lnSpc>
                <a:spcPct val="80000"/>
              </a:lnSpc>
            </a:pPr>
            <a:endParaRPr lang="en-US" altLang="en-US" sz="800"/>
          </a:p>
          <a:p>
            <a:pPr>
              <a:lnSpc>
                <a:spcPct val="80000"/>
              </a:lnSpc>
            </a:pPr>
            <a:r>
              <a:rPr lang="en-US" altLang="en-US" sz="800"/>
              <a:t>Examining the tree and the site and conducting foliar and soil analyses will help determine fertilization needs.  Fertilizing trees that are under stress, such as newly planted, root damaged, or diseased trees, is not recommended because the tree usually does not have the energy reserves necessary for the increased growth that will occur due to the fertilization. </a:t>
            </a:r>
          </a:p>
          <a:p>
            <a:pPr>
              <a:lnSpc>
                <a:spcPct val="80000"/>
              </a:lnSpc>
            </a:pPr>
            <a:endParaRPr lang="en-US" altLang="en-US" sz="800"/>
          </a:p>
          <a:p>
            <a:pPr>
              <a:lnSpc>
                <a:spcPct val="80000"/>
              </a:lnSpc>
            </a:pPr>
            <a:r>
              <a:rPr lang="en-US" altLang="en-US" sz="800"/>
              <a:t>A soil analysis can determine soil pH (concentration of soil nutrients varies with pH), cation exchange capacity (soils capacity to hold nutrients), and the amount of some macroelements (phosphorous, potassium, calcium, and magnesium). </a:t>
            </a:r>
          </a:p>
          <a:p>
            <a:pPr>
              <a:lnSpc>
                <a:spcPct val="80000"/>
              </a:lnSpc>
            </a:pPr>
            <a:endParaRPr lang="en-US" altLang="en-US" sz="800"/>
          </a:p>
          <a:p>
            <a:pPr>
              <a:lnSpc>
                <a:spcPct val="80000"/>
              </a:lnSpc>
            </a:pPr>
            <a:r>
              <a:rPr lang="en-US" altLang="en-US" sz="800"/>
              <a:t>There are several methods to apply fertilizer to tree. The three most common are surface application, soil injection and trunk injection.</a:t>
            </a:r>
          </a:p>
          <a:p>
            <a:pPr>
              <a:lnSpc>
                <a:spcPct val="80000"/>
              </a:lnSpc>
            </a:pPr>
            <a:r>
              <a:rPr lang="en-US" altLang="en-US" sz="800"/>
              <a:t>The easiest and most effective way to apply fertilizer is to broadcast it over the soil surface,  particularly when there are roots close to the surface and competing vegetation (i.e. turf) is not present. This is also a good method for applying water-soluble nitrogen. </a:t>
            </a:r>
            <a:endParaRPr lang="en-US" altLang="en-US" sz="800" b="1"/>
          </a:p>
          <a:p>
            <a:pPr>
              <a:lnSpc>
                <a:spcPct val="80000"/>
              </a:lnSpc>
            </a:pPr>
            <a:r>
              <a:rPr lang="en-US" altLang="en-US" sz="800"/>
              <a:t>Soil injection involves dissolved or suspended fertilizer in water and applied under pressure 4 to 12 inches deep. This method is highly dependent on the operator and is sometimes not as effective as surface application due to delivering the fertilizer below the root zone. </a:t>
            </a:r>
            <a:endParaRPr lang="en-US" altLang="en-US" sz="800" b="1"/>
          </a:p>
          <a:p>
            <a:pPr>
              <a:lnSpc>
                <a:spcPct val="80000"/>
              </a:lnSpc>
            </a:pPr>
            <a:r>
              <a:rPr lang="en-US" altLang="en-US" sz="800"/>
              <a:t>Trunk injection should be used as a last resort, when no other method has proved effective. They can be particularly effective for applying micronutrients to address a specific, confirmed deficiency. It is recommended that a International Society of Arboriculture certified arborist be consulted to determine whether a tree needs trunk injection fertilizer. </a:t>
            </a:r>
          </a:p>
          <a:p>
            <a:pPr>
              <a:lnSpc>
                <a:spcPct val="80000"/>
              </a:lnSpc>
            </a:pPr>
            <a:endParaRPr lang="en-US" altLang="en-US" sz="800"/>
          </a:p>
          <a:p>
            <a:pPr>
              <a:lnSpc>
                <a:spcPct val="80000"/>
              </a:lnSpc>
            </a:pPr>
            <a:r>
              <a:rPr lang="en-US" altLang="en-US" sz="800"/>
              <a:t>Some other fertilizer guidelines include:</a:t>
            </a:r>
          </a:p>
          <a:p>
            <a:pPr lvl="1">
              <a:lnSpc>
                <a:spcPct val="80000"/>
              </a:lnSpc>
              <a:buFontTx/>
              <a:buChar char="•"/>
            </a:pPr>
            <a:r>
              <a:rPr lang="en-US" altLang="en-US" sz="800"/>
              <a:t>Use slow release ferlilizer. Utilizing a slow release fertilizer reduces the risk of losing nutrients to leaching due to rapid water infiltration or sandy soils </a:t>
            </a:r>
          </a:p>
          <a:p>
            <a:pPr lvl="1">
              <a:lnSpc>
                <a:spcPct val="80000"/>
              </a:lnSpc>
              <a:buFontTx/>
              <a:buChar char="•"/>
            </a:pPr>
            <a:r>
              <a:rPr lang="en-US" altLang="en-US" sz="800"/>
              <a:t>Fertilize at dripline. Just like watering, fertilizing at the drip line applies the fertilizer where a majority of the feeder roots are.</a:t>
            </a:r>
          </a:p>
          <a:p>
            <a:pPr lvl="1">
              <a:lnSpc>
                <a:spcPct val="80000"/>
              </a:lnSpc>
              <a:buFontTx/>
              <a:buChar char="•"/>
            </a:pPr>
            <a:r>
              <a:rPr lang="en-US" altLang="en-US" sz="800"/>
              <a:t>Fertilize early and late spring; mid summer; avoid bud break. This will avoid improper growth spurts during the growing season for the tree.</a:t>
            </a:r>
          </a:p>
          <a:p>
            <a:pPr>
              <a:lnSpc>
                <a:spcPct val="80000"/>
              </a:lnSpc>
            </a:pPr>
            <a:endParaRPr lang="en-US" altLang="en-US" sz="800"/>
          </a:p>
          <a:p>
            <a:pPr>
              <a:lnSpc>
                <a:spcPct val="80000"/>
              </a:lnSpc>
            </a:pPr>
            <a:endParaRPr lang="en-US" altLang="en-US" sz="800"/>
          </a:p>
        </p:txBody>
      </p:sp>
    </p:spTree>
    <p:extLst>
      <p:ext uri="{BB962C8B-B14F-4D97-AF65-F5344CB8AC3E}">
        <p14:creationId xmlns:p14="http://schemas.microsoft.com/office/powerpoint/2010/main" val="15298396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0F16E0-10A4-0B4C-905E-DC4AD368065B}" type="slidenum">
              <a:rPr lang="en-US" altLang="en-US"/>
              <a:pPr/>
              <a:t>91</a:t>
            </a:fld>
            <a:endParaRPr lang="en-US" altLang="en-US"/>
          </a:p>
        </p:txBody>
      </p:sp>
      <p:sp>
        <p:nvSpPr>
          <p:cNvPr id="142338" name="Rectangle 2"/>
          <p:cNvSpPr>
            <a:spLocks noRot="1" noChangeArrowheads="1" noTextEdit="1"/>
          </p:cNvSpPr>
          <p:nvPr>
            <p:ph type="sldImg"/>
          </p:nvPr>
        </p:nvSpPr>
        <p:spPr>
          <a:ln/>
        </p:spPr>
      </p:sp>
      <p:sp>
        <p:nvSpPr>
          <p:cNvPr id="142339" name="Rectangle 3"/>
          <p:cNvSpPr>
            <a:spLocks noGrp="1" noChangeArrowheads="1"/>
          </p:cNvSpPr>
          <p:nvPr>
            <p:ph type="body" idx="1"/>
          </p:nvPr>
        </p:nvSpPr>
        <p:spPr/>
        <p:txBody>
          <a:bodyPr/>
          <a:lstStyle/>
          <a:p>
            <a:pPr>
              <a:lnSpc>
                <a:spcPct val="80000"/>
              </a:lnSpc>
            </a:pPr>
            <a:r>
              <a:rPr lang="en-US" altLang="en-US" sz="1000"/>
              <a:t>The long-term health of the urban forest depends on protecting trees from harmful diseases and pests.  Keeping trees healthy by establishing and following a maintenance plan can prevent many disease and pest problems.</a:t>
            </a:r>
          </a:p>
          <a:p>
            <a:pPr>
              <a:lnSpc>
                <a:spcPct val="80000"/>
              </a:lnSpc>
            </a:pPr>
            <a:r>
              <a:rPr lang="en-US" altLang="en-US" sz="1000"/>
              <a:t>Most pests do minimal damage and can remain untreated (fall webworm, maple bladder galls), and others can be kept in control (suppressed) with attention to the health of the tree (hypoxylon canker on oak, and dogwood borers).  A monitoring program, where trees are examined regularly is important to any tree management plan. This is also the first line of defense when dealing with disease and pest problems that can become critical. </a:t>
            </a:r>
          </a:p>
          <a:p>
            <a:pPr>
              <a:lnSpc>
                <a:spcPct val="80000"/>
              </a:lnSpc>
            </a:pPr>
            <a:endParaRPr lang="en-US" altLang="en-US" sz="1000"/>
          </a:p>
          <a:p>
            <a:pPr>
              <a:lnSpc>
                <a:spcPct val="80000"/>
              </a:lnSpc>
            </a:pPr>
            <a:r>
              <a:rPr lang="en-US" altLang="en-US" sz="1000" b="1"/>
              <a:t>Pruning-Sanitation</a:t>
            </a:r>
            <a:r>
              <a:rPr lang="en-US" altLang="en-US" sz="1000"/>
              <a:t/>
            </a:r>
            <a:br>
              <a:rPr lang="en-US" altLang="en-US" sz="1000"/>
            </a:br>
            <a:r>
              <a:rPr lang="en-US" altLang="en-US" sz="1000"/>
              <a:t>For some diseases and pests, such as fire blight, infected branches need to be pruned and disposed of properly. Learning more about the disease or pest will help determine the best treatment. For example, removing and burning diseased parts (such as branches and leaves), and sterilizing pruning tools can help prevent the spread of an infectious disease.</a:t>
            </a:r>
          </a:p>
          <a:p>
            <a:pPr>
              <a:lnSpc>
                <a:spcPct val="80000"/>
              </a:lnSpc>
            </a:pPr>
            <a:r>
              <a:rPr lang="en-US" altLang="en-US" sz="1000"/>
              <a:t>Some insect infestations may also be controlled with pruning. For example, selectively pruning trees infested with fall webworm and eastern tent caterpillar will improve aesthetics when the pest does not otherwise warrant control.</a:t>
            </a:r>
            <a:endParaRPr lang="en-US" altLang="en-US" sz="1000" b="1"/>
          </a:p>
          <a:p>
            <a:pPr>
              <a:lnSpc>
                <a:spcPct val="80000"/>
              </a:lnSpc>
            </a:pPr>
            <a:r>
              <a:rPr lang="en-US" altLang="en-US" sz="1000" b="1"/>
              <a:t>Biological Controls</a:t>
            </a:r>
            <a:r>
              <a:rPr lang="en-US" altLang="en-US" sz="1000"/>
              <a:t/>
            </a:r>
            <a:br>
              <a:rPr lang="en-US" altLang="en-US" sz="1000"/>
            </a:br>
            <a:r>
              <a:rPr lang="en-US" altLang="en-US" sz="1000"/>
              <a:t>Biological controls include introducing natural enemies or predators, constructing physical barriers (such as fencing for animals), setting traps, and removing pests manually. These can be used alone or in combination.</a:t>
            </a:r>
            <a:endParaRPr lang="en-US" altLang="en-US" sz="1000" b="1"/>
          </a:p>
          <a:p>
            <a:pPr>
              <a:lnSpc>
                <a:spcPct val="80000"/>
              </a:lnSpc>
            </a:pPr>
            <a:r>
              <a:rPr lang="en-US" altLang="en-US" sz="1000" b="1"/>
              <a:t>Chemicals</a:t>
            </a:r>
            <a:r>
              <a:rPr lang="en-US" altLang="en-US" sz="1000"/>
              <a:t/>
            </a:r>
            <a:br>
              <a:rPr lang="en-US" altLang="en-US" sz="1000"/>
            </a:br>
            <a:r>
              <a:rPr lang="en-US" altLang="en-US" sz="1000"/>
              <a:t>Insecticides, fungicides, and herbicides are chemicals that may be used to control insect, disease, and weed pests. Read all safety labels before using chemicals and follow manufactures recommendations for application. In some situations, a license may be required to apply certain types of chemicals. Knowing the life cycle of the pest or disease will help determine the appropriate chemical treatment. When considering pest management, determine if chemical treatment is appropriate and, if so, the proper type, dosage, and application frequency</a:t>
            </a:r>
          </a:p>
        </p:txBody>
      </p:sp>
    </p:spTree>
    <p:extLst>
      <p:ext uri="{BB962C8B-B14F-4D97-AF65-F5344CB8AC3E}">
        <p14:creationId xmlns:p14="http://schemas.microsoft.com/office/powerpoint/2010/main" val="1936281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F508F2-6262-7648-9F1D-5858651812EE}" type="slidenum">
              <a:rPr lang="en-US" altLang="en-US"/>
              <a:pPr/>
              <a:t>92</a:t>
            </a:fld>
            <a:endParaRPr lang="en-US" altLang="en-US"/>
          </a:p>
        </p:txBody>
      </p:sp>
      <p:sp>
        <p:nvSpPr>
          <p:cNvPr id="144386" name="Rectangle 2"/>
          <p:cNvSpPr>
            <a:spLocks noRot="1" noChangeArrowheads="1" noTextEdit="1"/>
          </p:cNvSpPr>
          <p:nvPr>
            <p:ph type="sldImg"/>
          </p:nvPr>
        </p:nvSpPr>
        <p:spPr>
          <a:ln/>
        </p:spPr>
      </p:sp>
      <p:sp>
        <p:nvSpPr>
          <p:cNvPr id="144387" name="Rectangle 3"/>
          <p:cNvSpPr>
            <a:spLocks noGrp="1" noChangeArrowheads="1"/>
          </p:cNvSpPr>
          <p:nvPr>
            <p:ph type="body" idx="1"/>
          </p:nvPr>
        </p:nvSpPr>
        <p:spPr/>
        <p:txBody>
          <a:bodyPr/>
          <a:lstStyle/>
          <a:p>
            <a:pPr>
              <a:lnSpc>
                <a:spcPct val="90000"/>
              </a:lnSpc>
            </a:pPr>
            <a:r>
              <a:rPr lang="en-US" altLang="en-US"/>
              <a:t>Tree removal is always an option in managing the urban forest. Trees of all ages and conditions may be candidates for removal.</a:t>
            </a:r>
          </a:p>
          <a:p>
            <a:pPr>
              <a:lnSpc>
                <a:spcPct val="90000"/>
              </a:lnSpc>
            </a:pPr>
            <a:endParaRPr lang="en-US" altLang="en-US"/>
          </a:p>
          <a:p>
            <a:pPr>
              <a:lnSpc>
                <a:spcPct val="90000"/>
              </a:lnSpc>
              <a:buFontTx/>
              <a:buChar char="•"/>
            </a:pPr>
            <a:r>
              <a:rPr lang="en-US" altLang="en-US"/>
              <a:t>In urban areas, trees may be removed for a number of reasons:</a:t>
            </a:r>
          </a:p>
          <a:p>
            <a:pPr>
              <a:lnSpc>
                <a:spcPct val="90000"/>
              </a:lnSpc>
              <a:buFontTx/>
              <a:buChar char="•"/>
            </a:pPr>
            <a:r>
              <a:rPr lang="en-US" altLang="en-US"/>
              <a:t>The tree is in poor condition and is in a stage of decline (with or without a hazard). </a:t>
            </a:r>
          </a:p>
          <a:p>
            <a:pPr>
              <a:lnSpc>
                <a:spcPct val="90000"/>
              </a:lnSpc>
              <a:buFontTx/>
              <a:buChar char="•"/>
            </a:pPr>
            <a:r>
              <a:rPr lang="en-US" altLang="en-US"/>
              <a:t>A hazard has been identified and removing the entire tree is the best option. </a:t>
            </a:r>
          </a:p>
          <a:p>
            <a:pPr>
              <a:lnSpc>
                <a:spcPct val="90000"/>
              </a:lnSpc>
              <a:buFontTx/>
              <a:buChar char="•"/>
            </a:pPr>
            <a:r>
              <a:rPr lang="en-US" altLang="en-US"/>
              <a:t>The tree is diseased or the host to a pest that may spread to adjacent trees in the urban forest. </a:t>
            </a:r>
          </a:p>
          <a:p>
            <a:pPr>
              <a:lnSpc>
                <a:spcPct val="90000"/>
              </a:lnSpc>
              <a:buFontTx/>
              <a:buChar char="•"/>
            </a:pPr>
            <a:r>
              <a:rPr lang="en-US" altLang="en-US"/>
              <a:t>The tree may be interfering (i.e. competing) with other trees considered to be more valuable or more important in meeting long-term objectives. </a:t>
            </a:r>
          </a:p>
          <a:p>
            <a:pPr>
              <a:lnSpc>
                <a:spcPct val="90000"/>
              </a:lnSpc>
              <a:buFontTx/>
              <a:buChar char="•"/>
            </a:pPr>
            <a:r>
              <a:rPr lang="en-US" altLang="en-US"/>
              <a:t>The tree is located in the path of infrastructure development (e.g. roadway). </a:t>
            </a:r>
          </a:p>
          <a:p>
            <a:pPr>
              <a:lnSpc>
                <a:spcPct val="90000"/>
              </a:lnSpc>
              <a:buFontTx/>
              <a:buChar char="•"/>
            </a:pPr>
            <a:r>
              <a:rPr lang="en-US" altLang="en-US"/>
              <a:t>The tree is obstructing a view or interfering with pedestrian or vehicular traffic</a:t>
            </a:r>
          </a:p>
          <a:p>
            <a:pPr>
              <a:lnSpc>
                <a:spcPct val="90000"/>
              </a:lnSpc>
            </a:pPr>
            <a:r>
              <a:rPr lang="en-US" altLang="en-US"/>
              <a:t> </a:t>
            </a:r>
          </a:p>
          <a:p>
            <a:pPr>
              <a:lnSpc>
                <a:spcPct val="90000"/>
              </a:lnSpc>
            </a:pPr>
            <a:r>
              <a:rPr lang="en-US" altLang="en-US"/>
              <a:t>During tree removal, the possibility for damage to the site (e.g. soil compaction), adjacent trees (above and below ground), or infrastructure always needs to be considered. Only people who are properly trained in safety issues and procedures for reducing or eliminating potential for damage should remove trees. Liability is also an issue and, in some cases, a written contract specifying penalties for damage to landscape and infrastructure would be recommended. </a:t>
            </a:r>
          </a:p>
        </p:txBody>
      </p:sp>
    </p:spTree>
    <p:extLst>
      <p:ext uri="{BB962C8B-B14F-4D97-AF65-F5344CB8AC3E}">
        <p14:creationId xmlns:p14="http://schemas.microsoft.com/office/powerpoint/2010/main" val="8707431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F943D2-56D9-2549-9289-3ED21A37BADD}" type="slidenum">
              <a:rPr lang="en-US" altLang="en-US"/>
              <a:pPr/>
              <a:t>93</a:t>
            </a:fld>
            <a:endParaRPr lang="en-US" altLang="en-US"/>
          </a:p>
        </p:txBody>
      </p:sp>
      <p:sp>
        <p:nvSpPr>
          <p:cNvPr id="268290" name="Rectangle 2"/>
          <p:cNvSpPr>
            <a:spLocks noRot="1" noChangeArrowheads="1" noTextEdit="1"/>
          </p:cNvSpPr>
          <p:nvPr>
            <p:ph type="sldImg"/>
          </p:nvPr>
        </p:nvSpPr>
        <p:spPr>
          <a:ln/>
        </p:spPr>
      </p:sp>
      <p:sp>
        <p:nvSpPr>
          <p:cNvPr id="268291" name="Rectangle 3"/>
          <p:cNvSpPr>
            <a:spLocks noGrp="1" noChangeArrowheads="1"/>
          </p:cNvSpPr>
          <p:nvPr>
            <p:ph type="body" idx="1"/>
          </p:nvPr>
        </p:nvSpPr>
        <p:spPr/>
        <p:txBody>
          <a:bodyPr/>
          <a:lstStyle/>
          <a:p>
            <a:pPr lvl="1"/>
            <a:r>
              <a:rPr lang="en-US" altLang="en-US" sz="1000" b="1"/>
              <a:t>Selecting a Tree Care Professional</a:t>
            </a:r>
          </a:p>
          <a:p>
            <a:r>
              <a:rPr lang="en-US" altLang="en-US" sz="1000"/>
              <a:t>Trees are a unique and valuable resource. Tree assets should have the best care available. It is important to take the time to select a tree care professional carefully. Tree care professionals include arborists, tree surgeons, ornamental horticulturists, and urban foresters. Check the list below when looking for a good tree care professional.</a:t>
            </a:r>
          </a:p>
          <a:p>
            <a:r>
              <a:rPr lang="en-US" altLang="en-US" sz="1000" b="1"/>
              <a:t>Professional reputation</a:t>
            </a:r>
            <a:r>
              <a:rPr lang="en-US" altLang="en-US" sz="1000"/>
              <a:t>—Ask for recommendations from neighbors, business associates, professionals caring for trees and the Better Business Bureau.</a:t>
            </a:r>
          </a:p>
          <a:p>
            <a:r>
              <a:rPr lang="en-US" altLang="en-US" sz="1000" b="1"/>
              <a:t>Customers</a:t>
            </a:r>
            <a:r>
              <a:rPr lang="en-US" altLang="en-US" sz="1000"/>
              <a:t>—Ask for names of customers with similar problems. Call the customers and visit the site to determine quality of the company’s work. </a:t>
            </a:r>
          </a:p>
          <a:p>
            <a:r>
              <a:rPr lang="en-US" altLang="en-US" sz="1000" b="1"/>
              <a:t>Liability insurance </a:t>
            </a:r>
            <a:r>
              <a:rPr lang="en-US" altLang="en-US" sz="1000"/>
              <a:t>— Only hire a firm or individual with liability insurance. The value carried should be great enough to cover all possible damages which might occur. </a:t>
            </a:r>
          </a:p>
          <a:p>
            <a:r>
              <a:rPr lang="en-US" altLang="en-US" sz="1000" b="1"/>
              <a:t>Workman Compensation Insurance </a:t>
            </a:r>
            <a:r>
              <a:rPr lang="en-US" altLang="en-US" sz="1000"/>
              <a:t>—Hire only firms with this insurance or you maybe liable for workers medical costs if injured.</a:t>
            </a:r>
          </a:p>
          <a:p>
            <a:r>
              <a:rPr lang="en-US" altLang="en-US" sz="1000" b="1"/>
              <a:t>Review service contracts </a:t>
            </a:r>
            <a:r>
              <a:rPr lang="en-US" altLang="en-US" sz="1000"/>
              <a:t>—Examine contracts for time limits, type of clean-up, and quality guarantees.</a:t>
            </a:r>
          </a:p>
          <a:p>
            <a:r>
              <a:rPr lang="en-US" altLang="en-US" sz="1000" b="1"/>
              <a:t>Education and experience </a:t>
            </a:r>
            <a:r>
              <a:rPr lang="en-US" altLang="en-US" sz="1000"/>
              <a:t>—Discuss personal experience and areas of specialization. Has the tree professional dealt with problems similar to yours? </a:t>
            </a:r>
          </a:p>
          <a:p>
            <a:r>
              <a:rPr lang="en-US" altLang="en-US" sz="1000" b="1"/>
              <a:t>Ask for several bids </a:t>
            </a:r>
            <a:r>
              <a:rPr lang="en-US" altLang="en-US" sz="1000"/>
              <a:t>—The lowest bid may not be the best for you and your trees. Research carefully before purchase.</a:t>
            </a:r>
          </a:p>
          <a:p>
            <a:r>
              <a:rPr lang="en-US" altLang="en-US" sz="1000"/>
              <a:t>Professionals should not top trees or use metal spikes. Ask for three references and make the follow-up contacts.</a:t>
            </a:r>
          </a:p>
        </p:txBody>
      </p:sp>
    </p:spTree>
    <p:extLst>
      <p:ext uri="{BB962C8B-B14F-4D97-AF65-F5344CB8AC3E}">
        <p14:creationId xmlns:p14="http://schemas.microsoft.com/office/powerpoint/2010/main" val="1625845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B213A5-C95F-1D46-96B7-16A917A6C2AF}" type="slidenum">
              <a:rPr lang="en-US" altLang="en-US"/>
              <a:pPr/>
              <a:t>9</a:t>
            </a:fld>
            <a:endParaRPr lang="en-US" altLang="en-US"/>
          </a:p>
        </p:txBody>
      </p:sp>
      <p:sp>
        <p:nvSpPr>
          <p:cNvPr id="25602" name="Rectangle 2"/>
          <p:cNvSpPr>
            <a:spLocks noRot="1" noChangeArrowheads="1" noTextEdit="1"/>
          </p:cNvSpPr>
          <p:nvPr>
            <p:ph type="sldImg"/>
          </p:nvPr>
        </p:nvSpPr>
        <p:spPr>
          <a:ln/>
        </p:spPr>
      </p:sp>
      <p:sp>
        <p:nvSpPr>
          <p:cNvPr id="25603" name="Rectangle 3"/>
          <p:cNvSpPr>
            <a:spLocks noGrp="1" noChangeArrowheads="1"/>
          </p:cNvSpPr>
          <p:nvPr>
            <p:ph type="body" idx="1"/>
          </p:nvPr>
        </p:nvSpPr>
        <p:spPr/>
        <p:txBody>
          <a:bodyPr/>
          <a:lstStyle/>
          <a:p>
            <a:pPr>
              <a:lnSpc>
                <a:spcPct val="80000"/>
              </a:lnSpc>
            </a:pPr>
            <a:r>
              <a:rPr lang="en-US" altLang="en-US" sz="1000"/>
              <a:t>Soil conditions are among the most critical considerations for tree growth and survival. Some of the soil characteristics to consider when selecting a site are: </a:t>
            </a:r>
          </a:p>
          <a:p>
            <a:pPr>
              <a:lnSpc>
                <a:spcPct val="80000"/>
              </a:lnSpc>
            </a:pPr>
            <a:r>
              <a:rPr lang="en-US" altLang="en-US" sz="1000" b="1"/>
              <a:t>Soil texture</a:t>
            </a:r>
            <a:r>
              <a:rPr lang="en-US" altLang="en-US" sz="1000"/>
              <a:t>: Soil texture influences soil fertility and the way air and water move through the soil. Typically, heavy clay soils have poor aeration and drainage but good fertility; sandy soils have good drainage and aeration but poor water retention and fertility; and loamy soils have good aeration, drainage, water retention and fertility.</a:t>
            </a:r>
          </a:p>
          <a:p>
            <a:pPr>
              <a:lnSpc>
                <a:spcPct val="80000"/>
              </a:lnSpc>
            </a:pPr>
            <a:r>
              <a:rPr lang="en-US" altLang="en-US" sz="1000" b="1"/>
              <a:t>Soil compaction</a:t>
            </a:r>
            <a:r>
              <a:rPr lang="en-US" altLang="en-US" sz="1000"/>
              <a:t>: This is a very important factor to consider for tree survival. Compacted soils are a leading cause in urban areas for tree decline. Compacted soils have poor soil structure, drainage and aeration.</a:t>
            </a:r>
          </a:p>
          <a:p>
            <a:pPr>
              <a:lnSpc>
                <a:spcPct val="80000"/>
              </a:lnSpc>
            </a:pPr>
            <a:r>
              <a:rPr lang="en-US" altLang="en-US" sz="1000" b="1"/>
              <a:t>Soil Moisture &amp; drainage:</a:t>
            </a:r>
            <a:r>
              <a:rPr lang="en-US" altLang="en-US" sz="1000"/>
              <a:t> Soil moisture is influenced by many factors, such as soil texture and structure, precipitation patterns, hardpan, and soil interfaces. High soil moisture conditions or poorly drained soils can be a leading cause to urban tree decline (depending on the species of tree).</a:t>
            </a:r>
          </a:p>
          <a:p>
            <a:pPr>
              <a:lnSpc>
                <a:spcPct val="80000"/>
              </a:lnSpc>
            </a:pPr>
            <a:r>
              <a:rPr lang="en-US" altLang="en-US" sz="1000" b="1"/>
              <a:t>Fertility and pH: </a:t>
            </a:r>
            <a:r>
              <a:rPr lang="en-US" altLang="en-US" sz="1000"/>
              <a:t>Since leaves and other tree litter are usually raked and not left on the ground to decompose, the soil may lack necessary nutrients and fertility may be low. Construction activities, such as removal of topsoil and cement wash outs may also alter soil nutrient availability and pH conditions.</a:t>
            </a:r>
          </a:p>
          <a:p>
            <a:pPr>
              <a:lnSpc>
                <a:spcPct val="80000"/>
              </a:lnSpc>
            </a:pPr>
            <a:r>
              <a:rPr lang="en-US" altLang="en-US" sz="1000" b="1"/>
              <a:t>Soil temperature: </a:t>
            </a:r>
            <a:r>
              <a:rPr lang="en-US" altLang="en-US" sz="1000"/>
              <a:t>The temperature of the soil influences root growth by controlling the rate of chemical and biological processes. Temperature extremes can freeze or dry out roots. If the site is in a paved area, such as a parking lot, or is in a container, soil temperatures may be higher than normal. Adding mulch to the planting area is one way to help maintain adequate soil temperature.</a:t>
            </a:r>
          </a:p>
          <a:p>
            <a:pPr>
              <a:lnSpc>
                <a:spcPct val="80000"/>
              </a:lnSpc>
            </a:pPr>
            <a:r>
              <a:rPr lang="en-US" altLang="en-US" sz="1000" b="1"/>
              <a:t>Contamination: </a:t>
            </a:r>
            <a:r>
              <a:rPr lang="en-US" altLang="en-US" sz="1000"/>
              <a:t>Soil contamination may kill roots. Contamination can be caused by construction activities, chemical spills, excessive use of herbicides or other disturbances.</a:t>
            </a:r>
            <a:endParaRPr lang="en-US" altLang="en-US" sz="1000" b="1"/>
          </a:p>
          <a:p>
            <a:pPr>
              <a:lnSpc>
                <a:spcPct val="80000"/>
              </a:lnSpc>
            </a:pPr>
            <a:r>
              <a:rPr lang="en-US" altLang="en-US" sz="1000" b="1"/>
              <a:t>Salt: </a:t>
            </a:r>
            <a:r>
              <a:rPr lang="en-US" altLang="en-US" sz="1000"/>
              <a:t>This can be a problem in costal areas</a:t>
            </a:r>
            <a:r>
              <a:rPr lang="en-US" altLang="en-US" sz="1000" b="1"/>
              <a:t>. </a:t>
            </a:r>
            <a:r>
              <a:rPr lang="en-US" altLang="en-US" sz="1000"/>
              <a:t>Salt greatly influences tree physiology because it binds with important nutrients the tree needs, thus prohibiting the tree from absorbing the nutrients</a:t>
            </a:r>
            <a:r>
              <a:rPr lang="en-US" altLang="en-US" sz="1000" b="1"/>
              <a:t>. </a:t>
            </a:r>
            <a:r>
              <a:rPr lang="en-US" altLang="en-US" sz="1000"/>
              <a:t>Salt also absorbs water in the soil that the tree needs.  Selecting species tolerant to salt is usually recommended for those sites.</a:t>
            </a:r>
          </a:p>
        </p:txBody>
      </p:sp>
    </p:spTree>
    <p:extLst>
      <p:ext uri="{BB962C8B-B14F-4D97-AF65-F5344CB8AC3E}">
        <p14:creationId xmlns:p14="http://schemas.microsoft.com/office/powerpoint/2010/main" val="121101147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4DD3D8-AEF1-3F40-9954-F66B33C6F86B}" type="slidenum">
              <a:rPr lang="en-US" altLang="en-US"/>
              <a:pPr/>
              <a:t>95</a:t>
            </a:fld>
            <a:endParaRPr lang="en-US" altLang="en-US"/>
          </a:p>
        </p:txBody>
      </p:sp>
      <p:sp>
        <p:nvSpPr>
          <p:cNvPr id="409602" name="Rectangle 2"/>
          <p:cNvSpPr>
            <a:spLocks noRot="1" noChangeArrowheads="1" noTextEdit="1"/>
          </p:cNvSpPr>
          <p:nvPr>
            <p:ph type="sldImg"/>
          </p:nvPr>
        </p:nvSpPr>
        <p:spPr>
          <a:ln/>
        </p:spPr>
      </p:sp>
      <p:sp>
        <p:nvSpPr>
          <p:cNvPr id="409603" name="Rectangle 3"/>
          <p:cNvSpPr>
            <a:spLocks noGrp="1" noChangeArrowheads="1"/>
          </p:cNvSpPr>
          <p:nvPr>
            <p:ph type="body" idx="1"/>
          </p:nvPr>
        </p:nvSpPr>
        <p:spPr/>
        <p:txBody>
          <a:bodyPr/>
          <a:lstStyle/>
          <a:p>
            <a:r>
              <a:rPr lang="en-US" altLang="en-US"/>
              <a:t>1. Discuss the values and benefits of trees to communities.</a:t>
            </a:r>
          </a:p>
          <a:p>
            <a:r>
              <a:rPr lang="en-US" altLang="en-US"/>
              <a:t>2. List the site factors involved in tree selection.</a:t>
            </a:r>
          </a:p>
          <a:p>
            <a:r>
              <a:rPr lang="en-US" altLang="en-US"/>
              <a:t>3. Discuss the function of the following tree parts: buds, leaves, roots.</a:t>
            </a:r>
          </a:p>
          <a:p>
            <a:r>
              <a:rPr lang="en-US" altLang="en-US"/>
              <a:t>4. What is the purpose of the cambium?</a:t>
            </a:r>
          </a:p>
          <a:p>
            <a:r>
              <a:rPr lang="en-US" altLang="en-US"/>
              <a:t>5. What effect does girdling have on tree health and growth?</a:t>
            </a:r>
          </a:p>
          <a:p>
            <a:r>
              <a:rPr lang="en-US" altLang="en-US"/>
              <a:t>6. Discuss proper planting procedures for a tree.</a:t>
            </a:r>
          </a:p>
          <a:p>
            <a:r>
              <a:rPr lang="en-US" altLang="en-US"/>
              <a:t>7. When is staking a newly planted tree necessary? </a:t>
            </a:r>
          </a:p>
          <a:p>
            <a:r>
              <a:rPr lang="en-US" altLang="en-US"/>
              <a:t>8. When are wound paints necessary?</a:t>
            </a:r>
          </a:p>
          <a:p>
            <a:r>
              <a:rPr lang="en-US" altLang="en-US"/>
              <a:t>9. Discuss care for a hollow tree.</a:t>
            </a:r>
          </a:p>
          <a:p>
            <a:r>
              <a:rPr lang="en-US" altLang="en-US"/>
              <a:t>10. How much fill can be safely piled on the root zone of a tree?</a:t>
            </a:r>
          </a:p>
        </p:txBody>
      </p:sp>
    </p:spTree>
    <p:extLst>
      <p:ext uri="{BB962C8B-B14F-4D97-AF65-F5344CB8AC3E}">
        <p14:creationId xmlns:p14="http://schemas.microsoft.com/office/powerpoint/2010/main" val="1003360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6322" name="Group 2"/>
          <p:cNvGrpSpPr>
            <a:grpSpLocks/>
          </p:cNvGrpSpPr>
          <p:nvPr/>
        </p:nvGrpSpPr>
        <p:grpSpPr bwMode="auto">
          <a:xfrm>
            <a:off x="-31750" y="0"/>
            <a:ext cx="9178925" cy="6924675"/>
            <a:chOff x="-20" y="0"/>
            <a:chExt cx="5782" cy="4362"/>
          </a:xfrm>
        </p:grpSpPr>
        <p:sp>
          <p:nvSpPr>
            <p:cNvPr id="56323" name="Rectangle 3" descr="Stonbk"/>
            <p:cNvSpPr>
              <a:spLocks noChangeArrowheads="1"/>
            </p:cNvSpPr>
            <p:nvPr userDrawn="1"/>
          </p:nvSpPr>
          <p:spPr bwMode="white">
            <a:xfrm>
              <a:off x="-15" y="5"/>
              <a:ext cx="5775" cy="4311"/>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24" name="Rectangle 4"/>
            <p:cNvSpPr>
              <a:spLocks noChangeArrowheads="1"/>
            </p:cNvSpPr>
            <p:nvPr userDrawn="1"/>
          </p:nvSpPr>
          <p:spPr bwMode="ltGray">
            <a:xfrm>
              <a:off x="0" y="0"/>
              <a:ext cx="743" cy="4334"/>
            </a:xfrm>
            <a:prstGeom prst="rect">
              <a:avLst/>
            </a:prstGeom>
            <a:gradFill rotWithShape="0">
              <a:gsLst>
                <a:gs pos="0">
                  <a:schemeClr val="folHlink"/>
                </a:gs>
                <a:gs pos="50000">
                  <a:schemeClr val="folHlink">
                    <a:gamma/>
                    <a:shade val="46275"/>
                    <a:invGamma/>
                  </a:schemeClr>
                </a:gs>
                <a:gs pos="100000">
                  <a:schemeClr val="folHlink"/>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25" name="Rectangle 5"/>
            <p:cNvSpPr>
              <a:spLocks noChangeArrowheads="1"/>
            </p:cNvSpPr>
            <p:nvPr userDrawn="1"/>
          </p:nvSpPr>
          <p:spPr bwMode="hidden">
            <a:xfrm>
              <a:off x="695" y="0"/>
              <a:ext cx="50" cy="4362"/>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56326" name="Picture 6" descr="Astonbnr"/>
            <p:cNvPicPr>
              <a:picLocks noChangeAspect="1" noChangeArrowheads="1"/>
            </p:cNvPicPr>
            <p:nvPr userDrawn="1"/>
          </p:nvPicPr>
          <p:blipFill>
            <a:blip r:embed="rId3">
              <a:extLst>
                <a:ext uri="{28A0092B-C50C-407E-A947-70E740481C1C}">
                  <a14:useLocalDpi xmlns:a14="http://schemas.microsoft.com/office/drawing/2010/main" val="0"/>
                </a:ext>
              </a:extLst>
            </a:blip>
            <a:srcRect t="15163"/>
            <a:stretch>
              <a:fillRect/>
            </a:stretch>
          </p:blipFill>
          <p:spPr bwMode="gray">
            <a:xfrm>
              <a:off x="0" y="1705"/>
              <a:ext cx="5760" cy="498"/>
            </a:xfrm>
            <a:prstGeom prst="rect">
              <a:avLst/>
            </a:prstGeom>
            <a:noFill/>
            <a:extLst>
              <a:ext uri="{909E8E84-426E-40DD-AFC4-6F175D3DCCD1}">
                <a14:hiddenFill xmlns:a14="http://schemas.microsoft.com/office/drawing/2010/main">
                  <a:solidFill>
                    <a:srgbClr val="FFFFFF"/>
                  </a:solidFill>
                </a14:hiddenFill>
              </a:ext>
            </a:extLst>
          </p:spPr>
        </p:pic>
        <p:sp>
          <p:nvSpPr>
            <p:cNvPr id="56327" name="Rectangle 7"/>
            <p:cNvSpPr>
              <a:spLocks noChangeArrowheads="1"/>
            </p:cNvSpPr>
            <p:nvPr userDrawn="1"/>
          </p:nvSpPr>
          <p:spPr bwMode="hidden">
            <a:xfrm rot="5400000">
              <a:off x="3204" y="-396"/>
              <a:ext cx="47" cy="506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28" name="Rectangle 8"/>
            <p:cNvSpPr>
              <a:spLocks noChangeArrowheads="1"/>
            </p:cNvSpPr>
            <p:nvPr userDrawn="1"/>
          </p:nvSpPr>
          <p:spPr bwMode="hidden">
            <a:xfrm rot="5400000">
              <a:off x="3204" y="-852"/>
              <a:ext cx="47" cy="506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29" name="Rectangle 9"/>
            <p:cNvSpPr>
              <a:spLocks noChangeArrowheads="1"/>
            </p:cNvSpPr>
            <p:nvPr userDrawn="1"/>
          </p:nvSpPr>
          <p:spPr bwMode="hidden">
            <a:xfrm>
              <a:off x="-20" y="0"/>
              <a:ext cx="47" cy="4342"/>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30" name="Line 10"/>
            <p:cNvSpPr>
              <a:spLocks noChangeShapeType="1"/>
            </p:cNvSpPr>
            <p:nvPr userDrawn="1"/>
          </p:nvSpPr>
          <p:spPr bwMode="auto">
            <a:xfrm>
              <a:off x="414" y="2118"/>
              <a:ext cx="281"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31" name="Line 11"/>
            <p:cNvSpPr>
              <a:spLocks noChangeShapeType="1"/>
            </p:cNvSpPr>
            <p:nvPr userDrawn="1"/>
          </p:nvSpPr>
          <p:spPr bwMode="auto">
            <a:xfrm flipV="1">
              <a:off x="27" y="2116"/>
              <a:ext cx="230" cy="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32" name="Freeform 12"/>
            <p:cNvSpPr>
              <a:spLocks/>
            </p:cNvSpPr>
            <p:nvPr userDrawn="1"/>
          </p:nvSpPr>
          <p:spPr bwMode="auto">
            <a:xfrm>
              <a:off x="255" y="2115"/>
              <a:ext cx="65" cy="86"/>
            </a:xfrm>
            <a:custGeom>
              <a:avLst/>
              <a:gdLst>
                <a:gd name="T0" fmla="*/ 0 w 65"/>
                <a:gd name="T1" fmla="*/ 0 h 86"/>
                <a:gd name="T2" fmla="*/ 15 w 65"/>
                <a:gd name="T3" fmla="*/ 12 h 86"/>
                <a:gd name="T4" fmla="*/ 27 w 65"/>
                <a:gd name="T5" fmla="*/ 23 h 86"/>
                <a:gd name="T6" fmla="*/ 36 w 65"/>
                <a:gd name="T7" fmla="*/ 35 h 86"/>
                <a:gd name="T8" fmla="*/ 47 w 65"/>
                <a:gd name="T9" fmla="*/ 45 h 86"/>
                <a:gd name="T10" fmla="*/ 56 w 65"/>
                <a:gd name="T11" fmla="*/ 66 h 86"/>
                <a:gd name="T12" fmla="*/ 63 w 65"/>
                <a:gd name="T13" fmla="*/ 80 h 86"/>
                <a:gd name="T14" fmla="*/ 65 w 6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6">
                  <a:moveTo>
                    <a:pt x="0" y="0"/>
                  </a:moveTo>
                  <a:cubicBezTo>
                    <a:pt x="9" y="4"/>
                    <a:pt x="6" y="10"/>
                    <a:pt x="15" y="12"/>
                  </a:cubicBezTo>
                  <a:cubicBezTo>
                    <a:pt x="18" y="20"/>
                    <a:pt x="19" y="20"/>
                    <a:pt x="27" y="23"/>
                  </a:cubicBezTo>
                  <a:cubicBezTo>
                    <a:pt x="29" y="29"/>
                    <a:pt x="30" y="32"/>
                    <a:pt x="36" y="35"/>
                  </a:cubicBezTo>
                  <a:cubicBezTo>
                    <a:pt x="40" y="40"/>
                    <a:pt x="43" y="40"/>
                    <a:pt x="47" y="45"/>
                  </a:cubicBezTo>
                  <a:cubicBezTo>
                    <a:pt x="49" y="71"/>
                    <a:pt x="49" y="52"/>
                    <a:pt x="56" y="66"/>
                  </a:cubicBezTo>
                  <a:cubicBezTo>
                    <a:pt x="57" y="74"/>
                    <a:pt x="56" y="77"/>
                    <a:pt x="63" y="80"/>
                  </a:cubicBezTo>
                  <a:cubicBezTo>
                    <a:pt x="65" y="85"/>
                    <a:pt x="65" y="83"/>
                    <a:pt x="65" y="8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33" name="Freeform 13"/>
            <p:cNvSpPr>
              <a:spLocks/>
            </p:cNvSpPr>
            <p:nvPr userDrawn="1"/>
          </p:nvSpPr>
          <p:spPr bwMode="auto">
            <a:xfrm>
              <a:off x="344" y="2118"/>
              <a:ext cx="71" cy="84"/>
            </a:xfrm>
            <a:custGeom>
              <a:avLst/>
              <a:gdLst>
                <a:gd name="T0" fmla="*/ 69 w 71"/>
                <a:gd name="T1" fmla="*/ 0 h 84"/>
                <a:gd name="T2" fmla="*/ 61 w 71"/>
                <a:gd name="T3" fmla="*/ 27 h 84"/>
                <a:gd name="T4" fmla="*/ 52 w 71"/>
                <a:gd name="T5" fmla="*/ 57 h 84"/>
                <a:gd name="T6" fmla="*/ 46 w 71"/>
                <a:gd name="T7" fmla="*/ 72 h 84"/>
                <a:gd name="T8" fmla="*/ 33 w 71"/>
                <a:gd name="T9" fmla="*/ 63 h 84"/>
                <a:gd name="T10" fmla="*/ 25 w 71"/>
                <a:gd name="T11" fmla="*/ 51 h 84"/>
                <a:gd name="T12" fmla="*/ 10 w 71"/>
                <a:gd name="T13" fmla="*/ 39 h 84"/>
                <a:gd name="T14" fmla="*/ 4 w 71"/>
                <a:gd name="T15" fmla="*/ 77 h 84"/>
                <a:gd name="T16" fmla="*/ 1 w 71"/>
                <a:gd name="T1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4">
                  <a:moveTo>
                    <a:pt x="69" y="0"/>
                  </a:moveTo>
                  <a:cubicBezTo>
                    <a:pt x="65" y="10"/>
                    <a:pt x="71" y="21"/>
                    <a:pt x="61" y="27"/>
                  </a:cubicBezTo>
                  <a:cubicBezTo>
                    <a:pt x="59" y="37"/>
                    <a:pt x="62" y="55"/>
                    <a:pt x="52" y="57"/>
                  </a:cubicBezTo>
                  <a:cubicBezTo>
                    <a:pt x="49" y="62"/>
                    <a:pt x="49" y="67"/>
                    <a:pt x="46" y="72"/>
                  </a:cubicBezTo>
                  <a:cubicBezTo>
                    <a:pt x="38" y="71"/>
                    <a:pt x="39" y="67"/>
                    <a:pt x="33" y="63"/>
                  </a:cubicBezTo>
                  <a:cubicBezTo>
                    <a:pt x="30" y="58"/>
                    <a:pt x="27" y="56"/>
                    <a:pt x="25" y="51"/>
                  </a:cubicBezTo>
                  <a:cubicBezTo>
                    <a:pt x="23" y="38"/>
                    <a:pt x="25" y="38"/>
                    <a:pt x="10" y="39"/>
                  </a:cubicBezTo>
                  <a:cubicBezTo>
                    <a:pt x="8" y="51"/>
                    <a:pt x="18" y="72"/>
                    <a:pt x="4" y="77"/>
                  </a:cubicBezTo>
                  <a:cubicBezTo>
                    <a:pt x="0" y="82"/>
                    <a:pt x="1" y="79"/>
                    <a:pt x="1" y="8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6334" name="Rectangle 14"/>
          <p:cNvSpPr>
            <a:spLocks noGrp="1" noChangeArrowheads="1"/>
          </p:cNvSpPr>
          <p:nvPr>
            <p:ph type="ctrTitle"/>
          </p:nvPr>
        </p:nvSpPr>
        <p:spPr>
          <a:xfrm>
            <a:off x="1244600" y="1247775"/>
            <a:ext cx="7772400" cy="1143000"/>
          </a:xfrm>
        </p:spPr>
        <p:txBody>
          <a:bodyPr anchor="b"/>
          <a:lstStyle>
            <a:lvl1pPr algn="ctr">
              <a:defRPr/>
            </a:lvl1pPr>
          </a:lstStyle>
          <a:p>
            <a:pPr lvl="0"/>
            <a:r>
              <a:rPr lang="en-US" altLang="en-US" noProof="0" smtClean="0"/>
              <a:t>Click to edit Master title style</a:t>
            </a:r>
          </a:p>
        </p:txBody>
      </p:sp>
      <p:sp>
        <p:nvSpPr>
          <p:cNvPr id="56335" name="Rectangle 15"/>
          <p:cNvSpPr>
            <a:spLocks noGrp="1" noChangeArrowheads="1"/>
          </p:cNvSpPr>
          <p:nvPr>
            <p:ph type="subTitle" idx="1"/>
          </p:nvPr>
        </p:nvSpPr>
        <p:spPr>
          <a:xfrm>
            <a:off x="1930400" y="3886200"/>
            <a:ext cx="6400800" cy="1752600"/>
          </a:xfrm>
        </p:spPr>
        <p:txBody>
          <a:bodyPr/>
          <a:lstStyle>
            <a:lvl1pPr marL="0" indent="0" algn="ctr">
              <a:buFont typeface="Wingdings" charset="2"/>
              <a:buNone/>
              <a:defRPr/>
            </a:lvl1pPr>
          </a:lstStyle>
          <a:p>
            <a:pPr lvl="0"/>
            <a:r>
              <a:rPr lang="en-US" altLang="en-US" noProof="0" smtClean="0"/>
              <a:t>Click to edit Master subtitle style</a:t>
            </a:r>
          </a:p>
        </p:txBody>
      </p:sp>
      <p:sp>
        <p:nvSpPr>
          <p:cNvPr id="56336" name="Rectangle 16"/>
          <p:cNvSpPr>
            <a:spLocks noGrp="1" noChangeArrowheads="1"/>
          </p:cNvSpPr>
          <p:nvPr>
            <p:ph type="dt" sz="half" idx="2"/>
          </p:nvPr>
        </p:nvSpPr>
        <p:spPr>
          <a:xfrm>
            <a:off x="1262063" y="6248400"/>
            <a:ext cx="1905000" cy="457200"/>
          </a:xfrm>
        </p:spPr>
        <p:txBody>
          <a:bodyPr/>
          <a:lstStyle>
            <a:lvl1pPr>
              <a:defRPr/>
            </a:lvl1pPr>
          </a:lstStyle>
          <a:p>
            <a:endParaRPr lang="en-US" altLang="en-US"/>
          </a:p>
        </p:txBody>
      </p:sp>
      <p:sp>
        <p:nvSpPr>
          <p:cNvPr id="56337" name="Rectangle 17"/>
          <p:cNvSpPr>
            <a:spLocks noGrp="1" noChangeArrowheads="1"/>
          </p:cNvSpPr>
          <p:nvPr>
            <p:ph type="ftr" sz="quarter" idx="3"/>
          </p:nvPr>
        </p:nvSpPr>
        <p:spPr>
          <a:xfrm>
            <a:off x="3700463" y="6248400"/>
            <a:ext cx="2895600" cy="457200"/>
          </a:xfrm>
        </p:spPr>
        <p:txBody>
          <a:bodyPr/>
          <a:lstStyle>
            <a:lvl1pPr>
              <a:defRPr/>
            </a:lvl1pPr>
          </a:lstStyle>
          <a:p>
            <a:endParaRPr lang="en-US" altLang="en-US"/>
          </a:p>
        </p:txBody>
      </p:sp>
      <p:sp>
        <p:nvSpPr>
          <p:cNvPr id="56338" name="Rectangle 18"/>
          <p:cNvSpPr>
            <a:spLocks noGrp="1" noChangeArrowheads="1"/>
          </p:cNvSpPr>
          <p:nvPr>
            <p:ph type="sldNum" sz="quarter" idx="4"/>
          </p:nvPr>
        </p:nvSpPr>
        <p:spPr>
          <a:xfrm>
            <a:off x="7129463" y="6248400"/>
            <a:ext cx="1905000" cy="457200"/>
          </a:xfrm>
        </p:spPr>
        <p:txBody>
          <a:bodyPr/>
          <a:lstStyle>
            <a:lvl1pPr>
              <a:defRPr/>
            </a:lvl1pPr>
          </a:lstStyle>
          <a:p>
            <a:fld id="{2222FEB3-7984-D247-BCB1-7236406C4218}"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3B1D0E3-36D5-7B4C-8FE4-82DC76589F4F}" type="slidenum">
              <a:rPr lang="en-US" altLang="en-US"/>
              <a:pPr/>
              <a:t>‹#›</a:t>
            </a:fld>
            <a:endParaRPr lang="en-US" altLang="en-US"/>
          </a:p>
        </p:txBody>
      </p:sp>
    </p:spTree>
    <p:extLst>
      <p:ext uri="{BB962C8B-B14F-4D97-AF65-F5344CB8AC3E}">
        <p14:creationId xmlns:p14="http://schemas.microsoft.com/office/powerpoint/2010/main" val="1885441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573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AC13148-4586-A743-9793-93BF92B82571}" type="slidenum">
              <a:rPr lang="en-US" altLang="en-US"/>
              <a:pPr/>
              <a:t>‹#›</a:t>
            </a:fld>
            <a:endParaRPr lang="en-US" altLang="en-US"/>
          </a:p>
        </p:txBody>
      </p:sp>
    </p:spTree>
    <p:extLst>
      <p:ext uri="{BB962C8B-B14F-4D97-AF65-F5344CB8AC3E}">
        <p14:creationId xmlns:p14="http://schemas.microsoft.com/office/powerpoint/2010/main" val="344746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573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2573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6957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7124700" y="6248400"/>
            <a:ext cx="1905000" cy="457200"/>
          </a:xfrm>
        </p:spPr>
        <p:txBody>
          <a:bodyPr/>
          <a:lstStyle>
            <a:lvl1pPr>
              <a:defRPr/>
            </a:lvl1pPr>
          </a:lstStyle>
          <a:p>
            <a:fld id="{7BBC5493-C19C-2342-9886-A8BA56A8D814}" type="slidenum">
              <a:rPr lang="en-US" altLang="en-US"/>
              <a:pPr/>
              <a:t>‹#›</a:t>
            </a:fld>
            <a:endParaRPr lang="en-US" altLang="en-US"/>
          </a:p>
        </p:txBody>
      </p:sp>
    </p:spTree>
    <p:extLst>
      <p:ext uri="{BB962C8B-B14F-4D97-AF65-F5344CB8AC3E}">
        <p14:creationId xmlns:p14="http://schemas.microsoft.com/office/powerpoint/2010/main" val="245192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573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197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197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257300" y="6248400"/>
            <a:ext cx="19050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3695700" y="6248400"/>
            <a:ext cx="28956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7124700" y="6248400"/>
            <a:ext cx="1905000" cy="457200"/>
          </a:xfrm>
        </p:spPr>
        <p:txBody>
          <a:bodyPr/>
          <a:lstStyle>
            <a:lvl1pPr>
              <a:defRPr/>
            </a:lvl1pPr>
          </a:lstStyle>
          <a:p>
            <a:fld id="{9CA7E910-327A-D14C-B979-673C2CCAEDDE}" type="slidenum">
              <a:rPr lang="en-US" altLang="en-US"/>
              <a:pPr/>
              <a:t>‹#›</a:t>
            </a:fld>
            <a:endParaRPr lang="en-US" altLang="en-US"/>
          </a:p>
        </p:txBody>
      </p:sp>
    </p:spTree>
    <p:extLst>
      <p:ext uri="{BB962C8B-B14F-4D97-AF65-F5344CB8AC3E}">
        <p14:creationId xmlns:p14="http://schemas.microsoft.com/office/powerpoint/2010/main" val="2084779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573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197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197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257300" y="6248400"/>
            <a:ext cx="19050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3695700" y="6248400"/>
            <a:ext cx="28956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7124700" y="6248400"/>
            <a:ext cx="1905000" cy="457200"/>
          </a:xfrm>
        </p:spPr>
        <p:txBody>
          <a:bodyPr/>
          <a:lstStyle>
            <a:lvl1pPr>
              <a:defRPr/>
            </a:lvl1pPr>
          </a:lstStyle>
          <a:p>
            <a:fld id="{F7794952-0F99-B64F-8DB5-78E49B3A883D}" type="slidenum">
              <a:rPr lang="en-US" altLang="en-US"/>
              <a:pPr/>
              <a:t>‹#›</a:t>
            </a:fld>
            <a:endParaRPr lang="en-US" altLang="en-US"/>
          </a:p>
        </p:txBody>
      </p:sp>
    </p:spTree>
    <p:extLst>
      <p:ext uri="{BB962C8B-B14F-4D97-AF65-F5344CB8AC3E}">
        <p14:creationId xmlns:p14="http://schemas.microsoft.com/office/powerpoint/2010/main" val="552830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3C0F33F-61CD-C949-B139-A5DCE3FA7611}" type="slidenum">
              <a:rPr lang="en-US" altLang="en-US"/>
              <a:pPr/>
              <a:t>‹#›</a:t>
            </a:fld>
            <a:endParaRPr lang="en-US" altLang="en-US"/>
          </a:p>
        </p:txBody>
      </p:sp>
    </p:spTree>
    <p:extLst>
      <p:ext uri="{BB962C8B-B14F-4D97-AF65-F5344CB8AC3E}">
        <p14:creationId xmlns:p14="http://schemas.microsoft.com/office/powerpoint/2010/main" val="143762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7B7FC12-19AD-6045-9D87-C45D4AB2380D}" type="slidenum">
              <a:rPr lang="en-US" altLang="en-US"/>
              <a:pPr/>
              <a:t>‹#›</a:t>
            </a:fld>
            <a:endParaRPr lang="en-US" altLang="en-US"/>
          </a:p>
        </p:txBody>
      </p:sp>
    </p:spTree>
    <p:extLst>
      <p:ext uri="{BB962C8B-B14F-4D97-AF65-F5344CB8AC3E}">
        <p14:creationId xmlns:p14="http://schemas.microsoft.com/office/powerpoint/2010/main" val="763718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73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C180B14-150F-6344-9952-2EA5A07B95C9}" type="slidenum">
              <a:rPr lang="en-US" altLang="en-US"/>
              <a:pPr/>
              <a:t>‹#›</a:t>
            </a:fld>
            <a:endParaRPr lang="en-US" altLang="en-US"/>
          </a:p>
        </p:txBody>
      </p:sp>
    </p:spTree>
    <p:extLst>
      <p:ext uri="{BB962C8B-B14F-4D97-AF65-F5344CB8AC3E}">
        <p14:creationId xmlns:p14="http://schemas.microsoft.com/office/powerpoint/2010/main" val="311054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8E224E62-DE33-CE43-A6FF-D91E68DB5CC3}" type="slidenum">
              <a:rPr lang="en-US" altLang="en-US"/>
              <a:pPr/>
              <a:t>‹#›</a:t>
            </a:fld>
            <a:endParaRPr lang="en-US" altLang="en-US"/>
          </a:p>
        </p:txBody>
      </p:sp>
    </p:spTree>
    <p:extLst>
      <p:ext uri="{BB962C8B-B14F-4D97-AF65-F5344CB8AC3E}">
        <p14:creationId xmlns:p14="http://schemas.microsoft.com/office/powerpoint/2010/main" val="920137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15BF7CAF-9D5E-0A47-A237-455BF4994A14}" type="slidenum">
              <a:rPr lang="en-US" altLang="en-US"/>
              <a:pPr/>
              <a:t>‹#›</a:t>
            </a:fld>
            <a:endParaRPr lang="en-US" altLang="en-US"/>
          </a:p>
        </p:txBody>
      </p:sp>
    </p:spTree>
    <p:extLst>
      <p:ext uri="{BB962C8B-B14F-4D97-AF65-F5344CB8AC3E}">
        <p14:creationId xmlns:p14="http://schemas.microsoft.com/office/powerpoint/2010/main" val="724279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F6FF41DB-7C0E-3444-8B93-5179640A5BBF}" type="slidenum">
              <a:rPr lang="en-US" altLang="en-US"/>
              <a:pPr/>
              <a:t>‹#›</a:t>
            </a:fld>
            <a:endParaRPr lang="en-US" altLang="en-US"/>
          </a:p>
        </p:txBody>
      </p:sp>
    </p:spTree>
    <p:extLst>
      <p:ext uri="{BB962C8B-B14F-4D97-AF65-F5344CB8AC3E}">
        <p14:creationId xmlns:p14="http://schemas.microsoft.com/office/powerpoint/2010/main" val="1025337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07F2C07-CDB2-FF45-B779-7D76EE67E3D7}" type="slidenum">
              <a:rPr lang="en-US" altLang="en-US"/>
              <a:pPr/>
              <a:t>‹#›</a:t>
            </a:fld>
            <a:endParaRPr lang="en-US" altLang="en-US"/>
          </a:p>
        </p:txBody>
      </p:sp>
    </p:spTree>
    <p:extLst>
      <p:ext uri="{BB962C8B-B14F-4D97-AF65-F5344CB8AC3E}">
        <p14:creationId xmlns:p14="http://schemas.microsoft.com/office/powerpoint/2010/main" val="1441822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16FF0E0-46FD-B140-B000-996C3457E42A}" type="slidenum">
              <a:rPr lang="en-US" altLang="en-US"/>
              <a:pPr/>
              <a:t>‹#›</a:t>
            </a:fld>
            <a:endParaRPr lang="en-US" altLang="en-US"/>
          </a:p>
        </p:txBody>
      </p:sp>
    </p:spTree>
    <p:extLst>
      <p:ext uri="{BB962C8B-B14F-4D97-AF65-F5344CB8AC3E}">
        <p14:creationId xmlns:p14="http://schemas.microsoft.com/office/powerpoint/2010/main" val="5090327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55298" name="Group 2"/>
          <p:cNvGrpSpPr>
            <a:grpSpLocks/>
          </p:cNvGrpSpPr>
          <p:nvPr/>
        </p:nvGrpSpPr>
        <p:grpSpPr bwMode="auto">
          <a:xfrm>
            <a:off x="0" y="0"/>
            <a:ext cx="9144000" cy="6869113"/>
            <a:chOff x="0" y="0"/>
            <a:chExt cx="5760" cy="4327"/>
          </a:xfrm>
        </p:grpSpPr>
        <p:sp>
          <p:nvSpPr>
            <p:cNvPr id="55299" name="Rectangle 3"/>
            <p:cNvSpPr>
              <a:spLocks noChangeArrowheads="1"/>
            </p:cNvSpPr>
            <p:nvPr userDrawn="1"/>
          </p:nvSpPr>
          <p:spPr bwMode="ltGray">
            <a:xfrm>
              <a:off x="0" y="405"/>
              <a:ext cx="743" cy="3922"/>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55300" name="Picture 4" descr="Astonbnr"/>
            <p:cNvPicPr>
              <a:picLocks noChangeAspect="1" noChangeArrowheads="1"/>
            </p:cNvPicPr>
            <p:nvPr userDrawn="1"/>
          </p:nvPicPr>
          <p:blipFill>
            <a:blip r:embed="rId16">
              <a:extLst>
                <a:ext uri="{28A0092B-C50C-407E-A947-70E740481C1C}">
                  <a14:useLocalDpi xmlns:a14="http://schemas.microsoft.com/office/drawing/2010/main" val="0"/>
                </a:ext>
              </a:extLst>
            </a:blip>
            <a:srcRect t="15163"/>
            <a:stretch>
              <a:fillRect/>
            </a:stretch>
          </p:blipFill>
          <p:spPr bwMode="gray">
            <a:xfrm>
              <a:off x="0" y="0"/>
              <a:ext cx="5760" cy="498"/>
            </a:xfrm>
            <a:prstGeom prst="rect">
              <a:avLst/>
            </a:prstGeom>
            <a:noFill/>
            <a:extLst>
              <a:ext uri="{909E8E84-426E-40DD-AFC4-6F175D3DCCD1}">
                <a14:hiddenFill xmlns:a14="http://schemas.microsoft.com/office/drawing/2010/main">
                  <a:solidFill>
                    <a:srgbClr val="FFFFFF"/>
                  </a:solidFill>
                </a14:hiddenFill>
              </a:ext>
            </a:extLst>
          </p:spPr>
        </p:pic>
        <p:sp>
          <p:nvSpPr>
            <p:cNvPr id="55301" name="Rectangle 5"/>
            <p:cNvSpPr>
              <a:spLocks noChangeArrowheads="1"/>
            </p:cNvSpPr>
            <p:nvPr userDrawn="1"/>
          </p:nvSpPr>
          <p:spPr bwMode="white">
            <a:xfrm>
              <a:off x="704" y="181"/>
              <a:ext cx="5056" cy="384"/>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02" name="Rectangle 6" descr="Stonbk"/>
            <p:cNvSpPr>
              <a:spLocks noChangeArrowheads="1"/>
            </p:cNvSpPr>
            <p:nvPr userDrawn="1"/>
          </p:nvSpPr>
          <p:spPr bwMode="white">
            <a:xfrm>
              <a:off x="747" y="224"/>
              <a:ext cx="5013" cy="4092"/>
            </a:xfrm>
            <a:prstGeom prst="rect">
              <a:avLst/>
            </a:prstGeom>
            <a:blipFill dpi="0" rotWithShape="0">
              <a:blip r:embed="rId17"/>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03" name="Rectangle 7"/>
            <p:cNvSpPr>
              <a:spLocks noChangeArrowheads="1"/>
            </p:cNvSpPr>
            <p:nvPr userDrawn="1"/>
          </p:nvSpPr>
          <p:spPr bwMode="white">
            <a:xfrm>
              <a:off x="703" y="186"/>
              <a:ext cx="46" cy="4134"/>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04" name="Line 8"/>
            <p:cNvSpPr>
              <a:spLocks noChangeShapeType="1"/>
            </p:cNvSpPr>
            <p:nvPr userDrawn="1"/>
          </p:nvSpPr>
          <p:spPr bwMode="hidden">
            <a:xfrm>
              <a:off x="0" y="415"/>
              <a:ext cx="257"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05" name="Line 9"/>
            <p:cNvSpPr>
              <a:spLocks noChangeShapeType="1"/>
            </p:cNvSpPr>
            <p:nvPr userDrawn="1"/>
          </p:nvSpPr>
          <p:spPr bwMode="hidden">
            <a:xfrm>
              <a:off x="421" y="412"/>
              <a:ext cx="282"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06" name="Rectangle 10"/>
            <p:cNvSpPr>
              <a:spLocks noChangeArrowheads="1"/>
            </p:cNvSpPr>
            <p:nvPr userDrawn="1"/>
          </p:nvSpPr>
          <p:spPr bwMode="hidden">
            <a:xfrm>
              <a:off x="0" y="0"/>
              <a:ext cx="27" cy="432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5307" name="Rectangle 11"/>
          <p:cNvSpPr>
            <a:spLocks noGrp="1" noChangeArrowheads="1"/>
          </p:cNvSpPr>
          <p:nvPr>
            <p:ph type="title"/>
          </p:nvPr>
        </p:nvSpPr>
        <p:spPr bwMode="auto">
          <a:xfrm>
            <a:off x="12573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5308" name="Rectangle 12"/>
          <p:cNvSpPr>
            <a:spLocks noGrp="1" noChangeArrowheads="1"/>
          </p:cNvSpPr>
          <p:nvPr>
            <p:ph type="body" idx="1"/>
          </p:nvPr>
        </p:nvSpPr>
        <p:spPr bwMode="auto">
          <a:xfrm>
            <a:off x="12573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9" name="Rectangle 13"/>
          <p:cNvSpPr>
            <a:spLocks noGrp="1" noChangeArrowheads="1"/>
          </p:cNvSpPr>
          <p:nvPr>
            <p:ph type="dt" sz="half" idx="2"/>
          </p:nvPr>
        </p:nvSpPr>
        <p:spPr bwMode="auto">
          <a:xfrm>
            <a:off x="12573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400">
                <a:solidFill>
                  <a:schemeClr val="bg2"/>
                </a:solidFill>
              </a:defRPr>
            </a:lvl1pPr>
          </a:lstStyle>
          <a:p>
            <a:endParaRPr lang="en-US" altLang="en-US"/>
          </a:p>
        </p:txBody>
      </p:sp>
      <p:sp>
        <p:nvSpPr>
          <p:cNvPr id="55310" name="Rectangle 14"/>
          <p:cNvSpPr>
            <a:spLocks noGrp="1" noChangeArrowheads="1"/>
          </p:cNvSpPr>
          <p:nvPr>
            <p:ph type="ftr" sz="quarter" idx="3"/>
          </p:nvPr>
        </p:nvSpPr>
        <p:spPr bwMode="auto">
          <a:xfrm>
            <a:off x="36957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400">
                <a:solidFill>
                  <a:schemeClr val="bg2"/>
                </a:solidFill>
              </a:defRPr>
            </a:lvl1pPr>
          </a:lstStyle>
          <a:p>
            <a:endParaRPr lang="en-US" altLang="en-US"/>
          </a:p>
        </p:txBody>
      </p:sp>
      <p:sp>
        <p:nvSpPr>
          <p:cNvPr id="55311" name="Rectangle 15"/>
          <p:cNvSpPr>
            <a:spLocks noGrp="1" noChangeArrowheads="1"/>
          </p:cNvSpPr>
          <p:nvPr>
            <p:ph type="sldNum" sz="quarter" idx="4"/>
          </p:nvPr>
        </p:nvSpPr>
        <p:spPr bwMode="auto">
          <a:xfrm>
            <a:off x="71247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400">
                <a:solidFill>
                  <a:schemeClr val="bg2"/>
                </a:solidFill>
              </a:defRPr>
            </a:lvl1pPr>
          </a:lstStyle>
          <a:p>
            <a:fld id="{627FCC46-7968-C54B-AB00-5315210952E2}" type="slidenum">
              <a:rPr lang="en-US" altLang="en-US"/>
              <a:pPr/>
              <a:t>‹#›</a:t>
            </a:fld>
            <a:endParaRPr lang="en-US" altLang="en-US"/>
          </a:p>
        </p:txBody>
      </p:sp>
      <p:sp>
        <p:nvSpPr>
          <p:cNvPr id="55312" name="Rectangle 16"/>
          <p:cNvSpPr>
            <a:spLocks noChangeArrowheads="1"/>
          </p:cNvSpPr>
          <p:nvPr/>
        </p:nvSpPr>
        <p:spPr bwMode="auto">
          <a:xfrm>
            <a:off x="1117600" y="268288"/>
            <a:ext cx="8026400" cy="74612"/>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kumimoji="1" lang="en-US" altLang="en-US" sz="240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Lst>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lr>
          <a:schemeClr val="accent2"/>
        </a:buClr>
        <a:buSzPct val="85000"/>
        <a:buFont typeface="Wingdings"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folHlink"/>
        </a:buClr>
        <a:buSzPct val="80000"/>
        <a:buFont typeface="Wingdings" charset="2"/>
        <a:buChar char="n"/>
        <a:defRPr sz="2800" kern="1200">
          <a:solidFill>
            <a:schemeClr val="tx1"/>
          </a:solidFill>
          <a:latin typeface="+mn-lt"/>
          <a:ea typeface="+mn-ea"/>
          <a:cs typeface="+mn-cs"/>
        </a:defRPr>
      </a:lvl2pPr>
      <a:lvl3pPr marL="1143000" indent="-228600" algn="l" rtl="0" fontAlgn="base">
        <a:spcBef>
          <a:spcPct val="20000"/>
        </a:spcBef>
        <a:spcAft>
          <a:spcPct val="0"/>
        </a:spcAft>
        <a:buClr>
          <a:schemeClr val="hlink"/>
        </a:buClr>
        <a:buSzPct val="70000"/>
        <a:buFont typeface="Wingdings"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1.bin"/><Relationship Id="rId5" Type="http://schemas.openxmlformats.org/officeDocument/2006/relationships/image" Target="../media/image9.png"/><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2.bin"/><Relationship Id="rId5" Type="http://schemas.openxmlformats.org/officeDocument/2006/relationships/image" Target="../media/image13.png"/><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3.bin"/><Relationship Id="rId5" Type="http://schemas.openxmlformats.org/officeDocument/2006/relationships/image" Target="../media/image14.png"/><Relationship Id="rId1" Type="http://schemas.openxmlformats.org/officeDocument/2006/relationships/vmlDrawing" Target="../drawings/vmlDrawing3.vml"/><Relationship Id="rId2"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oleObject4.bin"/><Relationship Id="rId5" Type="http://schemas.openxmlformats.org/officeDocument/2006/relationships/image" Target="../media/image15.png"/><Relationship Id="rId1" Type="http://schemas.openxmlformats.org/officeDocument/2006/relationships/vmlDrawing" Target="../drawings/vmlDrawing4.vml"/><Relationship Id="rId2"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5.bin"/><Relationship Id="rId5" Type="http://schemas.openxmlformats.org/officeDocument/2006/relationships/image" Target="../media/image16.png"/><Relationship Id="rId1" Type="http://schemas.openxmlformats.org/officeDocument/2006/relationships/vmlDrawing" Target="../drawings/vmlDrawing5.vml"/><Relationship Id="rId2"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6.bin"/><Relationship Id="rId5" Type="http://schemas.openxmlformats.org/officeDocument/2006/relationships/image" Target="../media/image18.png"/><Relationship Id="rId6" Type="http://schemas.openxmlformats.org/officeDocument/2006/relationships/oleObject" Target="../embeddings/oleObject7.bin"/><Relationship Id="rId7" Type="http://schemas.openxmlformats.org/officeDocument/2006/relationships/image" Target="../media/image19.png"/><Relationship Id="rId8" Type="http://schemas.openxmlformats.org/officeDocument/2006/relationships/oleObject" Target="../embeddings/oleObject8.bin"/><Relationship Id="rId9" Type="http://schemas.openxmlformats.org/officeDocument/2006/relationships/image" Target="../media/image20.png"/><Relationship Id="rId1" Type="http://schemas.openxmlformats.org/officeDocument/2006/relationships/vmlDrawing" Target="../drawings/vmlDrawing6.vml"/><Relationship Id="rId2"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9.bin"/><Relationship Id="rId5" Type="http://schemas.openxmlformats.org/officeDocument/2006/relationships/image" Target="../media/image21.wmf"/><Relationship Id="rId6" Type="http://schemas.openxmlformats.org/officeDocument/2006/relationships/oleObject" Target="../embeddings/oleObject10.bin"/><Relationship Id="rId7" Type="http://schemas.openxmlformats.org/officeDocument/2006/relationships/image" Target="../media/image22.png"/><Relationship Id="rId1" Type="http://schemas.openxmlformats.org/officeDocument/2006/relationships/vmlDrawing" Target="../drawings/vmlDrawing7.vml"/><Relationship Id="rId2"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11.bin"/><Relationship Id="rId5" Type="http://schemas.openxmlformats.org/officeDocument/2006/relationships/image" Target="../media/image14.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12.bin"/><Relationship Id="rId5" Type="http://schemas.openxmlformats.org/officeDocument/2006/relationships/image" Target="../media/image23.png"/><Relationship Id="rId1" Type="http://schemas.openxmlformats.org/officeDocument/2006/relationships/vmlDrawing" Target="../drawings/vmlDrawing9.vml"/><Relationship Id="rId2"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13.bin"/><Relationship Id="rId5" Type="http://schemas.openxmlformats.org/officeDocument/2006/relationships/image" Target="../media/image24.wmf"/><Relationship Id="rId6" Type="http://schemas.openxmlformats.org/officeDocument/2006/relationships/oleObject" Target="../embeddings/oleObject14.bin"/><Relationship Id="rId7" Type="http://schemas.openxmlformats.org/officeDocument/2006/relationships/image" Target="../media/image25.png"/><Relationship Id="rId1" Type="http://schemas.openxmlformats.org/officeDocument/2006/relationships/vmlDrawing" Target="../drawings/vmlDrawing10.vml"/><Relationship Id="rId2"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15.bin"/><Relationship Id="rId5" Type="http://schemas.openxmlformats.org/officeDocument/2006/relationships/image" Target="../media/image26.png"/><Relationship Id="rId1" Type="http://schemas.openxmlformats.org/officeDocument/2006/relationships/vmlDrawing" Target="../drawings/vmlDrawing11.vml"/><Relationship Id="rId2"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16.bin"/><Relationship Id="rId5" Type="http://schemas.openxmlformats.org/officeDocument/2006/relationships/image" Target="../media/image27.png"/><Relationship Id="rId6" Type="http://schemas.openxmlformats.org/officeDocument/2006/relationships/oleObject" Target="../embeddings/oleObject17.bin"/><Relationship Id="rId7" Type="http://schemas.openxmlformats.org/officeDocument/2006/relationships/image" Target="../media/image28.png"/><Relationship Id="rId1" Type="http://schemas.openxmlformats.org/officeDocument/2006/relationships/vmlDrawing" Target="../drawings/vmlDrawing12.vml"/><Relationship Id="rId2"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18.bin"/><Relationship Id="rId5" Type="http://schemas.openxmlformats.org/officeDocument/2006/relationships/image" Target="../media/image32.png"/><Relationship Id="rId1" Type="http://schemas.openxmlformats.org/officeDocument/2006/relationships/vmlDrawing" Target="../drawings/vmlDrawing13.vml"/><Relationship Id="rId2"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1" Type="http://schemas.openxmlformats.org/officeDocument/2006/relationships/image" Target="../media/image48.jpeg"/><Relationship Id="rId12" Type="http://schemas.openxmlformats.org/officeDocument/2006/relationships/image" Target="../media/image49.jpeg"/><Relationship Id="rId13" Type="http://schemas.openxmlformats.org/officeDocument/2006/relationships/image" Target="../media/image50.jpeg"/><Relationship Id="rId14" Type="http://schemas.openxmlformats.org/officeDocument/2006/relationships/image" Target="../media/image51.jpeg"/><Relationship Id="rId15" Type="http://schemas.openxmlformats.org/officeDocument/2006/relationships/image" Target="../media/image52.jpeg"/><Relationship Id="rId16" Type="http://schemas.openxmlformats.org/officeDocument/2006/relationships/image" Target="../media/image53.jpeg"/><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7" Type="http://schemas.openxmlformats.org/officeDocument/2006/relationships/image" Target="../media/image44.jpeg"/><Relationship Id="rId8" Type="http://schemas.openxmlformats.org/officeDocument/2006/relationships/image" Target="../media/image45.jpeg"/><Relationship Id="rId9" Type="http://schemas.openxmlformats.org/officeDocument/2006/relationships/image" Target="../media/image46.jpeg"/><Relationship Id="rId10"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1" Type="http://schemas.openxmlformats.org/officeDocument/2006/relationships/image" Target="../media/image69.jpeg"/><Relationship Id="rId12" Type="http://schemas.openxmlformats.org/officeDocument/2006/relationships/image" Target="../media/image70.jpeg"/><Relationship Id="rId13" Type="http://schemas.openxmlformats.org/officeDocument/2006/relationships/image" Target="../media/image71.jpeg"/><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jpeg"/><Relationship Id="rId7" Type="http://schemas.openxmlformats.org/officeDocument/2006/relationships/image" Target="../media/image65.jpeg"/><Relationship Id="rId8" Type="http://schemas.openxmlformats.org/officeDocument/2006/relationships/image" Target="../media/image66.jpeg"/><Relationship Id="rId9" Type="http://schemas.openxmlformats.org/officeDocument/2006/relationships/image" Target="../media/image67.jpeg"/><Relationship Id="rId10"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image" Target="../media/image74.jpeg"/><Relationship Id="rId6" Type="http://schemas.openxmlformats.org/officeDocument/2006/relationships/image" Target="../media/image75.jpeg"/><Relationship Id="rId7" Type="http://schemas.openxmlformats.org/officeDocument/2006/relationships/image" Target="../media/image76.jpeg"/><Relationship Id="rId8" Type="http://schemas.openxmlformats.org/officeDocument/2006/relationships/image" Target="../media/image77.jpeg"/><Relationship Id="rId9" Type="http://schemas.openxmlformats.org/officeDocument/2006/relationships/image" Target="../media/image78.jpeg"/><Relationship Id="rId10" Type="http://schemas.openxmlformats.org/officeDocument/2006/relationships/image" Target="../media/image79.jpeg"/><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8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jpeg"/><Relationship Id="rId6" Type="http://schemas.openxmlformats.org/officeDocument/2006/relationships/image" Target="../media/image85.jpeg"/><Relationship Id="rId7"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5" Type="http://schemas.openxmlformats.org/officeDocument/2006/relationships/image" Target="../media/image90.jpeg"/><Relationship Id="rId6" Type="http://schemas.openxmlformats.org/officeDocument/2006/relationships/image" Target="../media/image91.jpeg"/><Relationship Id="rId7" Type="http://schemas.openxmlformats.org/officeDocument/2006/relationships/image" Target="../media/image92.jpeg"/><Relationship Id="rId8" Type="http://schemas.openxmlformats.org/officeDocument/2006/relationships/image" Target="../media/image93.jpeg"/><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9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9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9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9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9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10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10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10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10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10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10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10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10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10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11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11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11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11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11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11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117.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11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1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12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 Id="rId3" Type="http://schemas.openxmlformats.org/officeDocument/2006/relationships/image" Target="../media/image12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image" Target="../media/image122.png"/></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jpeg"/><Relationship Id="rId1" Type="http://schemas.openxmlformats.org/officeDocument/2006/relationships/slideLayout" Target="../slideLayouts/slideLayout13.xml"/><Relationship Id="rId2" Type="http://schemas.openxmlformats.org/officeDocument/2006/relationships/notesSlide" Target="../notesSlides/notesSlide6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 Id="rId3" Type="http://schemas.openxmlformats.org/officeDocument/2006/relationships/image" Target="../media/image12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 Id="rId3" Type="http://schemas.openxmlformats.org/officeDocument/2006/relationships/image" Target="../media/image126.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 Id="rId3" Type="http://schemas.openxmlformats.org/officeDocument/2006/relationships/image" Target="../media/image127.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4.xml"/><Relationship Id="rId3" Type="http://schemas.openxmlformats.org/officeDocument/2006/relationships/image" Target="../media/image128.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5.xml"/><Relationship Id="rId3" Type="http://schemas.openxmlformats.org/officeDocument/2006/relationships/image" Target="../media/image12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6.xml"/><Relationship Id="rId4" Type="http://schemas.openxmlformats.org/officeDocument/2006/relationships/oleObject" Target="../embeddings/oleObject19.bin"/><Relationship Id="rId5" Type="http://schemas.openxmlformats.org/officeDocument/2006/relationships/image" Target="../media/image130.png"/><Relationship Id="rId6" Type="http://schemas.openxmlformats.org/officeDocument/2006/relationships/oleObject" Target="../embeddings/oleObject20.bin"/><Relationship Id="rId7" Type="http://schemas.openxmlformats.org/officeDocument/2006/relationships/image" Target="../media/image131.png"/><Relationship Id="rId1" Type="http://schemas.openxmlformats.org/officeDocument/2006/relationships/vmlDrawing" Target="../drawings/vmlDrawing14.vml"/><Relationship Id="rId2"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7.xml"/><Relationship Id="rId3" Type="http://schemas.openxmlformats.org/officeDocument/2006/relationships/image" Target="../media/image132.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8.xml"/><Relationship Id="rId4" Type="http://schemas.openxmlformats.org/officeDocument/2006/relationships/oleObject" Target="../embeddings/oleObject21.bin"/><Relationship Id="rId5" Type="http://schemas.openxmlformats.org/officeDocument/2006/relationships/image" Target="../media/image131.png"/><Relationship Id="rId6" Type="http://schemas.openxmlformats.org/officeDocument/2006/relationships/image" Target="../media/image133.jpeg"/><Relationship Id="rId1" Type="http://schemas.openxmlformats.org/officeDocument/2006/relationships/vmlDrawing" Target="../drawings/vmlDrawing15.vml"/><Relationship Id="rId2"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9.xml"/><Relationship Id="rId3" Type="http://schemas.openxmlformats.org/officeDocument/2006/relationships/image" Target="../media/image134.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0.xml"/><Relationship Id="rId3" Type="http://schemas.openxmlformats.org/officeDocument/2006/relationships/image" Target="../media/image128.jpeg"/></Relationships>
</file>

<file path=ppt/slides/_rels/slide85.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image" Target="../media/image136.jpeg"/><Relationship Id="rId1" Type="http://schemas.openxmlformats.org/officeDocument/2006/relationships/slideLayout" Target="../slideLayouts/slideLayout13.xml"/><Relationship Id="rId2" Type="http://schemas.openxmlformats.org/officeDocument/2006/relationships/notesSlide" Target="../notesSlides/notesSlide81.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2.xml"/><Relationship Id="rId4" Type="http://schemas.openxmlformats.org/officeDocument/2006/relationships/oleObject" Target="../embeddings/oleObject22.bin"/><Relationship Id="rId5" Type="http://schemas.openxmlformats.org/officeDocument/2006/relationships/image" Target="../media/image137.png"/><Relationship Id="rId1" Type="http://schemas.openxmlformats.org/officeDocument/2006/relationships/vmlDrawing" Target="../drawings/vmlDrawing16.vml"/><Relationship Id="rId2"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3.xml"/><Relationship Id="rId4" Type="http://schemas.openxmlformats.org/officeDocument/2006/relationships/oleObject" Target="../embeddings/oleObject23.bin"/><Relationship Id="rId5" Type="http://schemas.openxmlformats.org/officeDocument/2006/relationships/image" Target="../media/image138.png"/><Relationship Id="rId1" Type="http://schemas.openxmlformats.org/officeDocument/2006/relationships/vmlDrawing" Target="../drawings/vmlDrawing17.vml"/><Relationship Id="rId2"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4.xml"/><Relationship Id="rId4" Type="http://schemas.openxmlformats.org/officeDocument/2006/relationships/oleObject" Target="../embeddings/oleObject24.bin"/><Relationship Id="rId5" Type="http://schemas.openxmlformats.org/officeDocument/2006/relationships/image" Target="../media/image139.png"/><Relationship Id="rId6" Type="http://schemas.openxmlformats.org/officeDocument/2006/relationships/oleObject" Target="../embeddings/oleObject25.bin"/><Relationship Id="rId7" Type="http://schemas.openxmlformats.org/officeDocument/2006/relationships/image" Target="../media/image140.png"/><Relationship Id="rId8" Type="http://schemas.openxmlformats.org/officeDocument/2006/relationships/oleObject" Target="../embeddings/oleObject26.bin"/><Relationship Id="rId9" Type="http://schemas.openxmlformats.org/officeDocument/2006/relationships/image" Target="../media/image141.png"/><Relationship Id="rId10" Type="http://schemas.openxmlformats.org/officeDocument/2006/relationships/image" Target="../media/image142.jpeg"/><Relationship Id="rId1" Type="http://schemas.openxmlformats.org/officeDocument/2006/relationships/vmlDrawing" Target="../drawings/vmlDrawing18.vml"/><Relationship Id="rId2"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5.xml"/><Relationship Id="rId4" Type="http://schemas.openxmlformats.org/officeDocument/2006/relationships/oleObject" Target="../embeddings/oleObject27.bin"/><Relationship Id="rId5" Type="http://schemas.openxmlformats.org/officeDocument/2006/relationships/image" Target="../media/image143.png"/><Relationship Id="rId6" Type="http://schemas.openxmlformats.org/officeDocument/2006/relationships/oleObject" Target="../embeddings/oleObject28.bin"/><Relationship Id="rId7" Type="http://schemas.openxmlformats.org/officeDocument/2006/relationships/image" Target="../media/image144.png"/><Relationship Id="rId1" Type="http://schemas.openxmlformats.org/officeDocument/2006/relationships/vmlDrawing" Target="../drawings/vmlDrawing19.vml"/><Relationship Id="rId2"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6.xml"/><Relationship Id="rId4" Type="http://schemas.openxmlformats.org/officeDocument/2006/relationships/oleObject" Target="../embeddings/oleObject29.bin"/><Relationship Id="rId5" Type="http://schemas.openxmlformats.org/officeDocument/2006/relationships/image" Target="../media/image145.png"/><Relationship Id="rId6" Type="http://schemas.openxmlformats.org/officeDocument/2006/relationships/image" Target="../media/image146.jpeg"/><Relationship Id="rId7" Type="http://schemas.openxmlformats.org/officeDocument/2006/relationships/image" Target="../media/image147.png"/><Relationship Id="rId8" Type="http://schemas.openxmlformats.org/officeDocument/2006/relationships/image" Target="../media/image148.jpeg"/><Relationship Id="rId1" Type="http://schemas.openxmlformats.org/officeDocument/2006/relationships/vmlDrawing" Target="../drawings/vmlDrawing20.vml"/><Relationship Id="rId2"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150.jpeg"/><Relationship Id="rId1" Type="http://schemas.openxmlformats.org/officeDocument/2006/relationships/slideLayout" Target="../slideLayouts/slideLayout13.xml"/><Relationship Id="rId2" Type="http://schemas.openxmlformats.org/officeDocument/2006/relationships/notesSlide" Target="../notesSlides/notesSlide8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8.xml"/><Relationship Id="rId3" Type="http://schemas.openxmlformats.org/officeDocument/2006/relationships/image" Target="../media/image151.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UGABa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063" y="1447800"/>
            <a:ext cx="7881937" cy="3128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a:t>Site Factors</a:t>
            </a:r>
          </a:p>
        </p:txBody>
      </p:sp>
      <p:sp>
        <p:nvSpPr>
          <p:cNvPr id="8195" name="Rectangle 3"/>
          <p:cNvSpPr>
            <a:spLocks noGrp="1" noChangeArrowheads="1"/>
          </p:cNvSpPr>
          <p:nvPr>
            <p:ph type="body" sz="half" idx="1"/>
          </p:nvPr>
        </p:nvSpPr>
        <p:spPr/>
        <p:txBody>
          <a:bodyPr/>
          <a:lstStyle/>
          <a:p>
            <a:r>
              <a:rPr lang="en-US" altLang="en-US" sz="2800"/>
              <a:t>Environmental Conditions</a:t>
            </a:r>
          </a:p>
          <a:p>
            <a:pPr lvl="1"/>
            <a:r>
              <a:rPr lang="en-US" altLang="en-US" sz="2400"/>
              <a:t>Light patterns</a:t>
            </a:r>
          </a:p>
          <a:p>
            <a:pPr lvl="1"/>
            <a:r>
              <a:rPr lang="en-US" altLang="en-US" sz="2400"/>
              <a:t>Temperature extremes</a:t>
            </a:r>
          </a:p>
          <a:p>
            <a:pPr lvl="1"/>
            <a:r>
              <a:rPr lang="en-US" altLang="en-US" sz="2400"/>
              <a:t>Precipitation</a:t>
            </a:r>
          </a:p>
          <a:p>
            <a:pPr lvl="1"/>
            <a:r>
              <a:rPr lang="en-US" altLang="en-US" sz="2400"/>
              <a:t>Wind patterns</a:t>
            </a:r>
          </a:p>
          <a:p>
            <a:pPr lvl="1"/>
            <a:r>
              <a:rPr lang="en-US" altLang="en-US" sz="2400"/>
              <a:t>Air quality</a:t>
            </a:r>
          </a:p>
        </p:txBody>
      </p:sp>
      <p:graphicFrame>
        <p:nvGraphicFramePr>
          <p:cNvPr id="8196" name="Object 4"/>
          <p:cNvGraphicFramePr>
            <a:graphicFrameLocks noChangeAspect="1"/>
          </p:cNvGraphicFramePr>
          <p:nvPr>
            <p:ph sz="half" idx="2"/>
          </p:nvPr>
        </p:nvGraphicFramePr>
        <p:xfrm>
          <a:off x="5029200" y="2514600"/>
          <a:ext cx="3810000" cy="2884488"/>
        </p:xfrm>
        <a:graphic>
          <a:graphicData uri="http://schemas.openxmlformats.org/presentationml/2006/ole">
            <mc:AlternateContent xmlns:mc="http://schemas.openxmlformats.org/markup-compatibility/2006">
              <mc:Choice xmlns:v="urn:schemas-microsoft-com:vml" Requires="v">
                <p:oleObj spid="_x0000_s8198" name="Drawing" r:id="rId4" imgW="9059477" imgH="6857596" progId="Presentations.Drawing.10">
                  <p:embed/>
                </p:oleObj>
              </mc:Choice>
              <mc:Fallback>
                <p:oleObj name="Drawing" r:id="rId4" imgW="9059477" imgH="6857596" progId="Presentations.Drawing.10">
                  <p:embed/>
                  <p:pic>
                    <p:nvPicPr>
                      <p:cNvPr id="0" name="Object 4"/>
                      <p:cNvPicPr>
                        <a:picLocks noChangeAspect="1" noChangeArrowheads="1"/>
                      </p:cNvPicPr>
                      <p:nvPr/>
                    </p:nvPicPr>
                    <p:blipFill>
                      <a:blip r:embed="rId5">
                        <a:lum contrast="30000"/>
                        <a:extLst>
                          <a:ext uri="{28A0092B-C50C-407E-A947-70E740481C1C}">
                            <a14:useLocalDpi xmlns:a14="http://schemas.microsoft.com/office/drawing/2010/main" val="0"/>
                          </a:ext>
                        </a:extLst>
                      </a:blip>
                      <a:srcRect l="8139"/>
                      <a:stretch>
                        <a:fillRect/>
                      </a:stretch>
                    </p:blipFill>
                    <p:spPr bwMode="auto">
                      <a:xfrm>
                        <a:off x="5029200" y="2514600"/>
                        <a:ext cx="3810000" cy="2884488"/>
                      </a:xfrm>
                      <a:prstGeom prst="rect">
                        <a:avLst/>
                      </a:prstGeom>
                      <a:noFill/>
                      <a:ln w="76200">
                        <a:solidFill>
                          <a:srgbClr val="0066FF"/>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a:t>Site Factors</a:t>
            </a:r>
          </a:p>
        </p:txBody>
      </p:sp>
      <p:sp>
        <p:nvSpPr>
          <p:cNvPr id="9219" name="Rectangle 3"/>
          <p:cNvSpPr>
            <a:spLocks noGrp="1" noChangeArrowheads="1"/>
          </p:cNvSpPr>
          <p:nvPr>
            <p:ph type="body" sz="half" idx="1"/>
          </p:nvPr>
        </p:nvSpPr>
        <p:spPr/>
        <p:txBody>
          <a:bodyPr/>
          <a:lstStyle/>
          <a:p>
            <a:r>
              <a:rPr lang="en-US" altLang="en-US"/>
              <a:t>Planting Space</a:t>
            </a:r>
          </a:p>
        </p:txBody>
      </p:sp>
      <p:pic>
        <p:nvPicPr>
          <p:cNvPr id="9220" name="Picture 4" descr="stsphoto3"/>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209800" y="2895600"/>
            <a:ext cx="5410200" cy="360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a:t>Site Factors</a:t>
            </a:r>
          </a:p>
        </p:txBody>
      </p:sp>
      <p:sp>
        <p:nvSpPr>
          <p:cNvPr id="10243" name="Rectangle 3"/>
          <p:cNvSpPr>
            <a:spLocks noGrp="1" noChangeArrowheads="1"/>
          </p:cNvSpPr>
          <p:nvPr>
            <p:ph type="body" sz="half" idx="1"/>
          </p:nvPr>
        </p:nvSpPr>
        <p:spPr/>
        <p:txBody>
          <a:bodyPr/>
          <a:lstStyle/>
          <a:p>
            <a:r>
              <a:rPr lang="en-US" altLang="en-US"/>
              <a:t>Site location</a:t>
            </a:r>
          </a:p>
          <a:p>
            <a:pPr lvl="1"/>
            <a:r>
              <a:rPr lang="en-US" altLang="en-US"/>
              <a:t>Paved areas</a:t>
            </a:r>
          </a:p>
          <a:p>
            <a:pPr lvl="1"/>
            <a:r>
              <a:rPr lang="en-US" altLang="en-US"/>
              <a:t>Structures</a:t>
            </a:r>
          </a:p>
          <a:p>
            <a:pPr lvl="1"/>
            <a:r>
              <a:rPr lang="en-US" altLang="en-US"/>
              <a:t>Utility lines</a:t>
            </a:r>
          </a:p>
          <a:p>
            <a:pPr lvl="1"/>
            <a:r>
              <a:rPr lang="en-US" altLang="en-US"/>
              <a:t>Site activities</a:t>
            </a:r>
          </a:p>
        </p:txBody>
      </p:sp>
      <p:sp>
        <p:nvSpPr>
          <p:cNvPr id="10253" name="Rectangle 13"/>
          <p:cNvSpPr>
            <a:spLocks noGrp="1" noChangeArrowheads="1"/>
          </p:cNvSpPr>
          <p:nvPr>
            <p:ph sz="half" idx="2"/>
          </p:nvPr>
        </p:nvSpPr>
        <p:spPr/>
        <p:txBody>
          <a:bodyPr/>
          <a:lstStyle/>
          <a:p>
            <a:endParaRPr lang="en-US" altLang="en-US" sz="2800"/>
          </a:p>
        </p:txBody>
      </p:sp>
      <p:pic>
        <p:nvPicPr>
          <p:cNvPr id="10255" name="Picture 15" descr="tre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2225" y="2057400"/>
            <a:ext cx="3640138" cy="3886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t>Site Factors</a:t>
            </a:r>
          </a:p>
        </p:txBody>
      </p:sp>
      <p:sp>
        <p:nvSpPr>
          <p:cNvPr id="11267" name="Rectangle 3"/>
          <p:cNvSpPr>
            <a:spLocks noGrp="1" noChangeArrowheads="1"/>
          </p:cNvSpPr>
          <p:nvPr>
            <p:ph type="body" sz="half" idx="1"/>
          </p:nvPr>
        </p:nvSpPr>
        <p:spPr/>
        <p:txBody>
          <a:bodyPr/>
          <a:lstStyle/>
          <a:p>
            <a:r>
              <a:rPr lang="en-US" altLang="en-US" sz="2800"/>
              <a:t>Maintenance Requirements</a:t>
            </a:r>
          </a:p>
        </p:txBody>
      </p:sp>
      <p:pic>
        <p:nvPicPr>
          <p:cNvPr id="11268" name="Picture 4" descr="planting17"/>
          <p:cNvPicPr>
            <a:picLocks noChangeAspect="1" noChangeArrowheads="1"/>
          </p:cNvPicPr>
          <p:nvPr>
            <p:ph sz="half" idx="2"/>
          </p:nvPr>
        </p:nvPicPr>
        <p:blipFill>
          <a:blip r:embed="rId3">
            <a:lum contrast="18000"/>
            <a:extLst>
              <a:ext uri="{28A0092B-C50C-407E-A947-70E740481C1C}">
                <a14:useLocalDpi xmlns:a14="http://schemas.microsoft.com/office/drawing/2010/main" val="0"/>
              </a:ext>
            </a:extLst>
          </a:blip>
          <a:srcRect/>
          <a:stretch>
            <a:fillRect/>
          </a:stretch>
        </p:blipFill>
        <p:spPr>
          <a:xfrm>
            <a:off x="2743200" y="2952750"/>
            <a:ext cx="5105400" cy="3327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99FF"/>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a:t>What is the Right Tree?</a:t>
            </a:r>
          </a:p>
        </p:txBody>
      </p:sp>
      <p:sp>
        <p:nvSpPr>
          <p:cNvPr id="12291" name="Rectangle 3"/>
          <p:cNvSpPr>
            <a:spLocks noGrp="1" noChangeArrowheads="1"/>
          </p:cNvSpPr>
          <p:nvPr>
            <p:ph type="body" sz="half" idx="1"/>
          </p:nvPr>
        </p:nvSpPr>
        <p:spPr>
          <a:xfrm>
            <a:off x="1257300" y="1981200"/>
            <a:ext cx="4152900" cy="4114800"/>
          </a:xfrm>
        </p:spPr>
        <p:txBody>
          <a:bodyPr/>
          <a:lstStyle/>
          <a:p>
            <a:r>
              <a:rPr lang="en-US" altLang="en-US"/>
              <a:t>Growth factors</a:t>
            </a:r>
          </a:p>
          <a:p>
            <a:r>
              <a:rPr lang="en-US" altLang="en-US"/>
              <a:t>Soil requirements</a:t>
            </a:r>
          </a:p>
          <a:p>
            <a:r>
              <a:rPr lang="en-US" altLang="en-US"/>
              <a:t>Other Environmental requirements</a:t>
            </a:r>
          </a:p>
          <a:p>
            <a:r>
              <a:rPr lang="en-US" altLang="en-US"/>
              <a:t>Maintenance requirements</a:t>
            </a:r>
          </a:p>
        </p:txBody>
      </p:sp>
      <p:graphicFrame>
        <p:nvGraphicFramePr>
          <p:cNvPr id="12292" name="Object 4"/>
          <p:cNvGraphicFramePr>
            <a:graphicFrameLocks noChangeAspect="1"/>
          </p:cNvGraphicFramePr>
          <p:nvPr>
            <p:ph sz="half" idx="2"/>
          </p:nvPr>
        </p:nvGraphicFramePr>
        <p:xfrm>
          <a:off x="5591175" y="2209800"/>
          <a:ext cx="3067050" cy="3657600"/>
        </p:xfrm>
        <a:graphic>
          <a:graphicData uri="http://schemas.openxmlformats.org/presentationml/2006/ole">
            <mc:AlternateContent xmlns:mc="http://schemas.openxmlformats.org/markup-compatibility/2006">
              <mc:Choice xmlns:v="urn:schemas-microsoft-com:vml" Requires="v">
                <p:oleObj spid="_x0000_s12294" name="Drawing" r:id="rId4" imgW="3067265" imgH="3657805" progId="Presentations.Drawing.10">
                  <p:embed/>
                </p:oleObj>
              </mc:Choice>
              <mc:Fallback>
                <p:oleObj name="Drawing" r:id="rId4" imgW="3067265" imgH="3657805" progId="Presentations.Drawing.10">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1175" y="2209800"/>
                        <a:ext cx="306705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a:t>Right Tree</a:t>
            </a:r>
          </a:p>
        </p:txBody>
      </p:sp>
      <p:sp>
        <p:nvSpPr>
          <p:cNvPr id="14339" name="Rectangle 3"/>
          <p:cNvSpPr>
            <a:spLocks noGrp="1" noChangeArrowheads="1"/>
          </p:cNvSpPr>
          <p:nvPr>
            <p:ph type="body" sz="half" idx="1"/>
          </p:nvPr>
        </p:nvSpPr>
        <p:spPr>
          <a:xfrm>
            <a:off x="1257300" y="1981200"/>
            <a:ext cx="3619500" cy="4114800"/>
          </a:xfrm>
        </p:spPr>
        <p:txBody>
          <a:bodyPr/>
          <a:lstStyle/>
          <a:p>
            <a:r>
              <a:rPr lang="en-US" altLang="en-US" sz="2800"/>
              <a:t>Growth Factors</a:t>
            </a:r>
          </a:p>
          <a:p>
            <a:pPr lvl="1"/>
            <a:r>
              <a:rPr lang="en-US" altLang="en-US" sz="2400"/>
              <a:t>Mature size and shape</a:t>
            </a:r>
          </a:p>
          <a:p>
            <a:pPr lvl="1"/>
            <a:r>
              <a:rPr lang="en-US" altLang="en-US" sz="2400"/>
              <a:t>Growth rate</a:t>
            </a:r>
          </a:p>
          <a:p>
            <a:pPr lvl="1"/>
            <a:r>
              <a:rPr lang="en-US" altLang="en-US" sz="2400"/>
              <a:t>Branching pattern</a:t>
            </a:r>
          </a:p>
          <a:p>
            <a:pPr lvl="1"/>
            <a:r>
              <a:rPr lang="en-US" altLang="en-US" sz="2400"/>
              <a:t>Leaves</a:t>
            </a:r>
          </a:p>
          <a:p>
            <a:pPr lvl="1"/>
            <a:r>
              <a:rPr lang="en-US" altLang="en-US" sz="2400"/>
              <a:t>Flowers, fruit, seeds and bark</a:t>
            </a:r>
          </a:p>
        </p:txBody>
      </p:sp>
      <p:graphicFrame>
        <p:nvGraphicFramePr>
          <p:cNvPr id="14340" name="Object 4"/>
          <p:cNvGraphicFramePr>
            <a:graphicFrameLocks noChangeAspect="1"/>
          </p:cNvGraphicFramePr>
          <p:nvPr>
            <p:ph sz="half" idx="2"/>
          </p:nvPr>
        </p:nvGraphicFramePr>
        <p:xfrm>
          <a:off x="4953000" y="2286000"/>
          <a:ext cx="3810000" cy="2895600"/>
        </p:xfrm>
        <a:graphic>
          <a:graphicData uri="http://schemas.openxmlformats.org/presentationml/2006/ole">
            <mc:AlternateContent xmlns:mc="http://schemas.openxmlformats.org/markup-compatibility/2006">
              <mc:Choice xmlns:v="urn:schemas-microsoft-com:vml" Requires="v">
                <p:oleObj spid="_x0000_s14342" name="Drawing" r:id="rId4" imgW="5553090" imgH="3847981" progId="Presentations.Drawing.12">
                  <p:embed/>
                </p:oleObj>
              </mc:Choice>
              <mc:Fallback>
                <p:oleObj name="Drawing" r:id="rId4" imgW="5553090" imgH="3847981" progId="Presentations.Drawing.12">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2286000"/>
                        <a:ext cx="38100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a:t>Right Tree</a:t>
            </a:r>
          </a:p>
        </p:txBody>
      </p:sp>
      <p:sp>
        <p:nvSpPr>
          <p:cNvPr id="15363" name="Rectangle 3"/>
          <p:cNvSpPr>
            <a:spLocks noGrp="1" noChangeArrowheads="1"/>
          </p:cNvSpPr>
          <p:nvPr>
            <p:ph type="body" sz="half" idx="1"/>
          </p:nvPr>
        </p:nvSpPr>
        <p:spPr/>
        <p:txBody>
          <a:bodyPr/>
          <a:lstStyle/>
          <a:p>
            <a:r>
              <a:rPr lang="en-US" altLang="en-US" sz="2800"/>
              <a:t>Soil requirements</a:t>
            </a:r>
          </a:p>
        </p:txBody>
      </p:sp>
      <p:graphicFrame>
        <p:nvGraphicFramePr>
          <p:cNvPr id="15364" name="Object 4"/>
          <p:cNvGraphicFramePr>
            <a:graphicFrameLocks noChangeAspect="1"/>
          </p:cNvGraphicFramePr>
          <p:nvPr>
            <p:ph sz="half" idx="2"/>
          </p:nvPr>
        </p:nvGraphicFramePr>
        <p:xfrm>
          <a:off x="2514600" y="2667000"/>
          <a:ext cx="4953000" cy="3694113"/>
        </p:xfrm>
        <a:graphic>
          <a:graphicData uri="http://schemas.openxmlformats.org/presentationml/2006/ole">
            <mc:AlternateContent xmlns:mc="http://schemas.openxmlformats.org/markup-compatibility/2006">
              <mc:Choice xmlns:v="urn:schemas-microsoft-com:vml" Requires="v">
                <p:oleObj spid="_x0000_s15366" name="Drawing" r:id="rId4" imgW="8992863" imgH="6705416" progId="Presentations.Drawing.12">
                  <p:embed/>
                </p:oleObj>
              </mc:Choice>
              <mc:Fallback>
                <p:oleObj name="Drawing" r:id="rId4" imgW="8992863" imgH="6705416" progId="Presentations.Drawing.12">
                  <p:embed/>
                  <p:pic>
                    <p:nvPicPr>
                      <p:cNvPr id="0" name="Object 4"/>
                      <p:cNvPicPr>
                        <a:picLocks noChangeAspect="1" noChangeArrowheads="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2514600" y="2667000"/>
                        <a:ext cx="4953000" cy="369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a:t>Right Tree</a:t>
            </a:r>
          </a:p>
        </p:txBody>
      </p:sp>
      <p:sp>
        <p:nvSpPr>
          <p:cNvPr id="16387" name="Rectangle 3"/>
          <p:cNvSpPr>
            <a:spLocks noGrp="1" noChangeArrowheads="1"/>
          </p:cNvSpPr>
          <p:nvPr>
            <p:ph type="body" sz="half" idx="1"/>
          </p:nvPr>
        </p:nvSpPr>
        <p:spPr>
          <a:xfrm>
            <a:off x="1257300" y="1981200"/>
            <a:ext cx="4152900" cy="4572000"/>
          </a:xfrm>
        </p:spPr>
        <p:txBody>
          <a:bodyPr/>
          <a:lstStyle/>
          <a:p>
            <a:r>
              <a:rPr lang="en-US" altLang="en-US" sz="2800"/>
              <a:t>Other environmental factors</a:t>
            </a:r>
          </a:p>
          <a:p>
            <a:pPr lvl="1"/>
            <a:r>
              <a:rPr lang="en-US" altLang="en-US" sz="2400"/>
              <a:t>Hardiness zone</a:t>
            </a:r>
          </a:p>
          <a:p>
            <a:pPr lvl="1"/>
            <a:r>
              <a:rPr lang="en-US" altLang="en-US" sz="2400"/>
              <a:t>Wind and storm damage</a:t>
            </a:r>
          </a:p>
          <a:p>
            <a:pPr lvl="1"/>
            <a:r>
              <a:rPr lang="en-US" altLang="en-US" sz="2400"/>
              <a:t>Light requirements</a:t>
            </a:r>
          </a:p>
          <a:p>
            <a:pPr lvl="1"/>
            <a:r>
              <a:rPr lang="en-US" altLang="en-US" sz="2400"/>
              <a:t>Pollution tolerance</a:t>
            </a:r>
          </a:p>
          <a:p>
            <a:pPr lvl="1"/>
            <a:r>
              <a:rPr lang="en-US" altLang="en-US" sz="2400"/>
              <a:t>Insect and disease tolerance</a:t>
            </a:r>
          </a:p>
          <a:p>
            <a:pPr lvl="1">
              <a:buFont typeface="Wingdings" charset="2"/>
              <a:buNone/>
            </a:pPr>
            <a:endParaRPr lang="en-US" altLang="en-US" sz="2000"/>
          </a:p>
        </p:txBody>
      </p:sp>
      <p:graphicFrame>
        <p:nvGraphicFramePr>
          <p:cNvPr id="16388" name="Object 4"/>
          <p:cNvGraphicFramePr>
            <a:graphicFrameLocks noChangeAspect="1"/>
          </p:cNvGraphicFramePr>
          <p:nvPr>
            <p:ph sz="half" idx="2"/>
          </p:nvPr>
        </p:nvGraphicFramePr>
        <p:xfrm>
          <a:off x="5029200" y="2616200"/>
          <a:ext cx="4114800" cy="2735263"/>
        </p:xfrm>
        <a:graphic>
          <a:graphicData uri="http://schemas.openxmlformats.org/presentationml/2006/ole">
            <mc:AlternateContent xmlns:mc="http://schemas.openxmlformats.org/markup-compatibility/2006">
              <mc:Choice xmlns:v="urn:schemas-microsoft-com:vml" Requires="v">
                <p:oleObj spid="_x0000_s16390" name="Drawing" r:id="rId4" imgW="5762282" imgH="3828979" progId="Presentations.Drawing.10">
                  <p:embed/>
                </p:oleObj>
              </mc:Choice>
              <mc:Fallback>
                <p:oleObj name="Drawing" r:id="rId4" imgW="5762282" imgH="3828979" progId="Presentations.Drawing.10">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616200"/>
                        <a:ext cx="4114800" cy="273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a:t>Right Tree</a:t>
            </a:r>
          </a:p>
        </p:txBody>
      </p:sp>
      <p:sp>
        <p:nvSpPr>
          <p:cNvPr id="17411" name="Rectangle 3"/>
          <p:cNvSpPr>
            <a:spLocks noGrp="1" noChangeArrowheads="1"/>
          </p:cNvSpPr>
          <p:nvPr>
            <p:ph type="body" sz="half" idx="1"/>
          </p:nvPr>
        </p:nvSpPr>
        <p:spPr/>
        <p:txBody>
          <a:bodyPr/>
          <a:lstStyle/>
          <a:p>
            <a:r>
              <a:rPr lang="en-US" altLang="en-US" sz="2800"/>
              <a:t>Maintenance requirements</a:t>
            </a:r>
          </a:p>
          <a:p>
            <a:pPr lvl="1">
              <a:buFont typeface="Wingdings" charset="2"/>
              <a:buNone/>
            </a:pPr>
            <a:endParaRPr lang="en-US" altLang="en-US" sz="2400"/>
          </a:p>
        </p:txBody>
      </p:sp>
      <p:pic>
        <p:nvPicPr>
          <p:cNvPr id="17412" name="Picture 4" descr="planting18"/>
          <p:cNvPicPr>
            <a:picLocks noChangeAspect="1" noChangeArrowheads="1"/>
          </p:cNvPicPr>
          <p:nvPr>
            <p:ph sz="half" idx="2"/>
          </p:nvPr>
        </p:nvPicPr>
        <p:blipFill>
          <a:blip r:embed="rId3">
            <a:lum bright="-6000" contrast="18000"/>
            <a:extLst>
              <a:ext uri="{28A0092B-C50C-407E-A947-70E740481C1C}">
                <a14:useLocalDpi xmlns:a14="http://schemas.microsoft.com/office/drawing/2010/main" val="0"/>
              </a:ext>
            </a:extLst>
          </a:blip>
          <a:srcRect r="-2109"/>
          <a:stretch>
            <a:fillRect/>
          </a:stretch>
        </p:blipFill>
        <p:spPr>
          <a:xfrm>
            <a:off x="2667000" y="3154363"/>
            <a:ext cx="5410200" cy="3455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99FF"/>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a:t>Types of Tree Stock</a:t>
            </a:r>
          </a:p>
        </p:txBody>
      </p:sp>
      <p:sp>
        <p:nvSpPr>
          <p:cNvPr id="18435" name="Rectangle 3"/>
          <p:cNvSpPr>
            <a:spLocks noGrp="1" noChangeArrowheads="1"/>
          </p:cNvSpPr>
          <p:nvPr>
            <p:ph type="body" sz="half" idx="1"/>
          </p:nvPr>
        </p:nvSpPr>
        <p:spPr>
          <a:xfrm>
            <a:off x="1257300" y="5181600"/>
            <a:ext cx="7886700" cy="914400"/>
          </a:xfrm>
        </p:spPr>
        <p:txBody>
          <a:bodyPr/>
          <a:lstStyle/>
          <a:p>
            <a:pPr>
              <a:lnSpc>
                <a:spcPct val="90000"/>
              </a:lnSpc>
              <a:buFont typeface="Wingdings" charset="2"/>
              <a:buNone/>
            </a:pPr>
            <a:r>
              <a:rPr lang="en-US" altLang="en-US" sz="2400"/>
              <a:t>  Bare-Root	     Ball and Burlap (B&amp;B)	      Container</a:t>
            </a:r>
          </a:p>
        </p:txBody>
      </p:sp>
      <p:graphicFrame>
        <p:nvGraphicFramePr>
          <p:cNvPr id="18440" name="Object 8"/>
          <p:cNvGraphicFramePr>
            <a:graphicFrameLocks noChangeAspect="1"/>
          </p:cNvGraphicFramePr>
          <p:nvPr>
            <p:ph sz="quarter" idx="3"/>
          </p:nvPr>
        </p:nvGraphicFramePr>
        <p:xfrm>
          <a:off x="1524000" y="2514600"/>
          <a:ext cx="1428750" cy="2438400"/>
        </p:xfrm>
        <a:graphic>
          <a:graphicData uri="http://schemas.openxmlformats.org/presentationml/2006/ole">
            <mc:AlternateContent xmlns:mc="http://schemas.openxmlformats.org/markup-compatibility/2006">
              <mc:Choice xmlns:v="urn:schemas-microsoft-com:vml" Requires="v">
                <p:oleObj spid="_x0000_s18446" name="Drawing" r:id="rId4" imgW="1066597" imgH="1819324" progId="Presentations.Drawing.10">
                  <p:embed/>
                </p:oleObj>
              </mc:Choice>
              <mc:Fallback>
                <p:oleObj name="Drawing" r:id="rId4" imgW="1066597" imgH="1819324" progId="Presentations.Drawing.10">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514600"/>
                        <a:ext cx="14287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443" name="Object 11"/>
          <p:cNvGraphicFramePr>
            <a:graphicFrameLocks noChangeAspect="1"/>
          </p:cNvGraphicFramePr>
          <p:nvPr>
            <p:ph sz="quarter" idx="2"/>
          </p:nvPr>
        </p:nvGraphicFramePr>
        <p:xfrm>
          <a:off x="4419600" y="2514600"/>
          <a:ext cx="1465263" cy="2514600"/>
        </p:xfrm>
        <a:graphic>
          <a:graphicData uri="http://schemas.openxmlformats.org/presentationml/2006/ole">
            <mc:AlternateContent xmlns:mc="http://schemas.openxmlformats.org/markup-compatibility/2006">
              <mc:Choice xmlns:v="urn:schemas-microsoft-com:vml" Requires="v">
                <p:oleObj spid="_x0000_s18447" name="Drawing" r:id="rId6" imgW="1038280" imgH="1781152" progId="Presentations.Drawing.12">
                  <p:embed/>
                </p:oleObj>
              </mc:Choice>
              <mc:Fallback>
                <p:oleObj name="Drawing" r:id="rId6" imgW="1038280" imgH="1781152" progId="Presentations.Drawing.12">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2514600"/>
                        <a:ext cx="1465263"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445" name="Object 13"/>
          <p:cNvGraphicFramePr>
            <a:graphicFrameLocks noChangeAspect="1"/>
          </p:cNvGraphicFramePr>
          <p:nvPr/>
        </p:nvGraphicFramePr>
        <p:xfrm>
          <a:off x="7543800" y="2514600"/>
          <a:ext cx="885825" cy="2447925"/>
        </p:xfrm>
        <a:graphic>
          <a:graphicData uri="http://schemas.openxmlformats.org/presentationml/2006/ole">
            <mc:AlternateContent xmlns:mc="http://schemas.openxmlformats.org/markup-compatibility/2006">
              <mc:Choice xmlns:v="urn:schemas-microsoft-com:vml" Requires="v">
                <p:oleObj spid="_x0000_s18448" name="Drawing" r:id="rId8" imgW="638331" imgH="1762304" progId="Presentations.Drawing.10">
                  <p:embed/>
                </p:oleObj>
              </mc:Choice>
              <mc:Fallback>
                <p:oleObj name="Drawing" r:id="rId8" imgW="638331" imgH="1762304" progId="Presentations.Drawing.10">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2514600"/>
                        <a:ext cx="885825"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lflslide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4800"/>
            <a:ext cx="7772400" cy="5160963"/>
          </a:xfrm>
          <a:prstGeom prst="rect">
            <a:avLst/>
          </a:prstGeom>
          <a:noFill/>
          <a:extLst>
            <a:ext uri="{909E8E84-426E-40DD-AFC4-6F175D3DCCD1}">
              <a14:hiddenFill xmlns:a14="http://schemas.microsoft.com/office/drawing/2010/main">
                <a:solidFill>
                  <a:srgbClr val="FFFFFF"/>
                </a:solidFill>
              </a14:hiddenFill>
            </a:ext>
          </a:extLst>
        </p:spPr>
      </p:pic>
      <p:sp>
        <p:nvSpPr>
          <p:cNvPr id="108547" name="Text Box 3"/>
          <p:cNvSpPr txBox="1">
            <a:spLocks noChangeArrowheads="1"/>
          </p:cNvSpPr>
          <p:nvPr/>
        </p:nvSpPr>
        <p:spPr bwMode="auto">
          <a:xfrm>
            <a:off x="3908425" y="4495800"/>
            <a:ext cx="4473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endParaRPr lang="en-US" altLang="en-US" sz="2400">
              <a:latin typeface="Times" charset="0"/>
            </a:endParaRPr>
          </a:p>
        </p:txBody>
      </p:sp>
      <p:sp>
        <p:nvSpPr>
          <p:cNvPr id="108548" name="Text Box 4"/>
          <p:cNvSpPr txBox="1">
            <a:spLocks noChangeArrowheads="1"/>
          </p:cNvSpPr>
          <p:nvPr/>
        </p:nvSpPr>
        <p:spPr bwMode="auto">
          <a:xfrm>
            <a:off x="3810000" y="4876800"/>
            <a:ext cx="449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endParaRPr lang="en-US" altLang="en-US" sz="2400">
              <a:latin typeface="Times" charset="0"/>
            </a:endParaRPr>
          </a:p>
        </p:txBody>
      </p:sp>
      <p:sp>
        <p:nvSpPr>
          <p:cNvPr id="108549" name="Rectangle 5"/>
          <p:cNvSpPr>
            <a:spLocks noChangeArrowheads="1"/>
          </p:cNvSpPr>
          <p:nvPr/>
        </p:nvSpPr>
        <p:spPr bwMode="auto">
          <a:xfrm>
            <a:off x="1143000" y="5486400"/>
            <a:ext cx="6781800" cy="685800"/>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0" hangingPunct="0"/>
            <a:r>
              <a:rPr lang="en-US" altLang="en-US" sz="3200" b="1">
                <a:solidFill>
                  <a:srgbClr val="3399FF"/>
                </a:solidFill>
              </a:rPr>
              <a:t>www.ugaextension.com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a:t>Selecting a Tree</a:t>
            </a:r>
          </a:p>
        </p:txBody>
      </p:sp>
      <p:sp>
        <p:nvSpPr>
          <p:cNvPr id="19459" name="Rectangle 3"/>
          <p:cNvSpPr>
            <a:spLocks noGrp="1" noChangeArrowheads="1"/>
          </p:cNvSpPr>
          <p:nvPr>
            <p:ph type="body" sz="half" idx="1"/>
          </p:nvPr>
        </p:nvSpPr>
        <p:spPr>
          <a:xfrm>
            <a:off x="1257300" y="1981200"/>
            <a:ext cx="4305300" cy="4495800"/>
          </a:xfrm>
        </p:spPr>
        <p:txBody>
          <a:bodyPr/>
          <a:lstStyle/>
          <a:p>
            <a:pPr>
              <a:lnSpc>
                <a:spcPct val="90000"/>
              </a:lnSpc>
            </a:pPr>
            <a:r>
              <a:rPr lang="en-US" altLang="en-US" sz="2800"/>
              <a:t>Qualities to look for:</a:t>
            </a:r>
          </a:p>
          <a:p>
            <a:pPr lvl="1">
              <a:lnSpc>
                <a:spcPct val="90000"/>
              </a:lnSpc>
            </a:pPr>
            <a:r>
              <a:rPr lang="en-US" altLang="en-US" sz="2400"/>
              <a:t>Healthy, well balanced crown with dark green foliage</a:t>
            </a:r>
          </a:p>
          <a:p>
            <a:pPr lvl="1">
              <a:lnSpc>
                <a:spcPct val="90000"/>
              </a:lnSpc>
            </a:pPr>
            <a:r>
              <a:rPr lang="en-US" altLang="en-US" sz="2400"/>
              <a:t>Straight trunk with evenly distributed branches with wide angels</a:t>
            </a:r>
          </a:p>
          <a:p>
            <a:pPr lvl="1">
              <a:lnSpc>
                <a:spcPct val="90000"/>
              </a:lnSpc>
            </a:pPr>
            <a:r>
              <a:rPr lang="en-US" altLang="en-US" sz="2400"/>
              <a:t>Healthy white roots with good lateral distribution</a:t>
            </a:r>
          </a:p>
          <a:p>
            <a:pPr lvl="1">
              <a:lnSpc>
                <a:spcPct val="90000"/>
              </a:lnSpc>
            </a:pPr>
            <a:r>
              <a:rPr lang="en-US" altLang="en-US" sz="2400"/>
              <a:t>No insect or disease problems</a:t>
            </a:r>
          </a:p>
          <a:p>
            <a:pPr lvl="1">
              <a:lnSpc>
                <a:spcPct val="90000"/>
              </a:lnSpc>
            </a:pPr>
            <a:endParaRPr lang="en-US" altLang="en-US" sz="2400"/>
          </a:p>
        </p:txBody>
      </p:sp>
      <p:graphicFrame>
        <p:nvGraphicFramePr>
          <p:cNvPr id="19460" name="Object 4"/>
          <p:cNvGraphicFramePr>
            <a:graphicFrameLocks noChangeAspect="1"/>
          </p:cNvGraphicFramePr>
          <p:nvPr>
            <p:ph sz="quarter" idx="2"/>
          </p:nvPr>
        </p:nvGraphicFramePr>
        <p:xfrm>
          <a:off x="6557963" y="1752600"/>
          <a:ext cx="2062162" cy="3200400"/>
        </p:xfrm>
        <a:graphic>
          <a:graphicData uri="http://schemas.openxmlformats.org/presentationml/2006/ole">
            <mc:AlternateContent xmlns:mc="http://schemas.openxmlformats.org/markup-compatibility/2006">
              <mc:Choice xmlns:v="urn:schemas-microsoft-com:vml" Requires="v">
                <p:oleObj spid="_x0000_s19464" name="Drawing" r:id="rId4" imgW="2400480" imgH="3724200" progId="Presentations.Drawing.10">
                  <p:embed/>
                </p:oleObj>
              </mc:Choice>
              <mc:Fallback>
                <p:oleObj name="Drawing" r:id="rId4" imgW="2400480" imgH="3724200" progId="Presentations.Drawing.10">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7963" y="1752600"/>
                        <a:ext cx="206216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462" name="Object 6"/>
          <p:cNvGraphicFramePr>
            <a:graphicFrameLocks noChangeAspect="1"/>
          </p:cNvGraphicFramePr>
          <p:nvPr>
            <p:ph sz="quarter" idx="3"/>
          </p:nvPr>
        </p:nvGraphicFramePr>
        <p:xfrm>
          <a:off x="5562600" y="4572000"/>
          <a:ext cx="3124200" cy="1822450"/>
        </p:xfrm>
        <a:graphic>
          <a:graphicData uri="http://schemas.openxmlformats.org/presentationml/2006/ole">
            <mc:AlternateContent xmlns:mc="http://schemas.openxmlformats.org/markup-compatibility/2006">
              <mc:Choice xmlns:v="urn:schemas-microsoft-com:vml" Requires="v">
                <p:oleObj spid="_x0000_s19465" name="Drawing" r:id="rId6" imgW="3543943" imgH="2066895" progId="Presentations.Drawing.10">
                  <p:embed/>
                </p:oleObj>
              </mc:Choice>
              <mc:Fallback>
                <p:oleObj name="Drawing" r:id="rId6" imgW="3543943" imgH="2066895" progId="Presentations.Drawing.10">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4572000"/>
                        <a:ext cx="3124200" cy="182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US" altLang="en-US" sz="4000">
                <a:latin typeface="Arial Black" charset="0"/>
              </a:rPr>
              <a:t>Urban Tree</a:t>
            </a:r>
            <a:br>
              <a:rPr lang="en-US" altLang="en-US" sz="4000">
                <a:latin typeface="Arial Black" charset="0"/>
              </a:rPr>
            </a:br>
            <a:r>
              <a:rPr lang="en-US" altLang="en-US" sz="4000"/>
              <a:t>Dendrology (Tree I.D.)</a:t>
            </a:r>
            <a:endParaRPr lang="en-US" altLang="en-US" sz="4000">
              <a:latin typeface="Arial Black" charset="0"/>
            </a:endParaRPr>
          </a:p>
        </p:txBody>
      </p:sp>
      <p:graphicFrame>
        <p:nvGraphicFramePr>
          <p:cNvPr id="217093" name="Object 5"/>
          <p:cNvGraphicFramePr>
            <a:graphicFrameLocks noChangeAspect="1"/>
          </p:cNvGraphicFramePr>
          <p:nvPr>
            <p:ph idx="1"/>
          </p:nvPr>
        </p:nvGraphicFramePr>
        <p:xfrm>
          <a:off x="2366963" y="2114550"/>
          <a:ext cx="5553075" cy="3848100"/>
        </p:xfrm>
        <a:graphic>
          <a:graphicData uri="http://schemas.openxmlformats.org/presentationml/2006/ole">
            <mc:AlternateContent xmlns:mc="http://schemas.openxmlformats.org/markup-compatibility/2006">
              <mc:Choice xmlns:v="urn:schemas-microsoft-com:vml" Requires="v">
                <p:oleObj spid="_x0000_s217095" name="Drawing" r:id="rId4" imgW="5553090" imgH="3847981" progId="Presentations.Drawing.12">
                  <p:embed/>
                </p:oleObj>
              </mc:Choice>
              <mc:Fallback>
                <p:oleObj name="Drawing" r:id="rId4" imgW="5553090" imgH="3847981" progId="Presentations.Drawing.12">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6963" y="2114550"/>
                        <a:ext cx="5553075"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pPr algn="ctr"/>
            <a:r>
              <a:rPr lang="en-US" altLang="en-US"/>
              <a:t>What is a Tree?</a:t>
            </a:r>
          </a:p>
        </p:txBody>
      </p:sp>
      <p:sp>
        <p:nvSpPr>
          <p:cNvPr id="219139" name="Rectangle 3"/>
          <p:cNvSpPr>
            <a:spLocks noGrp="1" noChangeArrowheads="1"/>
          </p:cNvSpPr>
          <p:nvPr>
            <p:ph type="body" sz="half" idx="1"/>
          </p:nvPr>
        </p:nvSpPr>
        <p:spPr>
          <a:xfrm>
            <a:off x="1257300" y="1981200"/>
            <a:ext cx="4229100" cy="4343400"/>
          </a:xfrm>
        </p:spPr>
        <p:txBody>
          <a:bodyPr/>
          <a:lstStyle/>
          <a:p>
            <a:pPr>
              <a:lnSpc>
                <a:spcPct val="90000"/>
              </a:lnSpc>
            </a:pPr>
            <a:r>
              <a:rPr lang="en-US" altLang="en-US" sz="2400"/>
              <a:t>Often reaches 15 feet or more in height at maturity </a:t>
            </a:r>
          </a:p>
          <a:p>
            <a:pPr>
              <a:lnSpc>
                <a:spcPct val="90000"/>
              </a:lnSpc>
            </a:pPr>
            <a:r>
              <a:rPr lang="en-US" altLang="en-US" sz="2400"/>
              <a:t>Has a single trunk or dominant multiple trunks </a:t>
            </a:r>
          </a:p>
          <a:p>
            <a:pPr>
              <a:lnSpc>
                <a:spcPct val="90000"/>
              </a:lnSpc>
            </a:pPr>
            <a:r>
              <a:rPr lang="en-US" altLang="en-US" sz="2400"/>
              <a:t>Has no normal branches on the lower trunk </a:t>
            </a:r>
          </a:p>
          <a:p>
            <a:pPr>
              <a:lnSpc>
                <a:spcPct val="90000"/>
              </a:lnSpc>
            </a:pPr>
            <a:r>
              <a:rPr lang="en-US" altLang="en-US" sz="2400"/>
              <a:t>Has at least a partially defined crown </a:t>
            </a:r>
          </a:p>
          <a:p>
            <a:pPr>
              <a:lnSpc>
                <a:spcPct val="90000"/>
              </a:lnSpc>
            </a:pPr>
            <a:r>
              <a:rPr lang="en-US" altLang="en-US" sz="2400"/>
              <a:t>Usually larger than other plants and tend to be long-lived</a:t>
            </a:r>
          </a:p>
        </p:txBody>
      </p:sp>
      <p:graphicFrame>
        <p:nvGraphicFramePr>
          <p:cNvPr id="219140" name="Object 4"/>
          <p:cNvGraphicFramePr>
            <a:graphicFrameLocks noChangeAspect="1"/>
          </p:cNvGraphicFramePr>
          <p:nvPr>
            <p:ph sz="half" idx="2"/>
          </p:nvPr>
        </p:nvGraphicFramePr>
        <p:xfrm>
          <a:off x="5867400" y="2133600"/>
          <a:ext cx="2524125" cy="3438525"/>
        </p:xfrm>
        <a:graphic>
          <a:graphicData uri="http://schemas.openxmlformats.org/presentationml/2006/ole">
            <mc:AlternateContent xmlns:mc="http://schemas.openxmlformats.org/markup-compatibility/2006">
              <mc:Choice xmlns:v="urn:schemas-microsoft-com:vml" Requires="v">
                <p:oleObj spid="_x0000_s219141" name="Drawing" r:id="rId4" imgW="2523985" imgH="3438522" progId="Presentations.Drawing.12">
                  <p:embed/>
                </p:oleObj>
              </mc:Choice>
              <mc:Fallback>
                <p:oleObj name="Drawing" r:id="rId4" imgW="2523985" imgH="3438522" progId="Presentations.Drawing.12">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133600"/>
                        <a:ext cx="252412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altLang="en-US"/>
              <a:t>Classes of Trees In the South</a:t>
            </a:r>
          </a:p>
        </p:txBody>
      </p:sp>
      <p:sp>
        <p:nvSpPr>
          <p:cNvPr id="221187" name="Rectangle 3"/>
          <p:cNvSpPr>
            <a:spLocks noGrp="1" noChangeArrowheads="1"/>
          </p:cNvSpPr>
          <p:nvPr>
            <p:ph type="body" sz="half" idx="1"/>
          </p:nvPr>
        </p:nvSpPr>
        <p:spPr/>
        <p:txBody>
          <a:bodyPr/>
          <a:lstStyle/>
          <a:p>
            <a:r>
              <a:rPr lang="en-US" altLang="en-US"/>
              <a:t>Gymnosperms</a:t>
            </a:r>
          </a:p>
          <a:p>
            <a:pPr lvl="1"/>
            <a:r>
              <a:rPr lang="en-US" altLang="en-US"/>
              <a:t>Softwoods</a:t>
            </a:r>
          </a:p>
          <a:p>
            <a:r>
              <a:rPr lang="en-US" altLang="en-US"/>
              <a:t>Angiosperms</a:t>
            </a:r>
          </a:p>
          <a:p>
            <a:pPr lvl="1"/>
            <a:r>
              <a:rPr lang="en-US" altLang="en-US"/>
              <a:t>Hardwoods</a:t>
            </a:r>
          </a:p>
          <a:p>
            <a:pPr lvl="1"/>
            <a:r>
              <a:rPr lang="en-US" altLang="en-US"/>
              <a:t>Broadleaf</a:t>
            </a:r>
          </a:p>
          <a:p>
            <a:pPr lvl="1"/>
            <a:r>
              <a:rPr lang="en-US" altLang="en-US"/>
              <a:t>Palms and yuccas</a:t>
            </a:r>
          </a:p>
        </p:txBody>
      </p:sp>
      <p:graphicFrame>
        <p:nvGraphicFramePr>
          <p:cNvPr id="221188" name="Object 4"/>
          <p:cNvGraphicFramePr>
            <a:graphicFrameLocks noChangeAspect="1"/>
          </p:cNvGraphicFramePr>
          <p:nvPr>
            <p:ph sz="quarter" idx="2"/>
          </p:nvPr>
        </p:nvGraphicFramePr>
        <p:xfrm>
          <a:off x="4800600" y="1676400"/>
          <a:ext cx="1668463" cy="2590800"/>
        </p:xfrm>
        <a:graphic>
          <a:graphicData uri="http://schemas.openxmlformats.org/presentationml/2006/ole">
            <mc:AlternateContent xmlns:mc="http://schemas.openxmlformats.org/markup-compatibility/2006">
              <mc:Choice xmlns:v="urn:schemas-microsoft-com:vml" Requires="v">
                <p:oleObj spid="_x0000_s221190" name="Drawing" r:id="rId4" imgW="2400480" imgH="3724200" progId="Presentations.Drawing.10">
                  <p:embed/>
                </p:oleObj>
              </mc:Choice>
              <mc:Fallback>
                <p:oleObj name="Drawing" r:id="rId4" imgW="2400480" imgH="3724200" progId="Presentations.Drawing.10">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676400"/>
                        <a:ext cx="166846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21189" name="Object 5"/>
          <p:cNvGraphicFramePr>
            <a:graphicFrameLocks noChangeAspect="1"/>
          </p:cNvGraphicFramePr>
          <p:nvPr>
            <p:ph sz="quarter" idx="3"/>
          </p:nvPr>
        </p:nvGraphicFramePr>
        <p:xfrm>
          <a:off x="5943600" y="4114800"/>
          <a:ext cx="2671763" cy="1981200"/>
        </p:xfrm>
        <a:graphic>
          <a:graphicData uri="http://schemas.openxmlformats.org/presentationml/2006/ole">
            <mc:AlternateContent xmlns:mc="http://schemas.openxmlformats.org/markup-compatibility/2006">
              <mc:Choice xmlns:v="urn:schemas-microsoft-com:vml" Requires="v">
                <p:oleObj spid="_x0000_s221191" name="Drawing" r:id="rId6" imgW="4572485" imgH="3391029" progId="Presentations.Drawing.12">
                  <p:embed/>
                </p:oleObj>
              </mc:Choice>
              <mc:Fallback>
                <p:oleObj name="Drawing" r:id="rId6" imgW="4572485" imgH="3391029" progId="Presentations.Drawing.12">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4114800"/>
                        <a:ext cx="267176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pPr algn="ctr"/>
            <a:r>
              <a:rPr lang="en-US" altLang="en-US"/>
              <a:t>Softwoods</a:t>
            </a:r>
          </a:p>
        </p:txBody>
      </p:sp>
      <p:sp>
        <p:nvSpPr>
          <p:cNvPr id="223235" name="Rectangle 3"/>
          <p:cNvSpPr>
            <a:spLocks noGrp="1" noChangeArrowheads="1"/>
          </p:cNvSpPr>
          <p:nvPr>
            <p:ph type="body" sz="half" idx="1"/>
          </p:nvPr>
        </p:nvSpPr>
        <p:spPr>
          <a:xfrm>
            <a:off x="1257300" y="1981200"/>
            <a:ext cx="4686300" cy="4572000"/>
          </a:xfrm>
        </p:spPr>
        <p:txBody>
          <a:bodyPr/>
          <a:lstStyle/>
          <a:p>
            <a:r>
              <a:rPr lang="en-US" altLang="en-US"/>
              <a:t>Foliage</a:t>
            </a:r>
          </a:p>
          <a:p>
            <a:pPr lvl="1"/>
            <a:r>
              <a:rPr lang="en-US" altLang="en-US"/>
              <a:t>Needles, scales</a:t>
            </a:r>
          </a:p>
          <a:p>
            <a:r>
              <a:rPr lang="en-US" altLang="en-US"/>
              <a:t>Reproduction</a:t>
            </a:r>
          </a:p>
          <a:p>
            <a:pPr lvl="1"/>
            <a:r>
              <a:rPr lang="en-US" altLang="en-US"/>
              <a:t>cones</a:t>
            </a:r>
          </a:p>
          <a:p>
            <a:r>
              <a:rPr lang="en-US" altLang="en-US"/>
              <a:t>Examples</a:t>
            </a:r>
          </a:p>
          <a:p>
            <a:pPr lvl="1"/>
            <a:r>
              <a:rPr lang="en-US" altLang="en-US"/>
              <a:t>Pines, hemlocks, cedars, cypresses</a:t>
            </a:r>
          </a:p>
        </p:txBody>
      </p:sp>
      <p:graphicFrame>
        <p:nvGraphicFramePr>
          <p:cNvPr id="223236" name="Object 4"/>
          <p:cNvGraphicFramePr>
            <a:graphicFrameLocks noChangeAspect="1"/>
          </p:cNvGraphicFramePr>
          <p:nvPr>
            <p:ph sz="half" idx="2"/>
          </p:nvPr>
        </p:nvGraphicFramePr>
        <p:xfrm>
          <a:off x="5638800" y="2133600"/>
          <a:ext cx="2587625" cy="3505200"/>
        </p:xfrm>
        <a:graphic>
          <a:graphicData uri="http://schemas.openxmlformats.org/presentationml/2006/ole">
            <mc:AlternateContent xmlns:mc="http://schemas.openxmlformats.org/markup-compatibility/2006">
              <mc:Choice xmlns:v="urn:schemas-microsoft-com:vml" Requires="v">
                <p:oleObj spid="_x0000_s223237" name="Drawing" r:id="rId4" imgW="3057768" imgH="4143271" progId="Presentations.Drawing.12">
                  <p:embed/>
                </p:oleObj>
              </mc:Choice>
              <mc:Fallback>
                <p:oleObj name="Drawing" r:id="rId4" imgW="3057768" imgH="4143271" progId="Presentations.Drawing.12">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133600"/>
                        <a:ext cx="2587625" cy="350520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pPr algn="ctr"/>
            <a:r>
              <a:rPr lang="en-US" altLang="en-US"/>
              <a:t>Hardwoods</a:t>
            </a:r>
          </a:p>
        </p:txBody>
      </p:sp>
      <p:sp>
        <p:nvSpPr>
          <p:cNvPr id="225283" name="Rectangle 3"/>
          <p:cNvSpPr>
            <a:spLocks noGrp="1" noChangeArrowheads="1"/>
          </p:cNvSpPr>
          <p:nvPr>
            <p:ph type="body" sz="half" idx="1"/>
          </p:nvPr>
        </p:nvSpPr>
        <p:spPr/>
        <p:txBody>
          <a:bodyPr/>
          <a:lstStyle/>
          <a:p>
            <a:r>
              <a:rPr lang="en-US" altLang="en-US"/>
              <a:t>Foliage</a:t>
            </a:r>
          </a:p>
          <a:p>
            <a:pPr lvl="1"/>
            <a:r>
              <a:rPr lang="en-US" altLang="en-US"/>
              <a:t>Broadleaf </a:t>
            </a:r>
          </a:p>
          <a:p>
            <a:r>
              <a:rPr lang="en-US" altLang="en-US"/>
              <a:t>Reproduction</a:t>
            </a:r>
          </a:p>
          <a:p>
            <a:pPr lvl="1"/>
            <a:r>
              <a:rPr lang="en-US" altLang="en-US"/>
              <a:t>Flowers</a:t>
            </a:r>
          </a:p>
          <a:p>
            <a:r>
              <a:rPr lang="en-US" altLang="en-US"/>
              <a:t>Examples</a:t>
            </a:r>
          </a:p>
          <a:p>
            <a:pPr lvl="1"/>
            <a:r>
              <a:rPr lang="en-US" altLang="en-US"/>
              <a:t>maple, oak, pecan, walnut</a:t>
            </a:r>
          </a:p>
        </p:txBody>
      </p:sp>
      <p:graphicFrame>
        <p:nvGraphicFramePr>
          <p:cNvPr id="225284" name="Object 4"/>
          <p:cNvGraphicFramePr>
            <a:graphicFrameLocks noChangeAspect="1"/>
          </p:cNvGraphicFramePr>
          <p:nvPr>
            <p:ph sz="quarter" idx="3"/>
          </p:nvPr>
        </p:nvGraphicFramePr>
        <p:xfrm>
          <a:off x="4495800" y="2057400"/>
          <a:ext cx="2628900" cy="1981200"/>
        </p:xfrm>
        <a:graphic>
          <a:graphicData uri="http://schemas.openxmlformats.org/presentationml/2006/ole">
            <mc:AlternateContent xmlns:mc="http://schemas.openxmlformats.org/markup-compatibility/2006">
              <mc:Choice xmlns:v="urn:schemas-microsoft-com:vml" Requires="v">
                <p:oleObj spid="_x0000_s225286" name="Drawing" r:id="rId4" imgW="5990491" imgH="4514256" progId="Presentations.Drawing.12">
                  <p:embed/>
                </p:oleObj>
              </mc:Choice>
              <mc:Fallback>
                <p:oleObj name="Drawing" r:id="rId4" imgW="5990491" imgH="4514256" progId="Presentations.Drawing.12">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057400"/>
                        <a:ext cx="26289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25285" name="Object 5"/>
          <p:cNvGraphicFramePr>
            <a:graphicFrameLocks noChangeAspect="1"/>
          </p:cNvGraphicFramePr>
          <p:nvPr>
            <p:ph sz="quarter" idx="2"/>
          </p:nvPr>
        </p:nvGraphicFramePr>
        <p:xfrm>
          <a:off x="6019800" y="3810000"/>
          <a:ext cx="2438400" cy="1682750"/>
        </p:xfrm>
        <a:graphic>
          <a:graphicData uri="http://schemas.openxmlformats.org/presentationml/2006/ole">
            <mc:AlternateContent xmlns:mc="http://schemas.openxmlformats.org/markup-compatibility/2006">
              <mc:Choice xmlns:v="urn:schemas-microsoft-com:vml" Requires="v">
                <p:oleObj spid="_x0000_s225287" name="Drawing" r:id="rId6" imgW="5038289" imgH="3476517" progId="Presentations.Drawing.12">
                  <p:embed/>
                </p:oleObj>
              </mc:Choice>
              <mc:Fallback>
                <p:oleObj name="Drawing" r:id="rId6" imgW="5038289" imgH="3476517" progId="Presentations.Drawing.12">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3810000"/>
                        <a:ext cx="2438400"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pPr algn="ctr"/>
            <a:r>
              <a:rPr lang="en-US" altLang="en-US" sz="4000"/>
              <a:t>Tree Identification</a:t>
            </a:r>
            <a:br>
              <a:rPr lang="en-US" altLang="en-US" sz="4000"/>
            </a:br>
            <a:r>
              <a:rPr lang="en-US" altLang="en-US" sz="3200"/>
              <a:t>Features</a:t>
            </a:r>
          </a:p>
        </p:txBody>
      </p:sp>
      <p:sp>
        <p:nvSpPr>
          <p:cNvPr id="227331" name="Rectangle 3"/>
          <p:cNvSpPr>
            <a:spLocks noGrp="1" noChangeArrowheads="1"/>
          </p:cNvSpPr>
          <p:nvPr>
            <p:ph type="body" sz="half" idx="1"/>
          </p:nvPr>
        </p:nvSpPr>
        <p:spPr/>
        <p:txBody>
          <a:bodyPr/>
          <a:lstStyle/>
          <a:p>
            <a:r>
              <a:rPr lang="en-US" altLang="en-US" sz="2800"/>
              <a:t>Leaves </a:t>
            </a:r>
          </a:p>
          <a:p>
            <a:r>
              <a:rPr lang="en-US" altLang="en-US" sz="2800"/>
              <a:t>Twigs and stems </a:t>
            </a:r>
          </a:p>
          <a:p>
            <a:r>
              <a:rPr lang="en-US" altLang="en-US" sz="2800"/>
              <a:t>Bark </a:t>
            </a:r>
          </a:p>
          <a:p>
            <a:r>
              <a:rPr lang="en-US" altLang="en-US" sz="2800"/>
              <a:t>Flowers </a:t>
            </a:r>
          </a:p>
          <a:p>
            <a:r>
              <a:rPr lang="en-US" altLang="en-US" sz="2800"/>
              <a:t>Fruit and seeds </a:t>
            </a:r>
          </a:p>
          <a:p>
            <a:r>
              <a:rPr lang="en-US" altLang="en-US" sz="2800"/>
              <a:t>Cones</a:t>
            </a:r>
          </a:p>
        </p:txBody>
      </p:sp>
      <p:pic>
        <p:nvPicPr>
          <p:cNvPr id="227332" name="Picture 4"/>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05400" y="2133600"/>
            <a:ext cx="3429000" cy="3273425"/>
          </a:xfrm>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lstStyle/>
          <a:p>
            <a:pPr algn="ctr"/>
            <a:r>
              <a:rPr lang="en-US" altLang="en-US" sz="4000"/>
              <a:t>Tree Identification</a:t>
            </a:r>
            <a:br>
              <a:rPr lang="en-US" altLang="en-US" sz="4000"/>
            </a:br>
            <a:r>
              <a:rPr lang="en-US" altLang="en-US" sz="3200"/>
              <a:t>Keys</a:t>
            </a:r>
          </a:p>
        </p:txBody>
      </p:sp>
      <p:sp>
        <p:nvSpPr>
          <p:cNvPr id="229379" name="Rectangle 3"/>
          <p:cNvSpPr>
            <a:spLocks noGrp="1" noChangeArrowheads="1"/>
          </p:cNvSpPr>
          <p:nvPr>
            <p:ph type="body" idx="1"/>
          </p:nvPr>
        </p:nvSpPr>
        <p:spPr/>
        <p:txBody>
          <a:bodyPr/>
          <a:lstStyle/>
          <a:p>
            <a:endParaRPr lang="en-US" altLang="en-US"/>
          </a:p>
        </p:txBody>
      </p:sp>
      <p:pic>
        <p:nvPicPr>
          <p:cNvPr id="229380" name="Picture 4" descr="ke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828800"/>
            <a:ext cx="3733800" cy="3678238"/>
          </a:xfrm>
          <a:prstGeom prst="rect">
            <a:avLst/>
          </a:prstGeom>
          <a:noFill/>
          <a:extLst>
            <a:ext uri="{909E8E84-426E-40DD-AFC4-6F175D3DCCD1}">
              <a14:hiddenFill xmlns:a14="http://schemas.microsoft.com/office/drawing/2010/main">
                <a:solidFill>
                  <a:srgbClr val="FFFFFF"/>
                </a:solidFill>
              </a14:hiddenFill>
            </a:ext>
          </a:extLst>
        </p:spPr>
      </p:pic>
      <p:pic>
        <p:nvPicPr>
          <p:cNvPr id="229381" name="Picture 5" descr="key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819400"/>
            <a:ext cx="3011488" cy="4038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lstStyle/>
          <a:p>
            <a:pPr algn="ctr"/>
            <a:r>
              <a:rPr lang="en-US" altLang="en-US" sz="4000"/>
              <a:t>Tree Identification</a:t>
            </a:r>
            <a:br>
              <a:rPr lang="en-US" altLang="en-US" sz="4000"/>
            </a:br>
            <a:r>
              <a:rPr lang="en-US" altLang="en-US" sz="3200"/>
              <a:t>Leaf Characteristics</a:t>
            </a:r>
          </a:p>
        </p:txBody>
      </p:sp>
      <p:sp>
        <p:nvSpPr>
          <p:cNvPr id="231427" name="Rectangle 3"/>
          <p:cNvSpPr>
            <a:spLocks noGrp="1" noChangeArrowheads="1"/>
          </p:cNvSpPr>
          <p:nvPr>
            <p:ph type="body" sz="half" idx="1"/>
          </p:nvPr>
        </p:nvSpPr>
        <p:spPr>
          <a:xfrm>
            <a:off x="1257300" y="1981200"/>
            <a:ext cx="4686300" cy="4114800"/>
          </a:xfrm>
        </p:spPr>
        <p:txBody>
          <a:bodyPr/>
          <a:lstStyle/>
          <a:p>
            <a:r>
              <a:rPr lang="en-US" altLang="en-US" sz="2800"/>
              <a:t>Part </a:t>
            </a:r>
          </a:p>
          <a:p>
            <a:r>
              <a:rPr lang="en-US" altLang="en-US" sz="2800"/>
              <a:t>Type </a:t>
            </a:r>
          </a:p>
          <a:p>
            <a:r>
              <a:rPr lang="en-US" altLang="en-US" sz="2800"/>
              <a:t>Shape </a:t>
            </a:r>
          </a:p>
          <a:p>
            <a:r>
              <a:rPr lang="en-US" altLang="en-US" sz="2800"/>
              <a:t>Arrangement on the stem </a:t>
            </a:r>
          </a:p>
          <a:p>
            <a:r>
              <a:rPr lang="en-US" altLang="en-US" sz="2800"/>
              <a:t>Venation </a:t>
            </a:r>
          </a:p>
          <a:p>
            <a:r>
              <a:rPr lang="en-US" altLang="en-US" sz="2800"/>
              <a:t>Shape of apex and base </a:t>
            </a:r>
          </a:p>
          <a:p>
            <a:r>
              <a:rPr lang="en-US" altLang="en-US" sz="2800"/>
              <a:t>Margin </a:t>
            </a:r>
          </a:p>
          <a:p>
            <a:r>
              <a:rPr lang="en-US" altLang="en-US" sz="2800"/>
              <a:t>Surface </a:t>
            </a:r>
          </a:p>
          <a:p>
            <a:endParaRPr lang="en-US" altLang="en-US" sz="2800"/>
          </a:p>
        </p:txBody>
      </p:sp>
      <p:graphicFrame>
        <p:nvGraphicFramePr>
          <p:cNvPr id="231428" name="Object 4"/>
          <p:cNvGraphicFramePr>
            <a:graphicFrameLocks noChangeAspect="1"/>
          </p:cNvGraphicFramePr>
          <p:nvPr>
            <p:ph sz="half" idx="2"/>
          </p:nvPr>
        </p:nvGraphicFramePr>
        <p:xfrm>
          <a:off x="5943600" y="2133600"/>
          <a:ext cx="2690813" cy="3657600"/>
        </p:xfrm>
        <a:graphic>
          <a:graphicData uri="http://schemas.openxmlformats.org/presentationml/2006/ole">
            <mc:AlternateContent xmlns:mc="http://schemas.openxmlformats.org/markup-compatibility/2006">
              <mc:Choice xmlns:v="urn:schemas-microsoft-com:vml" Requires="v">
                <p:oleObj spid="_x0000_s231429" name="Drawing" r:id="rId4" imgW="3048272" imgH="4143271" progId="Presentations.Drawing.10">
                  <p:embed/>
                </p:oleObj>
              </mc:Choice>
              <mc:Fallback>
                <p:oleObj name="Drawing" r:id="rId4" imgW="3048272" imgH="4143271" progId="Presentations.Drawing.10">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2133600"/>
                        <a:ext cx="269081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pPr algn="ctr"/>
            <a:r>
              <a:rPr lang="en-US" altLang="en-US" sz="4000"/>
              <a:t>Tree Identification</a:t>
            </a:r>
            <a:br>
              <a:rPr lang="en-US" altLang="en-US" sz="4000"/>
            </a:br>
            <a:r>
              <a:rPr lang="en-US" altLang="en-US" sz="3200"/>
              <a:t>Leaf Characteristics</a:t>
            </a:r>
          </a:p>
        </p:txBody>
      </p:sp>
      <p:sp>
        <p:nvSpPr>
          <p:cNvPr id="233475" name="Rectangle 3"/>
          <p:cNvSpPr>
            <a:spLocks noGrp="1" noChangeArrowheads="1"/>
          </p:cNvSpPr>
          <p:nvPr>
            <p:ph type="body" sz="half" idx="1"/>
          </p:nvPr>
        </p:nvSpPr>
        <p:spPr/>
        <p:txBody>
          <a:bodyPr/>
          <a:lstStyle/>
          <a:p>
            <a:r>
              <a:rPr lang="en-US" altLang="en-US"/>
              <a:t>Parts </a:t>
            </a:r>
          </a:p>
          <a:p>
            <a:endParaRPr lang="en-US" altLang="en-US" sz="2800"/>
          </a:p>
        </p:txBody>
      </p:sp>
      <p:pic>
        <p:nvPicPr>
          <p:cNvPr id="233476" name="Picture 4" descr="figure1test"/>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590800" y="2743200"/>
            <a:ext cx="4876800" cy="3482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Weblogo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04800"/>
            <a:ext cx="6210300" cy="6086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pPr algn="ctr"/>
            <a:r>
              <a:rPr lang="en-US" altLang="en-US" sz="4000"/>
              <a:t>Tree Identification</a:t>
            </a:r>
            <a:br>
              <a:rPr lang="en-US" altLang="en-US" sz="4000"/>
            </a:br>
            <a:r>
              <a:rPr lang="en-US" altLang="en-US" sz="3200"/>
              <a:t>Leaf Characteristics</a:t>
            </a:r>
          </a:p>
        </p:txBody>
      </p:sp>
      <p:sp>
        <p:nvSpPr>
          <p:cNvPr id="235523" name="Rectangle 3"/>
          <p:cNvSpPr>
            <a:spLocks noGrp="1" noChangeArrowheads="1"/>
          </p:cNvSpPr>
          <p:nvPr>
            <p:ph type="body" sz="half" idx="1"/>
          </p:nvPr>
        </p:nvSpPr>
        <p:spPr/>
        <p:txBody>
          <a:bodyPr/>
          <a:lstStyle/>
          <a:p>
            <a:r>
              <a:rPr lang="en-US" altLang="en-US"/>
              <a:t>Type</a:t>
            </a:r>
            <a:r>
              <a:rPr lang="en-US" altLang="en-US" sz="2800"/>
              <a:t> </a:t>
            </a:r>
          </a:p>
          <a:p>
            <a:pPr lvl="1"/>
            <a:r>
              <a:rPr lang="en-US" altLang="en-US"/>
              <a:t>Hardwood</a:t>
            </a:r>
          </a:p>
          <a:p>
            <a:pPr lvl="3"/>
            <a:endParaRPr lang="en-US" altLang="en-US" sz="2800"/>
          </a:p>
        </p:txBody>
      </p:sp>
      <p:pic>
        <p:nvPicPr>
          <p:cNvPr id="235524" name="Picture 4" descr="figure1test"/>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981200" y="3505200"/>
            <a:ext cx="2773363"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35525" name="Picture 5" descr="figure2"/>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638800" y="3505200"/>
            <a:ext cx="2398713"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35526" name="Text Box 6"/>
          <p:cNvSpPr txBox="1">
            <a:spLocks noChangeArrowheads="1"/>
          </p:cNvSpPr>
          <p:nvPr/>
        </p:nvSpPr>
        <p:spPr bwMode="auto">
          <a:xfrm>
            <a:off x="2667000" y="5638800"/>
            <a:ext cx="1390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t>Simple Leaf</a:t>
            </a:r>
          </a:p>
        </p:txBody>
      </p:sp>
      <p:sp>
        <p:nvSpPr>
          <p:cNvPr id="235527" name="Text Box 7"/>
          <p:cNvSpPr txBox="1">
            <a:spLocks noChangeArrowheads="1"/>
          </p:cNvSpPr>
          <p:nvPr/>
        </p:nvSpPr>
        <p:spPr bwMode="auto">
          <a:xfrm>
            <a:off x="5927725" y="5599113"/>
            <a:ext cx="180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Compound Leaf</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pPr algn="ctr"/>
            <a:r>
              <a:rPr lang="en-US" altLang="en-US" sz="4000"/>
              <a:t>Tree Identification</a:t>
            </a:r>
            <a:br>
              <a:rPr lang="en-US" altLang="en-US" sz="4000"/>
            </a:br>
            <a:r>
              <a:rPr lang="en-US" altLang="en-US" sz="3200"/>
              <a:t>Leaf Characteristics</a:t>
            </a:r>
          </a:p>
        </p:txBody>
      </p:sp>
      <p:sp>
        <p:nvSpPr>
          <p:cNvPr id="237571" name="Rectangle 3"/>
          <p:cNvSpPr>
            <a:spLocks noGrp="1" noChangeArrowheads="1"/>
          </p:cNvSpPr>
          <p:nvPr>
            <p:ph type="body" sz="half" idx="1"/>
          </p:nvPr>
        </p:nvSpPr>
        <p:spPr>
          <a:xfrm>
            <a:off x="1257300" y="1981200"/>
            <a:ext cx="7505700" cy="1143000"/>
          </a:xfrm>
        </p:spPr>
        <p:txBody>
          <a:bodyPr/>
          <a:lstStyle/>
          <a:p>
            <a:r>
              <a:rPr lang="en-US" altLang="en-US" sz="2800"/>
              <a:t>Type </a:t>
            </a:r>
          </a:p>
          <a:p>
            <a:pPr lvl="1"/>
            <a:r>
              <a:rPr lang="en-US" altLang="en-US" sz="2400"/>
              <a:t>Hardwood - Compound</a:t>
            </a:r>
          </a:p>
        </p:txBody>
      </p:sp>
      <p:pic>
        <p:nvPicPr>
          <p:cNvPr id="237572" name="Picture 4" descr="figure2"/>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r="11052"/>
          <a:stretch>
            <a:fillRect/>
          </a:stretch>
        </p:blipFill>
        <p:spPr>
          <a:xfrm>
            <a:off x="1447800" y="3962400"/>
            <a:ext cx="2133600"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37573" name="Picture 5" descr="figure5"/>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648200" y="3962400"/>
            <a:ext cx="1450975"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37574" name="Picture 6" descr="figure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3962400"/>
            <a:ext cx="1905000" cy="1981200"/>
          </a:xfrm>
          <a:prstGeom prst="rect">
            <a:avLst/>
          </a:prstGeom>
          <a:noFill/>
          <a:extLst>
            <a:ext uri="{909E8E84-426E-40DD-AFC4-6F175D3DCCD1}">
              <a14:hiddenFill xmlns:a14="http://schemas.microsoft.com/office/drawing/2010/main">
                <a:solidFill>
                  <a:srgbClr val="FFFFFF"/>
                </a:solidFill>
              </a14:hiddenFill>
            </a:ext>
          </a:extLst>
        </p:spPr>
      </p:pic>
      <p:sp>
        <p:nvSpPr>
          <p:cNvPr id="237575" name="Text Box 7"/>
          <p:cNvSpPr txBox="1">
            <a:spLocks noChangeArrowheads="1"/>
          </p:cNvSpPr>
          <p:nvPr/>
        </p:nvSpPr>
        <p:spPr bwMode="auto">
          <a:xfrm>
            <a:off x="1905000" y="6019800"/>
            <a:ext cx="958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Pinnate</a:t>
            </a:r>
          </a:p>
        </p:txBody>
      </p:sp>
      <p:sp>
        <p:nvSpPr>
          <p:cNvPr id="237576" name="Text Box 8"/>
          <p:cNvSpPr txBox="1">
            <a:spLocks noChangeArrowheads="1"/>
          </p:cNvSpPr>
          <p:nvPr/>
        </p:nvSpPr>
        <p:spPr bwMode="auto">
          <a:xfrm>
            <a:off x="4800600" y="6019800"/>
            <a:ext cx="1136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Bipinnate</a:t>
            </a:r>
          </a:p>
        </p:txBody>
      </p:sp>
      <p:sp>
        <p:nvSpPr>
          <p:cNvPr id="237577" name="Text Box 9"/>
          <p:cNvSpPr txBox="1">
            <a:spLocks noChangeArrowheads="1"/>
          </p:cNvSpPr>
          <p:nvPr/>
        </p:nvSpPr>
        <p:spPr bwMode="auto">
          <a:xfrm>
            <a:off x="7239000" y="6019800"/>
            <a:ext cx="1022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Palmate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pPr algn="ctr"/>
            <a:r>
              <a:rPr lang="en-US" altLang="en-US" sz="4000"/>
              <a:t>Tree Identification</a:t>
            </a:r>
            <a:br>
              <a:rPr lang="en-US" altLang="en-US" sz="4000"/>
            </a:br>
            <a:r>
              <a:rPr lang="en-US" altLang="en-US" sz="3200"/>
              <a:t>Leaf Characteristics</a:t>
            </a:r>
          </a:p>
        </p:txBody>
      </p:sp>
      <p:sp>
        <p:nvSpPr>
          <p:cNvPr id="239619" name="Rectangle 3"/>
          <p:cNvSpPr>
            <a:spLocks noGrp="1" noChangeArrowheads="1"/>
          </p:cNvSpPr>
          <p:nvPr>
            <p:ph type="body" sz="half" idx="1"/>
          </p:nvPr>
        </p:nvSpPr>
        <p:spPr/>
        <p:txBody>
          <a:bodyPr/>
          <a:lstStyle/>
          <a:p>
            <a:r>
              <a:rPr lang="en-US" altLang="en-US" sz="2800"/>
              <a:t>Type </a:t>
            </a:r>
          </a:p>
          <a:p>
            <a:pPr lvl="1"/>
            <a:r>
              <a:rPr lang="en-US" altLang="en-US" sz="2400"/>
              <a:t>Softwood</a:t>
            </a:r>
          </a:p>
        </p:txBody>
      </p:sp>
      <p:pic>
        <p:nvPicPr>
          <p:cNvPr id="239620" name="Picture 4" descr="figure7"/>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209800" y="3657600"/>
            <a:ext cx="1304925"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39621" name="Picture 5" descr="figure8"/>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343400" y="3657600"/>
            <a:ext cx="1447800"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39622" name="Picture 6" descr="figure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3581400"/>
            <a:ext cx="939800" cy="2057400"/>
          </a:xfrm>
          <a:prstGeom prst="rect">
            <a:avLst/>
          </a:prstGeom>
          <a:noFill/>
          <a:extLst>
            <a:ext uri="{909E8E84-426E-40DD-AFC4-6F175D3DCCD1}">
              <a14:hiddenFill xmlns:a14="http://schemas.microsoft.com/office/drawing/2010/main">
                <a:solidFill>
                  <a:srgbClr val="FFFFFF"/>
                </a:solidFill>
              </a14:hiddenFill>
            </a:ext>
          </a:extLst>
        </p:spPr>
      </p:pic>
      <p:sp>
        <p:nvSpPr>
          <p:cNvPr id="239623" name="Text Box 7"/>
          <p:cNvSpPr txBox="1">
            <a:spLocks noChangeArrowheads="1"/>
          </p:cNvSpPr>
          <p:nvPr/>
        </p:nvSpPr>
        <p:spPr bwMode="auto">
          <a:xfrm>
            <a:off x="2362200" y="5715000"/>
            <a:ext cx="971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Awl-like</a:t>
            </a:r>
          </a:p>
        </p:txBody>
      </p:sp>
      <p:sp>
        <p:nvSpPr>
          <p:cNvPr id="239624" name="Text Box 8"/>
          <p:cNvSpPr txBox="1">
            <a:spLocks noChangeArrowheads="1"/>
          </p:cNvSpPr>
          <p:nvPr/>
        </p:nvSpPr>
        <p:spPr bwMode="auto">
          <a:xfrm>
            <a:off x="4419600" y="5715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Scale-like</a:t>
            </a:r>
          </a:p>
        </p:txBody>
      </p:sp>
      <p:sp>
        <p:nvSpPr>
          <p:cNvPr id="239625" name="Text Box 9"/>
          <p:cNvSpPr txBox="1">
            <a:spLocks noChangeArrowheads="1"/>
          </p:cNvSpPr>
          <p:nvPr/>
        </p:nvSpPr>
        <p:spPr bwMode="auto">
          <a:xfrm>
            <a:off x="6553200" y="57150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Needle-like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pPr algn="ctr"/>
            <a:r>
              <a:rPr lang="en-US" altLang="en-US" sz="4000"/>
              <a:t>Tree Identification</a:t>
            </a:r>
            <a:br>
              <a:rPr lang="en-US" altLang="en-US" sz="4000"/>
            </a:br>
            <a:r>
              <a:rPr lang="en-US" altLang="en-US" sz="3200"/>
              <a:t>Leaf Characteristics</a:t>
            </a:r>
          </a:p>
        </p:txBody>
      </p:sp>
      <p:sp>
        <p:nvSpPr>
          <p:cNvPr id="241667" name="Rectangle 3"/>
          <p:cNvSpPr>
            <a:spLocks noGrp="1" noChangeArrowheads="1"/>
          </p:cNvSpPr>
          <p:nvPr>
            <p:ph type="body" sz="half" idx="1"/>
          </p:nvPr>
        </p:nvSpPr>
        <p:spPr/>
        <p:txBody>
          <a:bodyPr/>
          <a:lstStyle/>
          <a:p>
            <a:r>
              <a:rPr lang="en-US" altLang="en-US" sz="2800"/>
              <a:t>Shape </a:t>
            </a:r>
          </a:p>
          <a:p>
            <a:endParaRPr lang="en-US" altLang="en-US" sz="2800"/>
          </a:p>
        </p:txBody>
      </p:sp>
      <p:pic>
        <p:nvPicPr>
          <p:cNvPr id="241668" name="Picture 4" descr="fig10ova"/>
          <p:cNvPicPr>
            <a:picLocks noChangeAspect="1" noChangeArrowheads="1"/>
          </p:cNvPicPr>
          <p:nvPr>
            <p:ph sz="quarter" idx="2"/>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371600" y="2590800"/>
            <a:ext cx="758825" cy="1295400"/>
          </a:xfrm>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41669" name="AutoShape 5" descr="fig10ova"/>
          <p:cNvSpPr>
            <a:spLocks noChangeAspect="1" noChangeArrowheads="1"/>
          </p:cNvSpPr>
          <p:nvPr/>
        </p:nvSpPr>
        <p:spPr bwMode="auto">
          <a:xfrm>
            <a:off x="3694113" y="-6975475"/>
            <a:ext cx="685800" cy="117157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670" name="AutoShape 6" descr="fig10lan"/>
          <p:cNvSpPr>
            <a:spLocks noChangeAspect="1" noChangeArrowheads="1"/>
          </p:cNvSpPr>
          <p:nvPr/>
        </p:nvSpPr>
        <p:spPr bwMode="auto">
          <a:xfrm>
            <a:off x="3876675" y="-6630988"/>
            <a:ext cx="552450" cy="159067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671" name="AutoShape 7" descr="fig10cor"/>
          <p:cNvSpPr>
            <a:spLocks noChangeAspect="1" noChangeArrowheads="1"/>
          </p:cNvSpPr>
          <p:nvPr/>
        </p:nvSpPr>
        <p:spPr bwMode="auto">
          <a:xfrm>
            <a:off x="4059238" y="-8178800"/>
            <a:ext cx="962025" cy="11049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672" name="AutoShape 8" descr="fig10spa"/>
          <p:cNvSpPr>
            <a:spLocks noChangeAspect="1" noChangeArrowheads="1"/>
          </p:cNvSpPr>
          <p:nvPr/>
        </p:nvSpPr>
        <p:spPr bwMode="auto">
          <a:xfrm>
            <a:off x="4241800" y="-6646863"/>
            <a:ext cx="552450" cy="162877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673" name="AutoShape 9" descr="fig10eli"/>
          <p:cNvSpPr>
            <a:spLocks noChangeAspect="1" noChangeArrowheads="1"/>
          </p:cNvSpPr>
          <p:nvPr/>
        </p:nvSpPr>
        <p:spPr bwMode="auto">
          <a:xfrm>
            <a:off x="4424363" y="-6815138"/>
            <a:ext cx="619125" cy="14097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674" name="AutoShape 10" descr="fig10obo"/>
          <p:cNvSpPr>
            <a:spLocks noChangeAspect="1" noChangeArrowheads="1"/>
          </p:cNvSpPr>
          <p:nvPr/>
        </p:nvSpPr>
        <p:spPr bwMode="auto">
          <a:xfrm>
            <a:off x="4606925" y="-7615238"/>
            <a:ext cx="819150" cy="136207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675" name="AutoShape 11" descr="fig10obl"/>
          <p:cNvSpPr>
            <a:spLocks noChangeAspect="1" noChangeArrowheads="1"/>
          </p:cNvSpPr>
          <p:nvPr/>
        </p:nvSpPr>
        <p:spPr bwMode="auto">
          <a:xfrm>
            <a:off x="4789488" y="-6386513"/>
            <a:ext cx="476250" cy="16573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676" name="AutoShape 12" descr="fig10obc"/>
          <p:cNvSpPr>
            <a:spLocks noChangeAspect="1" noChangeArrowheads="1"/>
          </p:cNvSpPr>
          <p:nvPr/>
        </p:nvSpPr>
        <p:spPr bwMode="auto">
          <a:xfrm>
            <a:off x="3694113" y="5937250"/>
            <a:ext cx="819150" cy="14954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677" name="AutoShape 13" descr="fig10obg"/>
          <p:cNvSpPr>
            <a:spLocks noChangeAspect="1" noChangeArrowheads="1"/>
          </p:cNvSpPr>
          <p:nvPr/>
        </p:nvSpPr>
        <p:spPr bwMode="auto">
          <a:xfrm>
            <a:off x="3876675" y="6975475"/>
            <a:ext cx="552450" cy="16192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678" name="AutoShape 14" descr="fig10ren"/>
          <p:cNvSpPr>
            <a:spLocks noChangeAspect="1" noChangeArrowheads="1"/>
          </p:cNvSpPr>
          <p:nvPr/>
        </p:nvSpPr>
        <p:spPr bwMode="auto">
          <a:xfrm>
            <a:off x="4059238" y="4862513"/>
            <a:ext cx="1095375" cy="117157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679" name="AutoShape 15" descr="fig10lin"/>
          <p:cNvSpPr>
            <a:spLocks noChangeAspect="1" noChangeArrowheads="1"/>
          </p:cNvSpPr>
          <p:nvPr/>
        </p:nvSpPr>
        <p:spPr bwMode="auto">
          <a:xfrm>
            <a:off x="4241800" y="7723188"/>
            <a:ext cx="409575" cy="15049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680" name="AutoShape 16" descr="fig10cun"/>
          <p:cNvSpPr>
            <a:spLocks noChangeAspect="1" noChangeArrowheads="1"/>
          </p:cNvSpPr>
          <p:nvPr/>
        </p:nvSpPr>
        <p:spPr bwMode="auto">
          <a:xfrm>
            <a:off x="4424363" y="6540500"/>
            <a:ext cx="685800" cy="1381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681" name="AutoShape 17" descr="fig10pel"/>
          <p:cNvSpPr>
            <a:spLocks noChangeAspect="1" noChangeArrowheads="1"/>
          </p:cNvSpPr>
          <p:nvPr/>
        </p:nvSpPr>
        <p:spPr bwMode="auto">
          <a:xfrm>
            <a:off x="4606925" y="5684838"/>
            <a:ext cx="895350" cy="117157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682" name="AutoShape 18" descr="fig10has"/>
          <p:cNvSpPr>
            <a:spLocks noChangeAspect="1" noChangeArrowheads="1"/>
          </p:cNvSpPr>
          <p:nvPr/>
        </p:nvSpPr>
        <p:spPr bwMode="auto">
          <a:xfrm>
            <a:off x="4789488" y="6348413"/>
            <a:ext cx="752475" cy="12192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241683" name="Picture 19" descr="fig10cor"/>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429000" y="2667000"/>
            <a:ext cx="1062038" cy="1219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41684" name="Picture 20" descr="fig10cu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800600"/>
            <a:ext cx="719138"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41685" name="Picture 21" descr="fig10el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2438400"/>
            <a:ext cx="66992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41686" name="Picture 22" descr="fig10l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2514600"/>
            <a:ext cx="503238"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41687" name="Picture 23" descr="fig10sp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2438400"/>
            <a:ext cx="51752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41688" name="Picture 24" descr="fig10ob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9400" y="2438400"/>
            <a:ext cx="915988"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41689" name="Picture 25" descr="fig10ob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01000" y="2362200"/>
            <a:ext cx="481013"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41690" name="Picture 26" descr="fig10obc"/>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71600" y="4876800"/>
            <a:ext cx="709613"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41691" name="Picture 27" descr="fig10ob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4600" y="4724400"/>
            <a:ext cx="519113"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41692" name="Picture 28" descr="fig10re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52800" y="4953000"/>
            <a:ext cx="113982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41693" name="Picture 29" descr="fig10li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00600" y="4572000"/>
            <a:ext cx="4762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41694" name="Picture 30" descr="fig10pel"/>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53200" y="4953000"/>
            <a:ext cx="9906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41695" name="Picture 31" descr="fig10ha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48600" y="4876800"/>
            <a:ext cx="800100" cy="1295400"/>
          </a:xfrm>
          <a:prstGeom prst="rect">
            <a:avLst/>
          </a:prstGeom>
          <a:noFill/>
          <a:extLst>
            <a:ext uri="{909E8E84-426E-40DD-AFC4-6F175D3DCCD1}">
              <a14:hiddenFill xmlns:a14="http://schemas.microsoft.com/office/drawing/2010/main">
                <a:solidFill>
                  <a:srgbClr val="FFFFFF"/>
                </a:solidFill>
              </a14:hiddenFill>
            </a:ext>
          </a:extLst>
        </p:spPr>
      </p:pic>
      <p:sp>
        <p:nvSpPr>
          <p:cNvPr id="241696" name="Text Box 32"/>
          <p:cNvSpPr txBox="1">
            <a:spLocks noChangeArrowheads="1"/>
          </p:cNvSpPr>
          <p:nvPr/>
        </p:nvSpPr>
        <p:spPr bwMode="auto">
          <a:xfrm>
            <a:off x="1279525" y="3998913"/>
            <a:ext cx="7880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Ovate    Lanceolate    Cordate    Spatulate Ellipitcal  Obovate   Oblanceolate</a:t>
            </a:r>
          </a:p>
        </p:txBody>
      </p:sp>
      <p:sp>
        <p:nvSpPr>
          <p:cNvPr id="241697" name="Text Box 33"/>
          <p:cNvSpPr txBox="1">
            <a:spLocks noChangeArrowheads="1"/>
          </p:cNvSpPr>
          <p:nvPr/>
        </p:nvSpPr>
        <p:spPr bwMode="auto">
          <a:xfrm>
            <a:off x="1203325" y="6361113"/>
            <a:ext cx="7499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Obcordate  Oblong  Reniform       Linear   Cuneate    Peltate       Hastate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pPr algn="ctr"/>
            <a:r>
              <a:rPr lang="en-US" altLang="en-US" sz="4000"/>
              <a:t>Tree Identification</a:t>
            </a:r>
            <a:br>
              <a:rPr lang="en-US" altLang="en-US" sz="4000"/>
            </a:br>
            <a:r>
              <a:rPr lang="en-US" altLang="en-US" sz="3200"/>
              <a:t>Leaf Characteristics</a:t>
            </a:r>
          </a:p>
        </p:txBody>
      </p:sp>
      <p:sp>
        <p:nvSpPr>
          <p:cNvPr id="243715" name="Rectangle 3"/>
          <p:cNvSpPr>
            <a:spLocks noGrp="1" noChangeArrowheads="1"/>
          </p:cNvSpPr>
          <p:nvPr>
            <p:ph type="body" sz="half" idx="1"/>
          </p:nvPr>
        </p:nvSpPr>
        <p:spPr/>
        <p:txBody>
          <a:bodyPr/>
          <a:lstStyle/>
          <a:p>
            <a:r>
              <a:rPr lang="en-US" altLang="en-US" sz="2800"/>
              <a:t>Arrangement on the stem </a:t>
            </a:r>
          </a:p>
          <a:p>
            <a:endParaRPr lang="en-US" altLang="en-US" sz="2800"/>
          </a:p>
          <a:p>
            <a:endParaRPr lang="en-US" altLang="en-US" sz="2800"/>
          </a:p>
        </p:txBody>
      </p:sp>
      <p:pic>
        <p:nvPicPr>
          <p:cNvPr id="243716" name="Picture 4" descr="fig11"/>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447800" y="3276600"/>
            <a:ext cx="2063750" cy="2362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43717" name="Picture 5" descr="fig12"/>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419600" y="3200400"/>
            <a:ext cx="1474788" cy="2438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43718" name="Picture 6" descr="fig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25" y="3200400"/>
            <a:ext cx="1946275" cy="2463800"/>
          </a:xfrm>
          <a:prstGeom prst="rect">
            <a:avLst/>
          </a:prstGeom>
          <a:noFill/>
          <a:extLst>
            <a:ext uri="{909E8E84-426E-40DD-AFC4-6F175D3DCCD1}">
              <a14:hiddenFill xmlns:a14="http://schemas.microsoft.com/office/drawing/2010/main">
                <a:solidFill>
                  <a:srgbClr val="FFFFFF"/>
                </a:solidFill>
              </a14:hiddenFill>
            </a:ext>
          </a:extLst>
        </p:spPr>
      </p:pic>
      <p:sp>
        <p:nvSpPr>
          <p:cNvPr id="243719" name="Text Box 7"/>
          <p:cNvSpPr txBox="1">
            <a:spLocks noChangeArrowheads="1"/>
          </p:cNvSpPr>
          <p:nvPr/>
        </p:nvSpPr>
        <p:spPr bwMode="auto">
          <a:xfrm>
            <a:off x="1905000" y="5715000"/>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Opposite</a:t>
            </a:r>
          </a:p>
        </p:txBody>
      </p:sp>
      <p:sp>
        <p:nvSpPr>
          <p:cNvPr id="243720" name="Text Box 8"/>
          <p:cNvSpPr txBox="1">
            <a:spLocks noChangeArrowheads="1"/>
          </p:cNvSpPr>
          <p:nvPr/>
        </p:nvSpPr>
        <p:spPr bwMode="auto">
          <a:xfrm>
            <a:off x="4648200" y="5715000"/>
            <a:ext cx="103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Whorled</a:t>
            </a:r>
          </a:p>
        </p:txBody>
      </p:sp>
      <p:sp>
        <p:nvSpPr>
          <p:cNvPr id="243721" name="Text Box 9"/>
          <p:cNvSpPr txBox="1">
            <a:spLocks noChangeArrowheads="1"/>
          </p:cNvSpPr>
          <p:nvPr/>
        </p:nvSpPr>
        <p:spPr bwMode="auto">
          <a:xfrm>
            <a:off x="7239000" y="5715000"/>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Alternate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pPr algn="ctr"/>
            <a:r>
              <a:rPr lang="en-US" altLang="en-US" sz="4000"/>
              <a:t>Tree Identification</a:t>
            </a:r>
            <a:br>
              <a:rPr lang="en-US" altLang="en-US" sz="4000"/>
            </a:br>
            <a:r>
              <a:rPr lang="en-US" altLang="en-US" sz="3200"/>
              <a:t>Leaf Characteristics</a:t>
            </a:r>
          </a:p>
        </p:txBody>
      </p:sp>
      <p:sp>
        <p:nvSpPr>
          <p:cNvPr id="245763" name="Rectangle 3"/>
          <p:cNvSpPr>
            <a:spLocks noGrp="1" noChangeArrowheads="1"/>
          </p:cNvSpPr>
          <p:nvPr>
            <p:ph type="body" sz="half" idx="1"/>
          </p:nvPr>
        </p:nvSpPr>
        <p:spPr/>
        <p:txBody>
          <a:bodyPr/>
          <a:lstStyle/>
          <a:p>
            <a:r>
              <a:rPr lang="en-US" altLang="en-US" sz="2800"/>
              <a:t>Venation </a:t>
            </a:r>
          </a:p>
          <a:p>
            <a:pPr>
              <a:buFont typeface="Wingdings" charset="2"/>
              <a:buNone/>
            </a:pPr>
            <a:endParaRPr lang="en-US" altLang="en-US" sz="2800"/>
          </a:p>
          <a:p>
            <a:endParaRPr lang="en-US" altLang="en-US" sz="2800"/>
          </a:p>
        </p:txBody>
      </p:sp>
      <p:pic>
        <p:nvPicPr>
          <p:cNvPr id="245764" name="Picture 4" descr="fig14"/>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550988" y="2590800"/>
            <a:ext cx="917575" cy="2667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45765" name="Picture 5" descr="fig15"/>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895600" y="3276600"/>
            <a:ext cx="2147888"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45766" name="Picture 6" descr="fig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2667000"/>
            <a:ext cx="1003300" cy="2641600"/>
          </a:xfrm>
          <a:prstGeom prst="rect">
            <a:avLst/>
          </a:prstGeom>
          <a:noFill/>
          <a:extLst>
            <a:ext uri="{909E8E84-426E-40DD-AFC4-6F175D3DCCD1}">
              <a14:hiddenFill xmlns:a14="http://schemas.microsoft.com/office/drawing/2010/main">
                <a:solidFill>
                  <a:srgbClr val="FFFFFF"/>
                </a:solidFill>
              </a14:hiddenFill>
            </a:ext>
          </a:extLst>
        </p:spPr>
      </p:pic>
      <p:pic>
        <p:nvPicPr>
          <p:cNvPr id="245767" name="Picture 7" descr="fig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2590800"/>
            <a:ext cx="1828800" cy="2667000"/>
          </a:xfrm>
          <a:prstGeom prst="rect">
            <a:avLst/>
          </a:prstGeom>
          <a:noFill/>
          <a:extLst>
            <a:ext uri="{909E8E84-426E-40DD-AFC4-6F175D3DCCD1}">
              <a14:hiddenFill xmlns:a14="http://schemas.microsoft.com/office/drawing/2010/main">
                <a:solidFill>
                  <a:srgbClr val="FFFFFF"/>
                </a:solidFill>
              </a14:hiddenFill>
            </a:ext>
          </a:extLst>
        </p:spPr>
      </p:pic>
      <p:sp>
        <p:nvSpPr>
          <p:cNvPr id="245768" name="Text Box 8"/>
          <p:cNvSpPr txBox="1">
            <a:spLocks noChangeArrowheads="1"/>
          </p:cNvSpPr>
          <p:nvPr/>
        </p:nvSpPr>
        <p:spPr bwMode="auto">
          <a:xfrm>
            <a:off x="1524000" y="5486400"/>
            <a:ext cx="725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Pinnate                  Palmate                     Parallel              Dichotomous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pPr algn="ctr"/>
            <a:r>
              <a:rPr lang="en-US" altLang="en-US" sz="4000"/>
              <a:t>Tree Identification</a:t>
            </a:r>
            <a:br>
              <a:rPr lang="en-US" altLang="en-US" sz="4000"/>
            </a:br>
            <a:r>
              <a:rPr lang="en-US" altLang="en-US" sz="3200"/>
              <a:t>Leaf Characteristics</a:t>
            </a:r>
          </a:p>
        </p:txBody>
      </p:sp>
      <p:sp>
        <p:nvSpPr>
          <p:cNvPr id="247811" name="Rectangle 3"/>
          <p:cNvSpPr>
            <a:spLocks noGrp="1" noChangeArrowheads="1"/>
          </p:cNvSpPr>
          <p:nvPr>
            <p:ph type="body" sz="half" idx="1"/>
          </p:nvPr>
        </p:nvSpPr>
        <p:spPr>
          <a:xfrm>
            <a:off x="1257300" y="1981200"/>
            <a:ext cx="6972300" cy="762000"/>
          </a:xfrm>
        </p:spPr>
        <p:txBody>
          <a:bodyPr/>
          <a:lstStyle/>
          <a:p>
            <a:r>
              <a:rPr lang="en-US" altLang="en-US" sz="2800"/>
              <a:t>Shape of apex and base </a:t>
            </a:r>
          </a:p>
          <a:p>
            <a:pPr>
              <a:buFont typeface="Wingdings" charset="2"/>
              <a:buNone/>
            </a:pPr>
            <a:endParaRPr lang="en-US" altLang="en-US" sz="2800"/>
          </a:p>
          <a:p>
            <a:endParaRPr lang="en-US" altLang="en-US" sz="2800"/>
          </a:p>
        </p:txBody>
      </p:sp>
      <p:pic>
        <p:nvPicPr>
          <p:cNvPr id="247812" name="Picture 4" descr="fig18act"/>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371600" y="2971800"/>
            <a:ext cx="635000" cy="1168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47813" name="Picture 5" descr="fig18acm"/>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362200" y="3352800"/>
            <a:ext cx="1092200" cy="787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47814" name="Picture 6" descr="fig18ob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048000"/>
            <a:ext cx="8255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47815" name="Picture 7" descr="fig18tr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276600"/>
            <a:ext cx="10922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247816" name="Picture 8" descr="fig18em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3200400"/>
            <a:ext cx="1092200" cy="927100"/>
          </a:xfrm>
          <a:prstGeom prst="rect">
            <a:avLst/>
          </a:prstGeom>
          <a:noFill/>
          <a:extLst>
            <a:ext uri="{909E8E84-426E-40DD-AFC4-6F175D3DCCD1}">
              <a14:hiddenFill xmlns:a14="http://schemas.microsoft.com/office/drawing/2010/main">
                <a:solidFill>
                  <a:srgbClr val="FFFFFF"/>
                </a:solidFill>
              </a14:hiddenFill>
            </a:ext>
          </a:extLst>
        </p:spPr>
      </p:pic>
      <p:pic>
        <p:nvPicPr>
          <p:cNvPr id="247817" name="Picture 9" descr="fig18cu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0" y="3429000"/>
            <a:ext cx="1282700" cy="660400"/>
          </a:xfrm>
          <a:prstGeom prst="rect">
            <a:avLst/>
          </a:prstGeom>
          <a:noFill/>
          <a:extLst>
            <a:ext uri="{909E8E84-426E-40DD-AFC4-6F175D3DCCD1}">
              <a14:hiddenFill xmlns:a14="http://schemas.microsoft.com/office/drawing/2010/main">
                <a:solidFill>
                  <a:srgbClr val="FFFFFF"/>
                </a:solidFill>
              </a14:hiddenFill>
            </a:ext>
          </a:extLst>
        </p:spPr>
      </p:pic>
      <p:pic>
        <p:nvPicPr>
          <p:cNvPr id="247818" name="Picture 10" descr="fig19ob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1600" y="5181600"/>
            <a:ext cx="9144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47819" name="Picture 11" descr="fig19acu"/>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90800" y="5334000"/>
            <a:ext cx="12827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247820" name="Picture 12" descr="fig19cu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19600" y="5105400"/>
            <a:ext cx="7366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247821" name="Picture 13" descr="fig190b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15000" y="5257800"/>
            <a:ext cx="10922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247822" name="Picture 14" descr="fig19co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91400" y="5334000"/>
            <a:ext cx="1092200" cy="838200"/>
          </a:xfrm>
          <a:prstGeom prst="rect">
            <a:avLst/>
          </a:prstGeom>
          <a:noFill/>
          <a:extLst>
            <a:ext uri="{909E8E84-426E-40DD-AFC4-6F175D3DCCD1}">
              <a14:hiddenFill xmlns:a14="http://schemas.microsoft.com/office/drawing/2010/main">
                <a:solidFill>
                  <a:srgbClr val="FFFFFF"/>
                </a:solidFill>
              </a14:hiddenFill>
            </a:ext>
          </a:extLst>
        </p:spPr>
      </p:pic>
      <p:sp>
        <p:nvSpPr>
          <p:cNvPr id="247823" name="Text Box 15"/>
          <p:cNvSpPr txBox="1">
            <a:spLocks noChangeArrowheads="1"/>
          </p:cNvSpPr>
          <p:nvPr/>
        </p:nvSpPr>
        <p:spPr bwMode="auto">
          <a:xfrm>
            <a:off x="4632325" y="2551113"/>
            <a:ext cx="933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t>Apices</a:t>
            </a:r>
          </a:p>
        </p:txBody>
      </p:sp>
      <p:sp>
        <p:nvSpPr>
          <p:cNvPr id="247824" name="Text Box 16"/>
          <p:cNvSpPr txBox="1">
            <a:spLocks noChangeArrowheads="1"/>
          </p:cNvSpPr>
          <p:nvPr/>
        </p:nvSpPr>
        <p:spPr bwMode="auto">
          <a:xfrm>
            <a:off x="4632325" y="4684713"/>
            <a:ext cx="857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t>Bases</a:t>
            </a:r>
          </a:p>
        </p:txBody>
      </p:sp>
      <p:sp>
        <p:nvSpPr>
          <p:cNvPr id="247825" name="Text Box 17"/>
          <p:cNvSpPr txBox="1">
            <a:spLocks noChangeArrowheads="1"/>
          </p:cNvSpPr>
          <p:nvPr/>
        </p:nvSpPr>
        <p:spPr bwMode="auto">
          <a:xfrm>
            <a:off x="1279525" y="4151313"/>
            <a:ext cx="714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Acute      Acuminate    Obtuse     Truncate    Emarginate    Cuspidate</a:t>
            </a:r>
          </a:p>
        </p:txBody>
      </p:sp>
      <p:sp>
        <p:nvSpPr>
          <p:cNvPr id="247826" name="Text Box 18"/>
          <p:cNvSpPr txBox="1">
            <a:spLocks noChangeArrowheads="1"/>
          </p:cNvSpPr>
          <p:nvPr/>
        </p:nvSpPr>
        <p:spPr bwMode="auto">
          <a:xfrm>
            <a:off x="1219200" y="6248400"/>
            <a:ext cx="754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t>  Obtuse              Acute           Cuneate           Oblique                Cordate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lstStyle/>
          <a:p>
            <a:pPr algn="ctr"/>
            <a:r>
              <a:rPr lang="en-US" altLang="en-US" sz="4000"/>
              <a:t>Tree Identification</a:t>
            </a:r>
            <a:br>
              <a:rPr lang="en-US" altLang="en-US" sz="4000"/>
            </a:br>
            <a:r>
              <a:rPr lang="en-US" altLang="en-US" sz="3200"/>
              <a:t>Leaf Characteristics</a:t>
            </a:r>
          </a:p>
        </p:txBody>
      </p:sp>
      <p:sp>
        <p:nvSpPr>
          <p:cNvPr id="249859" name="Rectangle 3"/>
          <p:cNvSpPr>
            <a:spLocks noGrp="1" noChangeArrowheads="1"/>
          </p:cNvSpPr>
          <p:nvPr>
            <p:ph type="body" sz="half" idx="1"/>
          </p:nvPr>
        </p:nvSpPr>
        <p:spPr/>
        <p:txBody>
          <a:bodyPr/>
          <a:lstStyle/>
          <a:p>
            <a:r>
              <a:rPr lang="en-US" altLang="en-US" sz="2800"/>
              <a:t>Margin </a:t>
            </a:r>
          </a:p>
        </p:txBody>
      </p:sp>
      <p:pic>
        <p:nvPicPr>
          <p:cNvPr id="249860" name="Picture 4" descr="fig20cre"/>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581400" y="4724400"/>
            <a:ext cx="990600" cy="149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49861" name="AutoShape 5" descr="figure20entire"/>
          <p:cNvSpPr>
            <a:spLocks noChangeAspect="1" noChangeArrowheads="1"/>
          </p:cNvSpPr>
          <p:nvPr/>
        </p:nvSpPr>
        <p:spPr bwMode="auto">
          <a:xfrm>
            <a:off x="4295775" y="2790825"/>
            <a:ext cx="552450" cy="12763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249862" name="Picture 6" descr="fig20den"/>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905000" y="4876800"/>
            <a:ext cx="782638" cy="1358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49863" name="Picture 7" descr="fig20s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362200"/>
            <a:ext cx="53975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49864" name="Picture 8" descr="fig20do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2514600"/>
            <a:ext cx="9144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49865" name="Picture 9" descr="fig20se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2438400"/>
            <a:ext cx="925513"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49866" name="Picture 10" descr="figure20sinuat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1575" y="4724400"/>
            <a:ext cx="873125" cy="1536700"/>
          </a:xfrm>
          <a:prstGeom prst="rect">
            <a:avLst/>
          </a:prstGeom>
          <a:noFill/>
          <a:extLst>
            <a:ext uri="{909E8E84-426E-40DD-AFC4-6F175D3DCCD1}">
              <a14:hiddenFill xmlns:a14="http://schemas.microsoft.com/office/drawing/2010/main">
                <a:solidFill>
                  <a:srgbClr val="FFFFFF"/>
                </a:solidFill>
              </a14:hiddenFill>
            </a:ext>
          </a:extLst>
        </p:spPr>
      </p:pic>
      <p:pic>
        <p:nvPicPr>
          <p:cNvPr id="249867" name="Picture 11" descr="figure20entir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2514600"/>
            <a:ext cx="59372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49868" name="Picture 12" descr="figure20incise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4876800"/>
            <a:ext cx="1371600" cy="1308100"/>
          </a:xfrm>
          <a:prstGeom prst="rect">
            <a:avLst/>
          </a:prstGeom>
          <a:noFill/>
          <a:extLst>
            <a:ext uri="{909E8E84-426E-40DD-AFC4-6F175D3DCCD1}">
              <a14:hiddenFill xmlns:a14="http://schemas.microsoft.com/office/drawing/2010/main">
                <a:solidFill>
                  <a:srgbClr val="FFFFFF"/>
                </a:solidFill>
              </a14:hiddenFill>
            </a:ext>
          </a:extLst>
        </p:spPr>
      </p:pic>
      <p:sp>
        <p:nvSpPr>
          <p:cNvPr id="249869" name="Text Box 13"/>
          <p:cNvSpPr txBox="1">
            <a:spLocks noChangeArrowheads="1"/>
          </p:cNvSpPr>
          <p:nvPr/>
        </p:nvSpPr>
        <p:spPr bwMode="auto">
          <a:xfrm>
            <a:off x="1447800" y="3962400"/>
            <a:ext cx="7391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t>    Entire              Serrate                Serrulate              Doubly-serrate</a:t>
            </a:r>
          </a:p>
        </p:txBody>
      </p:sp>
      <p:sp>
        <p:nvSpPr>
          <p:cNvPr id="249870" name="Text Box 14"/>
          <p:cNvSpPr txBox="1">
            <a:spLocks noChangeArrowheads="1"/>
          </p:cNvSpPr>
          <p:nvPr/>
        </p:nvSpPr>
        <p:spPr bwMode="auto">
          <a:xfrm>
            <a:off x="1295400" y="6324600"/>
            <a:ext cx="7635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t>        Dentate               Crenate            Incised (lobed)             Sinuate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pPr algn="ctr"/>
            <a:r>
              <a:rPr lang="en-US" altLang="en-US" sz="4000"/>
              <a:t>Tree Identification</a:t>
            </a:r>
            <a:br>
              <a:rPr lang="en-US" altLang="en-US" sz="4000"/>
            </a:br>
            <a:r>
              <a:rPr lang="en-US" altLang="en-US" sz="3200"/>
              <a:t>Leaf Characteristics</a:t>
            </a:r>
          </a:p>
        </p:txBody>
      </p:sp>
      <p:sp>
        <p:nvSpPr>
          <p:cNvPr id="251907" name="Rectangle 3"/>
          <p:cNvSpPr>
            <a:spLocks noGrp="1" noChangeArrowheads="1"/>
          </p:cNvSpPr>
          <p:nvPr>
            <p:ph type="body" sz="half" idx="1"/>
          </p:nvPr>
        </p:nvSpPr>
        <p:spPr/>
        <p:txBody>
          <a:bodyPr/>
          <a:lstStyle/>
          <a:p>
            <a:r>
              <a:rPr lang="en-US" altLang="en-US" sz="2800"/>
              <a:t>Surface </a:t>
            </a:r>
          </a:p>
          <a:p>
            <a:endParaRPr lang="en-US" altLang="en-US" sz="2800"/>
          </a:p>
        </p:txBody>
      </p:sp>
      <p:pic>
        <p:nvPicPr>
          <p:cNvPr id="251908" name="Picture 4"/>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209800" y="2844800"/>
            <a:ext cx="5410200" cy="3606800"/>
          </a:xfrm>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pPr algn="ctr"/>
            <a:r>
              <a:rPr lang="en-US" altLang="en-US" sz="4000"/>
              <a:t>Tree Identification</a:t>
            </a:r>
            <a:br>
              <a:rPr lang="en-US" altLang="en-US" sz="4000"/>
            </a:br>
            <a:r>
              <a:rPr lang="en-US" altLang="en-US" sz="3200"/>
              <a:t>Twigs And Stem</a:t>
            </a:r>
          </a:p>
        </p:txBody>
      </p:sp>
      <p:pic>
        <p:nvPicPr>
          <p:cNvPr id="253955" name="Picture 3" descr="fig21"/>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352800" y="2286000"/>
            <a:ext cx="3335338" cy="3886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95400" y="1371600"/>
            <a:ext cx="7620000" cy="1012825"/>
          </a:xfrm>
        </p:spPr>
        <p:txBody>
          <a:bodyPr/>
          <a:lstStyle/>
          <a:p>
            <a:r>
              <a:rPr lang="en-US" altLang="en-US" sz="6600">
                <a:effectLst>
                  <a:outerShdw blurRad="38100" dist="38100" dir="2700000" algn="tl">
                    <a:srgbClr val="FFFFFF"/>
                  </a:outerShdw>
                </a:effectLst>
                <a:latin typeface="Arial Black" charset="0"/>
              </a:rPr>
              <a:t>Urban Trees</a:t>
            </a:r>
            <a:endParaRPr lang="en-US" altLang="en-US" sz="5400">
              <a:effectLst>
                <a:outerShdw blurRad="38100" dist="38100" dir="2700000" algn="tl">
                  <a:srgbClr val="FFFFFF"/>
                </a:outerShdw>
              </a:effectLst>
            </a:endParaRPr>
          </a:p>
        </p:txBody>
      </p:sp>
      <p:sp>
        <p:nvSpPr>
          <p:cNvPr id="2051" name="Rectangle 3"/>
          <p:cNvSpPr>
            <a:spLocks noGrp="1" noChangeArrowheads="1"/>
          </p:cNvSpPr>
          <p:nvPr>
            <p:ph type="subTitle" idx="1"/>
          </p:nvPr>
        </p:nvSpPr>
        <p:spPr>
          <a:xfrm>
            <a:off x="1447800" y="3505200"/>
            <a:ext cx="7467600" cy="3124200"/>
          </a:xfrm>
        </p:spPr>
        <p:txBody>
          <a:bodyPr/>
          <a:lstStyle/>
          <a:p>
            <a:pPr>
              <a:lnSpc>
                <a:spcPct val="80000"/>
              </a:lnSpc>
            </a:pPr>
            <a:r>
              <a:rPr lang="en-US" altLang="en-US" sz="2800"/>
              <a:t>Developed by:</a:t>
            </a:r>
          </a:p>
          <a:p>
            <a:pPr>
              <a:lnSpc>
                <a:spcPct val="80000"/>
              </a:lnSpc>
            </a:pPr>
            <a:r>
              <a:rPr lang="en-US" altLang="en-US" sz="2800"/>
              <a:t>Sheldon Hammond, Northwest District ANR Program Development Coordinator</a:t>
            </a:r>
          </a:p>
          <a:p>
            <a:pPr>
              <a:lnSpc>
                <a:spcPct val="80000"/>
              </a:lnSpc>
            </a:pPr>
            <a:r>
              <a:rPr lang="en-US" altLang="en-US" sz="2800"/>
              <a:t>In Cooperation with</a:t>
            </a:r>
          </a:p>
          <a:p>
            <a:pPr>
              <a:lnSpc>
                <a:spcPct val="80000"/>
              </a:lnSpc>
            </a:pPr>
            <a:r>
              <a:rPr lang="en-US" altLang="en-US" sz="2800"/>
              <a:t>The University of Georgia</a:t>
            </a:r>
          </a:p>
          <a:p>
            <a:pPr>
              <a:lnSpc>
                <a:spcPct val="80000"/>
              </a:lnSpc>
            </a:pPr>
            <a:r>
              <a:rPr lang="en-US" altLang="en-US" sz="2800"/>
              <a:t>Cooperative Extension Service</a:t>
            </a:r>
          </a:p>
          <a:p>
            <a:pPr>
              <a:lnSpc>
                <a:spcPct val="80000"/>
              </a:lnSpc>
            </a:pPr>
            <a:r>
              <a:rPr lang="en-US" altLang="en-US" sz="2800"/>
              <a:t>Urban Forestry Issue Team</a:t>
            </a:r>
          </a:p>
          <a:p>
            <a:pPr>
              <a:lnSpc>
                <a:spcPct val="80000"/>
              </a:lnSpc>
            </a:pPr>
            <a:endParaRPr lang="en-US" altLang="en-US" sz="280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algn="ctr"/>
            <a:r>
              <a:rPr lang="en-US" altLang="en-US" sz="4000"/>
              <a:t>Tree Identification</a:t>
            </a:r>
            <a:br>
              <a:rPr lang="en-US" altLang="en-US" sz="4000"/>
            </a:br>
            <a:r>
              <a:rPr lang="en-US" altLang="en-US" sz="3200"/>
              <a:t>Bark</a:t>
            </a:r>
          </a:p>
        </p:txBody>
      </p:sp>
      <p:sp>
        <p:nvSpPr>
          <p:cNvPr id="256003" name="Rectangle 3"/>
          <p:cNvSpPr>
            <a:spLocks noGrp="1" noChangeArrowheads="1"/>
          </p:cNvSpPr>
          <p:nvPr>
            <p:ph type="body" idx="1"/>
          </p:nvPr>
        </p:nvSpPr>
        <p:spPr/>
        <p:txBody>
          <a:bodyPr/>
          <a:lstStyle/>
          <a:p>
            <a:r>
              <a:rPr lang="en-US" altLang="en-US" sz="2800"/>
              <a:t>Shape or general appearance.</a:t>
            </a:r>
          </a:p>
          <a:p>
            <a:r>
              <a:rPr lang="en-US" altLang="en-US" sz="2800"/>
              <a:t> Texture </a:t>
            </a:r>
          </a:p>
          <a:p>
            <a:r>
              <a:rPr lang="en-US" altLang="en-US" sz="2800"/>
              <a:t>Thickness</a:t>
            </a:r>
          </a:p>
          <a:p>
            <a:r>
              <a:rPr lang="en-US" altLang="en-US" sz="2800"/>
              <a:t> Color </a:t>
            </a:r>
          </a:p>
        </p:txBody>
      </p:sp>
      <p:pic>
        <p:nvPicPr>
          <p:cNvPr id="256004" name="Picture 4" descr="fig22w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191000"/>
            <a:ext cx="1193800" cy="1765300"/>
          </a:xfrm>
          <a:prstGeom prst="rect">
            <a:avLst/>
          </a:prstGeom>
          <a:noFill/>
          <a:extLst>
            <a:ext uri="{909E8E84-426E-40DD-AFC4-6F175D3DCCD1}">
              <a14:hiddenFill xmlns:a14="http://schemas.microsoft.com/office/drawing/2010/main">
                <a:solidFill>
                  <a:srgbClr val="FFFFFF"/>
                </a:solidFill>
              </a14:hiddenFill>
            </a:ext>
          </a:extLst>
        </p:spPr>
      </p:pic>
      <p:pic>
        <p:nvPicPr>
          <p:cNvPr id="256005" name="Picture 5" descr="fig22fu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267200"/>
            <a:ext cx="1095375" cy="1689100"/>
          </a:xfrm>
          <a:prstGeom prst="rect">
            <a:avLst/>
          </a:prstGeom>
          <a:noFill/>
          <a:extLst>
            <a:ext uri="{909E8E84-426E-40DD-AFC4-6F175D3DCCD1}">
              <a14:hiddenFill xmlns:a14="http://schemas.microsoft.com/office/drawing/2010/main">
                <a:solidFill>
                  <a:srgbClr val="FFFFFF"/>
                </a:solidFill>
              </a14:hiddenFill>
            </a:ext>
          </a:extLst>
        </p:spPr>
      </p:pic>
      <p:pic>
        <p:nvPicPr>
          <p:cNvPr id="256006" name="Picture 6" descr="fig22sc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191000"/>
            <a:ext cx="1100138" cy="1778000"/>
          </a:xfrm>
          <a:prstGeom prst="rect">
            <a:avLst/>
          </a:prstGeom>
          <a:noFill/>
          <a:extLst>
            <a:ext uri="{909E8E84-426E-40DD-AFC4-6F175D3DCCD1}">
              <a14:hiddenFill xmlns:a14="http://schemas.microsoft.com/office/drawing/2010/main">
                <a:solidFill>
                  <a:srgbClr val="FFFFFF"/>
                </a:solidFill>
              </a14:hiddenFill>
            </a:ext>
          </a:extLst>
        </p:spPr>
      </p:pic>
      <p:pic>
        <p:nvPicPr>
          <p:cNvPr id="256007" name="Picture 7" descr="fig22sh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4267200"/>
            <a:ext cx="11938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56008" name="Picture 8" descr="fig22sm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4191000"/>
            <a:ext cx="1193800" cy="1752600"/>
          </a:xfrm>
          <a:prstGeom prst="rect">
            <a:avLst/>
          </a:prstGeom>
          <a:noFill/>
          <a:extLst>
            <a:ext uri="{909E8E84-426E-40DD-AFC4-6F175D3DCCD1}">
              <a14:hiddenFill xmlns:a14="http://schemas.microsoft.com/office/drawing/2010/main">
                <a:solidFill>
                  <a:srgbClr val="FFFFFF"/>
                </a:solidFill>
              </a14:hiddenFill>
            </a:ext>
          </a:extLst>
        </p:spPr>
      </p:pic>
      <p:sp>
        <p:nvSpPr>
          <p:cNvPr id="256009" name="Text Box 9"/>
          <p:cNvSpPr txBox="1">
            <a:spLocks noChangeArrowheads="1"/>
          </p:cNvSpPr>
          <p:nvPr/>
        </p:nvSpPr>
        <p:spPr bwMode="auto">
          <a:xfrm>
            <a:off x="1431925" y="6056313"/>
            <a:ext cx="7483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t>    Smooth          Furrowed           Scaly              Warty              Shaggy</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pPr algn="ctr"/>
            <a:r>
              <a:rPr lang="en-US" altLang="en-US" sz="4000"/>
              <a:t>Tree Identification</a:t>
            </a:r>
            <a:br>
              <a:rPr lang="en-US" altLang="en-US" sz="4000"/>
            </a:br>
            <a:r>
              <a:rPr lang="en-US" altLang="en-US" sz="3200"/>
              <a:t>Flowers</a:t>
            </a:r>
          </a:p>
        </p:txBody>
      </p:sp>
      <p:sp>
        <p:nvSpPr>
          <p:cNvPr id="258051" name="Rectangle 3"/>
          <p:cNvSpPr>
            <a:spLocks noGrp="1" noChangeArrowheads="1"/>
          </p:cNvSpPr>
          <p:nvPr>
            <p:ph type="body" idx="1"/>
          </p:nvPr>
        </p:nvSpPr>
        <p:spPr/>
        <p:txBody>
          <a:bodyPr/>
          <a:lstStyle/>
          <a:p>
            <a:r>
              <a:rPr lang="en-US" altLang="en-US"/>
              <a:t>Complete &amp; Incomplete</a:t>
            </a:r>
          </a:p>
          <a:p>
            <a:r>
              <a:rPr lang="en-US" altLang="en-US"/>
              <a:t>Perfect and Imperfect</a:t>
            </a:r>
          </a:p>
        </p:txBody>
      </p:sp>
      <p:pic>
        <p:nvPicPr>
          <p:cNvPr id="258052" name="Picture 4" descr="fig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429000"/>
            <a:ext cx="3429000" cy="3014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pPr algn="ctr"/>
            <a:r>
              <a:rPr lang="en-US" altLang="en-US" sz="4000"/>
              <a:t>Tree Identification</a:t>
            </a:r>
            <a:br>
              <a:rPr lang="en-US" altLang="en-US" sz="4000"/>
            </a:br>
            <a:r>
              <a:rPr lang="en-US" altLang="en-US" sz="3200"/>
              <a:t>Fruits and Seeds</a:t>
            </a:r>
          </a:p>
        </p:txBody>
      </p:sp>
      <p:sp>
        <p:nvSpPr>
          <p:cNvPr id="260099" name="Rectangle 3"/>
          <p:cNvSpPr>
            <a:spLocks noGrp="1" noChangeArrowheads="1"/>
          </p:cNvSpPr>
          <p:nvPr>
            <p:ph type="body" sz="half" idx="1"/>
          </p:nvPr>
        </p:nvSpPr>
        <p:spPr/>
        <p:txBody>
          <a:bodyPr/>
          <a:lstStyle/>
          <a:p>
            <a:r>
              <a:rPr lang="en-US" altLang="en-US" sz="2400"/>
              <a:t>Simple Fruits</a:t>
            </a:r>
          </a:p>
          <a:p>
            <a:pPr lvl="1"/>
            <a:r>
              <a:rPr lang="en-US" altLang="en-US" sz="2000"/>
              <a:t>Dry Fruit (indehiscent, dehiscent)</a:t>
            </a:r>
          </a:p>
          <a:p>
            <a:pPr lvl="1"/>
            <a:r>
              <a:rPr lang="en-US" altLang="en-US" sz="2000"/>
              <a:t>Fleshy Fruit</a:t>
            </a:r>
          </a:p>
          <a:p>
            <a:r>
              <a:rPr lang="en-US" altLang="en-US" sz="2400"/>
              <a:t>Compound Fruits</a:t>
            </a:r>
          </a:p>
          <a:p>
            <a:pPr lvl="1"/>
            <a:r>
              <a:rPr lang="en-US" altLang="en-US" sz="2000"/>
              <a:t>Aggregate Fruits</a:t>
            </a:r>
          </a:p>
          <a:p>
            <a:r>
              <a:rPr lang="en-US" altLang="en-US" sz="2400"/>
              <a:t>Cones</a:t>
            </a:r>
          </a:p>
          <a:p>
            <a:pPr lvl="1"/>
            <a:r>
              <a:rPr lang="en-US" altLang="en-US" sz="2000"/>
              <a:t>Pollen Cones</a:t>
            </a:r>
          </a:p>
          <a:p>
            <a:pPr lvl="1"/>
            <a:r>
              <a:rPr lang="en-US" altLang="en-US" sz="2000"/>
              <a:t>Female Cones</a:t>
            </a:r>
          </a:p>
          <a:p>
            <a:pPr lvl="1"/>
            <a:r>
              <a:rPr lang="en-US" altLang="en-US" sz="2000"/>
              <a:t>Seritinous Cones</a:t>
            </a:r>
          </a:p>
        </p:txBody>
      </p:sp>
      <p:pic>
        <p:nvPicPr>
          <p:cNvPr id="260100" name="Picture 4" descr="fig25i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905000"/>
            <a:ext cx="549275" cy="762000"/>
          </a:xfrm>
          <a:prstGeom prst="rect">
            <a:avLst/>
          </a:prstGeom>
          <a:noFill/>
          <a:extLst>
            <a:ext uri="{909E8E84-426E-40DD-AFC4-6F175D3DCCD1}">
              <a14:hiddenFill xmlns:a14="http://schemas.microsoft.com/office/drawing/2010/main">
                <a:solidFill>
                  <a:srgbClr val="FFFFFF"/>
                </a:solidFill>
              </a14:hiddenFill>
            </a:ext>
          </a:extLst>
        </p:spPr>
      </p:pic>
      <p:pic>
        <p:nvPicPr>
          <p:cNvPr id="260101" name="Picture 5" descr="fig25de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981200"/>
            <a:ext cx="5969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60102" name="Picture 6" descr="fig25ber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819400"/>
            <a:ext cx="657225" cy="762000"/>
          </a:xfrm>
          <a:prstGeom prst="rect">
            <a:avLst/>
          </a:prstGeom>
          <a:noFill/>
          <a:extLst>
            <a:ext uri="{909E8E84-426E-40DD-AFC4-6F175D3DCCD1}">
              <a14:hiddenFill xmlns:a14="http://schemas.microsoft.com/office/drawing/2010/main">
                <a:solidFill>
                  <a:srgbClr val="FFFFFF"/>
                </a:solidFill>
              </a14:hiddenFill>
            </a:ext>
          </a:extLst>
        </p:spPr>
      </p:pic>
      <p:pic>
        <p:nvPicPr>
          <p:cNvPr id="260103" name="Picture 7" descr="fig25dr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2819400"/>
            <a:ext cx="60801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60104" name="Picture 8" descr="fig25p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0" y="2895600"/>
            <a:ext cx="638175" cy="685800"/>
          </a:xfrm>
          <a:prstGeom prst="rect">
            <a:avLst/>
          </a:prstGeom>
          <a:noFill/>
          <a:extLst>
            <a:ext uri="{909E8E84-426E-40DD-AFC4-6F175D3DCCD1}">
              <a14:hiddenFill xmlns:a14="http://schemas.microsoft.com/office/drawing/2010/main">
                <a:solidFill>
                  <a:srgbClr val="FFFFFF"/>
                </a:solidFill>
              </a14:hiddenFill>
            </a:ext>
          </a:extLst>
        </p:spPr>
      </p:pic>
      <p:pic>
        <p:nvPicPr>
          <p:cNvPr id="260105" name="Picture 9" descr="fig25mul"/>
          <p:cNvPicPr>
            <a:picLocks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a:xfrm>
            <a:off x="5486400" y="3810000"/>
            <a:ext cx="530225" cy="76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60106" name="Text Box 10"/>
          <p:cNvSpPr txBox="1">
            <a:spLocks noChangeArrowheads="1"/>
          </p:cNvSpPr>
          <p:nvPr/>
        </p:nvSpPr>
        <p:spPr bwMode="auto">
          <a:xfrm>
            <a:off x="5791200" y="2057400"/>
            <a:ext cx="1387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1200"/>
              <a:t>Hickory – Dehiscent husk</a:t>
            </a:r>
          </a:p>
        </p:txBody>
      </p:sp>
      <p:sp>
        <p:nvSpPr>
          <p:cNvPr id="260107" name="Text Box 11"/>
          <p:cNvSpPr txBox="1">
            <a:spLocks noChangeArrowheads="1"/>
          </p:cNvSpPr>
          <p:nvPr/>
        </p:nvSpPr>
        <p:spPr bwMode="auto">
          <a:xfrm>
            <a:off x="7924800" y="2057400"/>
            <a:ext cx="1030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200"/>
              <a:t>Oak Acorn –</a:t>
            </a:r>
          </a:p>
          <a:p>
            <a:r>
              <a:rPr lang="en-US" altLang="en-US" sz="1200"/>
              <a:t>Indehiscent</a:t>
            </a:r>
          </a:p>
        </p:txBody>
      </p:sp>
      <p:sp>
        <p:nvSpPr>
          <p:cNvPr id="260108" name="Text Box 12"/>
          <p:cNvSpPr txBox="1">
            <a:spLocks noChangeArrowheads="1"/>
          </p:cNvSpPr>
          <p:nvPr/>
        </p:nvSpPr>
        <p:spPr bwMode="auto">
          <a:xfrm>
            <a:off x="5105400" y="2971800"/>
            <a:ext cx="1046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200"/>
              <a:t>Persimmon- </a:t>
            </a:r>
          </a:p>
          <a:p>
            <a:r>
              <a:rPr lang="en-US" altLang="en-US" sz="1200"/>
              <a:t>Berry</a:t>
            </a:r>
          </a:p>
        </p:txBody>
      </p:sp>
      <p:sp>
        <p:nvSpPr>
          <p:cNvPr id="260109" name="Text Box 13"/>
          <p:cNvSpPr txBox="1">
            <a:spLocks noChangeArrowheads="1"/>
          </p:cNvSpPr>
          <p:nvPr/>
        </p:nvSpPr>
        <p:spPr bwMode="auto">
          <a:xfrm>
            <a:off x="6781800" y="29718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1200"/>
              <a:t>Cherry – </a:t>
            </a:r>
          </a:p>
          <a:p>
            <a:r>
              <a:rPr lang="en-US" altLang="en-US" sz="1200"/>
              <a:t>Drupe</a:t>
            </a:r>
          </a:p>
        </p:txBody>
      </p:sp>
      <p:sp>
        <p:nvSpPr>
          <p:cNvPr id="260110" name="Text Box 14"/>
          <p:cNvSpPr txBox="1">
            <a:spLocks noChangeArrowheads="1"/>
          </p:cNvSpPr>
          <p:nvPr/>
        </p:nvSpPr>
        <p:spPr bwMode="auto">
          <a:xfrm>
            <a:off x="8402638" y="2971800"/>
            <a:ext cx="741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200"/>
              <a:t>Apple – </a:t>
            </a:r>
          </a:p>
          <a:p>
            <a:r>
              <a:rPr lang="en-US" altLang="en-US" sz="1200"/>
              <a:t>Pome</a:t>
            </a:r>
          </a:p>
        </p:txBody>
      </p:sp>
      <p:sp>
        <p:nvSpPr>
          <p:cNvPr id="260111" name="Text Box 15"/>
          <p:cNvSpPr txBox="1">
            <a:spLocks noChangeArrowheads="1"/>
          </p:cNvSpPr>
          <p:nvPr/>
        </p:nvSpPr>
        <p:spPr bwMode="auto">
          <a:xfrm>
            <a:off x="6003925" y="3995738"/>
            <a:ext cx="26336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200"/>
              <a:t>Sweetgum – Multiple head of nutlets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altLang="en-US" sz="4000">
                <a:latin typeface="Arial Black" charset="0"/>
              </a:rPr>
              <a:t>Urban Trees: Selection</a:t>
            </a:r>
            <a:r>
              <a:rPr lang="en-US" altLang="en-US" sz="4000"/>
              <a:t> </a:t>
            </a:r>
            <a:br>
              <a:rPr lang="en-US" altLang="en-US" sz="4000"/>
            </a:br>
            <a:r>
              <a:rPr lang="en-US" altLang="en-US" sz="4000"/>
              <a:t>The Good, The Bad and the Ugly</a:t>
            </a:r>
          </a:p>
        </p:txBody>
      </p:sp>
      <p:pic>
        <p:nvPicPr>
          <p:cNvPr id="277507" name="Picture 3" descr="LPicture3 012"/>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38400" y="21336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algn="ctr"/>
            <a:r>
              <a:rPr lang="en-US" altLang="en-US" sz="4000">
                <a:effectLst>
                  <a:outerShdw blurRad="38100" dist="38100" dir="2700000" algn="tl">
                    <a:srgbClr val="FFFFFF"/>
                  </a:outerShdw>
                </a:effectLst>
                <a:latin typeface="Arial Black" charset="0"/>
              </a:rPr>
              <a:t>The Good</a:t>
            </a:r>
            <a:r>
              <a:rPr lang="en-US" altLang="en-US" sz="4000"/>
              <a:t> </a:t>
            </a:r>
            <a:br>
              <a:rPr lang="en-US" altLang="en-US" sz="4000"/>
            </a:br>
            <a:endParaRPr lang="en-US" altLang="en-US" sz="4000"/>
          </a:p>
        </p:txBody>
      </p:sp>
      <p:sp>
        <p:nvSpPr>
          <p:cNvPr id="112650" name="Rectangle 10"/>
          <p:cNvSpPr>
            <a:spLocks noGrp="1" noChangeArrowheads="1"/>
          </p:cNvSpPr>
          <p:nvPr>
            <p:ph type="body" sz="half" idx="1"/>
          </p:nvPr>
        </p:nvSpPr>
        <p:spPr>
          <a:xfrm>
            <a:off x="1257300" y="1752600"/>
            <a:ext cx="3810000" cy="5105400"/>
          </a:xfrm>
        </p:spPr>
        <p:txBody>
          <a:bodyPr/>
          <a:lstStyle/>
          <a:p>
            <a:pPr>
              <a:buFont typeface="Wingdings" charset="2"/>
              <a:buNone/>
            </a:pPr>
            <a:r>
              <a:rPr lang="en-US" altLang="en-US" sz="2800" b="1"/>
              <a:t>Red Maple </a:t>
            </a:r>
          </a:p>
          <a:p>
            <a:pPr>
              <a:buFont typeface="Wingdings" charset="2"/>
              <a:buNone/>
            </a:pPr>
            <a:r>
              <a:rPr lang="en-US" altLang="en-US" sz="2800"/>
              <a:t>	</a:t>
            </a:r>
            <a:r>
              <a:rPr lang="en-US" altLang="en-US" sz="2400" i="1"/>
              <a:t>Acer rubrum</a:t>
            </a:r>
          </a:p>
          <a:p>
            <a:pPr>
              <a:buFont typeface="Wingdings" charset="2"/>
              <a:buNone/>
            </a:pPr>
            <a:r>
              <a:rPr lang="en-US" altLang="en-US" sz="2400" b="1" u="sng"/>
              <a:t>Attributes:</a:t>
            </a:r>
          </a:p>
          <a:p>
            <a:pPr>
              <a:buFont typeface="Wingdings" charset="2"/>
              <a:buNone/>
            </a:pPr>
            <a:r>
              <a:rPr lang="en-US" altLang="en-US" sz="2400"/>
              <a:t>60’ x 40’ w</a:t>
            </a:r>
          </a:p>
          <a:p>
            <a:pPr>
              <a:buFont typeface="Wingdings" charset="2"/>
              <a:buNone/>
            </a:pPr>
            <a:r>
              <a:rPr lang="en-US" altLang="en-US" sz="2400"/>
              <a:t>Fall Color</a:t>
            </a:r>
          </a:p>
          <a:p>
            <a:pPr>
              <a:buFont typeface="Wingdings" charset="2"/>
              <a:buNone/>
            </a:pPr>
            <a:r>
              <a:rPr lang="en-US" altLang="en-US" sz="2400"/>
              <a:t>Shade tree</a:t>
            </a:r>
          </a:p>
          <a:p>
            <a:pPr>
              <a:buFont typeface="Wingdings" charset="2"/>
              <a:buNone/>
            </a:pPr>
            <a:endParaRPr lang="en-US" altLang="en-US" sz="2400" u="sng"/>
          </a:p>
          <a:p>
            <a:pPr>
              <a:buFont typeface="Wingdings" charset="2"/>
              <a:buNone/>
            </a:pPr>
            <a:r>
              <a:rPr lang="en-US" altLang="en-US" sz="2400" b="1" u="sng"/>
              <a:t>Cultivars:</a:t>
            </a:r>
          </a:p>
          <a:p>
            <a:r>
              <a:rPr lang="en-US" altLang="en-US" sz="2400"/>
              <a:t>Red Sunset</a:t>
            </a:r>
          </a:p>
          <a:p>
            <a:r>
              <a:rPr lang="en-US" altLang="en-US" sz="2400"/>
              <a:t>October Glory</a:t>
            </a:r>
          </a:p>
          <a:p>
            <a:r>
              <a:rPr lang="en-US" altLang="en-US" sz="2400"/>
              <a:t>Autumn Blaze</a:t>
            </a:r>
          </a:p>
        </p:txBody>
      </p:sp>
      <p:sp>
        <p:nvSpPr>
          <p:cNvPr id="112644" name="Text Box 4"/>
          <p:cNvSpPr txBox="1">
            <a:spLocks noChangeArrowheads="1"/>
          </p:cNvSpPr>
          <p:nvPr/>
        </p:nvSpPr>
        <p:spPr bwMode="auto">
          <a:xfrm>
            <a:off x="1905000" y="1143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for Moist Shady Sites</a:t>
            </a:r>
          </a:p>
        </p:txBody>
      </p:sp>
      <p:pic>
        <p:nvPicPr>
          <p:cNvPr id="112652" name="Picture 12" descr="cdot03-06"/>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32425" y="1981200"/>
            <a:ext cx="26987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Good</a:t>
            </a:r>
            <a:r>
              <a:rPr lang="en-US" altLang="en-US"/>
              <a:t> </a:t>
            </a:r>
            <a:br>
              <a:rPr lang="en-US" altLang="en-US"/>
            </a:br>
            <a:endParaRPr lang="en-US" altLang="en-US"/>
          </a:p>
        </p:txBody>
      </p:sp>
      <p:sp>
        <p:nvSpPr>
          <p:cNvPr id="307203" name="Rectangle 3"/>
          <p:cNvSpPr>
            <a:spLocks noGrp="1" noChangeArrowheads="1"/>
          </p:cNvSpPr>
          <p:nvPr>
            <p:ph type="body" sz="half" idx="1"/>
          </p:nvPr>
        </p:nvSpPr>
        <p:spPr>
          <a:xfrm>
            <a:off x="1257300" y="1981200"/>
            <a:ext cx="3810000" cy="4495800"/>
          </a:xfrm>
        </p:spPr>
        <p:txBody>
          <a:bodyPr/>
          <a:lstStyle/>
          <a:p>
            <a:pPr>
              <a:buFont typeface="Wingdings" charset="2"/>
              <a:buNone/>
            </a:pPr>
            <a:r>
              <a:rPr lang="en-US" altLang="en-US" sz="2800" b="1"/>
              <a:t>Flowering Dogwood</a:t>
            </a:r>
          </a:p>
          <a:p>
            <a:pPr>
              <a:buFont typeface="Wingdings" charset="2"/>
              <a:buNone/>
            </a:pPr>
            <a:r>
              <a:rPr lang="en-US" altLang="en-US" sz="2800"/>
              <a:t>	</a:t>
            </a:r>
            <a:r>
              <a:rPr lang="en-US" altLang="en-US" sz="2400" i="1"/>
              <a:t>Cornus florida</a:t>
            </a:r>
          </a:p>
          <a:p>
            <a:pPr>
              <a:buFont typeface="Wingdings" charset="2"/>
              <a:buNone/>
            </a:pPr>
            <a:r>
              <a:rPr lang="en-US" altLang="en-US" sz="2400" b="1" u="sng"/>
              <a:t>Attributes:</a:t>
            </a:r>
          </a:p>
          <a:p>
            <a:pPr>
              <a:buFont typeface="Wingdings" charset="2"/>
              <a:buNone/>
            </a:pPr>
            <a:r>
              <a:rPr lang="en-US" altLang="en-US" sz="2400"/>
              <a:t>Spring Flowering</a:t>
            </a:r>
          </a:p>
          <a:p>
            <a:pPr>
              <a:buFont typeface="Wingdings" charset="2"/>
              <a:buNone/>
            </a:pPr>
            <a:r>
              <a:rPr lang="en-US" altLang="en-US" sz="2400"/>
              <a:t>Native</a:t>
            </a:r>
          </a:p>
          <a:p>
            <a:pPr>
              <a:buFont typeface="Wingdings" charset="2"/>
              <a:buNone/>
            </a:pPr>
            <a:r>
              <a:rPr lang="en-US" altLang="en-US" sz="2400" b="1" u="sng"/>
              <a:t>Cultivars</a:t>
            </a:r>
            <a:r>
              <a:rPr lang="en-US" altLang="en-US" sz="2400" b="1" i="1" u="sng"/>
              <a:t>:</a:t>
            </a:r>
          </a:p>
          <a:p>
            <a:r>
              <a:rPr lang="en-US" altLang="en-US" sz="2400"/>
              <a:t>Cherokee Chief</a:t>
            </a:r>
          </a:p>
          <a:p>
            <a:r>
              <a:rPr lang="en-US" altLang="en-US" sz="2400"/>
              <a:t>Cherokee Princess</a:t>
            </a:r>
          </a:p>
          <a:p>
            <a:r>
              <a:rPr lang="en-US" altLang="en-US" sz="2400"/>
              <a:t>First Lady</a:t>
            </a:r>
          </a:p>
        </p:txBody>
      </p:sp>
      <p:sp>
        <p:nvSpPr>
          <p:cNvPr id="307205" name="Text Box 5"/>
          <p:cNvSpPr txBox="1">
            <a:spLocks noChangeArrowheads="1"/>
          </p:cNvSpPr>
          <p:nvPr/>
        </p:nvSpPr>
        <p:spPr bwMode="auto">
          <a:xfrm>
            <a:off x="1524000" y="12192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for Moist Shady Sites</a:t>
            </a:r>
          </a:p>
        </p:txBody>
      </p:sp>
      <p:pic>
        <p:nvPicPr>
          <p:cNvPr id="307208" name="Picture 8" descr="cdot08-01"/>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2000" y="2590800"/>
            <a:ext cx="4114800" cy="2989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60" name="Picture 4" descr="cdot01-60"/>
          <p:cNvPicPr>
            <a:picLocks noChangeAspect="1" noChangeArrowheads="1"/>
          </p:cNvPicPr>
          <p:nvPr/>
        </p:nvPicPr>
        <p:blipFill>
          <a:blip r:embed="rId2">
            <a:extLst>
              <a:ext uri="{28A0092B-C50C-407E-A947-70E740481C1C}">
                <a14:useLocalDpi xmlns:a14="http://schemas.microsoft.com/office/drawing/2010/main" val="0"/>
              </a:ext>
            </a:extLst>
          </a:blip>
          <a:srcRect l="14560" t="-6767" r="3773" b="2621"/>
          <a:stretch>
            <a:fillRect/>
          </a:stretch>
        </p:blipFill>
        <p:spPr bwMode="auto">
          <a:xfrm>
            <a:off x="1066800" y="0"/>
            <a:ext cx="8077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77861" name="Text Box 5"/>
          <p:cNvSpPr txBox="1">
            <a:spLocks noChangeArrowheads="1"/>
          </p:cNvSpPr>
          <p:nvPr/>
        </p:nvSpPr>
        <p:spPr bwMode="auto">
          <a:xfrm>
            <a:off x="4876800" y="6583363"/>
            <a:ext cx="4267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200" b="1">
                <a:solidFill>
                  <a:srgbClr val="FFFFFF"/>
                </a:solidFill>
              </a:rPr>
              <a:t>Photos Courtesy Ohio Division of Forestry</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Good</a:t>
            </a:r>
            <a:r>
              <a:rPr lang="en-US" altLang="en-US"/>
              <a:t> </a:t>
            </a:r>
            <a:br>
              <a:rPr lang="en-US" altLang="en-US"/>
            </a:br>
            <a:endParaRPr lang="en-US" altLang="en-US"/>
          </a:p>
        </p:txBody>
      </p:sp>
      <p:sp>
        <p:nvSpPr>
          <p:cNvPr id="309251" name="Rectangle 3"/>
          <p:cNvSpPr>
            <a:spLocks noGrp="1" noChangeArrowheads="1"/>
          </p:cNvSpPr>
          <p:nvPr>
            <p:ph type="body" sz="half" idx="1"/>
          </p:nvPr>
        </p:nvSpPr>
        <p:spPr>
          <a:xfrm>
            <a:off x="1257300" y="1828800"/>
            <a:ext cx="2933700" cy="5029200"/>
          </a:xfrm>
        </p:spPr>
        <p:txBody>
          <a:bodyPr/>
          <a:lstStyle/>
          <a:p>
            <a:pPr>
              <a:lnSpc>
                <a:spcPct val="80000"/>
              </a:lnSpc>
              <a:buFont typeface="Wingdings" charset="2"/>
              <a:buNone/>
            </a:pPr>
            <a:r>
              <a:rPr lang="en-US" altLang="en-US" sz="2400" b="1"/>
              <a:t>Carolina Silverbell</a:t>
            </a:r>
          </a:p>
          <a:p>
            <a:pPr>
              <a:lnSpc>
                <a:spcPct val="80000"/>
              </a:lnSpc>
              <a:buFont typeface="Wingdings" charset="2"/>
              <a:buNone/>
            </a:pPr>
            <a:r>
              <a:rPr lang="en-US" altLang="en-US" sz="2800"/>
              <a:t>	</a:t>
            </a:r>
            <a:r>
              <a:rPr lang="en-US" altLang="en-US" sz="2800" i="1"/>
              <a:t>Halesia carolina</a:t>
            </a:r>
          </a:p>
          <a:p>
            <a:pPr>
              <a:lnSpc>
                <a:spcPct val="80000"/>
              </a:lnSpc>
              <a:buFont typeface="Wingdings" charset="2"/>
              <a:buNone/>
            </a:pPr>
            <a:r>
              <a:rPr lang="en-US" altLang="en-US" sz="2800" b="1" u="sng"/>
              <a:t>Attributes:</a:t>
            </a:r>
          </a:p>
          <a:p>
            <a:pPr>
              <a:lnSpc>
                <a:spcPct val="80000"/>
              </a:lnSpc>
              <a:buFont typeface="Wingdings" charset="2"/>
              <a:buNone/>
            </a:pPr>
            <a:r>
              <a:rPr lang="en-US" altLang="en-US" sz="2800"/>
              <a:t>Native</a:t>
            </a:r>
          </a:p>
          <a:p>
            <a:pPr>
              <a:lnSpc>
                <a:spcPct val="80000"/>
              </a:lnSpc>
              <a:buFont typeface="Wingdings" charset="2"/>
              <a:buNone/>
            </a:pPr>
            <a:r>
              <a:rPr lang="en-US" altLang="en-US" sz="2800"/>
              <a:t>Clusters of Bell-shaped Flowers in Spring</a:t>
            </a:r>
          </a:p>
          <a:p>
            <a:pPr>
              <a:lnSpc>
                <a:spcPct val="80000"/>
              </a:lnSpc>
              <a:buFont typeface="Wingdings" charset="2"/>
              <a:buNone/>
            </a:pPr>
            <a:r>
              <a:rPr lang="en-US" altLang="en-US" sz="2800" b="1" u="sng"/>
              <a:t>Cultivars</a:t>
            </a:r>
            <a:r>
              <a:rPr lang="en-US" altLang="en-US" sz="2800" b="1" i="1" u="sng"/>
              <a:t>:</a:t>
            </a:r>
          </a:p>
          <a:p>
            <a:pPr>
              <a:lnSpc>
                <a:spcPct val="80000"/>
              </a:lnSpc>
            </a:pPr>
            <a:r>
              <a:rPr lang="en-US" altLang="en-US" sz="2800"/>
              <a:t>Meehanii</a:t>
            </a:r>
          </a:p>
          <a:p>
            <a:pPr>
              <a:lnSpc>
                <a:spcPct val="80000"/>
              </a:lnSpc>
            </a:pPr>
            <a:r>
              <a:rPr lang="en-US" altLang="en-US" sz="2800"/>
              <a:t>Rosea</a:t>
            </a:r>
          </a:p>
        </p:txBody>
      </p:sp>
      <p:sp>
        <p:nvSpPr>
          <p:cNvPr id="309253" name="Text Box 5"/>
          <p:cNvSpPr txBox="1">
            <a:spLocks noChangeArrowheads="1"/>
          </p:cNvSpPr>
          <p:nvPr/>
        </p:nvSpPr>
        <p:spPr bwMode="auto">
          <a:xfrm>
            <a:off x="2286000" y="1143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400" b="1">
                <a:effectLst>
                  <a:outerShdw blurRad="38100" dist="38100" dir="2700000" algn="tl">
                    <a:srgbClr val="000000"/>
                  </a:outerShdw>
                </a:effectLst>
              </a:rPr>
              <a:t>Trees for Moist Shady Sites</a:t>
            </a:r>
          </a:p>
        </p:txBody>
      </p:sp>
      <p:pic>
        <p:nvPicPr>
          <p:cNvPr id="309254" name="Picture 6" descr="MKAYBEQL"/>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114800" y="2266950"/>
            <a:ext cx="4724400" cy="3543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Good</a:t>
            </a:r>
            <a:r>
              <a:rPr lang="en-US" altLang="en-US"/>
              <a:t> </a:t>
            </a:r>
            <a:br>
              <a:rPr lang="en-US" altLang="en-US"/>
            </a:br>
            <a:endParaRPr lang="en-US" altLang="en-US"/>
          </a:p>
        </p:txBody>
      </p:sp>
      <p:sp>
        <p:nvSpPr>
          <p:cNvPr id="369667" name="Rectangle 3"/>
          <p:cNvSpPr>
            <a:spLocks noGrp="1" noChangeArrowheads="1"/>
          </p:cNvSpPr>
          <p:nvPr>
            <p:ph type="body" sz="half" idx="1"/>
          </p:nvPr>
        </p:nvSpPr>
        <p:spPr>
          <a:xfrm>
            <a:off x="1143000" y="1676400"/>
            <a:ext cx="3124200" cy="4876800"/>
          </a:xfrm>
        </p:spPr>
        <p:txBody>
          <a:bodyPr/>
          <a:lstStyle/>
          <a:p>
            <a:pPr>
              <a:lnSpc>
                <a:spcPct val="90000"/>
              </a:lnSpc>
              <a:buFont typeface="Wingdings" charset="2"/>
              <a:buNone/>
            </a:pPr>
            <a:r>
              <a:rPr lang="en-US" altLang="en-US" b="1"/>
              <a:t>Japanese Stewartia</a:t>
            </a:r>
          </a:p>
          <a:p>
            <a:pPr>
              <a:lnSpc>
                <a:spcPct val="90000"/>
              </a:lnSpc>
              <a:buFont typeface="Wingdings" charset="2"/>
              <a:buNone/>
            </a:pPr>
            <a:r>
              <a:rPr lang="en-US" altLang="en-US"/>
              <a:t>	</a:t>
            </a:r>
            <a:r>
              <a:rPr lang="en-US" altLang="en-US" sz="2800" i="1"/>
              <a:t>Stewartia pseudocamellia</a:t>
            </a:r>
          </a:p>
          <a:p>
            <a:pPr>
              <a:lnSpc>
                <a:spcPct val="90000"/>
              </a:lnSpc>
              <a:buFont typeface="Wingdings" charset="2"/>
              <a:buNone/>
            </a:pPr>
            <a:r>
              <a:rPr lang="en-US" altLang="en-US" sz="2800" b="1" u="sng"/>
              <a:t>Attributes</a:t>
            </a:r>
            <a:r>
              <a:rPr lang="en-US" altLang="en-US" sz="2800" b="1" i="1" u="sng"/>
              <a:t>:</a:t>
            </a:r>
          </a:p>
          <a:p>
            <a:pPr>
              <a:lnSpc>
                <a:spcPct val="90000"/>
              </a:lnSpc>
              <a:buFont typeface="Wingdings" charset="2"/>
              <a:buNone/>
            </a:pPr>
            <a:r>
              <a:rPr lang="en-US" altLang="en-US" sz="2800" i="1"/>
              <a:t>30’ x 25’ w</a:t>
            </a:r>
          </a:p>
          <a:p>
            <a:pPr>
              <a:lnSpc>
                <a:spcPct val="90000"/>
              </a:lnSpc>
              <a:buFont typeface="Wingdings" charset="2"/>
              <a:buNone/>
            </a:pPr>
            <a:r>
              <a:rPr lang="en-US" altLang="en-US" sz="2800"/>
              <a:t>Fall color</a:t>
            </a:r>
          </a:p>
          <a:p>
            <a:pPr>
              <a:lnSpc>
                <a:spcPct val="90000"/>
              </a:lnSpc>
              <a:buFont typeface="Wingdings" charset="2"/>
              <a:buNone/>
            </a:pPr>
            <a:r>
              <a:rPr lang="en-US" altLang="en-US" sz="2800"/>
              <a:t>Great winter form</a:t>
            </a:r>
          </a:p>
          <a:p>
            <a:pPr>
              <a:lnSpc>
                <a:spcPct val="90000"/>
              </a:lnSpc>
              <a:buFont typeface="Wingdings" charset="2"/>
              <a:buNone/>
            </a:pPr>
            <a:r>
              <a:rPr lang="en-US" altLang="en-US" sz="2800"/>
              <a:t>Camellia-like flowers-July</a:t>
            </a:r>
          </a:p>
          <a:p>
            <a:pPr>
              <a:lnSpc>
                <a:spcPct val="90000"/>
              </a:lnSpc>
              <a:buFont typeface="Wingdings" charset="2"/>
              <a:buNone/>
            </a:pPr>
            <a:endParaRPr lang="en-US" altLang="en-US" sz="2800"/>
          </a:p>
        </p:txBody>
      </p:sp>
      <p:sp>
        <p:nvSpPr>
          <p:cNvPr id="369669" name="Text Box 5"/>
          <p:cNvSpPr txBox="1">
            <a:spLocks noChangeArrowheads="1"/>
          </p:cNvSpPr>
          <p:nvPr/>
        </p:nvSpPr>
        <p:spPr bwMode="auto">
          <a:xfrm>
            <a:off x="2057400" y="1143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for Shady Sites</a:t>
            </a:r>
          </a:p>
        </p:txBody>
      </p:sp>
      <p:pic>
        <p:nvPicPr>
          <p:cNvPr id="369670" name="Picture 6" descr="stepse07"/>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1600200"/>
            <a:ext cx="3268663" cy="487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Good</a:t>
            </a:r>
            <a:r>
              <a:rPr lang="en-US" altLang="en-US"/>
              <a:t> </a:t>
            </a:r>
            <a:br>
              <a:rPr lang="en-US" altLang="en-US"/>
            </a:br>
            <a:endParaRPr lang="en-US" altLang="en-US"/>
          </a:p>
        </p:txBody>
      </p:sp>
      <p:sp>
        <p:nvSpPr>
          <p:cNvPr id="305155" name="Rectangle 3"/>
          <p:cNvSpPr>
            <a:spLocks noGrp="1" noChangeArrowheads="1"/>
          </p:cNvSpPr>
          <p:nvPr>
            <p:ph type="body" sz="half" idx="1"/>
          </p:nvPr>
        </p:nvSpPr>
        <p:spPr>
          <a:xfrm>
            <a:off x="1257300" y="1981200"/>
            <a:ext cx="3314700" cy="4495800"/>
          </a:xfrm>
        </p:spPr>
        <p:txBody>
          <a:bodyPr/>
          <a:lstStyle/>
          <a:p>
            <a:pPr>
              <a:buFont typeface="Wingdings" charset="2"/>
              <a:buNone/>
            </a:pPr>
            <a:r>
              <a:rPr lang="en-US" altLang="en-US" b="1"/>
              <a:t>Kousa Dogwood</a:t>
            </a:r>
          </a:p>
          <a:p>
            <a:pPr>
              <a:buFont typeface="Wingdings" charset="2"/>
              <a:buNone/>
            </a:pPr>
            <a:r>
              <a:rPr lang="en-US" altLang="en-US"/>
              <a:t>	</a:t>
            </a:r>
            <a:r>
              <a:rPr lang="en-US" altLang="en-US" sz="2800" i="1"/>
              <a:t>Cornus kousa</a:t>
            </a:r>
          </a:p>
          <a:p>
            <a:pPr>
              <a:buFont typeface="Wingdings" charset="2"/>
              <a:buNone/>
            </a:pPr>
            <a:r>
              <a:rPr lang="en-US" altLang="en-US" sz="2800" b="1" u="sng"/>
              <a:t>Attributes:</a:t>
            </a:r>
          </a:p>
          <a:p>
            <a:pPr>
              <a:buFont typeface="Wingdings" charset="2"/>
              <a:buNone/>
            </a:pPr>
            <a:r>
              <a:rPr lang="en-US" altLang="en-US" sz="2800"/>
              <a:t>Later flowering</a:t>
            </a:r>
          </a:p>
          <a:p>
            <a:pPr>
              <a:buFont typeface="Wingdings" charset="2"/>
              <a:buNone/>
            </a:pPr>
            <a:r>
              <a:rPr lang="en-US" altLang="en-US" sz="2800"/>
              <a:t>Sun tolerant</a:t>
            </a:r>
          </a:p>
          <a:p>
            <a:pPr>
              <a:buFont typeface="Wingdings" charset="2"/>
              <a:buNone/>
            </a:pPr>
            <a:r>
              <a:rPr lang="en-US" altLang="en-US" sz="2800" b="1" u="sng"/>
              <a:t>Cultivars:</a:t>
            </a:r>
          </a:p>
          <a:p>
            <a:pPr>
              <a:buFont typeface="Wingdings" charset="2"/>
              <a:buNone/>
            </a:pPr>
            <a:r>
              <a:rPr lang="en-US" altLang="en-US" sz="2800"/>
              <a:t>‘Milky Way’ series</a:t>
            </a:r>
          </a:p>
        </p:txBody>
      </p:sp>
      <p:sp>
        <p:nvSpPr>
          <p:cNvPr id="305157" name="Text Box 5"/>
          <p:cNvSpPr txBox="1">
            <a:spLocks noChangeArrowheads="1"/>
          </p:cNvSpPr>
          <p:nvPr/>
        </p:nvSpPr>
        <p:spPr bwMode="auto">
          <a:xfrm>
            <a:off x="1524000" y="1143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for Partly Sunny Sites</a:t>
            </a:r>
          </a:p>
        </p:txBody>
      </p:sp>
      <p:pic>
        <p:nvPicPr>
          <p:cNvPr id="305158" name="Picture 6" descr="HYGHJSQL"/>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191000" y="2286000"/>
            <a:ext cx="4724400" cy="3543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r>
              <a:rPr lang="en-US" altLang="en-US"/>
              <a:t>Learning Objectives</a:t>
            </a:r>
          </a:p>
        </p:txBody>
      </p:sp>
      <p:sp>
        <p:nvSpPr>
          <p:cNvPr id="270339" name="Rectangle 3"/>
          <p:cNvSpPr>
            <a:spLocks noGrp="1" noChangeArrowheads="1"/>
          </p:cNvSpPr>
          <p:nvPr>
            <p:ph type="body" idx="1"/>
          </p:nvPr>
        </p:nvSpPr>
        <p:spPr/>
        <p:txBody>
          <a:bodyPr/>
          <a:lstStyle/>
          <a:p>
            <a:r>
              <a:rPr lang="en-US" altLang="en-US" sz="2800"/>
              <a:t>Value of urban trees</a:t>
            </a:r>
          </a:p>
          <a:p>
            <a:r>
              <a:rPr lang="en-US" altLang="en-US" sz="2800"/>
              <a:t>Site factors in tree selection</a:t>
            </a:r>
          </a:p>
          <a:p>
            <a:r>
              <a:rPr lang="en-US" altLang="en-US" sz="2800"/>
              <a:t>Importance of selection</a:t>
            </a:r>
          </a:p>
          <a:p>
            <a:r>
              <a:rPr lang="en-US" altLang="en-US" sz="2800"/>
              <a:t>Identifying trees</a:t>
            </a:r>
          </a:p>
          <a:p>
            <a:r>
              <a:rPr lang="en-US" altLang="en-US" sz="2800"/>
              <a:t>Proper planting &amp; soil amendments</a:t>
            </a:r>
          </a:p>
          <a:p>
            <a:r>
              <a:rPr lang="en-US" altLang="en-US" sz="2800"/>
              <a:t>Tree maintenance: staking, watering, fertilization &amp; pruning</a:t>
            </a:r>
          </a:p>
          <a:p>
            <a:r>
              <a:rPr lang="en-US" altLang="en-US" sz="2800"/>
              <a:t>Tree care professionals</a:t>
            </a:r>
          </a:p>
          <a:p>
            <a:endParaRPr lang="en-US" altLang="en-US" sz="2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Good</a:t>
            </a:r>
            <a:r>
              <a:rPr lang="en-US" altLang="en-US"/>
              <a:t> </a:t>
            </a:r>
            <a:br>
              <a:rPr lang="en-US" altLang="en-US"/>
            </a:br>
            <a:endParaRPr lang="en-US" altLang="en-US"/>
          </a:p>
        </p:txBody>
      </p:sp>
      <p:sp>
        <p:nvSpPr>
          <p:cNvPr id="355331" name="Rectangle 3"/>
          <p:cNvSpPr>
            <a:spLocks noGrp="1" noChangeArrowheads="1"/>
          </p:cNvSpPr>
          <p:nvPr>
            <p:ph type="body" sz="half" idx="1"/>
          </p:nvPr>
        </p:nvSpPr>
        <p:spPr>
          <a:xfrm>
            <a:off x="1257300" y="1981200"/>
            <a:ext cx="4076700" cy="4267200"/>
          </a:xfrm>
        </p:spPr>
        <p:txBody>
          <a:bodyPr/>
          <a:lstStyle/>
          <a:p>
            <a:pPr>
              <a:buFont typeface="Wingdings" charset="2"/>
              <a:buNone/>
            </a:pPr>
            <a:r>
              <a:rPr lang="en-US" altLang="en-US" b="1"/>
              <a:t>Red Buckeye</a:t>
            </a:r>
          </a:p>
          <a:p>
            <a:pPr>
              <a:buFont typeface="Wingdings" charset="2"/>
              <a:buNone/>
            </a:pPr>
            <a:r>
              <a:rPr lang="en-US" altLang="en-US"/>
              <a:t>	</a:t>
            </a:r>
            <a:r>
              <a:rPr lang="en-US" altLang="en-US" sz="2800" i="1"/>
              <a:t>Aesculus pavia</a:t>
            </a:r>
          </a:p>
          <a:p>
            <a:pPr>
              <a:buFont typeface="Wingdings" charset="2"/>
              <a:buNone/>
            </a:pPr>
            <a:r>
              <a:rPr lang="en-US" altLang="en-US" sz="2800" b="1" u="sng"/>
              <a:t>Attributes</a:t>
            </a:r>
            <a:r>
              <a:rPr lang="en-US" altLang="en-US" sz="2800" b="1" i="1" u="sng"/>
              <a:t>:</a:t>
            </a:r>
          </a:p>
          <a:p>
            <a:pPr>
              <a:buFont typeface="Wingdings" charset="2"/>
              <a:buNone/>
            </a:pPr>
            <a:r>
              <a:rPr lang="en-US" altLang="en-US" sz="2800"/>
              <a:t>20’ x 25’ w</a:t>
            </a:r>
          </a:p>
          <a:p>
            <a:pPr>
              <a:buFont typeface="Wingdings" charset="2"/>
              <a:buNone/>
            </a:pPr>
            <a:r>
              <a:rPr lang="en-US" altLang="en-US" sz="2800"/>
              <a:t>Bright red upright flowers in spring</a:t>
            </a:r>
          </a:p>
          <a:p>
            <a:pPr>
              <a:buFont typeface="Wingdings" charset="2"/>
              <a:buNone/>
            </a:pPr>
            <a:r>
              <a:rPr lang="en-US" altLang="en-US" sz="2800"/>
              <a:t>Dark green leaves </a:t>
            </a:r>
          </a:p>
          <a:p>
            <a:pPr>
              <a:buFont typeface="Wingdings" charset="2"/>
              <a:buNone/>
            </a:pPr>
            <a:endParaRPr lang="en-US" altLang="en-US" sz="2800"/>
          </a:p>
          <a:p>
            <a:pPr>
              <a:buFont typeface="Wingdings" charset="2"/>
              <a:buNone/>
            </a:pPr>
            <a:endParaRPr lang="en-US" altLang="en-US" sz="2800"/>
          </a:p>
          <a:p>
            <a:pPr>
              <a:buFont typeface="Wingdings" charset="2"/>
              <a:buNone/>
            </a:pPr>
            <a:endParaRPr lang="en-US" altLang="en-US" sz="2800"/>
          </a:p>
        </p:txBody>
      </p:sp>
      <p:sp>
        <p:nvSpPr>
          <p:cNvPr id="355333" name="Text Box 5"/>
          <p:cNvSpPr txBox="1">
            <a:spLocks noChangeArrowheads="1"/>
          </p:cNvSpPr>
          <p:nvPr/>
        </p:nvSpPr>
        <p:spPr bwMode="auto">
          <a:xfrm>
            <a:off x="1828800" y="1143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for Partly Sunny Sites</a:t>
            </a:r>
          </a:p>
        </p:txBody>
      </p:sp>
      <p:pic>
        <p:nvPicPr>
          <p:cNvPr id="355334" name="Picture 6" descr="FOHWOZQL"/>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16129" t="449"/>
          <a:stretch>
            <a:fillRect/>
          </a:stretch>
        </p:blipFill>
        <p:spPr>
          <a:xfrm>
            <a:off x="4724400" y="2286000"/>
            <a:ext cx="3962400" cy="3519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Good</a:t>
            </a:r>
            <a:r>
              <a:rPr lang="en-US" altLang="en-US"/>
              <a:t> </a:t>
            </a:r>
            <a:br>
              <a:rPr lang="en-US" altLang="en-US"/>
            </a:br>
            <a:endParaRPr lang="en-US" altLang="en-US"/>
          </a:p>
        </p:txBody>
      </p:sp>
      <p:sp>
        <p:nvSpPr>
          <p:cNvPr id="371715" name="Rectangle 3"/>
          <p:cNvSpPr>
            <a:spLocks noGrp="1" noChangeArrowheads="1"/>
          </p:cNvSpPr>
          <p:nvPr>
            <p:ph type="body" sz="half" idx="1"/>
          </p:nvPr>
        </p:nvSpPr>
        <p:spPr>
          <a:xfrm>
            <a:off x="1257300" y="1981200"/>
            <a:ext cx="4991100" cy="4495800"/>
          </a:xfrm>
        </p:spPr>
        <p:txBody>
          <a:bodyPr/>
          <a:lstStyle/>
          <a:p>
            <a:pPr>
              <a:buFont typeface="Wingdings" charset="2"/>
              <a:buNone/>
            </a:pPr>
            <a:r>
              <a:rPr lang="en-US" altLang="en-US" b="1"/>
              <a:t>Japanese Snowbell</a:t>
            </a:r>
          </a:p>
          <a:p>
            <a:pPr>
              <a:buFont typeface="Wingdings" charset="2"/>
              <a:buNone/>
            </a:pPr>
            <a:r>
              <a:rPr lang="en-US" altLang="en-US"/>
              <a:t>	</a:t>
            </a:r>
            <a:r>
              <a:rPr lang="en-US" altLang="en-US" sz="2800" i="1"/>
              <a:t>Styrax japonicus</a:t>
            </a:r>
          </a:p>
          <a:p>
            <a:pPr>
              <a:buFont typeface="Wingdings" charset="2"/>
              <a:buNone/>
            </a:pPr>
            <a:r>
              <a:rPr lang="en-US" altLang="en-US" sz="2800" b="1" u="sng"/>
              <a:t>Attributes</a:t>
            </a:r>
            <a:r>
              <a:rPr lang="en-US" altLang="en-US" sz="2800" b="1" i="1" u="sng"/>
              <a:t>:</a:t>
            </a:r>
          </a:p>
          <a:p>
            <a:pPr>
              <a:buFont typeface="Wingdings" charset="2"/>
              <a:buNone/>
            </a:pPr>
            <a:r>
              <a:rPr lang="en-US" altLang="en-US" sz="2800"/>
              <a:t>25’ x 25’ w</a:t>
            </a:r>
          </a:p>
          <a:p>
            <a:pPr>
              <a:buFont typeface="Wingdings" charset="2"/>
              <a:buNone/>
            </a:pPr>
            <a:r>
              <a:rPr lang="en-US" altLang="en-US" sz="2800"/>
              <a:t>Graceful shape</a:t>
            </a:r>
          </a:p>
          <a:p>
            <a:pPr>
              <a:buFont typeface="Wingdings" charset="2"/>
              <a:buNone/>
            </a:pPr>
            <a:r>
              <a:rPr lang="en-US" altLang="en-US" sz="2800"/>
              <a:t>Bell flowers May-June</a:t>
            </a:r>
          </a:p>
          <a:p>
            <a:pPr>
              <a:buFont typeface="Wingdings" charset="2"/>
              <a:buNone/>
            </a:pPr>
            <a:r>
              <a:rPr lang="en-US" altLang="en-US" sz="2800" b="1" u="sng"/>
              <a:t>Cultivars:</a:t>
            </a:r>
          </a:p>
          <a:p>
            <a:pPr>
              <a:buFont typeface="Wingdings" charset="2"/>
              <a:buNone/>
            </a:pPr>
            <a:r>
              <a:rPr lang="en-US" altLang="en-US" sz="2800"/>
              <a:t>‘Emerald Pagoda’</a:t>
            </a:r>
          </a:p>
          <a:p>
            <a:pPr>
              <a:buFont typeface="Wingdings" charset="2"/>
              <a:buNone/>
            </a:pPr>
            <a:endParaRPr lang="en-US" altLang="en-US" sz="2800"/>
          </a:p>
        </p:txBody>
      </p:sp>
      <p:sp>
        <p:nvSpPr>
          <p:cNvPr id="371717" name="Text Box 5"/>
          <p:cNvSpPr txBox="1">
            <a:spLocks noChangeArrowheads="1"/>
          </p:cNvSpPr>
          <p:nvPr/>
        </p:nvSpPr>
        <p:spPr bwMode="auto">
          <a:xfrm>
            <a:off x="1905000" y="12192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for Partly Sunny Sites</a:t>
            </a:r>
          </a:p>
        </p:txBody>
      </p:sp>
      <p:pic>
        <p:nvPicPr>
          <p:cNvPr id="371718" name="Picture 6" descr="XDNLIIOL"/>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r="14516"/>
          <a:stretch>
            <a:fillRect/>
          </a:stretch>
        </p:blipFill>
        <p:spPr>
          <a:xfrm>
            <a:off x="5105400" y="2514600"/>
            <a:ext cx="4038600" cy="3543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Good</a:t>
            </a:r>
            <a:r>
              <a:rPr lang="en-US" altLang="en-US"/>
              <a:t> </a:t>
            </a:r>
            <a:br>
              <a:rPr lang="en-US" altLang="en-US"/>
            </a:br>
            <a:endParaRPr lang="en-US" altLang="en-US"/>
          </a:p>
        </p:txBody>
      </p:sp>
      <p:sp>
        <p:nvSpPr>
          <p:cNvPr id="357379" name="Rectangle 3"/>
          <p:cNvSpPr>
            <a:spLocks noGrp="1" noChangeArrowheads="1"/>
          </p:cNvSpPr>
          <p:nvPr>
            <p:ph type="body" sz="half" idx="1"/>
          </p:nvPr>
        </p:nvSpPr>
        <p:spPr>
          <a:xfrm>
            <a:off x="1257300" y="1981200"/>
            <a:ext cx="4000500" cy="4876800"/>
          </a:xfrm>
        </p:spPr>
        <p:txBody>
          <a:bodyPr/>
          <a:lstStyle/>
          <a:p>
            <a:pPr>
              <a:lnSpc>
                <a:spcPct val="90000"/>
              </a:lnSpc>
              <a:buFont typeface="Wingdings" charset="2"/>
              <a:buNone/>
            </a:pPr>
            <a:r>
              <a:rPr lang="en-US" altLang="en-US" b="1"/>
              <a:t>Apple Serviceberry</a:t>
            </a:r>
          </a:p>
          <a:p>
            <a:pPr>
              <a:lnSpc>
                <a:spcPct val="90000"/>
              </a:lnSpc>
              <a:buFont typeface="Wingdings" charset="2"/>
              <a:buNone/>
            </a:pPr>
            <a:r>
              <a:rPr lang="en-US" altLang="en-US"/>
              <a:t>	</a:t>
            </a:r>
            <a:r>
              <a:rPr lang="en-US" altLang="en-US" sz="2800" i="1"/>
              <a:t>Amelanchier x grandiflora</a:t>
            </a:r>
          </a:p>
          <a:p>
            <a:pPr>
              <a:lnSpc>
                <a:spcPct val="90000"/>
              </a:lnSpc>
              <a:buFont typeface="Wingdings" charset="2"/>
              <a:buNone/>
            </a:pPr>
            <a:r>
              <a:rPr lang="en-US" altLang="en-US" sz="2800" b="1" u="sng"/>
              <a:t>Attributes</a:t>
            </a:r>
            <a:r>
              <a:rPr lang="en-US" altLang="en-US" sz="2800" b="1" i="1" u="sng"/>
              <a:t>:</a:t>
            </a:r>
          </a:p>
          <a:p>
            <a:pPr>
              <a:lnSpc>
                <a:spcPct val="90000"/>
              </a:lnSpc>
              <a:buFont typeface="Wingdings" charset="2"/>
              <a:buNone/>
            </a:pPr>
            <a:r>
              <a:rPr lang="en-US" altLang="en-US" sz="2800"/>
              <a:t>20’x 20’ W</a:t>
            </a:r>
          </a:p>
          <a:p>
            <a:pPr>
              <a:lnSpc>
                <a:spcPct val="90000"/>
              </a:lnSpc>
              <a:buFont typeface="Wingdings" charset="2"/>
              <a:buNone/>
            </a:pPr>
            <a:r>
              <a:rPr lang="en-US" altLang="en-US" sz="2800"/>
              <a:t>White Flowers</a:t>
            </a:r>
          </a:p>
          <a:p>
            <a:pPr>
              <a:lnSpc>
                <a:spcPct val="90000"/>
              </a:lnSpc>
              <a:buFont typeface="Wingdings" charset="2"/>
              <a:buNone/>
            </a:pPr>
            <a:r>
              <a:rPr lang="en-US" altLang="en-US" sz="2800"/>
              <a:t>Edible fruit</a:t>
            </a:r>
          </a:p>
          <a:p>
            <a:pPr>
              <a:lnSpc>
                <a:spcPct val="90000"/>
              </a:lnSpc>
              <a:buFont typeface="Wingdings" charset="2"/>
              <a:buNone/>
            </a:pPr>
            <a:r>
              <a:rPr lang="en-US" altLang="en-US" sz="2800"/>
              <a:t>Fall Color</a:t>
            </a:r>
          </a:p>
          <a:p>
            <a:pPr>
              <a:lnSpc>
                <a:spcPct val="90000"/>
              </a:lnSpc>
              <a:buFont typeface="Wingdings" charset="2"/>
              <a:buNone/>
            </a:pPr>
            <a:r>
              <a:rPr lang="en-US" altLang="en-US" sz="2800" b="1" u="sng"/>
              <a:t>Cultivars</a:t>
            </a:r>
            <a:r>
              <a:rPr lang="en-US" altLang="en-US" sz="2800" b="1" i="1" u="sng"/>
              <a:t>:</a:t>
            </a:r>
          </a:p>
          <a:p>
            <a:pPr>
              <a:lnSpc>
                <a:spcPct val="90000"/>
              </a:lnSpc>
              <a:buFont typeface="Wingdings" charset="2"/>
              <a:buNone/>
            </a:pPr>
            <a:r>
              <a:rPr lang="en-US" altLang="en-US" sz="2800"/>
              <a:t>‘Autumn Brilliance’</a:t>
            </a:r>
          </a:p>
        </p:txBody>
      </p:sp>
      <p:sp>
        <p:nvSpPr>
          <p:cNvPr id="357381" name="Text Box 5"/>
          <p:cNvSpPr txBox="1">
            <a:spLocks noChangeArrowheads="1"/>
          </p:cNvSpPr>
          <p:nvPr/>
        </p:nvSpPr>
        <p:spPr bwMode="auto">
          <a:xfrm>
            <a:off x="1676400" y="1143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for Partly Sunny Sites</a:t>
            </a:r>
          </a:p>
        </p:txBody>
      </p:sp>
      <p:pic>
        <p:nvPicPr>
          <p:cNvPr id="357382" name="Picture 6" descr="FWTAZJL"/>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114800" y="2590800"/>
            <a:ext cx="4724400" cy="3543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Good</a:t>
            </a:r>
            <a:r>
              <a:rPr lang="en-US" altLang="en-US"/>
              <a:t> </a:t>
            </a:r>
            <a:br>
              <a:rPr lang="en-US" altLang="en-US"/>
            </a:br>
            <a:endParaRPr lang="en-US" altLang="en-US"/>
          </a:p>
        </p:txBody>
      </p:sp>
      <p:sp>
        <p:nvSpPr>
          <p:cNvPr id="311299" name="Rectangle 3"/>
          <p:cNvSpPr>
            <a:spLocks noGrp="1" noChangeArrowheads="1"/>
          </p:cNvSpPr>
          <p:nvPr>
            <p:ph type="body" sz="half" idx="1"/>
          </p:nvPr>
        </p:nvSpPr>
        <p:spPr>
          <a:xfrm>
            <a:off x="1257300" y="1981200"/>
            <a:ext cx="3810000" cy="4648200"/>
          </a:xfrm>
        </p:spPr>
        <p:txBody>
          <a:bodyPr/>
          <a:lstStyle/>
          <a:p>
            <a:pPr>
              <a:lnSpc>
                <a:spcPct val="90000"/>
              </a:lnSpc>
              <a:buFont typeface="Wingdings" charset="2"/>
              <a:buNone/>
            </a:pPr>
            <a:r>
              <a:rPr lang="en-US" altLang="en-US" sz="2800" b="1"/>
              <a:t>Eastern Redbud</a:t>
            </a:r>
          </a:p>
          <a:p>
            <a:pPr>
              <a:lnSpc>
                <a:spcPct val="90000"/>
              </a:lnSpc>
              <a:buFont typeface="Wingdings" charset="2"/>
              <a:buNone/>
            </a:pPr>
            <a:r>
              <a:rPr lang="en-US" altLang="en-US" sz="2800"/>
              <a:t>	</a:t>
            </a:r>
            <a:r>
              <a:rPr lang="en-US" altLang="en-US" sz="2400" i="1"/>
              <a:t>Cercis canadensis</a:t>
            </a:r>
          </a:p>
          <a:p>
            <a:pPr>
              <a:lnSpc>
                <a:spcPct val="90000"/>
              </a:lnSpc>
              <a:buFont typeface="Wingdings" charset="2"/>
              <a:buNone/>
            </a:pPr>
            <a:r>
              <a:rPr lang="en-US" altLang="en-US" sz="2400" b="1" u="sng"/>
              <a:t>Attributes:</a:t>
            </a:r>
          </a:p>
          <a:p>
            <a:pPr>
              <a:lnSpc>
                <a:spcPct val="90000"/>
              </a:lnSpc>
              <a:buFont typeface="Wingdings" charset="2"/>
              <a:buNone/>
            </a:pPr>
            <a:r>
              <a:rPr lang="en-US" altLang="en-US" sz="2400"/>
              <a:t>Native</a:t>
            </a:r>
          </a:p>
          <a:p>
            <a:pPr>
              <a:lnSpc>
                <a:spcPct val="90000"/>
              </a:lnSpc>
              <a:buFont typeface="Wingdings" charset="2"/>
              <a:buNone/>
            </a:pPr>
            <a:r>
              <a:rPr lang="en-US" altLang="en-US" sz="2400"/>
              <a:t>20’ x 25’ w</a:t>
            </a:r>
          </a:p>
          <a:p>
            <a:pPr>
              <a:lnSpc>
                <a:spcPct val="90000"/>
              </a:lnSpc>
              <a:buFont typeface="Wingdings" charset="2"/>
              <a:buNone/>
            </a:pPr>
            <a:r>
              <a:rPr lang="en-US" altLang="en-US" sz="2400"/>
              <a:t>Early spring bloomer</a:t>
            </a:r>
          </a:p>
          <a:p>
            <a:pPr>
              <a:lnSpc>
                <a:spcPct val="90000"/>
              </a:lnSpc>
              <a:buFont typeface="Wingdings" charset="2"/>
              <a:buNone/>
            </a:pPr>
            <a:r>
              <a:rPr lang="en-US" altLang="en-US" sz="2400"/>
              <a:t>Interesting gray bark</a:t>
            </a:r>
          </a:p>
          <a:p>
            <a:pPr>
              <a:lnSpc>
                <a:spcPct val="90000"/>
              </a:lnSpc>
              <a:buFont typeface="Wingdings" charset="2"/>
              <a:buNone/>
            </a:pPr>
            <a:endParaRPr lang="en-US" altLang="en-US" sz="2400"/>
          </a:p>
          <a:p>
            <a:pPr>
              <a:lnSpc>
                <a:spcPct val="90000"/>
              </a:lnSpc>
              <a:buFont typeface="Wingdings" charset="2"/>
              <a:buNone/>
            </a:pPr>
            <a:r>
              <a:rPr lang="en-US" altLang="en-US" sz="2400" b="1" u="sng"/>
              <a:t>Cultivars</a:t>
            </a:r>
            <a:r>
              <a:rPr lang="en-US" altLang="en-US" sz="2400" b="1" i="1" u="sng"/>
              <a:t>:</a:t>
            </a:r>
          </a:p>
          <a:p>
            <a:pPr>
              <a:lnSpc>
                <a:spcPct val="90000"/>
              </a:lnSpc>
            </a:pPr>
            <a:r>
              <a:rPr lang="en-US" altLang="en-US" sz="2400"/>
              <a:t>Forest Pansy</a:t>
            </a:r>
          </a:p>
          <a:p>
            <a:pPr>
              <a:lnSpc>
                <a:spcPct val="90000"/>
              </a:lnSpc>
            </a:pPr>
            <a:r>
              <a:rPr lang="en-US" altLang="en-US" sz="2400"/>
              <a:t>Alba</a:t>
            </a:r>
          </a:p>
        </p:txBody>
      </p:sp>
      <p:sp>
        <p:nvSpPr>
          <p:cNvPr id="311301" name="Text Box 5"/>
          <p:cNvSpPr txBox="1">
            <a:spLocks noChangeArrowheads="1"/>
          </p:cNvSpPr>
          <p:nvPr/>
        </p:nvSpPr>
        <p:spPr bwMode="auto">
          <a:xfrm>
            <a:off x="1524000" y="1143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for Moist Sunny Sites</a:t>
            </a:r>
          </a:p>
        </p:txBody>
      </p:sp>
      <p:pic>
        <p:nvPicPr>
          <p:cNvPr id="311302" name="Picture 6" descr="cdot07-79"/>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765425"/>
            <a:ext cx="3886200" cy="2951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11303" name="Text Box 7"/>
          <p:cNvSpPr txBox="1">
            <a:spLocks noChangeArrowheads="1"/>
          </p:cNvSpPr>
          <p:nvPr/>
        </p:nvSpPr>
        <p:spPr bwMode="auto">
          <a:xfrm>
            <a:off x="4648200" y="5715000"/>
            <a:ext cx="4038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200" b="1">
                <a:solidFill>
                  <a:srgbClr val="FFFFFF"/>
                </a:solidFill>
              </a:rPr>
              <a:t>Photos Courtesy Ohio Division of Forestry</a:t>
            </a:r>
          </a:p>
          <a:p>
            <a:pPr>
              <a:spcBef>
                <a:spcPct val="50000"/>
              </a:spcBef>
            </a:pPr>
            <a:endParaRPr lang="en-US" altLang="en-US" sz="120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7554" name="Picture 2" descr="cdot01-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81000"/>
            <a:ext cx="5192713" cy="6477000"/>
          </a:xfrm>
          <a:prstGeom prst="rect">
            <a:avLst/>
          </a:prstGeom>
          <a:noFill/>
          <a:extLst>
            <a:ext uri="{909E8E84-426E-40DD-AFC4-6F175D3DCCD1}">
              <a14:hiddenFill xmlns:a14="http://schemas.microsoft.com/office/drawing/2010/main">
                <a:solidFill>
                  <a:srgbClr val="FFFFFF"/>
                </a:solidFill>
              </a14:hiddenFill>
            </a:ext>
          </a:extLst>
        </p:spPr>
      </p:pic>
      <p:sp>
        <p:nvSpPr>
          <p:cNvPr id="407555" name="Rectangle 3"/>
          <p:cNvSpPr>
            <a:spLocks noChangeArrowheads="1"/>
          </p:cNvSpPr>
          <p:nvPr/>
        </p:nvSpPr>
        <p:spPr bwMode="auto">
          <a:xfrm>
            <a:off x="3886200" y="6564313"/>
            <a:ext cx="25781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altLang="en-US" sz="1200" b="1">
                <a:solidFill>
                  <a:srgbClr val="FFFFFF"/>
                </a:solidFill>
              </a:rPr>
              <a:t>Photo:  Ohio Division of Forestry</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Good</a:t>
            </a:r>
            <a:r>
              <a:rPr lang="en-US" altLang="en-US"/>
              <a:t> </a:t>
            </a:r>
            <a:br>
              <a:rPr lang="en-US" altLang="en-US"/>
            </a:br>
            <a:endParaRPr lang="en-US" altLang="en-US"/>
          </a:p>
        </p:txBody>
      </p:sp>
      <p:sp>
        <p:nvSpPr>
          <p:cNvPr id="321539" name="Rectangle 3"/>
          <p:cNvSpPr>
            <a:spLocks noGrp="1" noChangeArrowheads="1"/>
          </p:cNvSpPr>
          <p:nvPr>
            <p:ph type="body" sz="half" idx="1"/>
          </p:nvPr>
        </p:nvSpPr>
        <p:spPr>
          <a:xfrm>
            <a:off x="1257300" y="1752600"/>
            <a:ext cx="3467100" cy="5105400"/>
          </a:xfrm>
        </p:spPr>
        <p:txBody>
          <a:bodyPr/>
          <a:lstStyle/>
          <a:p>
            <a:pPr>
              <a:lnSpc>
                <a:spcPct val="90000"/>
              </a:lnSpc>
              <a:buFont typeface="Wingdings" charset="2"/>
              <a:buNone/>
            </a:pPr>
            <a:r>
              <a:rPr lang="en-US" altLang="en-US" b="1"/>
              <a:t>White Fringetree</a:t>
            </a:r>
          </a:p>
          <a:p>
            <a:pPr>
              <a:lnSpc>
                <a:spcPct val="90000"/>
              </a:lnSpc>
              <a:buFont typeface="Wingdings" charset="2"/>
              <a:buNone/>
            </a:pPr>
            <a:r>
              <a:rPr lang="en-US" altLang="en-US"/>
              <a:t>	</a:t>
            </a:r>
            <a:r>
              <a:rPr lang="en-US" altLang="en-US" sz="2800" i="1"/>
              <a:t>Chionanthus virginicus</a:t>
            </a:r>
          </a:p>
          <a:p>
            <a:pPr>
              <a:lnSpc>
                <a:spcPct val="90000"/>
              </a:lnSpc>
              <a:buFont typeface="Wingdings" charset="2"/>
              <a:buNone/>
            </a:pPr>
            <a:r>
              <a:rPr lang="en-US" altLang="en-US" sz="2800" b="1" u="sng"/>
              <a:t>Attributes:</a:t>
            </a:r>
          </a:p>
          <a:p>
            <a:pPr>
              <a:lnSpc>
                <a:spcPct val="90000"/>
              </a:lnSpc>
              <a:buFont typeface="Wingdings" charset="2"/>
              <a:buNone/>
            </a:pPr>
            <a:r>
              <a:rPr lang="en-US" altLang="en-US" sz="2800"/>
              <a:t>Native</a:t>
            </a:r>
          </a:p>
          <a:p>
            <a:pPr>
              <a:lnSpc>
                <a:spcPct val="90000"/>
              </a:lnSpc>
              <a:buFont typeface="Wingdings" charset="2"/>
              <a:buNone/>
            </a:pPr>
            <a:r>
              <a:rPr lang="en-US" altLang="en-US" sz="2800"/>
              <a:t>a.k.a. Grancy Graybeard</a:t>
            </a:r>
          </a:p>
          <a:p>
            <a:pPr>
              <a:lnSpc>
                <a:spcPct val="90000"/>
              </a:lnSpc>
              <a:buFont typeface="Wingdings" charset="2"/>
              <a:buNone/>
            </a:pPr>
            <a:r>
              <a:rPr lang="en-US" altLang="en-US" sz="2800"/>
              <a:t>Small tree 20’ T.</a:t>
            </a:r>
          </a:p>
          <a:p>
            <a:pPr>
              <a:lnSpc>
                <a:spcPct val="90000"/>
              </a:lnSpc>
              <a:buFont typeface="Wingdings" charset="2"/>
              <a:buNone/>
            </a:pPr>
            <a:r>
              <a:rPr lang="en-US" altLang="en-US" sz="2800"/>
              <a:t>Fuzzy white blooms spring</a:t>
            </a:r>
          </a:p>
          <a:p>
            <a:pPr>
              <a:lnSpc>
                <a:spcPct val="90000"/>
              </a:lnSpc>
              <a:buFont typeface="Wingdings" charset="2"/>
              <a:buNone/>
            </a:pPr>
            <a:r>
              <a:rPr lang="en-US" altLang="en-US" sz="2800"/>
              <a:t>Pollution tolerant</a:t>
            </a:r>
          </a:p>
          <a:p>
            <a:pPr>
              <a:lnSpc>
                <a:spcPct val="90000"/>
              </a:lnSpc>
              <a:buFont typeface="Wingdings" charset="2"/>
              <a:buNone/>
            </a:pPr>
            <a:endParaRPr lang="en-US" altLang="en-US" sz="2800"/>
          </a:p>
          <a:p>
            <a:pPr>
              <a:lnSpc>
                <a:spcPct val="90000"/>
              </a:lnSpc>
              <a:buFont typeface="Wingdings" charset="2"/>
              <a:buNone/>
            </a:pPr>
            <a:endParaRPr lang="en-US" altLang="en-US" sz="2800"/>
          </a:p>
          <a:p>
            <a:pPr>
              <a:lnSpc>
                <a:spcPct val="90000"/>
              </a:lnSpc>
              <a:buFont typeface="Wingdings" charset="2"/>
              <a:buNone/>
            </a:pPr>
            <a:endParaRPr lang="en-US" altLang="en-US" sz="2800"/>
          </a:p>
        </p:txBody>
      </p:sp>
      <p:sp>
        <p:nvSpPr>
          <p:cNvPr id="321541" name="Text Box 5"/>
          <p:cNvSpPr txBox="1">
            <a:spLocks noChangeArrowheads="1"/>
          </p:cNvSpPr>
          <p:nvPr/>
        </p:nvSpPr>
        <p:spPr bwMode="auto">
          <a:xfrm>
            <a:off x="1905000" y="1143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for Moist Sunny Sites</a:t>
            </a:r>
          </a:p>
        </p:txBody>
      </p:sp>
      <p:pic>
        <p:nvPicPr>
          <p:cNvPr id="321542" name="Picture 6" descr="HRDLSSL"/>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267200" y="2286000"/>
            <a:ext cx="4343400" cy="3257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Good</a:t>
            </a:r>
            <a:r>
              <a:rPr lang="en-US" altLang="en-US"/>
              <a:t> </a:t>
            </a:r>
            <a:br>
              <a:rPr lang="en-US" altLang="en-US"/>
            </a:br>
            <a:endParaRPr lang="en-US" altLang="en-US"/>
          </a:p>
        </p:txBody>
      </p:sp>
      <p:sp>
        <p:nvSpPr>
          <p:cNvPr id="401411" name="Rectangle 3"/>
          <p:cNvSpPr>
            <a:spLocks noGrp="1" noChangeArrowheads="1"/>
          </p:cNvSpPr>
          <p:nvPr>
            <p:ph type="body" sz="half" idx="1"/>
          </p:nvPr>
        </p:nvSpPr>
        <p:spPr>
          <a:xfrm>
            <a:off x="1257300" y="1981200"/>
            <a:ext cx="4305300" cy="4876800"/>
          </a:xfrm>
        </p:spPr>
        <p:txBody>
          <a:bodyPr/>
          <a:lstStyle/>
          <a:p>
            <a:pPr>
              <a:lnSpc>
                <a:spcPct val="90000"/>
              </a:lnSpc>
              <a:buFont typeface="Wingdings" charset="2"/>
              <a:buNone/>
            </a:pPr>
            <a:r>
              <a:rPr lang="en-US" altLang="en-US" b="1"/>
              <a:t>Southern magnolia</a:t>
            </a:r>
          </a:p>
          <a:p>
            <a:pPr>
              <a:lnSpc>
                <a:spcPct val="90000"/>
              </a:lnSpc>
              <a:buFont typeface="Wingdings" charset="2"/>
              <a:buNone/>
            </a:pPr>
            <a:r>
              <a:rPr lang="en-US" altLang="en-US"/>
              <a:t>	</a:t>
            </a:r>
            <a:r>
              <a:rPr lang="en-US" altLang="en-US" sz="2800" i="1"/>
              <a:t>Magnolia grandiflora</a:t>
            </a:r>
          </a:p>
          <a:p>
            <a:pPr>
              <a:lnSpc>
                <a:spcPct val="90000"/>
              </a:lnSpc>
              <a:buFont typeface="Wingdings" charset="2"/>
              <a:buNone/>
            </a:pPr>
            <a:r>
              <a:rPr lang="en-US" altLang="en-US" sz="2800" b="1" i="1" u="sng"/>
              <a:t>Attributes:</a:t>
            </a:r>
          </a:p>
          <a:p>
            <a:pPr>
              <a:lnSpc>
                <a:spcPct val="90000"/>
              </a:lnSpc>
              <a:buFont typeface="Wingdings" charset="2"/>
              <a:buNone/>
            </a:pPr>
            <a:r>
              <a:rPr lang="en-US" altLang="en-US" sz="2800" i="1"/>
              <a:t>Stately large tree</a:t>
            </a:r>
          </a:p>
          <a:p>
            <a:pPr>
              <a:lnSpc>
                <a:spcPct val="90000"/>
              </a:lnSpc>
              <a:buFont typeface="Wingdings" charset="2"/>
              <a:buNone/>
            </a:pPr>
            <a:r>
              <a:rPr lang="en-US" altLang="en-US" sz="2800" i="1"/>
              <a:t>Evergreen</a:t>
            </a:r>
          </a:p>
          <a:p>
            <a:pPr>
              <a:lnSpc>
                <a:spcPct val="90000"/>
              </a:lnSpc>
              <a:buFont typeface="Wingdings" charset="2"/>
              <a:buNone/>
            </a:pPr>
            <a:r>
              <a:rPr lang="en-US" altLang="en-US" sz="2800" i="1"/>
              <a:t>Creamy summer flowers</a:t>
            </a:r>
          </a:p>
          <a:p>
            <a:pPr>
              <a:lnSpc>
                <a:spcPct val="90000"/>
              </a:lnSpc>
              <a:buFont typeface="Wingdings" charset="2"/>
              <a:buNone/>
            </a:pPr>
            <a:r>
              <a:rPr lang="en-US" altLang="en-US" sz="2800" b="1" i="1" u="sng"/>
              <a:t>Cultivars:</a:t>
            </a:r>
          </a:p>
          <a:p>
            <a:pPr>
              <a:lnSpc>
                <a:spcPct val="90000"/>
              </a:lnSpc>
              <a:buFont typeface="Wingdings" charset="2"/>
              <a:buNone/>
            </a:pPr>
            <a:r>
              <a:rPr lang="en-US" altLang="en-US" sz="2800"/>
              <a:t>‘Little Gem’</a:t>
            </a:r>
          </a:p>
          <a:p>
            <a:pPr>
              <a:lnSpc>
                <a:spcPct val="90000"/>
              </a:lnSpc>
              <a:buFont typeface="Wingdings" charset="2"/>
              <a:buNone/>
            </a:pPr>
            <a:r>
              <a:rPr lang="en-US" altLang="en-US" sz="2800"/>
              <a:t>‘Bracken’s Brown Beauty’</a:t>
            </a:r>
          </a:p>
          <a:p>
            <a:pPr>
              <a:lnSpc>
                <a:spcPct val="90000"/>
              </a:lnSpc>
              <a:buFont typeface="Wingdings" charset="2"/>
              <a:buNone/>
            </a:pPr>
            <a:r>
              <a:rPr lang="en-US" altLang="en-US" sz="2800"/>
              <a:t>‘Alta’</a:t>
            </a:r>
          </a:p>
          <a:p>
            <a:pPr>
              <a:lnSpc>
                <a:spcPct val="90000"/>
              </a:lnSpc>
              <a:buFont typeface="Wingdings" charset="2"/>
              <a:buNone/>
            </a:pPr>
            <a:endParaRPr lang="en-US" altLang="en-US" sz="2800"/>
          </a:p>
        </p:txBody>
      </p:sp>
      <p:sp>
        <p:nvSpPr>
          <p:cNvPr id="401413" name="Text Box 5"/>
          <p:cNvSpPr txBox="1">
            <a:spLocks noChangeArrowheads="1"/>
          </p:cNvSpPr>
          <p:nvPr/>
        </p:nvSpPr>
        <p:spPr bwMode="auto">
          <a:xfrm>
            <a:off x="1905000" y="1143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for Moist Sunny Sites</a:t>
            </a:r>
          </a:p>
        </p:txBody>
      </p:sp>
      <p:pic>
        <p:nvPicPr>
          <p:cNvPr id="401414" name="Picture 6" descr="RKVHFLQP"/>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48250" y="1981200"/>
            <a:ext cx="3313113" cy="441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Good</a:t>
            </a:r>
            <a:r>
              <a:rPr lang="en-US" altLang="en-US"/>
              <a:t> </a:t>
            </a:r>
            <a:br>
              <a:rPr lang="en-US" altLang="en-US"/>
            </a:br>
            <a:endParaRPr lang="en-US" altLang="en-US"/>
          </a:p>
        </p:txBody>
      </p:sp>
      <p:sp>
        <p:nvSpPr>
          <p:cNvPr id="323587" name="Rectangle 3"/>
          <p:cNvSpPr>
            <a:spLocks noGrp="1" noChangeArrowheads="1"/>
          </p:cNvSpPr>
          <p:nvPr>
            <p:ph type="body" sz="half" idx="1"/>
          </p:nvPr>
        </p:nvSpPr>
        <p:spPr>
          <a:xfrm>
            <a:off x="1257300" y="1981200"/>
            <a:ext cx="4305300" cy="4038600"/>
          </a:xfrm>
        </p:spPr>
        <p:txBody>
          <a:bodyPr/>
          <a:lstStyle/>
          <a:p>
            <a:pPr>
              <a:buFont typeface="Wingdings" charset="2"/>
              <a:buNone/>
            </a:pPr>
            <a:r>
              <a:rPr lang="en-US" altLang="en-US" b="1"/>
              <a:t>Willow Oak</a:t>
            </a:r>
          </a:p>
          <a:p>
            <a:pPr>
              <a:buFont typeface="Wingdings" charset="2"/>
              <a:buNone/>
            </a:pPr>
            <a:r>
              <a:rPr lang="en-US" altLang="en-US"/>
              <a:t>	</a:t>
            </a:r>
            <a:r>
              <a:rPr lang="en-US" altLang="en-US" sz="2800" i="1"/>
              <a:t>Quercus phellos</a:t>
            </a:r>
          </a:p>
          <a:p>
            <a:pPr>
              <a:buFont typeface="Wingdings" charset="2"/>
              <a:buNone/>
            </a:pPr>
            <a:r>
              <a:rPr lang="en-US" altLang="en-US" sz="2800" b="1" u="sng"/>
              <a:t>Attributes:</a:t>
            </a:r>
          </a:p>
          <a:p>
            <a:pPr>
              <a:buFont typeface="Wingdings" charset="2"/>
              <a:buNone/>
            </a:pPr>
            <a:r>
              <a:rPr lang="en-US" altLang="en-US" sz="2800"/>
              <a:t>Best overall oak</a:t>
            </a:r>
          </a:p>
          <a:p>
            <a:pPr>
              <a:buFont typeface="Wingdings" charset="2"/>
              <a:buNone/>
            </a:pPr>
            <a:r>
              <a:rPr lang="en-US" altLang="en-US" sz="2800"/>
              <a:t>Great street tree</a:t>
            </a:r>
          </a:p>
          <a:p>
            <a:pPr>
              <a:buFont typeface="Wingdings" charset="2"/>
              <a:buNone/>
            </a:pPr>
            <a:r>
              <a:rPr lang="en-US" altLang="en-US" sz="2800"/>
              <a:t>Fine texture</a:t>
            </a:r>
          </a:p>
          <a:p>
            <a:pPr>
              <a:buFont typeface="Wingdings" charset="2"/>
              <a:buNone/>
            </a:pPr>
            <a:r>
              <a:rPr lang="en-US" altLang="en-US" sz="2800"/>
              <a:t>50’ x 40’ w</a:t>
            </a:r>
          </a:p>
          <a:p>
            <a:pPr>
              <a:buFont typeface="Wingdings" charset="2"/>
              <a:buNone/>
            </a:pPr>
            <a:endParaRPr lang="en-US" altLang="en-US" sz="2800"/>
          </a:p>
          <a:p>
            <a:pPr>
              <a:buFont typeface="Wingdings" charset="2"/>
              <a:buNone/>
            </a:pPr>
            <a:endParaRPr lang="en-US" altLang="en-US" sz="2800"/>
          </a:p>
        </p:txBody>
      </p:sp>
      <p:sp>
        <p:nvSpPr>
          <p:cNvPr id="323589" name="Text Box 5"/>
          <p:cNvSpPr txBox="1">
            <a:spLocks noChangeArrowheads="1"/>
          </p:cNvSpPr>
          <p:nvPr/>
        </p:nvSpPr>
        <p:spPr bwMode="auto">
          <a:xfrm>
            <a:off x="1524000" y="13716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for Moist Sunny Sites</a:t>
            </a:r>
          </a:p>
        </p:txBody>
      </p:sp>
      <p:pic>
        <p:nvPicPr>
          <p:cNvPr id="323590" name="Picture 6" descr="VETLOLLP"/>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33950" y="1981200"/>
            <a:ext cx="3314700" cy="441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Good</a:t>
            </a:r>
            <a:r>
              <a:rPr lang="en-US" altLang="en-US"/>
              <a:t> </a:t>
            </a:r>
            <a:br>
              <a:rPr lang="en-US" altLang="en-US"/>
            </a:br>
            <a:endParaRPr lang="en-US" altLang="en-US"/>
          </a:p>
        </p:txBody>
      </p:sp>
      <p:sp>
        <p:nvSpPr>
          <p:cNvPr id="313347" name="Rectangle 3"/>
          <p:cNvSpPr>
            <a:spLocks noGrp="1" noChangeArrowheads="1"/>
          </p:cNvSpPr>
          <p:nvPr>
            <p:ph type="body" sz="half" idx="1"/>
          </p:nvPr>
        </p:nvSpPr>
        <p:spPr>
          <a:xfrm>
            <a:off x="1143000" y="1752600"/>
            <a:ext cx="4419600" cy="4876800"/>
          </a:xfrm>
        </p:spPr>
        <p:txBody>
          <a:bodyPr/>
          <a:lstStyle/>
          <a:p>
            <a:pPr>
              <a:lnSpc>
                <a:spcPct val="90000"/>
              </a:lnSpc>
              <a:buFont typeface="Wingdings" charset="2"/>
              <a:buNone/>
            </a:pPr>
            <a:r>
              <a:rPr lang="en-US" altLang="en-US" b="1"/>
              <a:t>Baldcypress</a:t>
            </a:r>
          </a:p>
          <a:p>
            <a:pPr>
              <a:lnSpc>
                <a:spcPct val="90000"/>
              </a:lnSpc>
              <a:buFont typeface="Wingdings" charset="2"/>
              <a:buNone/>
            </a:pPr>
            <a:r>
              <a:rPr lang="en-US" altLang="en-US"/>
              <a:t>	</a:t>
            </a:r>
            <a:r>
              <a:rPr lang="en-US" altLang="en-US" sz="2800" i="1"/>
              <a:t>Taxodium distichum</a:t>
            </a:r>
          </a:p>
          <a:p>
            <a:pPr>
              <a:lnSpc>
                <a:spcPct val="90000"/>
              </a:lnSpc>
              <a:buFont typeface="Wingdings" charset="2"/>
              <a:buNone/>
            </a:pPr>
            <a:r>
              <a:rPr lang="en-US" altLang="en-US" sz="2800" b="1" u="sng"/>
              <a:t>Attributes:</a:t>
            </a:r>
          </a:p>
          <a:p>
            <a:pPr>
              <a:lnSpc>
                <a:spcPct val="90000"/>
              </a:lnSpc>
              <a:buFont typeface="Wingdings" charset="2"/>
              <a:buNone/>
            </a:pPr>
            <a:r>
              <a:rPr lang="en-US" altLang="en-US" sz="2800"/>
              <a:t>Perfect Form</a:t>
            </a:r>
          </a:p>
          <a:p>
            <a:pPr>
              <a:lnSpc>
                <a:spcPct val="90000"/>
              </a:lnSpc>
              <a:buFont typeface="Wingdings" charset="2"/>
              <a:buNone/>
            </a:pPr>
            <a:r>
              <a:rPr lang="en-US" altLang="en-US" sz="2800"/>
              <a:t>Red-bronze Fall Color</a:t>
            </a:r>
          </a:p>
          <a:p>
            <a:pPr>
              <a:lnSpc>
                <a:spcPct val="90000"/>
              </a:lnSpc>
              <a:buFont typeface="Wingdings" charset="2"/>
              <a:buNone/>
            </a:pPr>
            <a:r>
              <a:rPr lang="en-US" altLang="en-US" sz="2800"/>
              <a:t>Tolerant of wet or dry sites</a:t>
            </a:r>
          </a:p>
          <a:p>
            <a:pPr>
              <a:lnSpc>
                <a:spcPct val="90000"/>
              </a:lnSpc>
              <a:buFont typeface="Wingdings" charset="2"/>
              <a:buNone/>
            </a:pPr>
            <a:r>
              <a:rPr lang="en-US" altLang="en-US" sz="2800" b="1" u="sng"/>
              <a:t>Cultivars</a:t>
            </a:r>
            <a:r>
              <a:rPr lang="en-US" altLang="en-US" sz="2800" b="1" i="1" u="sng"/>
              <a:t>:</a:t>
            </a:r>
          </a:p>
          <a:p>
            <a:pPr>
              <a:lnSpc>
                <a:spcPct val="90000"/>
              </a:lnSpc>
            </a:pPr>
            <a:r>
              <a:rPr lang="en-US" altLang="en-US" sz="2800"/>
              <a:t>Pendens</a:t>
            </a:r>
          </a:p>
          <a:p>
            <a:pPr>
              <a:lnSpc>
                <a:spcPct val="90000"/>
              </a:lnSpc>
            </a:pPr>
            <a:r>
              <a:rPr lang="en-US" altLang="en-US" sz="2800"/>
              <a:t>Monarch of Illinois</a:t>
            </a:r>
          </a:p>
          <a:p>
            <a:pPr>
              <a:lnSpc>
                <a:spcPct val="90000"/>
              </a:lnSpc>
            </a:pPr>
            <a:r>
              <a:rPr lang="en-US" altLang="en-US" sz="2800"/>
              <a:t>Shawnee Brave</a:t>
            </a:r>
          </a:p>
        </p:txBody>
      </p:sp>
      <p:sp>
        <p:nvSpPr>
          <p:cNvPr id="313349" name="Text Box 5"/>
          <p:cNvSpPr txBox="1">
            <a:spLocks noChangeArrowheads="1"/>
          </p:cNvSpPr>
          <p:nvPr/>
        </p:nvSpPr>
        <p:spPr bwMode="auto">
          <a:xfrm>
            <a:off x="2209800" y="1143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for Moist Sunny Sites</a:t>
            </a:r>
          </a:p>
        </p:txBody>
      </p:sp>
      <p:pic>
        <p:nvPicPr>
          <p:cNvPr id="313350" name="Picture 6" descr="cdot04-14"/>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715000" y="1828800"/>
            <a:ext cx="3119438" cy="4756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2980" name="Picture 4" descr="cdot06-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04800"/>
            <a:ext cx="4381500" cy="6553200"/>
          </a:xfrm>
          <a:prstGeom prst="rect">
            <a:avLst/>
          </a:prstGeom>
          <a:noFill/>
          <a:extLst>
            <a:ext uri="{909E8E84-426E-40DD-AFC4-6F175D3DCCD1}">
              <a14:hiddenFill xmlns:a14="http://schemas.microsoft.com/office/drawing/2010/main">
                <a:solidFill>
                  <a:srgbClr val="FFFFFF"/>
                </a:solidFill>
              </a14:hiddenFill>
            </a:ext>
          </a:extLst>
        </p:spPr>
      </p:pic>
      <p:sp>
        <p:nvSpPr>
          <p:cNvPr id="382981" name="Rectangle 5"/>
          <p:cNvSpPr>
            <a:spLocks noChangeArrowheads="1"/>
          </p:cNvSpPr>
          <p:nvPr/>
        </p:nvSpPr>
        <p:spPr bwMode="auto">
          <a:xfrm>
            <a:off x="4648200" y="6324600"/>
            <a:ext cx="32702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altLang="en-US" sz="1200" b="1">
                <a:solidFill>
                  <a:srgbClr val="FFFFFF"/>
                </a:solidFill>
              </a:rPr>
              <a:t>Photos Courtesy Ohio Division of Forestry</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en-US"/>
              <a:t>Asking the Right Questions</a:t>
            </a:r>
          </a:p>
        </p:txBody>
      </p:sp>
      <p:sp>
        <p:nvSpPr>
          <p:cNvPr id="4099" name="Rectangle 3"/>
          <p:cNvSpPr>
            <a:spLocks noGrp="1" noChangeArrowheads="1"/>
          </p:cNvSpPr>
          <p:nvPr>
            <p:ph type="body" idx="1"/>
          </p:nvPr>
        </p:nvSpPr>
        <p:spPr/>
        <p:txBody>
          <a:bodyPr/>
          <a:lstStyle/>
          <a:p>
            <a:r>
              <a:rPr lang="en-US" altLang="en-US"/>
              <a:t>What is the purpose of the tree?</a:t>
            </a:r>
          </a:p>
          <a:p>
            <a:endParaRPr lang="en-US" altLang="en-US"/>
          </a:p>
          <a:p>
            <a:r>
              <a:rPr lang="en-US" altLang="en-US"/>
              <a:t>What are the characteristics of the planting site?</a:t>
            </a:r>
          </a:p>
          <a:p>
            <a:endParaRPr lang="en-US" altLang="en-US"/>
          </a:p>
          <a:p>
            <a:r>
              <a:rPr lang="en-US" altLang="en-US"/>
              <a:t>What are the characteristics of the tree?</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Good</a:t>
            </a:r>
            <a:r>
              <a:rPr lang="en-US" altLang="en-US"/>
              <a:t> </a:t>
            </a:r>
            <a:br>
              <a:rPr lang="en-US" altLang="en-US"/>
            </a:br>
            <a:endParaRPr lang="en-US" altLang="en-US"/>
          </a:p>
        </p:txBody>
      </p:sp>
      <p:sp>
        <p:nvSpPr>
          <p:cNvPr id="363523" name="Rectangle 3"/>
          <p:cNvSpPr>
            <a:spLocks noGrp="1" noChangeArrowheads="1"/>
          </p:cNvSpPr>
          <p:nvPr>
            <p:ph type="body" sz="half" idx="1"/>
          </p:nvPr>
        </p:nvSpPr>
        <p:spPr>
          <a:xfrm>
            <a:off x="1257300" y="1981200"/>
            <a:ext cx="3848100" cy="4419600"/>
          </a:xfrm>
        </p:spPr>
        <p:txBody>
          <a:bodyPr/>
          <a:lstStyle/>
          <a:p>
            <a:pPr>
              <a:buFont typeface="Wingdings" charset="2"/>
              <a:buNone/>
            </a:pPr>
            <a:r>
              <a:rPr lang="en-US" altLang="en-US" b="1"/>
              <a:t>Persian Parrotia</a:t>
            </a:r>
          </a:p>
          <a:p>
            <a:pPr>
              <a:buFont typeface="Wingdings" charset="2"/>
              <a:buNone/>
            </a:pPr>
            <a:r>
              <a:rPr lang="en-US" altLang="en-US"/>
              <a:t>	</a:t>
            </a:r>
            <a:r>
              <a:rPr lang="en-US" altLang="en-US" sz="2800" i="1"/>
              <a:t>Parrotia persica</a:t>
            </a:r>
          </a:p>
          <a:p>
            <a:pPr>
              <a:buFont typeface="Wingdings" charset="2"/>
              <a:buNone/>
            </a:pPr>
            <a:r>
              <a:rPr lang="en-US" altLang="en-US" sz="2800" b="1" u="sng"/>
              <a:t>Atrributes</a:t>
            </a:r>
            <a:r>
              <a:rPr lang="en-US" altLang="en-US" sz="2800" b="1" i="1" u="sng"/>
              <a:t>:</a:t>
            </a:r>
          </a:p>
          <a:p>
            <a:pPr>
              <a:buFont typeface="Wingdings" charset="2"/>
              <a:buNone/>
            </a:pPr>
            <a:r>
              <a:rPr lang="en-US" altLang="en-US" sz="2800"/>
              <a:t>Foliage-opens reddish, turns deep green and turns 3 brilliant colors in fall</a:t>
            </a:r>
          </a:p>
          <a:p>
            <a:pPr>
              <a:buFont typeface="Wingdings" charset="2"/>
              <a:buNone/>
            </a:pPr>
            <a:r>
              <a:rPr lang="en-US" altLang="en-US" sz="2800"/>
              <a:t>Interesting winter form</a:t>
            </a:r>
          </a:p>
          <a:p>
            <a:pPr>
              <a:buFont typeface="Wingdings" charset="2"/>
              <a:buNone/>
            </a:pPr>
            <a:endParaRPr lang="en-US" altLang="en-US" sz="2800"/>
          </a:p>
        </p:txBody>
      </p:sp>
      <p:sp>
        <p:nvSpPr>
          <p:cNvPr id="363525" name="Text Box 5"/>
          <p:cNvSpPr txBox="1">
            <a:spLocks noChangeArrowheads="1"/>
          </p:cNvSpPr>
          <p:nvPr/>
        </p:nvSpPr>
        <p:spPr bwMode="auto">
          <a:xfrm>
            <a:off x="2057400" y="1143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for Sunny Sites</a:t>
            </a:r>
          </a:p>
        </p:txBody>
      </p:sp>
      <p:pic>
        <p:nvPicPr>
          <p:cNvPr id="363526" name="Picture 6" descr="UKGLOILL"/>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27419" t="670"/>
          <a:stretch>
            <a:fillRect/>
          </a:stretch>
        </p:blipFill>
        <p:spPr>
          <a:xfrm>
            <a:off x="5257800" y="2286000"/>
            <a:ext cx="3429000" cy="3527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Good</a:t>
            </a:r>
            <a:r>
              <a:rPr lang="en-US" altLang="en-US"/>
              <a:t> </a:t>
            </a:r>
            <a:br>
              <a:rPr lang="en-US" altLang="en-US"/>
            </a:br>
            <a:endParaRPr lang="en-US" altLang="en-US"/>
          </a:p>
        </p:txBody>
      </p:sp>
      <p:sp>
        <p:nvSpPr>
          <p:cNvPr id="365571" name="Rectangle 3"/>
          <p:cNvSpPr>
            <a:spLocks noGrp="1" noChangeArrowheads="1"/>
          </p:cNvSpPr>
          <p:nvPr>
            <p:ph type="body" sz="half" idx="1"/>
          </p:nvPr>
        </p:nvSpPr>
        <p:spPr>
          <a:xfrm>
            <a:off x="1257300" y="1981200"/>
            <a:ext cx="3810000" cy="3276600"/>
          </a:xfrm>
        </p:spPr>
        <p:txBody>
          <a:bodyPr/>
          <a:lstStyle/>
          <a:p>
            <a:pPr>
              <a:buFont typeface="Wingdings" charset="2"/>
              <a:buNone/>
            </a:pPr>
            <a:r>
              <a:rPr lang="en-US" altLang="en-US" b="1"/>
              <a:t>Lacebark Pine</a:t>
            </a:r>
          </a:p>
          <a:p>
            <a:pPr>
              <a:buFont typeface="Wingdings" charset="2"/>
              <a:buNone/>
            </a:pPr>
            <a:r>
              <a:rPr lang="en-US" altLang="en-US"/>
              <a:t>	</a:t>
            </a:r>
            <a:r>
              <a:rPr lang="en-US" altLang="en-US" sz="2800" i="1"/>
              <a:t>Pinus bungeana</a:t>
            </a:r>
          </a:p>
          <a:p>
            <a:pPr>
              <a:buFont typeface="Wingdings" charset="2"/>
              <a:buNone/>
            </a:pPr>
            <a:r>
              <a:rPr lang="en-US" altLang="en-US" sz="2800" b="1" u="sng"/>
              <a:t>Attributes</a:t>
            </a:r>
            <a:r>
              <a:rPr lang="en-US" altLang="en-US" sz="2800" b="1" i="1" u="sng"/>
              <a:t>:</a:t>
            </a:r>
          </a:p>
          <a:p>
            <a:pPr>
              <a:buFont typeface="Wingdings" charset="2"/>
              <a:buNone/>
            </a:pPr>
            <a:r>
              <a:rPr lang="en-US" altLang="en-US" sz="2800"/>
              <a:t>30’ x 30’ w</a:t>
            </a:r>
          </a:p>
          <a:p>
            <a:pPr>
              <a:buFont typeface="Wingdings" charset="2"/>
              <a:buNone/>
            </a:pPr>
            <a:r>
              <a:rPr lang="en-US" altLang="en-US" sz="2800"/>
              <a:t>Beautiful bark</a:t>
            </a:r>
          </a:p>
          <a:p>
            <a:pPr>
              <a:buFont typeface="Wingdings" charset="2"/>
              <a:buNone/>
            </a:pPr>
            <a:endParaRPr lang="en-US" altLang="en-US" sz="2800"/>
          </a:p>
        </p:txBody>
      </p:sp>
      <p:sp>
        <p:nvSpPr>
          <p:cNvPr id="365573" name="Text Box 5"/>
          <p:cNvSpPr txBox="1">
            <a:spLocks noChangeArrowheads="1"/>
          </p:cNvSpPr>
          <p:nvPr/>
        </p:nvSpPr>
        <p:spPr bwMode="auto">
          <a:xfrm>
            <a:off x="2133600" y="1143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for Sunny Sites</a:t>
            </a:r>
          </a:p>
        </p:txBody>
      </p:sp>
      <p:pic>
        <p:nvPicPr>
          <p:cNvPr id="365574" name="Picture 6" descr="USCOAYTL"/>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962400" y="3124200"/>
            <a:ext cx="4724400" cy="3535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Good</a:t>
            </a:r>
            <a:r>
              <a:rPr lang="en-US" altLang="en-US"/>
              <a:t> </a:t>
            </a:r>
            <a:br>
              <a:rPr lang="en-US" altLang="en-US"/>
            </a:br>
            <a:endParaRPr lang="en-US" altLang="en-US"/>
          </a:p>
        </p:txBody>
      </p:sp>
      <p:sp>
        <p:nvSpPr>
          <p:cNvPr id="367619" name="Rectangle 3"/>
          <p:cNvSpPr>
            <a:spLocks noGrp="1" noChangeArrowheads="1"/>
          </p:cNvSpPr>
          <p:nvPr>
            <p:ph type="body" sz="half" idx="1"/>
          </p:nvPr>
        </p:nvSpPr>
        <p:spPr>
          <a:xfrm>
            <a:off x="1257300" y="1981200"/>
            <a:ext cx="3848100" cy="3962400"/>
          </a:xfrm>
        </p:spPr>
        <p:txBody>
          <a:bodyPr/>
          <a:lstStyle/>
          <a:p>
            <a:pPr>
              <a:buFont typeface="Wingdings" charset="2"/>
              <a:buNone/>
            </a:pPr>
            <a:r>
              <a:rPr lang="en-US" altLang="en-US" b="1"/>
              <a:t>Chinese Pistache</a:t>
            </a:r>
          </a:p>
          <a:p>
            <a:pPr>
              <a:buFont typeface="Wingdings" charset="2"/>
              <a:buNone/>
            </a:pPr>
            <a:r>
              <a:rPr lang="en-US" altLang="en-US"/>
              <a:t>	</a:t>
            </a:r>
            <a:r>
              <a:rPr lang="en-US" altLang="en-US" sz="2800" i="1"/>
              <a:t>Pistacia chinensis</a:t>
            </a:r>
          </a:p>
          <a:p>
            <a:pPr>
              <a:buFont typeface="Wingdings" charset="2"/>
              <a:buNone/>
            </a:pPr>
            <a:r>
              <a:rPr lang="en-US" altLang="en-US" sz="2800" b="1" u="sng"/>
              <a:t>Attributes</a:t>
            </a:r>
            <a:r>
              <a:rPr lang="en-US" altLang="en-US" sz="2800" b="1" i="1" u="sng"/>
              <a:t>:</a:t>
            </a:r>
          </a:p>
          <a:p>
            <a:pPr>
              <a:buFont typeface="Wingdings" charset="2"/>
              <a:buNone/>
            </a:pPr>
            <a:r>
              <a:rPr lang="en-US" altLang="en-US" sz="2800"/>
              <a:t>30 x 30’ w</a:t>
            </a:r>
          </a:p>
          <a:p>
            <a:pPr>
              <a:buFont typeface="Wingdings" charset="2"/>
              <a:buNone/>
            </a:pPr>
            <a:r>
              <a:rPr lang="en-US" altLang="en-US" sz="2800"/>
              <a:t>Drought resistant</a:t>
            </a:r>
          </a:p>
          <a:p>
            <a:pPr>
              <a:buFont typeface="Wingdings" charset="2"/>
              <a:buNone/>
            </a:pPr>
            <a:r>
              <a:rPr lang="en-US" altLang="en-US" sz="2800"/>
              <a:t>Beautiful bark</a:t>
            </a:r>
          </a:p>
          <a:p>
            <a:pPr>
              <a:buFont typeface="Wingdings" charset="2"/>
              <a:buNone/>
            </a:pPr>
            <a:r>
              <a:rPr lang="en-US" altLang="en-US" sz="2800"/>
              <a:t>Excellent fall color</a:t>
            </a:r>
          </a:p>
          <a:p>
            <a:pPr>
              <a:buFont typeface="Wingdings" charset="2"/>
              <a:buNone/>
            </a:pPr>
            <a:endParaRPr lang="en-US" altLang="en-US" sz="2800"/>
          </a:p>
          <a:p>
            <a:pPr>
              <a:buFont typeface="Wingdings" charset="2"/>
              <a:buNone/>
            </a:pPr>
            <a:endParaRPr lang="en-US" altLang="en-US" sz="2800"/>
          </a:p>
        </p:txBody>
      </p:sp>
      <p:sp>
        <p:nvSpPr>
          <p:cNvPr id="367621" name="Text Box 5"/>
          <p:cNvSpPr txBox="1">
            <a:spLocks noChangeArrowheads="1"/>
          </p:cNvSpPr>
          <p:nvPr/>
        </p:nvSpPr>
        <p:spPr bwMode="auto">
          <a:xfrm>
            <a:off x="2209800" y="12192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for Sunny Sites</a:t>
            </a:r>
          </a:p>
        </p:txBody>
      </p:sp>
      <p:pic>
        <p:nvPicPr>
          <p:cNvPr id="367622" name="Picture 6" descr="USHNBLUL"/>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11290" t="-2150"/>
          <a:stretch>
            <a:fillRect/>
          </a:stretch>
        </p:blipFill>
        <p:spPr>
          <a:xfrm>
            <a:off x="4953000" y="2209800"/>
            <a:ext cx="4191000" cy="3619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Good</a:t>
            </a:r>
            <a:r>
              <a:rPr lang="en-US" altLang="en-US"/>
              <a:t> </a:t>
            </a:r>
            <a:br>
              <a:rPr lang="en-US" altLang="en-US"/>
            </a:br>
            <a:endParaRPr lang="en-US" altLang="en-US"/>
          </a:p>
        </p:txBody>
      </p:sp>
      <p:sp>
        <p:nvSpPr>
          <p:cNvPr id="359427" name="Rectangle 3"/>
          <p:cNvSpPr>
            <a:spLocks noGrp="1" noChangeArrowheads="1"/>
          </p:cNvSpPr>
          <p:nvPr>
            <p:ph type="body" sz="half" idx="1"/>
          </p:nvPr>
        </p:nvSpPr>
        <p:spPr>
          <a:xfrm>
            <a:off x="1257300" y="1676400"/>
            <a:ext cx="4000500" cy="4800600"/>
          </a:xfrm>
        </p:spPr>
        <p:txBody>
          <a:bodyPr/>
          <a:lstStyle/>
          <a:p>
            <a:pPr>
              <a:lnSpc>
                <a:spcPct val="90000"/>
              </a:lnSpc>
              <a:buFont typeface="Wingdings" charset="2"/>
              <a:buNone/>
            </a:pPr>
            <a:r>
              <a:rPr lang="en-US" altLang="en-US" sz="2800" b="1"/>
              <a:t>American Yellowwood</a:t>
            </a:r>
          </a:p>
          <a:p>
            <a:pPr>
              <a:lnSpc>
                <a:spcPct val="90000"/>
              </a:lnSpc>
              <a:buFont typeface="Wingdings" charset="2"/>
              <a:buNone/>
            </a:pPr>
            <a:r>
              <a:rPr lang="en-US" altLang="en-US" sz="2800"/>
              <a:t>	</a:t>
            </a:r>
            <a:r>
              <a:rPr lang="en-US" altLang="en-US" sz="2800" i="1"/>
              <a:t>Cladastris kentuckea</a:t>
            </a:r>
          </a:p>
          <a:p>
            <a:pPr>
              <a:lnSpc>
                <a:spcPct val="90000"/>
              </a:lnSpc>
              <a:buFont typeface="Wingdings" charset="2"/>
              <a:buNone/>
            </a:pPr>
            <a:r>
              <a:rPr lang="en-US" altLang="en-US" sz="2800" b="1" u="sng"/>
              <a:t>Attributes:</a:t>
            </a:r>
          </a:p>
          <a:p>
            <a:pPr>
              <a:lnSpc>
                <a:spcPct val="90000"/>
              </a:lnSpc>
              <a:buFont typeface="Wingdings" charset="2"/>
              <a:buNone/>
            </a:pPr>
            <a:r>
              <a:rPr lang="en-US" altLang="en-US" sz="2800"/>
              <a:t>50’ x 55’ W</a:t>
            </a:r>
          </a:p>
          <a:p>
            <a:pPr>
              <a:lnSpc>
                <a:spcPct val="90000"/>
              </a:lnSpc>
              <a:buFont typeface="Wingdings" charset="2"/>
              <a:buNone/>
            </a:pPr>
            <a:r>
              <a:rPr lang="en-US" altLang="en-US" sz="2800"/>
              <a:t>Nice shade tree</a:t>
            </a:r>
          </a:p>
          <a:p>
            <a:pPr>
              <a:lnSpc>
                <a:spcPct val="90000"/>
              </a:lnSpc>
              <a:buFont typeface="Wingdings" charset="2"/>
              <a:buNone/>
            </a:pPr>
            <a:r>
              <a:rPr lang="en-US" altLang="en-US" sz="2800"/>
              <a:t>Floral show every 2-3 years</a:t>
            </a:r>
          </a:p>
          <a:p>
            <a:pPr>
              <a:lnSpc>
                <a:spcPct val="90000"/>
              </a:lnSpc>
              <a:buFont typeface="Wingdings" charset="2"/>
              <a:buNone/>
            </a:pPr>
            <a:r>
              <a:rPr lang="en-US" altLang="en-US" sz="2800"/>
              <a:t>Yellow-copper fall color</a:t>
            </a:r>
          </a:p>
          <a:p>
            <a:pPr>
              <a:lnSpc>
                <a:spcPct val="90000"/>
              </a:lnSpc>
              <a:buFont typeface="Wingdings" charset="2"/>
              <a:buNone/>
            </a:pPr>
            <a:r>
              <a:rPr lang="en-US" altLang="en-US" sz="2800" b="1" u="sng"/>
              <a:t>Cultivars</a:t>
            </a:r>
            <a:r>
              <a:rPr lang="en-US" altLang="en-US" sz="2800" b="1" i="1" u="sng"/>
              <a:t>:</a:t>
            </a:r>
          </a:p>
          <a:p>
            <a:pPr>
              <a:lnSpc>
                <a:spcPct val="90000"/>
              </a:lnSpc>
              <a:buFont typeface="Wingdings" charset="2"/>
              <a:buNone/>
            </a:pPr>
            <a:r>
              <a:rPr lang="en-US" altLang="en-US" sz="2800"/>
              <a:t>‘Rosea’</a:t>
            </a:r>
          </a:p>
        </p:txBody>
      </p:sp>
      <p:sp>
        <p:nvSpPr>
          <p:cNvPr id="359429" name="Text Box 5"/>
          <p:cNvSpPr txBox="1">
            <a:spLocks noChangeArrowheads="1"/>
          </p:cNvSpPr>
          <p:nvPr/>
        </p:nvSpPr>
        <p:spPr bwMode="auto">
          <a:xfrm>
            <a:off x="1905000" y="1143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for Sunny Sites</a:t>
            </a:r>
          </a:p>
        </p:txBody>
      </p:sp>
      <p:pic>
        <p:nvPicPr>
          <p:cNvPr id="359432" name="Picture 8" descr="0008454"/>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715000" y="1676400"/>
            <a:ext cx="3125788" cy="487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59433" name="Text Box 9"/>
          <p:cNvSpPr txBox="1">
            <a:spLocks noChangeArrowheads="1"/>
          </p:cNvSpPr>
          <p:nvPr/>
        </p:nvSpPr>
        <p:spPr bwMode="auto">
          <a:xfrm>
            <a:off x="5486400" y="6613525"/>
            <a:ext cx="3657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000"/>
              <a:t>Paul Wray, Iowa State University, www.insectimages.org</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Good</a:t>
            </a:r>
            <a:r>
              <a:rPr lang="en-US" altLang="en-US"/>
              <a:t> </a:t>
            </a:r>
            <a:br>
              <a:rPr lang="en-US" altLang="en-US"/>
            </a:br>
            <a:endParaRPr lang="en-US" altLang="en-US"/>
          </a:p>
        </p:txBody>
      </p:sp>
      <p:sp>
        <p:nvSpPr>
          <p:cNvPr id="374787" name="Rectangle 3"/>
          <p:cNvSpPr>
            <a:spLocks noGrp="1" noChangeArrowheads="1"/>
          </p:cNvSpPr>
          <p:nvPr>
            <p:ph type="body" sz="half" idx="1"/>
          </p:nvPr>
        </p:nvSpPr>
        <p:spPr>
          <a:xfrm>
            <a:off x="1219200" y="1905000"/>
            <a:ext cx="4114800" cy="4953000"/>
          </a:xfrm>
        </p:spPr>
        <p:txBody>
          <a:bodyPr/>
          <a:lstStyle/>
          <a:p>
            <a:pPr>
              <a:lnSpc>
                <a:spcPct val="90000"/>
              </a:lnSpc>
              <a:buFont typeface="Wingdings" charset="2"/>
              <a:buNone/>
            </a:pPr>
            <a:r>
              <a:rPr lang="en-US" altLang="en-US" b="1"/>
              <a:t>Japanese Zelkova</a:t>
            </a:r>
          </a:p>
          <a:p>
            <a:pPr>
              <a:lnSpc>
                <a:spcPct val="90000"/>
              </a:lnSpc>
              <a:buFont typeface="Wingdings" charset="2"/>
              <a:buNone/>
            </a:pPr>
            <a:r>
              <a:rPr lang="en-US" altLang="en-US"/>
              <a:t>	</a:t>
            </a:r>
            <a:r>
              <a:rPr lang="en-US" altLang="en-US" i="1"/>
              <a:t>Zelkova serrata</a:t>
            </a:r>
            <a:endParaRPr lang="en-US" altLang="en-US" sz="2800" i="1"/>
          </a:p>
          <a:p>
            <a:pPr>
              <a:lnSpc>
                <a:spcPct val="90000"/>
              </a:lnSpc>
              <a:buFont typeface="Wingdings" charset="2"/>
              <a:buNone/>
            </a:pPr>
            <a:r>
              <a:rPr lang="en-US" altLang="en-US" sz="2800" b="1" u="sng"/>
              <a:t>Attributes:</a:t>
            </a:r>
          </a:p>
          <a:p>
            <a:pPr>
              <a:lnSpc>
                <a:spcPct val="90000"/>
              </a:lnSpc>
              <a:buFont typeface="Wingdings" charset="2"/>
              <a:buNone/>
            </a:pPr>
            <a:r>
              <a:rPr lang="en-US" altLang="en-US" sz="2800"/>
              <a:t>Vase shape</a:t>
            </a:r>
          </a:p>
          <a:p>
            <a:pPr>
              <a:lnSpc>
                <a:spcPct val="90000"/>
              </a:lnSpc>
              <a:buFont typeface="Wingdings" charset="2"/>
              <a:buNone/>
            </a:pPr>
            <a:r>
              <a:rPr lang="en-US" altLang="en-US" sz="2800"/>
              <a:t>Fall Color</a:t>
            </a:r>
          </a:p>
          <a:p>
            <a:pPr>
              <a:lnSpc>
                <a:spcPct val="90000"/>
              </a:lnSpc>
              <a:buFont typeface="Wingdings" charset="2"/>
              <a:buNone/>
            </a:pPr>
            <a:r>
              <a:rPr lang="en-US" altLang="en-US" sz="2800"/>
              <a:t>Exfoliating bark</a:t>
            </a:r>
          </a:p>
          <a:p>
            <a:pPr>
              <a:lnSpc>
                <a:spcPct val="90000"/>
              </a:lnSpc>
              <a:buFont typeface="Wingdings" charset="2"/>
              <a:buNone/>
            </a:pPr>
            <a:r>
              <a:rPr lang="en-US" altLang="en-US" sz="2800" b="1" u="sng"/>
              <a:t>Cultivars</a:t>
            </a:r>
            <a:r>
              <a:rPr lang="en-US" altLang="en-US" sz="2800" b="1" i="1" u="sng"/>
              <a:t>:</a:t>
            </a:r>
          </a:p>
          <a:p>
            <a:pPr>
              <a:lnSpc>
                <a:spcPct val="90000"/>
              </a:lnSpc>
              <a:buFont typeface="Wingdings" charset="2"/>
              <a:buNone/>
            </a:pPr>
            <a:r>
              <a:rPr lang="en-US" altLang="en-US" sz="2800"/>
              <a:t>‘Green Vase’</a:t>
            </a:r>
          </a:p>
          <a:p>
            <a:pPr>
              <a:lnSpc>
                <a:spcPct val="90000"/>
              </a:lnSpc>
              <a:buFont typeface="Wingdings" charset="2"/>
              <a:buNone/>
            </a:pPr>
            <a:r>
              <a:rPr lang="en-US" altLang="en-US" sz="2800"/>
              <a:t>‘Village Green’</a:t>
            </a:r>
          </a:p>
          <a:p>
            <a:pPr>
              <a:lnSpc>
                <a:spcPct val="90000"/>
              </a:lnSpc>
              <a:buFont typeface="Wingdings" charset="2"/>
              <a:buNone/>
            </a:pPr>
            <a:r>
              <a:rPr lang="en-US" altLang="en-US" sz="2800"/>
              <a:t>‘Spring Grove’</a:t>
            </a:r>
          </a:p>
        </p:txBody>
      </p:sp>
      <p:sp>
        <p:nvSpPr>
          <p:cNvPr id="374789" name="Text Box 5"/>
          <p:cNvSpPr txBox="1">
            <a:spLocks noChangeArrowheads="1"/>
          </p:cNvSpPr>
          <p:nvPr/>
        </p:nvSpPr>
        <p:spPr bwMode="auto">
          <a:xfrm>
            <a:off x="1905000" y="12192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for Sunny Sites</a:t>
            </a:r>
          </a:p>
        </p:txBody>
      </p:sp>
      <p:pic>
        <p:nvPicPr>
          <p:cNvPr id="374790" name="Picture 6" descr="EOAERIQP"/>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562600" y="2286000"/>
            <a:ext cx="30861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Good</a:t>
            </a:r>
            <a:r>
              <a:rPr lang="en-US" altLang="en-US"/>
              <a:t> </a:t>
            </a:r>
            <a:br>
              <a:rPr lang="en-US" altLang="en-US"/>
            </a:br>
            <a:endParaRPr lang="en-US" altLang="en-US"/>
          </a:p>
        </p:txBody>
      </p:sp>
      <p:sp>
        <p:nvSpPr>
          <p:cNvPr id="361475" name="Rectangle 3"/>
          <p:cNvSpPr>
            <a:spLocks noGrp="1" noChangeArrowheads="1"/>
          </p:cNvSpPr>
          <p:nvPr>
            <p:ph type="body" sz="half" idx="1"/>
          </p:nvPr>
        </p:nvSpPr>
        <p:spPr/>
        <p:txBody>
          <a:bodyPr/>
          <a:lstStyle/>
          <a:p>
            <a:pPr>
              <a:lnSpc>
                <a:spcPct val="90000"/>
              </a:lnSpc>
              <a:buFont typeface="Wingdings" charset="2"/>
              <a:buNone/>
            </a:pPr>
            <a:r>
              <a:rPr lang="en-US" altLang="en-US" b="1"/>
              <a:t>American Smoketree</a:t>
            </a:r>
          </a:p>
          <a:p>
            <a:pPr>
              <a:lnSpc>
                <a:spcPct val="90000"/>
              </a:lnSpc>
              <a:buFont typeface="Wingdings" charset="2"/>
              <a:buNone/>
            </a:pPr>
            <a:r>
              <a:rPr lang="en-US" altLang="en-US"/>
              <a:t>	</a:t>
            </a:r>
            <a:r>
              <a:rPr lang="en-US" altLang="en-US" sz="2800" i="1"/>
              <a:t>Cotinus obovatus</a:t>
            </a:r>
          </a:p>
          <a:p>
            <a:pPr>
              <a:lnSpc>
                <a:spcPct val="90000"/>
              </a:lnSpc>
              <a:buFont typeface="Wingdings" charset="2"/>
              <a:buNone/>
            </a:pPr>
            <a:r>
              <a:rPr lang="en-US" altLang="en-US" sz="2800" b="1" u="sng"/>
              <a:t>Attributes</a:t>
            </a:r>
            <a:r>
              <a:rPr lang="en-US" altLang="en-US" sz="2800" b="1" i="1" u="sng"/>
              <a:t>:</a:t>
            </a:r>
          </a:p>
          <a:p>
            <a:pPr>
              <a:lnSpc>
                <a:spcPct val="90000"/>
              </a:lnSpc>
              <a:buFont typeface="Wingdings" charset="2"/>
              <a:buNone/>
            </a:pPr>
            <a:r>
              <a:rPr lang="en-US" altLang="en-US" sz="2800"/>
              <a:t>Shrubby small tree</a:t>
            </a:r>
          </a:p>
          <a:p>
            <a:pPr>
              <a:lnSpc>
                <a:spcPct val="90000"/>
              </a:lnSpc>
              <a:buFont typeface="Wingdings" charset="2"/>
              <a:buNone/>
            </a:pPr>
            <a:r>
              <a:rPr lang="en-US" altLang="en-US" sz="2800"/>
              <a:t>Wonderful gray bark</a:t>
            </a:r>
          </a:p>
          <a:p>
            <a:pPr>
              <a:lnSpc>
                <a:spcPct val="90000"/>
              </a:lnSpc>
              <a:buFont typeface="Wingdings" charset="2"/>
              <a:buNone/>
            </a:pPr>
            <a:r>
              <a:rPr lang="en-US" altLang="en-US" sz="2800"/>
              <a:t>Smoky-fuzzy</a:t>
            </a:r>
          </a:p>
          <a:p>
            <a:pPr>
              <a:lnSpc>
                <a:spcPct val="90000"/>
              </a:lnSpc>
              <a:buFont typeface="Wingdings" charset="2"/>
              <a:buNone/>
            </a:pPr>
            <a:r>
              <a:rPr lang="en-US" altLang="en-US" sz="2800"/>
              <a:t>Fantastic fall color</a:t>
            </a:r>
          </a:p>
          <a:p>
            <a:pPr>
              <a:lnSpc>
                <a:spcPct val="90000"/>
              </a:lnSpc>
              <a:buFont typeface="Wingdings" charset="2"/>
              <a:buNone/>
            </a:pPr>
            <a:endParaRPr lang="en-US" altLang="en-US" sz="2800"/>
          </a:p>
          <a:p>
            <a:pPr>
              <a:lnSpc>
                <a:spcPct val="90000"/>
              </a:lnSpc>
              <a:buFont typeface="Wingdings" charset="2"/>
              <a:buNone/>
            </a:pPr>
            <a:endParaRPr lang="en-US" altLang="en-US" sz="2800"/>
          </a:p>
        </p:txBody>
      </p:sp>
      <p:sp>
        <p:nvSpPr>
          <p:cNvPr id="361477" name="Text Box 5"/>
          <p:cNvSpPr txBox="1">
            <a:spLocks noChangeArrowheads="1"/>
          </p:cNvSpPr>
          <p:nvPr/>
        </p:nvSpPr>
        <p:spPr bwMode="auto">
          <a:xfrm>
            <a:off x="1905000" y="1143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for Sunny Sites</a:t>
            </a:r>
          </a:p>
        </p:txBody>
      </p:sp>
      <p:pic>
        <p:nvPicPr>
          <p:cNvPr id="361484" name="Picture 12" descr="1116006"/>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16176" t="-2206"/>
          <a:stretch>
            <a:fillRect/>
          </a:stretch>
        </p:blipFill>
        <p:spPr>
          <a:xfrm>
            <a:off x="4800600" y="2286000"/>
            <a:ext cx="4343400" cy="353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61485" name="Text Box 13"/>
          <p:cNvSpPr txBox="1">
            <a:spLocks noChangeArrowheads="1"/>
          </p:cNvSpPr>
          <p:nvPr/>
        </p:nvSpPr>
        <p:spPr bwMode="auto">
          <a:xfrm>
            <a:off x="4495800" y="5791200"/>
            <a:ext cx="4648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000"/>
              <a:t>Charles T. Bryson, USDA Agricultural Research Service, ww.insectimages.org</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Good</a:t>
            </a:r>
            <a:r>
              <a:rPr lang="en-US" altLang="en-US"/>
              <a:t> </a:t>
            </a:r>
            <a:br>
              <a:rPr lang="en-US" altLang="en-US"/>
            </a:br>
            <a:endParaRPr lang="en-US" altLang="en-US"/>
          </a:p>
        </p:txBody>
      </p:sp>
      <p:sp>
        <p:nvSpPr>
          <p:cNvPr id="327683" name="Rectangle 3"/>
          <p:cNvSpPr>
            <a:spLocks noGrp="1" noChangeArrowheads="1"/>
          </p:cNvSpPr>
          <p:nvPr>
            <p:ph type="body" sz="half" idx="1"/>
          </p:nvPr>
        </p:nvSpPr>
        <p:spPr>
          <a:xfrm>
            <a:off x="1295400" y="1752600"/>
            <a:ext cx="4419600" cy="5105400"/>
          </a:xfrm>
        </p:spPr>
        <p:txBody>
          <a:bodyPr/>
          <a:lstStyle/>
          <a:p>
            <a:pPr>
              <a:lnSpc>
                <a:spcPct val="90000"/>
              </a:lnSpc>
              <a:buFont typeface="Wingdings" charset="2"/>
              <a:buNone/>
            </a:pPr>
            <a:r>
              <a:rPr lang="en-US" altLang="en-US" b="1"/>
              <a:t>Ginkgo</a:t>
            </a:r>
          </a:p>
          <a:p>
            <a:pPr>
              <a:lnSpc>
                <a:spcPct val="90000"/>
              </a:lnSpc>
              <a:buFont typeface="Wingdings" charset="2"/>
              <a:buNone/>
            </a:pPr>
            <a:r>
              <a:rPr lang="en-US" altLang="en-US"/>
              <a:t>	</a:t>
            </a:r>
            <a:r>
              <a:rPr lang="en-US" altLang="en-US" sz="2800" i="1"/>
              <a:t>Ginkgo biloba</a:t>
            </a:r>
          </a:p>
          <a:p>
            <a:pPr>
              <a:lnSpc>
                <a:spcPct val="90000"/>
              </a:lnSpc>
              <a:buFont typeface="Wingdings" charset="2"/>
              <a:buNone/>
            </a:pPr>
            <a:r>
              <a:rPr lang="en-US" altLang="en-US" sz="2800" b="1" u="sng"/>
              <a:t>Attributes:</a:t>
            </a:r>
          </a:p>
          <a:p>
            <a:pPr>
              <a:lnSpc>
                <a:spcPct val="90000"/>
              </a:lnSpc>
              <a:buFont typeface="Wingdings" charset="2"/>
              <a:buNone/>
            </a:pPr>
            <a:r>
              <a:rPr lang="en-US" altLang="en-US" sz="2800"/>
              <a:t>Upright form</a:t>
            </a:r>
          </a:p>
          <a:p>
            <a:pPr>
              <a:lnSpc>
                <a:spcPct val="90000"/>
              </a:lnSpc>
              <a:buFont typeface="Wingdings" charset="2"/>
              <a:buNone/>
            </a:pPr>
            <a:r>
              <a:rPr lang="en-US" altLang="en-US" sz="2800"/>
              <a:t>Brilliant Yellow Fall Color</a:t>
            </a:r>
          </a:p>
          <a:p>
            <a:pPr>
              <a:lnSpc>
                <a:spcPct val="90000"/>
              </a:lnSpc>
              <a:buFont typeface="Wingdings" charset="2"/>
              <a:buNone/>
            </a:pPr>
            <a:r>
              <a:rPr lang="en-US" altLang="en-US" sz="2800"/>
              <a:t>Beautiful Green-Blue-green Foliage</a:t>
            </a:r>
          </a:p>
          <a:p>
            <a:pPr>
              <a:lnSpc>
                <a:spcPct val="90000"/>
              </a:lnSpc>
              <a:buFont typeface="Wingdings" charset="2"/>
              <a:buNone/>
            </a:pPr>
            <a:r>
              <a:rPr lang="en-US" altLang="en-US" sz="2800" b="1" u="sng"/>
              <a:t>Cultivars</a:t>
            </a:r>
            <a:r>
              <a:rPr lang="en-US" altLang="en-US" sz="2800" b="1" i="1" u="sng"/>
              <a:t>:</a:t>
            </a:r>
          </a:p>
          <a:p>
            <a:pPr>
              <a:lnSpc>
                <a:spcPct val="90000"/>
              </a:lnSpc>
            </a:pPr>
            <a:r>
              <a:rPr lang="en-US" altLang="en-US" sz="2800"/>
              <a:t>Princeton Sentry</a:t>
            </a:r>
          </a:p>
          <a:p>
            <a:pPr>
              <a:lnSpc>
                <a:spcPct val="90000"/>
              </a:lnSpc>
            </a:pPr>
            <a:r>
              <a:rPr lang="en-US" altLang="en-US" sz="2800"/>
              <a:t>Saratoga</a:t>
            </a:r>
          </a:p>
          <a:p>
            <a:pPr>
              <a:lnSpc>
                <a:spcPct val="90000"/>
              </a:lnSpc>
              <a:buFont typeface="Wingdings" charset="2"/>
              <a:buNone/>
            </a:pPr>
            <a:endParaRPr lang="en-US" altLang="en-US" sz="2800"/>
          </a:p>
        </p:txBody>
      </p:sp>
      <p:sp>
        <p:nvSpPr>
          <p:cNvPr id="327685" name="Text Box 5"/>
          <p:cNvSpPr txBox="1">
            <a:spLocks noChangeArrowheads="1"/>
          </p:cNvSpPr>
          <p:nvPr/>
        </p:nvSpPr>
        <p:spPr bwMode="auto">
          <a:xfrm>
            <a:off x="2133600" y="1143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for Dry Sunny Sites</a:t>
            </a:r>
          </a:p>
        </p:txBody>
      </p:sp>
      <p:pic>
        <p:nvPicPr>
          <p:cNvPr id="327686" name="Picture 6" descr="LPicture3 001"/>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35484" t="-1613" r="9044" b="6889"/>
          <a:stretch>
            <a:fillRect/>
          </a:stretch>
        </p:blipFill>
        <p:spPr>
          <a:xfrm>
            <a:off x="5338763" y="1828800"/>
            <a:ext cx="3271837"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4004" name="Picture 4" descr="LPicture3 001"/>
          <p:cNvPicPr>
            <a:picLocks noChangeAspect="1" noChangeArrowheads="1"/>
          </p:cNvPicPr>
          <p:nvPr/>
        </p:nvPicPr>
        <p:blipFill>
          <a:blip r:embed="rId2">
            <a:extLst>
              <a:ext uri="{28A0092B-C50C-407E-A947-70E740481C1C}">
                <a14:useLocalDpi xmlns:a14="http://schemas.microsoft.com/office/drawing/2010/main" val="0"/>
              </a:ext>
            </a:extLst>
          </a:blip>
          <a:srcRect l="21751" t="15807"/>
          <a:stretch>
            <a:fillRect/>
          </a:stretch>
        </p:blipFill>
        <p:spPr bwMode="auto">
          <a:xfrm>
            <a:off x="990600" y="0"/>
            <a:ext cx="8497888"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Good</a:t>
            </a:r>
            <a:r>
              <a:rPr lang="en-US" altLang="en-US"/>
              <a:t> </a:t>
            </a:r>
            <a:br>
              <a:rPr lang="en-US" altLang="en-US"/>
            </a:br>
            <a:endParaRPr lang="en-US" altLang="en-US"/>
          </a:p>
        </p:txBody>
      </p:sp>
      <p:sp>
        <p:nvSpPr>
          <p:cNvPr id="353283" name="Rectangle 3"/>
          <p:cNvSpPr>
            <a:spLocks noGrp="1" noChangeArrowheads="1"/>
          </p:cNvSpPr>
          <p:nvPr>
            <p:ph type="body" sz="half" idx="1"/>
          </p:nvPr>
        </p:nvSpPr>
        <p:spPr>
          <a:xfrm>
            <a:off x="1295400" y="1828800"/>
            <a:ext cx="3162300" cy="4343400"/>
          </a:xfrm>
        </p:spPr>
        <p:txBody>
          <a:bodyPr/>
          <a:lstStyle/>
          <a:p>
            <a:pPr>
              <a:lnSpc>
                <a:spcPct val="90000"/>
              </a:lnSpc>
              <a:buFont typeface="Wingdings" charset="2"/>
              <a:buNone/>
            </a:pPr>
            <a:r>
              <a:rPr lang="en-US" altLang="en-US" sz="2800" b="1"/>
              <a:t>Chalkbark Maple</a:t>
            </a:r>
          </a:p>
          <a:p>
            <a:pPr>
              <a:lnSpc>
                <a:spcPct val="90000"/>
              </a:lnSpc>
              <a:buFont typeface="Wingdings" charset="2"/>
              <a:buNone/>
            </a:pPr>
            <a:r>
              <a:rPr lang="en-US" altLang="en-US" sz="2800"/>
              <a:t>	</a:t>
            </a:r>
            <a:r>
              <a:rPr lang="en-US" altLang="en-US" sz="2800" i="1"/>
              <a:t>Acer leucoderme</a:t>
            </a:r>
          </a:p>
          <a:p>
            <a:pPr>
              <a:lnSpc>
                <a:spcPct val="90000"/>
              </a:lnSpc>
              <a:buFont typeface="Wingdings" charset="2"/>
              <a:buNone/>
            </a:pPr>
            <a:r>
              <a:rPr lang="en-US" altLang="en-US" sz="2400" b="1" u="sng"/>
              <a:t>Attributes</a:t>
            </a:r>
            <a:r>
              <a:rPr lang="en-US" altLang="en-US" sz="2400" b="1" i="1" u="sng"/>
              <a:t>:</a:t>
            </a:r>
          </a:p>
          <a:p>
            <a:pPr>
              <a:lnSpc>
                <a:spcPct val="90000"/>
              </a:lnSpc>
              <a:buFont typeface="Wingdings" charset="2"/>
              <a:buNone/>
            </a:pPr>
            <a:r>
              <a:rPr lang="en-US" altLang="en-US" sz="2800"/>
              <a:t>30’ x 30’ w</a:t>
            </a:r>
          </a:p>
          <a:p>
            <a:pPr>
              <a:lnSpc>
                <a:spcPct val="90000"/>
              </a:lnSpc>
              <a:buFont typeface="Wingdings" charset="2"/>
              <a:buNone/>
            </a:pPr>
            <a:r>
              <a:rPr lang="en-US" altLang="en-US" sz="2800"/>
              <a:t>Drought tolerant</a:t>
            </a:r>
          </a:p>
          <a:p>
            <a:pPr>
              <a:lnSpc>
                <a:spcPct val="90000"/>
              </a:lnSpc>
              <a:buFont typeface="Wingdings" charset="2"/>
              <a:buNone/>
            </a:pPr>
            <a:r>
              <a:rPr lang="en-US" altLang="en-US" sz="2800"/>
              <a:t>Nice bark</a:t>
            </a:r>
          </a:p>
          <a:p>
            <a:pPr>
              <a:lnSpc>
                <a:spcPct val="90000"/>
              </a:lnSpc>
              <a:buFont typeface="Wingdings" charset="2"/>
              <a:buNone/>
            </a:pPr>
            <a:r>
              <a:rPr lang="en-US" altLang="en-US" sz="2800"/>
              <a:t>Wonderful </a:t>
            </a:r>
            <a:br>
              <a:rPr lang="en-US" altLang="en-US" sz="2800"/>
            </a:br>
            <a:r>
              <a:rPr lang="en-US" altLang="en-US" sz="2800"/>
              <a:t>fall color</a:t>
            </a:r>
          </a:p>
          <a:p>
            <a:pPr>
              <a:lnSpc>
                <a:spcPct val="90000"/>
              </a:lnSpc>
              <a:buFont typeface="Wingdings" charset="2"/>
              <a:buNone/>
            </a:pPr>
            <a:endParaRPr lang="en-US" altLang="en-US" sz="2800"/>
          </a:p>
          <a:p>
            <a:pPr>
              <a:lnSpc>
                <a:spcPct val="90000"/>
              </a:lnSpc>
              <a:buFont typeface="Wingdings" charset="2"/>
              <a:buNone/>
            </a:pPr>
            <a:endParaRPr lang="en-US" altLang="en-US" sz="2400"/>
          </a:p>
        </p:txBody>
      </p:sp>
      <p:sp>
        <p:nvSpPr>
          <p:cNvPr id="353285" name="Text Box 5"/>
          <p:cNvSpPr txBox="1">
            <a:spLocks noChangeArrowheads="1"/>
          </p:cNvSpPr>
          <p:nvPr/>
        </p:nvSpPr>
        <p:spPr bwMode="auto">
          <a:xfrm>
            <a:off x="2057400" y="1143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for Dry Sunny Sites</a:t>
            </a:r>
          </a:p>
        </p:txBody>
      </p:sp>
      <p:pic>
        <p:nvPicPr>
          <p:cNvPr id="353286" name="Picture 6" descr="fmtlkiul"/>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114800" y="2514600"/>
            <a:ext cx="4724400" cy="3543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Good</a:t>
            </a:r>
            <a:r>
              <a:rPr lang="en-US" altLang="en-US"/>
              <a:t> </a:t>
            </a:r>
            <a:br>
              <a:rPr lang="en-US" altLang="en-US"/>
            </a:br>
            <a:endParaRPr lang="en-US" altLang="en-US"/>
          </a:p>
        </p:txBody>
      </p:sp>
      <p:sp>
        <p:nvSpPr>
          <p:cNvPr id="329731" name="Rectangle 3"/>
          <p:cNvSpPr>
            <a:spLocks noGrp="1" noChangeArrowheads="1"/>
          </p:cNvSpPr>
          <p:nvPr>
            <p:ph type="body" sz="half" idx="1"/>
          </p:nvPr>
        </p:nvSpPr>
        <p:spPr>
          <a:xfrm>
            <a:off x="1524000" y="1981200"/>
            <a:ext cx="3810000" cy="4495800"/>
          </a:xfrm>
        </p:spPr>
        <p:txBody>
          <a:bodyPr/>
          <a:lstStyle/>
          <a:p>
            <a:pPr>
              <a:lnSpc>
                <a:spcPct val="90000"/>
              </a:lnSpc>
              <a:buFont typeface="Wingdings" charset="2"/>
              <a:buNone/>
            </a:pPr>
            <a:r>
              <a:rPr lang="en-US" altLang="en-US" b="1"/>
              <a:t>Lacebark Elm</a:t>
            </a:r>
          </a:p>
          <a:p>
            <a:pPr>
              <a:lnSpc>
                <a:spcPct val="90000"/>
              </a:lnSpc>
              <a:buFont typeface="Wingdings" charset="2"/>
              <a:buNone/>
            </a:pPr>
            <a:r>
              <a:rPr lang="en-US" altLang="en-US"/>
              <a:t>	</a:t>
            </a:r>
            <a:r>
              <a:rPr lang="en-US" altLang="en-US" sz="2800" i="1"/>
              <a:t>Ulmus parvifolia</a:t>
            </a:r>
          </a:p>
          <a:p>
            <a:pPr>
              <a:lnSpc>
                <a:spcPct val="90000"/>
              </a:lnSpc>
              <a:buFont typeface="Wingdings" charset="2"/>
              <a:buNone/>
            </a:pPr>
            <a:r>
              <a:rPr lang="en-US" altLang="en-US" sz="2800" b="1" u="sng"/>
              <a:t>Attributes:</a:t>
            </a:r>
          </a:p>
          <a:p>
            <a:pPr>
              <a:lnSpc>
                <a:spcPct val="90000"/>
              </a:lnSpc>
              <a:buFont typeface="Wingdings" charset="2"/>
              <a:buNone/>
            </a:pPr>
            <a:r>
              <a:rPr lang="en-US" altLang="en-US" sz="2800"/>
              <a:t>Dutch Elm Disease-Resistant</a:t>
            </a:r>
          </a:p>
          <a:p>
            <a:pPr>
              <a:lnSpc>
                <a:spcPct val="90000"/>
              </a:lnSpc>
              <a:buFont typeface="Wingdings" charset="2"/>
              <a:buNone/>
            </a:pPr>
            <a:r>
              <a:rPr lang="en-US" altLang="en-US" sz="2800"/>
              <a:t>Ornamental bark</a:t>
            </a:r>
          </a:p>
          <a:p>
            <a:pPr>
              <a:lnSpc>
                <a:spcPct val="90000"/>
              </a:lnSpc>
              <a:buFont typeface="Wingdings" charset="2"/>
              <a:buNone/>
            </a:pPr>
            <a:r>
              <a:rPr lang="en-US" altLang="en-US" sz="2800"/>
              <a:t>Good Street-tree</a:t>
            </a:r>
          </a:p>
          <a:p>
            <a:pPr>
              <a:lnSpc>
                <a:spcPct val="90000"/>
              </a:lnSpc>
              <a:buFont typeface="Wingdings" charset="2"/>
              <a:buNone/>
            </a:pPr>
            <a:r>
              <a:rPr lang="en-US" altLang="en-US" sz="2800" b="1" u="sng"/>
              <a:t>Cultivars</a:t>
            </a:r>
            <a:r>
              <a:rPr lang="en-US" altLang="en-US" sz="2800" b="1" i="1" u="sng"/>
              <a:t>:</a:t>
            </a:r>
          </a:p>
          <a:p>
            <a:pPr>
              <a:lnSpc>
                <a:spcPct val="90000"/>
              </a:lnSpc>
            </a:pPr>
            <a:r>
              <a:rPr lang="en-US" altLang="en-US" sz="2800"/>
              <a:t>Athena</a:t>
            </a:r>
          </a:p>
          <a:p>
            <a:pPr>
              <a:lnSpc>
                <a:spcPct val="90000"/>
              </a:lnSpc>
              <a:buFont typeface="Wingdings" charset="2"/>
              <a:buNone/>
            </a:pPr>
            <a:endParaRPr lang="en-US" altLang="en-US" sz="2800"/>
          </a:p>
        </p:txBody>
      </p:sp>
      <p:sp>
        <p:nvSpPr>
          <p:cNvPr id="329733" name="Text Box 5"/>
          <p:cNvSpPr txBox="1">
            <a:spLocks noChangeArrowheads="1"/>
          </p:cNvSpPr>
          <p:nvPr/>
        </p:nvSpPr>
        <p:spPr bwMode="auto">
          <a:xfrm>
            <a:off x="2057400" y="1143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for Dry Sunny Sites</a:t>
            </a:r>
          </a:p>
        </p:txBody>
      </p:sp>
      <p:pic>
        <p:nvPicPr>
          <p:cNvPr id="329734" name="Picture 6" descr="ZVBOOXKP"/>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86400" y="2286000"/>
            <a:ext cx="309086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stsphoto4"/>
          <p:cNvPicPr>
            <a:picLocks noChangeAspect="1" noChangeArrowheads="1"/>
          </p:cNvPicPr>
          <p:nvPr/>
        </p:nvPicPr>
        <p:blipFill>
          <a:blip r:embed="rId3">
            <a:extLst>
              <a:ext uri="{28A0092B-C50C-407E-A947-70E740481C1C}">
                <a14:useLocalDpi xmlns:a14="http://schemas.microsoft.com/office/drawing/2010/main" val="0"/>
              </a:ext>
            </a:extLst>
          </a:blip>
          <a:srcRect r="17772" b="-1230"/>
          <a:stretch>
            <a:fillRect/>
          </a:stretch>
        </p:blipFill>
        <p:spPr bwMode="auto">
          <a:xfrm>
            <a:off x="5486400" y="2438400"/>
            <a:ext cx="3657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5122" name="Rectangle 2"/>
          <p:cNvSpPr>
            <a:spLocks noGrp="1" noChangeArrowheads="1"/>
          </p:cNvSpPr>
          <p:nvPr>
            <p:ph type="title"/>
          </p:nvPr>
        </p:nvSpPr>
        <p:spPr/>
        <p:txBody>
          <a:bodyPr/>
          <a:lstStyle/>
          <a:p>
            <a:r>
              <a:rPr lang="en-US" altLang="en-US"/>
              <a:t>Why Plant a Tree?</a:t>
            </a:r>
          </a:p>
        </p:txBody>
      </p:sp>
      <p:sp>
        <p:nvSpPr>
          <p:cNvPr id="5123" name="Rectangle 3"/>
          <p:cNvSpPr>
            <a:spLocks noGrp="1" noChangeArrowheads="1"/>
          </p:cNvSpPr>
          <p:nvPr>
            <p:ph type="body" sz="half" idx="1"/>
          </p:nvPr>
        </p:nvSpPr>
        <p:spPr>
          <a:xfrm>
            <a:off x="1257300" y="1981200"/>
            <a:ext cx="4152900" cy="4572000"/>
          </a:xfrm>
        </p:spPr>
        <p:txBody>
          <a:bodyPr/>
          <a:lstStyle/>
          <a:p>
            <a:pPr>
              <a:lnSpc>
                <a:spcPct val="90000"/>
              </a:lnSpc>
            </a:pPr>
            <a:r>
              <a:rPr lang="en-US" altLang="en-US" sz="2400"/>
              <a:t>Provide shade</a:t>
            </a:r>
          </a:p>
          <a:p>
            <a:pPr>
              <a:lnSpc>
                <a:spcPct val="90000"/>
              </a:lnSpc>
            </a:pPr>
            <a:r>
              <a:rPr lang="en-US" altLang="en-US" sz="2400"/>
              <a:t>Provide aesthetics in the landscape</a:t>
            </a:r>
          </a:p>
          <a:p>
            <a:pPr>
              <a:lnSpc>
                <a:spcPct val="90000"/>
              </a:lnSpc>
            </a:pPr>
            <a:r>
              <a:rPr lang="en-US" altLang="en-US" sz="2400"/>
              <a:t>Improve air quality</a:t>
            </a:r>
          </a:p>
          <a:p>
            <a:pPr>
              <a:lnSpc>
                <a:spcPct val="90000"/>
              </a:lnSpc>
            </a:pPr>
            <a:r>
              <a:rPr lang="en-US" altLang="en-US" sz="2400"/>
              <a:t>Reduce storm-water runoff and improve water quality</a:t>
            </a:r>
          </a:p>
          <a:p>
            <a:pPr>
              <a:lnSpc>
                <a:spcPct val="90000"/>
              </a:lnSpc>
            </a:pPr>
            <a:r>
              <a:rPr lang="en-US" altLang="en-US" sz="2400"/>
              <a:t>Create wildlife habitat</a:t>
            </a:r>
          </a:p>
          <a:p>
            <a:pPr>
              <a:lnSpc>
                <a:spcPct val="90000"/>
              </a:lnSpc>
            </a:pPr>
            <a:r>
              <a:rPr lang="en-US" altLang="en-US" sz="2400"/>
              <a:t>Reduce noise levels</a:t>
            </a:r>
          </a:p>
          <a:p>
            <a:pPr>
              <a:lnSpc>
                <a:spcPct val="90000"/>
              </a:lnSpc>
            </a:pPr>
            <a:r>
              <a:rPr lang="en-US" altLang="en-US" sz="2400"/>
              <a:t>Provide screening and privacy</a:t>
            </a:r>
          </a:p>
          <a:p>
            <a:pPr>
              <a:lnSpc>
                <a:spcPct val="90000"/>
              </a:lnSpc>
            </a:pPr>
            <a:endParaRPr lang="en-US" altLang="en-US" sz="240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Good</a:t>
            </a:r>
            <a:r>
              <a:rPr lang="en-US" altLang="en-US"/>
              <a:t> </a:t>
            </a:r>
            <a:br>
              <a:rPr lang="en-US" altLang="en-US"/>
            </a:br>
            <a:endParaRPr lang="en-US" altLang="en-US"/>
          </a:p>
        </p:txBody>
      </p:sp>
      <p:sp>
        <p:nvSpPr>
          <p:cNvPr id="331779" name="Rectangle 3"/>
          <p:cNvSpPr>
            <a:spLocks noGrp="1" noChangeArrowheads="1"/>
          </p:cNvSpPr>
          <p:nvPr>
            <p:ph type="body" sz="half" idx="1"/>
          </p:nvPr>
        </p:nvSpPr>
        <p:spPr>
          <a:xfrm>
            <a:off x="1257300" y="1981200"/>
            <a:ext cx="4762500" cy="4648200"/>
          </a:xfrm>
        </p:spPr>
        <p:txBody>
          <a:bodyPr/>
          <a:lstStyle/>
          <a:p>
            <a:pPr>
              <a:buFont typeface="Wingdings" charset="2"/>
              <a:buNone/>
            </a:pPr>
            <a:r>
              <a:rPr lang="en-US" altLang="en-US" b="1"/>
              <a:t>Sourwood</a:t>
            </a:r>
          </a:p>
          <a:p>
            <a:pPr>
              <a:buFont typeface="Wingdings" charset="2"/>
              <a:buNone/>
            </a:pPr>
            <a:r>
              <a:rPr lang="en-US" altLang="en-US"/>
              <a:t>	</a:t>
            </a:r>
            <a:r>
              <a:rPr lang="en-US" altLang="en-US" sz="2800" i="1"/>
              <a:t>Oxydendron arboreum</a:t>
            </a:r>
          </a:p>
          <a:p>
            <a:pPr>
              <a:buFont typeface="Wingdings" charset="2"/>
              <a:buNone/>
            </a:pPr>
            <a:r>
              <a:rPr lang="en-US" altLang="en-US" sz="2800" b="1" u="sng"/>
              <a:t>Attributes:</a:t>
            </a:r>
          </a:p>
          <a:p>
            <a:pPr>
              <a:buFont typeface="Wingdings" charset="2"/>
              <a:buNone/>
            </a:pPr>
            <a:r>
              <a:rPr lang="en-US" altLang="en-US" sz="2800"/>
              <a:t>Native</a:t>
            </a:r>
          </a:p>
          <a:p>
            <a:pPr>
              <a:buFont typeface="Wingdings" charset="2"/>
              <a:buNone/>
            </a:pPr>
            <a:r>
              <a:rPr lang="en-US" altLang="en-US" sz="2800"/>
              <a:t>Columnar form</a:t>
            </a:r>
          </a:p>
          <a:p>
            <a:pPr>
              <a:buFont typeface="Wingdings" charset="2"/>
              <a:buNone/>
            </a:pPr>
            <a:r>
              <a:rPr lang="en-US" altLang="en-US" sz="2800"/>
              <a:t>Great fall color</a:t>
            </a:r>
          </a:p>
          <a:p>
            <a:pPr>
              <a:buFont typeface="Wingdings" charset="2"/>
              <a:buNone/>
            </a:pPr>
            <a:r>
              <a:rPr lang="en-US" altLang="en-US" sz="2800"/>
              <a:t>Bell-flowers</a:t>
            </a:r>
          </a:p>
        </p:txBody>
      </p:sp>
      <p:sp>
        <p:nvSpPr>
          <p:cNvPr id="331781" name="Text Box 5"/>
          <p:cNvSpPr txBox="1">
            <a:spLocks noChangeArrowheads="1"/>
          </p:cNvSpPr>
          <p:nvPr/>
        </p:nvSpPr>
        <p:spPr bwMode="auto">
          <a:xfrm>
            <a:off x="1905000" y="12192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for Sunny Sites</a:t>
            </a:r>
          </a:p>
        </p:txBody>
      </p:sp>
      <p:pic>
        <p:nvPicPr>
          <p:cNvPr id="331786" name="Picture 10" descr="1334090"/>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038600" y="3124200"/>
            <a:ext cx="4648200" cy="3486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31787" name="Text Box 11"/>
          <p:cNvSpPr txBox="1">
            <a:spLocks noChangeArrowheads="1"/>
          </p:cNvSpPr>
          <p:nvPr/>
        </p:nvSpPr>
        <p:spPr bwMode="auto">
          <a:xfrm>
            <a:off x="3505200" y="6613525"/>
            <a:ext cx="4572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000"/>
              <a:t>Wendy VanDyk Evans, , www.insectimages.org</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32" name="Picture 8" descr="1237069"/>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030663" y="3048000"/>
            <a:ext cx="5113337" cy="3460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33826"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Bad &amp; Ugly</a:t>
            </a:r>
            <a:endParaRPr lang="en-US" altLang="en-US"/>
          </a:p>
        </p:txBody>
      </p:sp>
      <p:sp>
        <p:nvSpPr>
          <p:cNvPr id="333827" name="Rectangle 3"/>
          <p:cNvSpPr>
            <a:spLocks noGrp="1" noChangeArrowheads="1"/>
          </p:cNvSpPr>
          <p:nvPr>
            <p:ph type="body" sz="half" idx="1"/>
          </p:nvPr>
        </p:nvSpPr>
        <p:spPr>
          <a:xfrm>
            <a:off x="1257300" y="1981200"/>
            <a:ext cx="4762500" cy="4648200"/>
          </a:xfrm>
        </p:spPr>
        <p:txBody>
          <a:bodyPr/>
          <a:lstStyle/>
          <a:p>
            <a:pPr>
              <a:buFont typeface="Wingdings" charset="2"/>
              <a:buNone/>
            </a:pPr>
            <a:r>
              <a:rPr lang="en-US" altLang="en-US" b="1"/>
              <a:t>Bradford Pear</a:t>
            </a:r>
          </a:p>
          <a:p>
            <a:pPr>
              <a:buFont typeface="Wingdings" charset="2"/>
              <a:buNone/>
            </a:pPr>
            <a:r>
              <a:rPr lang="en-US" altLang="en-US"/>
              <a:t>	</a:t>
            </a:r>
            <a:r>
              <a:rPr lang="en-US" altLang="en-US" sz="2800" i="1"/>
              <a:t>Pyrus calleryana ‘Bradford’</a:t>
            </a:r>
          </a:p>
          <a:p>
            <a:pPr>
              <a:buFont typeface="Wingdings" charset="2"/>
              <a:buNone/>
            </a:pPr>
            <a:r>
              <a:rPr lang="en-US" altLang="en-US" sz="2800" b="1" u="sng"/>
              <a:t>Reasons:</a:t>
            </a:r>
          </a:p>
          <a:p>
            <a:r>
              <a:rPr lang="en-US" altLang="en-US" sz="2400" b="1"/>
              <a:t>Weak limb structure</a:t>
            </a:r>
          </a:p>
          <a:p>
            <a:r>
              <a:rPr lang="en-US" altLang="en-US" sz="2400" b="1"/>
              <a:t>Fire Blight</a:t>
            </a:r>
          </a:p>
          <a:p>
            <a:r>
              <a:rPr lang="en-US" altLang="en-US" sz="2400" b="1"/>
              <a:t>Better varieties</a:t>
            </a:r>
          </a:p>
          <a:p>
            <a:r>
              <a:rPr lang="en-US" altLang="en-US" sz="2400" b="1"/>
              <a:t>Odor</a:t>
            </a:r>
          </a:p>
        </p:txBody>
      </p:sp>
      <p:sp>
        <p:nvSpPr>
          <p:cNvPr id="333829" name="Text Box 5"/>
          <p:cNvSpPr txBox="1">
            <a:spLocks noChangeArrowheads="1"/>
          </p:cNvSpPr>
          <p:nvPr/>
        </p:nvSpPr>
        <p:spPr bwMode="auto">
          <a:xfrm>
            <a:off x="1524000" y="1371600"/>
            <a:ext cx="678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Not to Recommend</a:t>
            </a:r>
          </a:p>
        </p:txBody>
      </p:sp>
      <p:sp>
        <p:nvSpPr>
          <p:cNvPr id="333833" name="Text Box 9"/>
          <p:cNvSpPr txBox="1">
            <a:spLocks noChangeArrowheads="1"/>
          </p:cNvSpPr>
          <p:nvPr/>
        </p:nvSpPr>
        <p:spPr bwMode="auto">
          <a:xfrm>
            <a:off x="3581400" y="6216650"/>
            <a:ext cx="556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000"/>
              <a:t>Rich Mason, U.S. Fish and Wildlife Service, www.insectimages.org</a:t>
            </a:r>
            <a:r>
              <a:rPr lang="en-US" altLang="en-US"/>
              <a:t>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Bad &amp; Ugly</a:t>
            </a:r>
            <a:endParaRPr lang="en-US" altLang="en-US"/>
          </a:p>
        </p:txBody>
      </p:sp>
      <p:sp>
        <p:nvSpPr>
          <p:cNvPr id="335875" name="Rectangle 3"/>
          <p:cNvSpPr>
            <a:spLocks noGrp="1" noChangeArrowheads="1"/>
          </p:cNvSpPr>
          <p:nvPr>
            <p:ph type="body" sz="half" idx="1"/>
          </p:nvPr>
        </p:nvSpPr>
        <p:spPr>
          <a:xfrm>
            <a:off x="1257300" y="1981200"/>
            <a:ext cx="3314700" cy="4648200"/>
          </a:xfrm>
        </p:spPr>
        <p:txBody>
          <a:bodyPr/>
          <a:lstStyle/>
          <a:p>
            <a:pPr>
              <a:buFont typeface="Wingdings" charset="2"/>
              <a:buNone/>
            </a:pPr>
            <a:r>
              <a:rPr lang="en-US" altLang="en-US" b="1"/>
              <a:t>Silver Maple</a:t>
            </a:r>
          </a:p>
          <a:p>
            <a:pPr>
              <a:buFont typeface="Wingdings" charset="2"/>
              <a:buNone/>
            </a:pPr>
            <a:r>
              <a:rPr lang="en-US" altLang="en-US"/>
              <a:t>	</a:t>
            </a:r>
            <a:r>
              <a:rPr lang="en-US" altLang="en-US" sz="2800" i="1"/>
              <a:t>Acer saccharinum</a:t>
            </a:r>
          </a:p>
          <a:p>
            <a:pPr>
              <a:buFont typeface="Wingdings" charset="2"/>
              <a:buNone/>
            </a:pPr>
            <a:r>
              <a:rPr lang="en-US" altLang="en-US" sz="2800" b="1" u="sng"/>
              <a:t>Reasons:</a:t>
            </a:r>
          </a:p>
          <a:p>
            <a:r>
              <a:rPr lang="en-US" altLang="en-US" sz="2400" b="1"/>
              <a:t>Weak limb structure</a:t>
            </a:r>
          </a:p>
          <a:p>
            <a:r>
              <a:rPr lang="en-US" altLang="en-US" sz="2400" b="1"/>
              <a:t>Root Sprouts</a:t>
            </a:r>
          </a:p>
          <a:p>
            <a:r>
              <a:rPr lang="en-US" altLang="en-US" sz="2400" b="1"/>
              <a:t>Better varieties</a:t>
            </a:r>
          </a:p>
        </p:txBody>
      </p:sp>
      <p:sp>
        <p:nvSpPr>
          <p:cNvPr id="335877" name="Text Box 5"/>
          <p:cNvSpPr txBox="1">
            <a:spLocks noChangeArrowheads="1"/>
          </p:cNvSpPr>
          <p:nvPr/>
        </p:nvSpPr>
        <p:spPr bwMode="auto">
          <a:xfrm>
            <a:off x="1524000" y="13716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Not to Recommend</a:t>
            </a:r>
          </a:p>
        </p:txBody>
      </p:sp>
      <p:pic>
        <p:nvPicPr>
          <p:cNvPr id="335878" name="Picture 6" descr="FMTLREWL"/>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962400" y="2266950"/>
            <a:ext cx="4724400" cy="3541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Bad &amp; Ugly</a:t>
            </a:r>
            <a:endParaRPr lang="en-US" altLang="en-US"/>
          </a:p>
        </p:txBody>
      </p:sp>
      <p:sp>
        <p:nvSpPr>
          <p:cNvPr id="337923" name="Rectangle 3"/>
          <p:cNvSpPr>
            <a:spLocks noGrp="1" noChangeArrowheads="1"/>
          </p:cNvSpPr>
          <p:nvPr>
            <p:ph type="body" sz="half" idx="1"/>
          </p:nvPr>
        </p:nvSpPr>
        <p:spPr/>
        <p:txBody>
          <a:bodyPr/>
          <a:lstStyle/>
          <a:p>
            <a:pPr>
              <a:buFont typeface="Wingdings" charset="2"/>
              <a:buNone/>
            </a:pPr>
            <a:r>
              <a:rPr lang="en-US" altLang="en-US" b="1"/>
              <a:t>Box Elder</a:t>
            </a:r>
          </a:p>
          <a:p>
            <a:pPr>
              <a:buFont typeface="Wingdings" charset="2"/>
              <a:buNone/>
            </a:pPr>
            <a:r>
              <a:rPr lang="en-US" altLang="en-US"/>
              <a:t>	</a:t>
            </a:r>
            <a:r>
              <a:rPr lang="en-US" altLang="en-US" sz="2800" i="1"/>
              <a:t>Acer negundo</a:t>
            </a:r>
          </a:p>
          <a:p>
            <a:pPr>
              <a:buFont typeface="Wingdings" charset="2"/>
              <a:buNone/>
            </a:pPr>
            <a:r>
              <a:rPr lang="en-US" altLang="en-US" sz="2800" b="1" u="sng"/>
              <a:t>Reasons:</a:t>
            </a:r>
          </a:p>
          <a:p>
            <a:r>
              <a:rPr lang="en-US" altLang="en-US" sz="2400" b="1"/>
              <a:t>Insects</a:t>
            </a:r>
          </a:p>
          <a:p>
            <a:r>
              <a:rPr lang="en-US" altLang="en-US" sz="2400" b="1"/>
              <a:t>Poor Limbing</a:t>
            </a:r>
          </a:p>
          <a:p>
            <a:r>
              <a:rPr lang="en-US" altLang="en-US" sz="2400" b="1"/>
              <a:t>Weak Structure</a:t>
            </a:r>
          </a:p>
        </p:txBody>
      </p:sp>
      <p:pic>
        <p:nvPicPr>
          <p:cNvPr id="337928" name="Picture 8" descr="fmtlmiqp"/>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562600" y="2057400"/>
            <a:ext cx="3246438" cy="434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37925" name="Text Box 5"/>
          <p:cNvSpPr txBox="1">
            <a:spLocks noChangeArrowheads="1"/>
          </p:cNvSpPr>
          <p:nvPr/>
        </p:nvSpPr>
        <p:spPr bwMode="auto">
          <a:xfrm>
            <a:off x="1524000" y="13716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Not to Recommend</a:t>
            </a:r>
          </a:p>
        </p:txBody>
      </p:sp>
      <p:pic>
        <p:nvPicPr>
          <p:cNvPr id="337929" name="Picture 9" descr="1435059"/>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048000" y="5029200"/>
            <a:ext cx="2743200" cy="182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37931" name="Text Box 11"/>
          <p:cNvSpPr txBox="1">
            <a:spLocks noChangeArrowheads="1"/>
          </p:cNvSpPr>
          <p:nvPr/>
        </p:nvSpPr>
        <p:spPr bwMode="auto">
          <a:xfrm>
            <a:off x="1905000" y="6400800"/>
            <a:ext cx="487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000" b="1"/>
              <a:t>Clemson University - USDA Cooperative Extension Slide Series, , www.insectimages.org</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Bad &amp; Ugly</a:t>
            </a:r>
            <a:endParaRPr lang="en-US" altLang="en-US"/>
          </a:p>
        </p:txBody>
      </p:sp>
      <p:sp>
        <p:nvSpPr>
          <p:cNvPr id="339971" name="Rectangle 3"/>
          <p:cNvSpPr>
            <a:spLocks noGrp="1" noChangeArrowheads="1"/>
          </p:cNvSpPr>
          <p:nvPr>
            <p:ph type="body" sz="half" idx="1"/>
          </p:nvPr>
        </p:nvSpPr>
        <p:spPr>
          <a:xfrm>
            <a:off x="1257300" y="1981200"/>
            <a:ext cx="4762500" cy="4648200"/>
          </a:xfrm>
        </p:spPr>
        <p:txBody>
          <a:bodyPr/>
          <a:lstStyle/>
          <a:p>
            <a:pPr>
              <a:buFont typeface="Wingdings" charset="2"/>
              <a:buNone/>
            </a:pPr>
            <a:r>
              <a:rPr lang="en-US" altLang="en-US" b="1"/>
              <a:t>Northern Catalpa</a:t>
            </a:r>
          </a:p>
          <a:p>
            <a:pPr>
              <a:buFont typeface="Wingdings" charset="2"/>
              <a:buNone/>
            </a:pPr>
            <a:r>
              <a:rPr lang="en-US" altLang="en-US"/>
              <a:t>	</a:t>
            </a:r>
            <a:r>
              <a:rPr lang="en-US" altLang="en-US" sz="2800" i="1"/>
              <a:t>Catalpa speciosa</a:t>
            </a:r>
          </a:p>
          <a:p>
            <a:pPr>
              <a:buFont typeface="Wingdings" charset="2"/>
              <a:buNone/>
            </a:pPr>
            <a:r>
              <a:rPr lang="en-US" altLang="en-US" sz="2800" b="1" u="sng"/>
              <a:t>Reasons:</a:t>
            </a:r>
          </a:p>
          <a:p>
            <a:r>
              <a:rPr lang="en-US" altLang="en-US" sz="2400" b="1"/>
              <a:t>Insects</a:t>
            </a:r>
          </a:p>
          <a:p>
            <a:r>
              <a:rPr lang="en-US" altLang="en-US" sz="2400" b="1"/>
              <a:t>Poor Structure</a:t>
            </a:r>
          </a:p>
          <a:p>
            <a:r>
              <a:rPr lang="en-US" altLang="en-US" sz="2400" b="1"/>
              <a:t>Weak Limbing</a:t>
            </a:r>
          </a:p>
        </p:txBody>
      </p:sp>
      <p:sp>
        <p:nvSpPr>
          <p:cNvPr id="339973" name="Text Box 5"/>
          <p:cNvSpPr txBox="1">
            <a:spLocks noChangeArrowheads="1"/>
          </p:cNvSpPr>
          <p:nvPr/>
        </p:nvSpPr>
        <p:spPr bwMode="auto">
          <a:xfrm>
            <a:off x="1524000" y="13716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Not to Recommend</a:t>
            </a:r>
          </a:p>
        </p:txBody>
      </p:sp>
      <p:pic>
        <p:nvPicPr>
          <p:cNvPr id="339976" name="Picture 8" descr="0008159"/>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753100" y="1981200"/>
            <a:ext cx="2743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39977" name="Text Box 9"/>
          <p:cNvSpPr txBox="1">
            <a:spLocks noChangeArrowheads="1"/>
          </p:cNvSpPr>
          <p:nvPr/>
        </p:nvSpPr>
        <p:spPr bwMode="auto">
          <a:xfrm>
            <a:off x="4800600" y="6172200"/>
            <a:ext cx="457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000"/>
              <a:t>Paul Wray, Iowa State University, www.insectimages.org</a:t>
            </a:r>
            <a:r>
              <a:rPr lang="en-US" altLang="en-US"/>
              <a:t> </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Bad &amp; Ugly</a:t>
            </a:r>
            <a:endParaRPr lang="en-US" altLang="en-US"/>
          </a:p>
        </p:txBody>
      </p:sp>
      <p:sp>
        <p:nvSpPr>
          <p:cNvPr id="344067" name="Rectangle 3"/>
          <p:cNvSpPr>
            <a:spLocks noGrp="1" noChangeArrowheads="1"/>
          </p:cNvSpPr>
          <p:nvPr>
            <p:ph type="body" sz="half" idx="1"/>
          </p:nvPr>
        </p:nvSpPr>
        <p:spPr>
          <a:xfrm>
            <a:off x="1257300" y="1981200"/>
            <a:ext cx="4762500" cy="4648200"/>
          </a:xfrm>
        </p:spPr>
        <p:txBody>
          <a:bodyPr/>
          <a:lstStyle/>
          <a:p>
            <a:pPr>
              <a:buFont typeface="Wingdings" charset="2"/>
              <a:buNone/>
            </a:pPr>
            <a:r>
              <a:rPr lang="en-US" altLang="en-US" b="1"/>
              <a:t>Empress Tree</a:t>
            </a:r>
          </a:p>
          <a:p>
            <a:pPr>
              <a:buFont typeface="Wingdings" charset="2"/>
              <a:buNone/>
            </a:pPr>
            <a:r>
              <a:rPr lang="en-US" altLang="en-US"/>
              <a:t>	</a:t>
            </a:r>
            <a:r>
              <a:rPr lang="en-US" altLang="en-US" sz="2800" i="1"/>
              <a:t>Paulownia tomentosa</a:t>
            </a:r>
          </a:p>
          <a:p>
            <a:pPr>
              <a:buFont typeface="Wingdings" charset="2"/>
              <a:buNone/>
            </a:pPr>
            <a:r>
              <a:rPr lang="en-US" altLang="en-US" sz="2800" b="1" u="sng"/>
              <a:t>Reasons:</a:t>
            </a:r>
          </a:p>
          <a:p>
            <a:r>
              <a:rPr lang="en-US" altLang="en-US" sz="2400" b="1"/>
              <a:t>Root Sprouts</a:t>
            </a:r>
          </a:p>
          <a:p>
            <a:r>
              <a:rPr lang="en-US" altLang="en-US" sz="2400" b="1"/>
              <a:t>Prolific seeder</a:t>
            </a:r>
          </a:p>
          <a:p>
            <a:r>
              <a:rPr lang="en-US" altLang="en-US" sz="2400" b="1"/>
              <a:t>Weak</a:t>
            </a:r>
          </a:p>
        </p:txBody>
      </p:sp>
      <p:sp>
        <p:nvSpPr>
          <p:cNvPr id="344069" name="Text Box 5"/>
          <p:cNvSpPr txBox="1">
            <a:spLocks noChangeArrowheads="1"/>
          </p:cNvSpPr>
          <p:nvPr/>
        </p:nvSpPr>
        <p:spPr bwMode="auto">
          <a:xfrm>
            <a:off x="1524000" y="13716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Not to Recommend</a:t>
            </a:r>
          </a:p>
        </p:txBody>
      </p:sp>
      <p:pic>
        <p:nvPicPr>
          <p:cNvPr id="344072" name="Picture 8" descr="1237040"/>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038600" y="3028950"/>
            <a:ext cx="5105400" cy="3829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44073" name="Text Box 9"/>
          <p:cNvSpPr txBox="1">
            <a:spLocks noChangeArrowheads="1"/>
          </p:cNvSpPr>
          <p:nvPr/>
        </p:nvSpPr>
        <p:spPr bwMode="auto">
          <a:xfrm>
            <a:off x="3124200" y="6491288"/>
            <a:ext cx="5181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000"/>
              <a:t>Chuck Bargeron, The University of Georgia, www.insectimages.org</a:t>
            </a:r>
            <a:r>
              <a:rPr lang="en-US" altLang="en-US"/>
              <a:t> </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lstStyle/>
          <a:p>
            <a:pPr algn="ctr"/>
            <a:r>
              <a:rPr lang="en-US" altLang="en-US">
                <a:effectLst>
                  <a:outerShdw blurRad="38100" dist="38100" dir="2700000" algn="tl">
                    <a:srgbClr val="FFFFFF"/>
                  </a:outerShdw>
                </a:effectLst>
                <a:latin typeface="Arial Black" charset="0"/>
              </a:rPr>
              <a:t>The Bad &amp; Ugly</a:t>
            </a:r>
            <a:endParaRPr lang="en-US" altLang="en-US"/>
          </a:p>
        </p:txBody>
      </p:sp>
      <p:sp>
        <p:nvSpPr>
          <p:cNvPr id="348163" name="Rectangle 3"/>
          <p:cNvSpPr>
            <a:spLocks noGrp="1" noChangeArrowheads="1"/>
          </p:cNvSpPr>
          <p:nvPr>
            <p:ph type="body" sz="half" idx="1"/>
          </p:nvPr>
        </p:nvSpPr>
        <p:spPr>
          <a:xfrm>
            <a:off x="1257300" y="1981200"/>
            <a:ext cx="4762500" cy="4648200"/>
          </a:xfrm>
        </p:spPr>
        <p:txBody>
          <a:bodyPr/>
          <a:lstStyle/>
          <a:p>
            <a:pPr>
              <a:buFont typeface="Wingdings" charset="2"/>
              <a:buNone/>
            </a:pPr>
            <a:r>
              <a:rPr lang="en-US" altLang="en-US" b="1"/>
              <a:t>Siberian Elm</a:t>
            </a:r>
          </a:p>
          <a:p>
            <a:pPr>
              <a:buFont typeface="Wingdings" charset="2"/>
              <a:buNone/>
            </a:pPr>
            <a:r>
              <a:rPr lang="en-US" altLang="en-US"/>
              <a:t>	</a:t>
            </a:r>
            <a:r>
              <a:rPr lang="en-US" altLang="en-US" sz="2800" i="1"/>
              <a:t>Ulmus pumila</a:t>
            </a:r>
          </a:p>
          <a:p>
            <a:pPr>
              <a:buFont typeface="Wingdings" charset="2"/>
              <a:buNone/>
            </a:pPr>
            <a:r>
              <a:rPr lang="en-US" altLang="en-US" sz="2800" b="1" u="sng"/>
              <a:t>Reasons:</a:t>
            </a:r>
          </a:p>
          <a:p>
            <a:r>
              <a:rPr lang="en-US" altLang="en-US" sz="2400" b="1"/>
              <a:t>Disease</a:t>
            </a:r>
          </a:p>
          <a:p>
            <a:r>
              <a:rPr lang="en-US" altLang="en-US" sz="2400" b="1"/>
              <a:t>Poor form</a:t>
            </a:r>
          </a:p>
        </p:txBody>
      </p:sp>
      <p:sp>
        <p:nvSpPr>
          <p:cNvPr id="348165" name="Text Box 5"/>
          <p:cNvSpPr txBox="1">
            <a:spLocks noChangeArrowheads="1"/>
          </p:cNvSpPr>
          <p:nvPr/>
        </p:nvSpPr>
        <p:spPr bwMode="auto">
          <a:xfrm>
            <a:off x="1524000" y="13716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effectLst>
                  <a:outerShdw blurRad="38100" dist="38100" dir="2700000" algn="tl">
                    <a:srgbClr val="000000"/>
                  </a:outerShdw>
                </a:effectLst>
              </a:rPr>
              <a:t>Trees Not to Recommend</a:t>
            </a:r>
          </a:p>
        </p:txBody>
      </p:sp>
      <p:pic>
        <p:nvPicPr>
          <p:cNvPr id="348166" name="Picture 6" descr="2308007"/>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1981200"/>
            <a:ext cx="2743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48167" name="Text Box 7"/>
          <p:cNvSpPr txBox="1">
            <a:spLocks noChangeArrowheads="1"/>
          </p:cNvSpPr>
          <p:nvPr/>
        </p:nvSpPr>
        <p:spPr bwMode="auto">
          <a:xfrm>
            <a:off x="4800600" y="6172200"/>
            <a:ext cx="3886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000"/>
              <a:t>Patrick Breen, Oregon State University, www.insectimages.org</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p:txBody>
          <a:bodyPr/>
          <a:lstStyle/>
          <a:p>
            <a:r>
              <a:rPr lang="en-US" altLang="en-US" sz="4000">
                <a:latin typeface="Arial Black" charset="0"/>
              </a:rPr>
              <a:t>Urban Trees</a:t>
            </a:r>
            <a:br>
              <a:rPr lang="en-US" altLang="en-US" sz="4000">
                <a:latin typeface="Arial Black" charset="0"/>
              </a:rPr>
            </a:br>
            <a:r>
              <a:rPr lang="en-US" altLang="en-US" sz="4000">
                <a:latin typeface="Arial Black" charset="0"/>
              </a:rPr>
              <a:t> </a:t>
            </a:r>
            <a:r>
              <a:rPr lang="en-US" altLang="en-US" sz="4000"/>
              <a:t>Installation and Maintenance</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ltLang="en-US"/>
              <a:t>Installation  Guidelines</a:t>
            </a:r>
          </a:p>
        </p:txBody>
      </p:sp>
      <p:sp>
        <p:nvSpPr>
          <p:cNvPr id="114691" name="Rectangle 3"/>
          <p:cNvSpPr>
            <a:spLocks noGrp="1" noChangeArrowheads="1"/>
          </p:cNvSpPr>
          <p:nvPr>
            <p:ph type="body" sz="half" idx="1"/>
          </p:nvPr>
        </p:nvSpPr>
        <p:spPr>
          <a:xfrm>
            <a:off x="1257300" y="1981200"/>
            <a:ext cx="4686300" cy="4114800"/>
          </a:xfrm>
        </p:spPr>
        <p:txBody>
          <a:bodyPr/>
          <a:lstStyle/>
          <a:p>
            <a:r>
              <a:rPr lang="en-US" altLang="en-US" sz="2800"/>
              <a:t>Choose a planting season</a:t>
            </a:r>
          </a:p>
          <a:p>
            <a:r>
              <a:rPr lang="en-US" altLang="en-US" sz="2800"/>
              <a:t>Prepare the site</a:t>
            </a:r>
          </a:p>
          <a:p>
            <a:r>
              <a:rPr lang="en-US" altLang="en-US" sz="2800"/>
              <a:t>Prepare the tree stock</a:t>
            </a:r>
          </a:p>
          <a:p>
            <a:r>
              <a:rPr lang="en-US" altLang="en-US" sz="2800"/>
              <a:t>Plant the tree</a:t>
            </a:r>
          </a:p>
        </p:txBody>
      </p:sp>
      <p:pic>
        <p:nvPicPr>
          <p:cNvPr id="114692" name="Picture 4" descr="plantings_vi"/>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19600" y="3429000"/>
            <a:ext cx="4519613" cy="3413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altLang="en-US"/>
              <a:t>Choose a Planting Season</a:t>
            </a:r>
          </a:p>
        </p:txBody>
      </p:sp>
      <p:sp>
        <p:nvSpPr>
          <p:cNvPr id="116739" name="Rectangle 3"/>
          <p:cNvSpPr>
            <a:spLocks noGrp="1" noChangeArrowheads="1"/>
          </p:cNvSpPr>
          <p:nvPr>
            <p:ph type="body" sz="half" idx="1"/>
          </p:nvPr>
        </p:nvSpPr>
        <p:spPr>
          <a:xfrm>
            <a:off x="1257300" y="2286000"/>
            <a:ext cx="4457700" cy="3276600"/>
          </a:xfrm>
        </p:spPr>
        <p:txBody>
          <a:bodyPr/>
          <a:lstStyle/>
          <a:p>
            <a:r>
              <a:rPr lang="en-US" altLang="en-US" sz="2800"/>
              <a:t>Bare root – fall/spring</a:t>
            </a:r>
          </a:p>
          <a:p>
            <a:r>
              <a:rPr lang="en-US" altLang="en-US" sz="2800"/>
              <a:t>B&amp;B – fall/winter/spring</a:t>
            </a:r>
          </a:p>
          <a:p>
            <a:r>
              <a:rPr lang="en-US" altLang="en-US" sz="2800"/>
              <a:t>Fabric Bag – fall/winter/spring</a:t>
            </a:r>
          </a:p>
          <a:p>
            <a:r>
              <a:rPr lang="en-US" altLang="en-US" sz="2800"/>
              <a:t>Container – all year (water in summer)</a:t>
            </a:r>
          </a:p>
        </p:txBody>
      </p:sp>
      <p:pic>
        <p:nvPicPr>
          <p:cNvPr id="116740" name="Picture 4" descr="scarifying_berk"/>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695950" y="2133600"/>
            <a:ext cx="2857500" cy="381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a:t>What are the Site Factors?</a:t>
            </a:r>
          </a:p>
        </p:txBody>
      </p:sp>
      <p:sp>
        <p:nvSpPr>
          <p:cNvPr id="6147" name="Rectangle 3"/>
          <p:cNvSpPr>
            <a:spLocks noGrp="1" noChangeArrowheads="1"/>
          </p:cNvSpPr>
          <p:nvPr>
            <p:ph type="body" sz="half" idx="1"/>
          </p:nvPr>
        </p:nvSpPr>
        <p:spPr>
          <a:xfrm>
            <a:off x="1257300" y="1981200"/>
            <a:ext cx="4076700" cy="4114800"/>
          </a:xfrm>
        </p:spPr>
        <p:txBody>
          <a:bodyPr/>
          <a:lstStyle/>
          <a:p>
            <a:r>
              <a:rPr lang="en-US" altLang="en-US"/>
              <a:t>Soil characteristics</a:t>
            </a:r>
          </a:p>
          <a:p>
            <a:r>
              <a:rPr lang="en-US" altLang="en-US"/>
              <a:t>Environmental conditions</a:t>
            </a:r>
          </a:p>
          <a:p>
            <a:r>
              <a:rPr lang="en-US" altLang="en-US"/>
              <a:t>Planting space</a:t>
            </a:r>
          </a:p>
          <a:p>
            <a:r>
              <a:rPr lang="en-US" altLang="en-US"/>
              <a:t>Site location</a:t>
            </a:r>
          </a:p>
          <a:p>
            <a:r>
              <a:rPr lang="en-US" altLang="en-US"/>
              <a:t>Maintenance requirements</a:t>
            </a:r>
          </a:p>
        </p:txBody>
      </p:sp>
      <p:pic>
        <p:nvPicPr>
          <p:cNvPr id="6150" name="Picture 6" descr="photo3"/>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19600" y="2667000"/>
            <a:ext cx="4495800" cy="291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altLang="en-US"/>
              <a:t>Preparing the site</a:t>
            </a:r>
          </a:p>
        </p:txBody>
      </p:sp>
      <p:sp>
        <p:nvSpPr>
          <p:cNvPr id="118787" name="Rectangle 3"/>
          <p:cNvSpPr>
            <a:spLocks noGrp="1" noChangeArrowheads="1"/>
          </p:cNvSpPr>
          <p:nvPr>
            <p:ph sz="half" idx="1"/>
          </p:nvPr>
        </p:nvSpPr>
        <p:spPr/>
        <p:txBody>
          <a:bodyPr/>
          <a:lstStyle/>
          <a:p>
            <a:r>
              <a:rPr lang="en-US" altLang="en-US" sz="2800"/>
              <a:t>Determine size of planting area </a:t>
            </a:r>
          </a:p>
          <a:p>
            <a:pPr lvl="1"/>
            <a:r>
              <a:rPr lang="en-US" altLang="en-US" sz="2400"/>
              <a:t>10 X the root ball</a:t>
            </a:r>
          </a:p>
          <a:p>
            <a:r>
              <a:rPr lang="en-US" altLang="en-US" sz="2800"/>
              <a:t>Determine the planting hole size.</a:t>
            </a:r>
          </a:p>
          <a:p>
            <a:pPr lvl="1"/>
            <a:r>
              <a:rPr lang="en-US" altLang="en-US" sz="2400"/>
              <a:t>3 X the root ball</a:t>
            </a:r>
          </a:p>
          <a:p>
            <a:r>
              <a:rPr lang="en-US" altLang="en-US" sz="2800"/>
              <a:t>Hole shape/depth</a:t>
            </a:r>
          </a:p>
        </p:txBody>
      </p:sp>
      <p:graphicFrame>
        <p:nvGraphicFramePr>
          <p:cNvPr id="118788" name="Object 4"/>
          <p:cNvGraphicFramePr>
            <a:graphicFrameLocks noChangeAspect="1"/>
          </p:cNvGraphicFramePr>
          <p:nvPr>
            <p:ph sz="quarter" idx="2"/>
          </p:nvPr>
        </p:nvGraphicFramePr>
        <p:xfrm>
          <a:off x="5105400" y="2133600"/>
          <a:ext cx="3429000" cy="2476500"/>
        </p:xfrm>
        <a:graphic>
          <a:graphicData uri="http://schemas.openxmlformats.org/presentationml/2006/ole">
            <mc:AlternateContent xmlns:mc="http://schemas.openxmlformats.org/markup-compatibility/2006">
              <mc:Choice xmlns:v="urn:schemas-microsoft-com:vml" Requires="v">
                <p:oleObj spid="_x0000_s118790" name="Drawing" r:id="rId4" imgW="6515192" imgH="4705572" progId="Presentations.Drawing.10">
                  <p:embed/>
                </p:oleObj>
              </mc:Choice>
              <mc:Fallback>
                <p:oleObj name="Drawing" r:id="rId4" imgW="6515192" imgH="4705572" progId="Presentations.Drawing.10">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133600"/>
                        <a:ext cx="342900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18789" name="Object 5"/>
          <p:cNvGraphicFramePr>
            <a:graphicFrameLocks noChangeAspect="1"/>
          </p:cNvGraphicFramePr>
          <p:nvPr>
            <p:ph sz="quarter" idx="3"/>
          </p:nvPr>
        </p:nvGraphicFramePr>
        <p:xfrm>
          <a:off x="5105400" y="4648200"/>
          <a:ext cx="3429000" cy="1689100"/>
        </p:xfrm>
        <a:graphic>
          <a:graphicData uri="http://schemas.openxmlformats.org/presentationml/2006/ole">
            <mc:AlternateContent xmlns:mc="http://schemas.openxmlformats.org/markup-compatibility/2006">
              <mc:Choice xmlns:v="urn:schemas-microsoft-com:vml" Requires="v">
                <p:oleObj spid="_x0000_s118791" name="Drawing" r:id="rId6" imgW="7601480" imgH="3743468" progId="Presentations.Drawing.10">
                  <p:embed/>
                </p:oleObj>
              </mc:Choice>
              <mc:Fallback>
                <p:oleObj name="Drawing" r:id="rId6" imgW="7601480" imgH="3743468" progId="Presentations.Drawing.10">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4648200"/>
                        <a:ext cx="3429000"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altLang="en-US"/>
              <a:t>Prepare the Tree Stock</a:t>
            </a:r>
          </a:p>
        </p:txBody>
      </p:sp>
      <p:sp>
        <p:nvSpPr>
          <p:cNvPr id="120835" name="Rectangle 3"/>
          <p:cNvSpPr>
            <a:spLocks noGrp="1" noChangeArrowheads="1"/>
          </p:cNvSpPr>
          <p:nvPr>
            <p:ph sz="half" idx="1"/>
          </p:nvPr>
        </p:nvSpPr>
        <p:spPr>
          <a:xfrm>
            <a:off x="1257300" y="1981200"/>
            <a:ext cx="3238500" cy="4114800"/>
          </a:xfrm>
        </p:spPr>
        <p:txBody>
          <a:bodyPr/>
          <a:lstStyle/>
          <a:p>
            <a:r>
              <a:rPr lang="en-US" altLang="en-US" sz="2800"/>
              <a:t>Inspection</a:t>
            </a:r>
          </a:p>
          <a:p>
            <a:r>
              <a:rPr lang="en-US" altLang="en-US" sz="2800"/>
              <a:t>Handling</a:t>
            </a:r>
          </a:p>
          <a:p>
            <a:r>
              <a:rPr lang="en-US" altLang="en-US" sz="2800"/>
              <a:t>Storage</a:t>
            </a:r>
          </a:p>
          <a:p>
            <a:r>
              <a:rPr lang="en-US" altLang="en-US" sz="2800"/>
              <a:t>Removal of wrapping, cords, ties and labels</a:t>
            </a:r>
          </a:p>
        </p:txBody>
      </p:sp>
      <p:pic>
        <p:nvPicPr>
          <p:cNvPr id="120836" name="Picture 4" descr="transportation"/>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876800" y="2286000"/>
            <a:ext cx="3768725" cy="2387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altLang="en-US"/>
              <a:t>Plant the tree</a:t>
            </a:r>
          </a:p>
        </p:txBody>
      </p:sp>
      <p:sp>
        <p:nvSpPr>
          <p:cNvPr id="122883" name="Rectangle 3"/>
          <p:cNvSpPr>
            <a:spLocks noGrp="1" noChangeArrowheads="1"/>
          </p:cNvSpPr>
          <p:nvPr>
            <p:ph type="body" sz="half" idx="1"/>
          </p:nvPr>
        </p:nvSpPr>
        <p:spPr/>
        <p:txBody>
          <a:bodyPr/>
          <a:lstStyle/>
          <a:p>
            <a:r>
              <a:rPr lang="en-US" altLang="en-US" sz="2800"/>
              <a:t>Place root ball at ground level</a:t>
            </a:r>
          </a:p>
          <a:p>
            <a:r>
              <a:rPr lang="en-US" altLang="en-US" sz="2800"/>
              <a:t>Spread out roots</a:t>
            </a:r>
          </a:p>
          <a:p>
            <a:r>
              <a:rPr lang="en-US" altLang="en-US" sz="2800"/>
              <a:t>Soil amendments</a:t>
            </a:r>
          </a:p>
          <a:p>
            <a:r>
              <a:rPr lang="en-US" altLang="en-US" sz="2800"/>
              <a:t>Backfilling</a:t>
            </a:r>
          </a:p>
          <a:p>
            <a:pPr>
              <a:buFont typeface="Wingdings" charset="2"/>
              <a:buNone/>
            </a:pPr>
            <a:endParaRPr lang="en-US" altLang="en-US" sz="2800"/>
          </a:p>
          <a:p>
            <a:pPr>
              <a:buFont typeface="Wingdings" charset="2"/>
              <a:buNone/>
            </a:pPr>
            <a:endParaRPr lang="en-US" altLang="en-US" sz="2800"/>
          </a:p>
        </p:txBody>
      </p:sp>
      <p:graphicFrame>
        <p:nvGraphicFramePr>
          <p:cNvPr id="122884" name="Object 4"/>
          <p:cNvGraphicFramePr>
            <a:graphicFrameLocks noChangeAspect="1"/>
          </p:cNvGraphicFramePr>
          <p:nvPr>
            <p:ph sz="quarter" idx="2"/>
          </p:nvPr>
        </p:nvGraphicFramePr>
        <p:xfrm>
          <a:off x="2362200" y="4648200"/>
          <a:ext cx="3810000" cy="1876425"/>
        </p:xfrm>
        <a:graphic>
          <a:graphicData uri="http://schemas.openxmlformats.org/presentationml/2006/ole">
            <mc:AlternateContent xmlns:mc="http://schemas.openxmlformats.org/markup-compatibility/2006">
              <mc:Choice xmlns:v="urn:schemas-microsoft-com:vml" Requires="v">
                <p:oleObj spid="_x0000_s122886" name="Drawing" r:id="rId4" imgW="7601480" imgH="3743468" progId="Presentations.Drawing.10">
                  <p:embed/>
                </p:oleObj>
              </mc:Choice>
              <mc:Fallback>
                <p:oleObj name="Drawing" r:id="rId4" imgW="7601480" imgH="3743468" progId="Presentations.Drawing.10">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4648200"/>
                        <a:ext cx="3810000"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22885" name="Picture 5" descr="backfill_berk"/>
          <p:cNvPicPr>
            <a:picLocks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6172200" y="1905000"/>
            <a:ext cx="2632075" cy="3581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n-US" altLang="en-US"/>
              <a:t>Post-Planting Guidelines</a:t>
            </a:r>
          </a:p>
        </p:txBody>
      </p:sp>
      <p:sp>
        <p:nvSpPr>
          <p:cNvPr id="124931" name="Rectangle 3"/>
          <p:cNvSpPr>
            <a:spLocks noGrp="1" noChangeArrowheads="1"/>
          </p:cNvSpPr>
          <p:nvPr>
            <p:ph type="body" sz="half" idx="1"/>
          </p:nvPr>
        </p:nvSpPr>
        <p:spPr/>
        <p:txBody>
          <a:bodyPr/>
          <a:lstStyle/>
          <a:p>
            <a:r>
              <a:rPr lang="en-US" altLang="en-US" sz="2800"/>
              <a:t>Watering</a:t>
            </a:r>
          </a:p>
          <a:p>
            <a:r>
              <a:rPr lang="en-US" altLang="en-US" sz="2800"/>
              <a:t>Mulching</a:t>
            </a:r>
          </a:p>
          <a:p>
            <a:r>
              <a:rPr lang="en-US" altLang="en-US" sz="2800"/>
              <a:t>Pruning</a:t>
            </a:r>
          </a:p>
          <a:p>
            <a:r>
              <a:rPr lang="en-US" altLang="en-US" sz="2800"/>
              <a:t>Fertilizing</a:t>
            </a:r>
          </a:p>
          <a:p>
            <a:r>
              <a:rPr lang="en-US" altLang="en-US" sz="2800"/>
              <a:t>Staking and Guying</a:t>
            </a:r>
          </a:p>
        </p:txBody>
      </p:sp>
      <p:pic>
        <p:nvPicPr>
          <p:cNvPr id="124932" name="Picture 4" descr="mulch_berk"/>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638800" y="1981200"/>
            <a:ext cx="2686050" cy="3505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ltLang="en-US"/>
              <a:t>After Planting Maintenance</a:t>
            </a:r>
          </a:p>
        </p:txBody>
      </p:sp>
      <p:sp>
        <p:nvSpPr>
          <p:cNvPr id="126979" name="Rectangle 3"/>
          <p:cNvSpPr>
            <a:spLocks noGrp="1" noChangeArrowheads="1"/>
          </p:cNvSpPr>
          <p:nvPr>
            <p:ph type="body" sz="half" idx="1"/>
          </p:nvPr>
        </p:nvSpPr>
        <p:spPr>
          <a:xfrm>
            <a:off x="1257300" y="1981200"/>
            <a:ext cx="3619500" cy="4114800"/>
          </a:xfrm>
        </p:spPr>
        <p:txBody>
          <a:bodyPr/>
          <a:lstStyle/>
          <a:p>
            <a:r>
              <a:rPr lang="en-US" altLang="en-US"/>
              <a:t>Mulching</a:t>
            </a:r>
          </a:p>
          <a:p>
            <a:r>
              <a:rPr lang="en-US" altLang="en-US"/>
              <a:t>Watering</a:t>
            </a:r>
          </a:p>
          <a:p>
            <a:r>
              <a:rPr lang="en-US" altLang="en-US"/>
              <a:t>Pruning</a:t>
            </a:r>
          </a:p>
          <a:p>
            <a:r>
              <a:rPr lang="en-US" altLang="en-US"/>
              <a:t>Fertilizing</a:t>
            </a:r>
          </a:p>
          <a:p>
            <a:r>
              <a:rPr lang="en-US" altLang="en-US"/>
              <a:t>Disease and Pest Control</a:t>
            </a:r>
          </a:p>
          <a:p>
            <a:r>
              <a:rPr lang="en-US" altLang="en-US"/>
              <a:t>Removal</a:t>
            </a:r>
          </a:p>
        </p:txBody>
      </p:sp>
      <p:pic>
        <p:nvPicPr>
          <p:cNvPr id="126980" name="Picture 4" descr="plantings_vi"/>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24400" y="2227263"/>
            <a:ext cx="4038600" cy="304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altLang="en-US"/>
              <a:t>Mulching</a:t>
            </a:r>
          </a:p>
        </p:txBody>
      </p:sp>
      <p:sp>
        <p:nvSpPr>
          <p:cNvPr id="129027" name="Rectangle 3"/>
          <p:cNvSpPr>
            <a:spLocks noGrp="1" noChangeArrowheads="1"/>
          </p:cNvSpPr>
          <p:nvPr>
            <p:ph type="body" sz="half" idx="1"/>
          </p:nvPr>
        </p:nvSpPr>
        <p:spPr/>
        <p:txBody>
          <a:bodyPr/>
          <a:lstStyle/>
          <a:p>
            <a:pPr>
              <a:lnSpc>
                <a:spcPct val="80000"/>
              </a:lnSpc>
            </a:pPr>
            <a:r>
              <a:rPr lang="en-US" altLang="en-US" sz="2400"/>
              <a:t>Benefits</a:t>
            </a:r>
          </a:p>
          <a:p>
            <a:pPr lvl="1">
              <a:lnSpc>
                <a:spcPct val="80000"/>
              </a:lnSpc>
            </a:pPr>
            <a:r>
              <a:rPr lang="en-US" altLang="en-US" sz="2000"/>
              <a:t>Improves appearance,</a:t>
            </a:r>
          </a:p>
          <a:p>
            <a:pPr lvl="1">
              <a:lnSpc>
                <a:spcPct val="80000"/>
              </a:lnSpc>
            </a:pPr>
            <a:r>
              <a:rPr lang="en-US" altLang="en-US" sz="2000"/>
              <a:t> stimulates root growth, </a:t>
            </a:r>
          </a:p>
          <a:p>
            <a:pPr lvl="1">
              <a:lnSpc>
                <a:spcPct val="80000"/>
              </a:lnSpc>
            </a:pPr>
            <a:r>
              <a:rPr lang="en-US" altLang="en-US" sz="2000"/>
              <a:t>weed control,</a:t>
            </a:r>
          </a:p>
          <a:p>
            <a:pPr lvl="1">
              <a:lnSpc>
                <a:spcPct val="80000"/>
              </a:lnSpc>
            </a:pPr>
            <a:r>
              <a:rPr lang="en-US" altLang="en-US" sz="2000"/>
              <a:t> reduces soil erosion,</a:t>
            </a:r>
          </a:p>
          <a:p>
            <a:pPr lvl="1">
              <a:lnSpc>
                <a:spcPct val="80000"/>
              </a:lnSpc>
            </a:pPr>
            <a:r>
              <a:rPr lang="en-US" altLang="en-US" sz="2000"/>
              <a:t> conserves soil moisture, </a:t>
            </a:r>
          </a:p>
          <a:p>
            <a:pPr lvl="1">
              <a:lnSpc>
                <a:spcPct val="80000"/>
              </a:lnSpc>
            </a:pPr>
            <a:r>
              <a:rPr lang="en-US" altLang="en-US" sz="2000"/>
              <a:t>insulates soil, </a:t>
            </a:r>
          </a:p>
          <a:p>
            <a:pPr lvl="1">
              <a:lnSpc>
                <a:spcPct val="80000"/>
              </a:lnSpc>
            </a:pPr>
            <a:r>
              <a:rPr lang="en-US" altLang="en-US" sz="2000"/>
              <a:t>protects from mechanical damage</a:t>
            </a:r>
          </a:p>
          <a:p>
            <a:pPr>
              <a:lnSpc>
                <a:spcPct val="80000"/>
              </a:lnSpc>
            </a:pPr>
            <a:r>
              <a:rPr lang="en-US" altLang="en-US" sz="2400"/>
              <a:t>Types</a:t>
            </a:r>
          </a:p>
          <a:p>
            <a:pPr>
              <a:lnSpc>
                <a:spcPct val="80000"/>
              </a:lnSpc>
            </a:pPr>
            <a:r>
              <a:rPr lang="en-US" altLang="en-US" sz="2400"/>
              <a:t>Guidelines : Area, depth, method</a:t>
            </a:r>
          </a:p>
        </p:txBody>
      </p:sp>
      <p:pic>
        <p:nvPicPr>
          <p:cNvPr id="129028" name="Picture 4" descr="rootcallar"/>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810250" y="1965325"/>
            <a:ext cx="2647950" cy="1997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29029" name="Picture 5" descr="mulch temps"/>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791200" y="4114800"/>
            <a:ext cx="2662238" cy="2397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altLang="en-US"/>
              <a:t>Watering</a:t>
            </a:r>
          </a:p>
        </p:txBody>
      </p:sp>
      <p:sp>
        <p:nvSpPr>
          <p:cNvPr id="131075" name="Rectangle 3"/>
          <p:cNvSpPr>
            <a:spLocks noGrp="1" noChangeArrowheads="1"/>
          </p:cNvSpPr>
          <p:nvPr>
            <p:ph type="body" sz="half" idx="1"/>
          </p:nvPr>
        </p:nvSpPr>
        <p:spPr/>
        <p:txBody>
          <a:bodyPr/>
          <a:lstStyle/>
          <a:p>
            <a:r>
              <a:rPr lang="en-US" altLang="en-US" sz="2800"/>
              <a:t>How : soaker hoses</a:t>
            </a:r>
          </a:p>
          <a:p>
            <a:r>
              <a:rPr lang="en-US" altLang="en-US" sz="2800"/>
              <a:t>How much: 1-3 in./wk </a:t>
            </a:r>
          </a:p>
          <a:p>
            <a:r>
              <a:rPr lang="en-US" altLang="en-US" sz="2800"/>
              <a:t>Where: Dripline</a:t>
            </a:r>
          </a:p>
          <a:p>
            <a:r>
              <a:rPr lang="en-US" altLang="en-US" sz="2800"/>
              <a:t>When: night </a:t>
            </a:r>
          </a:p>
          <a:p>
            <a:pPr>
              <a:buFont typeface="Wingdings" charset="2"/>
              <a:buNone/>
            </a:pPr>
            <a:r>
              <a:rPr lang="en-US" altLang="en-US" sz="2800"/>
              <a:t>	10 p.m. – 8 a.m.</a:t>
            </a:r>
          </a:p>
        </p:txBody>
      </p:sp>
      <p:graphicFrame>
        <p:nvGraphicFramePr>
          <p:cNvPr id="131076" name="Object 4"/>
          <p:cNvGraphicFramePr>
            <a:graphicFrameLocks noChangeAspect="1"/>
          </p:cNvGraphicFramePr>
          <p:nvPr>
            <p:ph sz="half" idx="2"/>
          </p:nvPr>
        </p:nvGraphicFramePr>
        <p:xfrm>
          <a:off x="5543550" y="2181225"/>
          <a:ext cx="3162300" cy="3714750"/>
        </p:xfrm>
        <a:graphic>
          <a:graphicData uri="http://schemas.openxmlformats.org/presentationml/2006/ole">
            <mc:AlternateContent xmlns:mc="http://schemas.openxmlformats.org/markup-compatibility/2006">
              <mc:Choice xmlns:v="urn:schemas-microsoft-com:vml" Requires="v">
                <p:oleObj spid="_x0000_s131077" name="Drawing" r:id="rId4" imgW="3162226" imgH="3714964" progId="Presentations.Drawing.10">
                  <p:embed/>
                </p:oleObj>
              </mc:Choice>
              <mc:Fallback>
                <p:oleObj name="Drawing" r:id="rId4" imgW="3162226" imgH="3714964" progId="Presentations.Drawing.10">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3550" y="2181225"/>
                        <a:ext cx="3162300"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ltLang="en-US"/>
              <a:t>Pruning</a:t>
            </a:r>
          </a:p>
        </p:txBody>
      </p:sp>
      <p:sp>
        <p:nvSpPr>
          <p:cNvPr id="133123" name="Rectangle 3"/>
          <p:cNvSpPr>
            <a:spLocks noGrp="1" noChangeArrowheads="1"/>
          </p:cNvSpPr>
          <p:nvPr>
            <p:ph type="body" sz="half" idx="1"/>
          </p:nvPr>
        </p:nvSpPr>
        <p:spPr/>
        <p:txBody>
          <a:bodyPr/>
          <a:lstStyle/>
          <a:p>
            <a:r>
              <a:rPr lang="en-US" altLang="en-US" sz="2800"/>
              <a:t> When?</a:t>
            </a:r>
          </a:p>
          <a:p>
            <a:pPr lvl="1"/>
            <a:r>
              <a:rPr lang="en-US" altLang="en-US" sz="2400"/>
              <a:t>Winter – best time to prune</a:t>
            </a:r>
          </a:p>
          <a:p>
            <a:pPr lvl="1"/>
            <a:r>
              <a:rPr lang="en-US" altLang="en-US" sz="2400"/>
              <a:t>Spring – to maximize flowering</a:t>
            </a:r>
          </a:p>
          <a:p>
            <a:pPr lvl="1"/>
            <a:r>
              <a:rPr lang="en-US" altLang="en-US" sz="2400"/>
              <a:t>Summer – corrective pruning to remove hazards and diseases</a:t>
            </a:r>
          </a:p>
          <a:p>
            <a:pPr lvl="1"/>
            <a:r>
              <a:rPr lang="en-US" altLang="en-US" sz="2400"/>
              <a:t>Fall – no pruning</a:t>
            </a:r>
          </a:p>
          <a:p>
            <a:endParaRPr lang="en-US" altLang="en-US" sz="2800"/>
          </a:p>
          <a:p>
            <a:endParaRPr lang="en-US" altLang="en-US" sz="2800"/>
          </a:p>
        </p:txBody>
      </p:sp>
      <p:graphicFrame>
        <p:nvGraphicFramePr>
          <p:cNvPr id="133124" name="Object 4"/>
          <p:cNvGraphicFramePr>
            <a:graphicFrameLocks noChangeAspect="1"/>
          </p:cNvGraphicFramePr>
          <p:nvPr>
            <p:ph sz="half" idx="2"/>
          </p:nvPr>
        </p:nvGraphicFramePr>
        <p:xfrm>
          <a:off x="5257800" y="2781300"/>
          <a:ext cx="3619500" cy="2717800"/>
        </p:xfrm>
        <a:graphic>
          <a:graphicData uri="http://schemas.openxmlformats.org/presentationml/2006/ole">
            <mc:AlternateContent xmlns:mc="http://schemas.openxmlformats.org/markup-compatibility/2006">
              <mc:Choice xmlns:v="urn:schemas-microsoft-com:vml" Requires="v">
                <p:oleObj spid="_x0000_s133125" name="Drawing" r:id="rId4" imgW="4400211" imgH="3305541" progId="WPDraw30.Drawing">
                  <p:embed/>
                </p:oleObj>
              </mc:Choice>
              <mc:Fallback>
                <p:oleObj name="Drawing" r:id="rId4" imgW="4400211" imgH="3305541" progId="WPDraw30.Drawing">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2781300"/>
                        <a:ext cx="3619500"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3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altLang="en-US"/>
              <a:t>Pruning</a:t>
            </a:r>
          </a:p>
        </p:txBody>
      </p:sp>
      <p:sp>
        <p:nvSpPr>
          <p:cNvPr id="135171" name="Rectangle 3"/>
          <p:cNvSpPr>
            <a:spLocks noGrp="1" noChangeArrowheads="1"/>
          </p:cNvSpPr>
          <p:nvPr>
            <p:ph type="body" sz="half" idx="1"/>
          </p:nvPr>
        </p:nvSpPr>
        <p:spPr>
          <a:xfrm>
            <a:off x="1257300" y="1981200"/>
            <a:ext cx="7581900" cy="1981200"/>
          </a:xfrm>
        </p:spPr>
        <p:txBody>
          <a:bodyPr/>
          <a:lstStyle/>
          <a:p>
            <a:r>
              <a:rPr lang="en-US" altLang="en-US" sz="2800"/>
              <a:t>Pruning cuts</a:t>
            </a:r>
          </a:p>
          <a:p>
            <a:pPr lvl="1"/>
            <a:r>
              <a:rPr lang="en-US" altLang="en-US" sz="2400"/>
              <a:t>Prune branches leaving branch collar intact</a:t>
            </a:r>
          </a:p>
          <a:p>
            <a:pPr lvl="1"/>
            <a:r>
              <a:rPr lang="en-US" altLang="en-US" sz="2400"/>
              <a:t>Three Step Method</a:t>
            </a:r>
          </a:p>
        </p:txBody>
      </p:sp>
      <p:graphicFrame>
        <p:nvGraphicFramePr>
          <p:cNvPr id="135172" name="Object 4"/>
          <p:cNvGraphicFramePr>
            <a:graphicFrameLocks noChangeAspect="1"/>
          </p:cNvGraphicFramePr>
          <p:nvPr>
            <p:ph sz="quarter" idx="2"/>
          </p:nvPr>
        </p:nvGraphicFramePr>
        <p:xfrm>
          <a:off x="1447800" y="3962400"/>
          <a:ext cx="3759200" cy="2365375"/>
        </p:xfrm>
        <a:graphic>
          <a:graphicData uri="http://schemas.openxmlformats.org/presentationml/2006/ole">
            <mc:AlternateContent xmlns:mc="http://schemas.openxmlformats.org/markup-compatibility/2006">
              <mc:Choice xmlns:v="urn:schemas-microsoft-com:vml" Requires="v">
                <p:oleObj spid="_x0000_s135176" name="Drawing" r:id="rId4" imgW="4800634" imgH="3018987" progId="WPDraw30.Drawing">
                  <p:embed/>
                </p:oleObj>
              </mc:Choice>
              <mc:Fallback>
                <p:oleObj name="Drawing" r:id="rId4" imgW="4800634" imgH="3018987" progId="WPDraw30.Drawing">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3962400"/>
                        <a:ext cx="3759200"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5173" name="Object 5"/>
          <p:cNvGraphicFramePr>
            <a:graphicFrameLocks noChangeAspect="1"/>
          </p:cNvGraphicFramePr>
          <p:nvPr>
            <p:ph sz="quarter" idx="3"/>
          </p:nvPr>
        </p:nvGraphicFramePr>
        <p:xfrm>
          <a:off x="5562600" y="3975100"/>
          <a:ext cx="3276600" cy="2327275"/>
        </p:xfrm>
        <a:graphic>
          <a:graphicData uri="http://schemas.openxmlformats.org/presentationml/2006/ole">
            <mc:AlternateContent xmlns:mc="http://schemas.openxmlformats.org/markup-compatibility/2006">
              <mc:Choice xmlns:v="urn:schemas-microsoft-com:vml" Requires="v">
                <p:oleObj spid="_x0000_s135177" name="Drawing" r:id="rId6" imgW="3923990" imgH="2943038" progId="WPDraw30.Drawing">
                  <p:embed/>
                </p:oleObj>
              </mc:Choice>
              <mc:Fallback>
                <p:oleObj name="Drawing" r:id="rId6" imgW="3923990" imgH="2943038" progId="WPDraw30.Drawing">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3975100"/>
                        <a:ext cx="3276600" cy="232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5174" name="Object 6"/>
          <p:cNvGraphicFramePr>
            <a:graphicFrameLocks noChangeAspect="1"/>
          </p:cNvGraphicFramePr>
          <p:nvPr/>
        </p:nvGraphicFramePr>
        <p:xfrm>
          <a:off x="1524000" y="3886200"/>
          <a:ext cx="3581400" cy="2443163"/>
        </p:xfrm>
        <a:graphic>
          <a:graphicData uri="http://schemas.openxmlformats.org/presentationml/2006/ole">
            <mc:AlternateContent xmlns:mc="http://schemas.openxmlformats.org/markup-compatibility/2006">
              <mc:Choice xmlns:v="urn:schemas-microsoft-com:vml" Requires="v">
                <p:oleObj spid="_x0000_s135178" name="Drawing" r:id="rId8" imgW="4952733" imgH="3315040" progId="WPDraw30.Drawing">
                  <p:embed/>
                </p:oleObj>
              </mc:Choice>
              <mc:Fallback>
                <p:oleObj name="Drawing" r:id="rId8" imgW="4952733" imgH="3315040" progId="WPDraw30.Drawing">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3886200"/>
                        <a:ext cx="3581400" cy="244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35175" name="Picture 7" descr="pruningcu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886200"/>
            <a:ext cx="2990850" cy="2392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51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517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13517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3517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351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5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en-US" altLang="en-US"/>
              <a:t>Pruning</a:t>
            </a:r>
          </a:p>
        </p:txBody>
      </p:sp>
      <p:sp>
        <p:nvSpPr>
          <p:cNvPr id="137219" name="Rectangle 3"/>
          <p:cNvSpPr>
            <a:spLocks noGrp="1" noChangeArrowheads="1"/>
          </p:cNvSpPr>
          <p:nvPr>
            <p:ph type="body" sz="half" idx="1"/>
          </p:nvPr>
        </p:nvSpPr>
        <p:spPr/>
        <p:txBody>
          <a:bodyPr/>
          <a:lstStyle/>
          <a:p>
            <a:r>
              <a:rPr lang="en-US" altLang="en-US" sz="2800"/>
              <a:t>Improper pruning techniques</a:t>
            </a:r>
          </a:p>
          <a:p>
            <a:pPr lvl="1"/>
            <a:r>
              <a:rPr lang="en-US" altLang="en-US" sz="2400"/>
              <a:t>Topping</a:t>
            </a:r>
          </a:p>
          <a:p>
            <a:pPr lvl="1"/>
            <a:r>
              <a:rPr lang="en-US" altLang="en-US" sz="2400"/>
              <a:t>Flush cuts</a:t>
            </a:r>
          </a:p>
          <a:p>
            <a:pPr lvl="1"/>
            <a:r>
              <a:rPr lang="en-US" altLang="en-US" sz="2400"/>
              <a:t>Pruning more than 25% of crown</a:t>
            </a:r>
          </a:p>
          <a:p>
            <a:pPr lvl="1"/>
            <a:r>
              <a:rPr lang="en-US" altLang="en-US" sz="2400"/>
              <a:t>Wound dressings</a:t>
            </a:r>
          </a:p>
        </p:txBody>
      </p:sp>
      <p:graphicFrame>
        <p:nvGraphicFramePr>
          <p:cNvPr id="137220" name="Object 4"/>
          <p:cNvGraphicFramePr>
            <a:graphicFrameLocks noChangeAspect="1"/>
          </p:cNvGraphicFramePr>
          <p:nvPr>
            <p:ph sz="quarter" idx="2"/>
          </p:nvPr>
        </p:nvGraphicFramePr>
        <p:xfrm>
          <a:off x="6019800" y="1898650"/>
          <a:ext cx="2868613" cy="2216150"/>
        </p:xfrm>
        <a:graphic>
          <a:graphicData uri="http://schemas.openxmlformats.org/presentationml/2006/ole">
            <mc:AlternateContent xmlns:mc="http://schemas.openxmlformats.org/markup-compatibility/2006">
              <mc:Choice xmlns:v="urn:schemas-microsoft-com:vml" Requires="v">
                <p:oleObj spid="_x0000_s137222" name="Drawing" r:id="rId4" imgW="4572485" imgH="3533509" progId="WPDraw30.Drawing">
                  <p:embed/>
                </p:oleObj>
              </mc:Choice>
              <mc:Fallback>
                <p:oleObj name="Drawing" r:id="rId4" imgW="4572485" imgH="3533509" progId="WPDraw30.Drawing">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898650"/>
                        <a:ext cx="2868613" cy="221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7221" name="Object 5"/>
          <p:cNvGraphicFramePr>
            <a:graphicFrameLocks noChangeAspect="1"/>
          </p:cNvGraphicFramePr>
          <p:nvPr>
            <p:ph sz="quarter" idx="3"/>
          </p:nvPr>
        </p:nvGraphicFramePr>
        <p:xfrm>
          <a:off x="4953000" y="3810000"/>
          <a:ext cx="2922588" cy="2557463"/>
        </p:xfrm>
        <a:graphic>
          <a:graphicData uri="http://schemas.openxmlformats.org/presentationml/2006/ole">
            <mc:AlternateContent xmlns:mc="http://schemas.openxmlformats.org/markup-compatibility/2006">
              <mc:Choice xmlns:v="urn:schemas-microsoft-com:vml" Requires="v">
                <p:oleObj spid="_x0000_s137223" name="Drawing" r:id="rId6" imgW="4428722" imgH="3876485" progId="WPDraw30.Drawing">
                  <p:embed/>
                </p:oleObj>
              </mc:Choice>
              <mc:Fallback>
                <p:oleObj name="Drawing" r:id="rId6" imgW="4428722" imgH="3876485" progId="WPDraw30.Drawing">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3810000"/>
                        <a:ext cx="2922588" cy="255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a:t>Site Factors </a:t>
            </a:r>
          </a:p>
        </p:txBody>
      </p:sp>
      <p:sp>
        <p:nvSpPr>
          <p:cNvPr id="7171" name="Rectangle 3"/>
          <p:cNvSpPr>
            <a:spLocks noGrp="1" noChangeArrowheads="1"/>
          </p:cNvSpPr>
          <p:nvPr>
            <p:ph type="body" sz="half" idx="1"/>
          </p:nvPr>
        </p:nvSpPr>
        <p:spPr/>
        <p:txBody>
          <a:bodyPr/>
          <a:lstStyle/>
          <a:p>
            <a:r>
              <a:rPr lang="en-US" altLang="en-US" sz="2800"/>
              <a:t>Soil characteristics</a:t>
            </a:r>
          </a:p>
          <a:p>
            <a:pPr lvl="1"/>
            <a:r>
              <a:rPr lang="en-US" altLang="en-US" sz="2400"/>
              <a:t>Texture</a:t>
            </a:r>
          </a:p>
          <a:p>
            <a:pPr lvl="1"/>
            <a:r>
              <a:rPr lang="en-US" altLang="en-US" sz="2400"/>
              <a:t>Compaction</a:t>
            </a:r>
          </a:p>
          <a:p>
            <a:pPr lvl="1"/>
            <a:r>
              <a:rPr lang="en-US" altLang="en-US" sz="2400"/>
              <a:t>Moisture &amp; drainage</a:t>
            </a:r>
          </a:p>
          <a:p>
            <a:pPr lvl="1"/>
            <a:r>
              <a:rPr lang="en-US" altLang="en-US" sz="2400"/>
              <a:t>Fertility and pH</a:t>
            </a:r>
          </a:p>
          <a:p>
            <a:pPr lvl="1"/>
            <a:r>
              <a:rPr lang="en-US" altLang="en-US" sz="2400"/>
              <a:t>Temperature</a:t>
            </a:r>
          </a:p>
          <a:p>
            <a:pPr lvl="1"/>
            <a:r>
              <a:rPr lang="en-US" altLang="en-US" sz="2400"/>
              <a:t>Contamination</a:t>
            </a:r>
          </a:p>
          <a:p>
            <a:pPr lvl="1"/>
            <a:r>
              <a:rPr lang="en-US" altLang="en-US" sz="2400"/>
              <a:t>Salt</a:t>
            </a:r>
          </a:p>
        </p:txBody>
      </p:sp>
      <p:sp>
        <p:nvSpPr>
          <p:cNvPr id="7173" name="AutoShape 5" descr="photo3"/>
          <p:cNvSpPr>
            <a:spLocks noChangeAspect="1" noChangeArrowheads="1"/>
          </p:cNvSpPr>
          <p:nvPr/>
        </p:nvSpPr>
        <p:spPr bwMode="auto">
          <a:xfrm>
            <a:off x="2843213" y="2309813"/>
            <a:ext cx="3457575" cy="223837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7175" name="AutoShape 7" descr="photo3"/>
          <p:cNvSpPr>
            <a:spLocks noChangeAspect="1" noChangeArrowheads="1"/>
          </p:cNvSpPr>
          <p:nvPr/>
        </p:nvSpPr>
        <p:spPr bwMode="auto">
          <a:xfrm>
            <a:off x="2843213" y="2309813"/>
            <a:ext cx="3457575" cy="223837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7177" name="AutoShape 9" descr="photo3"/>
          <p:cNvSpPr>
            <a:spLocks noChangeAspect="1" noChangeArrowheads="1"/>
          </p:cNvSpPr>
          <p:nvPr/>
        </p:nvSpPr>
        <p:spPr bwMode="auto">
          <a:xfrm>
            <a:off x="2843213" y="2309813"/>
            <a:ext cx="3457575" cy="223837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7184" name="Picture 16" descr="xeri25"/>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2590800"/>
            <a:ext cx="3962400" cy="2555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66FF"/>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r>
              <a:rPr lang="en-US" altLang="en-US"/>
              <a:t>Fertilizing</a:t>
            </a:r>
          </a:p>
        </p:txBody>
      </p:sp>
      <p:sp>
        <p:nvSpPr>
          <p:cNvPr id="139267" name="Rectangle 3"/>
          <p:cNvSpPr>
            <a:spLocks noGrp="1" noChangeArrowheads="1"/>
          </p:cNvSpPr>
          <p:nvPr>
            <p:ph type="body" sz="half" idx="1"/>
          </p:nvPr>
        </p:nvSpPr>
        <p:spPr/>
        <p:txBody>
          <a:bodyPr/>
          <a:lstStyle/>
          <a:p>
            <a:pPr>
              <a:lnSpc>
                <a:spcPct val="90000"/>
              </a:lnSpc>
            </a:pPr>
            <a:r>
              <a:rPr lang="en-US" altLang="en-US" sz="2400"/>
              <a:t>Soil test</a:t>
            </a:r>
          </a:p>
          <a:p>
            <a:pPr>
              <a:lnSpc>
                <a:spcPct val="90000"/>
              </a:lnSpc>
            </a:pPr>
            <a:r>
              <a:rPr lang="en-US" altLang="en-US" sz="2400"/>
              <a:t>Application: </a:t>
            </a:r>
          </a:p>
          <a:p>
            <a:pPr lvl="1">
              <a:lnSpc>
                <a:spcPct val="90000"/>
              </a:lnSpc>
            </a:pPr>
            <a:r>
              <a:rPr lang="en-US" altLang="en-US" sz="2000"/>
              <a:t>Surface</a:t>
            </a:r>
          </a:p>
          <a:p>
            <a:pPr lvl="1">
              <a:lnSpc>
                <a:spcPct val="90000"/>
              </a:lnSpc>
            </a:pPr>
            <a:r>
              <a:rPr lang="en-US" altLang="en-US" sz="2000"/>
              <a:t>Soil injection</a:t>
            </a:r>
          </a:p>
          <a:p>
            <a:pPr lvl="1">
              <a:lnSpc>
                <a:spcPct val="90000"/>
              </a:lnSpc>
            </a:pPr>
            <a:r>
              <a:rPr lang="en-US" altLang="en-US" sz="2000"/>
              <a:t>Trunk injection</a:t>
            </a:r>
          </a:p>
          <a:p>
            <a:pPr>
              <a:lnSpc>
                <a:spcPct val="90000"/>
              </a:lnSpc>
              <a:buFont typeface="Wingdings" charset="2"/>
              <a:buNone/>
            </a:pPr>
            <a:r>
              <a:rPr lang="en-US" altLang="en-US" sz="2400"/>
              <a:t>Other Guidelines</a:t>
            </a:r>
          </a:p>
          <a:p>
            <a:pPr lvl="1">
              <a:lnSpc>
                <a:spcPct val="90000"/>
              </a:lnSpc>
            </a:pPr>
            <a:r>
              <a:rPr lang="en-US" altLang="en-US" sz="2000"/>
              <a:t>Use slow release</a:t>
            </a:r>
          </a:p>
          <a:p>
            <a:pPr lvl="1">
              <a:lnSpc>
                <a:spcPct val="90000"/>
              </a:lnSpc>
            </a:pPr>
            <a:r>
              <a:rPr lang="en-US" altLang="en-US" sz="2000"/>
              <a:t>Fertilize at dripline</a:t>
            </a:r>
          </a:p>
          <a:p>
            <a:pPr lvl="1">
              <a:lnSpc>
                <a:spcPct val="90000"/>
              </a:lnSpc>
            </a:pPr>
            <a:r>
              <a:rPr lang="en-US" altLang="en-US" sz="2000"/>
              <a:t>Fertilize early and late spring; mid summer; avoid bud break</a:t>
            </a:r>
          </a:p>
        </p:txBody>
      </p:sp>
      <p:graphicFrame>
        <p:nvGraphicFramePr>
          <p:cNvPr id="139268" name="Object 4"/>
          <p:cNvGraphicFramePr>
            <a:graphicFrameLocks noChangeAspect="1"/>
          </p:cNvGraphicFramePr>
          <p:nvPr>
            <p:ph sz="quarter" idx="2"/>
          </p:nvPr>
        </p:nvGraphicFramePr>
        <p:xfrm>
          <a:off x="4267200" y="1600200"/>
          <a:ext cx="1524000" cy="1279525"/>
        </p:xfrm>
        <a:graphic>
          <a:graphicData uri="http://schemas.openxmlformats.org/presentationml/2006/ole">
            <mc:AlternateContent xmlns:mc="http://schemas.openxmlformats.org/markup-compatibility/2006">
              <mc:Choice xmlns:v="urn:schemas-microsoft-com:vml" Requires="v">
                <p:oleObj spid="_x0000_s139272" name="Drawing" r:id="rId4" imgW="3200211" imgH="2686001" progId="Presentations.Drawing.10">
                  <p:embed/>
                </p:oleObj>
              </mc:Choice>
              <mc:Fallback>
                <p:oleObj name="Drawing" r:id="rId4" imgW="3200211" imgH="2686001" progId="Presentations.Drawing.10">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600200"/>
                        <a:ext cx="1524000"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39269" name="Picture 5" descr="6"/>
          <p:cNvPicPr>
            <a:picLocks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334000" y="2438400"/>
            <a:ext cx="2057400" cy="1624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39270" name="Picture 6" descr="tc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4648200"/>
            <a:ext cx="16827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39271" name="Picture 7" descr="a108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4191000"/>
            <a:ext cx="1036638" cy="1492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en-US" altLang="en-US"/>
              <a:t>Disease and Pest Control</a:t>
            </a:r>
          </a:p>
        </p:txBody>
      </p:sp>
      <p:sp>
        <p:nvSpPr>
          <p:cNvPr id="141315" name="Rectangle 3"/>
          <p:cNvSpPr>
            <a:spLocks noGrp="1" noChangeArrowheads="1"/>
          </p:cNvSpPr>
          <p:nvPr>
            <p:ph type="body" sz="half" idx="1"/>
          </p:nvPr>
        </p:nvSpPr>
        <p:spPr/>
        <p:txBody>
          <a:bodyPr/>
          <a:lstStyle/>
          <a:p>
            <a:r>
              <a:rPr lang="en-US" altLang="en-US" sz="2800"/>
              <a:t> Pruning – Sanitation</a:t>
            </a:r>
          </a:p>
          <a:p>
            <a:r>
              <a:rPr lang="en-US" altLang="en-US" sz="2800"/>
              <a:t>Biological Controls</a:t>
            </a:r>
          </a:p>
          <a:p>
            <a:r>
              <a:rPr lang="en-US" altLang="en-US" sz="2800"/>
              <a:t>Chemicals</a:t>
            </a:r>
          </a:p>
          <a:p>
            <a:pPr>
              <a:buFont typeface="Wingdings" charset="2"/>
              <a:buNone/>
            </a:pPr>
            <a:endParaRPr lang="en-US" altLang="en-US" sz="2800"/>
          </a:p>
        </p:txBody>
      </p:sp>
      <p:pic>
        <p:nvPicPr>
          <p:cNvPr id="141316" name="Picture 4" descr="cedar apple rusts"/>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638800" y="1981200"/>
            <a:ext cx="2971800"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41317" name="Picture 5" descr="waa1"/>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638800" y="4114800"/>
            <a:ext cx="2971800"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bpear damage1"/>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743200"/>
            <a:ext cx="4114800" cy="2792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43363" name="Rectangle 3"/>
          <p:cNvSpPr>
            <a:spLocks noGrp="1" noChangeArrowheads="1"/>
          </p:cNvSpPr>
          <p:nvPr>
            <p:ph type="title"/>
          </p:nvPr>
        </p:nvSpPr>
        <p:spPr/>
        <p:txBody>
          <a:bodyPr/>
          <a:lstStyle/>
          <a:p>
            <a:r>
              <a:rPr lang="en-US" altLang="en-US"/>
              <a:t>Removal</a:t>
            </a:r>
          </a:p>
        </p:txBody>
      </p:sp>
      <p:sp>
        <p:nvSpPr>
          <p:cNvPr id="143364" name="Rectangle 4"/>
          <p:cNvSpPr>
            <a:spLocks noGrp="1" noChangeArrowheads="1"/>
          </p:cNvSpPr>
          <p:nvPr>
            <p:ph type="body" sz="half" idx="1"/>
          </p:nvPr>
        </p:nvSpPr>
        <p:spPr>
          <a:xfrm>
            <a:off x="1257300" y="1981200"/>
            <a:ext cx="3314700" cy="4114800"/>
          </a:xfrm>
        </p:spPr>
        <p:txBody>
          <a:bodyPr/>
          <a:lstStyle/>
          <a:p>
            <a:pPr>
              <a:lnSpc>
                <a:spcPct val="90000"/>
              </a:lnSpc>
            </a:pPr>
            <a:r>
              <a:rPr lang="en-US" altLang="en-US" sz="2800"/>
              <a:t>Reasons for removal:</a:t>
            </a:r>
          </a:p>
          <a:p>
            <a:pPr lvl="1">
              <a:lnSpc>
                <a:spcPct val="90000"/>
              </a:lnSpc>
            </a:pPr>
            <a:r>
              <a:rPr lang="en-US" altLang="en-US" sz="2400"/>
              <a:t>Poor condition and in decline</a:t>
            </a:r>
          </a:p>
          <a:p>
            <a:pPr lvl="1">
              <a:lnSpc>
                <a:spcPct val="90000"/>
              </a:lnSpc>
            </a:pPr>
            <a:r>
              <a:rPr lang="en-US" altLang="en-US" sz="2400"/>
              <a:t>Is a hazard or in a hazard location</a:t>
            </a:r>
          </a:p>
          <a:p>
            <a:pPr lvl="1">
              <a:lnSpc>
                <a:spcPct val="90000"/>
              </a:lnSpc>
            </a:pPr>
            <a:r>
              <a:rPr lang="en-US" altLang="en-US" sz="2400"/>
              <a:t>Diseased or the host to a pest that may spread</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r>
              <a:rPr lang="en-US" altLang="en-US" sz="4000"/>
              <a:t>Selecting a Tree Care Professional</a:t>
            </a:r>
          </a:p>
        </p:txBody>
      </p:sp>
      <p:sp>
        <p:nvSpPr>
          <p:cNvPr id="265219" name="Rectangle 3"/>
          <p:cNvSpPr>
            <a:spLocks noGrp="1" noChangeArrowheads="1"/>
          </p:cNvSpPr>
          <p:nvPr>
            <p:ph type="body" idx="1"/>
          </p:nvPr>
        </p:nvSpPr>
        <p:spPr/>
        <p:txBody>
          <a:bodyPr/>
          <a:lstStyle/>
          <a:p>
            <a:r>
              <a:rPr lang="en-US" altLang="en-US" b="1"/>
              <a:t>Professional reputation</a:t>
            </a:r>
          </a:p>
          <a:p>
            <a:r>
              <a:rPr lang="en-US" altLang="en-US" b="1"/>
              <a:t>Customers</a:t>
            </a:r>
          </a:p>
          <a:p>
            <a:r>
              <a:rPr lang="en-US" altLang="en-US" b="1"/>
              <a:t>Liability insurance</a:t>
            </a:r>
          </a:p>
          <a:p>
            <a:r>
              <a:rPr lang="en-US" altLang="en-US" b="1"/>
              <a:t>Worker’s Comp. Insurance</a:t>
            </a:r>
          </a:p>
          <a:p>
            <a:r>
              <a:rPr lang="en-US" altLang="en-US" b="1"/>
              <a:t>Review contracts</a:t>
            </a:r>
          </a:p>
          <a:p>
            <a:r>
              <a:rPr lang="en-US" altLang="en-US" b="1"/>
              <a:t>Education and experience</a:t>
            </a:r>
          </a:p>
          <a:p>
            <a:r>
              <a:rPr lang="en-US" altLang="en-US" b="1"/>
              <a:t>Get several bids</a:t>
            </a:r>
          </a:p>
          <a:p>
            <a:endParaRPr lang="en-US" altLang="en-US" b="1"/>
          </a:p>
          <a:p>
            <a:endParaRPr lang="en-US" altLang="en-US" b="1"/>
          </a:p>
          <a:p>
            <a:endParaRPr lang="en-US" altLang="en-US" b="1"/>
          </a:p>
          <a:p>
            <a:endParaRPr lang="en-US" alt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r>
              <a:rPr lang="en-US" altLang="en-US"/>
              <a:t>Acknowledgements</a:t>
            </a:r>
          </a:p>
        </p:txBody>
      </p:sp>
      <p:sp>
        <p:nvSpPr>
          <p:cNvPr id="145411" name="Rectangle 3"/>
          <p:cNvSpPr>
            <a:spLocks noGrp="1" noChangeArrowheads="1"/>
          </p:cNvSpPr>
          <p:nvPr>
            <p:ph type="body" idx="1"/>
          </p:nvPr>
        </p:nvSpPr>
        <p:spPr/>
        <p:txBody>
          <a:bodyPr/>
          <a:lstStyle/>
          <a:p>
            <a:pPr>
              <a:lnSpc>
                <a:spcPct val="80000"/>
              </a:lnSpc>
            </a:pPr>
            <a:r>
              <a:rPr lang="en-US" altLang="en-US" sz="1800"/>
              <a:t>Funds for this project were provided by the Urban and Community Forestry Financial Assistance Program administered by the Georgia Forestry Commission.</a:t>
            </a:r>
          </a:p>
          <a:p>
            <a:pPr>
              <a:lnSpc>
                <a:spcPct val="80000"/>
              </a:lnSpc>
              <a:buFont typeface="Wingdings" charset="2"/>
              <a:buNone/>
            </a:pPr>
            <a:endParaRPr lang="en-US" altLang="en-US" sz="1800"/>
          </a:p>
          <a:p>
            <a:pPr>
              <a:lnSpc>
                <a:spcPct val="80000"/>
              </a:lnSpc>
              <a:buFont typeface="Wingdings" charset="2"/>
              <a:buNone/>
            </a:pPr>
            <a:r>
              <a:rPr lang="en-US" altLang="en-US" sz="1800"/>
              <a:t>	The U. S. Department of Agriculture (USDA) prohibits discrimination in all its programs and activities on the basis of race, color, national origin, gender, religion, age, disability, political beliefs, sexual orientation, and marital or family status. (Not all prohibited bases apply to all programs.) Persons with disabilities who require alternative means for communication of program information (Braille, large print, audiotape, etc.) should contact USDA’s TARGET Center at 202-720-2600 (voice and TDD).</a:t>
            </a:r>
          </a:p>
          <a:p>
            <a:pPr>
              <a:lnSpc>
                <a:spcPct val="80000"/>
              </a:lnSpc>
              <a:buFont typeface="Wingdings" charset="2"/>
              <a:buNone/>
            </a:pPr>
            <a:endParaRPr lang="en-US" altLang="en-US" sz="1800"/>
          </a:p>
          <a:p>
            <a:pPr>
              <a:lnSpc>
                <a:spcPct val="80000"/>
              </a:lnSpc>
              <a:buFont typeface="Wingdings" charset="2"/>
              <a:buNone/>
            </a:pPr>
            <a:r>
              <a:rPr lang="en-US" altLang="en-US" sz="1800"/>
              <a:t>	To file a complaint of discrimination, write USDA, Director, Office of Civil Rights, Room 326-A, Whitten Building, 14</a:t>
            </a:r>
            <a:r>
              <a:rPr lang="en-US" altLang="en-US" sz="1800" baseline="30000"/>
              <a:t>th</a:t>
            </a:r>
            <a:r>
              <a:rPr lang="en-US" altLang="en-US" sz="1800"/>
              <a:t> and Independence Avenue, SW, Washington, DC 20250-9410 or call 202-720-5964 (voice or TDD). USDA is an equal opportunity provider and employer.</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5268" name="Rectangle 4"/>
          <p:cNvSpPr>
            <a:spLocks noGrp="1" noChangeArrowheads="1"/>
          </p:cNvSpPr>
          <p:nvPr>
            <p:ph type="title"/>
          </p:nvPr>
        </p:nvSpPr>
        <p:spPr/>
        <p:txBody>
          <a:bodyPr/>
          <a:lstStyle/>
          <a:p>
            <a:r>
              <a:rPr lang="en-US" altLang="en-US"/>
              <a:t>Questions?</a:t>
            </a:r>
          </a:p>
        </p:txBody>
      </p:sp>
    </p:spTree>
  </p:cSld>
  <p:clrMapOvr>
    <a:masterClrMapping/>
  </p:clrMapOvr>
  <p:transition/>
</p:sld>
</file>

<file path=ppt/theme/theme1.xml><?xml version="1.0" encoding="utf-8"?>
<a:theme xmlns:a="http://schemas.openxmlformats.org/drawingml/2006/main" name="Sandstone">
  <a:themeElements>
    <a:clrScheme name="Sandstone 1">
      <a:dk1>
        <a:srgbClr val="333333"/>
      </a:dk1>
      <a:lt1>
        <a:srgbClr val="BAB9A0"/>
      </a:lt1>
      <a:dk2>
        <a:srgbClr val="000000"/>
      </a:dk2>
      <a:lt2>
        <a:srgbClr val="333329"/>
      </a:lt2>
      <a:accent1>
        <a:srgbClr val="F4F3D9"/>
      </a:accent1>
      <a:accent2>
        <a:srgbClr val="E09142"/>
      </a:accent2>
      <a:accent3>
        <a:srgbClr val="D9D9CD"/>
      </a:accent3>
      <a:accent4>
        <a:srgbClr val="2A2A2A"/>
      </a:accent4>
      <a:accent5>
        <a:srgbClr val="F8F8E9"/>
      </a:accent5>
      <a:accent6>
        <a:srgbClr val="CB833B"/>
      </a:accent6>
      <a:hlink>
        <a:srgbClr val="AE4828"/>
      </a:hlink>
      <a:folHlink>
        <a:srgbClr val="6A6954"/>
      </a:folHlink>
    </a:clrScheme>
    <a:fontScheme name="Sandsto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andstone 1">
        <a:dk1>
          <a:srgbClr val="333333"/>
        </a:dk1>
        <a:lt1>
          <a:srgbClr val="BAB9A0"/>
        </a:lt1>
        <a:dk2>
          <a:srgbClr val="000000"/>
        </a:dk2>
        <a:lt2>
          <a:srgbClr val="333329"/>
        </a:lt2>
        <a:accent1>
          <a:srgbClr val="F4F3D9"/>
        </a:accent1>
        <a:accent2>
          <a:srgbClr val="E09142"/>
        </a:accent2>
        <a:accent3>
          <a:srgbClr val="D9D9CD"/>
        </a:accent3>
        <a:accent4>
          <a:srgbClr val="2A2A2A"/>
        </a:accent4>
        <a:accent5>
          <a:srgbClr val="F8F8E9"/>
        </a:accent5>
        <a:accent6>
          <a:srgbClr val="CB833B"/>
        </a:accent6>
        <a:hlink>
          <a:srgbClr val="AE4828"/>
        </a:hlink>
        <a:folHlink>
          <a:srgbClr val="6A6954"/>
        </a:folHlink>
      </a:clrScheme>
      <a:clrMap bg1="lt1" tx1="dk1" bg2="lt2" tx2="dk2" accent1="accent1" accent2="accent2" accent3="accent3" accent4="accent4" accent5="accent5" accent6="accent6" hlink="hlink" folHlink="folHlink"/>
    </a:extraClrScheme>
    <a:extraClrScheme>
      <a:clrScheme name="Sandstone 2">
        <a:dk1>
          <a:srgbClr val="333333"/>
        </a:dk1>
        <a:lt1>
          <a:srgbClr val="BDB9BF"/>
        </a:lt1>
        <a:dk2>
          <a:srgbClr val="000000"/>
        </a:dk2>
        <a:lt2>
          <a:srgbClr val="333329"/>
        </a:lt2>
        <a:accent1>
          <a:srgbClr val="F4F3D9"/>
        </a:accent1>
        <a:accent2>
          <a:srgbClr val="E09142"/>
        </a:accent2>
        <a:accent3>
          <a:srgbClr val="DBD9DC"/>
        </a:accent3>
        <a:accent4>
          <a:srgbClr val="2A2A2A"/>
        </a:accent4>
        <a:accent5>
          <a:srgbClr val="F8F8E9"/>
        </a:accent5>
        <a:accent6>
          <a:srgbClr val="CB833B"/>
        </a:accent6>
        <a:hlink>
          <a:srgbClr val="AE4828"/>
        </a:hlink>
        <a:folHlink>
          <a:srgbClr val="6A6954"/>
        </a:folHlink>
      </a:clrScheme>
      <a:clrMap bg1="lt1" tx1="dk1" bg2="lt2" tx2="dk2" accent1="accent1" accent2="accent2" accent3="accent3" accent4="accent4" accent5="accent5" accent6="accent6" hlink="hlink" folHlink="folHlink"/>
    </a:extraClrScheme>
    <a:extraClrScheme>
      <a:clrScheme name="Sandstone 3">
        <a:dk1>
          <a:srgbClr val="3D3D3D"/>
        </a:dk1>
        <a:lt1>
          <a:srgbClr val="EAEAEA"/>
        </a:lt1>
        <a:dk2>
          <a:srgbClr val="000000"/>
        </a:dk2>
        <a:lt2>
          <a:srgbClr val="333333"/>
        </a:lt2>
        <a:accent1>
          <a:srgbClr val="FFFFFF"/>
        </a:accent1>
        <a:accent2>
          <a:srgbClr val="969696"/>
        </a:accent2>
        <a:accent3>
          <a:srgbClr val="F3F3F3"/>
        </a:accent3>
        <a:accent4>
          <a:srgbClr val="333333"/>
        </a:accent4>
        <a:accent5>
          <a:srgbClr val="FFFFFF"/>
        </a:accent5>
        <a:accent6>
          <a:srgbClr val="878787"/>
        </a:accent6>
        <a:hlink>
          <a:srgbClr val="4D4D4D"/>
        </a:hlink>
        <a:folHlink>
          <a:srgbClr val="8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11616</Words>
  <Application>Microsoft Macintosh PowerPoint</Application>
  <PresentationFormat>On-screen Show (4:3)</PresentationFormat>
  <Paragraphs>1130</Paragraphs>
  <Slides>95</Slides>
  <Notes>90</Notes>
  <HiddenSlides>4</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3</vt:i4>
      </vt:variant>
      <vt:variant>
        <vt:lpstr>Slide Titles</vt:lpstr>
      </vt:variant>
      <vt:variant>
        <vt:i4>95</vt:i4>
      </vt:variant>
    </vt:vector>
  </HeadingPairs>
  <TitlesOfParts>
    <vt:vector size="104" baseType="lpstr">
      <vt:lpstr>Arial</vt:lpstr>
      <vt:lpstr>Wingdings</vt:lpstr>
      <vt:lpstr>Times</vt:lpstr>
      <vt:lpstr>Times New Roman</vt:lpstr>
      <vt:lpstr>Arial Black</vt:lpstr>
      <vt:lpstr>Sandstone</vt:lpstr>
      <vt:lpstr>Corel Presentations 10 Drawing</vt:lpstr>
      <vt:lpstr>Presentations 12 Drawing</vt:lpstr>
      <vt:lpstr>Corel Presentations 8 Drawing</vt:lpstr>
      <vt:lpstr>PowerPoint Presentation</vt:lpstr>
      <vt:lpstr>PowerPoint Presentation</vt:lpstr>
      <vt:lpstr>PowerPoint Presentation</vt:lpstr>
      <vt:lpstr>Urban Trees</vt:lpstr>
      <vt:lpstr>Learning Objectives</vt:lpstr>
      <vt:lpstr>Asking the Right Questions</vt:lpstr>
      <vt:lpstr>Why Plant a Tree?</vt:lpstr>
      <vt:lpstr>What are the Site Factors?</vt:lpstr>
      <vt:lpstr>Site Factors </vt:lpstr>
      <vt:lpstr>Site Factors</vt:lpstr>
      <vt:lpstr>Site Factors</vt:lpstr>
      <vt:lpstr>Site Factors</vt:lpstr>
      <vt:lpstr>Site Factors</vt:lpstr>
      <vt:lpstr>What is the Right Tree?</vt:lpstr>
      <vt:lpstr>Right Tree</vt:lpstr>
      <vt:lpstr>Right Tree</vt:lpstr>
      <vt:lpstr>Right Tree</vt:lpstr>
      <vt:lpstr>Right Tree</vt:lpstr>
      <vt:lpstr>Types of Tree Stock</vt:lpstr>
      <vt:lpstr>Selecting a Tree</vt:lpstr>
      <vt:lpstr>Urban Tree Dendrology (Tree I.D.)</vt:lpstr>
      <vt:lpstr>What is a Tree?</vt:lpstr>
      <vt:lpstr>Classes of Trees In the South</vt:lpstr>
      <vt:lpstr>Softwoods</vt:lpstr>
      <vt:lpstr>Hardwoods</vt:lpstr>
      <vt:lpstr>Tree Identification Features</vt:lpstr>
      <vt:lpstr>Tree Identification Keys</vt:lpstr>
      <vt:lpstr>Tree Identification Leaf Characteristics</vt:lpstr>
      <vt:lpstr>Tree Identification Leaf Characteristics</vt:lpstr>
      <vt:lpstr>Tree Identification Leaf Characteristics</vt:lpstr>
      <vt:lpstr>Tree Identification Leaf Characteristics</vt:lpstr>
      <vt:lpstr>Tree Identification Leaf Characteristics</vt:lpstr>
      <vt:lpstr>Tree Identification Leaf Characteristics</vt:lpstr>
      <vt:lpstr>Tree Identification Leaf Characteristics</vt:lpstr>
      <vt:lpstr>Tree Identification Leaf Characteristics</vt:lpstr>
      <vt:lpstr>Tree Identification Leaf Characteristics</vt:lpstr>
      <vt:lpstr>Tree Identification Leaf Characteristics</vt:lpstr>
      <vt:lpstr>Tree Identification Leaf Characteristics</vt:lpstr>
      <vt:lpstr>Tree Identification Twigs And Stem</vt:lpstr>
      <vt:lpstr>Tree Identification Bark</vt:lpstr>
      <vt:lpstr>Tree Identification Flowers</vt:lpstr>
      <vt:lpstr>Tree Identification Fruits and Seeds</vt:lpstr>
      <vt:lpstr>Urban Trees: Selection  The Good, The Bad and the Ugly</vt:lpstr>
      <vt:lpstr>The Good  </vt:lpstr>
      <vt:lpstr>The Good  </vt:lpstr>
      <vt:lpstr>PowerPoint Presentation</vt:lpstr>
      <vt:lpstr>The Good  </vt:lpstr>
      <vt:lpstr>The Good  </vt:lpstr>
      <vt:lpstr>The Good  </vt:lpstr>
      <vt:lpstr>The Good  </vt:lpstr>
      <vt:lpstr>The Good  </vt:lpstr>
      <vt:lpstr>The Good  </vt:lpstr>
      <vt:lpstr>The Good  </vt:lpstr>
      <vt:lpstr>PowerPoint Presentation</vt:lpstr>
      <vt:lpstr>The Good  </vt:lpstr>
      <vt:lpstr>The Good  </vt:lpstr>
      <vt:lpstr>The Good  </vt:lpstr>
      <vt:lpstr>The Good  </vt:lpstr>
      <vt:lpstr>PowerPoint Presentation</vt:lpstr>
      <vt:lpstr>The Good  </vt:lpstr>
      <vt:lpstr>The Good  </vt:lpstr>
      <vt:lpstr>The Good  </vt:lpstr>
      <vt:lpstr>The Good  </vt:lpstr>
      <vt:lpstr>The Good  </vt:lpstr>
      <vt:lpstr>The Good  </vt:lpstr>
      <vt:lpstr>The Good  </vt:lpstr>
      <vt:lpstr>PowerPoint Presentation</vt:lpstr>
      <vt:lpstr>The Good  </vt:lpstr>
      <vt:lpstr>The Good  </vt:lpstr>
      <vt:lpstr>The Good  </vt:lpstr>
      <vt:lpstr>The Bad &amp; Ugly</vt:lpstr>
      <vt:lpstr>The Bad &amp; Ugly</vt:lpstr>
      <vt:lpstr>The Bad &amp; Ugly</vt:lpstr>
      <vt:lpstr>The Bad &amp; Ugly</vt:lpstr>
      <vt:lpstr>The Bad &amp; Ugly</vt:lpstr>
      <vt:lpstr>The Bad &amp; Ugly</vt:lpstr>
      <vt:lpstr>Urban Trees  Installation and Maintenance</vt:lpstr>
      <vt:lpstr>Installation  Guidelines</vt:lpstr>
      <vt:lpstr>Choose a Planting Season</vt:lpstr>
      <vt:lpstr>Preparing the site</vt:lpstr>
      <vt:lpstr>Prepare the Tree Stock</vt:lpstr>
      <vt:lpstr>Plant the tree</vt:lpstr>
      <vt:lpstr>Post-Planting Guidelines</vt:lpstr>
      <vt:lpstr>After Planting Maintenance</vt:lpstr>
      <vt:lpstr>Mulching</vt:lpstr>
      <vt:lpstr>Watering</vt:lpstr>
      <vt:lpstr>Pruning</vt:lpstr>
      <vt:lpstr>Pruning</vt:lpstr>
      <vt:lpstr>Pruning</vt:lpstr>
      <vt:lpstr>Fertilizing</vt:lpstr>
      <vt:lpstr>Disease and Pest Control</vt:lpstr>
      <vt:lpstr>Removal</vt:lpstr>
      <vt:lpstr>Selecting a Tree Care Professional</vt:lpstr>
      <vt:lpstr>Acknowledgements</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Braman</dc:creator>
  <cp:lastModifiedBy>George Braman</cp:lastModifiedBy>
  <cp:revision>1</cp:revision>
  <dcterms:created xsi:type="dcterms:W3CDTF">2015-09-08T05:57:52Z</dcterms:created>
  <dcterms:modified xsi:type="dcterms:W3CDTF">2015-09-08T05:58:02Z</dcterms:modified>
</cp:coreProperties>
</file>