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0"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1" r:id="rId18"/>
    <p:sldId id="29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CCFF"/>
    <a:srgbClr val="CCFFFF"/>
    <a:srgbClr val="0033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105" autoAdjust="0"/>
  </p:normalViewPr>
  <p:slideViewPr>
    <p:cSldViewPr>
      <p:cViewPr varScale="1">
        <p:scale>
          <a:sx n="91" d="100"/>
          <a:sy n="91" d="100"/>
        </p:scale>
        <p:origin x="27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43D6887-F940-9749-A1D5-C49723B40D0E}" type="slidenum">
              <a:rPr lang="en-US" altLang="en-US"/>
              <a:pPr/>
              <a:t>‹#›</a:t>
            </a:fld>
            <a:endParaRPr lang="en-US" altLang="en-US"/>
          </a:p>
        </p:txBody>
      </p:sp>
    </p:spTree>
    <p:extLst>
      <p:ext uri="{BB962C8B-B14F-4D97-AF65-F5344CB8AC3E}">
        <p14:creationId xmlns:p14="http://schemas.microsoft.com/office/powerpoint/2010/main" val="30576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E2EFF7B-81C5-244A-8942-8A40B93C324A}" type="slidenum">
              <a:rPr lang="en-US" altLang="en-US"/>
              <a:pPr/>
              <a:t>‹#›</a:t>
            </a:fld>
            <a:endParaRPr lang="en-US" altLang="en-US"/>
          </a:p>
        </p:txBody>
      </p:sp>
    </p:spTree>
    <p:extLst>
      <p:ext uri="{BB962C8B-B14F-4D97-AF65-F5344CB8AC3E}">
        <p14:creationId xmlns:p14="http://schemas.microsoft.com/office/powerpoint/2010/main" val="11678649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EA661-8B5C-0943-88E7-43344260E936}" type="slidenum">
              <a:rPr lang="en-US" altLang="en-US"/>
              <a:pPr/>
              <a:t>1</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Today we are going to discuss the selecting of a site and proper tree in an urban environment.</a:t>
            </a:r>
          </a:p>
        </p:txBody>
      </p:sp>
    </p:spTree>
    <p:extLst>
      <p:ext uri="{BB962C8B-B14F-4D97-AF65-F5344CB8AC3E}">
        <p14:creationId xmlns:p14="http://schemas.microsoft.com/office/powerpoint/2010/main" val="6575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852EF-4796-8044-B3A1-091492D8AC45}" type="slidenum">
              <a:rPr lang="en-US" altLang="en-US"/>
              <a:pPr/>
              <a:t>10</a:t>
            </a:fld>
            <a:endParaRPr lang="en-US" alt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en-US"/>
              <a:t>Another question to ask before planting a tree is what tree will best satisfy the reasons for planting it and be suitable for the site where it will be planted. In other words, plant the right tree in the right place. Many of the factors discussed about the site are also important ot consider when selecting a tree species. These factors include growth factors, soil requirements, other environmental characteristics ad maintenance requirements.</a:t>
            </a:r>
          </a:p>
        </p:txBody>
      </p:sp>
    </p:spTree>
    <p:extLst>
      <p:ext uri="{BB962C8B-B14F-4D97-AF65-F5344CB8AC3E}">
        <p14:creationId xmlns:p14="http://schemas.microsoft.com/office/powerpoint/2010/main" val="100953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84F88-491A-2148-BF39-3B9A72866F3C}" type="slidenum">
              <a:rPr lang="en-US" altLang="en-US"/>
              <a:pPr/>
              <a:t>11</a:t>
            </a:fld>
            <a:endParaRPr lang="en-US" alt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a:t>Several Factors of growth should be considered when selecting a tree species.</a:t>
            </a:r>
          </a:p>
          <a:p>
            <a:r>
              <a:rPr lang="en-US" altLang="en-US" b="1"/>
              <a:t>Mature size &amp; shape:</a:t>
            </a:r>
            <a:r>
              <a:rPr lang="en-US" altLang="en-US"/>
              <a:t> The mature size and form of the tree  crown and root system are important because of the potential interference with utility lines, pavement, structures and signs. For example it would be best if a small sized tree were selected to be located under a utility line.</a:t>
            </a:r>
          </a:p>
          <a:p>
            <a:r>
              <a:rPr lang="en-US" altLang="en-US" b="1"/>
              <a:t>Growth rate: </a:t>
            </a:r>
            <a:r>
              <a:rPr lang="en-US" altLang="en-US"/>
              <a:t>The reason for planting a tree may make the growth rate important in selecting the species. A fast growth rate could be important for shade or screening. However, some fast-growing species have weak wood and are prone to breakage. This makes tree susceptible to storm damage and other hazards. </a:t>
            </a:r>
            <a:endParaRPr lang="en-US" altLang="en-US" b="1"/>
          </a:p>
          <a:p>
            <a:r>
              <a:rPr lang="en-US" altLang="en-US" b="1"/>
              <a:t>Branching pattern</a:t>
            </a:r>
            <a:r>
              <a:rPr lang="en-US" altLang="en-US"/>
              <a:t>: The branching pattern is important when selecting tress for a site that is  subject to strong winds and storms. The best pattern to look for are branches with wide angles. This creates strong joint for the branch with little to no included bark.</a:t>
            </a:r>
          </a:p>
          <a:p>
            <a:r>
              <a:rPr lang="en-US" altLang="en-US" b="1"/>
              <a:t>Leaves:</a:t>
            </a:r>
            <a:r>
              <a:rPr lang="en-US" altLang="en-US"/>
              <a:t> When selecting a tree leaves are a consideration when looking at texture, fall color, prickly foliage and density of shade desired. Also, the choice of evergreen or deciduous must be considered.</a:t>
            </a:r>
          </a:p>
          <a:p>
            <a:r>
              <a:rPr lang="en-US" altLang="en-US" b="1"/>
              <a:t>Flowers, Fruit, Seeds and Bark</a:t>
            </a:r>
            <a:r>
              <a:rPr lang="en-US" altLang="en-US"/>
              <a:t>:  Often a species is selected for the flowers, fruits, or seeds that it bears or the texture and color of its bark. These can add color and texture to the landscape, attract wildlife, or add winter interest. On the other hand they can also create a nuisance because of litter and or smells.</a:t>
            </a:r>
            <a:endParaRPr lang="en-US" altLang="en-US" b="1"/>
          </a:p>
        </p:txBody>
      </p:sp>
    </p:spTree>
    <p:extLst>
      <p:ext uri="{BB962C8B-B14F-4D97-AF65-F5344CB8AC3E}">
        <p14:creationId xmlns:p14="http://schemas.microsoft.com/office/powerpoint/2010/main" val="212902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44ABD-F045-AE41-99FE-DB90ECE21B64}" type="slidenum">
              <a:rPr lang="en-US" altLang="en-US"/>
              <a:pPr/>
              <a:t>12</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a:t>Each species has different soil requirements but may adapt to different conditions. Some species prefer a wet compacted soil while others prefer a dry soil. pH is also another soil characteristic to consider. If soil conditions are less desirable for a specific species, it may be best to select either another site or another species for that site.</a:t>
            </a:r>
          </a:p>
        </p:txBody>
      </p:sp>
    </p:spTree>
    <p:extLst>
      <p:ext uri="{BB962C8B-B14F-4D97-AF65-F5344CB8AC3E}">
        <p14:creationId xmlns:p14="http://schemas.microsoft.com/office/powerpoint/2010/main" val="116839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AAB3E-4761-B042-A18C-4727ADAC7ED7}" type="slidenum">
              <a:rPr lang="en-US" altLang="en-US"/>
              <a:pPr/>
              <a:t>13</a:t>
            </a:fld>
            <a:endParaRPr lang="en-US"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pPr>
              <a:lnSpc>
                <a:spcPct val="90000"/>
              </a:lnSpc>
            </a:pPr>
            <a:r>
              <a:rPr lang="en-US" altLang="en-US"/>
              <a:t>Several environmental factors need to be considered when considereing selecting a tree species.</a:t>
            </a:r>
          </a:p>
          <a:p>
            <a:pPr>
              <a:lnSpc>
                <a:spcPct val="90000"/>
              </a:lnSpc>
            </a:pPr>
            <a:endParaRPr lang="en-US" altLang="en-US"/>
          </a:p>
          <a:p>
            <a:pPr>
              <a:lnSpc>
                <a:spcPct val="90000"/>
              </a:lnSpc>
            </a:pPr>
            <a:r>
              <a:rPr lang="en-US" altLang="en-US"/>
              <a:t>They include:</a:t>
            </a:r>
          </a:p>
          <a:p>
            <a:pPr>
              <a:lnSpc>
                <a:spcPct val="90000"/>
              </a:lnSpc>
            </a:pPr>
            <a:r>
              <a:rPr lang="en-US" altLang="en-US" b="1"/>
              <a:t>Hardiness zone:</a:t>
            </a:r>
            <a:r>
              <a:rPr lang="en-US" altLang="en-US"/>
              <a:t> Tree species have different  tolerances to both heat and cold. Knowing the hardiness for a species will help determine if it can survive at the planted site. You must know what hardiness zone you are planting in.</a:t>
            </a:r>
          </a:p>
          <a:p>
            <a:pPr>
              <a:lnSpc>
                <a:spcPct val="90000"/>
              </a:lnSpc>
            </a:pPr>
            <a:r>
              <a:rPr lang="en-US" altLang="en-US" b="1"/>
              <a:t>Wind and Storm Damage:</a:t>
            </a:r>
            <a:r>
              <a:rPr lang="en-US" altLang="en-US"/>
              <a:t> For sites where wind and storm damage are a concern, a species with strong branching structure and wood strength should be chosen. Trees with a fast growth rate should be avoided. The tree species should also have a strong root system.</a:t>
            </a:r>
          </a:p>
          <a:p>
            <a:pPr>
              <a:lnSpc>
                <a:spcPct val="90000"/>
              </a:lnSpc>
            </a:pPr>
            <a:r>
              <a:rPr lang="en-US" altLang="en-US" b="1"/>
              <a:t>Light requirements:</a:t>
            </a:r>
            <a:r>
              <a:rPr lang="en-US" altLang="en-US"/>
              <a:t> You need to consider the light requirements of the site to match the correct species. Sun loving trees need at least 6 hours of direct sun. Partial shade/sun trees need 3-6 hours of direct sunlight. Shade loving trees need less than 3 hours of direct sun or filtered sun.</a:t>
            </a:r>
          </a:p>
          <a:p>
            <a:pPr>
              <a:lnSpc>
                <a:spcPct val="90000"/>
              </a:lnSpc>
            </a:pPr>
            <a:r>
              <a:rPr lang="en-US" altLang="en-US" b="1"/>
              <a:t>Pollution tolerance:</a:t>
            </a:r>
            <a:r>
              <a:rPr lang="en-US" altLang="en-US"/>
              <a:t> If the site is located where possible air quality problems are likely to occur a pollution tolerant species needs to be considered.</a:t>
            </a:r>
          </a:p>
          <a:p>
            <a:pPr>
              <a:lnSpc>
                <a:spcPct val="90000"/>
              </a:lnSpc>
            </a:pPr>
            <a:r>
              <a:rPr lang="en-US" altLang="en-US" b="1"/>
              <a:t>Insect and disease resistance:</a:t>
            </a:r>
            <a:r>
              <a:rPr lang="en-US" altLang="en-US"/>
              <a:t> Insects and diseases should be considered in selecting a tree. The species selected should be resistant to those insects and diseases common to the area.</a:t>
            </a:r>
          </a:p>
          <a:p>
            <a:pPr>
              <a:lnSpc>
                <a:spcPct val="90000"/>
              </a:lnSpc>
            </a:pPr>
            <a:endParaRPr lang="en-US" altLang="en-US"/>
          </a:p>
        </p:txBody>
      </p:sp>
    </p:spTree>
    <p:extLst>
      <p:ext uri="{BB962C8B-B14F-4D97-AF65-F5344CB8AC3E}">
        <p14:creationId xmlns:p14="http://schemas.microsoft.com/office/powerpoint/2010/main" val="655860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FE518-3B41-0B4F-AF79-75D2E00BB785}" type="slidenum">
              <a:rPr lang="en-US" altLang="en-US"/>
              <a:pPr/>
              <a:t>14</a:t>
            </a:fld>
            <a:endParaRPr lang="en-US" alt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ltLang="en-US"/>
              <a:t>Some species require more maintenance, including pruning, watering, fertilizing and mulching than others. The maintenance requirements for a tree should match the resources, including time and money, available to care for the tree. Low maintenance trees may tend to live longer and healthier.</a:t>
            </a:r>
          </a:p>
        </p:txBody>
      </p:sp>
    </p:spTree>
    <p:extLst>
      <p:ext uri="{BB962C8B-B14F-4D97-AF65-F5344CB8AC3E}">
        <p14:creationId xmlns:p14="http://schemas.microsoft.com/office/powerpoint/2010/main" val="1181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A166F-94D2-4443-933A-5ECBFD6FE0C0}" type="slidenum">
              <a:rPr lang="en-US" altLang="en-US"/>
              <a:pPr/>
              <a:t>15</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pPr>
              <a:lnSpc>
                <a:spcPct val="80000"/>
              </a:lnSpc>
            </a:pPr>
            <a:r>
              <a:rPr lang="en-US" altLang="en-US" sz="800"/>
              <a:t>Once you have selected the tree species to plant, the next step is to determine which type of tree stock that you want to use. There are four main types on the markets today. They are: </a:t>
            </a:r>
          </a:p>
          <a:p>
            <a:pPr>
              <a:lnSpc>
                <a:spcPct val="80000"/>
              </a:lnSpc>
            </a:pPr>
            <a:r>
              <a:rPr lang="en-US" altLang="en-US" sz="800" b="1"/>
              <a:t>bare root</a:t>
            </a:r>
            <a:r>
              <a:rPr lang="en-US" altLang="en-US" sz="800"/>
              <a:t>, where the tree is grown in the field, dug, and  the soil washed from the roots. Bare root trees are usually small, less than 2 inches in diameter.</a:t>
            </a:r>
          </a:p>
          <a:p>
            <a:pPr>
              <a:lnSpc>
                <a:spcPct val="80000"/>
              </a:lnSpc>
            </a:pPr>
            <a:r>
              <a:rPr lang="en-US" altLang="en-US" sz="800" b="1"/>
              <a:t>balled and burlap</a:t>
            </a:r>
            <a:r>
              <a:rPr lang="en-US" altLang="en-US" sz="800"/>
              <a:t> other wised known as B&amp;B,  where a tree is grown in the field and dug out with soil remaining around the portion of the roots. This root ball is then wrapped in a natural fabric such as burlap and placed in a wire basket or wrapped in string. </a:t>
            </a:r>
          </a:p>
          <a:p>
            <a:pPr>
              <a:lnSpc>
                <a:spcPct val="80000"/>
              </a:lnSpc>
            </a:pPr>
            <a:r>
              <a:rPr lang="en-US" altLang="en-US" sz="800" b="1"/>
              <a:t>fabric bag trees </a:t>
            </a:r>
            <a:r>
              <a:rPr lang="en-US" altLang="en-US" sz="800"/>
              <a:t>where the tree is grown in the nursery under ground in a  non-biodegradable fabric bag that is supposed to promote fibrous root growth.</a:t>
            </a:r>
          </a:p>
          <a:p>
            <a:pPr>
              <a:lnSpc>
                <a:spcPct val="80000"/>
              </a:lnSpc>
            </a:pPr>
            <a:r>
              <a:rPr lang="en-US" altLang="en-US" sz="800"/>
              <a:t> </a:t>
            </a:r>
            <a:r>
              <a:rPr lang="en-US" altLang="en-US" sz="800" b="1"/>
              <a:t>and container </a:t>
            </a:r>
            <a:r>
              <a:rPr lang="en-US" altLang="en-US" sz="800"/>
              <a:t>where the tree is grown above ground in a container filled with lightweight, artificial soil or planting mix.</a:t>
            </a:r>
          </a:p>
          <a:p>
            <a:pPr>
              <a:lnSpc>
                <a:spcPct val="80000"/>
              </a:lnSpc>
            </a:pPr>
            <a:r>
              <a:rPr lang="en-US" altLang="en-US" sz="800"/>
              <a:t>. There are advantages and disadvantages to each type. Some of the most common ones are:</a:t>
            </a:r>
          </a:p>
          <a:p>
            <a:pPr>
              <a:lnSpc>
                <a:spcPct val="80000"/>
              </a:lnSpc>
            </a:pPr>
            <a:endParaRPr lang="en-US" altLang="en-US" sz="800"/>
          </a:p>
          <a:p>
            <a:pPr>
              <a:lnSpc>
                <a:spcPct val="80000"/>
              </a:lnSpc>
            </a:pPr>
            <a:r>
              <a:rPr lang="en-US" altLang="en-US" sz="800"/>
              <a:t>For bare root stock the advantages are: smaller and lighter, less expensive, easy to transport, and good root structure. The disadvantages are:  extremely sensitive to temperature changes, roots must be kept moist at all times, can only be planted in spring and fall and the product is small requiring a long grow in time to reach maturity.</a:t>
            </a:r>
          </a:p>
          <a:p>
            <a:pPr>
              <a:lnSpc>
                <a:spcPct val="80000"/>
              </a:lnSpc>
            </a:pPr>
            <a:endParaRPr lang="en-US" altLang="en-US" sz="800"/>
          </a:p>
          <a:p>
            <a:pPr>
              <a:lnSpc>
                <a:spcPct val="80000"/>
              </a:lnSpc>
            </a:pPr>
            <a:r>
              <a:rPr lang="en-US" altLang="en-US" sz="800"/>
              <a:t>Balled and burlap trees advantages are that they are larger and have a better chance of surviving extreme weather conditions than bare-root trees. The disadvantages are extreme root loss when dug at the nursery, fabric and baskets may be difficult to remove, large species difficult to handle due to weight of root ball, can only be planted in the spring and fall,  and could have soil interface problems.</a:t>
            </a:r>
          </a:p>
          <a:p>
            <a:pPr>
              <a:lnSpc>
                <a:spcPct val="80000"/>
              </a:lnSpc>
            </a:pPr>
            <a:endParaRPr lang="en-US" altLang="en-US" sz="800"/>
          </a:p>
          <a:p>
            <a:pPr>
              <a:lnSpc>
                <a:spcPct val="80000"/>
              </a:lnSpc>
            </a:pPr>
            <a:r>
              <a:rPr lang="en-US" altLang="en-US" sz="800"/>
              <a:t>Fabric bag trees advantages include reduced loss of roots at the nursery resulting in a more fibrous root system, smaller root ball making them easier to handle and few circling roots. The disadvantages include that they may require staking if they were crowded in the nursery and the fabric bag can be difficult to remove.</a:t>
            </a:r>
          </a:p>
          <a:p>
            <a:pPr>
              <a:lnSpc>
                <a:spcPct val="80000"/>
              </a:lnSpc>
            </a:pPr>
            <a:endParaRPr lang="en-US" altLang="en-US" sz="800"/>
          </a:p>
          <a:p>
            <a:pPr>
              <a:lnSpc>
                <a:spcPct val="80000"/>
              </a:lnSpc>
            </a:pPr>
            <a:r>
              <a:rPr lang="en-US" altLang="en-US" sz="800"/>
              <a:t>Container trees advantages are that they can be planted any time of the year, they are easier to handle than B&amp;B trees, no root loss due to digging and they are larger trees than bare root. The disadvantages are they can have circling or girdling roots and they need to be watered frequently due to small container size and soil medium used tends to dry them out.</a:t>
            </a:r>
          </a:p>
        </p:txBody>
      </p:sp>
    </p:spTree>
    <p:extLst>
      <p:ext uri="{BB962C8B-B14F-4D97-AF65-F5344CB8AC3E}">
        <p14:creationId xmlns:p14="http://schemas.microsoft.com/office/powerpoint/2010/main" val="97251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A2523-7A55-3A4D-BC82-099BEE662469}" type="slidenum">
              <a:rPr lang="en-US" altLang="en-US"/>
              <a:pPr/>
              <a:t>16</a:t>
            </a:fld>
            <a:endParaRPr lang="en-US" alt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a:t>Now that you have analyzed the site and selected the proper tree species and root stock for the site, the next step is to purchase a quality tree at the nursery. When shopping for a tree qualities that you want to look for are:</a:t>
            </a:r>
          </a:p>
          <a:p>
            <a:r>
              <a:rPr lang="en-US" altLang="en-US"/>
              <a:t>A healthy, well balanced crown filled with dark green leaves with no signs of insects or disease. A straight trunk with no wounds, splits or cracks evenly centered and firmly attached to the root ball. Evenly distributed branches with a wide angle of branch attachment. Healthy white roots with good lateral distribution and  no circling, matted or girdling roots. </a:t>
            </a:r>
          </a:p>
        </p:txBody>
      </p:sp>
    </p:spTree>
    <p:extLst>
      <p:ext uri="{BB962C8B-B14F-4D97-AF65-F5344CB8AC3E}">
        <p14:creationId xmlns:p14="http://schemas.microsoft.com/office/powerpoint/2010/main" val="50175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B49A2-8B31-6846-B584-FDDFE7AB628B}" type="slidenum">
              <a:rPr lang="en-US" altLang="en-US"/>
              <a:pPr/>
              <a:t>2</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When selecting a tree in an urban environment there are three important questions that need to be answered before you can plant the tree. They are : What is the purpose of the tree? What are the characteristics of the planting site? And What are the characteristics of the tree? Asking these questions before planting a tree can help insure the tree has the best chance for healthy growth, development and survival.</a:t>
            </a:r>
          </a:p>
        </p:txBody>
      </p:sp>
    </p:spTree>
    <p:extLst>
      <p:ext uri="{BB962C8B-B14F-4D97-AF65-F5344CB8AC3E}">
        <p14:creationId xmlns:p14="http://schemas.microsoft.com/office/powerpoint/2010/main" val="129506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18870-EDBC-654C-9B0D-D106AFF59DF4}" type="slidenum">
              <a:rPr lang="en-US" altLang="en-US"/>
              <a:pPr/>
              <a:t>3</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The first question to ask when selecting a tree is “What is the purpose of the tree being planted?” There are a variety of reasons to plant a tree in urban environments. These reasons include to cool the environment by providing shade. Another is to add an aesthetic  quality to the landscape through leaf color or texture, flowers, fruits and bark colors and textures. Trees can improve air quality by acting as filters and scrubbers in removing some particulate matter from the air. They can help with water quality by assisting in slowing down soil erosion and absorbing storm water and helping filter out  pollutants. Trees can provide a habitat for birds, squirrels, and other wildlife in an urban environment.  Trees can serve as a noise buffer to help reduce noise from this such as traffic. Also tree can act as a screen  to block a unpleasant view or just to provide privacy. </a:t>
            </a:r>
          </a:p>
        </p:txBody>
      </p:sp>
    </p:spTree>
    <p:extLst>
      <p:ext uri="{BB962C8B-B14F-4D97-AF65-F5344CB8AC3E}">
        <p14:creationId xmlns:p14="http://schemas.microsoft.com/office/powerpoint/2010/main" val="145926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932C6-968A-BD42-B9B2-7C25A8527449}" type="slidenum">
              <a:rPr lang="en-US" altLang="en-US"/>
              <a:pPr/>
              <a:t>4</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a:t>Knowing the site factors of the planting site will help you determine whether the site will support healthy tree growth and development. Some of the important site conditions to consider are: soil characteristics, environmental conditions, planting space, site location and maintenance requirements.</a:t>
            </a:r>
          </a:p>
        </p:txBody>
      </p:sp>
    </p:spTree>
    <p:extLst>
      <p:ext uri="{BB962C8B-B14F-4D97-AF65-F5344CB8AC3E}">
        <p14:creationId xmlns:p14="http://schemas.microsoft.com/office/powerpoint/2010/main" val="160167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2B45C-195E-484C-8773-E37AFB2417F2}" type="slidenum">
              <a:rPr lang="en-US" altLang="en-US"/>
              <a:pPr/>
              <a:t>5</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pPr>
              <a:lnSpc>
                <a:spcPct val="80000"/>
              </a:lnSpc>
            </a:pPr>
            <a:r>
              <a:rPr lang="en-US" altLang="en-US" sz="1000"/>
              <a:t>Soil conditions are among the most critical considerations for tree growth and survival. Some of the soil characteristics to consider when selecting a site are: </a:t>
            </a:r>
          </a:p>
          <a:p>
            <a:pPr>
              <a:lnSpc>
                <a:spcPct val="80000"/>
              </a:lnSpc>
            </a:pPr>
            <a:r>
              <a:rPr lang="en-US" altLang="en-US" sz="1000" b="1"/>
              <a:t>Soil texture</a:t>
            </a:r>
            <a:r>
              <a:rPr lang="en-US" altLang="en-US" sz="1000"/>
              <a:t>: Soil texture influences soil fertility and the way air and water move through the soil. Typically, heavy clay soils have poor aeration and drainage but good fertility; sandy soils have good drainage and aeration but poor water retention and fertility; and loamy soils have good aeration, drainage, water retention and fertility.</a:t>
            </a:r>
          </a:p>
          <a:p>
            <a:pPr>
              <a:lnSpc>
                <a:spcPct val="80000"/>
              </a:lnSpc>
            </a:pPr>
            <a:r>
              <a:rPr lang="en-US" altLang="en-US" sz="1000" b="1"/>
              <a:t>Soil compaction</a:t>
            </a:r>
            <a:r>
              <a:rPr lang="en-US" altLang="en-US" sz="1000"/>
              <a:t>: This is a very important factor to consider for tree survival. Compacted soils are a leading cause in urban areas for tree decline. Compacted soils have poor soil structure, drainage and aeration.</a:t>
            </a:r>
          </a:p>
          <a:p>
            <a:pPr>
              <a:lnSpc>
                <a:spcPct val="80000"/>
              </a:lnSpc>
            </a:pPr>
            <a:r>
              <a:rPr lang="en-US" altLang="en-US" sz="1000" b="1"/>
              <a:t>Soil Moisture &amp; drainage:</a:t>
            </a:r>
            <a:r>
              <a:rPr lang="en-US" altLang="en-US" sz="1000"/>
              <a:t> Soil moisture is influenced by many factors, such as soil texture and structure, precipitation patterns, hardpan, and soil interfaces. High soil moisture conditions or poorly drained soils can be a leading cause to urban tree decline (depending on the species of tree).</a:t>
            </a:r>
          </a:p>
          <a:p>
            <a:pPr>
              <a:lnSpc>
                <a:spcPct val="80000"/>
              </a:lnSpc>
            </a:pPr>
            <a:r>
              <a:rPr lang="en-US" altLang="en-US" sz="1000" b="1"/>
              <a:t>Fertility and pH: </a:t>
            </a:r>
            <a:r>
              <a:rPr lang="en-US" altLang="en-US" sz="1000"/>
              <a:t>Since leaves and other tree litter are usually raked and not left on the ground to decompose, the soil may lack necessary nutrients and fertility may be low. Construction activities, such as removal of topsoil and cement wash outs may also alter soil nutrient availability and pH conditions.</a:t>
            </a:r>
          </a:p>
          <a:p>
            <a:pPr>
              <a:lnSpc>
                <a:spcPct val="80000"/>
              </a:lnSpc>
            </a:pPr>
            <a:r>
              <a:rPr lang="en-US" altLang="en-US" sz="1000" b="1"/>
              <a:t>Soil temperature: </a:t>
            </a:r>
            <a:r>
              <a:rPr lang="en-US" altLang="en-US" sz="1000"/>
              <a:t>The temperature of the soil influences root growth by controlling the rate of chemical and biological processes. Temperature extremes can freeze or dry out roots. If the site is in a paved area, such as a parking lot, or is in a container, soil temperatures may be higher than normal. Adding mulch to the planting area is one way to help maintain adequate soil temperature.</a:t>
            </a:r>
          </a:p>
          <a:p>
            <a:pPr>
              <a:lnSpc>
                <a:spcPct val="80000"/>
              </a:lnSpc>
            </a:pPr>
            <a:r>
              <a:rPr lang="en-US" altLang="en-US" sz="1000" b="1"/>
              <a:t>Contamination: </a:t>
            </a:r>
            <a:r>
              <a:rPr lang="en-US" altLang="en-US" sz="1000"/>
              <a:t>Soil contamination may kill roots. Contamination can be caused by construction activities, chemical spills, excessive use of herbicides or other disturbances.</a:t>
            </a:r>
            <a:endParaRPr lang="en-US" altLang="en-US" sz="1000" b="1"/>
          </a:p>
          <a:p>
            <a:pPr>
              <a:lnSpc>
                <a:spcPct val="80000"/>
              </a:lnSpc>
            </a:pPr>
            <a:r>
              <a:rPr lang="en-US" altLang="en-US" sz="1000" b="1"/>
              <a:t>Salt: </a:t>
            </a:r>
            <a:r>
              <a:rPr lang="en-US" altLang="en-US" sz="1000"/>
              <a:t>This can be a problem in costal areas</a:t>
            </a:r>
            <a:r>
              <a:rPr lang="en-US" altLang="en-US" sz="1000" b="1"/>
              <a:t>. </a:t>
            </a:r>
            <a:r>
              <a:rPr lang="en-US" altLang="en-US" sz="1000"/>
              <a:t>Salt greatly influences tree physiology because it binds with important nutrients the tree needs, thus prohibiting the tree from absorbing the nutrients</a:t>
            </a:r>
            <a:r>
              <a:rPr lang="en-US" altLang="en-US" sz="1000" b="1"/>
              <a:t>. </a:t>
            </a:r>
            <a:r>
              <a:rPr lang="en-US" altLang="en-US" sz="1000"/>
              <a:t>Salt also absorbs water in the soil that the tree needs.  Selecting species tolerant to salt is usually recommended for those sites.</a:t>
            </a:r>
          </a:p>
        </p:txBody>
      </p:sp>
    </p:spTree>
    <p:extLst>
      <p:ext uri="{BB962C8B-B14F-4D97-AF65-F5344CB8AC3E}">
        <p14:creationId xmlns:p14="http://schemas.microsoft.com/office/powerpoint/2010/main" val="61824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87490-786E-1E4D-96DA-478E389577AD}" type="slidenum">
              <a:rPr lang="en-US" altLang="en-US"/>
              <a:pPr/>
              <a:t>6</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pPr>
              <a:lnSpc>
                <a:spcPct val="80000"/>
              </a:lnSpc>
            </a:pPr>
            <a:r>
              <a:rPr lang="en-US" altLang="en-US" sz="1000"/>
              <a:t>To ensure that tree will grow to maturity in good health it is important to evaluate the environmental conditions at the site. Environmental condition to consider are:</a:t>
            </a:r>
          </a:p>
          <a:p>
            <a:pPr>
              <a:lnSpc>
                <a:spcPct val="80000"/>
              </a:lnSpc>
            </a:pPr>
            <a:r>
              <a:rPr lang="en-US" altLang="en-US" sz="1000" b="1"/>
              <a:t>Light patterns</a:t>
            </a:r>
            <a:r>
              <a:rPr lang="en-US" altLang="en-US" sz="1000"/>
              <a:t>: Consider the amount of sunlight, shade and artificial light at the site, including the duration and directness of sunlight. Questions to ask at the site are: How often is the tree in full sun or shade? Are there buildings or other trees shading the site? Are there artificial lights shining on the tree all night? Is there reflective light from buildings, streets and other structures? Light patterns can even change the dormancy and growth patterns of the tree. Visiting the site at different times of the day and season will help determine the light patterns and help in choosing a species appropriate to those conditions.</a:t>
            </a:r>
          </a:p>
          <a:p>
            <a:pPr>
              <a:lnSpc>
                <a:spcPct val="80000"/>
              </a:lnSpc>
            </a:pPr>
            <a:r>
              <a:rPr lang="en-US" altLang="en-US" sz="1000" b="1"/>
              <a:t>Temperature extremes: </a:t>
            </a:r>
            <a:r>
              <a:rPr lang="en-US" altLang="en-US" sz="1000"/>
              <a:t>It is important to know if a species can survive the temperature extremes at the planting site. The average minimum temperature can be determined  from hardiness zone maps. Urban areas are usually warmer than rural ones because of the “heat island” effect, but site specific factors can cause even greater extremes. For example, tree planted next to a black asphalt road will have much hotter conditions and will probably require more water than those planted in a park or yard. Some sites are subject to early and late frosts, such as ridge tops, large open spaces, low areas and frost pockets.</a:t>
            </a:r>
          </a:p>
          <a:p>
            <a:pPr>
              <a:lnSpc>
                <a:spcPct val="80000"/>
              </a:lnSpc>
            </a:pPr>
            <a:r>
              <a:rPr lang="en-US" altLang="en-US" sz="1000" b="1"/>
              <a:t>Precipitation patterns: </a:t>
            </a:r>
            <a:r>
              <a:rPr lang="en-US" altLang="en-US" sz="1000"/>
              <a:t>Precipitation patterns directly influence site conditions. How much rainfall does the site typically receive? When are the dry months?  Select species adapted to the precipitation patterns of the site.</a:t>
            </a:r>
          </a:p>
          <a:p>
            <a:pPr>
              <a:lnSpc>
                <a:spcPct val="80000"/>
              </a:lnSpc>
            </a:pPr>
            <a:r>
              <a:rPr lang="en-US" altLang="en-US" sz="1000" b="1"/>
              <a:t>Wind patterns: </a:t>
            </a:r>
            <a:r>
              <a:rPr lang="en-US" altLang="en-US" sz="1000"/>
              <a:t>Strong winds may blow down trees and snap trunks and limbs. Constant wind increases the trees need for water because of increased transpiration. Buildings in downtown areas can create a wind-tunnel effect and increase wind speed in those locations. Are wind storms, tornadoes and hurricanes common in the area? Sites expose to strong winds should have adequate soil volume for good root development and the tree species should have a structure and branch attachment that can tolerate windy conditions.</a:t>
            </a:r>
          </a:p>
          <a:p>
            <a:pPr>
              <a:lnSpc>
                <a:spcPct val="80000"/>
              </a:lnSpc>
            </a:pPr>
            <a:r>
              <a:rPr lang="en-US" altLang="en-US" sz="1000" b="1"/>
              <a:t>Air Quality: </a:t>
            </a:r>
            <a:r>
              <a:rPr lang="en-US" altLang="en-US" sz="1000"/>
              <a:t>Air pollution may damage foliage and impair photosynthesis. Is the planting area near a major road with large quantities of exhaust fumes. Some species tolerate specific pollutants better than others.</a:t>
            </a:r>
          </a:p>
        </p:txBody>
      </p:sp>
    </p:spTree>
    <p:extLst>
      <p:ext uri="{BB962C8B-B14F-4D97-AF65-F5344CB8AC3E}">
        <p14:creationId xmlns:p14="http://schemas.microsoft.com/office/powerpoint/2010/main" val="128488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3143E-B30E-E749-9E0B-2661A8BE7DB9}" type="slidenum">
              <a:rPr lang="en-US" altLang="en-US"/>
              <a:pPr/>
              <a:t>7</a:t>
            </a:fld>
            <a:endParaRPr lang="en-US"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Too often the amount of space a tree needs both above the ground and below the ground for growth of branches and roots in not fully considered or understood. When planning a tree planting site you must know the mature height and width of that species. Then you must imagine what that tree will look like when it matures and look for any potential problems with structures or utility lines. Most often misunderstood is the space needed for the proper rooting area of mature trees. </a:t>
            </a:r>
          </a:p>
        </p:txBody>
      </p:sp>
    </p:spTree>
    <p:extLst>
      <p:ext uri="{BB962C8B-B14F-4D97-AF65-F5344CB8AC3E}">
        <p14:creationId xmlns:p14="http://schemas.microsoft.com/office/powerpoint/2010/main" val="3544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00474-938B-C04C-A643-6D51E7F23CA0}" type="slidenum">
              <a:rPr lang="en-US" altLang="en-US"/>
              <a:pPr/>
              <a:t>8</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sz="1000"/>
              <a:t>The site location offers clues on potential stresses that may impact tree health and maintenance. </a:t>
            </a:r>
          </a:p>
          <a:p>
            <a:r>
              <a:rPr lang="en-US" altLang="en-US" sz="1000" b="1"/>
              <a:t>Paved areas:</a:t>
            </a:r>
            <a:r>
              <a:rPr lang="en-US" altLang="en-US" sz="1000"/>
              <a:t> This type of area includes streets, sidewalks, bike paths or other paved areas. For any site where pedestrians or vehicles travel tree species selection is very important. Species with thorns or prickly foliage or soft messy fruit should be avoided. Trees with drooping branches will require frequent pruning. Also important safety items such as traffic lights, signs and intersections should not be obstructed from view. Another consideration is conflicts with roots and the paved areas. Tree roots may grow under the asphalt or cement paving and cause cracks and buckles. This can be avoided sometimes with the use of physical and chemical barriers designed to deflect the roots away from the pavement. However, these may also limit tree growth. </a:t>
            </a:r>
          </a:p>
          <a:p>
            <a:r>
              <a:rPr lang="en-US" altLang="en-US" sz="1000" b="1"/>
              <a:t>Structures:</a:t>
            </a:r>
            <a:r>
              <a:rPr lang="en-US" altLang="en-US" sz="1000"/>
              <a:t> Trees need to be far enough away from buildings to allow for proper crown and root development. Trees that grow large such as oaks should be planted at least 15 feet from a building. Small and medium size trees may be planted closer but regular pruning may be required.</a:t>
            </a:r>
          </a:p>
          <a:p>
            <a:r>
              <a:rPr lang="en-US" altLang="en-US" sz="1000" b="1"/>
              <a:t>Utility lines:</a:t>
            </a:r>
            <a:r>
              <a:rPr lang="en-US" altLang="en-US" sz="1000"/>
              <a:t> Utility lines for water, sewer, phone, electric, gas or cable may cause problems for trees. When encountering above ground utility lines tree species should be selected that will be at least 5 feet below the lines at maturity. Or you may select a narrow crown species and place the tree so that the crown does not grow into the utility lines. For underground utilities, large tree species should be planted at least 12 feet from major underground utilities.</a:t>
            </a:r>
          </a:p>
          <a:p>
            <a:r>
              <a:rPr lang="en-US" altLang="en-US" sz="1000" b="1"/>
              <a:t>Site activities:</a:t>
            </a:r>
            <a:r>
              <a:rPr lang="en-US" altLang="en-US" sz="1000"/>
              <a:t> The type of activities past, current and future, on the site can help determine if this is a good planting site. Has construction occurred on the site that may have changed the soil conditions? How many people and vehicles use the areas around the site? Are there safety concerns? Does the tree need protection from vandalism, compaction and injuries?</a:t>
            </a:r>
            <a:endParaRPr lang="en-US" altLang="en-US" sz="1000" b="1"/>
          </a:p>
        </p:txBody>
      </p:sp>
    </p:spTree>
    <p:extLst>
      <p:ext uri="{BB962C8B-B14F-4D97-AF65-F5344CB8AC3E}">
        <p14:creationId xmlns:p14="http://schemas.microsoft.com/office/powerpoint/2010/main" val="93208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C708D-9F7D-FA4A-AF3E-B4E72DDEFB02}" type="slidenum">
              <a:rPr lang="en-US" altLang="en-US"/>
              <a:pPr/>
              <a:t>9</a:t>
            </a:fld>
            <a:endParaRPr lang="en-US"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Too often trees are forgotten and not maintained after being planted. A tree requires proper care, especially in the early stage of development, to prevent health problems. Some questions to be answered are: Are there adequate resources to maintain the tree? Such resources include labor and equipment to provide for watering, mulching, pruning, fertilizing, protection and other maintenance needs. What are the qualifications of the personnel maintaining the trees? Do they have the necessary training and skills?</a:t>
            </a:r>
          </a:p>
        </p:txBody>
      </p:sp>
    </p:spTree>
    <p:extLst>
      <p:ext uri="{BB962C8B-B14F-4D97-AF65-F5344CB8AC3E}">
        <p14:creationId xmlns:p14="http://schemas.microsoft.com/office/powerpoint/2010/main" val="183986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6322" name="Group 2"/>
          <p:cNvGrpSpPr>
            <a:grpSpLocks/>
          </p:cNvGrpSpPr>
          <p:nvPr/>
        </p:nvGrpSpPr>
        <p:grpSpPr bwMode="auto">
          <a:xfrm>
            <a:off x="-31750" y="0"/>
            <a:ext cx="9178925" cy="6924675"/>
            <a:chOff x="-20" y="0"/>
            <a:chExt cx="5782" cy="4362"/>
          </a:xfrm>
        </p:grpSpPr>
        <p:sp>
          <p:nvSpPr>
            <p:cNvPr id="56323" name="Rectangle 3" descr="Stonbk"/>
            <p:cNvSpPr>
              <a:spLocks noChangeArrowheads="1"/>
            </p:cNvSpPr>
            <p:nvPr userDrawn="1"/>
          </p:nvSpPr>
          <p:spPr bwMode="white">
            <a:xfrm>
              <a:off x="-15" y="5"/>
              <a:ext cx="5775" cy="4311"/>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4" name="Rectangle 4"/>
            <p:cNvSpPr>
              <a:spLocks noChangeArrowheads="1"/>
            </p:cNvSpPr>
            <p:nvPr userDrawn="1"/>
          </p:nvSpPr>
          <p:spPr bwMode="ltGray">
            <a:xfrm>
              <a:off x="0" y="0"/>
              <a:ext cx="743" cy="4334"/>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5" name="Rectangle 5"/>
            <p:cNvSpPr>
              <a:spLocks noChangeArrowheads="1"/>
            </p:cNvSpPr>
            <p:nvPr userDrawn="1"/>
          </p:nvSpPr>
          <p:spPr bwMode="hidden">
            <a:xfrm>
              <a:off x="695" y="0"/>
              <a:ext cx="50" cy="43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6326" name="Picture 6" descr="Astonbnr"/>
            <p:cNvPicPr>
              <a:picLocks noChangeAspect="1" noChangeArrowheads="1"/>
            </p:cNvPicPr>
            <p:nvPr userDrawn="1"/>
          </p:nvPicPr>
          <p:blipFill>
            <a:blip r:embed="rId3">
              <a:extLst>
                <a:ext uri="{28A0092B-C50C-407E-A947-70E740481C1C}">
                  <a14:useLocalDpi xmlns:a14="http://schemas.microsoft.com/office/drawing/2010/main" val="0"/>
                </a:ext>
              </a:extLst>
            </a:blip>
            <a:srcRect t="15163"/>
            <a:stretch>
              <a:fillRect/>
            </a:stretch>
          </p:blipFill>
          <p:spPr bwMode="gray">
            <a:xfrm>
              <a:off x="0" y="1705"/>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userDrawn="1"/>
          </p:nvSpPr>
          <p:spPr bwMode="hidden">
            <a:xfrm rot="5400000">
              <a:off x="3204" y="-396"/>
              <a:ext cx="47" cy="506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8" name="Rectangle 8"/>
            <p:cNvSpPr>
              <a:spLocks noChangeArrowheads="1"/>
            </p:cNvSpPr>
            <p:nvPr userDrawn="1"/>
          </p:nvSpPr>
          <p:spPr bwMode="hidden">
            <a:xfrm rot="5400000">
              <a:off x="3204" y="-852"/>
              <a:ext cx="47" cy="506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9" name="Rectangle 9"/>
            <p:cNvSpPr>
              <a:spLocks noChangeArrowheads="1"/>
            </p:cNvSpPr>
            <p:nvPr userDrawn="1"/>
          </p:nvSpPr>
          <p:spPr bwMode="hidden">
            <a:xfrm>
              <a:off x="-20" y="0"/>
              <a:ext cx="47" cy="434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0" name="Line 10"/>
            <p:cNvSpPr>
              <a:spLocks noChangeShapeType="1"/>
            </p:cNvSpPr>
            <p:nvPr userDrawn="1"/>
          </p:nvSpPr>
          <p:spPr bwMode="auto">
            <a:xfrm>
              <a:off x="414" y="2118"/>
              <a:ext cx="281"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1" name="Line 11"/>
            <p:cNvSpPr>
              <a:spLocks noChangeShapeType="1"/>
            </p:cNvSpPr>
            <p:nvPr userDrawn="1"/>
          </p:nvSpPr>
          <p:spPr bwMode="auto">
            <a:xfrm flipV="1">
              <a:off x="27" y="2116"/>
              <a:ext cx="230" cy="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Freeform 12"/>
            <p:cNvSpPr>
              <a:spLocks/>
            </p:cNvSpPr>
            <p:nvPr userDrawn="1"/>
          </p:nvSpPr>
          <p:spPr bwMode="auto">
            <a:xfrm>
              <a:off x="255" y="2115"/>
              <a:ext cx="65" cy="86"/>
            </a:xfrm>
            <a:custGeom>
              <a:avLst/>
              <a:gdLst>
                <a:gd name="T0" fmla="*/ 0 w 65"/>
                <a:gd name="T1" fmla="*/ 0 h 86"/>
                <a:gd name="T2" fmla="*/ 15 w 65"/>
                <a:gd name="T3" fmla="*/ 12 h 86"/>
                <a:gd name="T4" fmla="*/ 27 w 65"/>
                <a:gd name="T5" fmla="*/ 23 h 86"/>
                <a:gd name="T6" fmla="*/ 36 w 65"/>
                <a:gd name="T7" fmla="*/ 35 h 86"/>
                <a:gd name="T8" fmla="*/ 47 w 65"/>
                <a:gd name="T9" fmla="*/ 45 h 86"/>
                <a:gd name="T10" fmla="*/ 56 w 65"/>
                <a:gd name="T11" fmla="*/ 66 h 86"/>
                <a:gd name="T12" fmla="*/ 63 w 65"/>
                <a:gd name="T13" fmla="*/ 80 h 86"/>
                <a:gd name="T14" fmla="*/ 65 w 6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6">
                  <a:moveTo>
                    <a:pt x="0" y="0"/>
                  </a:moveTo>
                  <a:cubicBezTo>
                    <a:pt x="9" y="4"/>
                    <a:pt x="6" y="10"/>
                    <a:pt x="15" y="12"/>
                  </a:cubicBezTo>
                  <a:cubicBezTo>
                    <a:pt x="18" y="20"/>
                    <a:pt x="19" y="20"/>
                    <a:pt x="27" y="23"/>
                  </a:cubicBezTo>
                  <a:cubicBezTo>
                    <a:pt x="29" y="29"/>
                    <a:pt x="30" y="32"/>
                    <a:pt x="36" y="35"/>
                  </a:cubicBezTo>
                  <a:cubicBezTo>
                    <a:pt x="40" y="40"/>
                    <a:pt x="43" y="40"/>
                    <a:pt x="47" y="45"/>
                  </a:cubicBezTo>
                  <a:cubicBezTo>
                    <a:pt x="49" y="71"/>
                    <a:pt x="49" y="52"/>
                    <a:pt x="56" y="66"/>
                  </a:cubicBezTo>
                  <a:cubicBezTo>
                    <a:pt x="57" y="74"/>
                    <a:pt x="56" y="77"/>
                    <a:pt x="63" y="80"/>
                  </a:cubicBezTo>
                  <a:cubicBezTo>
                    <a:pt x="65" y="85"/>
                    <a:pt x="65" y="83"/>
                    <a:pt x="65" y="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3" name="Freeform 13"/>
            <p:cNvSpPr>
              <a:spLocks/>
            </p:cNvSpPr>
            <p:nvPr userDrawn="1"/>
          </p:nvSpPr>
          <p:spPr bwMode="auto">
            <a:xfrm>
              <a:off x="344" y="2118"/>
              <a:ext cx="71" cy="84"/>
            </a:xfrm>
            <a:custGeom>
              <a:avLst/>
              <a:gdLst>
                <a:gd name="T0" fmla="*/ 69 w 71"/>
                <a:gd name="T1" fmla="*/ 0 h 84"/>
                <a:gd name="T2" fmla="*/ 61 w 71"/>
                <a:gd name="T3" fmla="*/ 27 h 84"/>
                <a:gd name="T4" fmla="*/ 52 w 71"/>
                <a:gd name="T5" fmla="*/ 57 h 84"/>
                <a:gd name="T6" fmla="*/ 46 w 71"/>
                <a:gd name="T7" fmla="*/ 72 h 84"/>
                <a:gd name="T8" fmla="*/ 33 w 71"/>
                <a:gd name="T9" fmla="*/ 63 h 84"/>
                <a:gd name="T10" fmla="*/ 25 w 71"/>
                <a:gd name="T11" fmla="*/ 51 h 84"/>
                <a:gd name="T12" fmla="*/ 10 w 71"/>
                <a:gd name="T13" fmla="*/ 39 h 84"/>
                <a:gd name="T14" fmla="*/ 4 w 71"/>
                <a:gd name="T15" fmla="*/ 77 h 84"/>
                <a:gd name="T16" fmla="*/ 1 w 7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4">
                  <a:moveTo>
                    <a:pt x="69" y="0"/>
                  </a:moveTo>
                  <a:cubicBezTo>
                    <a:pt x="65" y="10"/>
                    <a:pt x="71" y="21"/>
                    <a:pt x="61" y="27"/>
                  </a:cubicBezTo>
                  <a:cubicBezTo>
                    <a:pt x="59" y="37"/>
                    <a:pt x="62" y="55"/>
                    <a:pt x="52" y="57"/>
                  </a:cubicBezTo>
                  <a:cubicBezTo>
                    <a:pt x="49" y="62"/>
                    <a:pt x="49" y="67"/>
                    <a:pt x="46" y="72"/>
                  </a:cubicBezTo>
                  <a:cubicBezTo>
                    <a:pt x="38" y="71"/>
                    <a:pt x="39" y="67"/>
                    <a:pt x="33" y="63"/>
                  </a:cubicBezTo>
                  <a:cubicBezTo>
                    <a:pt x="30" y="58"/>
                    <a:pt x="27" y="56"/>
                    <a:pt x="25" y="51"/>
                  </a:cubicBezTo>
                  <a:cubicBezTo>
                    <a:pt x="23" y="38"/>
                    <a:pt x="25" y="38"/>
                    <a:pt x="10" y="39"/>
                  </a:cubicBezTo>
                  <a:cubicBezTo>
                    <a:pt x="8" y="51"/>
                    <a:pt x="18" y="72"/>
                    <a:pt x="4" y="77"/>
                  </a:cubicBezTo>
                  <a:cubicBezTo>
                    <a:pt x="0" y="82"/>
                    <a:pt x="1" y="79"/>
                    <a:pt x="1" y="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6334" name="Rectangle 14"/>
          <p:cNvSpPr>
            <a:spLocks noGrp="1" noChangeArrowheads="1"/>
          </p:cNvSpPr>
          <p:nvPr>
            <p:ph type="ctrTitle"/>
          </p:nvPr>
        </p:nvSpPr>
        <p:spPr>
          <a:xfrm>
            <a:off x="1244600" y="1247775"/>
            <a:ext cx="7772400" cy="1143000"/>
          </a:xfrm>
        </p:spPr>
        <p:txBody>
          <a:bodyPr anchor="b"/>
          <a:lstStyle>
            <a:lvl1pPr algn="ctr">
              <a:defRPr/>
            </a:lvl1pPr>
          </a:lstStyle>
          <a:p>
            <a:pPr lvl="0"/>
            <a:r>
              <a:rPr lang="en-US" altLang="en-US" noProof="0" smtClean="0"/>
              <a:t>Click to edit Master title style</a:t>
            </a:r>
          </a:p>
        </p:txBody>
      </p:sp>
      <p:sp>
        <p:nvSpPr>
          <p:cNvPr id="56335" name="Rectangle 15"/>
          <p:cNvSpPr>
            <a:spLocks noGrp="1" noChangeArrowheads="1"/>
          </p:cNvSpPr>
          <p:nvPr>
            <p:ph type="subTitle" idx="1"/>
          </p:nvPr>
        </p:nvSpPr>
        <p:spPr>
          <a:xfrm>
            <a:off x="19304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56336" name="Rectangle 16"/>
          <p:cNvSpPr>
            <a:spLocks noGrp="1" noChangeArrowheads="1"/>
          </p:cNvSpPr>
          <p:nvPr>
            <p:ph type="dt" sz="half" idx="2"/>
          </p:nvPr>
        </p:nvSpPr>
        <p:spPr>
          <a:xfrm>
            <a:off x="1262063" y="6248400"/>
            <a:ext cx="1905000" cy="457200"/>
          </a:xfrm>
        </p:spPr>
        <p:txBody>
          <a:bodyPr/>
          <a:lstStyle>
            <a:lvl1pPr>
              <a:defRPr/>
            </a:lvl1pPr>
          </a:lstStyle>
          <a:p>
            <a:endParaRPr lang="en-US" altLang="en-US"/>
          </a:p>
        </p:txBody>
      </p:sp>
      <p:sp>
        <p:nvSpPr>
          <p:cNvPr id="56337" name="Rectangle 17"/>
          <p:cNvSpPr>
            <a:spLocks noGrp="1" noChangeArrowheads="1"/>
          </p:cNvSpPr>
          <p:nvPr>
            <p:ph type="ftr" sz="quarter" idx="3"/>
          </p:nvPr>
        </p:nvSpPr>
        <p:spPr>
          <a:xfrm>
            <a:off x="3700463" y="6248400"/>
            <a:ext cx="2895600" cy="457200"/>
          </a:xfrm>
        </p:spPr>
        <p:txBody>
          <a:bodyPr/>
          <a:lstStyle>
            <a:lvl1pPr>
              <a:defRPr/>
            </a:lvl1pPr>
          </a:lstStyle>
          <a:p>
            <a:endParaRPr lang="en-US" altLang="en-US"/>
          </a:p>
        </p:txBody>
      </p:sp>
      <p:sp>
        <p:nvSpPr>
          <p:cNvPr id="56338" name="Rectangle 18"/>
          <p:cNvSpPr>
            <a:spLocks noGrp="1" noChangeArrowheads="1"/>
          </p:cNvSpPr>
          <p:nvPr>
            <p:ph type="sldNum" sz="quarter" idx="4"/>
          </p:nvPr>
        </p:nvSpPr>
        <p:spPr>
          <a:xfrm>
            <a:off x="7129463" y="6248400"/>
            <a:ext cx="1905000" cy="457200"/>
          </a:xfrm>
        </p:spPr>
        <p:txBody>
          <a:bodyPr/>
          <a:lstStyle>
            <a:lvl1pPr>
              <a:defRPr/>
            </a:lvl1pPr>
          </a:lstStyle>
          <a:p>
            <a:fld id="{056BEAE7-3E0B-8E4F-A442-5CB4E2C40B0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86CB8A-BC33-584A-9346-EA325EB22546}" type="slidenum">
              <a:rPr lang="en-US" altLang="en-US"/>
              <a:pPr/>
              <a:t>‹#›</a:t>
            </a:fld>
            <a:endParaRPr lang="en-US" altLang="en-US"/>
          </a:p>
        </p:txBody>
      </p:sp>
    </p:spTree>
    <p:extLst>
      <p:ext uri="{BB962C8B-B14F-4D97-AF65-F5344CB8AC3E}">
        <p14:creationId xmlns:p14="http://schemas.microsoft.com/office/powerpoint/2010/main" val="26602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91112E-569A-FC46-85A9-3D98FE4E776F}" type="slidenum">
              <a:rPr lang="en-US" altLang="en-US"/>
              <a:pPr/>
              <a:t>‹#›</a:t>
            </a:fld>
            <a:endParaRPr lang="en-US" altLang="en-US"/>
          </a:p>
        </p:txBody>
      </p:sp>
    </p:spTree>
    <p:extLst>
      <p:ext uri="{BB962C8B-B14F-4D97-AF65-F5344CB8AC3E}">
        <p14:creationId xmlns:p14="http://schemas.microsoft.com/office/powerpoint/2010/main" val="1322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4B22A5AC-A41D-2642-A691-86825F1BB8A7}" type="slidenum">
              <a:rPr lang="en-US" altLang="en-US"/>
              <a:pPr/>
              <a:t>‹#›</a:t>
            </a:fld>
            <a:endParaRPr lang="en-US" altLang="en-US"/>
          </a:p>
        </p:txBody>
      </p:sp>
    </p:spTree>
    <p:extLst>
      <p:ext uri="{BB962C8B-B14F-4D97-AF65-F5344CB8AC3E}">
        <p14:creationId xmlns:p14="http://schemas.microsoft.com/office/powerpoint/2010/main" val="1028212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573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6957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7124700" y="6248400"/>
            <a:ext cx="1905000" cy="457200"/>
          </a:xfrm>
        </p:spPr>
        <p:txBody>
          <a:bodyPr/>
          <a:lstStyle>
            <a:lvl1pPr>
              <a:defRPr/>
            </a:lvl1pPr>
          </a:lstStyle>
          <a:p>
            <a:fld id="{7C51E17D-D21C-C34D-8544-0E11EC827945}" type="slidenum">
              <a:rPr lang="en-US" altLang="en-US"/>
              <a:pPr/>
              <a:t>‹#›</a:t>
            </a:fld>
            <a:endParaRPr lang="en-US" altLang="en-US"/>
          </a:p>
        </p:txBody>
      </p:sp>
    </p:spTree>
    <p:extLst>
      <p:ext uri="{BB962C8B-B14F-4D97-AF65-F5344CB8AC3E}">
        <p14:creationId xmlns:p14="http://schemas.microsoft.com/office/powerpoint/2010/main" val="36249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D14BE0-D889-BD47-A594-C24CDCDB3FD3}" type="slidenum">
              <a:rPr lang="en-US" altLang="en-US"/>
              <a:pPr/>
              <a:t>‹#›</a:t>
            </a:fld>
            <a:endParaRPr lang="en-US" altLang="en-US"/>
          </a:p>
        </p:txBody>
      </p:sp>
    </p:spTree>
    <p:extLst>
      <p:ext uri="{BB962C8B-B14F-4D97-AF65-F5344CB8AC3E}">
        <p14:creationId xmlns:p14="http://schemas.microsoft.com/office/powerpoint/2010/main" val="191783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078184-01EA-8847-8F26-3870709DF8E6}" type="slidenum">
              <a:rPr lang="en-US" altLang="en-US"/>
              <a:pPr/>
              <a:t>‹#›</a:t>
            </a:fld>
            <a:endParaRPr lang="en-US" altLang="en-US"/>
          </a:p>
        </p:txBody>
      </p:sp>
    </p:spTree>
    <p:extLst>
      <p:ext uri="{BB962C8B-B14F-4D97-AF65-F5344CB8AC3E}">
        <p14:creationId xmlns:p14="http://schemas.microsoft.com/office/powerpoint/2010/main" val="153579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E03416F-12EF-6B4C-96C0-54A3266B1CA7}" type="slidenum">
              <a:rPr lang="en-US" altLang="en-US"/>
              <a:pPr/>
              <a:t>‹#›</a:t>
            </a:fld>
            <a:endParaRPr lang="en-US" altLang="en-US"/>
          </a:p>
        </p:txBody>
      </p:sp>
    </p:spTree>
    <p:extLst>
      <p:ext uri="{BB962C8B-B14F-4D97-AF65-F5344CB8AC3E}">
        <p14:creationId xmlns:p14="http://schemas.microsoft.com/office/powerpoint/2010/main" val="152839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AD56472-6287-6042-9BBB-59ED163465F6}" type="slidenum">
              <a:rPr lang="en-US" altLang="en-US"/>
              <a:pPr/>
              <a:t>‹#›</a:t>
            </a:fld>
            <a:endParaRPr lang="en-US" altLang="en-US"/>
          </a:p>
        </p:txBody>
      </p:sp>
    </p:spTree>
    <p:extLst>
      <p:ext uri="{BB962C8B-B14F-4D97-AF65-F5344CB8AC3E}">
        <p14:creationId xmlns:p14="http://schemas.microsoft.com/office/powerpoint/2010/main" val="166064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10A93A2-9F38-8B4F-A1F9-19A0CB981BB9}" type="slidenum">
              <a:rPr lang="en-US" altLang="en-US"/>
              <a:pPr/>
              <a:t>‹#›</a:t>
            </a:fld>
            <a:endParaRPr lang="en-US" altLang="en-US"/>
          </a:p>
        </p:txBody>
      </p:sp>
    </p:spTree>
    <p:extLst>
      <p:ext uri="{BB962C8B-B14F-4D97-AF65-F5344CB8AC3E}">
        <p14:creationId xmlns:p14="http://schemas.microsoft.com/office/powerpoint/2010/main" val="17526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AC8E504-DED8-6C4A-A57A-37F56DE67241}" type="slidenum">
              <a:rPr lang="en-US" altLang="en-US"/>
              <a:pPr/>
              <a:t>‹#›</a:t>
            </a:fld>
            <a:endParaRPr lang="en-US" altLang="en-US"/>
          </a:p>
        </p:txBody>
      </p:sp>
    </p:spTree>
    <p:extLst>
      <p:ext uri="{BB962C8B-B14F-4D97-AF65-F5344CB8AC3E}">
        <p14:creationId xmlns:p14="http://schemas.microsoft.com/office/powerpoint/2010/main" val="108671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DF60EA-00C1-1646-B27D-37EF9DB82E84}" type="slidenum">
              <a:rPr lang="en-US" altLang="en-US"/>
              <a:pPr/>
              <a:t>‹#›</a:t>
            </a:fld>
            <a:endParaRPr lang="en-US" altLang="en-US"/>
          </a:p>
        </p:txBody>
      </p:sp>
    </p:spTree>
    <p:extLst>
      <p:ext uri="{BB962C8B-B14F-4D97-AF65-F5344CB8AC3E}">
        <p14:creationId xmlns:p14="http://schemas.microsoft.com/office/powerpoint/2010/main" val="9806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80A2FF-47D3-A745-8620-D7A0586A756E}" type="slidenum">
              <a:rPr lang="en-US" altLang="en-US"/>
              <a:pPr/>
              <a:t>‹#›</a:t>
            </a:fld>
            <a:endParaRPr lang="en-US" altLang="en-US"/>
          </a:p>
        </p:txBody>
      </p:sp>
    </p:spTree>
    <p:extLst>
      <p:ext uri="{BB962C8B-B14F-4D97-AF65-F5344CB8AC3E}">
        <p14:creationId xmlns:p14="http://schemas.microsoft.com/office/powerpoint/2010/main" val="1087237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5298" name="Group 2"/>
          <p:cNvGrpSpPr>
            <a:grpSpLocks/>
          </p:cNvGrpSpPr>
          <p:nvPr/>
        </p:nvGrpSpPr>
        <p:grpSpPr bwMode="auto">
          <a:xfrm>
            <a:off x="0" y="0"/>
            <a:ext cx="9144000" cy="6869113"/>
            <a:chOff x="0" y="0"/>
            <a:chExt cx="5760" cy="4327"/>
          </a:xfrm>
        </p:grpSpPr>
        <p:sp>
          <p:nvSpPr>
            <p:cNvPr id="55299" name="Rectangle 3"/>
            <p:cNvSpPr>
              <a:spLocks noChangeArrowheads="1"/>
            </p:cNvSpPr>
            <p:nvPr userDrawn="1"/>
          </p:nvSpPr>
          <p:spPr bwMode="ltGray">
            <a:xfrm>
              <a:off x="0" y="405"/>
              <a:ext cx="743" cy="3922"/>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5300" name="Picture 4" descr="Astonbnr"/>
            <p:cNvPicPr>
              <a:picLocks noChangeAspect="1" noChangeArrowheads="1"/>
            </p:cNvPicPr>
            <p:nvPr userDrawn="1"/>
          </p:nvPicPr>
          <p:blipFill>
            <a:blip r:embed="rId15">
              <a:extLst>
                <a:ext uri="{28A0092B-C50C-407E-A947-70E740481C1C}">
                  <a14:useLocalDpi xmlns:a14="http://schemas.microsoft.com/office/drawing/2010/main" val="0"/>
                </a:ext>
              </a:extLst>
            </a:blip>
            <a:srcRect t="15163"/>
            <a:stretch>
              <a:fillRect/>
            </a:stretch>
          </p:blipFill>
          <p:spPr bwMode="gray">
            <a:xfrm>
              <a:off x="0" y="0"/>
              <a:ext cx="5760" cy="498"/>
            </a:xfrm>
            <a:prstGeom prst="rect">
              <a:avLst/>
            </a:prstGeom>
            <a:noFill/>
            <a:extLst>
              <a:ext uri="{909E8E84-426E-40DD-AFC4-6F175D3DCCD1}">
                <a14:hiddenFill xmlns:a14="http://schemas.microsoft.com/office/drawing/2010/main">
                  <a:solidFill>
                    <a:srgbClr val="FFFFFF"/>
                  </a:solidFill>
                </a14:hiddenFill>
              </a:ext>
            </a:extLst>
          </p:spPr>
        </p:pic>
        <p:sp>
          <p:nvSpPr>
            <p:cNvPr id="55301" name="Rectangle 5"/>
            <p:cNvSpPr>
              <a:spLocks noChangeArrowheads="1"/>
            </p:cNvSpPr>
            <p:nvPr userDrawn="1"/>
          </p:nvSpPr>
          <p:spPr bwMode="white">
            <a:xfrm>
              <a:off x="704" y="181"/>
              <a:ext cx="5056" cy="38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2" name="Rectangle 6" descr="Stonbk"/>
            <p:cNvSpPr>
              <a:spLocks noChangeArrowheads="1"/>
            </p:cNvSpPr>
            <p:nvPr userDrawn="1"/>
          </p:nvSpPr>
          <p:spPr bwMode="white">
            <a:xfrm>
              <a:off x="747" y="224"/>
              <a:ext cx="5013" cy="4092"/>
            </a:xfrm>
            <a:prstGeom prst="rect">
              <a:avLst/>
            </a:prstGeom>
            <a:blipFill dpi="0" rotWithShape="0">
              <a:blip r:embed="rId1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3" name="Rectangle 7"/>
            <p:cNvSpPr>
              <a:spLocks noChangeArrowheads="1"/>
            </p:cNvSpPr>
            <p:nvPr userDrawn="1"/>
          </p:nvSpPr>
          <p:spPr bwMode="white">
            <a:xfrm>
              <a:off x="703" y="186"/>
              <a:ext cx="46" cy="4134"/>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4" name="Line 8"/>
            <p:cNvSpPr>
              <a:spLocks noChangeShapeType="1"/>
            </p:cNvSpPr>
            <p:nvPr userDrawn="1"/>
          </p:nvSpPr>
          <p:spPr bwMode="hidden">
            <a:xfrm>
              <a:off x="0" y="415"/>
              <a:ext cx="25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5" name="Line 9"/>
            <p:cNvSpPr>
              <a:spLocks noChangeShapeType="1"/>
            </p:cNvSpPr>
            <p:nvPr userDrawn="1"/>
          </p:nvSpPr>
          <p:spPr bwMode="hidden">
            <a:xfrm>
              <a:off x="421" y="412"/>
              <a:ext cx="28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6" name="Rectangle 10"/>
            <p:cNvSpPr>
              <a:spLocks noChangeArrowheads="1"/>
            </p:cNvSpPr>
            <p:nvPr userDrawn="1"/>
          </p:nvSpPr>
          <p:spPr bwMode="hidden">
            <a:xfrm>
              <a:off x="0" y="0"/>
              <a:ext cx="27" cy="432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5307" name="Rectangle 11"/>
          <p:cNvSpPr>
            <a:spLocks noGrp="1" noChangeArrowheads="1"/>
          </p:cNvSpPr>
          <p:nvPr>
            <p:ph type="title"/>
          </p:nvPr>
        </p:nvSpPr>
        <p:spPr bwMode="auto">
          <a:xfrm>
            <a:off x="12573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5308" name="Rectangle 12"/>
          <p:cNvSpPr>
            <a:spLocks noGrp="1" noChangeArrowheads="1"/>
          </p:cNvSpPr>
          <p:nvPr>
            <p:ph type="body" idx="1"/>
          </p:nvPr>
        </p:nvSpPr>
        <p:spPr bwMode="auto">
          <a:xfrm>
            <a:off x="12573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9" name="Rectangle 13"/>
          <p:cNvSpPr>
            <a:spLocks noGrp="1" noChangeArrowheads="1"/>
          </p:cNvSpPr>
          <p:nvPr>
            <p:ph type="dt" sz="half" idx="2"/>
          </p:nvPr>
        </p:nvSpPr>
        <p:spPr bwMode="auto">
          <a:xfrm>
            <a:off x="12573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solidFill>
                  <a:schemeClr val="bg2"/>
                </a:solidFill>
              </a:defRPr>
            </a:lvl1pPr>
          </a:lstStyle>
          <a:p>
            <a:endParaRPr lang="en-US" altLang="en-US"/>
          </a:p>
        </p:txBody>
      </p:sp>
      <p:sp>
        <p:nvSpPr>
          <p:cNvPr id="55310" name="Rectangle 14"/>
          <p:cNvSpPr>
            <a:spLocks noGrp="1" noChangeArrowheads="1"/>
          </p:cNvSpPr>
          <p:nvPr>
            <p:ph type="ftr" sz="quarter" idx="3"/>
          </p:nvPr>
        </p:nvSpPr>
        <p:spPr bwMode="auto">
          <a:xfrm>
            <a:off x="36957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solidFill>
                  <a:schemeClr val="bg2"/>
                </a:solidFill>
              </a:defRPr>
            </a:lvl1pPr>
          </a:lstStyle>
          <a:p>
            <a:endParaRPr lang="en-US" altLang="en-US"/>
          </a:p>
        </p:txBody>
      </p:sp>
      <p:sp>
        <p:nvSpPr>
          <p:cNvPr id="55311" name="Rectangle 15"/>
          <p:cNvSpPr>
            <a:spLocks noGrp="1" noChangeArrowheads="1"/>
          </p:cNvSpPr>
          <p:nvPr>
            <p:ph type="sldNum" sz="quarter" idx="4"/>
          </p:nvPr>
        </p:nvSpPr>
        <p:spPr bwMode="auto">
          <a:xfrm>
            <a:off x="71247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solidFill>
                  <a:schemeClr val="bg2"/>
                </a:solidFill>
              </a:defRPr>
            </a:lvl1pPr>
          </a:lstStyle>
          <a:p>
            <a:fld id="{65019A3C-D099-274E-A651-7C7A0ECE410F}" type="slidenum">
              <a:rPr lang="en-US" altLang="en-US"/>
              <a:pPr/>
              <a:t>‹#›</a:t>
            </a:fld>
            <a:endParaRPr lang="en-US" altLang="en-US"/>
          </a:p>
        </p:txBody>
      </p:sp>
      <p:sp>
        <p:nvSpPr>
          <p:cNvPr id="55312" name="Rectangle 16"/>
          <p:cNvSpPr>
            <a:spLocks noChangeArrowheads="1"/>
          </p:cNvSpPr>
          <p:nvPr/>
        </p:nvSpPr>
        <p:spPr bwMode="auto">
          <a:xfrm>
            <a:off x="1117600" y="268288"/>
            <a:ext cx="8026400" cy="746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ltLang="en-US" sz="240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chemeClr val="accent2"/>
        </a:buClr>
        <a:buSzPct val="85000"/>
        <a:buFont typeface="Wingdings"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80000"/>
        <a:buFont typeface="Wingdings"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70000"/>
        <a:buFont typeface="Wingdings"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13.png"/><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6.bin"/><Relationship Id="rId5" Type="http://schemas.openxmlformats.org/officeDocument/2006/relationships/image" Target="../media/image15.png"/><Relationship Id="rId6" Type="http://schemas.openxmlformats.org/officeDocument/2006/relationships/oleObject" Target="../embeddings/oleObject7.bin"/><Relationship Id="rId7" Type="http://schemas.openxmlformats.org/officeDocument/2006/relationships/image" Target="../media/image16.png"/><Relationship Id="rId8" Type="http://schemas.openxmlformats.org/officeDocument/2006/relationships/oleObject" Target="../embeddings/oleObject8.bin"/><Relationship Id="rId9" Type="http://schemas.openxmlformats.org/officeDocument/2006/relationships/image" Target="../media/image17.png"/><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9.bin"/><Relationship Id="rId5" Type="http://schemas.openxmlformats.org/officeDocument/2006/relationships/image" Target="../media/image18.wmf"/><Relationship Id="rId6" Type="http://schemas.openxmlformats.org/officeDocument/2006/relationships/oleObject" Target="../embeddings/oleObject10.bin"/><Relationship Id="rId7" Type="http://schemas.openxmlformats.org/officeDocument/2006/relationships/image" Target="../media/image19.png"/><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1.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1371600"/>
            <a:ext cx="7620000" cy="1012825"/>
          </a:xfrm>
        </p:spPr>
        <p:txBody>
          <a:bodyPr/>
          <a:lstStyle/>
          <a:p>
            <a:r>
              <a:rPr lang="en-US" altLang="en-US" sz="4000" dirty="0">
                <a:latin typeface="Arial Black" charset="0"/>
              </a:rPr>
              <a:t>Urban Trees</a:t>
            </a:r>
            <a:br>
              <a:rPr lang="en-US" altLang="en-US" sz="4000" dirty="0">
                <a:latin typeface="Arial Black" charset="0"/>
              </a:rPr>
            </a:br>
            <a:r>
              <a:rPr lang="en-US" altLang="en-US" sz="4000" dirty="0">
                <a:latin typeface="Arial Black" charset="0"/>
              </a:rPr>
              <a:t> </a:t>
            </a:r>
            <a:r>
              <a:rPr lang="en-US" altLang="en-US" sz="4000" dirty="0"/>
              <a:t>Site and Tree Selection</a:t>
            </a:r>
          </a:p>
        </p:txBody>
      </p:sp>
      <p:sp>
        <p:nvSpPr>
          <p:cNvPr id="2051" name="Rectangle 3"/>
          <p:cNvSpPr>
            <a:spLocks noGrp="1" noChangeArrowheads="1"/>
          </p:cNvSpPr>
          <p:nvPr>
            <p:ph type="subTitle" idx="1"/>
          </p:nvPr>
        </p:nvSpPr>
        <p:spPr>
          <a:xfrm>
            <a:off x="1447800" y="3505200"/>
            <a:ext cx="7467600" cy="3124200"/>
          </a:xfrm>
        </p:spPr>
        <p:txBody>
          <a:bodyPr/>
          <a:lstStyle/>
          <a:p>
            <a:pPr>
              <a:lnSpc>
                <a:spcPct val="80000"/>
              </a:lnSpc>
            </a:pPr>
            <a:r>
              <a:rPr lang="en-US" altLang="en-US" sz="2800"/>
              <a:t>Developed by:</a:t>
            </a:r>
          </a:p>
          <a:p>
            <a:pPr>
              <a:lnSpc>
                <a:spcPct val="80000"/>
              </a:lnSpc>
            </a:pPr>
            <a:r>
              <a:rPr lang="en-US" altLang="en-US" sz="2800"/>
              <a:t>Sheldon Hammond, Northwest District ANR Program Development Coordinator</a:t>
            </a:r>
          </a:p>
          <a:p>
            <a:pPr>
              <a:lnSpc>
                <a:spcPct val="80000"/>
              </a:lnSpc>
            </a:pPr>
            <a:r>
              <a:rPr lang="en-US" altLang="en-US" sz="2800"/>
              <a:t>In Cooperation with</a:t>
            </a:r>
          </a:p>
          <a:p>
            <a:pPr>
              <a:lnSpc>
                <a:spcPct val="80000"/>
              </a:lnSpc>
            </a:pPr>
            <a:r>
              <a:rPr lang="en-US" altLang="en-US" sz="2800"/>
              <a:t>The University of Georgia</a:t>
            </a:r>
          </a:p>
          <a:p>
            <a:pPr>
              <a:lnSpc>
                <a:spcPct val="80000"/>
              </a:lnSpc>
            </a:pPr>
            <a:r>
              <a:rPr lang="en-US" altLang="en-US" sz="2800"/>
              <a:t>Cooperative Extension Service</a:t>
            </a:r>
          </a:p>
          <a:p>
            <a:pPr>
              <a:lnSpc>
                <a:spcPct val="80000"/>
              </a:lnSpc>
            </a:pPr>
            <a:r>
              <a:rPr lang="en-US" altLang="en-US" sz="2800"/>
              <a:t>Urban Forestry Issue Team</a:t>
            </a:r>
          </a:p>
          <a:p>
            <a:pPr>
              <a:lnSpc>
                <a:spcPct val="80000"/>
              </a:lnSpc>
            </a:pPr>
            <a:endParaRPr lang="en-US" altLang="en-US"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What is the Right Tree?</a:t>
            </a:r>
          </a:p>
        </p:txBody>
      </p:sp>
      <p:sp>
        <p:nvSpPr>
          <p:cNvPr id="12291" name="Rectangle 3"/>
          <p:cNvSpPr>
            <a:spLocks noGrp="1" noChangeArrowheads="1"/>
          </p:cNvSpPr>
          <p:nvPr>
            <p:ph type="body" sz="half" idx="1"/>
          </p:nvPr>
        </p:nvSpPr>
        <p:spPr>
          <a:xfrm>
            <a:off x="1257300" y="1981200"/>
            <a:ext cx="4152900" cy="4114800"/>
          </a:xfrm>
        </p:spPr>
        <p:txBody>
          <a:bodyPr/>
          <a:lstStyle/>
          <a:p>
            <a:r>
              <a:rPr lang="en-US" altLang="en-US"/>
              <a:t>Growth factors</a:t>
            </a:r>
          </a:p>
          <a:p>
            <a:r>
              <a:rPr lang="en-US" altLang="en-US"/>
              <a:t>Soil requirements</a:t>
            </a:r>
          </a:p>
          <a:p>
            <a:r>
              <a:rPr lang="en-US" altLang="en-US"/>
              <a:t>Other Environmental requirements</a:t>
            </a:r>
          </a:p>
          <a:p>
            <a:r>
              <a:rPr lang="en-US" altLang="en-US"/>
              <a:t>Maintenance requirements</a:t>
            </a:r>
          </a:p>
        </p:txBody>
      </p:sp>
      <p:graphicFrame>
        <p:nvGraphicFramePr>
          <p:cNvPr id="12292" name="Object 4"/>
          <p:cNvGraphicFramePr>
            <a:graphicFrameLocks noChangeAspect="1"/>
          </p:cNvGraphicFramePr>
          <p:nvPr>
            <p:ph sz="half" idx="2"/>
          </p:nvPr>
        </p:nvGraphicFramePr>
        <p:xfrm>
          <a:off x="5591175" y="2209800"/>
          <a:ext cx="3067050" cy="3657600"/>
        </p:xfrm>
        <a:graphic>
          <a:graphicData uri="http://schemas.openxmlformats.org/presentationml/2006/ole">
            <mc:AlternateContent xmlns:mc="http://schemas.openxmlformats.org/markup-compatibility/2006">
              <mc:Choice xmlns:v="urn:schemas-microsoft-com:vml" Requires="v">
                <p:oleObj spid="_x0000_s12294" name="Drawing" r:id="rId4" imgW="3067265" imgH="3657805" progId="Presentations.Drawing.10">
                  <p:embed/>
                </p:oleObj>
              </mc:Choice>
              <mc:Fallback>
                <p:oleObj name="Drawing" r:id="rId4" imgW="3067265" imgH="3657805"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2209800"/>
                        <a:ext cx="30670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Right Tree</a:t>
            </a:r>
          </a:p>
        </p:txBody>
      </p:sp>
      <p:sp>
        <p:nvSpPr>
          <p:cNvPr id="14339" name="Rectangle 3"/>
          <p:cNvSpPr>
            <a:spLocks noGrp="1" noChangeArrowheads="1"/>
          </p:cNvSpPr>
          <p:nvPr>
            <p:ph type="body" sz="half" idx="1"/>
          </p:nvPr>
        </p:nvSpPr>
        <p:spPr>
          <a:xfrm>
            <a:off x="1257300" y="1981200"/>
            <a:ext cx="3619500" cy="4114800"/>
          </a:xfrm>
        </p:spPr>
        <p:txBody>
          <a:bodyPr/>
          <a:lstStyle/>
          <a:p>
            <a:r>
              <a:rPr lang="en-US" altLang="en-US" sz="2800"/>
              <a:t>Growth Factors</a:t>
            </a:r>
          </a:p>
          <a:p>
            <a:pPr lvl="1"/>
            <a:r>
              <a:rPr lang="en-US" altLang="en-US" sz="2400"/>
              <a:t>Mature size and shape</a:t>
            </a:r>
          </a:p>
          <a:p>
            <a:pPr lvl="1"/>
            <a:r>
              <a:rPr lang="en-US" altLang="en-US" sz="2400"/>
              <a:t>Growth rate</a:t>
            </a:r>
          </a:p>
          <a:p>
            <a:pPr lvl="1"/>
            <a:r>
              <a:rPr lang="en-US" altLang="en-US" sz="2400"/>
              <a:t>Branching pattern</a:t>
            </a:r>
          </a:p>
          <a:p>
            <a:pPr lvl="1"/>
            <a:r>
              <a:rPr lang="en-US" altLang="en-US" sz="2400"/>
              <a:t>Leaves</a:t>
            </a:r>
          </a:p>
          <a:p>
            <a:pPr lvl="1"/>
            <a:r>
              <a:rPr lang="en-US" altLang="en-US" sz="2400"/>
              <a:t>Flowers, fruit, seeds and bark</a:t>
            </a:r>
          </a:p>
        </p:txBody>
      </p:sp>
      <p:graphicFrame>
        <p:nvGraphicFramePr>
          <p:cNvPr id="14340" name="Object 4"/>
          <p:cNvGraphicFramePr>
            <a:graphicFrameLocks noChangeAspect="1"/>
          </p:cNvGraphicFramePr>
          <p:nvPr>
            <p:ph sz="half" idx="2"/>
          </p:nvPr>
        </p:nvGraphicFramePr>
        <p:xfrm>
          <a:off x="4953000" y="2286000"/>
          <a:ext cx="3810000" cy="2895600"/>
        </p:xfrm>
        <a:graphic>
          <a:graphicData uri="http://schemas.openxmlformats.org/presentationml/2006/ole">
            <mc:AlternateContent xmlns:mc="http://schemas.openxmlformats.org/markup-compatibility/2006">
              <mc:Choice xmlns:v="urn:schemas-microsoft-com:vml" Requires="v">
                <p:oleObj spid="_x0000_s14342" name="Drawing" r:id="rId4" imgW="5553090" imgH="3847981" progId="Presentations.Drawing.10">
                  <p:embed/>
                </p:oleObj>
              </mc:Choice>
              <mc:Fallback>
                <p:oleObj name="Drawing" r:id="rId4" imgW="5553090" imgH="3847981"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0"/>
                        <a:ext cx="3810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Right Tree</a:t>
            </a:r>
          </a:p>
        </p:txBody>
      </p:sp>
      <p:sp>
        <p:nvSpPr>
          <p:cNvPr id="15363" name="Rectangle 3"/>
          <p:cNvSpPr>
            <a:spLocks noGrp="1" noChangeArrowheads="1"/>
          </p:cNvSpPr>
          <p:nvPr>
            <p:ph type="body" sz="half" idx="1"/>
          </p:nvPr>
        </p:nvSpPr>
        <p:spPr/>
        <p:txBody>
          <a:bodyPr/>
          <a:lstStyle/>
          <a:p>
            <a:r>
              <a:rPr lang="en-US" altLang="en-US" sz="2800"/>
              <a:t>Soil requirements</a:t>
            </a:r>
          </a:p>
        </p:txBody>
      </p:sp>
      <p:graphicFrame>
        <p:nvGraphicFramePr>
          <p:cNvPr id="15364" name="Object 4"/>
          <p:cNvGraphicFramePr>
            <a:graphicFrameLocks noChangeAspect="1"/>
          </p:cNvGraphicFramePr>
          <p:nvPr>
            <p:ph sz="half" idx="2"/>
          </p:nvPr>
        </p:nvGraphicFramePr>
        <p:xfrm>
          <a:off x="2514600" y="2667000"/>
          <a:ext cx="4953000" cy="3694113"/>
        </p:xfrm>
        <a:graphic>
          <a:graphicData uri="http://schemas.openxmlformats.org/presentationml/2006/ole">
            <mc:AlternateContent xmlns:mc="http://schemas.openxmlformats.org/markup-compatibility/2006">
              <mc:Choice xmlns:v="urn:schemas-microsoft-com:vml" Requires="v">
                <p:oleObj spid="_x0000_s15366" name="Drawing" r:id="rId4" imgW="8992863" imgH="6705416" progId="Presentations.Drawing.10">
                  <p:embed/>
                </p:oleObj>
              </mc:Choice>
              <mc:Fallback>
                <p:oleObj name="Drawing" r:id="rId4" imgW="8992863" imgH="6705416" progId="Presentations.Drawing.10">
                  <p:embed/>
                  <p:pic>
                    <p:nvPicPr>
                      <p:cNvPr id="0" name="Object 4"/>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2514600" y="2667000"/>
                        <a:ext cx="49530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Right Tree</a:t>
            </a:r>
          </a:p>
        </p:txBody>
      </p:sp>
      <p:sp>
        <p:nvSpPr>
          <p:cNvPr id="16387" name="Rectangle 3"/>
          <p:cNvSpPr>
            <a:spLocks noGrp="1" noChangeArrowheads="1"/>
          </p:cNvSpPr>
          <p:nvPr>
            <p:ph type="body" sz="half" idx="1"/>
          </p:nvPr>
        </p:nvSpPr>
        <p:spPr>
          <a:xfrm>
            <a:off x="1257300" y="1981200"/>
            <a:ext cx="4152900" cy="4572000"/>
          </a:xfrm>
        </p:spPr>
        <p:txBody>
          <a:bodyPr/>
          <a:lstStyle/>
          <a:p>
            <a:r>
              <a:rPr lang="en-US" altLang="en-US" sz="2800"/>
              <a:t>Other environmental factors</a:t>
            </a:r>
          </a:p>
          <a:p>
            <a:pPr lvl="1"/>
            <a:r>
              <a:rPr lang="en-US" altLang="en-US" sz="2400"/>
              <a:t>Hardiness zone</a:t>
            </a:r>
          </a:p>
          <a:p>
            <a:pPr lvl="1"/>
            <a:r>
              <a:rPr lang="en-US" altLang="en-US" sz="2400"/>
              <a:t>Wind and storm damage</a:t>
            </a:r>
          </a:p>
          <a:p>
            <a:pPr lvl="1"/>
            <a:r>
              <a:rPr lang="en-US" altLang="en-US" sz="2400"/>
              <a:t>Light requirements</a:t>
            </a:r>
          </a:p>
          <a:p>
            <a:pPr lvl="1"/>
            <a:r>
              <a:rPr lang="en-US" altLang="en-US" sz="2400"/>
              <a:t>Pollution tolerance</a:t>
            </a:r>
          </a:p>
          <a:p>
            <a:pPr lvl="1"/>
            <a:r>
              <a:rPr lang="en-US" altLang="en-US" sz="2400"/>
              <a:t>Insect and disease tolerance</a:t>
            </a:r>
          </a:p>
          <a:p>
            <a:pPr lvl="1">
              <a:buFont typeface="Wingdings" charset="2"/>
              <a:buNone/>
            </a:pPr>
            <a:endParaRPr lang="en-US" altLang="en-US" sz="2000"/>
          </a:p>
        </p:txBody>
      </p:sp>
      <p:graphicFrame>
        <p:nvGraphicFramePr>
          <p:cNvPr id="16388" name="Object 4"/>
          <p:cNvGraphicFramePr>
            <a:graphicFrameLocks noChangeAspect="1"/>
          </p:cNvGraphicFramePr>
          <p:nvPr>
            <p:ph sz="half" idx="2"/>
          </p:nvPr>
        </p:nvGraphicFramePr>
        <p:xfrm>
          <a:off x="5029200" y="2616200"/>
          <a:ext cx="4114800" cy="2735263"/>
        </p:xfrm>
        <a:graphic>
          <a:graphicData uri="http://schemas.openxmlformats.org/presentationml/2006/ole">
            <mc:AlternateContent xmlns:mc="http://schemas.openxmlformats.org/markup-compatibility/2006">
              <mc:Choice xmlns:v="urn:schemas-microsoft-com:vml" Requires="v">
                <p:oleObj spid="_x0000_s16390" name="Drawing" r:id="rId4" imgW="5762282" imgH="3828979" progId="Presentations.Drawing.10">
                  <p:embed/>
                </p:oleObj>
              </mc:Choice>
              <mc:Fallback>
                <p:oleObj name="Drawing" r:id="rId4" imgW="5762282" imgH="3828979"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16200"/>
                        <a:ext cx="411480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Right Tree</a:t>
            </a:r>
          </a:p>
        </p:txBody>
      </p:sp>
      <p:sp>
        <p:nvSpPr>
          <p:cNvPr id="17411" name="Rectangle 3"/>
          <p:cNvSpPr>
            <a:spLocks noGrp="1" noChangeArrowheads="1"/>
          </p:cNvSpPr>
          <p:nvPr>
            <p:ph type="body" sz="half" idx="1"/>
          </p:nvPr>
        </p:nvSpPr>
        <p:spPr/>
        <p:txBody>
          <a:bodyPr/>
          <a:lstStyle/>
          <a:p>
            <a:r>
              <a:rPr lang="en-US" altLang="en-US" sz="2800"/>
              <a:t>Maintenance requirements</a:t>
            </a:r>
          </a:p>
          <a:p>
            <a:pPr lvl="1">
              <a:buFont typeface="Wingdings" charset="2"/>
              <a:buNone/>
            </a:pPr>
            <a:endParaRPr lang="en-US" altLang="en-US" sz="2400"/>
          </a:p>
        </p:txBody>
      </p:sp>
      <p:pic>
        <p:nvPicPr>
          <p:cNvPr id="17412" name="Picture 4" descr="planting18"/>
          <p:cNvPicPr>
            <a:picLocks noChangeAspect="1" noChangeArrowheads="1"/>
          </p:cNvPicPr>
          <p:nvPr>
            <p:ph sz="half" idx="2"/>
          </p:nvPr>
        </p:nvPicPr>
        <p:blipFill>
          <a:blip r:embed="rId3">
            <a:lum bright="-6000" contrast="18000"/>
            <a:extLst>
              <a:ext uri="{28A0092B-C50C-407E-A947-70E740481C1C}">
                <a14:useLocalDpi xmlns:a14="http://schemas.microsoft.com/office/drawing/2010/main" val="0"/>
              </a:ext>
            </a:extLst>
          </a:blip>
          <a:srcRect r="-2109"/>
          <a:stretch>
            <a:fillRect/>
          </a:stretch>
        </p:blipFill>
        <p:spPr>
          <a:xfrm>
            <a:off x="2667000" y="3154363"/>
            <a:ext cx="5410200" cy="345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99FF"/>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Types of Tree Stock</a:t>
            </a:r>
          </a:p>
        </p:txBody>
      </p:sp>
      <p:sp>
        <p:nvSpPr>
          <p:cNvPr id="18435" name="Rectangle 3"/>
          <p:cNvSpPr>
            <a:spLocks noGrp="1" noChangeArrowheads="1"/>
          </p:cNvSpPr>
          <p:nvPr>
            <p:ph type="body" sz="half" idx="1"/>
          </p:nvPr>
        </p:nvSpPr>
        <p:spPr>
          <a:xfrm>
            <a:off x="1257300" y="5181600"/>
            <a:ext cx="7886700" cy="914400"/>
          </a:xfrm>
        </p:spPr>
        <p:txBody>
          <a:bodyPr/>
          <a:lstStyle/>
          <a:p>
            <a:pPr>
              <a:lnSpc>
                <a:spcPct val="90000"/>
              </a:lnSpc>
              <a:buFont typeface="Wingdings" charset="2"/>
              <a:buNone/>
            </a:pPr>
            <a:r>
              <a:rPr lang="en-US" altLang="en-US" sz="2400"/>
              <a:t>  Bare-Root	     Ball and Burlap (B&amp;B)	      Container</a:t>
            </a:r>
          </a:p>
        </p:txBody>
      </p:sp>
      <p:graphicFrame>
        <p:nvGraphicFramePr>
          <p:cNvPr id="18440" name="Object 8"/>
          <p:cNvGraphicFramePr>
            <a:graphicFrameLocks noChangeAspect="1"/>
          </p:cNvGraphicFramePr>
          <p:nvPr>
            <p:ph sz="quarter" idx="3"/>
          </p:nvPr>
        </p:nvGraphicFramePr>
        <p:xfrm>
          <a:off x="1524000" y="2514600"/>
          <a:ext cx="1428750" cy="2438400"/>
        </p:xfrm>
        <a:graphic>
          <a:graphicData uri="http://schemas.openxmlformats.org/presentationml/2006/ole">
            <mc:AlternateContent xmlns:mc="http://schemas.openxmlformats.org/markup-compatibility/2006">
              <mc:Choice xmlns:v="urn:schemas-microsoft-com:vml" Requires="v">
                <p:oleObj spid="_x0000_s18446" name="Drawing" r:id="rId4" imgW="1066597" imgH="1819324" progId="Presentations.Drawing.10">
                  <p:embed/>
                </p:oleObj>
              </mc:Choice>
              <mc:Fallback>
                <p:oleObj name="Drawing" r:id="rId4" imgW="1066597" imgH="1819324" progId="Presentations.Drawing.10">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514600"/>
                        <a:ext cx="14287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ph sz="quarter" idx="2"/>
          </p:nvPr>
        </p:nvGraphicFramePr>
        <p:xfrm>
          <a:off x="4419600" y="2514600"/>
          <a:ext cx="1465263" cy="2514600"/>
        </p:xfrm>
        <a:graphic>
          <a:graphicData uri="http://schemas.openxmlformats.org/presentationml/2006/ole">
            <mc:AlternateContent xmlns:mc="http://schemas.openxmlformats.org/markup-compatibility/2006">
              <mc:Choice xmlns:v="urn:schemas-microsoft-com:vml" Requires="v">
                <p:oleObj spid="_x0000_s18447" name="Drawing" r:id="rId6" imgW="1038280" imgH="1781152" progId="Presentations.Drawing.10">
                  <p:embed/>
                </p:oleObj>
              </mc:Choice>
              <mc:Fallback>
                <p:oleObj name="Drawing" r:id="rId6" imgW="1038280" imgH="1781152" progId="Presentations.Drawing.10">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514600"/>
                        <a:ext cx="146526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45" name="Object 13"/>
          <p:cNvGraphicFramePr>
            <a:graphicFrameLocks noChangeAspect="1"/>
          </p:cNvGraphicFramePr>
          <p:nvPr/>
        </p:nvGraphicFramePr>
        <p:xfrm>
          <a:off x="7543800" y="2514600"/>
          <a:ext cx="885825" cy="2447925"/>
        </p:xfrm>
        <a:graphic>
          <a:graphicData uri="http://schemas.openxmlformats.org/presentationml/2006/ole">
            <mc:AlternateContent xmlns:mc="http://schemas.openxmlformats.org/markup-compatibility/2006">
              <mc:Choice xmlns:v="urn:schemas-microsoft-com:vml" Requires="v">
                <p:oleObj spid="_x0000_s18448" name="Drawing" r:id="rId8" imgW="638331" imgH="1762304" progId="Presentations.Drawing.10">
                  <p:embed/>
                </p:oleObj>
              </mc:Choice>
              <mc:Fallback>
                <p:oleObj name="Drawing" r:id="rId8" imgW="638331" imgH="1762304" progId="Presentations.Drawing.10">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514600"/>
                        <a:ext cx="8858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Selecting a Tree</a:t>
            </a:r>
          </a:p>
        </p:txBody>
      </p:sp>
      <p:sp>
        <p:nvSpPr>
          <p:cNvPr id="19459" name="Rectangle 3"/>
          <p:cNvSpPr>
            <a:spLocks noGrp="1" noChangeArrowheads="1"/>
          </p:cNvSpPr>
          <p:nvPr>
            <p:ph type="body" sz="half" idx="1"/>
          </p:nvPr>
        </p:nvSpPr>
        <p:spPr>
          <a:xfrm>
            <a:off x="1257300" y="1981200"/>
            <a:ext cx="4305300" cy="4495800"/>
          </a:xfrm>
        </p:spPr>
        <p:txBody>
          <a:bodyPr/>
          <a:lstStyle/>
          <a:p>
            <a:pPr>
              <a:lnSpc>
                <a:spcPct val="90000"/>
              </a:lnSpc>
            </a:pPr>
            <a:r>
              <a:rPr lang="en-US" altLang="en-US" sz="2800"/>
              <a:t>Qualities to look for:</a:t>
            </a:r>
          </a:p>
          <a:p>
            <a:pPr lvl="1">
              <a:lnSpc>
                <a:spcPct val="90000"/>
              </a:lnSpc>
            </a:pPr>
            <a:r>
              <a:rPr lang="en-US" altLang="en-US" sz="2400"/>
              <a:t>Healthy, well balanced crown with dark green foliage</a:t>
            </a:r>
          </a:p>
          <a:p>
            <a:pPr lvl="1">
              <a:lnSpc>
                <a:spcPct val="90000"/>
              </a:lnSpc>
            </a:pPr>
            <a:r>
              <a:rPr lang="en-US" altLang="en-US" sz="2400"/>
              <a:t>Straight trunk with evenly distributed branches with wide angels</a:t>
            </a:r>
          </a:p>
          <a:p>
            <a:pPr lvl="1">
              <a:lnSpc>
                <a:spcPct val="90000"/>
              </a:lnSpc>
            </a:pPr>
            <a:r>
              <a:rPr lang="en-US" altLang="en-US" sz="2400"/>
              <a:t>Healthy white roots with good lateral distribution</a:t>
            </a:r>
          </a:p>
          <a:p>
            <a:pPr lvl="1">
              <a:lnSpc>
                <a:spcPct val="90000"/>
              </a:lnSpc>
            </a:pPr>
            <a:r>
              <a:rPr lang="en-US" altLang="en-US" sz="2400"/>
              <a:t>No insect or disease problems</a:t>
            </a:r>
          </a:p>
          <a:p>
            <a:pPr lvl="1">
              <a:lnSpc>
                <a:spcPct val="90000"/>
              </a:lnSpc>
            </a:pPr>
            <a:endParaRPr lang="en-US" altLang="en-US" sz="2400"/>
          </a:p>
        </p:txBody>
      </p:sp>
      <p:graphicFrame>
        <p:nvGraphicFramePr>
          <p:cNvPr id="19460" name="Object 4"/>
          <p:cNvGraphicFramePr>
            <a:graphicFrameLocks noChangeAspect="1"/>
          </p:cNvGraphicFramePr>
          <p:nvPr>
            <p:ph sz="quarter" idx="2"/>
          </p:nvPr>
        </p:nvGraphicFramePr>
        <p:xfrm>
          <a:off x="6557963" y="1752600"/>
          <a:ext cx="2062162" cy="3200400"/>
        </p:xfrm>
        <a:graphic>
          <a:graphicData uri="http://schemas.openxmlformats.org/presentationml/2006/ole">
            <mc:AlternateContent xmlns:mc="http://schemas.openxmlformats.org/markup-compatibility/2006">
              <mc:Choice xmlns:v="urn:schemas-microsoft-com:vml" Requires="v">
                <p:oleObj spid="_x0000_s19464" name="Drawing" r:id="rId4" imgW="2400480" imgH="3724200" progId="Presentations.Drawing.10">
                  <p:embed/>
                </p:oleObj>
              </mc:Choice>
              <mc:Fallback>
                <p:oleObj name="Drawing" r:id="rId4" imgW="2400480" imgH="3724200" progId="Presentations.Drawing.1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963" y="1752600"/>
                        <a:ext cx="206216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62" name="Object 6"/>
          <p:cNvGraphicFramePr>
            <a:graphicFrameLocks noChangeAspect="1"/>
          </p:cNvGraphicFramePr>
          <p:nvPr>
            <p:ph sz="quarter" idx="3"/>
          </p:nvPr>
        </p:nvGraphicFramePr>
        <p:xfrm>
          <a:off x="5562600" y="4572000"/>
          <a:ext cx="3124200" cy="1822450"/>
        </p:xfrm>
        <a:graphic>
          <a:graphicData uri="http://schemas.openxmlformats.org/presentationml/2006/ole">
            <mc:AlternateContent xmlns:mc="http://schemas.openxmlformats.org/markup-compatibility/2006">
              <mc:Choice xmlns:v="urn:schemas-microsoft-com:vml" Requires="v">
                <p:oleObj spid="_x0000_s19465" name="Drawing" r:id="rId6" imgW="3543943" imgH="2066895" progId="Presentations.Drawing.10">
                  <p:embed/>
                </p:oleObj>
              </mc:Choice>
              <mc:Fallback>
                <p:oleObj name="Drawing" r:id="rId6" imgW="3543943" imgH="2066895" progId="Presentations.Drawing.10">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572000"/>
                        <a:ext cx="31242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p:txBody>
          <a:bodyPr/>
          <a:lstStyle/>
          <a:p>
            <a:endParaRPr lang="en-US" altLang="en-US"/>
          </a:p>
        </p:txBody>
      </p:sp>
      <p:graphicFrame>
        <p:nvGraphicFramePr>
          <p:cNvPr id="87049" name="Object 9"/>
          <p:cNvGraphicFramePr>
            <a:graphicFrameLocks noChangeAspect="1"/>
          </p:cNvGraphicFramePr>
          <p:nvPr>
            <p:ph idx="1"/>
          </p:nvPr>
        </p:nvGraphicFramePr>
        <p:xfrm>
          <a:off x="1295400" y="990600"/>
          <a:ext cx="7620000" cy="5281613"/>
        </p:xfrm>
        <a:graphic>
          <a:graphicData uri="http://schemas.openxmlformats.org/presentationml/2006/ole">
            <mc:AlternateContent xmlns:mc="http://schemas.openxmlformats.org/markup-compatibility/2006">
              <mc:Choice xmlns:v="urn:schemas-microsoft-com:vml" Requires="v">
                <p:oleObj spid="_x0000_s87050" name="Drawing" r:id="rId3" imgW="5553090" imgH="3847981" progId="Presentations.Drawing.10">
                  <p:embed/>
                </p:oleObj>
              </mc:Choice>
              <mc:Fallback>
                <p:oleObj name="Drawing" r:id="rId3" imgW="5553090" imgH="3847981" progId="Presentations.Drawing.10">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90600"/>
                        <a:ext cx="7620000" cy="528161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Acknowledgements</a:t>
            </a:r>
          </a:p>
        </p:txBody>
      </p:sp>
      <p:sp>
        <p:nvSpPr>
          <p:cNvPr id="84995" name="Rectangle 3"/>
          <p:cNvSpPr>
            <a:spLocks noGrp="1" noChangeArrowheads="1"/>
          </p:cNvSpPr>
          <p:nvPr>
            <p:ph type="body" idx="1"/>
          </p:nvPr>
        </p:nvSpPr>
        <p:spPr>
          <a:xfrm>
            <a:off x="1257300" y="1981200"/>
            <a:ext cx="7772400" cy="2438400"/>
          </a:xfrm>
        </p:spPr>
        <p:txBody>
          <a:bodyPr/>
          <a:lstStyle/>
          <a:p>
            <a:pPr>
              <a:lnSpc>
                <a:spcPct val="80000"/>
              </a:lnSpc>
            </a:pPr>
            <a:r>
              <a:rPr lang="en-US" altLang="en-US"/>
              <a:t>This publication/training was funded in full or in part by the USDA Forest Service Urban and Community Forestry Program as recommended by the National Urban and Community Forestry Advisory Council (NUCFAC).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Asking the Right Questions</a:t>
            </a:r>
          </a:p>
        </p:txBody>
      </p:sp>
      <p:sp>
        <p:nvSpPr>
          <p:cNvPr id="4099" name="Rectangle 3"/>
          <p:cNvSpPr>
            <a:spLocks noGrp="1" noChangeArrowheads="1"/>
          </p:cNvSpPr>
          <p:nvPr>
            <p:ph type="body" idx="1"/>
          </p:nvPr>
        </p:nvSpPr>
        <p:spPr/>
        <p:txBody>
          <a:bodyPr/>
          <a:lstStyle/>
          <a:p>
            <a:r>
              <a:rPr lang="en-US" altLang="en-US"/>
              <a:t>What is the purpose of the tree?</a:t>
            </a:r>
          </a:p>
          <a:p>
            <a:endParaRPr lang="en-US" altLang="en-US"/>
          </a:p>
          <a:p>
            <a:r>
              <a:rPr lang="en-US" altLang="en-US"/>
              <a:t>What are the characteristics of the planting site?</a:t>
            </a:r>
          </a:p>
          <a:p>
            <a:endParaRPr lang="en-US" altLang="en-US"/>
          </a:p>
          <a:p>
            <a:r>
              <a:rPr lang="en-US" altLang="en-US"/>
              <a:t>What are the characteristics of the tree?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stsphoto4"/>
          <p:cNvPicPr>
            <a:picLocks noChangeAspect="1" noChangeArrowheads="1"/>
          </p:cNvPicPr>
          <p:nvPr/>
        </p:nvPicPr>
        <p:blipFill>
          <a:blip r:embed="rId3">
            <a:extLst>
              <a:ext uri="{28A0092B-C50C-407E-A947-70E740481C1C}">
                <a14:useLocalDpi xmlns:a14="http://schemas.microsoft.com/office/drawing/2010/main" val="0"/>
              </a:ext>
            </a:extLst>
          </a:blip>
          <a:srcRect r="17772" b="-1230"/>
          <a:stretch>
            <a:fillRect/>
          </a:stretch>
        </p:blipFill>
        <p:spPr bwMode="auto">
          <a:xfrm>
            <a:off x="5486400" y="24384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p:txBody>
          <a:bodyPr/>
          <a:lstStyle/>
          <a:p>
            <a:r>
              <a:rPr lang="en-US" altLang="en-US"/>
              <a:t>Why Plant a Tree?</a:t>
            </a:r>
          </a:p>
        </p:txBody>
      </p:sp>
      <p:sp>
        <p:nvSpPr>
          <p:cNvPr id="5123" name="Rectangle 3"/>
          <p:cNvSpPr>
            <a:spLocks noGrp="1" noChangeArrowheads="1"/>
          </p:cNvSpPr>
          <p:nvPr>
            <p:ph type="body" sz="half" idx="1"/>
          </p:nvPr>
        </p:nvSpPr>
        <p:spPr>
          <a:xfrm>
            <a:off x="1257300" y="1981200"/>
            <a:ext cx="4152900" cy="4572000"/>
          </a:xfrm>
        </p:spPr>
        <p:txBody>
          <a:bodyPr/>
          <a:lstStyle/>
          <a:p>
            <a:pPr>
              <a:lnSpc>
                <a:spcPct val="90000"/>
              </a:lnSpc>
            </a:pPr>
            <a:r>
              <a:rPr lang="en-US" altLang="en-US" sz="2400"/>
              <a:t>Provide shade</a:t>
            </a:r>
          </a:p>
          <a:p>
            <a:pPr>
              <a:lnSpc>
                <a:spcPct val="90000"/>
              </a:lnSpc>
            </a:pPr>
            <a:r>
              <a:rPr lang="en-US" altLang="en-US" sz="2400"/>
              <a:t>Provide aesthetics in the landscape</a:t>
            </a:r>
          </a:p>
          <a:p>
            <a:pPr>
              <a:lnSpc>
                <a:spcPct val="90000"/>
              </a:lnSpc>
            </a:pPr>
            <a:r>
              <a:rPr lang="en-US" altLang="en-US" sz="2400"/>
              <a:t>Improve air quality</a:t>
            </a:r>
          </a:p>
          <a:p>
            <a:pPr>
              <a:lnSpc>
                <a:spcPct val="90000"/>
              </a:lnSpc>
            </a:pPr>
            <a:r>
              <a:rPr lang="en-US" altLang="en-US" sz="2400"/>
              <a:t>Reduce storm-water runoff and improve water quality</a:t>
            </a:r>
          </a:p>
          <a:p>
            <a:pPr>
              <a:lnSpc>
                <a:spcPct val="90000"/>
              </a:lnSpc>
            </a:pPr>
            <a:r>
              <a:rPr lang="en-US" altLang="en-US" sz="2400"/>
              <a:t>Create wildlife habitat</a:t>
            </a:r>
          </a:p>
          <a:p>
            <a:pPr>
              <a:lnSpc>
                <a:spcPct val="90000"/>
              </a:lnSpc>
            </a:pPr>
            <a:r>
              <a:rPr lang="en-US" altLang="en-US" sz="2400"/>
              <a:t>Reduce noise levels</a:t>
            </a:r>
          </a:p>
          <a:p>
            <a:pPr>
              <a:lnSpc>
                <a:spcPct val="90000"/>
              </a:lnSpc>
            </a:pPr>
            <a:r>
              <a:rPr lang="en-US" altLang="en-US" sz="2400"/>
              <a:t>Provide screening and privacy</a:t>
            </a:r>
          </a:p>
          <a:p>
            <a:pPr>
              <a:lnSpc>
                <a:spcPct val="90000"/>
              </a:lnSpc>
            </a:pPr>
            <a:endParaRPr lang="en-US" alt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What are the Site Factors?</a:t>
            </a:r>
          </a:p>
        </p:txBody>
      </p:sp>
      <p:sp>
        <p:nvSpPr>
          <p:cNvPr id="6147" name="Rectangle 3"/>
          <p:cNvSpPr>
            <a:spLocks noGrp="1" noChangeArrowheads="1"/>
          </p:cNvSpPr>
          <p:nvPr>
            <p:ph type="body" sz="half" idx="1"/>
          </p:nvPr>
        </p:nvSpPr>
        <p:spPr>
          <a:xfrm>
            <a:off x="1257300" y="1981200"/>
            <a:ext cx="4076700" cy="4114800"/>
          </a:xfrm>
        </p:spPr>
        <p:txBody>
          <a:bodyPr/>
          <a:lstStyle/>
          <a:p>
            <a:r>
              <a:rPr lang="en-US" altLang="en-US"/>
              <a:t>Soil characteristics</a:t>
            </a:r>
          </a:p>
          <a:p>
            <a:r>
              <a:rPr lang="en-US" altLang="en-US"/>
              <a:t>Environmental conditions</a:t>
            </a:r>
          </a:p>
          <a:p>
            <a:r>
              <a:rPr lang="en-US" altLang="en-US"/>
              <a:t>Planting space</a:t>
            </a:r>
          </a:p>
          <a:p>
            <a:r>
              <a:rPr lang="en-US" altLang="en-US"/>
              <a:t>Site location</a:t>
            </a:r>
          </a:p>
          <a:p>
            <a:r>
              <a:rPr lang="en-US" altLang="en-US"/>
              <a:t>Maintenance requirements</a:t>
            </a:r>
          </a:p>
        </p:txBody>
      </p:sp>
      <p:pic>
        <p:nvPicPr>
          <p:cNvPr id="6150" name="Picture 6" descr="photo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667000"/>
            <a:ext cx="4495800" cy="291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Site Factors </a:t>
            </a:r>
          </a:p>
        </p:txBody>
      </p:sp>
      <p:sp>
        <p:nvSpPr>
          <p:cNvPr id="7171" name="Rectangle 3"/>
          <p:cNvSpPr>
            <a:spLocks noGrp="1" noChangeArrowheads="1"/>
          </p:cNvSpPr>
          <p:nvPr>
            <p:ph type="body" sz="half" idx="1"/>
          </p:nvPr>
        </p:nvSpPr>
        <p:spPr/>
        <p:txBody>
          <a:bodyPr/>
          <a:lstStyle/>
          <a:p>
            <a:r>
              <a:rPr lang="en-US" altLang="en-US" sz="2800"/>
              <a:t>Soil characteristics</a:t>
            </a:r>
          </a:p>
          <a:p>
            <a:pPr lvl="1"/>
            <a:r>
              <a:rPr lang="en-US" altLang="en-US" sz="2400"/>
              <a:t>Texture</a:t>
            </a:r>
          </a:p>
          <a:p>
            <a:pPr lvl="1"/>
            <a:r>
              <a:rPr lang="en-US" altLang="en-US" sz="2400"/>
              <a:t>Compaction</a:t>
            </a:r>
          </a:p>
          <a:p>
            <a:pPr lvl="1"/>
            <a:r>
              <a:rPr lang="en-US" altLang="en-US" sz="2400"/>
              <a:t>Moisture &amp; drainage</a:t>
            </a:r>
          </a:p>
          <a:p>
            <a:pPr lvl="1"/>
            <a:r>
              <a:rPr lang="en-US" altLang="en-US" sz="2400"/>
              <a:t>Fertility and pH</a:t>
            </a:r>
          </a:p>
          <a:p>
            <a:pPr lvl="1"/>
            <a:r>
              <a:rPr lang="en-US" altLang="en-US" sz="2400"/>
              <a:t>Temperature</a:t>
            </a:r>
          </a:p>
          <a:p>
            <a:pPr lvl="1"/>
            <a:r>
              <a:rPr lang="en-US" altLang="en-US" sz="2400"/>
              <a:t>Contamination</a:t>
            </a:r>
          </a:p>
          <a:p>
            <a:pPr lvl="1"/>
            <a:r>
              <a:rPr lang="en-US" altLang="en-US" sz="2400"/>
              <a:t>Salt</a:t>
            </a:r>
          </a:p>
        </p:txBody>
      </p:sp>
      <p:sp>
        <p:nvSpPr>
          <p:cNvPr id="7173" name="AutoShape 5" descr="photo3"/>
          <p:cNvSpPr>
            <a:spLocks noChangeAspect="1" noChangeArrowheads="1"/>
          </p:cNvSpPr>
          <p:nvPr/>
        </p:nvSpPr>
        <p:spPr bwMode="auto">
          <a:xfrm>
            <a:off x="2843213" y="2309813"/>
            <a:ext cx="3457575" cy="22383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5" name="AutoShape 7" descr="photo3"/>
          <p:cNvSpPr>
            <a:spLocks noChangeAspect="1" noChangeArrowheads="1"/>
          </p:cNvSpPr>
          <p:nvPr/>
        </p:nvSpPr>
        <p:spPr bwMode="auto">
          <a:xfrm>
            <a:off x="2843213" y="2309813"/>
            <a:ext cx="3457575" cy="22383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AutoShape 9" descr="photo3"/>
          <p:cNvSpPr>
            <a:spLocks noChangeAspect="1" noChangeArrowheads="1"/>
          </p:cNvSpPr>
          <p:nvPr/>
        </p:nvSpPr>
        <p:spPr bwMode="auto">
          <a:xfrm>
            <a:off x="2843213" y="2309813"/>
            <a:ext cx="3457575" cy="22383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184" name="Picture 16" descr="xeri2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590800"/>
            <a:ext cx="3962400" cy="255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66FF"/>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Site Factors</a:t>
            </a:r>
          </a:p>
        </p:txBody>
      </p:sp>
      <p:sp>
        <p:nvSpPr>
          <p:cNvPr id="8195" name="Rectangle 3"/>
          <p:cNvSpPr>
            <a:spLocks noGrp="1" noChangeArrowheads="1"/>
          </p:cNvSpPr>
          <p:nvPr>
            <p:ph type="body" sz="half" idx="1"/>
          </p:nvPr>
        </p:nvSpPr>
        <p:spPr/>
        <p:txBody>
          <a:bodyPr/>
          <a:lstStyle/>
          <a:p>
            <a:r>
              <a:rPr lang="en-US" altLang="en-US" sz="2800"/>
              <a:t>Environmental Conditions</a:t>
            </a:r>
          </a:p>
          <a:p>
            <a:pPr lvl="1"/>
            <a:r>
              <a:rPr lang="en-US" altLang="en-US" sz="2400"/>
              <a:t>Light patterns</a:t>
            </a:r>
          </a:p>
          <a:p>
            <a:pPr lvl="1"/>
            <a:r>
              <a:rPr lang="en-US" altLang="en-US" sz="2400"/>
              <a:t>Temperature extremes</a:t>
            </a:r>
          </a:p>
          <a:p>
            <a:pPr lvl="1"/>
            <a:r>
              <a:rPr lang="en-US" altLang="en-US" sz="2400"/>
              <a:t>Precipitation</a:t>
            </a:r>
          </a:p>
          <a:p>
            <a:pPr lvl="1"/>
            <a:r>
              <a:rPr lang="en-US" altLang="en-US" sz="2400"/>
              <a:t>Wind patterns</a:t>
            </a:r>
          </a:p>
          <a:p>
            <a:pPr lvl="1"/>
            <a:r>
              <a:rPr lang="en-US" altLang="en-US" sz="2400"/>
              <a:t>Air quality</a:t>
            </a:r>
          </a:p>
        </p:txBody>
      </p:sp>
      <p:graphicFrame>
        <p:nvGraphicFramePr>
          <p:cNvPr id="8196" name="Object 4"/>
          <p:cNvGraphicFramePr>
            <a:graphicFrameLocks noChangeAspect="1"/>
          </p:cNvGraphicFramePr>
          <p:nvPr>
            <p:ph sz="half" idx="2"/>
          </p:nvPr>
        </p:nvGraphicFramePr>
        <p:xfrm>
          <a:off x="5029200" y="2514600"/>
          <a:ext cx="3810000" cy="2884488"/>
        </p:xfrm>
        <a:graphic>
          <a:graphicData uri="http://schemas.openxmlformats.org/presentationml/2006/ole">
            <mc:AlternateContent xmlns:mc="http://schemas.openxmlformats.org/markup-compatibility/2006">
              <mc:Choice xmlns:v="urn:schemas-microsoft-com:vml" Requires="v">
                <p:oleObj spid="_x0000_s8198" name="Drawing" r:id="rId4" imgW="9059477" imgH="6857596" progId="Presentations.Drawing.10">
                  <p:embed/>
                </p:oleObj>
              </mc:Choice>
              <mc:Fallback>
                <p:oleObj name="Drawing" r:id="rId4" imgW="9059477" imgH="6857596" progId="Presentations.Drawing.10">
                  <p:embed/>
                  <p:pic>
                    <p:nvPicPr>
                      <p:cNvPr id="0" name="Object 4"/>
                      <p:cNvPicPr>
                        <a:picLocks noChangeAspect="1" noChangeArrowheads="1"/>
                      </p:cNvPicPr>
                      <p:nvPr/>
                    </p:nvPicPr>
                    <p:blipFill>
                      <a:blip r:embed="rId5">
                        <a:lum contrast="30000"/>
                        <a:extLst>
                          <a:ext uri="{28A0092B-C50C-407E-A947-70E740481C1C}">
                            <a14:useLocalDpi xmlns:a14="http://schemas.microsoft.com/office/drawing/2010/main" val="0"/>
                          </a:ext>
                        </a:extLst>
                      </a:blip>
                      <a:srcRect l="8139"/>
                      <a:stretch>
                        <a:fillRect/>
                      </a:stretch>
                    </p:blipFill>
                    <p:spPr bwMode="auto">
                      <a:xfrm>
                        <a:off x="5029200" y="2514600"/>
                        <a:ext cx="3810000" cy="2884488"/>
                      </a:xfrm>
                      <a:prstGeom prst="rect">
                        <a:avLst/>
                      </a:prstGeom>
                      <a:noFill/>
                      <a:ln w="76200">
                        <a:solidFill>
                          <a:srgbClr val="0066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Site Factors</a:t>
            </a:r>
          </a:p>
        </p:txBody>
      </p:sp>
      <p:sp>
        <p:nvSpPr>
          <p:cNvPr id="9219" name="Rectangle 3"/>
          <p:cNvSpPr>
            <a:spLocks noGrp="1" noChangeArrowheads="1"/>
          </p:cNvSpPr>
          <p:nvPr>
            <p:ph type="body" sz="half" idx="1"/>
          </p:nvPr>
        </p:nvSpPr>
        <p:spPr/>
        <p:txBody>
          <a:bodyPr/>
          <a:lstStyle/>
          <a:p>
            <a:r>
              <a:rPr lang="en-US" altLang="en-US"/>
              <a:t>Planting Space</a:t>
            </a:r>
          </a:p>
        </p:txBody>
      </p:sp>
      <p:pic>
        <p:nvPicPr>
          <p:cNvPr id="9220" name="Picture 4" descr="stsphoto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09800" y="2895600"/>
            <a:ext cx="5410200" cy="360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Site Factors</a:t>
            </a:r>
          </a:p>
        </p:txBody>
      </p:sp>
      <p:sp>
        <p:nvSpPr>
          <p:cNvPr id="10243" name="Rectangle 3"/>
          <p:cNvSpPr>
            <a:spLocks noGrp="1" noChangeArrowheads="1"/>
          </p:cNvSpPr>
          <p:nvPr>
            <p:ph type="body" sz="half" idx="1"/>
          </p:nvPr>
        </p:nvSpPr>
        <p:spPr/>
        <p:txBody>
          <a:bodyPr/>
          <a:lstStyle/>
          <a:p>
            <a:r>
              <a:rPr lang="en-US" altLang="en-US"/>
              <a:t>Site location</a:t>
            </a:r>
          </a:p>
          <a:p>
            <a:pPr lvl="1"/>
            <a:r>
              <a:rPr lang="en-US" altLang="en-US"/>
              <a:t>Paved areas</a:t>
            </a:r>
          </a:p>
          <a:p>
            <a:pPr lvl="1"/>
            <a:r>
              <a:rPr lang="en-US" altLang="en-US"/>
              <a:t>Structures</a:t>
            </a:r>
          </a:p>
          <a:p>
            <a:pPr lvl="1"/>
            <a:r>
              <a:rPr lang="en-US" altLang="en-US"/>
              <a:t>Utility lines</a:t>
            </a:r>
          </a:p>
          <a:p>
            <a:pPr lvl="1"/>
            <a:r>
              <a:rPr lang="en-US" altLang="en-US"/>
              <a:t>Site activities</a:t>
            </a:r>
          </a:p>
        </p:txBody>
      </p:sp>
      <p:sp>
        <p:nvSpPr>
          <p:cNvPr id="10253" name="Rectangle 13"/>
          <p:cNvSpPr>
            <a:spLocks noGrp="1" noChangeArrowheads="1"/>
          </p:cNvSpPr>
          <p:nvPr>
            <p:ph sz="half" idx="2"/>
          </p:nvPr>
        </p:nvSpPr>
        <p:spPr/>
        <p:txBody>
          <a:bodyPr/>
          <a:lstStyle/>
          <a:p>
            <a:endParaRPr lang="en-US" altLang="en-US" sz="2800"/>
          </a:p>
        </p:txBody>
      </p:sp>
      <p:pic>
        <p:nvPicPr>
          <p:cNvPr id="10255" name="Picture 15" descr="tree4"/>
          <p:cNvPicPr>
            <a:picLocks noChangeAspect="1" noChangeArrowheads="1"/>
          </p:cNvPicPr>
          <p:nvPr/>
        </p:nvPicPr>
        <p:blipFill>
          <a:blip r:embed="rId3">
            <a:extLst>
              <a:ext uri="{28A0092B-C50C-407E-A947-70E740481C1C}">
                <a14:useLocalDpi xmlns:a14="http://schemas.microsoft.com/office/drawing/2010/main" val="0"/>
              </a:ext>
            </a:extLst>
          </a:blip>
          <a:srcRect t="26491" r="47870"/>
          <a:stretch>
            <a:fillRect/>
          </a:stretch>
        </p:blipFill>
        <p:spPr bwMode="auto">
          <a:xfrm>
            <a:off x="5102225" y="2057400"/>
            <a:ext cx="3640138"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Site Factors</a:t>
            </a:r>
          </a:p>
        </p:txBody>
      </p:sp>
      <p:sp>
        <p:nvSpPr>
          <p:cNvPr id="11267" name="Rectangle 3"/>
          <p:cNvSpPr>
            <a:spLocks noGrp="1" noChangeArrowheads="1"/>
          </p:cNvSpPr>
          <p:nvPr>
            <p:ph type="body" sz="half" idx="1"/>
          </p:nvPr>
        </p:nvSpPr>
        <p:spPr/>
        <p:txBody>
          <a:bodyPr/>
          <a:lstStyle/>
          <a:p>
            <a:r>
              <a:rPr lang="en-US" altLang="en-US" sz="2800"/>
              <a:t>Maintenance Requirements</a:t>
            </a:r>
          </a:p>
        </p:txBody>
      </p:sp>
      <p:pic>
        <p:nvPicPr>
          <p:cNvPr id="11268" name="Picture 4" descr="planting17"/>
          <p:cNvPicPr>
            <a:picLocks noChangeAspect="1" noChangeArrowheads="1"/>
          </p:cNvPicPr>
          <p:nvPr>
            <p:ph sz="half" idx="2"/>
          </p:nvPr>
        </p:nvPicPr>
        <p:blipFill>
          <a:blip r:embed="rId3">
            <a:lum contrast="18000"/>
            <a:extLst>
              <a:ext uri="{28A0092B-C50C-407E-A947-70E740481C1C}">
                <a14:useLocalDpi xmlns:a14="http://schemas.microsoft.com/office/drawing/2010/main" val="0"/>
              </a:ext>
            </a:extLst>
          </a:blip>
          <a:srcRect/>
          <a:stretch>
            <a:fillRect/>
          </a:stretch>
        </p:blipFill>
        <p:spPr>
          <a:xfrm>
            <a:off x="2743200" y="2952750"/>
            <a:ext cx="5105400" cy="332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99FF"/>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ndstone">
  <a:themeElements>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fontScheme name="Sandsto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ndston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Sandstone 3">
        <a:dk1>
          <a:srgbClr val="3D3D3D"/>
        </a:dk1>
        <a:lt1>
          <a:srgbClr val="EAEAEA"/>
        </a:lt1>
        <a:dk2>
          <a:srgbClr val="000000"/>
        </a:dk2>
        <a:lt2>
          <a:srgbClr val="333333"/>
        </a:lt2>
        <a:accent1>
          <a:srgbClr val="FFFFFF"/>
        </a:accent1>
        <a:accent2>
          <a:srgbClr val="969696"/>
        </a:accent2>
        <a:accent3>
          <a:srgbClr val="F3F3F3"/>
        </a:accent3>
        <a:accent4>
          <a:srgbClr val="333333"/>
        </a:accent4>
        <a:accent5>
          <a:srgbClr val="FFFFFF"/>
        </a:accent5>
        <a:accent6>
          <a:srgbClr val="878787"/>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3263</Words>
  <Application>Microsoft Macintosh PowerPoint</Application>
  <PresentationFormat>On-screen Show (4:3)</PresentationFormat>
  <Paragraphs>160</Paragraphs>
  <Slides>18</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Wingdings</vt:lpstr>
      <vt:lpstr>Arial Black</vt:lpstr>
      <vt:lpstr>Sandstone</vt:lpstr>
      <vt:lpstr>Corel Presentations 10 Drawing</vt:lpstr>
      <vt:lpstr>Urban Trees  Site and Tree Selection</vt:lpstr>
      <vt:lpstr>Asking the Right Questions</vt:lpstr>
      <vt:lpstr>Why Plant a Tree?</vt:lpstr>
      <vt:lpstr>What are the Site Factors?</vt:lpstr>
      <vt:lpstr>Site Factors </vt:lpstr>
      <vt:lpstr>Site Factors</vt:lpstr>
      <vt:lpstr>Site Factors</vt:lpstr>
      <vt:lpstr>Site Factors</vt:lpstr>
      <vt:lpstr>Site Factors</vt:lpstr>
      <vt:lpstr>What is the Right Tree?</vt:lpstr>
      <vt:lpstr>Right Tree</vt:lpstr>
      <vt:lpstr>Right Tree</vt:lpstr>
      <vt:lpstr>Right Tree</vt:lpstr>
      <vt:lpstr>Right Tree</vt:lpstr>
      <vt:lpstr>Types of Tree Stock</vt:lpstr>
      <vt:lpstr>Selecting a Tree</vt:lpstr>
      <vt:lpstr>PowerPoint Presentation</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Trees  Site and Tree Selection</dc:title>
  <dc:creator>George Braman</dc:creator>
  <cp:lastModifiedBy>George Braman</cp:lastModifiedBy>
  <cp:revision>1</cp:revision>
  <dcterms:created xsi:type="dcterms:W3CDTF">2015-09-08T00:31:47Z</dcterms:created>
  <dcterms:modified xsi:type="dcterms:W3CDTF">2015-09-08T00:35:59Z</dcterms:modified>
</cp:coreProperties>
</file>