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oleObject"/>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9" r:id="rId1"/>
  </p:sldMasterIdLst>
  <p:notesMasterIdLst>
    <p:notesMasterId r:id="rId19"/>
  </p:notesMasterIdLst>
  <p:handoutMasterIdLst>
    <p:handoutMasterId r:id="rId20"/>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5100" autoAdjust="0"/>
  </p:normalViewPr>
  <p:slideViewPr>
    <p:cSldViewPr>
      <p:cViewPr varScale="1">
        <p:scale>
          <a:sx n="97" d="100"/>
          <a:sy n="97" d="100"/>
        </p:scale>
        <p:origin x="262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60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60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E08A19C7-A632-DC47-9D82-5C20262BBE96}" type="slidenum">
              <a:rPr lang="en-US" altLang="en-US"/>
              <a:pPr/>
              <a:t>‹#›</a:t>
            </a:fld>
            <a:endParaRPr lang="en-US" altLang="en-US"/>
          </a:p>
        </p:txBody>
      </p:sp>
    </p:spTree>
    <p:extLst>
      <p:ext uri="{BB962C8B-B14F-4D97-AF65-F5344CB8AC3E}">
        <p14:creationId xmlns:p14="http://schemas.microsoft.com/office/powerpoint/2010/main" val="1106749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5C857319-B42C-0D45-9A73-70D63D549D93}" type="slidenum">
              <a:rPr lang="en-US" altLang="en-US"/>
              <a:pPr/>
              <a:t>‹#›</a:t>
            </a:fld>
            <a:endParaRPr lang="en-US" altLang="en-US"/>
          </a:p>
        </p:txBody>
      </p:sp>
    </p:spTree>
    <p:extLst>
      <p:ext uri="{BB962C8B-B14F-4D97-AF65-F5344CB8AC3E}">
        <p14:creationId xmlns:p14="http://schemas.microsoft.com/office/powerpoint/2010/main" val="20040602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9E21C-3ABB-6048-BC05-112734ABF89B}" type="slidenum">
              <a:rPr lang="en-US" altLang="en-US"/>
              <a:pPr/>
              <a:t>1</a:t>
            </a:fld>
            <a:endParaRPr lang="en-US" altLang="en-US"/>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altLang="en-US"/>
              <a:t>After you have selected the right tree for the right place, using the correct planting methods is very important. Correct planting procedures can determine the trees long term health, increase life expectancy of the tree, reduce the need for corrective tree maintenance, and increase the tree’s ability to become established more quickly and with less stress. </a:t>
            </a:r>
          </a:p>
          <a:p>
            <a:endParaRPr lang="en-US" altLang="en-US"/>
          </a:p>
        </p:txBody>
      </p:sp>
    </p:spTree>
    <p:extLst>
      <p:ext uri="{BB962C8B-B14F-4D97-AF65-F5344CB8AC3E}">
        <p14:creationId xmlns:p14="http://schemas.microsoft.com/office/powerpoint/2010/main" val="1778862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2CC7F-48CF-0F41-8CD6-8F9F58366F46}" type="slidenum">
              <a:rPr lang="en-US" altLang="en-US"/>
              <a:pPr/>
              <a:t>10</a:t>
            </a:fld>
            <a:endParaRPr lang="en-US" altLang="en-US"/>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ltLang="en-US"/>
              <a:t>Watering, especially the 1st two years after a tree is planted, is essential to a maintenance program. Trees that do not receive enough water during the first few years of establishment have an increased risk for dieback, development of weak, multi-trunks, and possible death.  </a:t>
            </a:r>
          </a:p>
          <a:p>
            <a:endParaRPr lang="en-US" altLang="en-US"/>
          </a:p>
          <a:p>
            <a:r>
              <a:rPr lang="en-US" altLang="en-US"/>
              <a:t>The best method to water a tree is to utilize soaker hoses. This method apples the water directly to the root zone without a large loss of water to evapo-transiration. Because every planting situation is unique, it is difficult to prescribe a rule of thumb for watering trees; however, usually 1 to 3 inches of water per week is ample water to stimulate good growth. Some factors that could increase or reduce the need for water include: type of soil, temperature, sloping vs. flat terrain, type of exposure and recent weather conditions.</a:t>
            </a:r>
          </a:p>
          <a:p>
            <a:endParaRPr lang="en-US" altLang="en-US"/>
          </a:p>
          <a:p>
            <a:r>
              <a:rPr lang="en-US" altLang="en-US"/>
              <a:t>The best place to water trees is along the dripline. Most of the feeder and absorption roots are away from the tree and the dripline is a good location to aply water to the absorption roots.</a:t>
            </a:r>
          </a:p>
          <a:p>
            <a:endParaRPr lang="en-US" altLang="en-US"/>
          </a:p>
          <a:p>
            <a:r>
              <a:rPr lang="en-US" altLang="en-US"/>
              <a:t>The best time to water a tree is between 10 p.m. and 8 a.m. because during this time trees have less transpiration occurring, therby, the tree can utilize the water more effectively. </a:t>
            </a:r>
          </a:p>
        </p:txBody>
      </p:sp>
    </p:spTree>
    <p:extLst>
      <p:ext uri="{BB962C8B-B14F-4D97-AF65-F5344CB8AC3E}">
        <p14:creationId xmlns:p14="http://schemas.microsoft.com/office/powerpoint/2010/main" val="507457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F823B7-60FF-D94B-88E3-D960AA718A79}" type="slidenum">
              <a:rPr lang="en-US" altLang="en-US"/>
              <a:pPr/>
              <a:t>11</a:t>
            </a:fld>
            <a:endParaRPr lang="en-US" alt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pPr>
              <a:lnSpc>
                <a:spcPct val="80000"/>
              </a:lnSpc>
            </a:pPr>
            <a:r>
              <a:rPr lang="en-US" altLang="en-US" sz="1000"/>
              <a:t>Pruning is the selective removal of plant parts, typically shoots and branches.  Knowledge of a tree's development pattern, including the importance of the apical bud in the growth and structure of a branch, is necessary for understanding how pruning affects a tree.  Trees may need pruning to – </a:t>
            </a:r>
          </a:p>
          <a:p>
            <a:pPr>
              <a:lnSpc>
                <a:spcPct val="80000"/>
              </a:lnSpc>
              <a:buFontTx/>
              <a:buChar char="•"/>
            </a:pPr>
            <a:r>
              <a:rPr lang="en-US" altLang="en-US" sz="1000"/>
              <a:t>Improve and maintain health </a:t>
            </a:r>
          </a:p>
          <a:p>
            <a:pPr>
              <a:lnSpc>
                <a:spcPct val="80000"/>
              </a:lnSpc>
              <a:buFontTx/>
              <a:buChar char="•"/>
            </a:pPr>
            <a:r>
              <a:rPr lang="en-US" altLang="en-US" sz="1000"/>
              <a:t>Eliminate and reduce risks, such as limbs falling and interference with utility lines and vehicles </a:t>
            </a:r>
          </a:p>
          <a:p>
            <a:pPr>
              <a:lnSpc>
                <a:spcPct val="80000"/>
              </a:lnSpc>
              <a:buFontTx/>
              <a:buChar char="•"/>
            </a:pPr>
            <a:r>
              <a:rPr lang="en-US" altLang="en-US" sz="1000"/>
              <a:t>Enhance appearance </a:t>
            </a:r>
          </a:p>
          <a:p>
            <a:pPr>
              <a:lnSpc>
                <a:spcPct val="80000"/>
              </a:lnSpc>
              <a:buFontTx/>
              <a:buChar char="•"/>
            </a:pPr>
            <a:r>
              <a:rPr lang="en-US" altLang="en-US" sz="1000"/>
              <a:t>Improve views </a:t>
            </a:r>
          </a:p>
          <a:p>
            <a:pPr>
              <a:lnSpc>
                <a:spcPct val="80000"/>
              </a:lnSpc>
              <a:buFontTx/>
              <a:buChar char="•"/>
            </a:pPr>
            <a:endParaRPr lang="en-US" altLang="en-US" sz="1000"/>
          </a:p>
          <a:p>
            <a:pPr>
              <a:lnSpc>
                <a:spcPct val="80000"/>
              </a:lnSpc>
            </a:pPr>
            <a:r>
              <a:rPr lang="en-US" altLang="en-US" sz="1000"/>
              <a:t>The time of year to prune depends on why it is being done. Removing dead wood and</a:t>
            </a:r>
            <a:r>
              <a:rPr lang="en-US" altLang="en-US" sz="1000" b="1"/>
              <a:t> </a:t>
            </a:r>
            <a:r>
              <a:rPr lang="en-US" altLang="en-US" sz="1000"/>
              <a:t>hazardous branches or pruning for disease and pest control can be done at any time. Pruning for other purposes should be planned according to the season.</a:t>
            </a:r>
          </a:p>
          <a:p>
            <a:pPr>
              <a:lnSpc>
                <a:spcPct val="80000"/>
              </a:lnSpc>
            </a:pPr>
            <a:r>
              <a:rPr lang="en-US" altLang="en-US" sz="1000" b="1"/>
              <a:t>Winter</a:t>
            </a:r>
            <a:r>
              <a:rPr lang="en-US" altLang="en-US" sz="1000"/>
              <a:t/>
            </a:r>
            <a:br>
              <a:rPr lang="en-US" altLang="en-US" sz="1000"/>
            </a:br>
            <a:r>
              <a:rPr lang="en-US" altLang="en-US" sz="1000"/>
              <a:t>Winter is often the best time to prune, except for those trees that flower in the spring (e.g. dogwood, magnolia). For most “non-flowering” hardwoods, winter is the best pruning time. Branch removal is easier during dormancy because the structure of the tree is more visible and physiological activity is lowest. Trees that flower in the summer can be pruned during the winter (e.g. crapemyrtle, vitex).</a:t>
            </a:r>
          </a:p>
          <a:p>
            <a:pPr>
              <a:lnSpc>
                <a:spcPct val="80000"/>
              </a:lnSpc>
            </a:pPr>
            <a:r>
              <a:rPr lang="en-US" altLang="en-US" sz="1000" b="1"/>
              <a:t>Spring</a:t>
            </a:r>
            <a:r>
              <a:rPr lang="en-US" altLang="en-US" sz="1000"/>
              <a:t/>
            </a:r>
            <a:br>
              <a:rPr lang="en-US" altLang="en-US" sz="1000"/>
            </a:br>
            <a:r>
              <a:rPr lang="en-US" altLang="en-US" sz="1000"/>
              <a:t>Spring is the primary growth and flowering period for many trees. To maximize flowering and fruiting, trees that bloom in spring (e.g. dogwood, magnolia) should be pruned soon after flowers have faded. </a:t>
            </a:r>
          </a:p>
          <a:p>
            <a:pPr>
              <a:lnSpc>
                <a:spcPct val="80000"/>
              </a:lnSpc>
            </a:pPr>
            <a:r>
              <a:rPr lang="en-US" altLang="en-US" sz="1000" b="1"/>
              <a:t>Summer</a:t>
            </a:r>
            <a:r>
              <a:rPr lang="en-US" altLang="en-US" sz="1000"/>
              <a:t/>
            </a:r>
            <a:br>
              <a:rPr lang="en-US" altLang="en-US" sz="1000"/>
            </a:br>
            <a:r>
              <a:rPr lang="en-US" altLang="en-US" sz="1000"/>
              <a:t>Summer pruning can be done to remove (1) limbs that are causing hazards, (2) diseased leaves and/or limbs, and (3) storm or construction damage. Corrective pruning may also be done to prevent future problems. Summer pruning may slow the growth of a tree by reducing leaf area and photosynthesis.</a:t>
            </a:r>
          </a:p>
          <a:p>
            <a:pPr>
              <a:lnSpc>
                <a:spcPct val="80000"/>
              </a:lnSpc>
            </a:pPr>
            <a:r>
              <a:rPr lang="en-US" altLang="en-US" sz="1000" b="1"/>
              <a:t>Fall</a:t>
            </a:r>
            <a:r>
              <a:rPr lang="en-US" altLang="en-US" sz="1000"/>
              <a:t/>
            </a:r>
            <a:br>
              <a:rPr lang="en-US" altLang="en-US" sz="1000"/>
            </a:br>
            <a:r>
              <a:rPr lang="en-US" altLang="en-US" sz="1000"/>
              <a:t>Do not prune in the fall. The tree needs to conserve energy for the dormant period</a:t>
            </a:r>
          </a:p>
          <a:p>
            <a:pPr>
              <a:lnSpc>
                <a:spcPct val="80000"/>
              </a:lnSpc>
            </a:pPr>
            <a:endParaRPr lang="en-US" altLang="en-US" sz="1000"/>
          </a:p>
        </p:txBody>
      </p:sp>
    </p:spTree>
    <p:extLst>
      <p:ext uri="{BB962C8B-B14F-4D97-AF65-F5344CB8AC3E}">
        <p14:creationId xmlns:p14="http://schemas.microsoft.com/office/powerpoint/2010/main" val="1187245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923552-B060-564C-B7E2-EFC1870713CA}" type="slidenum">
              <a:rPr lang="en-US" altLang="en-US"/>
              <a:pPr/>
              <a:t>12</a:t>
            </a:fld>
            <a:endParaRPr lang="en-US" altLang="en-US"/>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pPr marL="228600" indent="-228600"/>
            <a:r>
              <a:rPr lang="en-US" altLang="en-US" sz="1000"/>
              <a:t>Learning the correct method to prune a tree is critical to the long term health and growth of a tree. In order to correctly prune you must know where and how to cut the branches. At the base of the branch, where it meets the trunk, there is often an enlarged area called the branch collar. The raised bark that develops at the angle of attachment between the branch and the trunk is the branch bark ridge. It is best to cut as close as possible to the branch bark ridge and branch collar at the base of the branch without damaging either one. Cutting just outside the branch collar offers several advantages:</a:t>
            </a:r>
          </a:p>
          <a:p>
            <a:pPr marL="228600" indent="-228600">
              <a:buFontTx/>
              <a:buChar char="•"/>
            </a:pPr>
            <a:r>
              <a:rPr lang="en-US" altLang="en-US" sz="1000"/>
              <a:t>Prevents damage to the trunk tissue </a:t>
            </a:r>
          </a:p>
          <a:p>
            <a:pPr marL="228600" indent="-228600">
              <a:buFontTx/>
              <a:buChar char="•"/>
            </a:pPr>
            <a:r>
              <a:rPr lang="en-US" altLang="en-US" sz="1000"/>
              <a:t>Limits possibility of trunk tissue decay </a:t>
            </a:r>
          </a:p>
          <a:p>
            <a:pPr marL="228600" indent="-228600">
              <a:buFontTx/>
              <a:buChar char="•"/>
            </a:pPr>
            <a:r>
              <a:rPr lang="en-US" altLang="en-US" sz="1000"/>
              <a:t>Retains branch collar as natural protective area </a:t>
            </a:r>
          </a:p>
          <a:p>
            <a:pPr marL="228600" indent="-228600">
              <a:buFontTx/>
              <a:buChar char="•"/>
            </a:pPr>
            <a:r>
              <a:rPr lang="en-US" altLang="en-US" sz="1000"/>
              <a:t>Creates a small wound </a:t>
            </a:r>
          </a:p>
          <a:p>
            <a:pPr marL="228600" indent="-228600"/>
            <a:endParaRPr lang="en-US" altLang="en-US" sz="1000"/>
          </a:p>
          <a:p>
            <a:pPr marL="228600" indent="-228600"/>
            <a:r>
              <a:rPr lang="en-US" altLang="en-US" sz="1000"/>
              <a:t>How the cut is made is as important as where it is made. For limbs smaller than 1 inch the one cut method along the branch bark ridge is used. Removing a limb larger than 1 inch in diameter should be done with three cuts</a:t>
            </a:r>
          </a:p>
          <a:p>
            <a:pPr marL="228600" indent="-228600">
              <a:buFontTx/>
              <a:buChar char="•"/>
            </a:pPr>
            <a:r>
              <a:rPr lang="en-US" altLang="en-US" sz="1000"/>
              <a:t>A partial undercut to keep the branch from tearing bark as it is removed. </a:t>
            </a:r>
          </a:p>
          <a:p>
            <a:pPr marL="228600" indent="-228600">
              <a:buFontTx/>
              <a:buChar char="•"/>
            </a:pPr>
            <a:r>
              <a:rPr lang="en-US" altLang="en-US" sz="1000"/>
              <a:t>A cut through the entire branch slightly farther out than the undercut to remove the branch. On small limbs (less than 1 ¾ inch) a lopper may be used to do this. </a:t>
            </a:r>
          </a:p>
          <a:p>
            <a:pPr marL="228600" indent="-228600">
              <a:buFontTx/>
              <a:buChar char="•"/>
            </a:pPr>
            <a:r>
              <a:rPr lang="en-US" altLang="en-US" sz="1000"/>
              <a:t>A cut just beyond the branch collar and branch bark ridge to remove the stub. </a:t>
            </a:r>
          </a:p>
          <a:p>
            <a:pPr marL="228600" indent="-228600"/>
            <a:endParaRPr lang="en-US" altLang="en-US" sz="1000"/>
          </a:p>
        </p:txBody>
      </p:sp>
    </p:spTree>
    <p:extLst>
      <p:ext uri="{BB962C8B-B14F-4D97-AF65-F5344CB8AC3E}">
        <p14:creationId xmlns:p14="http://schemas.microsoft.com/office/powerpoint/2010/main" val="1763108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2B7F0A-EB8C-0C4A-957E-83302A6381CE}" type="slidenum">
              <a:rPr lang="en-US" altLang="en-US"/>
              <a:pPr/>
              <a:t>13</a:t>
            </a:fld>
            <a:endParaRPr lang="en-US" alt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ltLang="en-US" sz="1000"/>
              <a:t>Improper pruning techniques, such as topping, making flush cuts, and using wound dressings, can cause more harm to a tree than not pruning at all.  </a:t>
            </a:r>
            <a:endParaRPr lang="en-US" altLang="en-US" sz="1000" b="1"/>
          </a:p>
          <a:p>
            <a:r>
              <a:rPr lang="en-US" altLang="en-US" sz="1000" b="1"/>
              <a:t>Topping</a:t>
            </a:r>
            <a:r>
              <a:rPr lang="en-US" altLang="en-US" sz="1000"/>
              <a:t/>
            </a:r>
            <a:br>
              <a:rPr lang="en-US" altLang="en-US" sz="1000"/>
            </a:br>
            <a:r>
              <a:rPr lang="en-US" altLang="en-US" sz="1000"/>
              <a:t>Topping is the indiscriminate pruning of tree branches to stubs or lateral branches that are not large enough to assume the terminal role. Other names for topping include "heading," "tipping," "hat-racking," and "rounding over." This technique is inappropriately used to reduce the height of a tree by making heading or internodal cuts. Topping a tree causes several problems: First, it reduces the total leaf surface on the tree, limiting photosynthesis. Second, it creates a stub increasing the possibility of decay in the stem. Third, branches that develop from the regrowth around this type of cut are often weakly attached to the stem and can become hazardous. Alternatives to topping include drop-crotch pruning and thinning by cutting branches back to lower lateral ones. These alternatives will also reduce the size of the crown.</a:t>
            </a:r>
            <a:endParaRPr lang="en-US" altLang="en-US" sz="1000" b="1"/>
          </a:p>
          <a:p>
            <a:r>
              <a:rPr lang="en-US" altLang="en-US" sz="1000" b="1"/>
              <a:t>Flush Cuts</a:t>
            </a:r>
            <a:r>
              <a:rPr lang="en-US" altLang="en-US" sz="1000"/>
              <a:t/>
            </a:r>
            <a:br>
              <a:rPr lang="en-US" altLang="en-US" sz="1000"/>
            </a:br>
            <a:r>
              <a:rPr lang="en-US" altLang="en-US" sz="1000"/>
              <a:t>This cut removes branches with a final cut that is flush with the trunk or main branch, which removes the branch collar and/or the bark ridge. Flush cuts result in larger wounds and jeopardize the trees ability to compartmentalize (to form a barrier between the damaged tissues and healthy parts of the tree), which can facilitate the spread of decay throughout the tree.</a:t>
            </a:r>
            <a:endParaRPr lang="en-US" altLang="en-US" sz="1000" b="1"/>
          </a:p>
          <a:p>
            <a:r>
              <a:rPr lang="en-US" altLang="en-US" sz="1000" b="1"/>
              <a:t>Wound Dressings</a:t>
            </a:r>
            <a:r>
              <a:rPr lang="en-US" altLang="en-US" sz="1000"/>
              <a:t/>
            </a:r>
            <a:br>
              <a:rPr lang="en-US" altLang="en-US" sz="1000"/>
            </a:br>
            <a:r>
              <a:rPr lang="en-US" altLang="en-US" sz="1000"/>
              <a:t>Tree paint and other materials applied to pruning cuts do not prevent decay, and if moisture penetrates cracks and collects beneath the covering, they may actually promote decay and tissue damage. Dressings are most commonly used on pruning cuts, primarily for cosmetic value. Proper pruning of branches close to the branch collar allows the tree to use its own natural defenses to compartmentalize the wood and prevent decay.</a:t>
            </a:r>
          </a:p>
        </p:txBody>
      </p:sp>
    </p:spTree>
    <p:extLst>
      <p:ext uri="{BB962C8B-B14F-4D97-AF65-F5344CB8AC3E}">
        <p14:creationId xmlns:p14="http://schemas.microsoft.com/office/powerpoint/2010/main" val="1590593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945118-0A3E-3F48-A469-7A966F36E353}" type="slidenum">
              <a:rPr lang="en-US" altLang="en-US"/>
              <a:pPr/>
              <a:t>14</a:t>
            </a:fld>
            <a:endParaRPr lang="en-US" altLang="en-US"/>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pPr>
              <a:lnSpc>
                <a:spcPct val="80000"/>
              </a:lnSpc>
            </a:pPr>
            <a:r>
              <a:rPr lang="en-US" altLang="en-US" sz="800"/>
              <a:t>Fertilizing is another component of a maintenance program for urban trees. Fertilizers have typically been used to provide certain essential elements to enhance the tree’s appearance and health.  However, fertilizing for the wrong reason or with the wrong elements can harm the tree. Fertilizing to promote rapid growth in trees can also increase susceptibility to stress, insects, and diseases because the tree’s resources are being diverted to growth. Over-fertilizing or improperly applied fertilizer can also directly damage trees. </a:t>
            </a:r>
          </a:p>
          <a:p>
            <a:pPr>
              <a:lnSpc>
                <a:spcPct val="80000"/>
              </a:lnSpc>
            </a:pPr>
            <a:endParaRPr lang="en-US" altLang="en-US" sz="800"/>
          </a:p>
          <a:p>
            <a:pPr>
              <a:lnSpc>
                <a:spcPct val="80000"/>
              </a:lnSpc>
            </a:pPr>
            <a:r>
              <a:rPr lang="en-US" altLang="en-US" sz="800"/>
              <a:t>Examining the tree and the site and conducting foliar and soil analyses will help determine fertilization needs.  Fertilizing trees that are under stress, such as newly planted, root damaged, or diseased trees, is not recommended because the tree usually does not have the energy reserves necessary for the increased growth that will occur due to the fertilization. </a:t>
            </a:r>
          </a:p>
          <a:p>
            <a:pPr>
              <a:lnSpc>
                <a:spcPct val="80000"/>
              </a:lnSpc>
            </a:pPr>
            <a:endParaRPr lang="en-US" altLang="en-US" sz="800"/>
          </a:p>
          <a:p>
            <a:pPr>
              <a:lnSpc>
                <a:spcPct val="80000"/>
              </a:lnSpc>
            </a:pPr>
            <a:r>
              <a:rPr lang="en-US" altLang="en-US" sz="800"/>
              <a:t>A soil analysis can determine soil pH (concentration of soil nutrients varies with pH), cation exchange capacity (soils capacity to hold nutrients), and the amount of some macroelements (phosphorous, potassium, calcium, and magnesium). </a:t>
            </a:r>
          </a:p>
          <a:p>
            <a:pPr>
              <a:lnSpc>
                <a:spcPct val="80000"/>
              </a:lnSpc>
            </a:pPr>
            <a:endParaRPr lang="en-US" altLang="en-US" sz="800"/>
          </a:p>
          <a:p>
            <a:pPr>
              <a:lnSpc>
                <a:spcPct val="80000"/>
              </a:lnSpc>
            </a:pPr>
            <a:r>
              <a:rPr lang="en-US" altLang="en-US" sz="800"/>
              <a:t>There are several methods to apply fertilizer to tree. The three most common are surface application, soil injection and trunk injection.</a:t>
            </a:r>
          </a:p>
          <a:p>
            <a:pPr>
              <a:lnSpc>
                <a:spcPct val="80000"/>
              </a:lnSpc>
            </a:pPr>
            <a:r>
              <a:rPr lang="en-US" altLang="en-US" sz="800"/>
              <a:t>The easiest and most effective way to apply fertilizer is to broadcast it over the soil surface,  particularly when there are roots close to the surface and competing vegetation (i.e. turf) is not present. This is also a good method for applying water-soluble nitrogen. </a:t>
            </a:r>
            <a:endParaRPr lang="en-US" altLang="en-US" sz="800" b="1"/>
          </a:p>
          <a:p>
            <a:pPr>
              <a:lnSpc>
                <a:spcPct val="80000"/>
              </a:lnSpc>
            </a:pPr>
            <a:r>
              <a:rPr lang="en-US" altLang="en-US" sz="800"/>
              <a:t>Soil injection involves dissolved or suspended fertilizer in water and applied under pressure 4 to 12 inches deep. This method is highly dependent on the operator and is sometimes not as effective as surface application due to delivering the fertilizer below the root zone. </a:t>
            </a:r>
            <a:endParaRPr lang="en-US" altLang="en-US" sz="800" b="1"/>
          </a:p>
          <a:p>
            <a:pPr>
              <a:lnSpc>
                <a:spcPct val="80000"/>
              </a:lnSpc>
            </a:pPr>
            <a:r>
              <a:rPr lang="en-US" altLang="en-US" sz="800"/>
              <a:t>Trunk injection should be used as a last resort, when no other method has proved effective. They can be particularly effective for applying micronutrients to address a specific, confirmed deficiency. It is recommended that a International Society of Arboriculture certified arborist be consulted to determine whether a tree needs trunk injection fertilizer. </a:t>
            </a:r>
          </a:p>
          <a:p>
            <a:pPr>
              <a:lnSpc>
                <a:spcPct val="80000"/>
              </a:lnSpc>
            </a:pPr>
            <a:endParaRPr lang="en-US" altLang="en-US" sz="800"/>
          </a:p>
          <a:p>
            <a:pPr>
              <a:lnSpc>
                <a:spcPct val="80000"/>
              </a:lnSpc>
            </a:pPr>
            <a:r>
              <a:rPr lang="en-US" altLang="en-US" sz="800"/>
              <a:t>Some other fertilizer guidelines include:</a:t>
            </a:r>
          </a:p>
          <a:p>
            <a:pPr lvl="1">
              <a:lnSpc>
                <a:spcPct val="80000"/>
              </a:lnSpc>
              <a:buFontTx/>
              <a:buChar char="•"/>
            </a:pPr>
            <a:r>
              <a:rPr lang="en-US" altLang="en-US" sz="800"/>
              <a:t>Use slow release ferlilizer. Utilizing a slow release fertilizer reduces the risk of losing nutrients to leaching due to rapid water infiltration or sandy soils </a:t>
            </a:r>
          </a:p>
          <a:p>
            <a:pPr lvl="1">
              <a:lnSpc>
                <a:spcPct val="80000"/>
              </a:lnSpc>
              <a:buFontTx/>
              <a:buChar char="•"/>
            </a:pPr>
            <a:r>
              <a:rPr lang="en-US" altLang="en-US" sz="800"/>
              <a:t>Fertilize at dripline. Just like watering, fertilizing at the drip line applies the fertilizer where a majority of the feeder roots are.</a:t>
            </a:r>
          </a:p>
          <a:p>
            <a:pPr lvl="1">
              <a:lnSpc>
                <a:spcPct val="80000"/>
              </a:lnSpc>
              <a:buFontTx/>
              <a:buChar char="•"/>
            </a:pPr>
            <a:r>
              <a:rPr lang="en-US" altLang="en-US" sz="800"/>
              <a:t>Fertilize early and late spring; mid summer; avoid bud break. This will avoid improper growth spurts during the growing season for the tree.</a:t>
            </a:r>
          </a:p>
          <a:p>
            <a:pPr>
              <a:lnSpc>
                <a:spcPct val="80000"/>
              </a:lnSpc>
            </a:pPr>
            <a:endParaRPr lang="en-US" altLang="en-US" sz="800"/>
          </a:p>
          <a:p>
            <a:pPr>
              <a:lnSpc>
                <a:spcPct val="80000"/>
              </a:lnSpc>
            </a:pPr>
            <a:endParaRPr lang="en-US" altLang="en-US" sz="800"/>
          </a:p>
        </p:txBody>
      </p:sp>
    </p:spTree>
    <p:extLst>
      <p:ext uri="{BB962C8B-B14F-4D97-AF65-F5344CB8AC3E}">
        <p14:creationId xmlns:p14="http://schemas.microsoft.com/office/powerpoint/2010/main" val="1224163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2C6AAD-CA60-B140-BA38-027EB5D8511E}" type="slidenum">
              <a:rPr lang="en-US" altLang="en-US"/>
              <a:pPr/>
              <a:t>15</a:t>
            </a:fld>
            <a:endParaRPr lang="en-US" alt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pPr>
              <a:lnSpc>
                <a:spcPct val="80000"/>
              </a:lnSpc>
            </a:pPr>
            <a:r>
              <a:rPr lang="en-US" altLang="en-US" sz="1000"/>
              <a:t>The long-term health of the urban forest depends on protecting trees from harmful diseases and pests.  Keeping trees healthy by establishing and following a maintenance plan can prevent many disease and pest problems.</a:t>
            </a:r>
          </a:p>
          <a:p>
            <a:pPr>
              <a:lnSpc>
                <a:spcPct val="80000"/>
              </a:lnSpc>
            </a:pPr>
            <a:r>
              <a:rPr lang="en-US" altLang="en-US" sz="1000"/>
              <a:t>Most pests do minimal damage and can remain untreated (fall webworm, maple bladder galls), and others can be kept in control (suppressed) with attention to the health of the tree (hypoxylon canker on oak, and dogwood borers).  A monitoring program, where trees are examined regularly is important to any tree management plan. This is also the first line of defense when dealing with disease and pest problems that can become critical. </a:t>
            </a:r>
          </a:p>
          <a:p>
            <a:pPr>
              <a:lnSpc>
                <a:spcPct val="80000"/>
              </a:lnSpc>
            </a:pPr>
            <a:endParaRPr lang="en-US" altLang="en-US" sz="1000"/>
          </a:p>
          <a:p>
            <a:pPr>
              <a:lnSpc>
                <a:spcPct val="80000"/>
              </a:lnSpc>
            </a:pPr>
            <a:r>
              <a:rPr lang="en-US" altLang="en-US" sz="1000" b="1"/>
              <a:t>Pruning-Sanitation</a:t>
            </a:r>
            <a:r>
              <a:rPr lang="en-US" altLang="en-US" sz="1000"/>
              <a:t/>
            </a:r>
            <a:br>
              <a:rPr lang="en-US" altLang="en-US" sz="1000"/>
            </a:br>
            <a:r>
              <a:rPr lang="en-US" altLang="en-US" sz="1000"/>
              <a:t>For some diseases and pests, such as fire blight, infected branches need to be pruned and disposed of properly. Learning more about the disease or pest will help determine the best treatment. For example, removing and burning diseased parts (such as branches and leaves), and sterilizing pruning tools can help prevent the spread of an infectious disease.</a:t>
            </a:r>
          </a:p>
          <a:p>
            <a:pPr>
              <a:lnSpc>
                <a:spcPct val="80000"/>
              </a:lnSpc>
            </a:pPr>
            <a:r>
              <a:rPr lang="en-US" altLang="en-US" sz="1000"/>
              <a:t>Some insect infestations may also be controlled with pruning. For example, selectively pruning trees infested with fall webworm and eastern tent caterpillar will improve aesthetics when the pest does not otherwise warrant control.</a:t>
            </a:r>
            <a:endParaRPr lang="en-US" altLang="en-US" sz="1000" b="1"/>
          </a:p>
          <a:p>
            <a:pPr>
              <a:lnSpc>
                <a:spcPct val="80000"/>
              </a:lnSpc>
            </a:pPr>
            <a:r>
              <a:rPr lang="en-US" altLang="en-US" sz="1000" b="1"/>
              <a:t>Biological Controls</a:t>
            </a:r>
            <a:r>
              <a:rPr lang="en-US" altLang="en-US" sz="1000"/>
              <a:t/>
            </a:r>
            <a:br>
              <a:rPr lang="en-US" altLang="en-US" sz="1000"/>
            </a:br>
            <a:r>
              <a:rPr lang="en-US" altLang="en-US" sz="1000"/>
              <a:t>Biological controls include introducing natural enemies or predators, constructing physical barriers (such as fencing for animals), setting traps, and removing pests manually. These can be used alone or in combination.</a:t>
            </a:r>
            <a:endParaRPr lang="en-US" altLang="en-US" sz="1000" b="1"/>
          </a:p>
          <a:p>
            <a:pPr>
              <a:lnSpc>
                <a:spcPct val="80000"/>
              </a:lnSpc>
            </a:pPr>
            <a:r>
              <a:rPr lang="en-US" altLang="en-US" sz="1000" b="1"/>
              <a:t>Chemicals</a:t>
            </a:r>
            <a:r>
              <a:rPr lang="en-US" altLang="en-US" sz="1000"/>
              <a:t/>
            </a:r>
            <a:br>
              <a:rPr lang="en-US" altLang="en-US" sz="1000"/>
            </a:br>
            <a:r>
              <a:rPr lang="en-US" altLang="en-US" sz="1000"/>
              <a:t>Insecticides, fungicides, and herbicides are chemicals that may be used to control insect, disease, and weed pests. Read all safety labels before using chemicals and follow manufactures recommendations for application. In some situations, a license may be required to apply certain types of chemicals. Knowing the life cycle of the pest or disease will help determine the appropriate chemical treatment. When considering pest management, determine if chemical treatment is appropriate and, if so, the proper type, dosage, and application frequency</a:t>
            </a:r>
          </a:p>
        </p:txBody>
      </p:sp>
    </p:spTree>
    <p:extLst>
      <p:ext uri="{BB962C8B-B14F-4D97-AF65-F5344CB8AC3E}">
        <p14:creationId xmlns:p14="http://schemas.microsoft.com/office/powerpoint/2010/main" val="1624807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29D26E-11A3-1C44-8091-B6ABC423208D}" type="slidenum">
              <a:rPr lang="en-US" altLang="en-US"/>
              <a:pPr/>
              <a:t>16</a:t>
            </a:fld>
            <a:endParaRPr lang="en-US" altLang="en-US"/>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pPr>
              <a:lnSpc>
                <a:spcPct val="90000"/>
              </a:lnSpc>
            </a:pPr>
            <a:r>
              <a:rPr lang="en-US" altLang="en-US"/>
              <a:t>Tree removal is always an option in managing the urban forest. Trees of all ages and conditions may be candidates for removal.</a:t>
            </a:r>
          </a:p>
          <a:p>
            <a:pPr>
              <a:lnSpc>
                <a:spcPct val="90000"/>
              </a:lnSpc>
            </a:pPr>
            <a:endParaRPr lang="en-US" altLang="en-US"/>
          </a:p>
          <a:p>
            <a:pPr>
              <a:lnSpc>
                <a:spcPct val="90000"/>
              </a:lnSpc>
              <a:buFontTx/>
              <a:buChar char="•"/>
            </a:pPr>
            <a:r>
              <a:rPr lang="en-US" altLang="en-US"/>
              <a:t>In urban areas, trees may be removed for a number of reasons:</a:t>
            </a:r>
          </a:p>
          <a:p>
            <a:pPr>
              <a:lnSpc>
                <a:spcPct val="90000"/>
              </a:lnSpc>
              <a:buFontTx/>
              <a:buChar char="•"/>
            </a:pPr>
            <a:r>
              <a:rPr lang="en-US" altLang="en-US"/>
              <a:t>The tree is in poor condition and is in a stage of decline (with or without a hazard). </a:t>
            </a:r>
          </a:p>
          <a:p>
            <a:pPr>
              <a:lnSpc>
                <a:spcPct val="90000"/>
              </a:lnSpc>
              <a:buFontTx/>
              <a:buChar char="•"/>
            </a:pPr>
            <a:r>
              <a:rPr lang="en-US" altLang="en-US"/>
              <a:t>A hazard has been identified and removing the entire tree is the best option. </a:t>
            </a:r>
          </a:p>
          <a:p>
            <a:pPr>
              <a:lnSpc>
                <a:spcPct val="90000"/>
              </a:lnSpc>
              <a:buFontTx/>
              <a:buChar char="•"/>
            </a:pPr>
            <a:r>
              <a:rPr lang="en-US" altLang="en-US"/>
              <a:t>The tree is diseased or the host to a pest that may spread to adjacent trees in the urban forest. </a:t>
            </a:r>
          </a:p>
          <a:p>
            <a:pPr>
              <a:lnSpc>
                <a:spcPct val="90000"/>
              </a:lnSpc>
              <a:buFontTx/>
              <a:buChar char="•"/>
            </a:pPr>
            <a:r>
              <a:rPr lang="en-US" altLang="en-US"/>
              <a:t>The tree may be interfering (i.e. competing) with other trees considered to be more valuable or more important in meeting long-term objectives. </a:t>
            </a:r>
          </a:p>
          <a:p>
            <a:pPr>
              <a:lnSpc>
                <a:spcPct val="90000"/>
              </a:lnSpc>
              <a:buFontTx/>
              <a:buChar char="•"/>
            </a:pPr>
            <a:r>
              <a:rPr lang="en-US" altLang="en-US"/>
              <a:t>The tree is located in the path of infrastructure development (e.g. roadway). </a:t>
            </a:r>
          </a:p>
          <a:p>
            <a:pPr>
              <a:lnSpc>
                <a:spcPct val="90000"/>
              </a:lnSpc>
              <a:buFontTx/>
              <a:buChar char="•"/>
            </a:pPr>
            <a:r>
              <a:rPr lang="en-US" altLang="en-US"/>
              <a:t>The tree is obstructing a view or interfering with pedestrian or vehicular traffic</a:t>
            </a:r>
          </a:p>
          <a:p>
            <a:pPr>
              <a:lnSpc>
                <a:spcPct val="90000"/>
              </a:lnSpc>
            </a:pPr>
            <a:r>
              <a:rPr lang="en-US" altLang="en-US"/>
              <a:t> </a:t>
            </a:r>
          </a:p>
          <a:p>
            <a:pPr>
              <a:lnSpc>
                <a:spcPct val="90000"/>
              </a:lnSpc>
            </a:pPr>
            <a:r>
              <a:rPr lang="en-US" altLang="en-US"/>
              <a:t>During tree removal, the possibility for damage to the site (e.g. soil compaction), adjacent trees (above and below ground), or infrastructure always needs to be considered. Only people who are properly trained in safety issues and procedures for reducing or eliminating potential for damage should remove trees. Liability is also an issue and, in some cases, a written contract specifying penalties for damage to landscape and infrastructure would be recommended. </a:t>
            </a:r>
          </a:p>
        </p:txBody>
      </p:sp>
    </p:spTree>
    <p:extLst>
      <p:ext uri="{BB962C8B-B14F-4D97-AF65-F5344CB8AC3E}">
        <p14:creationId xmlns:p14="http://schemas.microsoft.com/office/powerpoint/2010/main" val="745278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B52F7-071E-4A44-A4CB-BA71830F7C97}" type="slidenum">
              <a:rPr lang="en-US" altLang="en-US"/>
              <a:pPr/>
              <a:t>2</a:t>
            </a:fld>
            <a:endParaRPr lang="en-US" altLang="en-US"/>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ltLang="en-US"/>
              <a:t>Certain steps should be followed when planting to help insure the successful establishment of the tree. The goal is to provide an environment that encourages root growth. </a:t>
            </a:r>
          </a:p>
          <a:p>
            <a:r>
              <a:rPr lang="en-US" altLang="en-US"/>
              <a:t>These steps are: Choose a Planting season, prepare the site, prepare the tree stock and plant the tree.</a:t>
            </a:r>
          </a:p>
        </p:txBody>
      </p:sp>
    </p:spTree>
    <p:extLst>
      <p:ext uri="{BB962C8B-B14F-4D97-AF65-F5344CB8AC3E}">
        <p14:creationId xmlns:p14="http://schemas.microsoft.com/office/powerpoint/2010/main" val="6828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1DADAD-FDD9-774D-A388-36553D3BDBF5}" type="slidenum">
              <a:rPr lang="en-US" altLang="en-US"/>
              <a:pPr/>
              <a:t>3</a:t>
            </a:fld>
            <a:endParaRPr lang="en-US" alt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ltLang="en-US"/>
              <a:t>Fall planting is generally the best time to plant all trees because of the moderate temperature allows root growth to develop before the hot weather in the summer. However depending on the type of root stock, trees can be successfully planted during other seasons. Bare root stock is recommended to be planted only during the fall and spring as the roots tend to be extremely sensitive to temperature extremes. Balled and burlap and fabric bag trees can be planted during the fall, winter and spring. Container trees can be planted year round due to having a good established root system. However, some supplemental watering will still  be needed to help them establish themselves.</a:t>
            </a:r>
          </a:p>
        </p:txBody>
      </p:sp>
    </p:spTree>
    <p:extLst>
      <p:ext uri="{BB962C8B-B14F-4D97-AF65-F5344CB8AC3E}">
        <p14:creationId xmlns:p14="http://schemas.microsoft.com/office/powerpoint/2010/main" val="88774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AF608-2F22-4A4D-95CF-6E9FC226A417}" type="slidenum">
              <a:rPr lang="en-US" altLang="en-US"/>
              <a:pPr/>
              <a:t>4</a:t>
            </a:fld>
            <a:endParaRPr lang="en-US" alt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ltLang="en-US"/>
              <a:t>Proper preparation of the planting site is critical to good root development. In urban areas, site preparation may require special planning because of the type of planting site, such as street or parking lot plantings. Also, when preparing the site, you may find surprises when digging, such as construction bury pits or asphalt. These surprises can increase the time and resources needed for planting. </a:t>
            </a:r>
          </a:p>
          <a:p>
            <a:endParaRPr lang="en-US" altLang="en-US"/>
          </a:p>
          <a:p>
            <a:r>
              <a:rPr lang="en-US" altLang="en-US"/>
              <a:t>Because most root growth occurs in the upper 12 inches of soil, the planting site needs to be shallow and wide to accommodate the development of the fibrous roots . The planting site should be tilled to a minimum depth of 6 inches in a diameter 10 times the size of the root ball. </a:t>
            </a:r>
          </a:p>
          <a:p>
            <a:endParaRPr lang="en-US" altLang="en-US"/>
          </a:p>
          <a:p>
            <a:r>
              <a:rPr lang="en-US" altLang="en-US"/>
              <a:t>The planting hole should be 3 times as wide as the rootball. </a:t>
            </a:r>
          </a:p>
          <a:p>
            <a:endParaRPr lang="en-US" altLang="en-US"/>
          </a:p>
          <a:p>
            <a:r>
              <a:rPr lang="en-US" altLang="en-US"/>
              <a:t>The planting hole depth should be as deep as the root ball or slightly less. Planting a tree too deep is a common mistake that limits the soil oxygen available for root respiration, which can cause several problems including death of the tree. The shape of the hole should be wider than it is deep with the sides at a 45 degree angle</a:t>
            </a:r>
          </a:p>
          <a:p>
            <a:endParaRPr lang="en-US" altLang="en-US"/>
          </a:p>
          <a:p>
            <a:endParaRPr lang="en-US" altLang="en-US"/>
          </a:p>
        </p:txBody>
      </p:sp>
    </p:spTree>
    <p:extLst>
      <p:ext uri="{BB962C8B-B14F-4D97-AF65-F5344CB8AC3E}">
        <p14:creationId xmlns:p14="http://schemas.microsoft.com/office/powerpoint/2010/main" val="174360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82155-5333-2443-A73B-FC9A91E1CA6C}" type="slidenum">
              <a:rPr lang="en-US" altLang="en-US"/>
              <a:pPr/>
              <a:t>5</a:t>
            </a:fld>
            <a:endParaRPr lang="en-US" alt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pPr>
              <a:lnSpc>
                <a:spcPct val="80000"/>
              </a:lnSpc>
            </a:pPr>
            <a:r>
              <a:rPr lang="en-US" altLang="en-US" sz="800"/>
              <a:t>Once the trees have been delivered to the site, keep them watered and protected from extreme weather conditions. The stock may need time to adapt if the conditions at the site are much different from the previous growing conditions (Harris 1992). These are steps to take to maintain the health of the tree stock: </a:t>
            </a:r>
          </a:p>
          <a:p>
            <a:pPr>
              <a:lnSpc>
                <a:spcPct val="80000"/>
              </a:lnSpc>
            </a:pPr>
            <a:endParaRPr lang="en-US" altLang="en-US" sz="800"/>
          </a:p>
          <a:p>
            <a:pPr>
              <a:lnSpc>
                <a:spcPct val="80000"/>
              </a:lnSpc>
            </a:pPr>
            <a:r>
              <a:rPr lang="en-US" altLang="en-US" sz="800" b="1"/>
              <a:t>Inspection</a:t>
            </a:r>
            <a:br>
              <a:rPr lang="en-US" altLang="en-US" sz="800" b="1"/>
            </a:br>
            <a:r>
              <a:rPr lang="en-US" altLang="en-US" sz="800"/>
              <a:t>The tree should have been inspected at the nursery to insure it meets the minimum standards for the </a:t>
            </a:r>
            <a:r>
              <a:rPr lang="en-US" altLang="en-US" sz="800" i="1">
                <a:hlinkClick r:id="" action="ppaction://noaction"/>
              </a:rPr>
              <a:t>American Standard for Nursery Stock</a:t>
            </a:r>
            <a:r>
              <a:rPr lang="en-US" altLang="en-US" sz="800"/>
              <a:t>. It should be inspected again at the site for damage from handling, transportation, or storage, with particular attention to the roots. </a:t>
            </a:r>
            <a:endParaRPr lang="en-US" altLang="en-US" sz="800" b="1"/>
          </a:p>
          <a:p>
            <a:pPr>
              <a:lnSpc>
                <a:spcPct val="80000"/>
              </a:lnSpc>
            </a:pPr>
            <a:r>
              <a:rPr lang="en-US" altLang="en-US" sz="800" b="1"/>
              <a:t>Handling</a:t>
            </a:r>
            <a:br>
              <a:rPr lang="en-US" altLang="en-US" sz="800" b="1"/>
            </a:br>
            <a:r>
              <a:rPr lang="en-US" altLang="en-US" sz="800"/>
              <a:t>A tree should be picked up from the bottom of the container, root ball, or root-ball cage. Never lift a tree by the trunk. This causes the trunk of the tree to pull away from the roots. Dropping the tree may also damage the roots. Carefully transport the tree from the nursery to avoid damage to the branches, leaves, needles, bark, and roots.</a:t>
            </a:r>
            <a:endParaRPr lang="en-US" altLang="en-US" sz="800" b="1"/>
          </a:p>
          <a:p>
            <a:pPr>
              <a:lnSpc>
                <a:spcPct val="80000"/>
              </a:lnSpc>
            </a:pPr>
            <a:r>
              <a:rPr lang="en-US" altLang="en-US" sz="800" b="1"/>
              <a:t>Storage</a:t>
            </a:r>
            <a:br>
              <a:rPr lang="en-US" altLang="en-US" sz="800" b="1"/>
            </a:br>
            <a:r>
              <a:rPr lang="en-US" altLang="en-US" sz="800"/>
              <a:t>Trees for transplanting usually should not be stored, particularly during the summer or winter, because the roots can dry out and die. Keep the roots moist, but not soaked. If trees, particularly bare-root trees, must be stored, "heel them in" by temporarily planting them and covering the roots with moist compost or sawdust. If they cannot be "heeled in", they should be kept in a cool place, away from asphalt or concrete. If trees are warmed up too quickly, they will break dormancy before planting.</a:t>
            </a:r>
          </a:p>
          <a:p>
            <a:pPr>
              <a:lnSpc>
                <a:spcPct val="80000"/>
              </a:lnSpc>
            </a:pPr>
            <a:r>
              <a:rPr lang="en-US" altLang="en-US" sz="800" b="1"/>
              <a:t>Removal of containers, wrapping and wrapping cords</a:t>
            </a:r>
            <a:br>
              <a:rPr lang="en-US" altLang="en-US" sz="800" b="1"/>
            </a:br>
            <a:r>
              <a:rPr lang="en-US" altLang="en-US" sz="800"/>
              <a:t>The containers and wrappings should always be removed from the rootball just before planting to prevent soil from drying out (figure 2). Do not disturb the root ball or injure the roots when the container or wrapping is removed. Any dead, diseased, broken, twisted, or girdling roots should be cut with a sharp knife. Circling roots need to be cut in a few places to help keep them from becoming girdling roots. If there are matted roots, make two or three vertical slices into the rootball with a sharp knife, or loosen the roots carefully with your hands. </a:t>
            </a:r>
          </a:p>
          <a:p>
            <a:pPr>
              <a:lnSpc>
                <a:spcPct val="80000"/>
              </a:lnSpc>
            </a:pPr>
            <a:endParaRPr lang="en-US" altLang="en-US" sz="800"/>
          </a:p>
          <a:p>
            <a:pPr>
              <a:lnSpc>
                <a:spcPct val="80000"/>
              </a:lnSpc>
            </a:pPr>
            <a:r>
              <a:rPr lang="en-US" altLang="en-US" sz="800"/>
              <a:t>Trees may be wrapped in a variety of materials. It is important to handle each of them properly so the health of the tree is not affected.</a:t>
            </a:r>
          </a:p>
          <a:p>
            <a:pPr>
              <a:lnSpc>
                <a:spcPct val="80000"/>
              </a:lnSpc>
              <a:buFontTx/>
              <a:buChar char="•"/>
            </a:pPr>
            <a:r>
              <a:rPr lang="en-US" altLang="en-US" sz="800"/>
              <a:t>Natural fabric wrapping</a:t>
            </a:r>
            <a:br>
              <a:rPr lang="en-US" altLang="en-US" sz="800"/>
            </a:br>
            <a:r>
              <a:rPr lang="en-US" altLang="en-US" sz="800"/>
              <a:t>Although natural-fiber burlap will eventually decompose in the soil, it should still be removed if it is possible to do so without damaging the rootball. If removing it appears risky, then try to cut back the top half of the rootball to encourage infiltration of water to the plant's roots. </a:t>
            </a:r>
          </a:p>
          <a:p>
            <a:pPr>
              <a:lnSpc>
                <a:spcPct val="80000"/>
              </a:lnSpc>
              <a:buFontTx/>
              <a:buChar char="•"/>
            </a:pPr>
            <a:r>
              <a:rPr lang="en-US" altLang="en-US" sz="800"/>
              <a:t>Synthetic fabric or plastic-coated burlap</a:t>
            </a:r>
            <a:br>
              <a:rPr lang="en-US" altLang="en-US" sz="800"/>
            </a:br>
            <a:r>
              <a:rPr lang="en-US" altLang="en-US" sz="800"/>
              <a:t>This fabric will not decompose naturally and therefore it must be removed to allow proper root growth and to avoid girdling roots. Shiny fibers indicate synthetic burlap. </a:t>
            </a:r>
          </a:p>
          <a:p>
            <a:pPr>
              <a:lnSpc>
                <a:spcPct val="80000"/>
              </a:lnSpc>
              <a:buFontTx/>
              <a:buChar char="•"/>
            </a:pPr>
            <a:r>
              <a:rPr lang="en-US" altLang="en-US" sz="800"/>
              <a:t>Wire baskets</a:t>
            </a:r>
            <a:br>
              <a:rPr lang="en-US" altLang="en-US" sz="800"/>
            </a:br>
            <a:r>
              <a:rPr lang="en-US" altLang="en-US" sz="800"/>
              <a:t>Wire baskets are sometimes used to hold the soil in place around the roots in larger trees. It may be detrimental to remove the basket from large rootballs before planting. In these cases, cut away as much wire as possible, at least the top 2/3 of the root ball, and bend back to the bottom of the planting area. This will help avoid growth and maintenance problems. </a:t>
            </a:r>
          </a:p>
          <a:p>
            <a:pPr>
              <a:lnSpc>
                <a:spcPct val="80000"/>
              </a:lnSpc>
              <a:buFontTx/>
              <a:buChar char="•"/>
            </a:pPr>
            <a:r>
              <a:rPr lang="en-US" altLang="en-US" sz="800"/>
              <a:t>Wrapping cords</a:t>
            </a:r>
            <a:br>
              <a:rPr lang="en-US" altLang="en-US" sz="800"/>
            </a:br>
            <a:r>
              <a:rPr lang="en-US" altLang="en-US" sz="800"/>
              <a:t>Remove all wrapping cords, especially nylon string or rope. </a:t>
            </a:r>
          </a:p>
          <a:p>
            <a:pPr>
              <a:lnSpc>
                <a:spcPct val="80000"/>
              </a:lnSpc>
            </a:pPr>
            <a:r>
              <a:rPr lang="en-US" altLang="en-US" sz="800" b="1"/>
              <a:t>Tags and Labels</a:t>
            </a:r>
            <a:r>
              <a:rPr lang="en-US" altLang="en-US" sz="800"/>
              <a:t/>
            </a:r>
            <a:br>
              <a:rPr lang="en-US" altLang="en-US" sz="800"/>
            </a:br>
            <a:r>
              <a:rPr lang="en-US" altLang="en-US" sz="800"/>
              <a:t>All tags and labels need to be removed from the tree to prevent girdling of branches and trunk. </a:t>
            </a:r>
          </a:p>
          <a:p>
            <a:pPr>
              <a:lnSpc>
                <a:spcPct val="80000"/>
              </a:lnSpc>
            </a:pPr>
            <a:endParaRPr lang="en-US" altLang="en-US" sz="800"/>
          </a:p>
        </p:txBody>
      </p:sp>
    </p:spTree>
    <p:extLst>
      <p:ext uri="{BB962C8B-B14F-4D97-AF65-F5344CB8AC3E}">
        <p14:creationId xmlns:p14="http://schemas.microsoft.com/office/powerpoint/2010/main" val="202564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641672-7388-1547-91FF-99FD0476C466}" type="slidenum">
              <a:rPr lang="en-US" altLang="en-US"/>
              <a:pPr/>
              <a:t>6</a:t>
            </a:fld>
            <a:endParaRPr lang="en-US" altLang="en-US"/>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ltLang="en-US"/>
              <a:t>Carefully place the bare roots or root ball in the planting area. In most cases, the root crown, where the roots end and the trunk begins, needs to be at ground level. Straighten the roots of bare-root trees to prevent circling, girdling, or crossing roots. </a:t>
            </a:r>
          </a:p>
          <a:p>
            <a:r>
              <a:rPr lang="en-US" altLang="en-US"/>
              <a:t>It is usually best to backfill with the same soil that came out of the planting area. The University of Georgia Cooperative Extension Service does not recommend using any type of soil admendments in the planting hole. When refilling, use your hands, shovel handle, or stick to press the soil around the roots to eliminate air pockets that can cause the roots to dry out. Avoid packing the soil too hard since this can reduce soil pores and cause compaction. Be careful not place soil over the root crown. While backfilling, apply water to settle the soil. Make sure the tree is straight.</a:t>
            </a:r>
          </a:p>
        </p:txBody>
      </p:sp>
    </p:spTree>
    <p:extLst>
      <p:ext uri="{BB962C8B-B14F-4D97-AF65-F5344CB8AC3E}">
        <p14:creationId xmlns:p14="http://schemas.microsoft.com/office/powerpoint/2010/main" val="73877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434FDF-6F0D-E14A-89D6-6A9807A2042C}" type="slidenum">
              <a:rPr lang="en-US" altLang="en-US"/>
              <a:pPr/>
              <a:t>7</a:t>
            </a:fld>
            <a:endParaRPr lang="en-US" alt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pPr>
              <a:lnSpc>
                <a:spcPct val="80000"/>
              </a:lnSpc>
            </a:pPr>
            <a:r>
              <a:rPr lang="en-US" altLang="en-US" sz="800"/>
              <a:t>The care a tree receives after planting is critical to its survival in an urban environment. </a:t>
            </a:r>
          </a:p>
          <a:p>
            <a:pPr>
              <a:lnSpc>
                <a:spcPct val="80000"/>
              </a:lnSpc>
            </a:pPr>
            <a:endParaRPr lang="en-US" altLang="en-US" sz="800"/>
          </a:p>
          <a:p>
            <a:pPr>
              <a:lnSpc>
                <a:spcPct val="80000"/>
              </a:lnSpc>
            </a:pPr>
            <a:r>
              <a:rPr lang="en-US" altLang="en-US" sz="800" b="1"/>
              <a:t>Watering</a:t>
            </a:r>
            <a:br>
              <a:rPr lang="en-US" altLang="en-US" sz="800" b="1"/>
            </a:br>
            <a:r>
              <a:rPr lang="en-US" altLang="en-US" sz="800"/>
              <a:t>The entire planting area needs to be watered within 2 hours of planting. Watering will help settle the soil and assure adequate soil moisture for root development. The amount and frequency of watering needed after planting depend on weather conditions (rainfall and temperature), the time of year, the soil texture, type of tree stock planted, and size of the rootball. After the initial watering, it is also just as important to avoid over-watering the tree. Soil moisture needs to be monitored for the first few years until the tree becomes established. </a:t>
            </a:r>
          </a:p>
          <a:p>
            <a:pPr>
              <a:lnSpc>
                <a:spcPct val="80000"/>
              </a:lnSpc>
            </a:pPr>
            <a:r>
              <a:rPr lang="en-US" altLang="en-US" sz="800"/>
              <a:t>A temporary berm may be constructed around the planting area to hold water in place during the first few years. This may be useful in open sites that require hand watering or in climates where rainfall is inadequate. However, if the site has poor drainage, do not build a berm. After the tree is established, the berm should be removed to promote watering and root development beyond the original planting area.</a:t>
            </a:r>
          </a:p>
          <a:p>
            <a:pPr>
              <a:lnSpc>
                <a:spcPct val="80000"/>
              </a:lnSpc>
            </a:pPr>
            <a:endParaRPr lang="en-US" altLang="en-US" sz="800"/>
          </a:p>
          <a:p>
            <a:pPr>
              <a:lnSpc>
                <a:spcPct val="80000"/>
              </a:lnSpc>
            </a:pPr>
            <a:r>
              <a:rPr lang="en-US" altLang="en-US" sz="800" b="1"/>
              <a:t>Mulching</a:t>
            </a:r>
            <a:br>
              <a:rPr lang="en-US" altLang="en-US" sz="800" b="1"/>
            </a:br>
            <a:r>
              <a:rPr lang="en-US" altLang="en-US" sz="800"/>
              <a:t>Applying 2 to 4 inches of mulch greatly benefits a newly planted tree by reducing turfgrass competition, reducing evaporation, and regulating soil temperature. However, the mulch should be kept away from the bark of the tree to prevent insect and disease problems. </a:t>
            </a:r>
          </a:p>
          <a:p>
            <a:pPr>
              <a:lnSpc>
                <a:spcPct val="80000"/>
              </a:lnSpc>
            </a:pPr>
            <a:r>
              <a:rPr lang="en-US" altLang="en-US" sz="800" b="1"/>
              <a:t>Pruning</a:t>
            </a:r>
            <a:br>
              <a:rPr lang="en-US" altLang="en-US" sz="800" b="1"/>
            </a:br>
            <a:r>
              <a:rPr lang="en-US" altLang="en-US" sz="800"/>
              <a:t>Pruning a newly planted tree is not recommended. Possible exceptions should be limited to broken or damaged branches. Pruning to shape or "train" new trees should be done after they become established, which generally takes at least one growing season.</a:t>
            </a:r>
            <a:endParaRPr lang="en-US" altLang="en-US" sz="800" b="1"/>
          </a:p>
          <a:p>
            <a:pPr>
              <a:lnSpc>
                <a:spcPct val="80000"/>
              </a:lnSpc>
            </a:pPr>
            <a:r>
              <a:rPr lang="en-US" altLang="en-US" sz="800" b="1"/>
              <a:t>Fertilizing</a:t>
            </a:r>
            <a:br>
              <a:rPr lang="en-US" altLang="en-US" sz="800" b="1"/>
            </a:br>
            <a:r>
              <a:rPr lang="en-US" altLang="en-US" sz="800"/>
              <a:t>Trees should not be fertilized when they are planted because fertilization can cause new crown growth. There may not be enough roots to support the demand for water and nutrients for the new crown growth. Fertilizer can also "burn" the roots. Fertilizers may be used in site preparation, but only if the soil is in extremely poor condition. </a:t>
            </a:r>
            <a:endParaRPr lang="en-US" altLang="en-US" sz="800" b="1"/>
          </a:p>
          <a:p>
            <a:pPr>
              <a:lnSpc>
                <a:spcPct val="80000"/>
              </a:lnSpc>
            </a:pPr>
            <a:r>
              <a:rPr lang="en-US" altLang="en-US" sz="800" b="1"/>
              <a:t>Staking</a:t>
            </a:r>
            <a:br>
              <a:rPr lang="en-US" altLang="en-US" sz="800" b="1"/>
            </a:br>
            <a:r>
              <a:rPr lang="en-US" altLang="en-US" sz="800"/>
              <a:t>In most cases, trees do not need to be staked because a well-planted tree with an adequate rootball can stand on its own without support. However, some conditions may warrant staking. </a:t>
            </a:r>
          </a:p>
          <a:p>
            <a:pPr>
              <a:lnSpc>
                <a:spcPct val="80000"/>
              </a:lnSpc>
              <a:buFontTx/>
              <a:buChar char="•"/>
            </a:pPr>
            <a:r>
              <a:rPr lang="en-US" altLang="en-US" sz="800"/>
              <a:t>Windy conditions</a:t>
            </a:r>
            <a:br>
              <a:rPr lang="en-US" altLang="en-US" sz="800"/>
            </a:br>
            <a:r>
              <a:rPr lang="en-US" altLang="en-US" sz="800"/>
              <a:t>If a tree is unstable in strong winds, staking can help protect it from blowing over. Also, if there are frequent high winds at a site, such as mountain ridges or ocean shores, staking may be needed. </a:t>
            </a:r>
          </a:p>
          <a:p>
            <a:pPr>
              <a:lnSpc>
                <a:spcPct val="80000"/>
              </a:lnSpc>
              <a:buFontTx/>
              <a:buChar char="•"/>
            </a:pPr>
            <a:r>
              <a:rPr lang="en-US" altLang="en-US" sz="800"/>
              <a:t>Sandy soil</a:t>
            </a:r>
            <a:br>
              <a:rPr lang="en-US" altLang="en-US" sz="800"/>
            </a:br>
            <a:r>
              <a:rPr lang="en-US" altLang="en-US" sz="800"/>
              <a:t>In sandy soil, trees tend to blow over and staking can prevent this. </a:t>
            </a:r>
          </a:p>
          <a:p>
            <a:pPr>
              <a:lnSpc>
                <a:spcPct val="80000"/>
              </a:lnSpc>
              <a:buFontTx/>
              <a:buChar char="•"/>
            </a:pPr>
            <a:r>
              <a:rPr lang="en-US" altLang="en-US" sz="800"/>
              <a:t>Small root ball</a:t>
            </a:r>
            <a:br>
              <a:rPr lang="en-US" altLang="en-US" sz="800"/>
            </a:br>
            <a:r>
              <a:rPr lang="en-US" altLang="en-US" sz="800"/>
              <a:t>Bare-root trees and those in grow bags sometimes require staking because they do not have large enough root balls to support the trunk. </a:t>
            </a:r>
          </a:p>
          <a:p>
            <a:pPr>
              <a:lnSpc>
                <a:spcPct val="80000"/>
              </a:lnSpc>
              <a:buFontTx/>
              <a:buChar char="•"/>
            </a:pPr>
            <a:r>
              <a:rPr lang="en-US" altLang="en-US" sz="800"/>
              <a:t>Leaning tree</a:t>
            </a:r>
            <a:br>
              <a:rPr lang="en-US" altLang="en-US" sz="800"/>
            </a:br>
            <a:r>
              <a:rPr lang="en-US" altLang="en-US" sz="800"/>
              <a:t>Staking can prevent some trees from falling over. </a:t>
            </a:r>
          </a:p>
          <a:p>
            <a:pPr>
              <a:lnSpc>
                <a:spcPct val="80000"/>
              </a:lnSpc>
              <a:buFontTx/>
              <a:buChar char="•"/>
            </a:pPr>
            <a:r>
              <a:rPr lang="en-US" altLang="en-US" sz="800"/>
              <a:t>Protection </a:t>
            </a:r>
            <a:br>
              <a:rPr lang="en-US" altLang="en-US" sz="800"/>
            </a:br>
            <a:r>
              <a:rPr lang="en-US" altLang="en-US" sz="800"/>
              <a:t>There may be situations where stakes can protect the tree from being damaged by lawnmowers, vandals, or traffic. </a:t>
            </a:r>
          </a:p>
          <a:p>
            <a:pPr>
              <a:lnSpc>
                <a:spcPct val="80000"/>
              </a:lnSpc>
            </a:pPr>
            <a:r>
              <a:rPr lang="en-US" altLang="en-US" sz="800" b="1"/>
              <a:t>There are Disadvantages to staking</a:t>
            </a:r>
            <a:br>
              <a:rPr lang="en-US" altLang="en-US" sz="800" b="1"/>
            </a:br>
            <a:r>
              <a:rPr lang="en-US" altLang="en-US" sz="800"/>
              <a:t>While staking can keep a tree standing, it can also cause damage. </a:t>
            </a:r>
          </a:p>
          <a:p>
            <a:pPr>
              <a:lnSpc>
                <a:spcPct val="80000"/>
              </a:lnSpc>
              <a:buFontTx/>
              <a:buChar char="•"/>
            </a:pPr>
            <a:r>
              <a:rPr lang="en-US" altLang="en-US" sz="800"/>
              <a:t>Weaker structure</a:t>
            </a:r>
            <a:br>
              <a:rPr lang="en-US" altLang="en-US" sz="800"/>
            </a:br>
            <a:r>
              <a:rPr lang="en-US" altLang="en-US" sz="800"/>
              <a:t>By protecting trees from the normal range of motion resulting from wind, trunk cells develop abnormally, weakening trunk structure. Staking limits the uniform development of reaction wood, making these trees more prone to blowing over as they age. </a:t>
            </a:r>
          </a:p>
          <a:p>
            <a:pPr>
              <a:lnSpc>
                <a:spcPct val="80000"/>
              </a:lnSpc>
              <a:buFontTx/>
              <a:buChar char="•"/>
            </a:pPr>
            <a:r>
              <a:rPr lang="en-US" altLang="en-US" sz="800"/>
              <a:t>Bark and trunk damage </a:t>
            </a:r>
            <a:br>
              <a:rPr lang="en-US" altLang="en-US" sz="800"/>
            </a:br>
            <a:r>
              <a:rPr lang="en-US" altLang="en-US" sz="800"/>
              <a:t>Staking wires can damage and wound the bark of trees. </a:t>
            </a:r>
          </a:p>
          <a:p>
            <a:pPr>
              <a:lnSpc>
                <a:spcPct val="80000"/>
              </a:lnSpc>
            </a:pPr>
            <a:endParaRPr lang="en-US" altLang="en-US" sz="800"/>
          </a:p>
        </p:txBody>
      </p:sp>
    </p:spTree>
    <p:extLst>
      <p:ext uri="{BB962C8B-B14F-4D97-AF65-F5344CB8AC3E}">
        <p14:creationId xmlns:p14="http://schemas.microsoft.com/office/powerpoint/2010/main" val="203397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A1D35-B7A0-E241-ADCB-8931F46A6D61}" type="slidenum">
              <a:rPr lang="en-US" altLang="en-US"/>
              <a:pPr/>
              <a:t>8</a:t>
            </a:fld>
            <a:endParaRPr lang="en-US" alt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ltLang="en-US"/>
              <a:t>After planting the tree in order to maintain good tree health and growth it is important to remember these long term maintenance activities. They are:</a:t>
            </a:r>
          </a:p>
          <a:p>
            <a:endParaRPr lang="en-US" altLang="en-US"/>
          </a:p>
          <a:p>
            <a:r>
              <a:rPr lang="en-US" altLang="en-US"/>
              <a:t>Mulching </a:t>
            </a:r>
          </a:p>
          <a:p>
            <a:r>
              <a:rPr lang="en-US" altLang="en-US"/>
              <a:t>Watering </a:t>
            </a:r>
          </a:p>
          <a:p>
            <a:r>
              <a:rPr lang="en-US" altLang="en-US"/>
              <a:t>Pruning </a:t>
            </a:r>
          </a:p>
          <a:p>
            <a:r>
              <a:rPr lang="en-US" altLang="en-US"/>
              <a:t>Fertilizing </a:t>
            </a:r>
          </a:p>
          <a:p>
            <a:r>
              <a:rPr lang="en-US" altLang="en-US"/>
              <a:t>Disease and pest control </a:t>
            </a:r>
          </a:p>
          <a:p>
            <a:r>
              <a:rPr lang="en-US" altLang="en-US"/>
              <a:t>Removal </a:t>
            </a:r>
          </a:p>
          <a:p>
            <a:endParaRPr lang="en-US" altLang="en-US"/>
          </a:p>
        </p:txBody>
      </p:sp>
    </p:spTree>
    <p:extLst>
      <p:ext uri="{BB962C8B-B14F-4D97-AF65-F5344CB8AC3E}">
        <p14:creationId xmlns:p14="http://schemas.microsoft.com/office/powerpoint/2010/main" val="1373955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21CE2-FC45-7943-9F03-53E4CFC00DFC}" type="slidenum">
              <a:rPr lang="en-US" altLang="en-US"/>
              <a:pPr/>
              <a:t>9</a:t>
            </a:fld>
            <a:endParaRPr lang="en-US" altLang="en-US"/>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pPr>
              <a:lnSpc>
                <a:spcPct val="80000"/>
              </a:lnSpc>
            </a:pPr>
            <a:r>
              <a:rPr lang="en-US" altLang="en-US" sz="800"/>
              <a:t>Mulching is the least expensive and most beneficial urban forestry maintenance activity available.  The benefits of mulching include:</a:t>
            </a:r>
          </a:p>
          <a:p>
            <a:pPr>
              <a:lnSpc>
                <a:spcPct val="80000"/>
              </a:lnSpc>
              <a:buFontTx/>
              <a:buChar char="•"/>
            </a:pPr>
            <a:r>
              <a:rPr lang="en-US" altLang="en-US" sz="800"/>
              <a:t>Improves appearance of the area around the tree </a:t>
            </a:r>
          </a:p>
          <a:p>
            <a:pPr>
              <a:lnSpc>
                <a:spcPct val="80000"/>
              </a:lnSpc>
              <a:buFontTx/>
              <a:buChar char="•"/>
            </a:pPr>
            <a:r>
              <a:rPr lang="en-US" altLang="en-US" sz="800"/>
              <a:t>Stimulates root growth </a:t>
            </a:r>
          </a:p>
          <a:p>
            <a:pPr>
              <a:lnSpc>
                <a:spcPct val="80000"/>
              </a:lnSpc>
              <a:buFontTx/>
              <a:buChar char="•"/>
            </a:pPr>
            <a:r>
              <a:rPr lang="en-US" altLang="en-US" sz="800"/>
              <a:t>Helps with weed control </a:t>
            </a:r>
          </a:p>
          <a:p>
            <a:pPr>
              <a:lnSpc>
                <a:spcPct val="80000"/>
              </a:lnSpc>
              <a:buFontTx/>
              <a:buChar char="•"/>
            </a:pPr>
            <a:r>
              <a:rPr lang="en-US" altLang="en-US" sz="800"/>
              <a:t>Improves soil moisture infiltration and retention, soil structure and soil fertility </a:t>
            </a:r>
          </a:p>
          <a:p>
            <a:pPr>
              <a:lnSpc>
                <a:spcPct val="80000"/>
              </a:lnSpc>
              <a:buFontTx/>
              <a:buChar char="•"/>
            </a:pPr>
            <a:r>
              <a:rPr lang="en-US" altLang="en-US" sz="800"/>
              <a:t>Increases soil organic matter and number of soil organisms </a:t>
            </a:r>
          </a:p>
          <a:p>
            <a:pPr>
              <a:lnSpc>
                <a:spcPct val="80000"/>
              </a:lnSpc>
              <a:buFontTx/>
              <a:buChar char="•"/>
            </a:pPr>
            <a:r>
              <a:rPr lang="en-US" altLang="en-US" sz="800"/>
              <a:t>Reduces soil erosion </a:t>
            </a:r>
          </a:p>
          <a:p>
            <a:pPr>
              <a:lnSpc>
                <a:spcPct val="80000"/>
              </a:lnSpc>
              <a:buFontTx/>
              <a:buChar char="•"/>
            </a:pPr>
            <a:r>
              <a:rPr lang="en-US" altLang="en-US" sz="800"/>
              <a:t>Prevents or reduces soil compaction from foot and vehicle traffic </a:t>
            </a:r>
          </a:p>
          <a:p>
            <a:pPr>
              <a:lnSpc>
                <a:spcPct val="80000"/>
              </a:lnSpc>
              <a:buFontTx/>
              <a:buChar char="•"/>
            </a:pPr>
            <a:r>
              <a:rPr lang="en-US" altLang="en-US" sz="800"/>
              <a:t>Helps insulate soil from cold and heat </a:t>
            </a:r>
          </a:p>
          <a:p>
            <a:pPr>
              <a:lnSpc>
                <a:spcPct val="80000"/>
              </a:lnSpc>
              <a:buFontTx/>
              <a:buChar char="•"/>
            </a:pPr>
            <a:r>
              <a:rPr lang="en-US" altLang="en-US" sz="800"/>
              <a:t>Protects tree trunk and surface roots from mechanical damage </a:t>
            </a:r>
          </a:p>
          <a:p>
            <a:pPr>
              <a:lnSpc>
                <a:spcPct val="80000"/>
              </a:lnSpc>
              <a:buFontTx/>
              <a:buChar char="•"/>
            </a:pPr>
            <a:endParaRPr lang="en-US" altLang="en-US" sz="800"/>
          </a:p>
          <a:p>
            <a:pPr>
              <a:lnSpc>
                <a:spcPct val="80000"/>
              </a:lnSpc>
            </a:pPr>
            <a:r>
              <a:rPr lang="en-US" altLang="en-US" sz="800"/>
              <a:t>Mulches can be divided into two different categories, organic and inorganic. </a:t>
            </a:r>
            <a:endParaRPr lang="en-US" altLang="en-US" sz="800" b="1"/>
          </a:p>
          <a:p>
            <a:pPr>
              <a:lnSpc>
                <a:spcPct val="80000"/>
              </a:lnSpc>
            </a:pPr>
            <a:r>
              <a:rPr lang="en-US" altLang="en-US" sz="800" b="1"/>
              <a:t>Organic mulches</a:t>
            </a:r>
            <a:r>
              <a:rPr lang="en-US" altLang="en-US" sz="800"/>
              <a:t/>
            </a:r>
            <a:br>
              <a:rPr lang="en-US" altLang="en-US" sz="800"/>
            </a:br>
            <a:r>
              <a:rPr lang="en-US" altLang="en-US" sz="800"/>
              <a:t>Organic mulches include wood chips, shredded leaves, pine straw, bark, straw, peanut hulls, pecan shells, sludge, and lawn clippings. As organic mulches decompose they can replenish some key elements necessary for productive soil and can improve soil structure. Because organic mulches decompose they need to be reapplied periodically. Avoid fine-textured mulches that compact and prevent oxygen and water movement to the root system.</a:t>
            </a:r>
            <a:endParaRPr lang="en-US" altLang="en-US" sz="800" b="1"/>
          </a:p>
          <a:p>
            <a:pPr>
              <a:lnSpc>
                <a:spcPct val="80000"/>
              </a:lnSpc>
            </a:pPr>
            <a:r>
              <a:rPr lang="en-US" altLang="en-US" sz="800" b="1"/>
              <a:t>Inorganic mulches</a:t>
            </a:r>
            <a:r>
              <a:rPr lang="en-US" altLang="en-US" sz="800"/>
              <a:t/>
            </a:r>
            <a:br>
              <a:rPr lang="en-US" altLang="en-US" sz="800"/>
            </a:br>
            <a:r>
              <a:rPr lang="en-US" altLang="en-US" sz="800"/>
              <a:t>Some inorganic materials used for mulch include crushed rock, gravel, and polyester fabrics. These last a long time and protect better against weeds, seeds, and diseases then organic mulches. However, they do not add any nutrients, enhance the soil or aid in conserving moisture in the root zone. Landscape fabric should be placed under rock and gravel to prevent them from settling into the soil. However, some landscape fabrics can fill with soil particles and become hydrophobic. </a:t>
            </a:r>
          </a:p>
          <a:p>
            <a:pPr>
              <a:lnSpc>
                <a:spcPct val="80000"/>
              </a:lnSpc>
            </a:pPr>
            <a:endParaRPr lang="en-US" altLang="en-US" sz="800" b="1"/>
          </a:p>
          <a:p>
            <a:pPr>
              <a:lnSpc>
                <a:spcPct val="80000"/>
              </a:lnSpc>
            </a:pPr>
            <a:r>
              <a:rPr lang="en-US" altLang="en-US" sz="800" b="1"/>
              <a:t>General Guidelines</a:t>
            </a:r>
            <a:r>
              <a:rPr lang="en-US" altLang="en-US" sz="800"/>
              <a:t/>
            </a:r>
            <a:br>
              <a:rPr lang="en-US" altLang="en-US" sz="800"/>
            </a:br>
            <a:r>
              <a:rPr lang="en-US" altLang="en-US" sz="800"/>
              <a:t>Several general guidelines should be followed when using mulch: </a:t>
            </a:r>
            <a:endParaRPr lang="en-US" altLang="en-US" sz="800" b="1"/>
          </a:p>
          <a:p>
            <a:pPr>
              <a:lnSpc>
                <a:spcPct val="80000"/>
              </a:lnSpc>
              <a:buFontTx/>
              <a:buChar char="•"/>
            </a:pPr>
            <a:r>
              <a:rPr lang="en-US" altLang="en-US" sz="800"/>
              <a:t>The mulch area should cover as much of the root system as practical. Ideally, it should extend well beyond the drip line of the canopy. The mulch area should therefore increase as the tree grows.  Whenever possible, trees should be mulched in groups to provide a “shared” mulch and rooting area.</a:t>
            </a:r>
          </a:p>
          <a:p>
            <a:pPr>
              <a:lnSpc>
                <a:spcPct val="80000"/>
              </a:lnSpc>
              <a:buFontTx/>
              <a:buChar char="•"/>
            </a:pPr>
            <a:r>
              <a:rPr lang="en-US" altLang="en-US" sz="800"/>
              <a:t>Organic mulches should be applied 4 inches – 6 inches deep except for pine straw mulch which should be applied to a depth of 8 inches. Because pine straw decomposes faster  than wood chips and bark, it typically needs to be replenished annually. </a:t>
            </a:r>
          </a:p>
          <a:p>
            <a:pPr>
              <a:lnSpc>
                <a:spcPct val="80000"/>
              </a:lnSpc>
              <a:buFontTx/>
              <a:buChar char="•"/>
            </a:pPr>
            <a:r>
              <a:rPr lang="en-US" altLang="en-US" sz="800"/>
              <a:t>Remove or kill competing vegetation (e.g. grass, weeds, vines) in the mulch area. However, do not damage the shallow root system or injure the root collar. Hand or chemical weeding should be done next to the trunk but do not apply chemicals directly on the trunk.</a:t>
            </a:r>
          </a:p>
          <a:p>
            <a:pPr>
              <a:lnSpc>
                <a:spcPct val="80000"/>
              </a:lnSpc>
              <a:buFontTx/>
              <a:buChar char="•"/>
            </a:pPr>
            <a:r>
              <a:rPr lang="en-US" altLang="en-US" sz="800"/>
              <a:t>Mulch should not be placed against the trunk of the tree. Leave an un-mulched area 6-12 inches in radius around the trunk. If existing mulch is found against the base of the trunk, carefully remove it and the soil at the base of the tree to expose the root collar, which needs adequate air circulation. </a:t>
            </a:r>
          </a:p>
        </p:txBody>
      </p:sp>
    </p:spTree>
    <p:extLst>
      <p:ext uri="{BB962C8B-B14F-4D97-AF65-F5344CB8AC3E}">
        <p14:creationId xmlns:p14="http://schemas.microsoft.com/office/powerpoint/2010/main" val="180062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31750" y="0"/>
            <a:ext cx="9178925" cy="6924675"/>
            <a:chOff x="-20" y="0"/>
            <a:chExt cx="5782" cy="4362"/>
          </a:xfrm>
        </p:grpSpPr>
        <p:sp>
          <p:nvSpPr>
            <p:cNvPr id="25603" name="Rectangle 3" descr="Stonbk"/>
            <p:cNvSpPr>
              <a:spLocks noChangeArrowheads="1"/>
            </p:cNvSpPr>
            <p:nvPr userDrawn="1"/>
          </p:nvSpPr>
          <p:spPr bwMode="white">
            <a:xfrm>
              <a:off x="-15" y="5"/>
              <a:ext cx="5775" cy="4311"/>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4" name="Rectangle 4"/>
            <p:cNvSpPr>
              <a:spLocks noChangeArrowheads="1"/>
            </p:cNvSpPr>
            <p:nvPr userDrawn="1"/>
          </p:nvSpPr>
          <p:spPr bwMode="ltGray">
            <a:xfrm>
              <a:off x="0" y="0"/>
              <a:ext cx="743" cy="4334"/>
            </a:xfrm>
            <a:prstGeom prst="rect">
              <a:avLst/>
            </a:prstGeom>
            <a:gradFill rotWithShape="0">
              <a:gsLst>
                <a:gs pos="0">
                  <a:schemeClr val="folHlink"/>
                </a:gs>
                <a:gs pos="50000">
                  <a:schemeClr val="folHlink">
                    <a:gamma/>
                    <a:shade val="46275"/>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5" name="Rectangle 5"/>
            <p:cNvSpPr>
              <a:spLocks noChangeArrowheads="1"/>
            </p:cNvSpPr>
            <p:nvPr userDrawn="1"/>
          </p:nvSpPr>
          <p:spPr bwMode="hidden">
            <a:xfrm>
              <a:off x="695" y="0"/>
              <a:ext cx="50" cy="436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5606" name="Picture 6" descr="Astonbnr"/>
            <p:cNvPicPr>
              <a:picLocks noChangeAspect="1" noChangeArrowheads="1"/>
            </p:cNvPicPr>
            <p:nvPr userDrawn="1"/>
          </p:nvPicPr>
          <p:blipFill>
            <a:blip r:embed="rId3">
              <a:extLst>
                <a:ext uri="{28A0092B-C50C-407E-A947-70E740481C1C}">
                  <a14:useLocalDpi xmlns:a14="http://schemas.microsoft.com/office/drawing/2010/main" val="0"/>
                </a:ext>
              </a:extLst>
            </a:blip>
            <a:srcRect t="15163"/>
            <a:stretch>
              <a:fillRect/>
            </a:stretch>
          </p:blipFill>
          <p:spPr bwMode="gray">
            <a:xfrm>
              <a:off x="0" y="1705"/>
              <a:ext cx="5760" cy="498"/>
            </a:xfrm>
            <a:prstGeom prst="rect">
              <a:avLst/>
            </a:prstGeom>
            <a:noFill/>
            <a:extLst>
              <a:ext uri="{909E8E84-426E-40DD-AFC4-6F175D3DCCD1}">
                <a14:hiddenFill xmlns:a14="http://schemas.microsoft.com/office/drawing/2010/main">
                  <a:solidFill>
                    <a:srgbClr val="FFFFFF"/>
                  </a:solidFill>
                </a14:hiddenFill>
              </a:ext>
            </a:extLst>
          </p:spPr>
        </p:pic>
        <p:sp>
          <p:nvSpPr>
            <p:cNvPr id="25607" name="Rectangle 7"/>
            <p:cNvSpPr>
              <a:spLocks noChangeArrowheads="1"/>
            </p:cNvSpPr>
            <p:nvPr userDrawn="1"/>
          </p:nvSpPr>
          <p:spPr bwMode="hidden">
            <a:xfrm rot="5400000">
              <a:off x="3204" y="-396"/>
              <a:ext cx="47" cy="506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8" name="Rectangle 8"/>
            <p:cNvSpPr>
              <a:spLocks noChangeArrowheads="1"/>
            </p:cNvSpPr>
            <p:nvPr userDrawn="1"/>
          </p:nvSpPr>
          <p:spPr bwMode="hidden">
            <a:xfrm rot="5400000">
              <a:off x="3204" y="-852"/>
              <a:ext cx="47" cy="506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9" name="Rectangle 9"/>
            <p:cNvSpPr>
              <a:spLocks noChangeArrowheads="1"/>
            </p:cNvSpPr>
            <p:nvPr userDrawn="1"/>
          </p:nvSpPr>
          <p:spPr bwMode="hidden">
            <a:xfrm>
              <a:off x="-20" y="0"/>
              <a:ext cx="47" cy="434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10" name="Line 10"/>
            <p:cNvSpPr>
              <a:spLocks noChangeShapeType="1"/>
            </p:cNvSpPr>
            <p:nvPr userDrawn="1"/>
          </p:nvSpPr>
          <p:spPr bwMode="auto">
            <a:xfrm>
              <a:off x="414" y="2118"/>
              <a:ext cx="281"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11" name="Line 11"/>
            <p:cNvSpPr>
              <a:spLocks noChangeShapeType="1"/>
            </p:cNvSpPr>
            <p:nvPr userDrawn="1"/>
          </p:nvSpPr>
          <p:spPr bwMode="auto">
            <a:xfrm flipV="1">
              <a:off x="27" y="2116"/>
              <a:ext cx="230" cy="1"/>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12" name="Freeform 12"/>
            <p:cNvSpPr>
              <a:spLocks/>
            </p:cNvSpPr>
            <p:nvPr userDrawn="1"/>
          </p:nvSpPr>
          <p:spPr bwMode="auto">
            <a:xfrm>
              <a:off x="255" y="2115"/>
              <a:ext cx="65" cy="86"/>
            </a:xfrm>
            <a:custGeom>
              <a:avLst/>
              <a:gdLst>
                <a:gd name="T0" fmla="*/ 0 w 65"/>
                <a:gd name="T1" fmla="*/ 0 h 86"/>
                <a:gd name="T2" fmla="*/ 15 w 65"/>
                <a:gd name="T3" fmla="*/ 12 h 86"/>
                <a:gd name="T4" fmla="*/ 27 w 65"/>
                <a:gd name="T5" fmla="*/ 23 h 86"/>
                <a:gd name="T6" fmla="*/ 36 w 65"/>
                <a:gd name="T7" fmla="*/ 35 h 86"/>
                <a:gd name="T8" fmla="*/ 47 w 65"/>
                <a:gd name="T9" fmla="*/ 45 h 86"/>
                <a:gd name="T10" fmla="*/ 56 w 65"/>
                <a:gd name="T11" fmla="*/ 66 h 86"/>
                <a:gd name="T12" fmla="*/ 63 w 65"/>
                <a:gd name="T13" fmla="*/ 80 h 86"/>
                <a:gd name="T14" fmla="*/ 65 w 6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86">
                  <a:moveTo>
                    <a:pt x="0" y="0"/>
                  </a:moveTo>
                  <a:cubicBezTo>
                    <a:pt x="9" y="4"/>
                    <a:pt x="6" y="10"/>
                    <a:pt x="15" y="12"/>
                  </a:cubicBezTo>
                  <a:cubicBezTo>
                    <a:pt x="18" y="20"/>
                    <a:pt x="19" y="20"/>
                    <a:pt x="27" y="23"/>
                  </a:cubicBezTo>
                  <a:cubicBezTo>
                    <a:pt x="29" y="29"/>
                    <a:pt x="30" y="32"/>
                    <a:pt x="36" y="35"/>
                  </a:cubicBezTo>
                  <a:cubicBezTo>
                    <a:pt x="40" y="40"/>
                    <a:pt x="43" y="40"/>
                    <a:pt x="47" y="45"/>
                  </a:cubicBezTo>
                  <a:cubicBezTo>
                    <a:pt x="49" y="71"/>
                    <a:pt x="49" y="52"/>
                    <a:pt x="56" y="66"/>
                  </a:cubicBezTo>
                  <a:cubicBezTo>
                    <a:pt x="57" y="74"/>
                    <a:pt x="56" y="77"/>
                    <a:pt x="63" y="80"/>
                  </a:cubicBezTo>
                  <a:cubicBezTo>
                    <a:pt x="65" y="85"/>
                    <a:pt x="65" y="83"/>
                    <a:pt x="65" y="8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13" name="Freeform 13"/>
            <p:cNvSpPr>
              <a:spLocks/>
            </p:cNvSpPr>
            <p:nvPr userDrawn="1"/>
          </p:nvSpPr>
          <p:spPr bwMode="auto">
            <a:xfrm>
              <a:off x="344" y="2118"/>
              <a:ext cx="71" cy="84"/>
            </a:xfrm>
            <a:custGeom>
              <a:avLst/>
              <a:gdLst>
                <a:gd name="T0" fmla="*/ 69 w 71"/>
                <a:gd name="T1" fmla="*/ 0 h 84"/>
                <a:gd name="T2" fmla="*/ 61 w 71"/>
                <a:gd name="T3" fmla="*/ 27 h 84"/>
                <a:gd name="T4" fmla="*/ 52 w 71"/>
                <a:gd name="T5" fmla="*/ 57 h 84"/>
                <a:gd name="T6" fmla="*/ 46 w 71"/>
                <a:gd name="T7" fmla="*/ 72 h 84"/>
                <a:gd name="T8" fmla="*/ 33 w 71"/>
                <a:gd name="T9" fmla="*/ 63 h 84"/>
                <a:gd name="T10" fmla="*/ 25 w 71"/>
                <a:gd name="T11" fmla="*/ 51 h 84"/>
                <a:gd name="T12" fmla="*/ 10 w 71"/>
                <a:gd name="T13" fmla="*/ 39 h 84"/>
                <a:gd name="T14" fmla="*/ 4 w 71"/>
                <a:gd name="T15" fmla="*/ 77 h 84"/>
                <a:gd name="T16" fmla="*/ 1 w 71"/>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4">
                  <a:moveTo>
                    <a:pt x="69" y="0"/>
                  </a:moveTo>
                  <a:cubicBezTo>
                    <a:pt x="65" y="10"/>
                    <a:pt x="71" y="21"/>
                    <a:pt x="61" y="27"/>
                  </a:cubicBezTo>
                  <a:cubicBezTo>
                    <a:pt x="59" y="37"/>
                    <a:pt x="62" y="55"/>
                    <a:pt x="52" y="57"/>
                  </a:cubicBezTo>
                  <a:cubicBezTo>
                    <a:pt x="49" y="62"/>
                    <a:pt x="49" y="67"/>
                    <a:pt x="46" y="72"/>
                  </a:cubicBezTo>
                  <a:cubicBezTo>
                    <a:pt x="38" y="71"/>
                    <a:pt x="39" y="67"/>
                    <a:pt x="33" y="63"/>
                  </a:cubicBezTo>
                  <a:cubicBezTo>
                    <a:pt x="30" y="58"/>
                    <a:pt x="27" y="56"/>
                    <a:pt x="25" y="51"/>
                  </a:cubicBezTo>
                  <a:cubicBezTo>
                    <a:pt x="23" y="38"/>
                    <a:pt x="25" y="38"/>
                    <a:pt x="10" y="39"/>
                  </a:cubicBezTo>
                  <a:cubicBezTo>
                    <a:pt x="8" y="51"/>
                    <a:pt x="18" y="72"/>
                    <a:pt x="4" y="77"/>
                  </a:cubicBezTo>
                  <a:cubicBezTo>
                    <a:pt x="0" y="82"/>
                    <a:pt x="1" y="79"/>
                    <a:pt x="1" y="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5614" name="Rectangle 14"/>
          <p:cNvSpPr>
            <a:spLocks noGrp="1" noChangeArrowheads="1"/>
          </p:cNvSpPr>
          <p:nvPr>
            <p:ph type="ctrTitle"/>
          </p:nvPr>
        </p:nvSpPr>
        <p:spPr>
          <a:xfrm>
            <a:off x="1244600" y="1247775"/>
            <a:ext cx="7772400" cy="1143000"/>
          </a:xfrm>
        </p:spPr>
        <p:txBody>
          <a:bodyPr anchor="b"/>
          <a:lstStyle>
            <a:lvl1pPr algn="ctr">
              <a:defRPr/>
            </a:lvl1pPr>
          </a:lstStyle>
          <a:p>
            <a:pPr lvl="0"/>
            <a:r>
              <a:rPr lang="en-US" altLang="en-US" noProof="0" smtClean="0"/>
              <a:t>Click to edit Master title style</a:t>
            </a:r>
          </a:p>
        </p:txBody>
      </p:sp>
      <p:sp>
        <p:nvSpPr>
          <p:cNvPr id="25615" name="Rectangle 15"/>
          <p:cNvSpPr>
            <a:spLocks noGrp="1" noChangeArrowheads="1"/>
          </p:cNvSpPr>
          <p:nvPr>
            <p:ph type="subTitle" idx="1"/>
          </p:nvPr>
        </p:nvSpPr>
        <p:spPr>
          <a:xfrm>
            <a:off x="19304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25616" name="Rectangle 16"/>
          <p:cNvSpPr>
            <a:spLocks noGrp="1" noChangeArrowheads="1"/>
          </p:cNvSpPr>
          <p:nvPr>
            <p:ph type="dt" sz="half" idx="2"/>
          </p:nvPr>
        </p:nvSpPr>
        <p:spPr>
          <a:xfrm>
            <a:off x="1262063" y="6248400"/>
            <a:ext cx="1905000" cy="457200"/>
          </a:xfrm>
        </p:spPr>
        <p:txBody>
          <a:bodyPr/>
          <a:lstStyle>
            <a:lvl1pPr>
              <a:defRPr/>
            </a:lvl1pPr>
          </a:lstStyle>
          <a:p>
            <a:endParaRPr lang="en-US" altLang="en-US"/>
          </a:p>
        </p:txBody>
      </p:sp>
      <p:sp>
        <p:nvSpPr>
          <p:cNvPr id="25617" name="Rectangle 17"/>
          <p:cNvSpPr>
            <a:spLocks noGrp="1" noChangeArrowheads="1"/>
          </p:cNvSpPr>
          <p:nvPr>
            <p:ph type="ftr" sz="quarter" idx="3"/>
          </p:nvPr>
        </p:nvSpPr>
        <p:spPr>
          <a:xfrm>
            <a:off x="3700463" y="6248400"/>
            <a:ext cx="2895600" cy="457200"/>
          </a:xfrm>
        </p:spPr>
        <p:txBody>
          <a:bodyPr/>
          <a:lstStyle>
            <a:lvl1pPr>
              <a:defRPr/>
            </a:lvl1pPr>
          </a:lstStyle>
          <a:p>
            <a:endParaRPr lang="en-US" altLang="en-US"/>
          </a:p>
        </p:txBody>
      </p:sp>
      <p:sp>
        <p:nvSpPr>
          <p:cNvPr id="25618" name="Rectangle 18"/>
          <p:cNvSpPr>
            <a:spLocks noGrp="1" noChangeArrowheads="1"/>
          </p:cNvSpPr>
          <p:nvPr>
            <p:ph type="sldNum" sz="quarter" idx="4"/>
          </p:nvPr>
        </p:nvSpPr>
        <p:spPr>
          <a:xfrm>
            <a:off x="7129463" y="6248400"/>
            <a:ext cx="1905000" cy="457200"/>
          </a:xfrm>
        </p:spPr>
        <p:txBody>
          <a:bodyPr/>
          <a:lstStyle>
            <a:lvl1pPr>
              <a:defRPr/>
            </a:lvl1pPr>
          </a:lstStyle>
          <a:p>
            <a:fld id="{9F9E34C1-CABD-0442-8F17-B53038C00AE7}"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ABB863A-3344-3546-A18B-68EC001AC583}" type="slidenum">
              <a:rPr lang="en-US" altLang="en-US"/>
              <a:pPr/>
              <a:t>‹#›</a:t>
            </a:fld>
            <a:endParaRPr lang="en-US" altLang="en-US"/>
          </a:p>
        </p:txBody>
      </p:sp>
    </p:spTree>
    <p:extLst>
      <p:ext uri="{BB962C8B-B14F-4D97-AF65-F5344CB8AC3E}">
        <p14:creationId xmlns:p14="http://schemas.microsoft.com/office/powerpoint/2010/main" val="1254887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73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09F50D3-8865-7146-A7EC-C97E4C69AC4F}" type="slidenum">
              <a:rPr lang="en-US" altLang="en-US"/>
              <a:pPr/>
              <a:t>‹#›</a:t>
            </a:fld>
            <a:endParaRPr lang="en-US" altLang="en-US"/>
          </a:p>
        </p:txBody>
      </p:sp>
    </p:spTree>
    <p:extLst>
      <p:ext uri="{BB962C8B-B14F-4D97-AF65-F5344CB8AC3E}">
        <p14:creationId xmlns:p14="http://schemas.microsoft.com/office/powerpoint/2010/main" val="45170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73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573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6957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124700" y="6248400"/>
            <a:ext cx="1905000" cy="457200"/>
          </a:xfrm>
        </p:spPr>
        <p:txBody>
          <a:bodyPr/>
          <a:lstStyle>
            <a:lvl1pPr>
              <a:defRPr/>
            </a:lvl1pPr>
          </a:lstStyle>
          <a:p>
            <a:fld id="{7D6243B8-0D58-D94E-95D6-0C4A7B3A0B1C}" type="slidenum">
              <a:rPr lang="en-US" altLang="en-US"/>
              <a:pPr/>
              <a:t>‹#›</a:t>
            </a:fld>
            <a:endParaRPr lang="en-US" altLang="en-US"/>
          </a:p>
        </p:txBody>
      </p:sp>
    </p:spTree>
    <p:extLst>
      <p:ext uri="{BB962C8B-B14F-4D97-AF65-F5344CB8AC3E}">
        <p14:creationId xmlns:p14="http://schemas.microsoft.com/office/powerpoint/2010/main" val="397040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2573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6957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7124700" y="6248400"/>
            <a:ext cx="1905000" cy="457200"/>
          </a:xfrm>
        </p:spPr>
        <p:txBody>
          <a:bodyPr/>
          <a:lstStyle>
            <a:lvl1pPr>
              <a:defRPr/>
            </a:lvl1pPr>
          </a:lstStyle>
          <a:p>
            <a:fld id="{6010F922-8696-3C4B-A04A-636E68063623}" type="slidenum">
              <a:rPr lang="en-US" altLang="en-US"/>
              <a:pPr/>
              <a:t>‹#›</a:t>
            </a:fld>
            <a:endParaRPr lang="en-US" altLang="en-US"/>
          </a:p>
        </p:txBody>
      </p:sp>
    </p:spTree>
    <p:extLst>
      <p:ext uri="{BB962C8B-B14F-4D97-AF65-F5344CB8AC3E}">
        <p14:creationId xmlns:p14="http://schemas.microsoft.com/office/powerpoint/2010/main" val="824294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73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2573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6957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7124700" y="6248400"/>
            <a:ext cx="1905000" cy="457200"/>
          </a:xfrm>
        </p:spPr>
        <p:txBody>
          <a:bodyPr/>
          <a:lstStyle>
            <a:lvl1pPr>
              <a:defRPr/>
            </a:lvl1pPr>
          </a:lstStyle>
          <a:p>
            <a:fld id="{C64213F1-16CB-C34A-92B9-0AF31C6ED95D}" type="slidenum">
              <a:rPr lang="en-US" altLang="en-US"/>
              <a:pPr/>
              <a:t>‹#›</a:t>
            </a:fld>
            <a:endParaRPr lang="en-US" altLang="en-US"/>
          </a:p>
        </p:txBody>
      </p:sp>
    </p:spTree>
    <p:extLst>
      <p:ext uri="{BB962C8B-B14F-4D97-AF65-F5344CB8AC3E}">
        <p14:creationId xmlns:p14="http://schemas.microsoft.com/office/powerpoint/2010/main" val="50453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7152A25-717E-C04E-A275-D66A7358E8B4}" type="slidenum">
              <a:rPr lang="en-US" altLang="en-US"/>
              <a:pPr/>
              <a:t>‹#›</a:t>
            </a:fld>
            <a:endParaRPr lang="en-US" altLang="en-US"/>
          </a:p>
        </p:txBody>
      </p:sp>
    </p:spTree>
    <p:extLst>
      <p:ext uri="{BB962C8B-B14F-4D97-AF65-F5344CB8AC3E}">
        <p14:creationId xmlns:p14="http://schemas.microsoft.com/office/powerpoint/2010/main" val="78346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E5C56A5-ADA3-9348-A633-6B943FBA0F66}" type="slidenum">
              <a:rPr lang="en-US" altLang="en-US"/>
              <a:pPr/>
              <a:t>‹#›</a:t>
            </a:fld>
            <a:endParaRPr lang="en-US" altLang="en-US"/>
          </a:p>
        </p:txBody>
      </p:sp>
    </p:spTree>
    <p:extLst>
      <p:ext uri="{BB962C8B-B14F-4D97-AF65-F5344CB8AC3E}">
        <p14:creationId xmlns:p14="http://schemas.microsoft.com/office/powerpoint/2010/main" val="1451762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88B8FCC-5F77-C942-85FB-6FAD144CC093}" type="slidenum">
              <a:rPr lang="en-US" altLang="en-US"/>
              <a:pPr/>
              <a:t>‹#›</a:t>
            </a:fld>
            <a:endParaRPr lang="en-US" altLang="en-US"/>
          </a:p>
        </p:txBody>
      </p:sp>
    </p:spTree>
    <p:extLst>
      <p:ext uri="{BB962C8B-B14F-4D97-AF65-F5344CB8AC3E}">
        <p14:creationId xmlns:p14="http://schemas.microsoft.com/office/powerpoint/2010/main" val="6776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AFCE7EA-E83F-6E4A-873E-C95032C1ACBB}" type="slidenum">
              <a:rPr lang="en-US" altLang="en-US"/>
              <a:pPr/>
              <a:t>‹#›</a:t>
            </a:fld>
            <a:endParaRPr lang="en-US" altLang="en-US"/>
          </a:p>
        </p:txBody>
      </p:sp>
    </p:spTree>
    <p:extLst>
      <p:ext uri="{BB962C8B-B14F-4D97-AF65-F5344CB8AC3E}">
        <p14:creationId xmlns:p14="http://schemas.microsoft.com/office/powerpoint/2010/main" val="713147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31A36DB-17A4-6A48-AA28-68E6BB3AC207}" type="slidenum">
              <a:rPr lang="en-US" altLang="en-US"/>
              <a:pPr/>
              <a:t>‹#›</a:t>
            </a:fld>
            <a:endParaRPr lang="en-US" altLang="en-US"/>
          </a:p>
        </p:txBody>
      </p:sp>
    </p:spTree>
    <p:extLst>
      <p:ext uri="{BB962C8B-B14F-4D97-AF65-F5344CB8AC3E}">
        <p14:creationId xmlns:p14="http://schemas.microsoft.com/office/powerpoint/2010/main" val="76156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CCE92EB-59EA-684D-83B8-4C6A339C19D0}" type="slidenum">
              <a:rPr lang="en-US" altLang="en-US"/>
              <a:pPr/>
              <a:t>‹#›</a:t>
            </a:fld>
            <a:endParaRPr lang="en-US" altLang="en-US"/>
          </a:p>
        </p:txBody>
      </p:sp>
    </p:spTree>
    <p:extLst>
      <p:ext uri="{BB962C8B-B14F-4D97-AF65-F5344CB8AC3E}">
        <p14:creationId xmlns:p14="http://schemas.microsoft.com/office/powerpoint/2010/main" val="59120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0A473B-935D-A742-9A68-5F3BEECEAC97}" type="slidenum">
              <a:rPr lang="en-US" altLang="en-US"/>
              <a:pPr/>
              <a:t>‹#›</a:t>
            </a:fld>
            <a:endParaRPr lang="en-US" altLang="en-US"/>
          </a:p>
        </p:txBody>
      </p:sp>
    </p:spTree>
    <p:extLst>
      <p:ext uri="{BB962C8B-B14F-4D97-AF65-F5344CB8AC3E}">
        <p14:creationId xmlns:p14="http://schemas.microsoft.com/office/powerpoint/2010/main" val="31298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C8C7C4D-9F54-6748-B94B-12856A8B2E31}" type="slidenum">
              <a:rPr lang="en-US" altLang="en-US"/>
              <a:pPr/>
              <a:t>‹#›</a:t>
            </a:fld>
            <a:endParaRPr lang="en-US" altLang="en-US"/>
          </a:p>
        </p:txBody>
      </p:sp>
    </p:spTree>
    <p:extLst>
      <p:ext uri="{BB962C8B-B14F-4D97-AF65-F5344CB8AC3E}">
        <p14:creationId xmlns:p14="http://schemas.microsoft.com/office/powerpoint/2010/main" val="20517284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0" y="0"/>
            <a:ext cx="9144000" cy="6869113"/>
            <a:chOff x="0" y="0"/>
            <a:chExt cx="5760" cy="4327"/>
          </a:xfrm>
        </p:grpSpPr>
        <p:sp>
          <p:nvSpPr>
            <p:cNvPr id="24579" name="Rectangle 3"/>
            <p:cNvSpPr>
              <a:spLocks noChangeArrowheads="1"/>
            </p:cNvSpPr>
            <p:nvPr userDrawn="1"/>
          </p:nvSpPr>
          <p:spPr bwMode="ltGray">
            <a:xfrm>
              <a:off x="0" y="405"/>
              <a:ext cx="743" cy="3922"/>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4580" name="Picture 4" descr="Astonbnr"/>
            <p:cNvPicPr>
              <a:picLocks noChangeAspect="1" noChangeArrowheads="1"/>
            </p:cNvPicPr>
            <p:nvPr userDrawn="1"/>
          </p:nvPicPr>
          <p:blipFill>
            <a:blip r:embed="rId16">
              <a:extLst>
                <a:ext uri="{28A0092B-C50C-407E-A947-70E740481C1C}">
                  <a14:useLocalDpi xmlns:a14="http://schemas.microsoft.com/office/drawing/2010/main" val="0"/>
                </a:ext>
              </a:extLst>
            </a:blip>
            <a:srcRect t="15163"/>
            <a:stretch>
              <a:fillRect/>
            </a:stretch>
          </p:blipFill>
          <p:spPr bwMode="gray">
            <a:xfrm>
              <a:off x="0" y="0"/>
              <a:ext cx="5760" cy="498"/>
            </a:xfrm>
            <a:prstGeom prst="rect">
              <a:avLst/>
            </a:prstGeom>
            <a:noFill/>
            <a:extLst>
              <a:ext uri="{909E8E84-426E-40DD-AFC4-6F175D3DCCD1}">
                <a14:hiddenFill xmlns:a14="http://schemas.microsoft.com/office/drawing/2010/main">
                  <a:solidFill>
                    <a:srgbClr val="FFFFFF"/>
                  </a:solidFill>
                </a14:hiddenFill>
              </a:ext>
            </a:extLst>
          </p:spPr>
        </p:pic>
        <p:sp>
          <p:nvSpPr>
            <p:cNvPr id="24581" name="Rectangle 5"/>
            <p:cNvSpPr>
              <a:spLocks noChangeArrowheads="1"/>
            </p:cNvSpPr>
            <p:nvPr userDrawn="1"/>
          </p:nvSpPr>
          <p:spPr bwMode="white">
            <a:xfrm>
              <a:off x="704" y="181"/>
              <a:ext cx="5056" cy="384"/>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82" name="Rectangle 6" descr="Stonbk"/>
            <p:cNvSpPr>
              <a:spLocks noChangeArrowheads="1"/>
            </p:cNvSpPr>
            <p:nvPr userDrawn="1"/>
          </p:nvSpPr>
          <p:spPr bwMode="white">
            <a:xfrm>
              <a:off x="747" y="224"/>
              <a:ext cx="5013" cy="4092"/>
            </a:xfrm>
            <a:prstGeom prst="rect">
              <a:avLst/>
            </a:prstGeom>
            <a:blipFill dpi="0" rotWithShape="0">
              <a:blip r:embed="rId17"/>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83" name="Rectangle 7"/>
            <p:cNvSpPr>
              <a:spLocks noChangeArrowheads="1"/>
            </p:cNvSpPr>
            <p:nvPr userDrawn="1"/>
          </p:nvSpPr>
          <p:spPr bwMode="white">
            <a:xfrm>
              <a:off x="703" y="186"/>
              <a:ext cx="46" cy="4134"/>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84" name="Line 8"/>
            <p:cNvSpPr>
              <a:spLocks noChangeShapeType="1"/>
            </p:cNvSpPr>
            <p:nvPr userDrawn="1"/>
          </p:nvSpPr>
          <p:spPr bwMode="hidden">
            <a:xfrm>
              <a:off x="0" y="415"/>
              <a:ext cx="257"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85" name="Line 9"/>
            <p:cNvSpPr>
              <a:spLocks noChangeShapeType="1"/>
            </p:cNvSpPr>
            <p:nvPr userDrawn="1"/>
          </p:nvSpPr>
          <p:spPr bwMode="hidden">
            <a:xfrm>
              <a:off x="421" y="412"/>
              <a:ext cx="282"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86" name="Rectangle 10"/>
            <p:cNvSpPr>
              <a:spLocks noChangeArrowheads="1"/>
            </p:cNvSpPr>
            <p:nvPr userDrawn="1"/>
          </p:nvSpPr>
          <p:spPr bwMode="hidden">
            <a:xfrm>
              <a:off x="0" y="0"/>
              <a:ext cx="27" cy="432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4587" name="Rectangle 11"/>
          <p:cNvSpPr>
            <a:spLocks noGrp="1" noChangeArrowheads="1"/>
          </p:cNvSpPr>
          <p:nvPr>
            <p:ph type="title"/>
          </p:nvPr>
        </p:nvSpPr>
        <p:spPr bwMode="auto">
          <a:xfrm>
            <a:off x="12573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4588" name="Rectangle 12"/>
          <p:cNvSpPr>
            <a:spLocks noGrp="1" noChangeArrowheads="1"/>
          </p:cNvSpPr>
          <p:nvPr>
            <p:ph type="body" idx="1"/>
          </p:nvPr>
        </p:nvSpPr>
        <p:spPr bwMode="auto">
          <a:xfrm>
            <a:off x="12573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589" name="Rectangle 13"/>
          <p:cNvSpPr>
            <a:spLocks noGrp="1" noChangeArrowheads="1"/>
          </p:cNvSpPr>
          <p:nvPr>
            <p:ph type="dt" sz="half" idx="2"/>
          </p:nvPr>
        </p:nvSpPr>
        <p:spPr bwMode="auto">
          <a:xfrm>
            <a:off x="12573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400">
                <a:solidFill>
                  <a:schemeClr val="bg2"/>
                </a:solidFill>
              </a:defRPr>
            </a:lvl1pPr>
          </a:lstStyle>
          <a:p>
            <a:endParaRPr lang="en-US" altLang="en-US"/>
          </a:p>
        </p:txBody>
      </p:sp>
      <p:sp>
        <p:nvSpPr>
          <p:cNvPr id="24590" name="Rectangle 14"/>
          <p:cNvSpPr>
            <a:spLocks noGrp="1" noChangeArrowheads="1"/>
          </p:cNvSpPr>
          <p:nvPr>
            <p:ph type="ftr" sz="quarter" idx="3"/>
          </p:nvPr>
        </p:nvSpPr>
        <p:spPr bwMode="auto">
          <a:xfrm>
            <a:off x="36957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400">
                <a:solidFill>
                  <a:schemeClr val="bg2"/>
                </a:solidFill>
              </a:defRPr>
            </a:lvl1pPr>
          </a:lstStyle>
          <a:p>
            <a:endParaRPr lang="en-US" altLang="en-US"/>
          </a:p>
        </p:txBody>
      </p:sp>
      <p:sp>
        <p:nvSpPr>
          <p:cNvPr id="24591" name="Rectangle 15"/>
          <p:cNvSpPr>
            <a:spLocks noGrp="1" noChangeArrowheads="1"/>
          </p:cNvSpPr>
          <p:nvPr>
            <p:ph type="sldNum" sz="quarter" idx="4"/>
          </p:nvPr>
        </p:nvSpPr>
        <p:spPr bwMode="auto">
          <a:xfrm>
            <a:off x="71247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a:solidFill>
                  <a:schemeClr val="bg2"/>
                </a:solidFill>
              </a:defRPr>
            </a:lvl1pPr>
          </a:lstStyle>
          <a:p>
            <a:fld id="{6B4AE8B4-96F9-7443-9C20-C39E20602466}" type="slidenum">
              <a:rPr lang="en-US" altLang="en-US"/>
              <a:pPr/>
              <a:t>‹#›</a:t>
            </a:fld>
            <a:endParaRPr lang="en-US" altLang="en-US"/>
          </a:p>
        </p:txBody>
      </p:sp>
      <p:sp>
        <p:nvSpPr>
          <p:cNvPr id="24592" name="Rectangle 16"/>
          <p:cNvSpPr>
            <a:spLocks noChangeArrowheads="1"/>
          </p:cNvSpPr>
          <p:nvPr/>
        </p:nvSpPr>
        <p:spPr bwMode="auto">
          <a:xfrm>
            <a:off x="1117600" y="268288"/>
            <a:ext cx="8026400" cy="746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altLang="en-US" sz="240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chemeClr val="accent2"/>
        </a:buClr>
        <a:buSzPct val="85000"/>
        <a:buFont typeface="Wingdings"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folHlink"/>
        </a:buClr>
        <a:buSzPct val="80000"/>
        <a:buFont typeface="Wingdings"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hlink"/>
        </a:buClr>
        <a:buSzPct val="70000"/>
        <a:buFont typeface="Wingdings"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4.bin"/><Relationship Id="rId5" Type="http://schemas.openxmlformats.org/officeDocument/2006/relationships/image" Target="../media/image12.png"/><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5.bin"/><Relationship Id="rId5" Type="http://schemas.openxmlformats.org/officeDocument/2006/relationships/image" Target="../media/image13.png"/><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6.bin"/><Relationship Id="rId5" Type="http://schemas.openxmlformats.org/officeDocument/2006/relationships/image" Target="../media/image14.png"/><Relationship Id="rId6" Type="http://schemas.openxmlformats.org/officeDocument/2006/relationships/oleObject" Target="../embeddings/oleObject7.bin"/><Relationship Id="rId7" Type="http://schemas.openxmlformats.org/officeDocument/2006/relationships/image" Target="../media/image15.png"/><Relationship Id="rId8" Type="http://schemas.openxmlformats.org/officeDocument/2006/relationships/oleObject" Target="../embeddings/oleObject8.bin"/><Relationship Id="rId9" Type="http://schemas.openxmlformats.org/officeDocument/2006/relationships/image" Target="../media/image16.png"/><Relationship Id="rId10" Type="http://schemas.openxmlformats.org/officeDocument/2006/relationships/image" Target="../media/image17.jpeg"/><Relationship Id="rId1" Type="http://schemas.openxmlformats.org/officeDocument/2006/relationships/vmlDrawing" Target="../drawings/vmlDrawing5.vml"/><Relationship Id="rId2"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9.bin"/><Relationship Id="rId5" Type="http://schemas.openxmlformats.org/officeDocument/2006/relationships/image" Target="../media/image18.png"/><Relationship Id="rId6" Type="http://schemas.openxmlformats.org/officeDocument/2006/relationships/oleObject" Target="../embeddings/oleObject10.bin"/><Relationship Id="rId7" Type="http://schemas.openxmlformats.org/officeDocument/2006/relationships/image" Target="../media/image19.png"/><Relationship Id="rId1" Type="http://schemas.openxmlformats.org/officeDocument/2006/relationships/vmlDrawing" Target="../drawings/vmlDrawing6.vml"/><Relationship Id="rId2"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1.bin"/><Relationship Id="rId5" Type="http://schemas.openxmlformats.org/officeDocument/2006/relationships/image" Target="../media/image20.png"/><Relationship Id="rId6" Type="http://schemas.openxmlformats.org/officeDocument/2006/relationships/image" Target="../media/image21.jpeg"/><Relationship Id="rId7" Type="http://schemas.openxmlformats.org/officeDocument/2006/relationships/image" Target="../media/image22.png"/><Relationship Id="rId8" Type="http://schemas.openxmlformats.org/officeDocument/2006/relationships/image" Target="../media/image23.jpeg"/><Relationship Id="rId1" Type="http://schemas.openxmlformats.org/officeDocument/2006/relationships/vmlDrawing" Target="../drawings/vmlDrawing7.vml"/><Relationship Id="rId2"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5.png"/><Relationship Id="rId6" Type="http://schemas.openxmlformats.org/officeDocument/2006/relationships/oleObject" Target="../embeddings/oleObject2.bin"/><Relationship Id="rId7"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3.bin"/><Relationship Id="rId5" Type="http://schemas.openxmlformats.org/officeDocument/2006/relationships/image" Target="../media/image6.png"/><Relationship Id="rId6" Type="http://schemas.openxmlformats.org/officeDocument/2006/relationships/image" Target="../media/image8.jpeg"/><Relationship Id="rId1" Type="http://schemas.openxmlformats.org/officeDocument/2006/relationships/vmlDrawing" Target="../drawings/vmlDrawing2.vml"/><Relationship Id="rId2"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altLang="en-US" sz="4000">
                <a:latin typeface="Arial Black" charset="0"/>
              </a:rPr>
              <a:t>Urban Trees</a:t>
            </a:r>
            <a:br>
              <a:rPr lang="en-US" altLang="en-US" sz="4000">
                <a:latin typeface="Arial Black" charset="0"/>
              </a:rPr>
            </a:br>
            <a:r>
              <a:rPr lang="en-US" altLang="en-US" sz="4000">
                <a:latin typeface="Arial Black" charset="0"/>
              </a:rPr>
              <a:t> </a:t>
            </a:r>
            <a:r>
              <a:rPr lang="en-US" altLang="en-US" sz="4000"/>
              <a:t>Installation and Maintenance</a:t>
            </a:r>
          </a:p>
        </p:txBody>
      </p:sp>
      <p:sp>
        <p:nvSpPr>
          <p:cNvPr id="3075" name="Rectangle 3"/>
          <p:cNvSpPr>
            <a:spLocks noGrp="1" noChangeArrowheads="1"/>
          </p:cNvSpPr>
          <p:nvPr>
            <p:ph type="subTitle" idx="1"/>
          </p:nvPr>
        </p:nvSpPr>
        <p:spPr>
          <a:xfrm>
            <a:off x="1371600" y="3581400"/>
            <a:ext cx="7772400" cy="3048000"/>
          </a:xfrm>
        </p:spPr>
        <p:txBody>
          <a:bodyPr/>
          <a:lstStyle/>
          <a:p>
            <a:pPr>
              <a:lnSpc>
                <a:spcPct val="80000"/>
              </a:lnSpc>
            </a:pPr>
            <a:r>
              <a:rPr lang="en-US" altLang="en-US" sz="2800"/>
              <a:t>Developed by:</a:t>
            </a:r>
          </a:p>
          <a:p>
            <a:pPr>
              <a:lnSpc>
                <a:spcPct val="80000"/>
              </a:lnSpc>
            </a:pPr>
            <a:r>
              <a:rPr lang="en-US" altLang="en-US" sz="2800"/>
              <a:t>Sheldon Hammond, Northwest District ANR Program Development Coordinator</a:t>
            </a:r>
          </a:p>
          <a:p>
            <a:pPr>
              <a:lnSpc>
                <a:spcPct val="80000"/>
              </a:lnSpc>
            </a:pPr>
            <a:r>
              <a:rPr lang="en-US" altLang="en-US" sz="2800"/>
              <a:t>In Cooperation with</a:t>
            </a:r>
          </a:p>
          <a:p>
            <a:pPr>
              <a:lnSpc>
                <a:spcPct val="80000"/>
              </a:lnSpc>
            </a:pPr>
            <a:r>
              <a:rPr lang="en-US" altLang="en-US" sz="2800"/>
              <a:t>The University of Georgia</a:t>
            </a:r>
          </a:p>
          <a:p>
            <a:pPr>
              <a:lnSpc>
                <a:spcPct val="80000"/>
              </a:lnSpc>
            </a:pPr>
            <a:r>
              <a:rPr lang="en-US" altLang="en-US" sz="2800"/>
              <a:t>Cooperative Extension Service</a:t>
            </a:r>
          </a:p>
          <a:p>
            <a:pPr>
              <a:lnSpc>
                <a:spcPct val="80000"/>
              </a:lnSpc>
            </a:pPr>
            <a:r>
              <a:rPr lang="en-US" altLang="en-US" sz="2800"/>
              <a:t>Urban Forestry Issue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Watering</a:t>
            </a:r>
          </a:p>
        </p:txBody>
      </p:sp>
      <p:sp>
        <p:nvSpPr>
          <p:cNvPr id="16387" name="Rectangle 3"/>
          <p:cNvSpPr>
            <a:spLocks noGrp="1" noChangeArrowheads="1"/>
          </p:cNvSpPr>
          <p:nvPr>
            <p:ph type="body" sz="half" idx="1"/>
          </p:nvPr>
        </p:nvSpPr>
        <p:spPr/>
        <p:txBody>
          <a:bodyPr/>
          <a:lstStyle/>
          <a:p>
            <a:r>
              <a:rPr lang="en-US" altLang="en-US" sz="2800"/>
              <a:t>How : soaker hoses</a:t>
            </a:r>
          </a:p>
          <a:p>
            <a:r>
              <a:rPr lang="en-US" altLang="en-US" sz="2800"/>
              <a:t>How much: 1-3 in./wk </a:t>
            </a:r>
          </a:p>
          <a:p>
            <a:r>
              <a:rPr lang="en-US" altLang="en-US" sz="2800"/>
              <a:t>Where: Dripline</a:t>
            </a:r>
          </a:p>
          <a:p>
            <a:r>
              <a:rPr lang="en-US" altLang="en-US" sz="2800"/>
              <a:t>When: night </a:t>
            </a:r>
          </a:p>
          <a:p>
            <a:pPr>
              <a:buFont typeface="Wingdings" charset="2"/>
              <a:buNone/>
            </a:pPr>
            <a:r>
              <a:rPr lang="en-US" altLang="en-US" sz="2800"/>
              <a:t>	10 p.m. – 8 a.m.</a:t>
            </a:r>
          </a:p>
        </p:txBody>
      </p:sp>
      <p:graphicFrame>
        <p:nvGraphicFramePr>
          <p:cNvPr id="16388" name="Object 4"/>
          <p:cNvGraphicFramePr>
            <a:graphicFrameLocks noChangeAspect="1"/>
          </p:cNvGraphicFramePr>
          <p:nvPr>
            <p:ph sz="half" idx="2"/>
          </p:nvPr>
        </p:nvGraphicFramePr>
        <p:xfrm>
          <a:off x="5543550" y="2181225"/>
          <a:ext cx="3162300" cy="3714750"/>
        </p:xfrm>
        <a:graphic>
          <a:graphicData uri="http://schemas.openxmlformats.org/presentationml/2006/ole">
            <mc:AlternateContent xmlns:mc="http://schemas.openxmlformats.org/markup-compatibility/2006">
              <mc:Choice xmlns:v="urn:schemas-microsoft-com:vml" Requires="v">
                <p:oleObj spid="_x0000_s16390" name="Drawing" r:id="rId4" imgW="3162226" imgH="3714964" progId="Presentations.Drawing.10">
                  <p:embed/>
                </p:oleObj>
              </mc:Choice>
              <mc:Fallback>
                <p:oleObj name="Drawing" r:id="rId4" imgW="3162226" imgH="3714964" progId="Presentations.Drawing.1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3550" y="2181225"/>
                        <a:ext cx="31623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Pruning</a:t>
            </a:r>
          </a:p>
        </p:txBody>
      </p:sp>
      <p:sp>
        <p:nvSpPr>
          <p:cNvPr id="17411" name="Rectangle 3"/>
          <p:cNvSpPr>
            <a:spLocks noGrp="1" noChangeArrowheads="1"/>
          </p:cNvSpPr>
          <p:nvPr>
            <p:ph type="body" sz="half" idx="1"/>
          </p:nvPr>
        </p:nvSpPr>
        <p:spPr/>
        <p:txBody>
          <a:bodyPr/>
          <a:lstStyle/>
          <a:p>
            <a:r>
              <a:rPr lang="en-US" altLang="en-US" sz="2800"/>
              <a:t> When?</a:t>
            </a:r>
          </a:p>
          <a:p>
            <a:pPr lvl="1"/>
            <a:r>
              <a:rPr lang="en-US" altLang="en-US" sz="2400"/>
              <a:t>Winter – best time to prune</a:t>
            </a:r>
          </a:p>
          <a:p>
            <a:pPr lvl="1"/>
            <a:r>
              <a:rPr lang="en-US" altLang="en-US" sz="2400"/>
              <a:t>Spring – to maximize flowering</a:t>
            </a:r>
          </a:p>
          <a:p>
            <a:pPr lvl="1"/>
            <a:r>
              <a:rPr lang="en-US" altLang="en-US" sz="2400"/>
              <a:t>Summer – corrective pruning to remove hazards and diseases</a:t>
            </a:r>
          </a:p>
          <a:p>
            <a:pPr lvl="1"/>
            <a:r>
              <a:rPr lang="en-US" altLang="en-US" sz="2400"/>
              <a:t>Fall – no pruning</a:t>
            </a:r>
          </a:p>
          <a:p>
            <a:endParaRPr lang="en-US" altLang="en-US" sz="2800"/>
          </a:p>
          <a:p>
            <a:endParaRPr lang="en-US" altLang="en-US" sz="2800"/>
          </a:p>
        </p:txBody>
      </p:sp>
      <p:graphicFrame>
        <p:nvGraphicFramePr>
          <p:cNvPr id="17412" name="Object 4"/>
          <p:cNvGraphicFramePr>
            <a:graphicFrameLocks noChangeAspect="1"/>
          </p:cNvGraphicFramePr>
          <p:nvPr>
            <p:ph sz="half" idx="2"/>
          </p:nvPr>
        </p:nvGraphicFramePr>
        <p:xfrm>
          <a:off x="5257800" y="2781300"/>
          <a:ext cx="3619500" cy="2717800"/>
        </p:xfrm>
        <a:graphic>
          <a:graphicData uri="http://schemas.openxmlformats.org/presentationml/2006/ole">
            <mc:AlternateContent xmlns:mc="http://schemas.openxmlformats.org/markup-compatibility/2006">
              <mc:Choice xmlns:v="urn:schemas-microsoft-com:vml" Requires="v">
                <p:oleObj spid="_x0000_s17413" name="Drawing" r:id="rId4" imgW="4400211" imgH="3305541" progId="WPDraw30.Drawing">
                  <p:embed/>
                </p:oleObj>
              </mc:Choice>
              <mc:Fallback>
                <p:oleObj name="Drawing" r:id="rId4" imgW="4400211" imgH="3305541" progId="WPDraw30.Drawing">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781300"/>
                        <a:ext cx="3619500"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Pruning</a:t>
            </a:r>
          </a:p>
        </p:txBody>
      </p:sp>
      <p:sp>
        <p:nvSpPr>
          <p:cNvPr id="18435" name="Rectangle 3"/>
          <p:cNvSpPr>
            <a:spLocks noGrp="1" noChangeArrowheads="1"/>
          </p:cNvSpPr>
          <p:nvPr>
            <p:ph type="body" sz="half" idx="1"/>
          </p:nvPr>
        </p:nvSpPr>
        <p:spPr>
          <a:xfrm>
            <a:off x="1257300" y="1981200"/>
            <a:ext cx="7581900" cy="1981200"/>
          </a:xfrm>
        </p:spPr>
        <p:txBody>
          <a:bodyPr/>
          <a:lstStyle/>
          <a:p>
            <a:r>
              <a:rPr lang="en-US" altLang="en-US" sz="2800"/>
              <a:t>Pruning cuts</a:t>
            </a:r>
          </a:p>
          <a:p>
            <a:pPr lvl="1"/>
            <a:r>
              <a:rPr lang="en-US" altLang="en-US" sz="2400"/>
              <a:t>Prune branches leaving branch collar intact</a:t>
            </a:r>
          </a:p>
          <a:p>
            <a:pPr lvl="1"/>
            <a:r>
              <a:rPr lang="en-US" altLang="en-US" sz="2400"/>
              <a:t>Three Step Method</a:t>
            </a:r>
          </a:p>
        </p:txBody>
      </p:sp>
      <p:graphicFrame>
        <p:nvGraphicFramePr>
          <p:cNvPr id="18436" name="Object 4"/>
          <p:cNvGraphicFramePr>
            <a:graphicFrameLocks noChangeAspect="1"/>
          </p:cNvGraphicFramePr>
          <p:nvPr>
            <p:ph sz="quarter" idx="2"/>
          </p:nvPr>
        </p:nvGraphicFramePr>
        <p:xfrm>
          <a:off x="1447800" y="3962400"/>
          <a:ext cx="3759200" cy="2365375"/>
        </p:xfrm>
        <a:graphic>
          <a:graphicData uri="http://schemas.openxmlformats.org/presentationml/2006/ole">
            <mc:AlternateContent xmlns:mc="http://schemas.openxmlformats.org/markup-compatibility/2006">
              <mc:Choice xmlns:v="urn:schemas-microsoft-com:vml" Requires="v">
                <p:oleObj spid="_x0000_s18440" name="Drawing" r:id="rId4" imgW="4800634" imgH="3018987" progId="WPDraw30.Drawing">
                  <p:embed/>
                </p:oleObj>
              </mc:Choice>
              <mc:Fallback>
                <p:oleObj name="Drawing" r:id="rId4" imgW="4800634" imgH="3018987" progId="WPDraw30.Drawing">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962400"/>
                        <a:ext cx="3759200"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437" name="Object 5"/>
          <p:cNvGraphicFramePr>
            <a:graphicFrameLocks noChangeAspect="1"/>
          </p:cNvGraphicFramePr>
          <p:nvPr>
            <p:ph sz="quarter" idx="3"/>
          </p:nvPr>
        </p:nvGraphicFramePr>
        <p:xfrm>
          <a:off x="5562600" y="3975100"/>
          <a:ext cx="3276600" cy="2327275"/>
        </p:xfrm>
        <a:graphic>
          <a:graphicData uri="http://schemas.openxmlformats.org/presentationml/2006/ole">
            <mc:AlternateContent xmlns:mc="http://schemas.openxmlformats.org/markup-compatibility/2006">
              <mc:Choice xmlns:v="urn:schemas-microsoft-com:vml" Requires="v">
                <p:oleObj spid="_x0000_s18441" name="Drawing" r:id="rId6" imgW="3923990" imgH="2943038" progId="WPDraw30.Drawing">
                  <p:embed/>
                </p:oleObj>
              </mc:Choice>
              <mc:Fallback>
                <p:oleObj name="Drawing" r:id="rId6" imgW="3923990" imgH="2943038" progId="WPDraw30.Drawing">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3975100"/>
                        <a:ext cx="3276600" cy="232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438" name="Object 6"/>
          <p:cNvGraphicFramePr>
            <a:graphicFrameLocks noChangeAspect="1"/>
          </p:cNvGraphicFramePr>
          <p:nvPr/>
        </p:nvGraphicFramePr>
        <p:xfrm>
          <a:off x="1524000" y="3886200"/>
          <a:ext cx="3581400" cy="2443163"/>
        </p:xfrm>
        <a:graphic>
          <a:graphicData uri="http://schemas.openxmlformats.org/presentationml/2006/ole">
            <mc:AlternateContent xmlns:mc="http://schemas.openxmlformats.org/markup-compatibility/2006">
              <mc:Choice xmlns:v="urn:schemas-microsoft-com:vml" Requires="v">
                <p:oleObj spid="_x0000_s18442" name="Drawing" r:id="rId8" imgW="4952733" imgH="3315040" progId="WPDraw30.Drawing">
                  <p:embed/>
                </p:oleObj>
              </mc:Choice>
              <mc:Fallback>
                <p:oleObj name="Drawing" r:id="rId8" imgW="4952733" imgH="3315040" progId="WPDraw30.Drawing">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886200"/>
                        <a:ext cx="35814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8439" name="Picture 7" descr="pruningcu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886200"/>
            <a:ext cx="2990850" cy="2392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1843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843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84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Pruning</a:t>
            </a:r>
          </a:p>
        </p:txBody>
      </p:sp>
      <p:sp>
        <p:nvSpPr>
          <p:cNvPr id="19459" name="Rectangle 3"/>
          <p:cNvSpPr>
            <a:spLocks noGrp="1" noChangeArrowheads="1"/>
          </p:cNvSpPr>
          <p:nvPr>
            <p:ph type="body" sz="half" idx="1"/>
          </p:nvPr>
        </p:nvSpPr>
        <p:spPr/>
        <p:txBody>
          <a:bodyPr/>
          <a:lstStyle/>
          <a:p>
            <a:r>
              <a:rPr lang="en-US" altLang="en-US" sz="2800"/>
              <a:t>Improper pruning techniques</a:t>
            </a:r>
          </a:p>
          <a:p>
            <a:pPr lvl="1"/>
            <a:r>
              <a:rPr lang="en-US" altLang="en-US" sz="2400"/>
              <a:t>Topping</a:t>
            </a:r>
          </a:p>
          <a:p>
            <a:pPr lvl="1"/>
            <a:r>
              <a:rPr lang="en-US" altLang="en-US" sz="2400"/>
              <a:t>Flush cuts</a:t>
            </a:r>
          </a:p>
          <a:p>
            <a:pPr lvl="1"/>
            <a:r>
              <a:rPr lang="en-US" altLang="en-US" sz="2400"/>
              <a:t>Pruning more than 25% of crown</a:t>
            </a:r>
          </a:p>
          <a:p>
            <a:pPr lvl="1"/>
            <a:r>
              <a:rPr lang="en-US" altLang="en-US" sz="2400"/>
              <a:t>Wound dressings</a:t>
            </a:r>
          </a:p>
        </p:txBody>
      </p:sp>
      <p:graphicFrame>
        <p:nvGraphicFramePr>
          <p:cNvPr id="19460" name="Object 4"/>
          <p:cNvGraphicFramePr>
            <a:graphicFrameLocks noChangeAspect="1"/>
          </p:cNvGraphicFramePr>
          <p:nvPr>
            <p:ph sz="quarter" idx="2"/>
          </p:nvPr>
        </p:nvGraphicFramePr>
        <p:xfrm>
          <a:off x="6019800" y="1898650"/>
          <a:ext cx="2868613" cy="2216150"/>
        </p:xfrm>
        <a:graphic>
          <a:graphicData uri="http://schemas.openxmlformats.org/presentationml/2006/ole">
            <mc:AlternateContent xmlns:mc="http://schemas.openxmlformats.org/markup-compatibility/2006">
              <mc:Choice xmlns:v="urn:schemas-microsoft-com:vml" Requires="v">
                <p:oleObj spid="_x0000_s19462" name="Drawing" r:id="rId4" imgW="4572485" imgH="3533509" progId="WPDraw30.Drawing">
                  <p:embed/>
                </p:oleObj>
              </mc:Choice>
              <mc:Fallback>
                <p:oleObj name="Drawing" r:id="rId4" imgW="4572485" imgH="3533509" progId="WPDraw30.Drawing">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898650"/>
                        <a:ext cx="2868613"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461" name="Object 5"/>
          <p:cNvGraphicFramePr>
            <a:graphicFrameLocks noChangeAspect="1"/>
          </p:cNvGraphicFramePr>
          <p:nvPr>
            <p:ph sz="quarter" idx="3"/>
          </p:nvPr>
        </p:nvGraphicFramePr>
        <p:xfrm>
          <a:off x="4953000" y="3810000"/>
          <a:ext cx="2922588" cy="2557463"/>
        </p:xfrm>
        <a:graphic>
          <a:graphicData uri="http://schemas.openxmlformats.org/presentationml/2006/ole">
            <mc:AlternateContent xmlns:mc="http://schemas.openxmlformats.org/markup-compatibility/2006">
              <mc:Choice xmlns:v="urn:schemas-microsoft-com:vml" Requires="v">
                <p:oleObj spid="_x0000_s19463" name="Drawing" r:id="rId6" imgW="4428722" imgH="3876485" progId="WPDraw30.Drawing">
                  <p:embed/>
                </p:oleObj>
              </mc:Choice>
              <mc:Fallback>
                <p:oleObj name="Drawing" r:id="rId6" imgW="4428722" imgH="3876485" progId="WPDraw30.Drawing">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10000"/>
                        <a:ext cx="2922588" cy="255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Fertilizing</a:t>
            </a:r>
          </a:p>
        </p:txBody>
      </p:sp>
      <p:sp>
        <p:nvSpPr>
          <p:cNvPr id="20483" name="Rectangle 3"/>
          <p:cNvSpPr>
            <a:spLocks noGrp="1" noChangeArrowheads="1"/>
          </p:cNvSpPr>
          <p:nvPr>
            <p:ph type="body" sz="half" idx="1"/>
          </p:nvPr>
        </p:nvSpPr>
        <p:spPr/>
        <p:txBody>
          <a:bodyPr/>
          <a:lstStyle/>
          <a:p>
            <a:pPr>
              <a:lnSpc>
                <a:spcPct val="90000"/>
              </a:lnSpc>
            </a:pPr>
            <a:r>
              <a:rPr lang="en-US" altLang="en-US" sz="2400"/>
              <a:t>Soil test</a:t>
            </a:r>
          </a:p>
          <a:p>
            <a:pPr>
              <a:lnSpc>
                <a:spcPct val="90000"/>
              </a:lnSpc>
            </a:pPr>
            <a:r>
              <a:rPr lang="en-US" altLang="en-US" sz="2400"/>
              <a:t>Application: </a:t>
            </a:r>
          </a:p>
          <a:p>
            <a:pPr lvl="1">
              <a:lnSpc>
                <a:spcPct val="90000"/>
              </a:lnSpc>
            </a:pPr>
            <a:r>
              <a:rPr lang="en-US" altLang="en-US" sz="2000"/>
              <a:t>Surface</a:t>
            </a:r>
          </a:p>
          <a:p>
            <a:pPr lvl="1">
              <a:lnSpc>
                <a:spcPct val="90000"/>
              </a:lnSpc>
            </a:pPr>
            <a:r>
              <a:rPr lang="en-US" altLang="en-US" sz="2000"/>
              <a:t>Soil injection</a:t>
            </a:r>
          </a:p>
          <a:p>
            <a:pPr lvl="1">
              <a:lnSpc>
                <a:spcPct val="90000"/>
              </a:lnSpc>
            </a:pPr>
            <a:r>
              <a:rPr lang="en-US" altLang="en-US" sz="2000"/>
              <a:t>Trunk injection</a:t>
            </a:r>
          </a:p>
          <a:p>
            <a:pPr>
              <a:lnSpc>
                <a:spcPct val="90000"/>
              </a:lnSpc>
              <a:buFont typeface="Wingdings" charset="2"/>
              <a:buNone/>
            </a:pPr>
            <a:r>
              <a:rPr lang="en-US" altLang="en-US" sz="2400"/>
              <a:t>Other Guidelines</a:t>
            </a:r>
          </a:p>
          <a:p>
            <a:pPr lvl="1">
              <a:lnSpc>
                <a:spcPct val="90000"/>
              </a:lnSpc>
            </a:pPr>
            <a:r>
              <a:rPr lang="en-US" altLang="en-US" sz="2000"/>
              <a:t>Use slow release</a:t>
            </a:r>
          </a:p>
          <a:p>
            <a:pPr lvl="1">
              <a:lnSpc>
                <a:spcPct val="90000"/>
              </a:lnSpc>
            </a:pPr>
            <a:r>
              <a:rPr lang="en-US" altLang="en-US" sz="2000"/>
              <a:t>Fertilize at dripline</a:t>
            </a:r>
          </a:p>
          <a:p>
            <a:pPr lvl="1">
              <a:lnSpc>
                <a:spcPct val="90000"/>
              </a:lnSpc>
            </a:pPr>
            <a:r>
              <a:rPr lang="en-US" altLang="en-US" sz="2000"/>
              <a:t>Fertilize early and late spring; mid summer; avoid bud break</a:t>
            </a:r>
          </a:p>
        </p:txBody>
      </p:sp>
      <p:graphicFrame>
        <p:nvGraphicFramePr>
          <p:cNvPr id="20484" name="Object 4"/>
          <p:cNvGraphicFramePr>
            <a:graphicFrameLocks noChangeAspect="1"/>
          </p:cNvGraphicFramePr>
          <p:nvPr>
            <p:ph sz="quarter" idx="2"/>
          </p:nvPr>
        </p:nvGraphicFramePr>
        <p:xfrm>
          <a:off x="4267200" y="1600200"/>
          <a:ext cx="1524000" cy="1279525"/>
        </p:xfrm>
        <a:graphic>
          <a:graphicData uri="http://schemas.openxmlformats.org/presentationml/2006/ole">
            <mc:AlternateContent xmlns:mc="http://schemas.openxmlformats.org/markup-compatibility/2006">
              <mc:Choice xmlns:v="urn:schemas-microsoft-com:vml" Requires="v">
                <p:oleObj spid="_x0000_s20490" name="Drawing" r:id="rId4" imgW="3200211" imgH="2686001" progId="Presentations.Drawing.10">
                  <p:embed/>
                </p:oleObj>
              </mc:Choice>
              <mc:Fallback>
                <p:oleObj name="Drawing" r:id="rId4" imgW="3200211" imgH="2686001" progId="Presentations.Drawing.1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600200"/>
                        <a:ext cx="152400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20486" name="Picture 6" descr="6"/>
          <p:cNvPicPr>
            <a:picLocks noChangeAspect="1" noChangeArrowheads="1"/>
          </p:cNvPicPr>
          <p:nvPr>
            <p:ph sz="quarter" idx="3"/>
          </p:nvPr>
        </p:nvPicPr>
        <p:blipFill>
          <a:blip r:embed="rId6">
            <a:extLst>
              <a:ext uri="{28A0092B-C50C-407E-A947-70E740481C1C}">
                <a14:useLocalDpi xmlns:a14="http://schemas.microsoft.com/office/drawing/2010/main" val="0"/>
              </a:ext>
            </a:extLst>
          </a:blip>
          <a:srcRect r="24667" b="9390"/>
          <a:stretch>
            <a:fillRect/>
          </a:stretch>
        </p:blipFill>
        <p:spPr>
          <a:xfrm>
            <a:off x="5334000" y="2438400"/>
            <a:ext cx="2057400" cy="1624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0488" name="Picture 8" descr="tc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4648200"/>
            <a:ext cx="16827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489" name="Picture 9" descr="a10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4191000"/>
            <a:ext cx="1036638" cy="1492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Disease and Pest Control</a:t>
            </a:r>
          </a:p>
        </p:txBody>
      </p:sp>
      <p:sp>
        <p:nvSpPr>
          <p:cNvPr id="21507" name="Rectangle 3"/>
          <p:cNvSpPr>
            <a:spLocks noGrp="1" noChangeArrowheads="1"/>
          </p:cNvSpPr>
          <p:nvPr>
            <p:ph type="body" sz="half" idx="1"/>
          </p:nvPr>
        </p:nvSpPr>
        <p:spPr/>
        <p:txBody>
          <a:bodyPr/>
          <a:lstStyle/>
          <a:p>
            <a:r>
              <a:rPr lang="en-US" altLang="en-US" sz="2800"/>
              <a:t> Pruning – Sanitation</a:t>
            </a:r>
          </a:p>
          <a:p>
            <a:r>
              <a:rPr lang="en-US" altLang="en-US" sz="2800"/>
              <a:t>Biological Controls</a:t>
            </a:r>
          </a:p>
          <a:p>
            <a:r>
              <a:rPr lang="en-US" altLang="en-US" sz="2800"/>
              <a:t>Chemicals</a:t>
            </a:r>
          </a:p>
          <a:p>
            <a:pPr>
              <a:buFont typeface="Wingdings" charset="2"/>
              <a:buNone/>
            </a:pPr>
            <a:endParaRPr lang="en-US" altLang="en-US" sz="2800"/>
          </a:p>
        </p:txBody>
      </p:sp>
      <p:pic>
        <p:nvPicPr>
          <p:cNvPr id="21508" name="Picture 4" descr="cedar apple rusts"/>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638800" y="1981200"/>
            <a:ext cx="297180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1510" name="Picture 6" descr="waa1"/>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638800" y="4114800"/>
            <a:ext cx="297180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bpear damage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743200"/>
            <a:ext cx="4114800" cy="2792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2530" name="Rectangle 2"/>
          <p:cNvSpPr>
            <a:spLocks noGrp="1" noChangeArrowheads="1"/>
          </p:cNvSpPr>
          <p:nvPr>
            <p:ph type="title"/>
          </p:nvPr>
        </p:nvSpPr>
        <p:spPr/>
        <p:txBody>
          <a:bodyPr/>
          <a:lstStyle/>
          <a:p>
            <a:r>
              <a:rPr lang="en-US" altLang="en-US"/>
              <a:t>Removal</a:t>
            </a:r>
          </a:p>
        </p:txBody>
      </p:sp>
      <p:sp>
        <p:nvSpPr>
          <p:cNvPr id="22531" name="Rectangle 3"/>
          <p:cNvSpPr>
            <a:spLocks noGrp="1" noChangeArrowheads="1"/>
          </p:cNvSpPr>
          <p:nvPr>
            <p:ph type="body" sz="half" idx="1"/>
          </p:nvPr>
        </p:nvSpPr>
        <p:spPr/>
        <p:txBody>
          <a:bodyPr/>
          <a:lstStyle/>
          <a:p>
            <a:pPr>
              <a:lnSpc>
                <a:spcPct val="90000"/>
              </a:lnSpc>
            </a:pPr>
            <a:r>
              <a:rPr lang="en-US" altLang="en-US" sz="2800"/>
              <a:t>Reasons for removal:</a:t>
            </a:r>
          </a:p>
          <a:p>
            <a:pPr lvl="1">
              <a:lnSpc>
                <a:spcPct val="90000"/>
              </a:lnSpc>
            </a:pPr>
            <a:r>
              <a:rPr lang="en-US" altLang="en-US" sz="2400"/>
              <a:t>Poor condition and in decline</a:t>
            </a:r>
          </a:p>
          <a:p>
            <a:pPr lvl="1">
              <a:lnSpc>
                <a:spcPct val="90000"/>
              </a:lnSpc>
            </a:pPr>
            <a:r>
              <a:rPr lang="en-US" altLang="en-US" sz="2400"/>
              <a:t>Is a hazard or in a hazard location</a:t>
            </a:r>
          </a:p>
          <a:p>
            <a:pPr lvl="1">
              <a:lnSpc>
                <a:spcPct val="90000"/>
              </a:lnSpc>
            </a:pPr>
            <a:r>
              <a:rPr lang="en-US" altLang="en-US" sz="2400"/>
              <a:t>Diseased or the host to a pest that may spread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Acknowledgements</a:t>
            </a:r>
          </a:p>
        </p:txBody>
      </p:sp>
      <p:sp>
        <p:nvSpPr>
          <p:cNvPr id="27651" name="Rectangle 3"/>
          <p:cNvSpPr>
            <a:spLocks noGrp="1" noChangeArrowheads="1"/>
          </p:cNvSpPr>
          <p:nvPr>
            <p:ph type="body" idx="1"/>
          </p:nvPr>
        </p:nvSpPr>
        <p:spPr>
          <a:xfrm>
            <a:off x="1257300" y="1981200"/>
            <a:ext cx="7772400" cy="2667000"/>
          </a:xfrm>
        </p:spPr>
        <p:txBody>
          <a:bodyPr/>
          <a:lstStyle/>
          <a:p>
            <a:pPr>
              <a:lnSpc>
                <a:spcPct val="80000"/>
              </a:lnSpc>
            </a:pPr>
            <a:r>
              <a:rPr lang="en-US" altLang="en-US"/>
              <a:t>This publication/training was funded in full or in part by the USDA Forest Service Urban and Community Forestry Program as recommended by the National Urban and Community Forestry Advisory Council (NUCFAC).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Installation  Guidelines</a:t>
            </a:r>
          </a:p>
        </p:txBody>
      </p:sp>
      <p:sp>
        <p:nvSpPr>
          <p:cNvPr id="6147" name="Rectangle 3"/>
          <p:cNvSpPr>
            <a:spLocks noGrp="1" noChangeArrowheads="1"/>
          </p:cNvSpPr>
          <p:nvPr>
            <p:ph type="body" sz="half" idx="1"/>
          </p:nvPr>
        </p:nvSpPr>
        <p:spPr>
          <a:xfrm>
            <a:off x="1257300" y="1981200"/>
            <a:ext cx="4686300" cy="4114800"/>
          </a:xfrm>
        </p:spPr>
        <p:txBody>
          <a:bodyPr/>
          <a:lstStyle/>
          <a:p>
            <a:r>
              <a:rPr lang="en-US" altLang="en-US" sz="2800"/>
              <a:t>Choose a planting season</a:t>
            </a:r>
          </a:p>
          <a:p>
            <a:r>
              <a:rPr lang="en-US" altLang="en-US" sz="2800"/>
              <a:t>Prepare the site</a:t>
            </a:r>
          </a:p>
          <a:p>
            <a:r>
              <a:rPr lang="en-US" altLang="en-US" sz="2800"/>
              <a:t>Prepare the tree stock</a:t>
            </a:r>
          </a:p>
          <a:p>
            <a:r>
              <a:rPr lang="en-US" altLang="en-US" sz="2800"/>
              <a:t>Plant the tree</a:t>
            </a:r>
          </a:p>
        </p:txBody>
      </p:sp>
      <p:pic>
        <p:nvPicPr>
          <p:cNvPr id="6151" name="Picture 7" descr="plantings_vi"/>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3429000"/>
            <a:ext cx="4519613" cy="3413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Choose a Planting Season</a:t>
            </a:r>
          </a:p>
        </p:txBody>
      </p:sp>
      <p:sp>
        <p:nvSpPr>
          <p:cNvPr id="8195" name="Rectangle 3"/>
          <p:cNvSpPr>
            <a:spLocks noGrp="1" noChangeArrowheads="1"/>
          </p:cNvSpPr>
          <p:nvPr>
            <p:ph type="body" sz="half" idx="1"/>
          </p:nvPr>
        </p:nvSpPr>
        <p:spPr>
          <a:xfrm>
            <a:off x="1257300" y="2286000"/>
            <a:ext cx="4457700" cy="3276600"/>
          </a:xfrm>
        </p:spPr>
        <p:txBody>
          <a:bodyPr/>
          <a:lstStyle/>
          <a:p>
            <a:r>
              <a:rPr lang="en-US" altLang="en-US" sz="2800"/>
              <a:t>Bare root – fall/spring</a:t>
            </a:r>
          </a:p>
          <a:p>
            <a:r>
              <a:rPr lang="en-US" altLang="en-US" sz="2800"/>
              <a:t>B&amp;B – fall/winter/spring</a:t>
            </a:r>
          </a:p>
          <a:p>
            <a:r>
              <a:rPr lang="en-US" altLang="en-US" sz="2800"/>
              <a:t>Fabric Bag – fall/winter/spring</a:t>
            </a:r>
          </a:p>
          <a:p>
            <a:r>
              <a:rPr lang="en-US" altLang="en-US" sz="2800"/>
              <a:t>Container – all year (water in summer)</a:t>
            </a:r>
          </a:p>
        </p:txBody>
      </p:sp>
      <p:pic>
        <p:nvPicPr>
          <p:cNvPr id="8198" name="Picture 6" descr="scarifying_berk"/>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95950" y="2133600"/>
            <a:ext cx="2857500"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Preparing the site</a:t>
            </a:r>
          </a:p>
        </p:txBody>
      </p:sp>
      <p:sp>
        <p:nvSpPr>
          <p:cNvPr id="10243" name="Rectangle 3"/>
          <p:cNvSpPr>
            <a:spLocks noGrp="1" noChangeArrowheads="1"/>
          </p:cNvSpPr>
          <p:nvPr>
            <p:ph sz="half" idx="1"/>
          </p:nvPr>
        </p:nvSpPr>
        <p:spPr/>
        <p:txBody>
          <a:bodyPr/>
          <a:lstStyle/>
          <a:p>
            <a:r>
              <a:rPr lang="en-US" altLang="en-US" sz="2800"/>
              <a:t>Determine size of planting area </a:t>
            </a:r>
          </a:p>
          <a:p>
            <a:pPr lvl="1"/>
            <a:r>
              <a:rPr lang="en-US" altLang="en-US" sz="2400"/>
              <a:t>10 X the root ball</a:t>
            </a:r>
          </a:p>
          <a:p>
            <a:r>
              <a:rPr lang="en-US" altLang="en-US" sz="2800"/>
              <a:t>Determine the planting hole size.</a:t>
            </a:r>
          </a:p>
          <a:p>
            <a:pPr lvl="1"/>
            <a:r>
              <a:rPr lang="en-US" altLang="en-US" sz="2400"/>
              <a:t>3 X the root ball</a:t>
            </a:r>
          </a:p>
          <a:p>
            <a:r>
              <a:rPr lang="en-US" altLang="en-US" sz="2800"/>
              <a:t>Hole shape/depth</a:t>
            </a:r>
          </a:p>
        </p:txBody>
      </p:sp>
      <p:graphicFrame>
        <p:nvGraphicFramePr>
          <p:cNvPr id="10244" name="Object 4"/>
          <p:cNvGraphicFramePr>
            <a:graphicFrameLocks noChangeAspect="1"/>
          </p:cNvGraphicFramePr>
          <p:nvPr>
            <p:ph sz="quarter" idx="2"/>
          </p:nvPr>
        </p:nvGraphicFramePr>
        <p:xfrm>
          <a:off x="5105400" y="2133600"/>
          <a:ext cx="3429000" cy="2476500"/>
        </p:xfrm>
        <a:graphic>
          <a:graphicData uri="http://schemas.openxmlformats.org/presentationml/2006/ole">
            <mc:AlternateContent xmlns:mc="http://schemas.openxmlformats.org/markup-compatibility/2006">
              <mc:Choice xmlns:v="urn:schemas-microsoft-com:vml" Requires="v">
                <p:oleObj spid="_x0000_s10250" name="Drawing" r:id="rId4" imgW="6515192" imgH="4705572" progId="Presentations.Drawing.10">
                  <p:embed/>
                </p:oleObj>
              </mc:Choice>
              <mc:Fallback>
                <p:oleObj name="Drawing" r:id="rId4" imgW="6515192" imgH="4705572" progId="Presentations.Drawing.1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133600"/>
                        <a:ext cx="34290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9" name="Object 9"/>
          <p:cNvGraphicFramePr>
            <a:graphicFrameLocks noChangeAspect="1"/>
          </p:cNvGraphicFramePr>
          <p:nvPr>
            <p:ph sz="quarter" idx="3"/>
          </p:nvPr>
        </p:nvGraphicFramePr>
        <p:xfrm>
          <a:off x="5105400" y="4648200"/>
          <a:ext cx="3429000" cy="1689100"/>
        </p:xfrm>
        <a:graphic>
          <a:graphicData uri="http://schemas.openxmlformats.org/presentationml/2006/ole">
            <mc:AlternateContent xmlns:mc="http://schemas.openxmlformats.org/markup-compatibility/2006">
              <mc:Choice xmlns:v="urn:schemas-microsoft-com:vml" Requires="v">
                <p:oleObj spid="_x0000_s10251" name="Drawing" r:id="rId6" imgW="7601480" imgH="3743468" progId="Presentations.Drawing.10">
                  <p:embed/>
                </p:oleObj>
              </mc:Choice>
              <mc:Fallback>
                <p:oleObj name="Drawing" r:id="rId6" imgW="7601480" imgH="3743468" progId="Presentations.Drawing.10">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4648200"/>
                        <a:ext cx="342900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Prepare the Tree Stock</a:t>
            </a:r>
          </a:p>
        </p:txBody>
      </p:sp>
      <p:sp>
        <p:nvSpPr>
          <p:cNvPr id="11267" name="Rectangle 3"/>
          <p:cNvSpPr>
            <a:spLocks noGrp="1" noChangeArrowheads="1"/>
          </p:cNvSpPr>
          <p:nvPr>
            <p:ph sz="half" idx="1"/>
          </p:nvPr>
        </p:nvSpPr>
        <p:spPr>
          <a:xfrm>
            <a:off x="1257300" y="1981200"/>
            <a:ext cx="3238500" cy="4114800"/>
          </a:xfrm>
        </p:spPr>
        <p:txBody>
          <a:bodyPr/>
          <a:lstStyle/>
          <a:p>
            <a:r>
              <a:rPr lang="en-US" altLang="en-US" sz="2800"/>
              <a:t>Inspection</a:t>
            </a:r>
          </a:p>
          <a:p>
            <a:r>
              <a:rPr lang="en-US" altLang="en-US" sz="2800"/>
              <a:t>Handling</a:t>
            </a:r>
          </a:p>
          <a:p>
            <a:r>
              <a:rPr lang="en-US" altLang="en-US" sz="2800"/>
              <a:t>Storage</a:t>
            </a:r>
          </a:p>
          <a:p>
            <a:r>
              <a:rPr lang="en-US" altLang="en-US" sz="2800"/>
              <a:t>Removal of wrapping, cords, ties and labels</a:t>
            </a:r>
          </a:p>
        </p:txBody>
      </p:sp>
      <p:pic>
        <p:nvPicPr>
          <p:cNvPr id="11268" name="Picture 4" descr="transportation"/>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76800" y="2286000"/>
            <a:ext cx="3768725" cy="2387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1272" name="Rectangle 8"/>
          <p:cNvSpPr>
            <a:spLocks noGrp="1" noChangeArrowheads="1"/>
          </p:cNvSpPr>
          <p:nvPr>
            <p:ph sz="quarter" idx="3"/>
          </p:nvPr>
        </p:nvSpPr>
        <p:spPr/>
        <p:txBody>
          <a:bodyPr/>
          <a:lstStyle/>
          <a:p>
            <a:endParaRPr lang="en-US" altLang="en-US"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Plant the tree</a:t>
            </a:r>
          </a:p>
        </p:txBody>
      </p:sp>
      <p:sp>
        <p:nvSpPr>
          <p:cNvPr id="12291" name="Rectangle 3"/>
          <p:cNvSpPr>
            <a:spLocks noGrp="1" noChangeArrowheads="1"/>
          </p:cNvSpPr>
          <p:nvPr>
            <p:ph type="body" sz="half" idx="1"/>
          </p:nvPr>
        </p:nvSpPr>
        <p:spPr/>
        <p:txBody>
          <a:bodyPr/>
          <a:lstStyle/>
          <a:p>
            <a:r>
              <a:rPr lang="en-US" altLang="en-US" sz="2800"/>
              <a:t>Place root ball at ground level</a:t>
            </a:r>
          </a:p>
          <a:p>
            <a:r>
              <a:rPr lang="en-US" altLang="en-US" sz="2800"/>
              <a:t>Spread out roots</a:t>
            </a:r>
          </a:p>
          <a:p>
            <a:r>
              <a:rPr lang="en-US" altLang="en-US" sz="2800"/>
              <a:t>Soil amendments</a:t>
            </a:r>
          </a:p>
          <a:p>
            <a:r>
              <a:rPr lang="en-US" altLang="en-US" sz="2800"/>
              <a:t>Backfilling</a:t>
            </a:r>
          </a:p>
          <a:p>
            <a:pPr>
              <a:buFont typeface="Wingdings" charset="2"/>
              <a:buNone/>
            </a:pPr>
            <a:endParaRPr lang="en-US" altLang="en-US" sz="2800"/>
          </a:p>
          <a:p>
            <a:pPr>
              <a:buFont typeface="Wingdings" charset="2"/>
              <a:buNone/>
            </a:pPr>
            <a:endParaRPr lang="en-US" altLang="en-US" sz="2800"/>
          </a:p>
        </p:txBody>
      </p:sp>
      <p:graphicFrame>
        <p:nvGraphicFramePr>
          <p:cNvPr id="12292" name="Object 4"/>
          <p:cNvGraphicFramePr>
            <a:graphicFrameLocks noChangeAspect="1"/>
          </p:cNvGraphicFramePr>
          <p:nvPr>
            <p:ph sz="quarter" idx="2"/>
          </p:nvPr>
        </p:nvGraphicFramePr>
        <p:xfrm>
          <a:off x="2362200" y="4648200"/>
          <a:ext cx="3810000" cy="1876425"/>
        </p:xfrm>
        <a:graphic>
          <a:graphicData uri="http://schemas.openxmlformats.org/presentationml/2006/ole">
            <mc:AlternateContent xmlns:mc="http://schemas.openxmlformats.org/markup-compatibility/2006">
              <mc:Choice xmlns:v="urn:schemas-microsoft-com:vml" Requires="v">
                <p:oleObj spid="_x0000_s12296" name="Drawing" r:id="rId4" imgW="7601480" imgH="3743468" progId="Presentations.Drawing.10">
                  <p:embed/>
                </p:oleObj>
              </mc:Choice>
              <mc:Fallback>
                <p:oleObj name="Drawing" r:id="rId4" imgW="7601480" imgH="3743468" progId="Presentations.Drawing.1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648200"/>
                        <a:ext cx="38100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2294" name="Picture 6" descr="backfill_berk"/>
          <p:cNvPicPr>
            <a:picLocks noChangeAspect="1" noChangeArrowheads="1"/>
          </p:cNvPicPr>
          <p:nvPr>
            <p:ph sz="quarter" idx="3"/>
          </p:nvPr>
        </p:nvPicPr>
        <p:blipFill>
          <a:blip r:embed="rId6">
            <a:extLst>
              <a:ext uri="{28A0092B-C50C-407E-A947-70E740481C1C}">
                <a14:useLocalDpi xmlns:a14="http://schemas.microsoft.com/office/drawing/2010/main" val="0"/>
              </a:ext>
            </a:extLst>
          </a:blip>
          <a:srcRect r="7408" b="5556"/>
          <a:stretch>
            <a:fillRect/>
          </a:stretch>
        </p:blipFill>
        <p:spPr>
          <a:xfrm>
            <a:off x="6172200" y="1905000"/>
            <a:ext cx="2632075" cy="3581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Post-Planting Guidelines</a:t>
            </a:r>
          </a:p>
        </p:txBody>
      </p:sp>
      <p:sp>
        <p:nvSpPr>
          <p:cNvPr id="13315" name="Rectangle 3"/>
          <p:cNvSpPr>
            <a:spLocks noGrp="1" noChangeArrowheads="1"/>
          </p:cNvSpPr>
          <p:nvPr>
            <p:ph type="body" sz="half" idx="1"/>
          </p:nvPr>
        </p:nvSpPr>
        <p:spPr/>
        <p:txBody>
          <a:bodyPr/>
          <a:lstStyle/>
          <a:p>
            <a:r>
              <a:rPr lang="en-US" altLang="en-US" sz="2800"/>
              <a:t>Watering</a:t>
            </a:r>
          </a:p>
          <a:p>
            <a:r>
              <a:rPr lang="en-US" altLang="en-US" sz="2800"/>
              <a:t>Mulching</a:t>
            </a:r>
          </a:p>
          <a:p>
            <a:r>
              <a:rPr lang="en-US" altLang="en-US" sz="2800"/>
              <a:t>Pruning</a:t>
            </a:r>
          </a:p>
          <a:p>
            <a:r>
              <a:rPr lang="en-US" altLang="en-US" sz="2800"/>
              <a:t>Fertilizing</a:t>
            </a:r>
          </a:p>
          <a:p>
            <a:r>
              <a:rPr lang="en-US" altLang="en-US" sz="2800"/>
              <a:t>Staking and Guying</a:t>
            </a:r>
          </a:p>
        </p:txBody>
      </p:sp>
      <p:pic>
        <p:nvPicPr>
          <p:cNvPr id="13316" name="Picture 4" descr="mulch_berk"/>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r="6000" b="8000"/>
          <a:stretch>
            <a:fillRect/>
          </a:stretch>
        </p:blipFill>
        <p:spPr>
          <a:xfrm>
            <a:off x="5638800" y="1981200"/>
            <a:ext cx="2686050" cy="350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After Planting Maintenance</a:t>
            </a:r>
          </a:p>
        </p:txBody>
      </p:sp>
      <p:sp>
        <p:nvSpPr>
          <p:cNvPr id="14339" name="Rectangle 3"/>
          <p:cNvSpPr>
            <a:spLocks noGrp="1" noChangeArrowheads="1"/>
          </p:cNvSpPr>
          <p:nvPr>
            <p:ph type="body" sz="half" idx="1"/>
          </p:nvPr>
        </p:nvSpPr>
        <p:spPr>
          <a:xfrm>
            <a:off x="1257300" y="1981200"/>
            <a:ext cx="3619500" cy="4114800"/>
          </a:xfrm>
        </p:spPr>
        <p:txBody>
          <a:bodyPr/>
          <a:lstStyle/>
          <a:p>
            <a:r>
              <a:rPr lang="en-US" altLang="en-US"/>
              <a:t>Mulching</a:t>
            </a:r>
          </a:p>
          <a:p>
            <a:r>
              <a:rPr lang="en-US" altLang="en-US"/>
              <a:t>Watering</a:t>
            </a:r>
          </a:p>
          <a:p>
            <a:r>
              <a:rPr lang="en-US" altLang="en-US"/>
              <a:t>Pruning</a:t>
            </a:r>
          </a:p>
          <a:p>
            <a:r>
              <a:rPr lang="en-US" altLang="en-US"/>
              <a:t>Fertilizing</a:t>
            </a:r>
          </a:p>
          <a:p>
            <a:r>
              <a:rPr lang="en-US" altLang="en-US"/>
              <a:t>Disease and Pest Control</a:t>
            </a:r>
          </a:p>
          <a:p>
            <a:r>
              <a:rPr lang="en-US" altLang="en-US"/>
              <a:t>Removal</a:t>
            </a:r>
          </a:p>
        </p:txBody>
      </p:sp>
      <p:pic>
        <p:nvPicPr>
          <p:cNvPr id="14340" name="Picture 4" descr="plantings_vi"/>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2227263"/>
            <a:ext cx="4038600" cy="304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Mulching</a:t>
            </a:r>
          </a:p>
        </p:txBody>
      </p:sp>
      <p:sp>
        <p:nvSpPr>
          <p:cNvPr id="15363" name="Rectangle 3"/>
          <p:cNvSpPr>
            <a:spLocks noGrp="1" noChangeArrowheads="1"/>
          </p:cNvSpPr>
          <p:nvPr>
            <p:ph type="body" sz="half" idx="1"/>
          </p:nvPr>
        </p:nvSpPr>
        <p:spPr/>
        <p:txBody>
          <a:bodyPr/>
          <a:lstStyle/>
          <a:p>
            <a:pPr>
              <a:lnSpc>
                <a:spcPct val="80000"/>
              </a:lnSpc>
            </a:pPr>
            <a:r>
              <a:rPr lang="en-US" altLang="en-US" sz="2400"/>
              <a:t>Benefits</a:t>
            </a:r>
          </a:p>
          <a:p>
            <a:pPr lvl="1">
              <a:lnSpc>
                <a:spcPct val="80000"/>
              </a:lnSpc>
            </a:pPr>
            <a:r>
              <a:rPr lang="en-US" altLang="en-US" sz="2000"/>
              <a:t>Improves appearance,</a:t>
            </a:r>
          </a:p>
          <a:p>
            <a:pPr lvl="1">
              <a:lnSpc>
                <a:spcPct val="80000"/>
              </a:lnSpc>
            </a:pPr>
            <a:r>
              <a:rPr lang="en-US" altLang="en-US" sz="2000"/>
              <a:t> stimulates root growth, </a:t>
            </a:r>
          </a:p>
          <a:p>
            <a:pPr lvl="1">
              <a:lnSpc>
                <a:spcPct val="80000"/>
              </a:lnSpc>
            </a:pPr>
            <a:r>
              <a:rPr lang="en-US" altLang="en-US" sz="2000"/>
              <a:t>weed control,</a:t>
            </a:r>
          </a:p>
          <a:p>
            <a:pPr lvl="1">
              <a:lnSpc>
                <a:spcPct val="80000"/>
              </a:lnSpc>
            </a:pPr>
            <a:r>
              <a:rPr lang="en-US" altLang="en-US" sz="2000"/>
              <a:t> reduces soil erosion,</a:t>
            </a:r>
          </a:p>
          <a:p>
            <a:pPr lvl="1">
              <a:lnSpc>
                <a:spcPct val="80000"/>
              </a:lnSpc>
            </a:pPr>
            <a:r>
              <a:rPr lang="en-US" altLang="en-US" sz="2000"/>
              <a:t> conserves soil moisture, </a:t>
            </a:r>
          </a:p>
          <a:p>
            <a:pPr lvl="1">
              <a:lnSpc>
                <a:spcPct val="80000"/>
              </a:lnSpc>
            </a:pPr>
            <a:r>
              <a:rPr lang="en-US" altLang="en-US" sz="2000"/>
              <a:t>insulates soil, </a:t>
            </a:r>
          </a:p>
          <a:p>
            <a:pPr lvl="1">
              <a:lnSpc>
                <a:spcPct val="80000"/>
              </a:lnSpc>
            </a:pPr>
            <a:r>
              <a:rPr lang="en-US" altLang="en-US" sz="2000"/>
              <a:t>protects from mechanical damage</a:t>
            </a:r>
          </a:p>
          <a:p>
            <a:pPr>
              <a:lnSpc>
                <a:spcPct val="80000"/>
              </a:lnSpc>
            </a:pPr>
            <a:r>
              <a:rPr lang="en-US" altLang="en-US" sz="2400"/>
              <a:t>Types</a:t>
            </a:r>
          </a:p>
          <a:p>
            <a:pPr>
              <a:lnSpc>
                <a:spcPct val="80000"/>
              </a:lnSpc>
            </a:pPr>
            <a:r>
              <a:rPr lang="en-US" altLang="en-US" sz="2400"/>
              <a:t>Guidelines : Area, depth, method</a:t>
            </a:r>
          </a:p>
        </p:txBody>
      </p:sp>
      <p:pic>
        <p:nvPicPr>
          <p:cNvPr id="15364" name="Picture 4" descr="rootcalla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10250" y="1965325"/>
            <a:ext cx="2647950" cy="1997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5366" name="Picture 6" descr="mulch temps"/>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791200" y="4114800"/>
            <a:ext cx="2662238" cy="239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ndstone">
  <a:themeElements>
    <a:clrScheme name="Sandstone 1">
      <a:dk1>
        <a:srgbClr val="333333"/>
      </a:dk1>
      <a:lt1>
        <a:srgbClr val="BAB9A0"/>
      </a:lt1>
      <a:dk2>
        <a:srgbClr val="000000"/>
      </a:dk2>
      <a:lt2>
        <a:srgbClr val="333329"/>
      </a:lt2>
      <a:accent1>
        <a:srgbClr val="F4F3D9"/>
      </a:accent1>
      <a:accent2>
        <a:srgbClr val="E09142"/>
      </a:accent2>
      <a:accent3>
        <a:srgbClr val="D9D9CD"/>
      </a:accent3>
      <a:accent4>
        <a:srgbClr val="2A2A2A"/>
      </a:accent4>
      <a:accent5>
        <a:srgbClr val="F8F8E9"/>
      </a:accent5>
      <a:accent6>
        <a:srgbClr val="CB833B"/>
      </a:accent6>
      <a:hlink>
        <a:srgbClr val="AE4828"/>
      </a:hlink>
      <a:folHlink>
        <a:srgbClr val="6A6954"/>
      </a:folHlink>
    </a:clrScheme>
    <a:fontScheme name="Sandsto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ndstone 1">
        <a:dk1>
          <a:srgbClr val="333333"/>
        </a:dk1>
        <a:lt1>
          <a:srgbClr val="BAB9A0"/>
        </a:lt1>
        <a:dk2>
          <a:srgbClr val="000000"/>
        </a:dk2>
        <a:lt2>
          <a:srgbClr val="333329"/>
        </a:lt2>
        <a:accent1>
          <a:srgbClr val="F4F3D9"/>
        </a:accent1>
        <a:accent2>
          <a:srgbClr val="E09142"/>
        </a:accent2>
        <a:accent3>
          <a:srgbClr val="D9D9CD"/>
        </a:accent3>
        <a:accent4>
          <a:srgbClr val="2A2A2A"/>
        </a:accent4>
        <a:accent5>
          <a:srgbClr val="F8F8E9"/>
        </a:accent5>
        <a:accent6>
          <a:srgbClr val="CB833B"/>
        </a:accent6>
        <a:hlink>
          <a:srgbClr val="AE4828"/>
        </a:hlink>
        <a:folHlink>
          <a:srgbClr val="6A6954"/>
        </a:folHlink>
      </a:clrScheme>
      <a:clrMap bg1="lt1" tx1="dk1" bg2="lt2" tx2="dk2" accent1="accent1" accent2="accent2" accent3="accent3" accent4="accent4" accent5="accent5" accent6="accent6" hlink="hlink" folHlink="folHlink"/>
    </a:extraClrScheme>
    <a:extraClrScheme>
      <a:clrScheme name="Sandstone 2">
        <a:dk1>
          <a:srgbClr val="333333"/>
        </a:dk1>
        <a:lt1>
          <a:srgbClr val="BDB9BF"/>
        </a:lt1>
        <a:dk2>
          <a:srgbClr val="000000"/>
        </a:dk2>
        <a:lt2>
          <a:srgbClr val="333329"/>
        </a:lt2>
        <a:accent1>
          <a:srgbClr val="F4F3D9"/>
        </a:accent1>
        <a:accent2>
          <a:srgbClr val="E09142"/>
        </a:accent2>
        <a:accent3>
          <a:srgbClr val="DBD9DC"/>
        </a:accent3>
        <a:accent4>
          <a:srgbClr val="2A2A2A"/>
        </a:accent4>
        <a:accent5>
          <a:srgbClr val="F8F8E9"/>
        </a:accent5>
        <a:accent6>
          <a:srgbClr val="CB833B"/>
        </a:accent6>
        <a:hlink>
          <a:srgbClr val="AE4828"/>
        </a:hlink>
        <a:folHlink>
          <a:srgbClr val="6A6954"/>
        </a:folHlink>
      </a:clrScheme>
      <a:clrMap bg1="lt1" tx1="dk1" bg2="lt2" tx2="dk2" accent1="accent1" accent2="accent2" accent3="accent3" accent4="accent4" accent5="accent5" accent6="accent6" hlink="hlink" folHlink="folHlink"/>
    </a:extraClrScheme>
    <a:extraClrScheme>
      <a:clrScheme name="Sandstone 3">
        <a:dk1>
          <a:srgbClr val="3D3D3D"/>
        </a:dk1>
        <a:lt1>
          <a:srgbClr val="EAEAEA"/>
        </a:lt1>
        <a:dk2>
          <a:srgbClr val="000000"/>
        </a:dk2>
        <a:lt2>
          <a:srgbClr val="333333"/>
        </a:lt2>
        <a:accent1>
          <a:srgbClr val="FFFFFF"/>
        </a:accent1>
        <a:accent2>
          <a:srgbClr val="969696"/>
        </a:accent2>
        <a:accent3>
          <a:srgbClr val="F3F3F3"/>
        </a:accent3>
        <a:accent4>
          <a:srgbClr val="333333"/>
        </a:accent4>
        <a:accent5>
          <a:srgbClr val="FFFFFF"/>
        </a:accent5>
        <a:accent6>
          <a:srgbClr val="878787"/>
        </a:accent6>
        <a:hlink>
          <a:srgbClr val="4D4D4D"/>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1831</Words>
  <Application>Microsoft Macintosh PowerPoint</Application>
  <PresentationFormat>On-screen Show (4:3)</PresentationFormat>
  <Paragraphs>252</Paragraphs>
  <Slides>17</Slides>
  <Notes>16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3" baseType="lpstr">
      <vt:lpstr>Arial</vt:lpstr>
      <vt:lpstr>Wingdings</vt:lpstr>
      <vt:lpstr>Arial Black</vt:lpstr>
      <vt:lpstr>Sandstone</vt:lpstr>
      <vt:lpstr>Corel Presentations 10 Drawing</vt:lpstr>
      <vt:lpstr>Corel Presentations 8 Drawing</vt:lpstr>
      <vt:lpstr>Urban Trees  Installation and Maintenance</vt:lpstr>
      <vt:lpstr>Installation  Guidelines</vt:lpstr>
      <vt:lpstr>Choose a Planting Season</vt:lpstr>
      <vt:lpstr>Preparing the site</vt:lpstr>
      <vt:lpstr>Prepare the Tree Stock</vt:lpstr>
      <vt:lpstr>Plant the tree</vt:lpstr>
      <vt:lpstr>Post-Planting Guidelines</vt:lpstr>
      <vt:lpstr>After Planting Maintenance</vt:lpstr>
      <vt:lpstr>Mulching</vt:lpstr>
      <vt:lpstr>Watering</vt:lpstr>
      <vt:lpstr>Pruning</vt:lpstr>
      <vt:lpstr>Pruning</vt:lpstr>
      <vt:lpstr>Pruning</vt:lpstr>
      <vt:lpstr>Fertilizing</vt:lpstr>
      <vt:lpstr>Disease and Pest Control</vt:lpstr>
      <vt:lpstr>Removal</vt:lpstr>
      <vt:lpstr>Acknowledgements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Trees  Installation and Maintenance</dc:title>
  <dc:creator>George Braman</dc:creator>
  <cp:lastModifiedBy>George Braman</cp:lastModifiedBy>
  <cp:revision>1</cp:revision>
  <dcterms:created xsi:type="dcterms:W3CDTF">2015-09-08T00:32:02Z</dcterms:created>
  <dcterms:modified xsi:type="dcterms:W3CDTF">2015-09-08T00:33:27Z</dcterms:modified>
</cp:coreProperties>
</file>