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72" r:id="rId9"/>
    <p:sldId id="276" r:id="rId10"/>
    <p:sldId id="277" r:id="rId11"/>
    <p:sldId id="278" r:id="rId12"/>
    <p:sldId id="279" r:id="rId13"/>
    <p:sldId id="280" r:id="rId14"/>
    <p:sldId id="281" r:id="rId15"/>
    <p:sldId id="282" r:id="rId16"/>
    <p:sldId id="283" r:id="rId17"/>
    <p:sldId id="285" r:id="rId18"/>
    <p:sldId id="284" r:id="rId19"/>
    <p:sldId id="273" r:id="rId20"/>
    <p:sldId id="286" r:id="rId21"/>
    <p:sldId id="274" r:id="rId22"/>
    <p:sldId id="275" r:id="rId23"/>
    <p:sldId id="287" r:id="rId24"/>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823" autoAdjust="0"/>
  </p:normalViewPr>
  <p:slideViewPr>
    <p:cSldViewPr>
      <p:cViewPr>
        <p:scale>
          <a:sx n="66" d="100"/>
          <a:sy n="66" d="100"/>
        </p:scale>
        <p:origin x="3504" y="10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42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lvl1pPr>
          </a:lstStyle>
          <a:p>
            <a:endParaRPr lang="en-US" altLang="en-US"/>
          </a:p>
        </p:txBody>
      </p:sp>
      <p:sp>
        <p:nvSpPr>
          <p:cNvPr id="942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a:lvl1pPr>
          </a:lstStyle>
          <a:p>
            <a:endParaRPr lang="en-US" altLang="en-US"/>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lvl1pPr>
          </a:lstStyle>
          <a:p>
            <a:fld id="{94F44447-4FA3-5641-A1AE-18E80A93E054}" type="slidenum">
              <a:rPr lang="en-US" altLang="en-US"/>
              <a:pPr/>
              <a:t>‹#›</a:t>
            </a:fld>
            <a:endParaRPr lang="en-US" altLang="en-US"/>
          </a:p>
        </p:txBody>
      </p:sp>
    </p:spTree>
    <p:extLst>
      <p:ext uri="{BB962C8B-B14F-4D97-AF65-F5344CB8AC3E}">
        <p14:creationId xmlns:p14="http://schemas.microsoft.com/office/powerpoint/2010/main" val="1211271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lvl1pPr>
          </a:lstStyle>
          <a:p>
            <a:endParaRPr lang="en-US" altLang="en-US"/>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a:lvl1pPr>
          </a:lstStyle>
          <a:p>
            <a:endParaRPr lang="en-US" alt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lvl1pPr>
          </a:lstStyle>
          <a:p>
            <a:fld id="{F626D1E8-7728-1043-96D9-3F681EFDB963}" type="slidenum">
              <a:rPr lang="en-US" altLang="en-US"/>
              <a:pPr/>
              <a:t>‹#›</a:t>
            </a:fld>
            <a:endParaRPr lang="en-US" altLang="en-US"/>
          </a:p>
        </p:txBody>
      </p:sp>
    </p:spTree>
    <p:extLst>
      <p:ext uri="{BB962C8B-B14F-4D97-AF65-F5344CB8AC3E}">
        <p14:creationId xmlns:p14="http://schemas.microsoft.com/office/powerpoint/2010/main" val="669859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1C4E8-FE6D-6E4B-8A44-FD8A2A395838}" type="slidenum">
              <a:rPr lang="en-US" altLang="en-US"/>
              <a:pPr/>
              <a:t>1</a:t>
            </a:fld>
            <a:endParaRPr lang="en-US" alt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a:t>Dendrology actually means "the study of trees." The study of dendrology also includes knowledge about characteristics of trees and their geographical range.  Learning how to identify trees takes time and experience, but once familiar with how to do it, it is a valuable skill for urban foresters.</a:t>
            </a:r>
          </a:p>
        </p:txBody>
      </p:sp>
    </p:spTree>
    <p:extLst>
      <p:ext uri="{BB962C8B-B14F-4D97-AF65-F5344CB8AC3E}">
        <p14:creationId xmlns:p14="http://schemas.microsoft.com/office/powerpoint/2010/main" val="184371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455DD-69B1-AC4D-85B2-E1B2A5213531}" type="slidenum">
              <a:rPr lang="en-US" altLang="en-US"/>
              <a:pPr/>
              <a:t>10</a:t>
            </a:fld>
            <a:endParaRPr lang="en-US" alt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en-US"/>
              <a:t>Determining the type of leaf can be the first step in tree identification. There are two different leaf types, hardwood and softwood.</a:t>
            </a:r>
          </a:p>
          <a:p>
            <a:r>
              <a:rPr lang="en-US" altLang="en-US"/>
              <a:t>Looking at hardwood leaf types first.</a:t>
            </a:r>
          </a:p>
          <a:p>
            <a:endParaRPr lang="en-US" altLang="en-US"/>
          </a:p>
          <a:p>
            <a:r>
              <a:rPr lang="en-US" altLang="en-US"/>
              <a:t>They can have either a simple or a compound leaf. </a:t>
            </a:r>
          </a:p>
          <a:p>
            <a:r>
              <a:rPr lang="en-US" altLang="en-US"/>
              <a:t>A simple leaf has a single blade or lamina, as shown in figure 1.</a:t>
            </a:r>
          </a:p>
          <a:p>
            <a:r>
              <a:rPr lang="en-US" altLang="en-US"/>
              <a:t>A compound leaf has two or more blades that are called leaflets, as shown in figure 2. The stalk to which the blades are attached is called a rachis</a:t>
            </a:r>
            <a:r>
              <a:rPr lang="en-US" altLang="en-US" b="1" i="1"/>
              <a:t>.</a:t>
            </a:r>
            <a:r>
              <a:rPr lang="en-US" altLang="en-US"/>
              <a:t> The arrangement of the leaflets on the rachis determines the particular type of compound leaf. There are several types of compound leaves</a:t>
            </a:r>
          </a:p>
          <a:p>
            <a:endParaRPr lang="en-US" altLang="en-US"/>
          </a:p>
        </p:txBody>
      </p:sp>
    </p:spTree>
    <p:extLst>
      <p:ext uri="{BB962C8B-B14F-4D97-AF65-F5344CB8AC3E}">
        <p14:creationId xmlns:p14="http://schemas.microsoft.com/office/powerpoint/2010/main" val="170793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CE364-8A7A-DA4A-A469-828B27A6942D}" type="slidenum">
              <a:rPr lang="en-US" altLang="en-US"/>
              <a:pPr/>
              <a:t>11</a:t>
            </a:fld>
            <a:endParaRPr lang="en-US" alt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ltLang="en-US"/>
              <a:t>A pinnately compound leaf has leaflets arranged laterally on the rachis. A leaf with an odd number of leaflets on the rachis is called an odd pinnate leaf. A boxelder tree has odd pinnate leaves. A leaf with an even number of leaflets is called an even pinnate, such as the hornless common honeylocust. </a:t>
            </a:r>
          </a:p>
          <a:p>
            <a:endParaRPr lang="en-US" altLang="en-US"/>
          </a:p>
          <a:p>
            <a:r>
              <a:rPr lang="en-US" altLang="en-US"/>
              <a:t>A bipinnately compound leaf has multiple leaflets attached to a leaf-bearing stalk off the rachis, such as the mimosa. </a:t>
            </a:r>
          </a:p>
          <a:p>
            <a:endParaRPr lang="en-US" altLang="en-US"/>
          </a:p>
          <a:p>
            <a:r>
              <a:rPr lang="en-US" altLang="en-US"/>
              <a:t>A palmately compound leaf has each leaflet attached to a common point, such as the buckeye. </a:t>
            </a:r>
          </a:p>
        </p:txBody>
      </p:sp>
    </p:spTree>
    <p:extLst>
      <p:ext uri="{BB962C8B-B14F-4D97-AF65-F5344CB8AC3E}">
        <p14:creationId xmlns:p14="http://schemas.microsoft.com/office/powerpoint/2010/main" val="207317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9A44E-7A2A-5F4F-9225-B8198919C251}" type="slidenum">
              <a:rPr lang="en-US" altLang="en-US"/>
              <a:pPr/>
              <a:t>12</a:t>
            </a:fld>
            <a:endParaRPr lang="en-US" alt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a:t>Softwoods, such as conifers, usually have different leaf types than hardwoods. Remember not all softwoods have evergreen foliage. The three types of softwood leaves are awl-like, scale-like, and needle-like. </a:t>
            </a:r>
          </a:p>
          <a:p>
            <a:endParaRPr lang="en-US" altLang="en-US"/>
          </a:p>
          <a:p>
            <a:r>
              <a:rPr lang="en-US" altLang="en-US"/>
              <a:t>Awl-like needles are elongated, taper to a fine point, and are usually sharp to the touch. Many Junipers have awl-like shaped foliage. </a:t>
            </a:r>
          </a:p>
          <a:p>
            <a:endParaRPr lang="en-US" altLang="en-US"/>
          </a:p>
          <a:p>
            <a:r>
              <a:rPr lang="en-US" altLang="en-US"/>
              <a:t>Scale-like foliage overlaps like the shingles on a roof or the scales of a fish. This type of foliage often feels soft when touched. The eastern redcedar has this type of foliage. </a:t>
            </a:r>
          </a:p>
          <a:p>
            <a:endParaRPr lang="en-US" altLang="en-US"/>
          </a:p>
          <a:p>
            <a:r>
              <a:rPr lang="en-US" altLang="en-US"/>
              <a:t>Needle-like foliage, like that of the pine family, is found on several evergreen genera and species. Needles may be flat or angular in cross-section. The number of needles and the length of the needles may also help in identification. </a:t>
            </a:r>
          </a:p>
        </p:txBody>
      </p:sp>
    </p:spTree>
    <p:extLst>
      <p:ext uri="{BB962C8B-B14F-4D97-AF65-F5344CB8AC3E}">
        <p14:creationId xmlns:p14="http://schemas.microsoft.com/office/powerpoint/2010/main" val="86068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C4DE7-FB08-F247-884F-3769852D8CEE}" type="slidenum">
              <a:rPr lang="en-US" altLang="en-US"/>
              <a:pPr/>
              <a:t>13</a:t>
            </a:fld>
            <a:endParaRPr lang="en-US"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a:t>The shape of the leaf is very useful in tree identification and is usually the same on all trees in a species. Determined by the outline of the blade of the leaf, there are several different shapes. Leaflets on a compound leaf may have two different shapes, depending whether they are located on the side or tip of the stalk. </a:t>
            </a:r>
          </a:p>
          <a:p>
            <a:endParaRPr lang="en-US" altLang="en-US"/>
          </a:p>
          <a:p>
            <a:r>
              <a:rPr lang="en-US" altLang="en-US"/>
              <a:t>Some of the most common are:</a:t>
            </a:r>
          </a:p>
          <a:p>
            <a:pPr>
              <a:spcBef>
                <a:spcPct val="0"/>
              </a:spcBef>
            </a:pPr>
            <a:r>
              <a:rPr lang="en-US" altLang="en-US"/>
              <a:t>Ovate    Lanceolate    Cordate    Spatulate Ellipitcal  Obovate   Oblanceolate</a:t>
            </a:r>
          </a:p>
          <a:p>
            <a:pPr>
              <a:spcBef>
                <a:spcPct val="0"/>
              </a:spcBef>
            </a:pPr>
            <a:endParaRPr lang="en-US" altLang="en-US"/>
          </a:p>
          <a:p>
            <a:pPr>
              <a:spcBef>
                <a:spcPct val="0"/>
              </a:spcBef>
            </a:pPr>
            <a:r>
              <a:rPr lang="en-US" altLang="en-US"/>
              <a:t>Obcordate  Oblong  Reniform       Linear   Cuneate    Peltate       Hastate</a:t>
            </a:r>
          </a:p>
          <a:p>
            <a:endParaRPr lang="en-US" altLang="en-US"/>
          </a:p>
        </p:txBody>
      </p:sp>
    </p:spTree>
    <p:extLst>
      <p:ext uri="{BB962C8B-B14F-4D97-AF65-F5344CB8AC3E}">
        <p14:creationId xmlns:p14="http://schemas.microsoft.com/office/powerpoint/2010/main" val="16590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DE4CF-8442-A646-AE35-DF0B9BB92BAD}" type="slidenum">
              <a:rPr lang="en-US" altLang="en-US"/>
              <a:pPr/>
              <a:t>14</a:t>
            </a:fld>
            <a:endParaRPr lang="en-US" alt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b="1"/>
              <a:t>Leaf arrangement</a:t>
            </a:r>
            <a:br>
              <a:rPr lang="en-US" altLang="en-US" b="1"/>
            </a:br>
            <a:r>
              <a:rPr lang="en-US" altLang="en-US"/>
              <a:t>Observing how leaves are arranged on a twig may assist in tree identification. Hardwood leaves are arranged in one of three ways, opposite, whorled and alternate. </a:t>
            </a:r>
          </a:p>
          <a:p>
            <a:endParaRPr lang="en-US" altLang="en-US"/>
          </a:p>
          <a:p>
            <a:r>
              <a:rPr lang="en-US" altLang="en-US"/>
              <a:t>Opposite leaf arrangement refers to leaves that are even with each other on opposite sides of the twig.  An example of this is the maple.</a:t>
            </a:r>
          </a:p>
          <a:p>
            <a:endParaRPr lang="en-US" altLang="en-US"/>
          </a:p>
          <a:p>
            <a:r>
              <a:rPr lang="en-US" altLang="en-US"/>
              <a:t>Three or more leaves found at the same node, or bud, on a twig are whorled. An example of this is the fringetree.</a:t>
            </a:r>
          </a:p>
          <a:p>
            <a:endParaRPr lang="en-US" altLang="en-US"/>
          </a:p>
          <a:p>
            <a:endParaRPr lang="en-US" altLang="en-US"/>
          </a:p>
          <a:p>
            <a:r>
              <a:rPr lang="en-US" altLang="en-US"/>
              <a:t>Alternate leaf arrangement occurs when one leaf is attached at each node, arranged in a spiral pattern around the twig. An example of this is the water oak.</a:t>
            </a:r>
          </a:p>
          <a:p>
            <a:endParaRPr lang="en-US" altLang="en-US"/>
          </a:p>
        </p:txBody>
      </p:sp>
    </p:spTree>
    <p:extLst>
      <p:ext uri="{BB962C8B-B14F-4D97-AF65-F5344CB8AC3E}">
        <p14:creationId xmlns:p14="http://schemas.microsoft.com/office/powerpoint/2010/main" val="984671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4351D-A9BB-1347-98E0-EF886E0F17D9}" type="slidenum">
              <a:rPr lang="en-US" altLang="en-US"/>
              <a:pPr/>
              <a:t>15</a:t>
            </a:fld>
            <a:endParaRPr lang="en-US" alt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en-US" b="1"/>
              <a:t>Leaf venation</a:t>
            </a:r>
            <a:br>
              <a:rPr lang="en-US" altLang="en-US" b="1"/>
            </a:br>
            <a:r>
              <a:rPr lang="en-US" altLang="en-US"/>
              <a:t>The venation, or the pattern of the veins, may help in identifying hardwood trees. The four primary venation patterns are pinnate, palmate, parallel, and dichotomous. </a:t>
            </a:r>
          </a:p>
          <a:p>
            <a:endParaRPr lang="en-US" altLang="en-US"/>
          </a:p>
          <a:p>
            <a:r>
              <a:rPr lang="en-US" altLang="en-US"/>
              <a:t>Pinnate venation has a prominent central vein that extends from the base, where the petiole attaches to the blade, to the apex or tip of the leaf. The overall effect is that of a fishbone. </a:t>
            </a:r>
          </a:p>
          <a:p>
            <a:endParaRPr lang="en-US" altLang="en-US"/>
          </a:p>
          <a:p>
            <a:r>
              <a:rPr lang="en-US" altLang="en-US"/>
              <a:t>Palmate venation is when three or more veins branch from the base of a leaf </a:t>
            </a:r>
          </a:p>
          <a:p>
            <a:endParaRPr lang="en-US" altLang="en-US"/>
          </a:p>
          <a:p>
            <a:r>
              <a:rPr lang="en-US" altLang="en-US"/>
              <a:t>The veins run parallel to each other along the length of the leaf in parallel venation. </a:t>
            </a:r>
          </a:p>
          <a:p>
            <a:endParaRPr lang="en-US" altLang="en-US"/>
          </a:p>
          <a:p>
            <a:r>
              <a:rPr lang="en-US" altLang="en-US"/>
              <a:t>With dichotomous venation the veins extend for a distance forming a "Y" type pattern. It is found in a limited number of leaves. </a:t>
            </a:r>
          </a:p>
        </p:txBody>
      </p:sp>
    </p:spTree>
    <p:extLst>
      <p:ext uri="{BB962C8B-B14F-4D97-AF65-F5344CB8AC3E}">
        <p14:creationId xmlns:p14="http://schemas.microsoft.com/office/powerpoint/2010/main" val="86179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3656E-7FFC-A24E-B720-BA07EBA12F09}" type="slidenum">
              <a:rPr lang="en-US" altLang="en-US"/>
              <a:pPr/>
              <a:t>16</a:t>
            </a:fld>
            <a:endParaRPr lang="en-US" alt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ltLang="en-US" b="1"/>
              <a:t>Leaf apex and base</a:t>
            </a:r>
            <a:br>
              <a:rPr lang="en-US" altLang="en-US" b="1"/>
            </a:br>
            <a:r>
              <a:rPr lang="en-US" altLang="en-US"/>
              <a:t>The tip of a blade that is farthest from the petiole, or stalk, is called the apex. The part of the blade nearest to the petiole is called the base. Examples of common shapes for apices and bases are:</a:t>
            </a:r>
          </a:p>
          <a:p>
            <a:pPr algn="ctr"/>
            <a:r>
              <a:rPr lang="en-US" altLang="en-US"/>
              <a:t>Apices</a:t>
            </a:r>
          </a:p>
          <a:p>
            <a:pPr algn="ctr"/>
            <a:r>
              <a:rPr lang="en-US" altLang="en-US"/>
              <a:t> Acute, Acuminate, Obtuse, Truncate, Emarginate, Cuspidate</a:t>
            </a:r>
          </a:p>
          <a:p>
            <a:pPr algn="ctr"/>
            <a:endParaRPr lang="en-US" altLang="en-US"/>
          </a:p>
          <a:p>
            <a:pPr algn="ctr"/>
            <a:r>
              <a:rPr lang="en-US" altLang="en-US"/>
              <a:t>Bases</a:t>
            </a:r>
          </a:p>
          <a:p>
            <a:pPr algn="ctr"/>
            <a:r>
              <a:rPr lang="en-US" altLang="en-US"/>
              <a:t>Obtuse, Acute, Cuneate, Oblique, Cordate</a:t>
            </a:r>
          </a:p>
        </p:txBody>
      </p:sp>
    </p:spTree>
    <p:extLst>
      <p:ext uri="{BB962C8B-B14F-4D97-AF65-F5344CB8AC3E}">
        <p14:creationId xmlns:p14="http://schemas.microsoft.com/office/powerpoint/2010/main" val="148516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BEB42-9CB6-884D-BDB3-23F6FF31552B}" type="slidenum">
              <a:rPr lang="en-US" altLang="en-US"/>
              <a:pPr/>
              <a:t>17</a:t>
            </a:fld>
            <a:endParaRPr lang="en-US" alt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ltLang="en-US" b="1"/>
              <a:t>Leaf margin</a:t>
            </a:r>
            <a:br>
              <a:rPr lang="en-US" altLang="en-US" b="1"/>
            </a:br>
            <a:r>
              <a:rPr lang="en-US" altLang="en-US"/>
              <a:t>The edge of the leaf is called the margin. The margin is distinctive and may serve to assist in separating closely related forms. Examples of leaf margins are : Entire, Serrate, Serrulate, Doubly-serrate, Dentate, Crenate, Incised or lobed, Sinuate</a:t>
            </a:r>
          </a:p>
        </p:txBody>
      </p:sp>
    </p:spTree>
    <p:extLst>
      <p:ext uri="{BB962C8B-B14F-4D97-AF65-F5344CB8AC3E}">
        <p14:creationId xmlns:p14="http://schemas.microsoft.com/office/powerpoint/2010/main" val="101184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E550B-8F16-E548-9C7E-F25AA3544CA6}" type="slidenum">
              <a:rPr lang="en-US" altLang="en-US"/>
              <a:pPr/>
              <a:t>18</a:t>
            </a:fld>
            <a:endParaRPr lang="en-US" alt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en-US" b="1"/>
              <a:t>Leaf surface</a:t>
            </a:r>
            <a:br>
              <a:rPr lang="en-US" altLang="en-US" b="1"/>
            </a:br>
            <a:r>
              <a:rPr lang="en-US" altLang="en-US"/>
              <a:t>The surface and texture of the leaf are other means of identification. The hair, resin glands, waxes, blooms, and scales provide valuable clues in naming a tree. The texture of the leaf may feel like leather or like paper.</a:t>
            </a:r>
          </a:p>
        </p:txBody>
      </p:sp>
    </p:spTree>
    <p:extLst>
      <p:ext uri="{BB962C8B-B14F-4D97-AF65-F5344CB8AC3E}">
        <p14:creationId xmlns:p14="http://schemas.microsoft.com/office/powerpoint/2010/main" val="144603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0BCB1D-219E-C54C-AF84-61B956FC688B}" type="slidenum">
              <a:rPr lang="en-US" altLang="en-US"/>
              <a:pPr/>
              <a:t>19</a:t>
            </a:fld>
            <a:endParaRPr lang="en-US" alt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pPr>
              <a:lnSpc>
                <a:spcPct val="80000"/>
              </a:lnSpc>
            </a:pPr>
            <a:r>
              <a:rPr lang="en-US" altLang="en-US" sz="800"/>
              <a:t>Twigs are useful in identifying trees except for a short period during the spring when the buds are opening and shoots are elongating on these small branches. Several features of twigs, including buds, leaf scars, lenticels, pith, spurs, thorns, spines, and prickles, can help describe them . Other factors to consider are color, taste, and odor. The color of the bark can be an most important feature on young stems. </a:t>
            </a:r>
          </a:p>
          <a:p>
            <a:pPr>
              <a:lnSpc>
                <a:spcPct val="80000"/>
              </a:lnSpc>
            </a:pPr>
            <a:endParaRPr lang="en-US" altLang="en-US" sz="800"/>
          </a:p>
          <a:p>
            <a:pPr>
              <a:lnSpc>
                <a:spcPct val="80000"/>
              </a:lnSpc>
            </a:pPr>
            <a:r>
              <a:rPr lang="en-US" altLang="en-US" sz="800" b="1"/>
              <a:t>Buds</a:t>
            </a:r>
          </a:p>
          <a:p>
            <a:pPr>
              <a:lnSpc>
                <a:spcPct val="80000"/>
              </a:lnSpc>
              <a:buFontTx/>
              <a:buChar char="•"/>
            </a:pPr>
            <a:r>
              <a:rPr lang="en-US" altLang="en-US" sz="800"/>
              <a:t>Are one location of growth tissue in a tree. </a:t>
            </a:r>
          </a:p>
          <a:p>
            <a:pPr>
              <a:lnSpc>
                <a:spcPct val="80000"/>
              </a:lnSpc>
              <a:buFontTx/>
              <a:buChar char="•"/>
            </a:pPr>
            <a:r>
              <a:rPr lang="en-US" altLang="en-US" sz="800"/>
              <a:t>Are usually visible on the twig. </a:t>
            </a:r>
          </a:p>
          <a:p>
            <a:pPr>
              <a:lnSpc>
                <a:spcPct val="80000"/>
              </a:lnSpc>
              <a:buFontTx/>
              <a:buChar char="•"/>
            </a:pPr>
            <a:r>
              <a:rPr lang="en-US" altLang="en-US" sz="800"/>
              <a:t>May be either lateral, on the side of the twig, or terminal, at the tip of the twig. </a:t>
            </a:r>
          </a:p>
          <a:p>
            <a:pPr>
              <a:lnSpc>
                <a:spcPct val="80000"/>
              </a:lnSpc>
              <a:buFontTx/>
              <a:buChar char="•"/>
            </a:pPr>
            <a:r>
              <a:rPr lang="en-US" altLang="en-US" sz="800"/>
              <a:t>Are scaly or naked, smooth or fuzzy. </a:t>
            </a:r>
          </a:p>
          <a:p>
            <a:pPr>
              <a:lnSpc>
                <a:spcPct val="80000"/>
              </a:lnSpc>
              <a:buFontTx/>
              <a:buChar char="•"/>
            </a:pPr>
            <a:endParaRPr lang="en-US" altLang="en-US" sz="800"/>
          </a:p>
          <a:p>
            <a:pPr>
              <a:lnSpc>
                <a:spcPct val="80000"/>
              </a:lnSpc>
            </a:pPr>
            <a:r>
              <a:rPr lang="en-US" altLang="en-US" sz="800" b="1"/>
              <a:t>Leaf scars</a:t>
            </a:r>
          </a:p>
          <a:p>
            <a:pPr>
              <a:lnSpc>
                <a:spcPct val="80000"/>
              </a:lnSpc>
              <a:buFontTx/>
              <a:buChar char="•"/>
            </a:pPr>
            <a:r>
              <a:rPr lang="en-US" altLang="en-US" sz="800"/>
              <a:t>Are where a leaf falls from the twig. </a:t>
            </a:r>
          </a:p>
          <a:p>
            <a:pPr>
              <a:lnSpc>
                <a:spcPct val="80000"/>
              </a:lnSpc>
              <a:buFontTx/>
              <a:buChar char="•"/>
            </a:pPr>
            <a:r>
              <a:rPr lang="en-US" altLang="en-US" sz="800"/>
              <a:t>Vary in size and shape. </a:t>
            </a:r>
          </a:p>
          <a:p>
            <a:pPr>
              <a:lnSpc>
                <a:spcPct val="80000"/>
              </a:lnSpc>
              <a:buFontTx/>
              <a:buChar char="•"/>
            </a:pPr>
            <a:r>
              <a:rPr lang="en-US" altLang="en-US" sz="800"/>
              <a:t>Have one or more minute dots or patches that show where the ruptured strands of vascular tissue passed from twig to leaf.</a:t>
            </a:r>
          </a:p>
          <a:p>
            <a:pPr>
              <a:lnSpc>
                <a:spcPct val="80000"/>
              </a:lnSpc>
              <a:buFontTx/>
              <a:buChar char="•"/>
            </a:pPr>
            <a:endParaRPr lang="en-US" altLang="en-US" sz="800"/>
          </a:p>
          <a:p>
            <a:pPr>
              <a:lnSpc>
                <a:spcPct val="80000"/>
              </a:lnSpc>
            </a:pPr>
            <a:r>
              <a:rPr lang="en-US" altLang="en-US" sz="800"/>
              <a:t> </a:t>
            </a:r>
            <a:r>
              <a:rPr lang="en-US" altLang="en-US" sz="800" b="1"/>
              <a:t>Lenticels</a:t>
            </a:r>
          </a:p>
          <a:p>
            <a:pPr>
              <a:lnSpc>
                <a:spcPct val="80000"/>
              </a:lnSpc>
              <a:buFontTx/>
              <a:buChar char="•"/>
            </a:pPr>
            <a:r>
              <a:rPr lang="en-US" altLang="en-US" sz="800"/>
              <a:t>Are small, normally lens-shaped patches on the stem that facilitate gas exchange. </a:t>
            </a:r>
          </a:p>
          <a:p>
            <a:pPr>
              <a:lnSpc>
                <a:spcPct val="80000"/>
              </a:lnSpc>
              <a:buFontTx/>
              <a:buChar char="•"/>
            </a:pPr>
            <a:r>
              <a:rPr lang="en-US" altLang="en-US" sz="800"/>
              <a:t>May be wart-like.</a:t>
            </a:r>
          </a:p>
          <a:p>
            <a:pPr>
              <a:lnSpc>
                <a:spcPct val="80000"/>
              </a:lnSpc>
              <a:buFontTx/>
              <a:buChar char="•"/>
            </a:pPr>
            <a:endParaRPr lang="en-US" altLang="en-US" sz="800"/>
          </a:p>
          <a:p>
            <a:pPr>
              <a:lnSpc>
                <a:spcPct val="80000"/>
              </a:lnSpc>
            </a:pPr>
            <a:r>
              <a:rPr lang="en-US" altLang="en-US" sz="800"/>
              <a:t> </a:t>
            </a:r>
            <a:r>
              <a:rPr lang="en-US" altLang="en-US" sz="800" b="1"/>
              <a:t>Pith</a:t>
            </a:r>
          </a:p>
          <a:p>
            <a:pPr>
              <a:lnSpc>
                <a:spcPct val="80000"/>
              </a:lnSpc>
              <a:buFontTx/>
              <a:buChar char="•"/>
            </a:pPr>
            <a:r>
              <a:rPr lang="en-US" altLang="en-US" sz="800"/>
              <a:t>Is the central portion of the twig. </a:t>
            </a:r>
          </a:p>
          <a:p>
            <a:pPr>
              <a:lnSpc>
                <a:spcPct val="80000"/>
              </a:lnSpc>
              <a:buFontTx/>
              <a:buChar char="•"/>
            </a:pPr>
            <a:r>
              <a:rPr lang="en-US" altLang="en-US" sz="800"/>
              <a:t>Is usually lighter or darker than the wood that surrounds it. </a:t>
            </a:r>
          </a:p>
          <a:p>
            <a:pPr>
              <a:lnSpc>
                <a:spcPct val="80000"/>
              </a:lnSpc>
              <a:buFontTx/>
              <a:buChar char="•"/>
            </a:pPr>
            <a:r>
              <a:rPr lang="en-US" altLang="en-US" sz="800"/>
              <a:t>Varies in color.</a:t>
            </a:r>
          </a:p>
          <a:p>
            <a:pPr>
              <a:lnSpc>
                <a:spcPct val="80000"/>
              </a:lnSpc>
              <a:buFontTx/>
              <a:buChar char="•"/>
            </a:pPr>
            <a:r>
              <a:rPr lang="en-US" altLang="en-US" sz="800"/>
              <a:t>Is star-shaped or pentagonal in oaks, triangular in alders, terete or cylindrical-like in ash and elms, and chambered in walnuts. </a:t>
            </a:r>
          </a:p>
          <a:p>
            <a:pPr>
              <a:lnSpc>
                <a:spcPct val="80000"/>
              </a:lnSpc>
              <a:buFontTx/>
              <a:buChar char="•"/>
            </a:pPr>
            <a:r>
              <a:rPr lang="en-US" altLang="en-US" sz="800"/>
              <a:t>Varies in composition; in most cases is solid, spongy, or hollow. </a:t>
            </a:r>
          </a:p>
          <a:p>
            <a:pPr>
              <a:lnSpc>
                <a:spcPct val="80000"/>
              </a:lnSpc>
              <a:buFontTx/>
              <a:buChar char="•"/>
            </a:pPr>
            <a:endParaRPr lang="en-US" altLang="en-US" sz="800"/>
          </a:p>
          <a:p>
            <a:pPr>
              <a:lnSpc>
                <a:spcPct val="80000"/>
              </a:lnSpc>
            </a:pPr>
            <a:r>
              <a:rPr lang="en-US" altLang="en-US" sz="800" b="1"/>
              <a:t>Spurs</a:t>
            </a:r>
          </a:p>
          <a:p>
            <a:pPr>
              <a:lnSpc>
                <a:spcPct val="80000"/>
              </a:lnSpc>
              <a:buFontTx/>
              <a:buChar char="•"/>
            </a:pPr>
            <a:r>
              <a:rPr lang="en-US" altLang="en-US" sz="800"/>
              <a:t>Are dwarfed twigs with some internodal development. </a:t>
            </a:r>
          </a:p>
          <a:p>
            <a:pPr>
              <a:lnSpc>
                <a:spcPct val="80000"/>
              </a:lnSpc>
              <a:buFontTx/>
              <a:buChar char="•"/>
            </a:pPr>
            <a:r>
              <a:rPr lang="en-US" altLang="en-US" sz="800"/>
              <a:t>May grow for several years. </a:t>
            </a:r>
          </a:p>
          <a:p>
            <a:pPr>
              <a:lnSpc>
                <a:spcPct val="80000"/>
              </a:lnSpc>
              <a:buFontTx/>
              <a:buChar char="•"/>
            </a:pPr>
            <a:r>
              <a:rPr lang="en-US" altLang="en-US" sz="800"/>
              <a:t>Produce the fruit on many apple varieties Thorns, spines, and prickles</a:t>
            </a:r>
          </a:p>
          <a:p>
            <a:pPr>
              <a:lnSpc>
                <a:spcPct val="80000"/>
              </a:lnSpc>
              <a:buFontTx/>
              <a:buChar char="•"/>
            </a:pPr>
            <a:r>
              <a:rPr lang="en-US" altLang="en-US" sz="800"/>
              <a:t>Pointed structures that project from the sides of a twig; are important features in some species. </a:t>
            </a:r>
          </a:p>
          <a:p>
            <a:pPr>
              <a:lnSpc>
                <a:spcPct val="80000"/>
              </a:lnSpc>
              <a:buFontTx/>
              <a:buChar char="•"/>
            </a:pPr>
            <a:r>
              <a:rPr lang="en-US" altLang="en-US" sz="800"/>
              <a:t>Thorns are modified twigs. </a:t>
            </a:r>
          </a:p>
          <a:p>
            <a:pPr>
              <a:lnSpc>
                <a:spcPct val="80000"/>
              </a:lnSpc>
              <a:buFontTx/>
              <a:buChar char="•"/>
            </a:pPr>
            <a:r>
              <a:rPr lang="en-US" altLang="en-US" sz="800"/>
              <a:t>Spines are modified stipules. </a:t>
            </a:r>
          </a:p>
          <a:p>
            <a:pPr>
              <a:lnSpc>
                <a:spcPct val="80000"/>
              </a:lnSpc>
              <a:buFontTx/>
              <a:buChar char="•"/>
            </a:pPr>
            <a:r>
              <a:rPr lang="en-US" altLang="en-US" sz="800"/>
              <a:t>Prickles develop from surface tissue and are easily removed. </a:t>
            </a:r>
          </a:p>
        </p:txBody>
      </p:sp>
    </p:spTree>
    <p:extLst>
      <p:ext uri="{BB962C8B-B14F-4D97-AF65-F5344CB8AC3E}">
        <p14:creationId xmlns:p14="http://schemas.microsoft.com/office/powerpoint/2010/main" val="154359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B5C3D-A77D-1B40-968A-D5E860D57FDB}" type="slidenum">
              <a:rPr lang="en-US" altLang="en-US"/>
              <a:pPr/>
              <a:t>2</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A tree is a woody plant with several distinguishing characteristics:</a:t>
            </a:r>
          </a:p>
          <a:p>
            <a:pPr>
              <a:buFontTx/>
              <a:buChar char="•"/>
            </a:pPr>
            <a:r>
              <a:rPr lang="en-US" altLang="en-US"/>
              <a:t>Often reaches 15 feet or more in height at maturity </a:t>
            </a:r>
          </a:p>
          <a:p>
            <a:pPr>
              <a:buFontTx/>
              <a:buChar char="•"/>
            </a:pPr>
            <a:r>
              <a:rPr lang="en-US" altLang="en-US"/>
              <a:t>Has a single trunk or dominant multiple trunks </a:t>
            </a:r>
          </a:p>
          <a:p>
            <a:pPr>
              <a:buFontTx/>
              <a:buChar char="•"/>
            </a:pPr>
            <a:r>
              <a:rPr lang="en-US" altLang="en-US"/>
              <a:t>Has no normal branches on the lower trunk </a:t>
            </a:r>
          </a:p>
          <a:p>
            <a:pPr>
              <a:buFontTx/>
              <a:buChar char="•"/>
            </a:pPr>
            <a:r>
              <a:rPr lang="en-US" altLang="en-US"/>
              <a:t>Has at least a partially defined crown </a:t>
            </a:r>
          </a:p>
          <a:p>
            <a:pPr>
              <a:buFontTx/>
              <a:buChar char="•"/>
            </a:pPr>
            <a:r>
              <a:rPr lang="en-US" altLang="en-US"/>
              <a:t>Usually larger than other plants and tend to be long-lived </a:t>
            </a:r>
          </a:p>
          <a:p>
            <a:endParaRPr lang="en-US" altLang="en-US"/>
          </a:p>
          <a:p>
            <a:endParaRPr lang="en-US" altLang="en-US"/>
          </a:p>
        </p:txBody>
      </p:sp>
    </p:spTree>
    <p:extLst>
      <p:ext uri="{BB962C8B-B14F-4D97-AF65-F5344CB8AC3E}">
        <p14:creationId xmlns:p14="http://schemas.microsoft.com/office/powerpoint/2010/main" val="1357959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1330E-AA8D-D343-9543-0C319FC48E92}" type="slidenum">
              <a:rPr lang="en-US" altLang="en-US"/>
              <a:pPr/>
              <a:t>20</a:t>
            </a:fld>
            <a:endParaRPr lang="en-US" alt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sz="1000"/>
              <a:t>Bark is one of the most important features for tree identification because of its year-round accessibility. It is especially useful when the tree’s leaves and twigs are inaccessible or unavailable during the fall and winter. The shape of the bark is characteristic of some species, for example, the small, rectangular plates on flowering dogwood. Bark on young trees differs from that on more mature trees. Experience is the best way to learn bark characteristics.</a:t>
            </a:r>
          </a:p>
          <a:p>
            <a:endParaRPr lang="en-US" altLang="en-US" sz="1000"/>
          </a:p>
          <a:p>
            <a:r>
              <a:rPr lang="en-US" altLang="en-US" sz="1000"/>
              <a:t> </a:t>
            </a:r>
            <a:r>
              <a:rPr lang="en-US" altLang="en-US" sz="1000" b="1"/>
              <a:t>Shape or general appearance</a:t>
            </a:r>
            <a:r>
              <a:rPr lang="en-US" altLang="en-US" sz="1000"/>
              <a:t> </a:t>
            </a:r>
          </a:p>
          <a:p>
            <a:pPr>
              <a:buFontTx/>
              <a:buChar char="•"/>
            </a:pPr>
            <a:r>
              <a:rPr lang="en-US" altLang="en-US" sz="1000"/>
              <a:t>The shape of the bark is often characteristic of some species, for example, the small-rectangular plates on the flowering dogwood. </a:t>
            </a:r>
          </a:p>
          <a:p>
            <a:pPr>
              <a:buFontTx/>
              <a:buChar char="•"/>
            </a:pPr>
            <a:endParaRPr lang="en-US" altLang="en-US" sz="1000"/>
          </a:p>
          <a:p>
            <a:r>
              <a:rPr lang="en-US" altLang="en-US" sz="1000" b="1"/>
              <a:t>Texture </a:t>
            </a:r>
          </a:p>
          <a:p>
            <a:pPr>
              <a:buFontTx/>
              <a:buChar char="•"/>
            </a:pPr>
            <a:r>
              <a:rPr lang="en-US" altLang="en-US" sz="1000"/>
              <a:t>The feel of the bark, such as the smoothness of cherry trees or the layering or plating of white oaks, is important. Some of the textures are shown here they are Smooth, Furrowed, Scaly, Warty and Shaggy.</a:t>
            </a:r>
          </a:p>
          <a:p>
            <a:pPr>
              <a:buFontTx/>
              <a:buChar char="•"/>
            </a:pPr>
            <a:endParaRPr lang="en-US" altLang="en-US" sz="1000"/>
          </a:p>
          <a:p>
            <a:r>
              <a:rPr lang="en-US" altLang="en-US" sz="1000" b="1"/>
              <a:t>Thickness </a:t>
            </a:r>
          </a:p>
          <a:p>
            <a:pPr>
              <a:buFontTx/>
              <a:buChar char="•"/>
            </a:pPr>
            <a:r>
              <a:rPr lang="en-US" altLang="en-US" sz="1000"/>
              <a:t>The thickness of the bark can vary within a species as well as between species. </a:t>
            </a:r>
          </a:p>
          <a:p>
            <a:pPr>
              <a:buFontTx/>
              <a:buChar char="•"/>
            </a:pPr>
            <a:endParaRPr lang="en-US" altLang="en-US" sz="1000"/>
          </a:p>
          <a:p>
            <a:r>
              <a:rPr lang="en-US" altLang="en-US" sz="1000" b="1"/>
              <a:t>Color </a:t>
            </a:r>
          </a:p>
          <a:p>
            <a:pPr>
              <a:buFontTx/>
              <a:buChar char="•"/>
            </a:pPr>
            <a:r>
              <a:rPr lang="en-US" altLang="en-US" sz="1000"/>
              <a:t>Bark color varies with age, location, site, and light conditions. </a:t>
            </a:r>
          </a:p>
        </p:txBody>
      </p:sp>
    </p:spTree>
    <p:extLst>
      <p:ext uri="{BB962C8B-B14F-4D97-AF65-F5344CB8AC3E}">
        <p14:creationId xmlns:p14="http://schemas.microsoft.com/office/powerpoint/2010/main" val="1533414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2917E-A99C-354C-A525-5BAE5E1DED21}" type="slidenum">
              <a:rPr lang="en-US" altLang="en-US"/>
              <a:pPr/>
              <a:t>21</a:t>
            </a:fld>
            <a:endParaRPr lang="en-US" alt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sz="1000"/>
              <a:t>Flowers are best feature for identifying trees, but are available only for a short period each year. Leaves, twigs, and bark are usually available for identification, but if there is doubt about a certain tree, the flower is the surest way to identify it.</a:t>
            </a:r>
          </a:p>
          <a:p>
            <a:r>
              <a:rPr lang="en-US" altLang="en-US" sz="1000"/>
              <a:t>Although not always noticeable to the casual observer, all hardwoods bear flowers. Some produce flowers annually, while others flower less often. Flowers are modified leaves</a:t>
            </a:r>
            <a:r>
              <a:rPr lang="en-US" altLang="en-US" sz="1000" b="1"/>
              <a:t> </a:t>
            </a:r>
            <a:r>
              <a:rPr lang="en-US" altLang="en-US" sz="1000"/>
              <a:t>that have undergone change to the point that they have become or support the reproductive organs of the plants</a:t>
            </a:r>
          </a:p>
          <a:p>
            <a:endParaRPr lang="en-US" altLang="en-US" sz="1000"/>
          </a:p>
          <a:p>
            <a:r>
              <a:rPr lang="en-US" altLang="en-US" sz="1000"/>
              <a:t>There are complete and incomplete flowers.</a:t>
            </a:r>
          </a:p>
          <a:p>
            <a:r>
              <a:rPr lang="en-US" altLang="en-US" sz="1000"/>
              <a:t>A complete flower has four parts. They are the calyx, corolla, stamens and pistils.  An incomplete flower is one that lacks any of these four parts. </a:t>
            </a:r>
          </a:p>
          <a:p>
            <a:endParaRPr lang="en-US" altLang="en-US" sz="1000"/>
          </a:p>
          <a:p>
            <a:r>
              <a:rPr lang="en-US" altLang="en-US" sz="1000"/>
              <a:t>There are also perfect and imperfect flowers.</a:t>
            </a:r>
          </a:p>
          <a:p>
            <a:r>
              <a:rPr lang="en-US" altLang="en-US" sz="1000"/>
              <a:t>A perfect flower includes actively functioning organs of both sexes but may lack sepals or petals. The stamen is the male reproductive structure, and the pistil is the female reproductive structure. A perfect flower may be either complete or incomplete. </a:t>
            </a:r>
          </a:p>
          <a:p>
            <a:r>
              <a:rPr lang="en-US" altLang="en-US" sz="1000"/>
              <a:t>A flower lacking either functional stamens or pistils is imperfect. These flowers may also be known as unisexual flowers, meaning they are either pistilate</a:t>
            </a:r>
            <a:r>
              <a:rPr lang="en-US" altLang="en-US" sz="1000" i="1"/>
              <a:t> </a:t>
            </a:r>
            <a:r>
              <a:rPr lang="en-US" altLang="en-US" sz="1000"/>
              <a:t>(female) or staminate (male). These may occur on the same tree, or the male and female parts may be on separate trees, as in the gingko.</a:t>
            </a:r>
          </a:p>
        </p:txBody>
      </p:sp>
    </p:spTree>
    <p:extLst>
      <p:ext uri="{BB962C8B-B14F-4D97-AF65-F5344CB8AC3E}">
        <p14:creationId xmlns:p14="http://schemas.microsoft.com/office/powerpoint/2010/main" val="13860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8139B-555F-5247-96DB-1A1074C13113}" type="slidenum">
              <a:rPr lang="en-US" altLang="en-US"/>
              <a:pPr/>
              <a:t>22</a:t>
            </a:fld>
            <a:endParaRPr lang="en-US"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pPr>
              <a:lnSpc>
                <a:spcPct val="80000"/>
              </a:lnSpc>
            </a:pPr>
            <a:r>
              <a:rPr lang="en-US" altLang="en-US" sz="800"/>
              <a:t>Another key to identifying a hardwood is its fruit or seed. A fruit is the seed-bearing organ of the plant. Using fruit is somewhat limited, however, because some trees do not bear fruit and others do so only for a short time or at irregular intervals. Fruits develop from flowers. </a:t>
            </a:r>
          </a:p>
          <a:p>
            <a:pPr>
              <a:lnSpc>
                <a:spcPct val="80000"/>
              </a:lnSpc>
            </a:pPr>
            <a:endParaRPr lang="en-US" altLang="en-US" sz="800"/>
          </a:p>
          <a:p>
            <a:pPr>
              <a:lnSpc>
                <a:spcPct val="80000"/>
              </a:lnSpc>
            </a:pPr>
            <a:r>
              <a:rPr lang="en-US" altLang="en-US" sz="800"/>
              <a:t>In most species, pollination and fertilization must occur for fruit to develop. Fruit development can take from a week or two in elms to two growing seasons in red oaks. </a:t>
            </a:r>
          </a:p>
          <a:p>
            <a:pPr>
              <a:lnSpc>
                <a:spcPct val="80000"/>
              </a:lnSpc>
            </a:pPr>
            <a:endParaRPr lang="en-US" altLang="en-US" sz="800"/>
          </a:p>
          <a:p>
            <a:pPr>
              <a:lnSpc>
                <a:spcPct val="80000"/>
              </a:lnSpc>
            </a:pPr>
            <a:r>
              <a:rPr lang="en-US" altLang="en-US" sz="800" b="1"/>
              <a:t>Simple fruits</a:t>
            </a:r>
            <a:br>
              <a:rPr lang="en-US" altLang="en-US" sz="800" b="1"/>
            </a:br>
            <a:r>
              <a:rPr lang="en-US" altLang="en-US" sz="800"/>
              <a:t>Simple fruits develop in various forms. There are two basic types, dry and fleshy, each of which has a wide range of variations.</a:t>
            </a:r>
          </a:p>
          <a:p>
            <a:pPr>
              <a:lnSpc>
                <a:spcPct val="80000"/>
              </a:lnSpc>
            </a:pPr>
            <a:r>
              <a:rPr lang="en-US" altLang="en-US" sz="800"/>
              <a:t>The two primary forms of </a:t>
            </a:r>
            <a:r>
              <a:rPr lang="en-US" altLang="en-US" sz="800" b="1"/>
              <a:t>dry fruit</a:t>
            </a:r>
            <a:r>
              <a:rPr lang="en-US" altLang="en-US" sz="800"/>
              <a:t> are indehiscent, which do not split open at maturity, such as  maples and oaks and dehiscent, which do split open when ripe such as redbud, magnolia, and rhododendron. </a:t>
            </a:r>
          </a:p>
          <a:p>
            <a:pPr>
              <a:lnSpc>
                <a:spcPct val="80000"/>
              </a:lnSpc>
            </a:pPr>
            <a:r>
              <a:rPr lang="en-US" altLang="en-US" sz="800" b="1"/>
              <a:t>Fleshy fruits</a:t>
            </a:r>
            <a:r>
              <a:rPr lang="en-US" altLang="en-US" sz="800"/>
              <a:t> are usually multi-seeded, the seeds are surrounded by a fleshy pulp, or pericarp, which is sometimes edible. These may be classified as a berry (blueberry and persimmon), drupe (cherry, plum, and holly), or pome (apple or pear). </a:t>
            </a:r>
          </a:p>
          <a:p>
            <a:pPr>
              <a:lnSpc>
                <a:spcPct val="80000"/>
              </a:lnSpc>
            </a:pPr>
            <a:endParaRPr lang="en-US" altLang="en-US" sz="800"/>
          </a:p>
          <a:p>
            <a:pPr>
              <a:lnSpc>
                <a:spcPct val="80000"/>
              </a:lnSpc>
            </a:pPr>
            <a:r>
              <a:rPr lang="en-US" altLang="en-US" sz="800" b="1"/>
              <a:t>Compound fruits</a:t>
            </a:r>
            <a:br>
              <a:rPr lang="en-US" altLang="en-US" sz="800" b="1"/>
            </a:br>
            <a:r>
              <a:rPr lang="en-US" altLang="en-US" sz="800"/>
              <a:t>Fruits that develop from multiple pistils are called compound. Two types of compound fruit are aggregate and multiple. </a:t>
            </a:r>
          </a:p>
          <a:p>
            <a:pPr>
              <a:lnSpc>
                <a:spcPct val="80000"/>
              </a:lnSpc>
            </a:pPr>
            <a:r>
              <a:rPr lang="en-US" altLang="en-US" sz="800"/>
              <a:t>Aggregate fruits develop from a single flower that has many pistils that form many fruit lets in a single mass, such as the magnolia or sweetgum. </a:t>
            </a:r>
          </a:p>
          <a:p>
            <a:pPr>
              <a:lnSpc>
                <a:spcPct val="80000"/>
              </a:lnSpc>
            </a:pPr>
            <a:endParaRPr lang="en-US" altLang="en-US" sz="800"/>
          </a:p>
          <a:p>
            <a:pPr>
              <a:lnSpc>
                <a:spcPct val="80000"/>
              </a:lnSpc>
            </a:pPr>
            <a:r>
              <a:rPr lang="en-US" altLang="en-US" sz="800" b="1"/>
              <a:t>Cones</a:t>
            </a:r>
            <a:br>
              <a:rPr lang="en-US" altLang="en-US" sz="800" b="1"/>
            </a:br>
            <a:r>
              <a:rPr lang="en-US" altLang="en-US" sz="800"/>
              <a:t>Seeds for softwoods (conifers) are found in cones. Most conifers are monecious. Monecious means that both male and female reproductive parts are located in separate structures on the same tree. Male and female structures are called cones</a:t>
            </a:r>
            <a:r>
              <a:rPr lang="en-US" altLang="en-US" sz="800" i="1"/>
              <a:t> </a:t>
            </a:r>
            <a:r>
              <a:rPr lang="en-US" altLang="en-US" sz="800"/>
              <a:t>or stobili. Cones consist of three types. They are:</a:t>
            </a:r>
          </a:p>
          <a:p>
            <a:pPr>
              <a:lnSpc>
                <a:spcPct val="80000"/>
              </a:lnSpc>
            </a:pPr>
            <a:endParaRPr lang="en-US" altLang="en-US" sz="800"/>
          </a:p>
          <a:p>
            <a:pPr>
              <a:lnSpc>
                <a:spcPct val="80000"/>
              </a:lnSpc>
            </a:pPr>
            <a:r>
              <a:rPr lang="en-US" altLang="en-US" sz="800" b="1"/>
              <a:t>Pollen cones</a:t>
            </a:r>
            <a:r>
              <a:rPr lang="en-US" altLang="en-US" sz="800"/>
              <a:t> </a:t>
            </a:r>
          </a:p>
          <a:p>
            <a:pPr>
              <a:lnSpc>
                <a:spcPct val="80000"/>
              </a:lnSpc>
              <a:buFontTx/>
              <a:buChar char="•"/>
            </a:pPr>
            <a:r>
              <a:rPr lang="en-US" altLang="en-US" sz="800"/>
              <a:t>Are generally small, non-woody and short lasting. </a:t>
            </a:r>
          </a:p>
          <a:p>
            <a:pPr>
              <a:lnSpc>
                <a:spcPct val="80000"/>
              </a:lnSpc>
              <a:buFontTx/>
              <a:buChar char="•"/>
            </a:pPr>
            <a:r>
              <a:rPr lang="en-US" altLang="en-US" sz="800"/>
              <a:t>Emerge from buds, release pollen, wither and drop within a few weeks. </a:t>
            </a:r>
          </a:p>
          <a:p>
            <a:pPr>
              <a:lnSpc>
                <a:spcPct val="80000"/>
              </a:lnSpc>
              <a:buFontTx/>
              <a:buChar char="•"/>
            </a:pPr>
            <a:r>
              <a:rPr lang="en-US" altLang="en-US" sz="800"/>
              <a:t>Bear sacs on the bottom of each scale known as </a:t>
            </a:r>
            <a:r>
              <a:rPr lang="en-US" altLang="en-US" sz="800" i="1"/>
              <a:t>pollen sacs </a:t>
            </a:r>
            <a:r>
              <a:rPr lang="en-US" altLang="en-US" sz="800"/>
              <a:t>or </a:t>
            </a:r>
            <a:r>
              <a:rPr lang="en-US" altLang="en-US" sz="800" i="1"/>
              <a:t>microsporangia.</a:t>
            </a:r>
            <a:r>
              <a:rPr lang="en-US" altLang="en-US" sz="800"/>
              <a:t> </a:t>
            </a:r>
          </a:p>
          <a:p>
            <a:pPr>
              <a:lnSpc>
                <a:spcPct val="80000"/>
              </a:lnSpc>
              <a:buFontTx/>
              <a:buChar char="•"/>
            </a:pPr>
            <a:r>
              <a:rPr lang="en-US" altLang="en-US" sz="800"/>
              <a:t>Release thousands of pollen grains when the sacs burst. </a:t>
            </a:r>
          </a:p>
          <a:p>
            <a:pPr>
              <a:lnSpc>
                <a:spcPct val="80000"/>
              </a:lnSpc>
              <a:buFontTx/>
              <a:buChar char="•"/>
            </a:pPr>
            <a:r>
              <a:rPr lang="en-US" altLang="en-US" sz="800"/>
              <a:t>Are modifications of shoots, and the scales are modified leaves. </a:t>
            </a:r>
          </a:p>
          <a:p>
            <a:pPr>
              <a:lnSpc>
                <a:spcPct val="80000"/>
              </a:lnSpc>
              <a:buFontTx/>
              <a:buChar char="•"/>
            </a:pPr>
            <a:r>
              <a:rPr lang="en-US" altLang="en-US" sz="800"/>
              <a:t>Are found in the mid- to lower crown. </a:t>
            </a:r>
          </a:p>
          <a:p>
            <a:pPr>
              <a:lnSpc>
                <a:spcPct val="80000"/>
              </a:lnSpc>
              <a:buFontTx/>
              <a:buChar char="•"/>
            </a:pPr>
            <a:endParaRPr lang="en-US" altLang="en-US" sz="800"/>
          </a:p>
          <a:p>
            <a:pPr>
              <a:lnSpc>
                <a:spcPct val="80000"/>
              </a:lnSpc>
            </a:pPr>
            <a:r>
              <a:rPr lang="en-US" altLang="en-US" sz="800" b="1"/>
              <a:t>Female cones </a:t>
            </a:r>
          </a:p>
          <a:p>
            <a:pPr>
              <a:lnSpc>
                <a:spcPct val="80000"/>
              </a:lnSpc>
              <a:buFontTx/>
              <a:buChar char="•"/>
            </a:pPr>
            <a:r>
              <a:rPr lang="en-US" altLang="en-US" sz="800"/>
              <a:t>Are larger than male cones. </a:t>
            </a:r>
          </a:p>
          <a:p>
            <a:pPr>
              <a:lnSpc>
                <a:spcPct val="80000"/>
              </a:lnSpc>
              <a:buFontTx/>
              <a:buChar char="•"/>
            </a:pPr>
            <a:r>
              <a:rPr lang="en-US" altLang="en-US" sz="800"/>
              <a:t>Are usually woody. </a:t>
            </a:r>
          </a:p>
          <a:p>
            <a:pPr>
              <a:lnSpc>
                <a:spcPct val="80000"/>
              </a:lnSpc>
              <a:buFontTx/>
              <a:buChar char="•"/>
            </a:pPr>
            <a:r>
              <a:rPr lang="en-US" altLang="en-US" sz="800"/>
              <a:t>May persist for many years.</a:t>
            </a:r>
          </a:p>
          <a:p>
            <a:pPr>
              <a:lnSpc>
                <a:spcPct val="80000"/>
              </a:lnSpc>
              <a:buFontTx/>
              <a:buChar char="•"/>
            </a:pPr>
            <a:r>
              <a:rPr lang="en-US" altLang="en-US" sz="800"/>
              <a:t>Develop to maturity in one or more season and release their seeds in late summer to autumn. </a:t>
            </a:r>
          </a:p>
          <a:p>
            <a:pPr>
              <a:lnSpc>
                <a:spcPct val="80000"/>
              </a:lnSpc>
              <a:buFontTx/>
              <a:buChar char="•"/>
            </a:pPr>
            <a:r>
              <a:rPr lang="en-US" altLang="en-US" sz="800"/>
              <a:t>Bear two megasporangia on the top of each scale which contains an ovule. This ovule develops into a seed following pollination and develops an embryo.</a:t>
            </a:r>
          </a:p>
          <a:p>
            <a:pPr>
              <a:lnSpc>
                <a:spcPct val="80000"/>
              </a:lnSpc>
              <a:buFontTx/>
              <a:buChar char="•"/>
            </a:pPr>
            <a:r>
              <a:rPr lang="en-US" altLang="en-US" sz="800"/>
              <a:t>Are found in the upper crown of a tree in some species. </a:t>
            </a:r>
          </a:p>
          <a:p>
            <a:pPr>
              <a:lnSpc>
                <a:spcPct val="80000"/>
              </a:lnSpc>
            </a:pPr>
            <a:endParaRPr lang="en-US" altLang="en-US" sz="800"/>
          </a:p>
          <a:p>
            <a:pPr>
              <a:lnSpc>
                <a:spcPct val="80000"/>
              </a:lnSpc>
            </a:pPr>
            <a:r>
              <a:rPr lang="en-US" altLang="en-US" sz="800" b="1"/>
              <a:t>Seritinous cones</a:t>
            </a:r>
            <a:r>
              <a:rPr lang="en-US" altLang="en-US" sz="800"/>
              <a:t> </a:t>
            </a:r>
          </a:p>
          <a:p>
            <a:pPr>
              <a:lnSpc>
                <a:spcPct val="80000"/>
              </a:lnSpc>
            </a:pPr>
            <a:r>
              <a:rPr lang="en-US" altLang="en-US" sz="800"/>
              <a:t>These cones are closed tightly with pine tar. Heat from a fire is needed to open the cone. The sand pine and pitch pine have this type of cone. </a:t>
            </a:r>
          </a:p>
          <a:p>
            <a:pPr>
              <a:lnSpc>
                <a:spcPct val="80000"/>
              </a:lnSpc>
            </a:pPr>
            <a:endParaRPr lang="en-US" altLang="en-US" sz="800"/>
          </a:p>
        </p:txBody>
      </p:sp>
    </p:spTree>
    <p:extLst>
      <p:ext uri="{BB962C8B-B14F-4D97-AF65-F5344CB8AC3E}">
        <p14:creationId xmlns:p14="http://schemas.microsoft.com/office/powerpoint/2010/main" val="168999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2E745-83D0-D140-96BF-0C767E2604D5}" type="slidenum">
              <a:rPr lang="en-US" altLang="en-US"/>
              <a:pPr/>
              <a:t>3</a:t>
            </a:fld>
            <a:endParaRPr lang="en-US" alt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There are two major classes of trees, Gymnosperms and Angiosperms, both of which are found in the South. The Gymnosperms are often called evergreens or softwoods. The Angiosperms include hardwoods, palms and yuccas. </a:t>
            </a:r>
          </a:p>
        </p:txBody>
      </p:sp>
    </p:spTree>
    <p:extLst>
      <p:ext uri="{BB962C8B-B14F-4D97-AF65-F5344CB8AC3E}">
        <p14:creationId xmlns:p14="http://schemas.microsoft.com/office/powerpoint/2010/main" val="191794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5376C-B87F-EA47-AB19-EAE54305C770}" type="slidenum">
              <a:rPr lang="en-US" altLang="en-US"/>
              <a:pPr/>
              <a:t>4</a:t>
            </a:fld>
            <a:endParaRPr lang="en-US"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en-US"/>
              <a:t>Softwoods belong to a group of plants known as conifers. These trees have needles or scales for foliage and cones for reproduction. This separates them from the hardwood and palm trees. Most softwoods keep their foliage for two or more years. Examples of softwoods include pines, hemlocks, cedars, and cypresses. </a:t>
            </a:r>
          </a:p>
        </p:txBody>
      </p:sp>
    </p:spTree>
    <p:extLst>
      <p:ext uri="{BB962C8B-B14F-4D97-AF65-F5344CB8AC3E}">
        <p14:creationId xmlns:p14="http://schemas.microsoft.com/office/powerpoint/2010/main" val="116183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8B0DC-4857-A548-B5EA-061995D24C95}" type="slidenum">
              <a:rPr lang="en-US" altLang="en-US"/>
              <a:pPr/>
              <a:t>5</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Most tree species found in the South are hardwoods</a:t>
            </a:r>
            <a:r>
              <a:rPr lang="en-US" altLang="en-US" i="1"/>
              <a:t>.</a:t>
            </a:r>
            <a:r>
              <a:rPr lang="en-US" altLang="en-US"/>
              <a:t> Usually, they have broadleaf foliage and flowers for reproduction. Examples of hardwoods include maple, oak, elm, pecan, and walnut trees. </a:t>
            </a:r>
          </a:p>
        </p:txBody>
      </p:sp>
    </p:spTree>
    <p:extLst>
      <p:ext uri="{BB962C8B-B14F-4D97-AF65-F5344CB8AC3E}">
        <p14:creationId xmlns:p14="http://schemas.microsoft.com/office/powerpoint/2010/main" val="2091073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042DF-10C5-4B46-AD25-00110885C130}" type="slidenum">
              <a:rPr lang="en-US" altLang="en-US"/>
              <a:pPr/>
              <a:t>6</a:t>
            </a:fld>
            <a:endParaRPr lang="en-US"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en-US"/>
              <a:t>Trees are classified into groups primarily by their fruits and flowers, but the leaves and twigs are usually more accessible for identification. Tree identification in urban locations requires knowing many trees because of the numerous exotics that have been introduced from around the country and the world. The most important features to look for in identifying a tree are: </a:t>
            </a:r>
          </a:p>
          <a:p>
            <a:pPr>
              <a:buFontTx/>
              <a:buChar char="•"/>
            </a:pPr>
            <a:r>
              <a:rPr lang="en-US" altLang="en-US"/>
              <a:t>leaves </a:t>
            </a:r>
          </a:p>
          <a:p>
            <a:pPr>
              <a:buFontTx/>
              <a:buChar char="•"/>
            </a:pPr>
            <a:r>
              <a:rPr lang="en-US" altLang="en-US"/>
              <a:t>twigs and stems </a:t>
            </a:r>
          </a:p>
          <a:p>
            <a:pPr>
              <a:buFontTx/>
              <a:buChar char="•"/>
            </a:pPr>
            <a:r>
              <a:rPr lang="en-US" altLang="en-US"/>
              <a:t>bark </a:t>
            </a:r>
          </a:p>
          <a:p>
            <a:pPr>
              <a:buFontTx/>
              <a:buChar char="•"/>
            </a:pPr>
            <a:r>
              <a:rPr lang="en-US" altLang="en-US"/>
              <a:t>flowers </a:t>
            </a:r>
          </a:p>
          <a:p>
            <a:pPr>
              <a:buFontTx/>
              <a:buChar char="•"/>
            </a:pPr>
            <a:r>
              <a:rPr lang="en-US" altLang="en-US"/>
              <a:t>fruit and seeds </a:t>
            </a:r>
          </a:p>
          <a:p>
            <a:pPr>
              <a:buFontTx/>
              <a:buChar char="•"/>
            </a:pPr>
            <a:r>
              <a:rPr lang="en-US" altLang="en-US"/>
              <a:t>cones </a:t>
            </a:r>
          </a:p>
          <a:p>
            <a:endParaRPr lang="en-US" altLang="en-US"/>
          </a:p>
        </p:txBody>
      </p:sp>
    </p:spTree>
    <p:extLst>
      <p:ext uri="{BB962C8B-B14F-4D97-AF65-F5344CB8AC3E}">
        <p14:creationId xmlns:p14="http://schemas.microsoft.com/office/powerpoint/2010/main" val="110318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A4E98-8E31-484F-8B1D-D66157A49579}" type="slidenum">
              <a:rPr lang="en-US" altLang="en-US"/>
              <a:pPr/>
              <a:t>7</a:t>
            </a:fld>
            <a:endParaRPr lang="en-US" alt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a:t>Trees are identified by several different methods. Parts of a tree may be compared to illustrations in a manual, although this can be time consuming. A better way is to use keys specifically designed to aid in identifying trees. 	</a:t>
            </a:r>
          </a:p>
          <a:p>
            <a:endParaRPr lang="en-US" altLang="en-US"/>
          </a:p>
          <a:p>
            <a:r>
              <a:rPr lang="en-US" altLang="en-US"/>
              <a:t>Keys are tools that lead the user through the steps of identification based on the features of the tree. The key often focuses on the fruit or flower since this is the primary means for classifying trees. However, keys have also been developed for other features such as leaves, stems, buds and bark.</a:t>
            </a:r>
          </a:p>
          <a:p>
            <a:endParaRPr lang="en-US" altLang="en-US"/>
          </a:p>
          <a:p>
            <a:r>
              <a:rPr lang="en-US" altLang="en-US"/>
              <a:t>Using a key involves making choices at each step in the outline provided. It begins with general, easily observable features and works through to increasingly detailed traits. To do this successfully requires practice, experience, patience and familiarity with the scientific terminology used. A key is intended only to help in tree identification, and should not be the only means used in doing the job</a:t>
            </a:r>
          </a:p>
        </p:txBody>
      </p:sp>
    </p:spTree>
    <p:extLst>
      <p:ext uri="{BB962C8B-B14F-4D97-AF65-F5344CB8AC3E}">
        <p14:creationId xmlns:p14="http://schemas.microsoft.com/office/powerpoint/2010/main" val="204867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0A694-CDC4-424B-8FAE-A6581CEEFD69}" type="slidenum">
              <a:rPr lang="en-US" altLang="en-US"/>
              <a:pPr/>
              <a:t>8</a:t>
            </a:fld>
            <a:endParaRPr lang="en-US" alt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a:t>One way to identify a tree is by its leaves. Leaves have many distinguishing characteristics and these characteristics can be used for identification. Each of these features will be defined and illustrated in this unit:</a:t>
            </a:r>
          </a:p>
          <a:p>
            <a:r>
              <a:rPr lang="en-US" altLang="en-US"/>
              <a:t>Part </a:t>
            </a:r>
          </a:p>
          <a:p>
            <a:r>
              <a:rPr lang="en-US" altLang="en-US"/>
              <a:t>Type </a:t>
            </a:r>
          </a:p>
          <a:p>
            <a:r>
              <a:rPr lang="en-US" altLang="en-US"/>
              <a:t>Shape </a:t>
            </a:r>
          </a:p>
          <a:p>
            <a:r>
              <a:rPr lang="en-US" altLang="en-US"/>
              <a:t>Arrangement on the stem </a:t>
            </a:r>
          </a:p>
          <a:p>
            <a:r>
              <a:rPr lang="en-US" altLang="en-US"/>
              <a:t>Venation </a:t>
            </a:r>
          </a:p>
          <a:p>
            <a:r>
              <a:rPr lang="en-US" altLang="en-US"/>
              <a:t>Shape of apex and base </a:t>
            </a:r>
          </a:p>
          <a:p>
            <a:r>
              <a:rPr lang="en-US" altLang="en-US"/>
              <a:t>Margin </a:t>
            </a:r>
          </a:p>
          <a:p>
            <a:r>
              <a:rPr lang="en-US" altLang="en-US"/>
              <a:t>Surface </a:t>
            </a:r>
          </a:p>
          <a:p>
            <a:endParaRPr lang="en-US" altLang="en-US"/>
          </a:p>
        </p:txBody>
      </p:sp>
    </p:spTree>
    <p:extLst>
      <p:ext uri="{BB962C8B-B14F-4D97-AF65-F5344CB8AC3E}">
        <p14:creationId xmlns:p14="http://schemas.microsoft.com/office/powerpoint/2010/main" val="151018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DF6E3-D5D6-B34A-8865-9AA2572FC54F}" type="slidenum">
              <a:rPr lang="en-US" altLang="en-US"/>
              <a:pPr/>
              <a:t>9</a:t>
            </a:fld>
            <a:endParaRPr lang="en-US" alt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Knowing the parts of a leaf will help with tree identification (figure 1).</a:t>
            </a:r>
          </a:p>
          <a:p>
            <a:pPr>
              <a:buFontTx/>
              <a:buChar char="•"/>
            </a:pPr>
            <a:r>
              <a:rPr lang="en-US" altLang="en-US"/>
              <a:t>The </a:t>
            </a:r>
            <a:r>
              <a:rPr lang="en-US" altLang="en-US" b="1"/>
              <a:t>lamina</a:t>
            </a:r>
            <a:r>
              <a:rPr lang="en-US" altLang="en-US"/>
              <a:t> is the blade or broad part of the leaf. </a:t>
            </a:r>
          </a:p>
          <a:p>
            <a:pPr>
              <a:buFontTx/>
              <a:buChar char="•"/>
            </a:pPr>
            <a:r>
              <a:rPr lang="en-US" altLang="en-US"/>
              <a:t>The leaf is attached to the twig with a supporting stalk called a </a:t>
            </a:r>
            <a:r>
              <a:rPr lang="en-US" altLang="en-US" b="1"/>
              <a:t>petiole</a:t>
            </a:r>
            <a:r>
              <a:rPr lang="en-US" altLang="en-US"/>
              <a:t>. It may be either short or long, grow in a variety of different shapes, and may not exist in some trees. Some petioles enclose next season’s </a:t>
            </a:r>
            <a:r>
              <a:rPr lang="en-US" altLang="en-US" b="1"/>
              <a:t>bud</a:t>
            </a:r>
            <a:r>
              <a:rPr lang="en-US" altLang="en-US"/>
              <a:t> in the base. When the leaf is attached directly to the twig, rather than to the petiole, it is said to be sessile. </a:t>
            </a:r>
          </a:p>
          <a:p>
            <a:pPr>
              <a:buFontTx/>
              <a:buChar char="•"/>
            </a:pPr>
            <a:r>
              <a:rPr lang="en-US" altLang="en-US" b="1"/>
              <a:t>Stipules</a:t>
            </a:r>
            <a:r>
              <a:rPr lang="en-US" altLang="en-US"/>
              <a:t> are a pair of small, scaly or leaf-like organs that may be attached to the twig on either side of the petiole. Some stipules will leave scars that are visible on the twig in the winter. Plants that have stipules are called stipulate, while those without them are called estipulate. </a:t>
            </a:r>
          </a:p>
          <a:p>
            <a:endParaRPr lang="en-US" altLang="en-US"/>
          </a:p>
        </p:txBody>
      </p:sp>
    </p:spTree>
    <p:extLst>
      <p:ext uri="{BB962C8B-B14F-4D97-AF65-F5344CB8AC3E}">
        <p14:creationId xmlns:p14="http://schemas.microsoft.com/office/powerpoint/2010/main" val="59245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31750" y="0"/>
            <a:ext cx="9178925" cy="6924675"/>
            <a:chOff x="-20" y="0"/>
            <a:chExt cx="5782" cy="4362"/>
          </a:xfrm>
        </p:grpSpPr>
        <p:sp>
          <p:nvSpPr>
            <p:cNvPr id="4099" name="Rectangle 3" descr="Stonbk"/>
            <p:cNvSpPr>
              <a:spLocks noChangeArrowheads="1"/>
            </p:cNvSpPr>
            <p:nvPr userDrawn="1"/>
          </p:nvSpPr>
          <p:spPr bwMode="white">
            <a:xfrm>
              <a:off x="-15" y="5"/>
              <a:ext cx="5775" cy="4311"/>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0" name="Rectangle 4"/>
            <p:cNvSpPr>
              <a:spLocks noChangeArrowheads="1"/>
            </p:cNvSpPr>
            <p:nvPr userDrawn="1"/>
          </p:nvSpPr>
          <p:spPr bwMode="ltGray">
            <a:xfrm>
              <a:off x="0" y="0"/>
              <a:ext cx="743" cy="4334"/>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1" name="Rectangle 5"/>
            <p:cNvSpPr>
              <a:spLocks noChangeArrowheads="1"/>
            </p:cNvSpPr>
            <p:nvPr userDrawn="1"/>
          </p:nvSpPr>
          <p:spPr bwMode="hidden">
            <a:xfrm>
              <a:off x="695" y="0"/>
              <a:ext cx="50" cy="436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02" name="Picture 6" descr="Astonbnr"/>
            <p:cNvPicPr>
              <a:picLocks noChangeAspect="1" noChangeArrowheads="1"/>
            </p:cNvPicPr>
            <p:nvPr userDrawn="1"/>
          </p:nvPicPr>
          <p:blipFill>
            <a:blip r:embed="rId3">
              <a:extLst>
                <a:ext uri="{28A0092B-C50C-407E-A947-70E740481C1C}">
                  <a14:useLocalDpi xmlns:a14="http://schemas.microsoft.com/office/drawing/2010/main" val="0"/>
                </a:ext>
              </a:extLst>
            </a:blip>
            <a:srcRect t="15163"/>
            <a:stretch>
              <a:fillRect/>
            </a:stretch>
          </p:blipFill>
          <p:spPr bwMode="gray">
            <a:xfrm>
              <a:off x="0" y="1705"/>
              <a:ext cx="5760" cy="498"/>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7"/>
            <p:cNvSpPr>
              <a:spLocks noChangeArrowheads="1"/>
            </p:cNvSpPr>
            <p:nvPr userDrawn="1"/>
          </p:nvSpPr>
          <p:spPr bwMode="hidden">
            <a:xfrm rot="5400000">
              <a:off x="3204" y="-396"/>
              <a:ext cx="47" cy="506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4" name="Rectangle 8"/>
            <p:cNvSpPr>
              <a:spLocks noChangeArrowheads="1"/>
            </p:cNvSpPr>
            <p:nvPr userDrawn="1"/>
          </p:nvSpPr>
          <p:spPr bwMode="hidden">
            <a:xfrm rot="5400000">
              <a:off x="3204" y="-852"/>
              <a:ext cx="47" cy="506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5" name="Rectangle 9"/>
            <p:cNvSpPr>
              <a:spLocks noChangeArrowheads="1"/>
            </p:cNvSpPr>
            <p:nvPr userDrawn="1"/>
          </p:nvSpPr>
          <p:spPr bwMode="hidden">
            <a:xfrm>
              <a:off x="-20" y="0"/>
              <a:ext cx="47" cy="434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 name="Line 10"/>
            <p:cNvSpPr>
              <a:spLocks noChangeShapeType="1"/>
            </p:cNvSpPr>
            <p:nvPr userDrawn="1"/>
          </p:nvSpPr>
          <p:spPr bwMode="auto">
            <a:xfrm>
              <a:off x="414" y="2118"/>
              <a:ext cx="281"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7" name="Line 11"/>
            <p:cNvSpPr>
              <a:spLocks noChangeShapeType="1"/>
            </p:cNvSpPr>
            <p:nvPr userDrawn="1"/>
          </p:nvSpPr>
          <p:spPr bwMode="auto">
            <a:xfrm flipV="1">
              <a:off x="27" y="2116"/>
              <a:ext cx="230" cy="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8" name="Freeform 12"/>
            <p:cNvSpPr>
              <a:spLocks/>
            </p:cNvSpPr>
            <p:nvPr userDrawn="1"/>
          </p:nvSpPr>
          <p:spPr bwMode="auto">
            <a:xfrm>
              <a:off x="255" y="2115"/>
              <a:ext cx="65" cy="86"/>
            </a:xfrm>
            <a:custGeom>
              <a:avLst/>
              <a:gdLst>
                <a:gd name="T0" fmla="*/ 0 w 65"/>
                <a:gd name="T1" fmla="*/ 0 h 86"/>
                <a:gd name="T2" fmla="*/ 15 w 65"/>
                <a:gd name="T3" fmla="*/ 12 h 86"/>
                <a:gd name="T4" fmla="*/ 27 w 65"/>
                <a:gd name="T5" fmla="*/ 23 h 86"/>
                <a:gd name="T6" fmla="*/ 36 w 65"/>
                <a:gd name="T7" fmla="*/ 35 h 86"/>
                <a:gd name="T8" fmla="*/ 47 w 65"/>
                <a:gd name="T9" fmla="*/ 45 h 86"/>
                <a:gd name="T10" fmla="*/ 56 w 65"/>
                <a:gd name="T11" fmla="*/ 66 h 86"/>
                <a:gd name="T12" fmla="*/ 63 w 65"/>
                <a:gd name="T13" fmla="*/ 80 h 86"/>
                <a:gd name="T14" fmla="*/ 65 w 6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86">
                  <a:moveTo>
                    <a:pt x="0" y="0"/>
                  </a:moveTo>
                  <a:cubicBezTo>
                    <a:pt x="9" y="4"/>
                    <a:pt x="6" y="10"/>
                    <a:pt x="15" y="12"/>
                  </a:cubicBezTo>
                  <a:cubicBezTo>
                    <a:pt x="18" y="20"/>
                    <a:pt x="19" y="20"/>
                    <a:pt x="27" y="23"/>
                  </a:cubicBezTo>
                  <a:cubicBezTo>
                    <a:pt x="29" y="29"/>
                    <a:pt x="30" y="32"/>
                    <a:pt x="36" y="35"/>
                  </a:cubicBezTo>
                  <a:cubicBezTo>
                    <a:pt x="40" y="40"/>
                    <a:pt x="43" y="40"/>
                    <a:pt x="47" y="45"/>
                  </a:cubicBezTo>
                  <a:cubicBezTo>
                    <a:pt x="49" y="71"/>
                    <a:pt x="49" y="52"/>
                    <a:pt x="56" y="66"/>
                  </a:cubicBezTo>
                  <a:cubicBezTo>
                    <a:pt x="57" y="74"/>
                    <a:pt x="56" y="77"/>
                    <a:pt x="63" y="80"/>
                  </a:cubicBezTo>
                  <a:cubicBezTo>
                    <a:pt x="65" y="85"/>
                    <a:pt x="65" y="83"/>
                    <a:pt x="65" y="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9" name="Freeform 13"/>
            <p:cNvSpPr>
              <a:spLocks/>
            </p:cNvSpPr>
            <p:nvPr userDrawn="1"/>
          </p:nvSpPr>
          <p:spPr bwMode="auto">
            <a:xfrm>
              <a:off x="344" y="2118"/>
              <a:ext cx="71" cy="84"/>
            </a:xfrm>
            <a:custGeom>
              <a:avLst/>
              <a:gdLst>
                <a:gd name="T0" fmla="*/ 69 w 71"/>
                <a:gd name="T1" fmla="*/ 0 h 84"/>
                <a:gd name="T2" fmla="*/ 61 w 71"/>
                <a:gd name="T3" fmla="*/ 27 h 84"/>
                <a:gd name="T4" fmla="*/ 52 w 71"/>
                <a:gd name="T5" fmla="*/ 57 h 84"/>
                <a:gd name="T6" fmla="*/ 46 w 71"/>
                <a:gd name="T7" fmla="*/ 72 h 84"/>
                <a:gd name="T8" fmla="*/ 33 w 71"/>
                <a:gd name="T9" fmla="*/ 63 h 84"/>
                <a:gd name="T10" fmla="*/ 25 w 71"/>
                <a:gd name="T11" fmla="*/ 51 h 84"/>
                <a:gd name="T12" fmla="*/ 10 w 71"/>
                <a:gd name="T13" fmla="*/ 39 h 84"/>
                <a:gd name="T14" fmla="*/ 4 w 71"/>
                <a:gd name="T15" fmla="*/ 77 h 84"/>
                <a:gd name="T16" fmla="*/ 1 w 7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4">
                  <a:moveTo>
                    <a:pt x="69" y="0"/>
                  </a:moveTo>
                  <a:cubicBezTo>
                    <a:pt x="65" y="10"/>
                    <a:pt x="71" y="21"/>
                    <a:pt x="61" y="27"/>
                  </a:cubicBezTo>
                  <a:cubicBezTo>
                    <a:pt x="59" y="37"/>
                    <a:pt x="62" y="55"/>
                    <a:pt x="52" y="57"/>
                  </a:cubicBezTo>
                  <a:cubicBezTo>
                    <a:pt x="49" y="62"/>
                    <a:pt x="49" y="67"/>
                    <a:pt x="46" y="72"/>
                  </a:cubicBezTo>
                  <a:cubicBezTo>
                    <a:pt x="38" y="71"/>
                    <a:pt x="39" y="67"/>
                    <a:pt x="33" y="63"/>
                  </a:cubicBezTo>
                  <a:cubicBezTo>
                    <a:pt x="30" y="58"/>
                    <a:pt x="27" y="56"/>
                    <a:pt x="25" y="51"/>
                  </a:cubicBezTo>
                  <a:cubicBezTo>
                    <a:pt x="23" y="38"/>
                    <a:pt x="25" y="38"/>
                    <a:pt x="10" y="39"/>
                  </a:cubicBezTo>
                  <a:cubicBezTo>
                    <a:pt x="8" y="51"/>
                    <a:pt x="18" y="72"/>
                    <a:pt x="4" y="77"/>
                  </a:cubicBezTo>
                  <a:cubicBezTo>
                    <a:pt x="0" y="82"/>
                    <a:pt x="1" y="79"/>
                    <a:pt x="1" y="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10" name="Rectangle 14"/>
          <p:cNvSpPr>
            <a:spLocks noGrp="1" noChangeArrowheads="1"/>
          </p:cNvSpPr>
          <p:nvPr>
            <p:ph type="ctrTitle"/>
          </p:nvPr>
        </p:nvSpPr>
        <p:spPr>
          <a:xfrm>
            <a:off x="1244600" y="1247775"/>
            <a:ext cx="7772400" cy="1143000"/>
          </a:xfrm>
        </p:spPr>
        <p:txBody>
          <a:bodyPr anchor="b"/>
          <a:lstStyle>
            <a:lvl1pPr algn="ctr">
              <a:defRPr/>
            </a:lvl1pPr>
          </a:lstStyle>
          <a:p>
            <a:pPr lvl="0"/>
            <a:r>
              <a:rPr lang="en-US" altLang="en-US" noProof="0" smtClean="0"/>
              <a:t>Click to edit Master title style</a:t>
            </a:r>
          </a:p>
        </p:txBody>
      </p:sp>
      <p:sp>
        <p:nvSpPr>
          <p:cNvPr id="4111" name="Rectangle 15"/>
          <p:cNvSpPr>
            <a:spLocks noGrp="1" noChangeArrowheads="1"/>
          </p:cNvSpPr>
          <p:nvPr>
            <p:ph type="subTitle" idx="1"/>
          </p:nvPr>
        </p:nvSpPr>
        <p:spPr>
          <a:xfrm>
            <a:off x="19304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4112" name="Rectangle 16"/>
          <p:cNvSpPr>
            <a:spLocks noGrp="1" noChangeArrowheads="1"/>
          </p:cNvSpPr>
          <p:nvPr>
            <p:ph type="dt" sz="half" idx="2"/>
          </p:nvPr>
        </p:nvSpPr>
        <p:spPr>
          <a:xfrm>
            <a:off x="1262063" y="6248400"/>
            <a:ext cx="1905000" cy="457200"/>
          </a:xfrm>
        </p:spPr>
        <p:txBody>
          <a:bodyPr/>
          <a:lstStyle>
            <a:lvl1pPr>
              <a:defRPr/>
            </a:lvl1pPr>
          </a:lstStyle>
          <a:p>
            <a:endParaRPr lang="en-US" altLang="en-US"/>
          </a:p>
        </p:txBody>
      </p:sp>
      <p:sp>
        <p:nvSpPr>
          <p:cNvPr id="4113" name="Rectangle 17"/>
          <p:cNvSpPr>
            <a:spLocks noGrp="1" noChangeArrowheads="1"/>
          </p:cNvSpPr>
          <p:nvPr>
            <p:ph type="ftr" sz="quarter" idx="3"/>
          </p:nvPr>
        </p:nvSpPr>
        <p:spPr>
          <a:xfrm>
            <a:off x="3700463" y="6248400"/>
            <a:ext cx="2895600" cy="457200"/>
          </a:xfrm>
        </p:spPr>
        <p:txBody>
          <a:bodyPr/>
          <a:lstStyle>
            <a:lvl1pPr>
              <a:defRPr/>
            </a:lvl1pPr>
          </a:lstStyle>
          <a:p>
            <a:endParaRPr lang="en-US" altLang="en-US"/>
          </a:p>
        </p:txBody>
      </p:sp>
      <p:sp>
        <p:nvSpPr>
          <p:cNvPr id="4114" name="Rectangle 18"/>
          <p:cNvSpPr>
            <a:spLocks noGrp="1" noChangeArrowheads="1"/>
          </p:cNvSpPr>
          <p:nvPr>
            <p:ph type="sldNum" sz="quarter" idx="4"/>
          </p:nvPr>
        </p:nvSpPr>
        <p:spPr>
          <a:xfrm>
            <a:off x="7129463" y="6248400"/>
            <a:ext cx="1905000" cy="457200"/>
          </a:xfrm>
        </p:spPr>
        <p:txBody>
          <a:bodyPr/>
          <a:lstStyle>
            <a:lvl1pPr>
              <a:defRPr/>
            </a:lvl1pPr>
          </a:lstStyle>
          <a:p>
            <a:fld id="{F5A93DB1-9A85-5E43-B162-43DF1EEA417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FC1F6B-2546-7948-B06A-69696C7878D1}" type="slidenum">
              <a:rPr lang="en-US" altLang="en-US"/>
              <a:pPr/>
              <a:t>‹#›</a:t>
            </a:fld>
            <a:endParaRPr lang="en-US" altLang="en-US"/>
          </a:p>
        </p:txBody>
      </p:sp>
    </p:spTree>
    <p:extLst>
      <p:ext uri="{BB962C8B-B14F-4D97-AF65-F5344CB8AC3E}">
        <p14:creationId xmlns:p14="http://schemas.microsoft.com/office/powerpoint/2010/main" val="56975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275C36-F690-AC48-94F9-8DBBD6ECC797}" type="slidenum">
              <a:rPr lang="en-US" altLang="en-US"/>
              <a:pPr/>
              <a:t>‹#›</a:t>
            </a:fld>
            <a:endParaRPr lang="en-US" altLang="en-US"/>
          </a:p>
        </p:txBody>
      </p:sp>
    </p:spTree>
    <p:extLst>
      <p:ext uri="{BB962C8B-B14F-4D97-AF65-F5344CB8AC3E}">
        <p14:creationId xmlns:p14="http://schemas.microsoft.com/office/powerpoint/2010/main" val="28890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889C90A5-C8A4-A846-B08D-9B5831059801}" type="slidenum">
              <a:rPr lang="en-US" altLang="en-US"/>
              <a:pPr/>
              <a:t>‹#›</a:t>
            </a:fld>
            <a:endParaRPr lang="en-US" altLang="en-US"/>
          </a:p>
        </p:txBody>
      </p:sp>
    </p:spTree>
    <p:extLst>
      <p:ext uri="{BB962C8B-B14F-4D97-AF65-F5344CB8AC3E}">
        <p14:creationId xmlns:p14="http://schemas.microsoft.com/office/powerpoint/2010/main" val="173708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573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6957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124700" y="6248400"/>
            <a:ext cx="1905000" cy="457200"/>
          </a:xfrm>
        </p:spPr>
        <p:txBody>
          <a:bodyPr/>
          <a:lstStyle>
            <a:lvl1pPr>
              <a:defRPr/>
            </a:lvl1pPr>
          </a:lstStyle>
          <a:p>
            <a:fld id="{EBC93155-3B20-6745-B456-4A6D93AEB82E}" type="slidenum">
              <a:rPr lang="en-US" altLang="en-US"/>
              <a:pPr/>
              <a:t>‹#›</a:t>
            </a:fld>
            <a:endParaRPr lang="en-US" altLang="en-US"/>
          </a:p>
        </p:txBody>
      </p:sp>
    </p:spTree>
    <p:extLst>
      <p:ext uri="{BB962C8B-B14F-4D97-AF65-F5344CB8AC3E}">
        <p14:creationId xmlns:p14="http://schemas.microsoft.com/office/powerpoint/2010/main" val="108718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DC7F53-DE0A-7740-89A3-31D8BAF3321F}" type="slidenum">
              <a:rPr lang="en-US" altLang="en-US"/>
              <a:pPr/>
              <a:t>‹#›</a:t>
            </a:fld>
            <a:endParaRPr lang="en-US" altLang="en-US"/>
          </a:p>
        </p:txBody>
      </p:sp>
    </p:spTree>
    <p:extLst>
      <p:ext uri="{BB962C8B-B14F-4D97-AF65-F5344CB8AC3E}">
        <p14:creationId xmlns:p14="http://schemas.microsoft.com/office/powerpoint/2010/main" val="184082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0E4EF8-D60A-514C-A9D5-255CAC52655B}" type="slidenum">
              <a:rPr lang="en-US" altLang="en-US"/>
              <a:pPr/>
              <a:t>‹#›</a:t>
            </a:fld>
            <a:endParaRPr lang="en-US" altLang="en-US"/>
          </a:p>
        </p:txBody>
      </p:sp>
    </p:spTree>
    <p:extLst>
      <p:ext uri="{BB962C8B-B14F-4D97-AF65-F5344CB8AC3E}">
        <p14:creationId xmlns:p14="http://schemas.microsoft.com/office/powerpoint/2010/main" val="201943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7129FA-C9C2-0F4A-A9EE-D3BD581A78A7}" type="slidenum">
              <a:rPr lang="en-US" altLang="en-US"/>
              <a:pPr/>
              <a:t>‹#›</a:t>
            </a:fld>
            <a:endParaRPr lang="en-US" altLang="en-US"/>
          </a:p>
        </p:txBody>
      </p:sp>
    </p:spTree>
    <p:extLst>
      <p:ext uri="{BB962C8B-B14F-4D97-AF65-F5344CB8AC3E}">
        <p14:creationId xmlns:p14="http://schemas.microsoft.com/office/powerpoint/2010/main" val="173986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6A90AF9-F191-B740-AC65-1AD2C3DE8589}" type="slidenum">
              <a:rPr lang="en-US" altLang="en-US"/>
              <a:pPr/>
              <a:t>‹#›</a:t>
            </a:fld>
            <a:endParaRPr lang="en-US" altLang="en-US"/>
          </a:p>
        </p:txBody>
      </p:sp>
    </p:spTree>
    <p:extLst>
      <p:ext uri="{BB962C8B-B14F-4D97-AF65-F5344CB8AC3E}">
        <p14:creationId xmlns:p14="http://schemas.microsoft.com/office/powerpoint/2010/main" val="176976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C9EDEAB-7A12-484D-8AF3-F8A512CFE029}" type="slidenum">
              <a:rPr lang="en-US" altLang="en-US"/>
              <a:pPr/>
              <a:t>‹#›</a:t>
            </a:fld>
            <a:endParaRPr lang="en-US" altLang="en-US"/>
          </a:p>
        </p:txBody>
      </p:sp>
    </p:spTree>
    <p:extLst>
      <p:ext uri="{BB962C8B-B14F-4D97-AF65-F5344CB8AC3E}">
        <p14:creationId xmlns:p14="http://schemas.microsoft.com/office/powerpoint/2010/main" val="183895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ACDD450-DACE-C848-A61B-6C8B90E13E08}" type="slidenum">
              <a:rPr lang="en-US" altLang="en-US"/>
              <a:pPr/>
              <a:t>‹#›</a:t>
            </a:fld>
            <a:endParaRPr lang="en-US" altLang="en-US"/>
          </a:p>
        </p:txBody>
      </p:sp>
    </p:spTree>
    <p:extLst>
      <p:ext uri="{BB962C8B-B14F-4D97-AF65-F5344CB8AC3E}">
        <p14:creationId xmlns:p14="http://schemas.microsoft.com/office/powerpoint/2010/main" val="71642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F4DCA9-DBFF-F044-AACD-3D1C847F26C3}" type="slidenum">
              <a:rPr lang="en-US" altLang="en-US"/>
              <a:pPr/>
              <a:t>‹#›</a:t>
            </a:fld>
            <a:endParaRPr lang="en-US" altLang="en-US"/>
          </a:p>
        </p:txBody>
      </p:sp>
    </p:spTree>
    <p:extLst>
      <p:ext uri="{BB962C8B-B14F-4D97-AF65-F5344CB8AC3E}">
        <p14:creationId xmlns:p14="http://schemas.microsoft.com/office/powerpoint/2010/main" val="213934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C8FD43-8039-A347-BD3C-0995B5E56DEE}" type="slidenum">
              <a:rPr lang="en-US" altLang="en-US"/>
              <a:pPr/>
              <a:t>‹#›</a:t>
            </a:fld>
            <a:endParaRPr lang="en-US" altLang="en-US"/>
          </a:p>
        </p:txBody>
      </p:sp>
    </p:spTree>
    <p:extLst>
      <p:ext uri="{BB962C8B-B14F-4D97-AF65-F5344CB8AC3E}">
        <p14:creationId xmlns:p14="http://schemas.microsoft.com/office/powerpoint/2010/main" val="6868146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69113"/>
            <a:chOff x="0" y="0"/>
            <a:chExt cx="5760" cy="4327"/>
          </a:xfrm>
        </p:grpSpPr>
        <p:sp>
          <p:nvSpPr>
            <p:cNvPr id="3075" name="Rectangle 3"/>
            <p:cNvSpPr>
              <a:spLocks noChangeArrowheads="1"/>
            </p:cNvSpPr>
            <p:nvPr userDrawn="1"/>
          </p:nvSpPr>
          <p:spPr bwMode="ltGray">
            <a:xfrm>
              <a:off x="0" y="405"/>
              <a:ext cx="743" cy="3922"/>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076" name="Picture 4" descr="Astonbnr"/>
            <p:cNvPicPr>
              <a:picLocks noChangeAspect="1" noChangeArrowheads="1"/>
            </p:cNvPicPr>
            <p:nvPr userDrawn="1"/>
          </p:nvPicPr>
          <p:blipFill>
            <a:blip r:embed="rId15">
              <a:extLst>
                <a:ext uri="{28A0092B-C50C-407E-A947-70E740481C1C}">
                  <a14:useLocalDpi xmlns:a14="http://schemas.microsoft.com/office/drawing/2010/main" val="0"/>
                </a:ext>
              </a:extLst>
            </a:blip>
            <a:srcRect t="15163"/>
            <a:stretch>
              <a:fillRect/>
            </a:stretch>
          </p:blipFill>
          <p:spPr bwMode="gray">
            <a:xfrm>
              <a:off x="0" y="0"/>
              <a:ext cx="5760" cy="498"/>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5"/>
            <p:cNvSpPr>
              <a:spLocks noChangeArrowheads="1"/>
            </p:cNvSpPr>
            <p:nvPr userDrawn="1"/>
          </p:nvSpPr>
          <p:spPr bwMode="white">
            <a:xfrm>
              <a:off x="704" y="181"/>
              <a:ext cx="5056" cy="38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 name="Rectangle 6" descr="Stonbk"/>
            <p:cNvSpPr>
              <a:spLocks noChangeArrowheads="1"/>
            </p:cNvSpPr>
            <p:nvPr userDrawn="1"/>
          </p:nvSpPr>
          <p:spPr bwMode="white">
            <a:xfrm>
              <a:off x="747" y="224"/>
              <a:ext cx="5013" cy="4092"/>
            </a:xfrm>
            <a:prstGeom prst="rect">
              <a:avLst/>
            </a:prstGeom>
            <a:blipFill dpi="0" rotWithShape="0">
              <a:blip r:embed="rId1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userDrawn="1"/>
          </p:nvSpPr>
          <p:spPr bwMode="white">
            <a:xfrm>
              <a:off x="703" y="186"/>
              <a:ext cx="46" cy="413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 name="Line 8"/>
            <p:cNvSpPr>
              <a:spLocks noChangeShapeType="1"/>
            </p:cNvSpPr>
            <p:nvPr userDrawn="1"/>
          </p:nvSpPr>
          <p:spPr bwMode="hidden">
            <a:xfrm>
              <a:off x="0" y="415"/>
              <a:ext cx="25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1" name="Line 9"/>
            <p:cNvSpPr>
              <a:spLocks noChangeShapeType="1"/>
            </p:cNvSpPr>
            <p:nvPr userDrawn="1"/>
          </p:nvSpPr>
          <p:spPr bwMode="hidden">
            <a:xfrm>
              <a:off x="421" y="412"/>
              <a:ext cx="28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2" name="Rectangle 10"/>
            <p:cNvSpPr>
              <a:spLocks noChangeArrowheads="1"/>
            </p:cNvSpPr>
            <p:nvPr userDrawn="1"/>
          </p:nvSpPr>
          <p:spPr bwMode="hidden">
            <a:xfrm>
              <a:off x="0" y="0"/>
              <a:ext cx="27" cy="432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083" name="Rectangle 11"/>
          <p:cNvSpPr>
            <a:spLocks noGrp="1" noChangeArrowheads="1"/>
          </p:cNvSpPr>
          <p:nvPr>
            <p:ph type="title"/>
          </p:nvPr>
        </p:nvSpPr>
        <p:spPr bwMode="auto">
          <a:xfrm>
            <a:off x="12573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4" name="Rectangle 12"/>
          <p:cNvSpPr>
            <a:spLocks noGrp="1" noChangeArrowheads="1"/>
          </p:cNvSpPr>
          <p:nvPr>
            <p:ph type="body" idx="1"/>
          </p:nvPr>
        </p:nvSpPr>
        <p:spPr bwMode="auto">
          <a:xfrm>
            <a:off x="12573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 name="Rectangle 13"/>
          <p:cNvSpPr>
            <a:spLocks noGrp="1" noChangeArrowheads="1"/>
          </p:cNvSpPr>
          <p:nvPr>
            <p:ph type="dt" sz="half" idx="2"/>
          </p:nvPr>
        </p:nvSpPr>
        <p:spPr bwMode="auto">
          <a:xfrm>
            <a:off x="12573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solidFill>
                  <a:schemeClr val="bg2"/>
                </a:solidFill>
              </a:defRPr>
            </a:lvl1pPr>
          </a:lstStyle>
          <a:p>
            <a:endParaRPr lang="en-US" altLang="en-US"/>
          </a:p>
        </p:txBody>
      </p:sp>
      <p:sp>
        <p:nvSpPr>
          <p:cNvPr id="3086" name="Rectangle 14"/>
          <p:cNvSpPr>
            <a:spLocks noGrp="1" noChangeArrowheads="1"/>
          </p:cNvSpPr>
          <p:nvPr>
            <p:ph type="ftr" sz="quarter" idx="3"/>
          </p:nvPr>
        </p:nvSpPr>
        <p:spPr bwMode="auto">
          <a:xfrm>
            <a:off x="36957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solidFill>
                  <a:schemeClr val="bg2"/>
                </a:solidFill>
              </a:defRPr>
            </a:lvl1pPr>
          </a:lstStyle>
          <a:p>
            <a:endParaRPr lang="en-US" altLang="en-US"/>
          </a:p>
        </p:txBody>
      </p:sp>
      <p:sp>
        <p:nvSpPr>
          <p:cNvPr id="3087" name="Rectangle 15"/>
          <p:cNvSpPr>
            <a:spLocks noGrp="1" noChangeArrowheads="1"/>
          </p:cNvSpPr>
          <p:nvPr>
            <p:ph type="sldNum" sz="quarter" idx="4"/>
          </p:nvPr>
        </p:nvSpPr>
        <p:spPr bwMode="auto">
          <a:xfrm>
            <a:off x="71247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solidFill>
                  <a:schemeClr val="bg2"/>
                </a:solidFill>
              </a:defRPr>
            </a:lvl1pPr>
          </a:lstStyle>
          <a:p>
            <a:fld id="{798D8A43-6E0B-2C46-828A-2E752B3EF0BD}" type="slidenum">
              <a:rPr lang="en-US" altLang="en-US"/>
              <a:pPr/>
              <a:t>‹#›</a:t>
            </a:fld>
            <a:endParaRPr lang="en-US" altLang="en-US"/>
          </a:p>
        </p:txBody>
      </p:sp>
      <p:sp>
        <p:nvSpPr>
          <p:cNvPr id="3088" name="Rectangle 16"/>
          <p:cNvSpPr>
            <a:spLocks noChangeArrowheads="1"/>
          </p:cNvSpPr>
          <p:nvPr/>
        </p:nvSpPr>
        <p:spPr bwMode="auto">
          <a:xfrm>
            <a:off x="1117600" y="268288"/>
            <a:ext cx="8026400" cy="746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ltLang="en-US" sz="240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accent2"/>
        </a:buClr>
        <a:buSzPct val="85000"/>
        <a:buFont typeface="Wingdings"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80000"/>
        <a:buFont typeface="Wingdings"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70000"/>
        <a:buFont typeface="Wingdings"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jpeg"/><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49.jpeg"/><Relationship Id="rId12" Type="http://schemas.openxmlformats.org/officeDocument/2006/relationships/image" Target="../media/image50.jpeg"/><Relationship Id="rId13" Type="http://schemas.openxmlformats.org/officeDocument/2006/relationships/image" Target="../media/image51.jpeg"/><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peg"/><Relationship Id="rId7" Type="http://schemas.openxmlformats.org/officeDocument/2006/relationships/image" Target="../media/image45.jpeg"/><Relationship Id="rId8" Type="http://schemas.openxmlformats.org/officeDocument/2006/relationships/image" Target="../media/image46.jpeg"/><Relationship Id="rId9" Type="http://schemas.openxmlformats.org/officeDocument/2006/relationships/image" Target="../media/image47.jpeg"/><Relationship Id="rId10"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jpeg"/><Relationship Id="rId7" Type="http://schemas.openxmlformats.org/officeDocument/2006/relationships/image" Target="../media/image56.jpeg"/><Relationship Id="rId8" Type="http://schemas.openxmlformats.org/officeDocument/2006/relationships/image" Target="../media/image57.jpeg"/><Relationship Id="rId9" Type="http://schemas.openxmlformats.org/officeDocument/2006/relationships/image" Target="../media/image58.jpeg"/><Relationship Id="rId10" Type="http://schemas.openxmlformats.org/officeDocument/2006/relationships/image" Target="../media/image59.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7"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6" Type="http://schemas.openxmlformats.org/officeDocument/2006/relationships/image" Target="../media/image71.jpeg"/><Relationship Id="rId7" Type="http://schemas.openxmlformats.org/officeDocument/2006/relationships/image" Target="../media/image72.jpeg"/><Relationship Id="rId8" Type="http://schemas.openxmlformats.org/officeDocument/2006/relationships/image" Target="../media/image73.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4.wmf"/><Relationship Id="rId6" Type="http://schemas.openxmlformats.org/officeDocument/2006/relationships/oleObject" Target="../embeddings/oleObject3.bin"/><Relationship Id="rId7"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7.png"/><Relationship Id="rId6" Type="http://schemas.openxmlformats.org/officeDocument/2006/relationships/oleObject" Target="../embeddings/oleObject6.bin"/><Relationship Id="rId7"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7.bin"/><Relationship Id="rId5" Type="http://schemas.openxmlformats.org/officeDocument/2006/relationships/image" Target="../media/image12.png"/><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4000">
                <a:latin typeface="Arial Black" charset="0"/>
              </a:rPr>
              <a:t>Urban Tree</a:t>
            </a:r>
            <a:br>
              <a:rPr lang="en-US" altLang="en-US" sz="4000">
                <a:latin typeface="Arial Black" charset="0"/>
              </a:rPr>
            </a:br>
            <a:r>
              <a:rPr lang="en-US" altLang="en-US" sz="4000"/>
              <a:t>Dendrology (Tree I.D.)</a:t>
            </a:r>
            <a:endParaRPr lang="en-US" altLang="en-US" sz="4000">
              <a:latin typeface="Arial Black" charset="0"/>
            </a:endParaRPr>
          </a:p>
        </p:txBody>
      </p:sp>
      <p:sp>
        <p:nvSpPr>
          <p:cNvPr id="2051" name="Rectangle 3"/>
          <p:cNvSpPr>
            <a:spLocks noGrp="1" noChangeArrowheads="1"/>
          </p:cNvSpPr>
          <p:nvPr>
            <p:ph type="subTitle" idx="1"/>
          </p:nvPr>
        </p:nvSpPr>
        <p:spPr>
          <a:xfrm>
            <a:off x="1371600" y="3657600"/>
            <a:ext cx="7391400" cy="3048000"/>
          </a:xfrm>
        </p:spPr>
        <p:txBody>
          <a:bodyPr/>
          <a:lstStyle/>
          <a:p>
            <a:pPr>
              <a:lnSpc>
                <a:spcPct val="80000"/>
              </a:lnSpc>
            </a:pPr>
            <a:r>
              <a:rPr lang="en-US" altLang="en-US" sz="2800"/>
              <a:t>Developed by:</a:t>
            </a:r>
          </a:p>
          <a:p>
            <a:pPr>
              <a:lnSpc>
                <a:spcPct val="80000"/>
              </a:lnSpc>
            </a:pPr>
            <a:r>
              <a:rPr lang="en-US" altLang="en-US" sz="2800"/>
              <a:t>Sheldon Hammond, Northwest District ANR Program Development Coordinator</a:t>
            </a:r>
          </a:p>
          <a:p>
            <a:pPr>
              <a:lnSpc>
                <a:spcPct val="80000"/>
              </a:lnSpc>
            </a:pPr>
            <a:r>
              <a:rPr lang="en-US" altLang="en-US" sz="2800"/>
              <a:t>In Cooperation with</a:t>
            </a:r>
          </a:p>
          <a:p>
            <a:pPr>
              <a:lnSpc>
                <a:spcPct val="80000"/>
              </a:lnSpc>
            </a:pPr>
            <a:r>
              <a:rPr lang="en-US" altLang="en-US" sz="2800"/>
              <a:t>The University of Georgia</a:t>
            </a:r>
          </a:p>
          <a:p>
            <a:pPr>
              <a:lnSpc>
                <a:spcPct val="80000"/>
              </a:lnSpc>
            </a:pPr>
            <a:r>
              <a:rPr lang="en-US" altLang="en-US" sz="2800"/>
              <a:t>Cooperative Extension Service</a:t>
            </a:r>
          </a:p>
          <a:p>
            <a:pPr>
              <a:lnSpc>
                <a:spcPct val="80000"/>
              </a:lnSpc>
            </a:pPr>
            <a:r>
              <a:rPr lang="en-US" altLang="en-US" sz="2800"/>
              <a:t>Urban Forestry Issue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38915" name="Rectangle 3"/>
          <p:cNvSpPr>
            <a:spLocks noGrp="1" noChangeArrowheads="1"/>
          </p:cNvSpPr>
          <p:nvPr>
            <p:ph type="body" sz="half" idx="1"/>
          </p:nvPr>
        </p:nvSpPr>
        <p:spPr/>
        <p:txBody>
          <a:bodyPr/>
          <a:lstStyle/>
          <a:p>
            <a:r>
              <a:rPr lang="en-US" altLang="en-US"/>
              <a:t>Type</a:t>
            </a:r>
            <a:r>
              <a:rPr lang="en-US" altLang="en-US" sz="2800"/>
              <a:t> </a:t>
            </a:r>
          </a:p>
          <a:p>
            <a:pPr lvl="1"/>
            <a:r>
              <a:rPr lang="en-US" altLang="en-US"/>
              <a:t>Hardwood</a:t>
            </a:r>
          </a:p>
          <a:p>
            <a:pPr lvl="3"/>
            <a:endParaRPr lang="en-US" altLang="en-US" sz="2800"/>
          </a:p>
        </p:txBody>
      </p:sp>
      <p:pic>
        <p:nvPicPr>
          <p:cNvPr id="38916" name="Picture 4" descr="figure1test"/>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81200" y="3505200"/>
            <a:ext cx="2773363"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8918" name="Picture 6" descr="figure2"/>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38800" y="3505200"/>
            <a:ext cx="2398713"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8920" name="Text Box 8"/>
          <p:cNvSpPr txBox="1">
            <a:spLocks noChangeArrowheads="1"/>
          </p:cNvSpPr>
          <p:nvPr/>
        </p:nvSpPr>
        <p:spPr bwMode="auto">
          <a:xfrm>
            <a:off x="2667000" y="563880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1800"/>
              <a:t>Simple Leaf</a:t>
            </a:r>
          </a:p>
        </p:txBody>
      </p:sp>
      <p:sp>
        <p:nvSpPr>
          <p:cNvPr id="38921" name="Text Box 9"/>
          <p:cNvSpPr txBox="1">
            <a:spLocks noChangeArrowheads="1"/>
          </p:cNvSpPr>
          <p:nvPr/>
        </p:nvSpPr>
        <p:spPr bwMode="auto">
          <a:xfrm>
            <a:off x="5927725" y="5599113"/>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Compound Leaf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40963" name="Rectangle 3"/>
          <p:cNvSpPr>
            <a:spLocks noGrp="1" noChangeArrowheads="1"/>
          </p:cNvSpPr>
          <p:nvPr>
            <p:ph type="body" sz="half" idx="1"/>
          </p:nvPr>
        </p:nvSpPr>
        <p:spPr>
          <a:xfrm>
            <a:off x="1257300" y="1981200"/>
            <a:ext cx="7505700" cy="1143000"/>
          </a:xfrm>
        </p:spPr>
        <p:txBody>
          <a:bodyPr/>
          <a:lstStyle/>
          <a:p>
            <a:r>
              <a:rPr lang="en-US" altLang="en-US" sz="2800"/>
              <a:t>Type </a:t>
            </a:r>
          </a:p>
          <a:p>
            <a:pPr lvl="1"/>
            <a:r>
              <a:rPr lang="en-US" altLang="en-US" sz="2400"/>
              <a:t>Hardwood - Compound</a:t>
            </a:r>
          </a:p>
        </p:txBody>
      </p:sp>
      <p:pic>
        <p:nvPicPr>
          <p:cNvPr id="40964" name="Picture 4" descr="figure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r="11052"/>
          <a:stretch>
            <a:fillRect/>
          </a:stretch>
        </p:blipFill>
        <p:spPr>
          <a:xfrm>
            <a:off x="1447800" y="3962400"/>
            <a:ext cx="21336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68" name="Picture 8" descr="figure5"/>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48200" y="3962400"/>
            <a:ext cx="145097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0970" name="Picture 10" descr="figure6"/>
          <p:cNvPicPr>
            <a:picLocks noChangeAspect="1" noChangeArrowheads="1"/>
          </p:cNvPicPr>
          <p:nvPr/>
        </p:nvPicPr>
        <p:blipFill>
          <a:blip r:embed="rId5">
            <a:extLst>
              <a:ext uri="{28A0092B-C50C-407E-A947-70E740481C1C}">
                <a14:useLocalDpi xmlns:a14="http://schemas.microsoft.com/office/drawing/2010/main" val="0"/>
              </a:ext>
            </a:extLst>
          </a:blip>
          <a:srcRect r="1880"/>
          <a:stretch>
            <a:fillRect/>
          </a:stretch>
        </p:blipFill>
        <p:spPr bwMode="auto">
          <a:xfrm>
            <a:off x="6858000" y="3962400"/>
            <a:ext cx="19050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0971" name="Text Box 11"/>
          <p:cNvSpPr txBox="1">
            <a:spLocks noChangeArrowheads="1"/>
          </p:cNvSpPr>
          <p:nvPr/>
        </p:nvSpPr>
        <p:spPr bwMode="auto">
          <a:xfrm>
            <a:off x="1905000" y="601980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Pinnate</a:t>
            </a:r>
          </a:p>
        </p:txBody>
      </p:sp>
      <p:sp>
        <p:nvSpPr>
          <p:cNvPr id="40972" name="Text Box 12"/>
          <p:cNvSpPr txBox="1">
            <a:spLocks noChangeArrowheads="1"/>
          </p:cNvSpPr>
          <p:nvPr/>
        </p:nvSpPr>
        <p:spPr bwMode="auto">
          <a:xfrm>
            <a:off x="4800600" y="60198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Bipinnate</a:t>
            </a:r>
          </a:p>
        </p:txBody>
      </p:sp>
      <p:sp>
        <p:nvSpPr>
          <p:cNvPr id="40973" name="Text Box 13"/>
          <p:cNvSpPr txBox="1">
            <a:spLocks noChangeArrowheads="1"/>
          </p:cNvSpPr>
          <p:nvPr/>
        </p:nvSpPr>
        <p:spPr bwMode="auto">
          <a:xfrm>
            <a:off x="7239000" y="60198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Palmate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43011" name="Rectangle 3"/>
          <p:cNvSpPr>
            <a:spLocks noGrp="1" noChangeArrowheads="1"/>
          </p:cNvSpPr>
          <p:nvPr>
            <p:ph type="body" sz="half" idx="1"/>
          </p:nvPr>
        </p:nvSpPr>
        <p:spPr/>
        <p:txBody>
          <a:bodyPr/>
          <a:lstStyle/>
          <a:p>
            <a:r>
              <a:rPr lang="en-US" altLang="en-US" sz="2800"/>
              <a:t>Type </a:t>
            </a:r>
          </a:p>
          <a:p>
            <a:pPr lvl="1"/>
            <a:r>
              <a:rPr lang="en-US" altLang="en-US" sz="2400"/>
              <a:t>Softwood</a:t>
            </a:r>
          </a:p>
        </p:txBody>
      </p:sp>
      <p:pic>
        <p:nvPicPr>
          <p:cNvPr id="43012" name="Picture 4" descr="figure7"/>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09800" y="3657600"/>
            <a:ext cx="13049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3014" name="Picture 6" descr="figure8"/>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343400" y="3657600"/>
            <a:ext cx="14478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3016" name="Picture 8" descr="figure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581400"/>
            <a:ext cx="9398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3017" name="Text Box 9"/>
          <p:cNvSpPr txBox="1">
            <a:spLocks noChangeArrowheads="1"/>
          </p:cNvSpPr>
          <p:nvPr/>
        </p:nvSpPr>
        <p:spPr bwMode="auto">
          <a:xfrm>
            <a:off x="2362200" y="571500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Awl-like</a:t>
            </a:r>
          </a:p>
        </p:txBody>
      </p:sp>
      <p:sp>
        <p:nvSpPr>
          <p:cNvPr id="43018" name="Text Box 10"/>
          <p:cNvSpPr txBox="1">
            <a:spLocks noChangeArrowheads="1"/>
          </p:cNvSpPr>
          <p:nvPr/>
        </p:nvSpPr>
        <p:spPr bwMode="auto">
          <a:xfrm>
            <a:off x="4419600" y="5715000"/>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Scale-like</a:t>
            </a:r>
          </a:p>
        </p:txBody>
      </p:sp>
      <p:sp>
        <p:nvSpPr>
          <p:cNvPr id="43019" name="Text Box 11"/>
          <p:cNvSpPr txBox="1">
            <a:spLocks noChangeArrowheads="1"/>
          </p:cNvSpPr>
          <p:nvPr/>
        </p:nvSpPr>
        <p:spPr bwMode="auto">
          <a:xfrm>
            <a:off x="6553200" y="571500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Needle-like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45059" name="Rectangle 3"/>
          <p:cNvSpPr>
            <a:spLocks noGrp="1" noChangeArrowheads="1"/>
          </p:cNvSpPr>
          <p:nvPr>
            <p:ph type="body" sz="half" idx="1"/>
          </p:nvPr>
        </p:nvSpPr>
        <p:spPr/>
        <p:txBody>
          <a:bodyPr/>
          <a:lstStyle/>
          <a:p>
            <a:r>
              <a:rPr lang="en-US" altLang="en-US" sz="2800"/>
              <a:t>Shape </a:t>
            </a:r>
          </a:p>
          <a:p>
            <a:endParaRPr lang="en-US" altLang="en-US" sz="2800"/>
          </a:p>
        </p:txBody>
      </p:sp>
      <p:pic>
        <p:nvPicPr>
          <p:cNvPr id="45124" name="Picture 68" descr="fig10ova"/>
          <p:cNvPicPr>
            <a:picLocks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71600" y="2590800"/>
            <a:ext cx="758825" cy="12954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5061" name="AutoShape 5" descr="fig10ova"/>
          <p:cNvSpPr>
            <a:spLocks noChangeAspect="1" noChangeArrowheads="1"/>
          </p:cNvSpPr>
          <p:nvPr/>
        </p:nvSpPr>
        <p:spPr bwMode="auto">
          <a:xfrm>
            <a:off x="3694113" y="-6975475"/>
            <a:ext cx="685800" cy="11715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3" name="AutoShape 7" descr="fig10lan"/>
          <p:cNvSpPr>
            <a:spLocks noChangeAspect="1" noChangeArrowheads="1"/>
          </p:cNvSpPr>
          <p:nvPr/>
        </p:nvSpPr>
        <p:spPr bwMode="auto">
          <a:xfrm>
            <a:off x="3876675" y="-6630988"/>
            <a:ext cx="552450" cy="15906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5" name="AutoShape 9" descr="fig10cor"/>
          <p:cNvSpPr>
            <a:spLocks noChangeAspect="1" noChangeArrowheads="1"/>
          </p:cNvSpPr>
          <p:nvPr/>
        </p:nvSpPr>
        <p:spPr bwMode="auto">
          <a:xfrm>
            <a:off x="4059238" y="-8178800"/>
            <a:ext cx="962025" cy="11049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7" name="AutoShape 11" descr="fig10spa"/>
          <p:cNvSpPr>
            <a:spLocks noChangeAspect="1" noChangeArrowheads="1"/>
          </p:cNvSpPr>
          <p:nvPr/>
        </p:nvSpPr>
        <p:spPr bwMode="auto">
          <a:xfrm>
            <a:off x="4241800" y="-6646863"/>
            <a:ext cx="552450" cy="16287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AutoShape 13" descr="fig10eli"/>
          <p:cNvSpPr>
            <a:spLocks noChangeAspect="1" noChangeArrowheads="1"/>
          </p:cNvSpPr>
          <p:nvPr/>
        </p:nvSpPr>
        <p:spPr bwMode="auto">
          <a:xfrm>
            <a:off x="4424363" y="-6815138"/>
            <a:ext cx="619125" cy="1409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1" name="AutoShape 15" descr="fig10obo"/>
          <p:cNvSpPr>
            <a:spLocks noChangeAspect="1" noChangeArrowheads="1"/>
          </p:cNvSpPr>
          <p:nvPr/>
        </p:nvSpPr>
        <p:spPr bwMode="auto">
          <a:xfrm>
            <a:off x="4606925" y="-7615238"/>
            <a:ext cx="819150" cy="13620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3" name="AutoShape 17" descr="fig10obl"/>
          <p:cNvSpPr>
            <a:spLocks noChangeAspect="1" noChangeArrowheads="1"/>
          </p:cNvSpPr>
          <p:nvPr/>
        </p:nvSpPr>
        <p:spPr bwMode="auto">
          <a:xfrm>
            <a:off x="4789488" y="-6386513"/>
            <a:ext cx="476250" cy="16573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2" name="AutoShape 26" descr="fig10obc"/>
          <p:cNvSpPr>
            <a:spLocks noChangeAspect="1" noChangeArrowheads="1"/>
          </p:cNvSpPr>
          <p:nvPr/>
        </p:nvSpPr>
        <p:spPr bwMode="auto">
          <a:xfrm>
            <a:off x="3694113" y="5937250"/>
            <a:ext cx="819150" cy="14954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4" name="AutoShape 28" descr="fig10obg"/>
          <p:cNvSpPr>
            <a:spLocks noChangeAspect="1" noChangeArrowheads="1"/>
          </p:cNvSpPr>
          <p:nvPr/>
        </p:nvSpPr>
        <p:spPr bwMode="auto">
          <a:xfrm>
            <a:off x="3876675" y="6975475"/>
            <a:ext cx="552450" cy="16192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6" name="AutoShape 30" descr="fig10ren"/>
          <p:cNvSpPr>
            <a:spLocks noChangeAspect="1" noChangeArrowheads="1"/>
          </p:cNvSpPr>
          <p:nvPr/>
        </p:nvSpPr>
        <p:spPr bwMode="auto">
          <a:xfrm>
            <a:off x="4059238" y="4862513"/>
            <a:ext cx="1095375" cy="11715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8" name="AutoShape 32" descr="fig10lin"/>
          <p:cNvSpPr>
            <a:spLocks noChangeAspect="1" noChangeArrowheads="1"/>
          </p:cNvSpPr>
          <p:nvPr/>
        </p:nvSpPr>
        <p:spPr bwMode="auto">
          <a:xfrm>
            <a:off x="4241800" y="7723188"/>
            <a:ext cx="409575" cy="15049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0" name="AutoShape 34" descr="fig10cun"/>
          <p:cNvSpPr>
            <a:spLocks noChangeAspect="1" noChangeArrowheads="1"/>
          </p:cNvSpPr>
          <p:nvPr/>
        </p:nvSpPr>
        <p:spPr bwMode="auto">
          <a:xfrm>
            <a:off x="4424363" y="6540500"/>
            <a:ext cx="685800" cy="13811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2" name="AutoShape 36" descr="fig10pel"/>
          <p:cNvSpPr>
            <a:spLocks noChangeAspect="1" noChangeArrowheads="1"/>
          </p:cNvSpPr>
          <p:nvPr/>
        </p:nvSpPr>
        <p:spPr bwMode="auto">
          <a:xfrm>
            <a:off x="4606925" y="5684838"/>
            <a:ext cx="895350" cy="11715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4" name="AutoShape 38" descr="fig10has"/>
          <p:cNvSpPr>
            <a:spLocks noChangeAspect="1" noChangeArrowheads="1"/>
          </p:cNvSpPr>
          <p:nvPr/>
        </p:nvSpPr>
        <p:spPr bwMode="auto">
          <a:xfrm>
            <a:off x="4789488" y="6348413"/>
            <a:ext cx="752475" cy="12192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5126" name="Picture 70" descr="fig10co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429000" y="2667000"/>
            <a:ext cx="1062038" cy="121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5128" name="Picture 72" descr="fig10c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800600"/>
            <a:ext cx="71913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5129" name="Picture 73" descr="fig10el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438400"/>
            <a:ext cx="6699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5130" name="Picture 74" descr="fig10l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514600"/>
            <a:ext cx="50323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5131" name="Picture 75" descr="fig10sp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438400"/>
            <a:ext cx="5175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5132" name="Picture 76" descr="fig10ob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2438400"/>
            <a:ext cx="91598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5133" name="Picture 77" descr="fig10ob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2362200"/>
            <a:ext cx="48101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5134" name="Picture 78" descr="fig10ob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4876800"/>
            <a:ext cx="709613"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5135" name="Picture 79" descr="fig10ob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4600" y="4724400"/>
            <a:ext cx="51911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5136" name="Picture 80" descr="fig10re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4953000"/>
            <a:ext cx="11398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5137" name="Picture 81" descr="fig10li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4572000"/>
            <a:ext cx="4762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5138" name="Picture 82" descr="fig10pe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4953000"/>
            <a:ext cx="990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5139" name="Picture 83" descr="fig10ha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8600" y="4876800"/>
            <a:ext cx="8001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5140" name="Text Box 84"/>
          <p:cNvSpPr txBox="1">
            <a:spLocks noChangeArrowheads="1"/>
          </p:cNvSpPr>
          <p:nvPr/>
        </p:nvSpPr>
        <p:spPr bwMode="auto">
          <a:xfrm>
            <a:off x="1279525" y="3998913"/>
            <a:ext cx="788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Ovate    Lanceolate    Cordate    Spatulate Ellipitcal  Obovate   Oblanceolate</a:t>
            </a:r>
          </a:p>
        </p:txBody>
      </p:sp>
      <p:sp>
        <p:nvSpPr>
          <p:cNvPr id="45141" name="Text Box 85"/>
          <p:cNvSpPr txBox="1">
            <a:spLocks noChangeArrowheads="1"/>
          </p:cNvSpPr>
          <p:nvPr/>
        </p:nvSpPr>
        <p:spPr bwMode="auto">
          <a:xfrm>
            <a:off x="1203325" y="6361113"/>
            <a:ext cx="749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Obcordate  Oblong  Reniform       Linear   Cuneate    Peltate       Hastate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47107" name="Rectangle 3"/>
          <p:cNvSpPr>
            <a:spLocks noGrp="1" noChangeArrowheads="1"/>
          </p:cNvSpPr>
          <p:nvPr>
            <p:ph type="body" sz="half" idx="1"/>
          </p:nvPr>
        </p:nvSpPr>
        <p:spPr/>
        <p:txBody>
          <a:bodyPr/>
          <a:lstStyle/>
          <a:p>
            <a:r>
              <a:rPr lang="en-US" altLang="en-US" sz="2800"/>
              <a:t>Arrangement on the stem </a:t>
            </a:r>
          </a:p>
          <a:p>
            <a:endParaRPr lang="en-US" altLang="en-US" sz="2800"/>
          </a:p>
          <a:p>
            <a:endParaRPr lang="en-US" altLang="en-US" sz="2800"/>
          </a:p>
        </p:txBody>
      </p:sp>
      <p:pic>
        <p:nvPicPr>
          <p:cNvPr id="47108" name="Picture 4" descr="fig1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447800" y="3276600"/>
            <a:ext cx="206375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7110" name="Picture 6" descr="fig12"/>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419600" y="3200400"/>
            <a:ext cx="1474788"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7112" name="Picture 8" descr="fig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5" y="3200400"/>
            <a:ext cx="1946275" cy="2463800"/>
          </a:xfrm>
          <a:prstGeom prst="rect">
            <a:avLst/>
          </a:prstGeom>
          <a:noFill/>
          <a:extLst>
            <a:ext uri="{909E8E84-426E-40DD-AFC4-6F175D3DCCD1}">
              <a14:hiddenFill xmlns:a14="http://schemas.microsoft.com/office/drawing/2010/main">
                <a:solidFill>
                  <a:srgbClr val="FFFFFF"/>
                </a:solidFill>
              </a14:hiddenFill>
            </a:ext>
          </a:extLst>
        </p:spPr>
      </p:pic>
      <p:sp>
        <p:nvSpPr>
          <p:cNvPr id="47113" name="Text Box 9"/>
          <p:cNvSpPr txBox="1">
            <a:spLocks noChangeArrowheads="1"/>
          </p:cNvSpPr>
          <p:nvPr/>
        </p:nvSpPr>
        <p:spPr bwMode="auto">
          <a:xfrm>
            <a:off x="1905000" y="57150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Opposite</a:t>
            </a:r>
          </a:p>
        </p:txBody>
      </p:sp>
      <p:sp>
        <p:nvSpPr>
          <p:cNvPr id="47114" name="Text Box 10"/>
          <p:cNvSpPr txBox="1">
            <a:spLocks noChangeArrowheads="1"/>
          </p:cNvSpPr>
          <p:nvPr/>
        </p:nvSpPr>
        <p:spPr bwMode="auto">
          <a:xfrm>
            <a:off x="4648200" y="571500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Whorled</a:t>
            </a:r>
          </a:p>
        </p:txBody>
      </p:sp>
      <p:sp>
        <p:nvSpPr>
          <p:cNvPr id="47115" name="Text Box 11"/>
          <p:cNvSpPr txBox="1">
            <a:spLocks noChangeArrowheads="1"/>
          </p:cNvSpPr>
          <p:nvPr/>
        </p:nvSpPr>
        <p:spPr bwMode="auto">
          <a:xfrm>
            <a:off x="7239000" y="57150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Alternate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49155" name="Rectangle 3"/>
          <p:cNvSpPr>
            <a:spLocks noGrp="1" noChangeArrowheads="1"/>
          </p:cNvSpPr>
          <p:nvPr>
            <p:ph type="body" sz="half" idx="1"/>
          </p:nvPr>
        </p:nvSpPr>
        <p:spPr/>
        <p:txBody>
          <a:bodyPr/>
          <a:lstStyle/>
          <a:p>
            <a:r>
              <a:rPr lang="en-US" altLang="en-US" sz="2800"/>
              <a:t>Venation </a:t>
            </a:r>
          </a:p>
          <a:p>
            <a:pPr>
              <a:buFont typeface="Wingdings" charset="2"/>
              <a:buNone/>
            </a:pPr>
            <a:endParaRPr lang="en-US" altLang="en-US" sz="2800"/>
          </a:p>
          <a:p>
            <a:endParaRPr lang="en-US" altLang="en-US" sz="2800"/>
          </a:p>
        </p:txBody>
      </p:sp>
      <p:pic>
        <p:nvPicPr>
          <p:cNvPr id="49156" name="Picture 4" descr="fig1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50988" y="2590800"/>
            <a:ext cx="917575"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9158" name="Picture 6" descr="fig15"/>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895600" y="3276600"/>
            <a:ext cx="2147888"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9160" name="Picture 8" descr="fig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667000"/>
            <a:ext cx="10033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49161" name="Picture 9" descr="fig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590800"/>
            <a:ext cx="1828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9162" name="Text Box 10"/>
          <p:cNvSpPr txBox="1">
            <a:spLocks noChangeArrowheads="1"/>
          </p:cNvSpPr>
          <p:nvPr/>
        </p:nvSpPr>
        <p:spPr bwMode="auto">
          <a:xfrm>
            <a:off x="1524000" y="5486400"/>
            <a:ext cx="725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Pinnate                  Palmate                     Parallel              Dichotomous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51203" name="Rectangle 3"/>
          <p:cNvSpPr>
            <a:spLocks noGrp="1" noChangeArrowheads="1"/>
          </p:cNvSpPr>
          <p:nvPr>
            <p:ph type="body" sz="half" idx="1"/>
          </p:nvPr>
        </p:nvSpPr>
        <p:spPr>
          <a:xfrm>
            <a:off x="1257300" y="1981200"/>
            <a:ext cx="6972300" cy="762000"/>
          </a:xfrm>
        </p:spPr>
        <p:txBody>
          <a:bodyPr/>
          <a:lstStyle/>
          <a:p>
            <a:r>
              <a:rPr lang="en-US" altLang="en-US" sz="2800"/>
              <a:t>Shape of apex and base </a:t>
            </a:r>
          </a:p>
          <a:p>
            <a:pPr>
              <a:buFont typeface="Wingdings" charset="2"/>
              <a:buNone/>
            </a:pPr>
            <a:endParaRPr lang="en-US" altLang="en-US" sz="2800"/>
          </a:p>
          <a:p>
            <a:endParaRPr lang="en-US" altLang="en-US" sz="2800"/>
          </a:p>
        </p:txBody>
      </p:sp>
      <p:pic>
        <p:nvPicPr>
          <p:cNvPr id="51204" name="Picture 4" descr="fig18act"/>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371600" y="2971800"/>
            <a:ext cx="635000" cy="116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206" name="Picture 6" descr="fig18acm"/>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362200" y="3352800"/>
            <a:ext cx="1092200" cy="78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208" name="Picture 8" descr="fig18ob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048000"/>
            <a:ext cx="8255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1209" name="Picture 9" descr="fig18tr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276600"/>
            <a:ext cx="10922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51210" name="Picture 10" descr="fig18e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00400"/>
            <a:ext cx="1092200" cy="927100"/>
          </a:xfrm>
          <a:prstGeom prst="rect">
            <a:avLst/>
          </a:prstGeom>
          <a:noFill/>
          <a:extLst>
            <a:ext uri="{909E8E84-426E-40DD-AFC4-6F175D3DCCD1}">
              <a14:hiddenFill xmlns:a14="http://schemas.microsoft.com/office/drawing/2010/main">
                <a:solidFill>
                  <a:srgbClr val="FFFFFF"/>
                </a:solidFill>
              </a14:hiddenFill>
            </a:ext>
          </a:extLst>
        </p:spPr>
      </p:pic>
      <p:pic>
        <p:nvPicPr>
          <p:cNvPr id="51211" name="Picture 11" descr="fig18c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3429000"/>
            <a:ext cx="12827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51212" name="Picture 12" descr="fig19ob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5181600"/>
            <a:ext cx="91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51213" name="Picture 13" descr="fig19ac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334000"/>
            <a:ext cx="12827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51214" name="Picture 14" descr="fig19cu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9600" y="5105400"/>
            <a:ext cx="736600" cy="1041400"/>
          </a:xfrm>
          <a:prstGeom prst="rect">
            <a:avLst/>
          </a:prstGeom>
          <a:noFill/>
          <a:extLst>
            <a:ext uri="{909E8E84-426E-40DD-AFC4-6F175D3DCCD1}">
              <a14:hiddenFill xmlns:a14="http://schemas.microsoft.com/office/drawing/2010/main">
                <a:solidFill>
                  <a:srgbClr val="FFFFFF"/>
                </a:solidFill>
              </a14:hiddenFill>
            </a:ext>
          </a:extLst>
        </p:spPr>
      </p:pic>
      <p:pic>
        <p:nvPicPr>
          <p:cNvPr id="51215" name="Picture 15" descr="fig190b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5257800"/>
            <a:ext cx="10922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51216" name="Picture 16" descr="fig19c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91400" y="5334000"/>
            <a:ext cx="1092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1217" name="Text Box 17"/>
          <p:cNvSpPr txBox="1">
            <a:spLocks noChangeArrowheads="1"/>
          </p:cNvSpPr>
          <p:nvPr/>
        </p:nvSpPr>
        <p:spPr bwMode="auto">
          <a:xfrm>
            <a:off x="4632325" y="25511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b="1"/>
              <a:t>Apices</a:t>
            </a:r>
          </a:p>
        </p:txBody>
      </p:sp>
      <p:sp>
        <p:nvSpPr>
          <p:cNvPr id="51218" name="Text Box 18"/>
          <p:cNvSpPr txBox="1">
            <a:spLocks noChangeArrowheads="1"/>
          </p:cNvSpPr>
          <p:nvPr/>
        </p:nvSpPr>
        <p:spPr bwMode="auto">
          <a:xfrm>
            <a:off x="4632325" y="4684713"/>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b="1"/>
              <a:t>Bases</a:t>
            </a:r>
          </a:p>
        </p:txBody>
      </p:sp>
      <p:sp>
        <p:nvSpPr>
          <p:cNvPr id="51219" name="Text Box 19"/>
          <p:cNvSpPr txBox="1">
            <a:spLocks noChangeArrowheads="1"/>
          </p:cNvSpPr>
          <p:nvPr/>
        </p:nvSpPr>
        <p:spPr bwMode="auto">
          <a:xfrm>
            <a:off x="1279525" y="4151313"/>
            <a:ext cx="714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00"/>
              <a:t>Acute      Acuminate    Obtuse     Truncate    Emarginate    Cuspidate</a:t>
            </a:r>
          </a:p>
        </p:txBody>
      </p:sp>
      <p:sp>
        <p:nvSpPr>
          <p:cNvPr id="51220" name="Text Box 20"/>
          <p:cNvSpPr txBox="1">
            <a:spLocks noChangeArrowheads="1"/>
          </p:cNvSpPr>
          <p:nvPr/>
        </p:nvSpPr>
        <p:spPr bwMode="auto">
          <a:xfrm>
            <a:off x="1219200" y="62484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1800"/>
              <a:t>  Obtuse              Acute           Cuneate           Oblique                Cordate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74755" name="Rectangle 3"/>
          <p:cNvSpPr>
            <a:spLocks noGrp="1" noChangeArrowheads="1"/>
          </p:cNvSpPr>
          <p:nvPr>
            <p:ph type="body" sz="half" idx="1"/>
          </p:nvPr>
        </p:nvSpPr>
        <p:spPr/>
        <p:txBody>
          <a:bodyPr/>
          <a:lstStyle/>
          <a:p>
            <a:r>
              <a:rPr lang="en-US" altLang="en-US" sz="2800"/>
              <a:t>Margin </a:t>
            </a:r>
          </a:p>
        </p:txBody>
      </p:sp>
      <p:pic>
        <p:nvPicPr>
          <p:cNvPr id="74758" name="Picture 6" descr="fig20cr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581400" y="4724400"/>
            <a:ext cx="990600" cy="149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4757" name="AutoShape 5" descr="figure20entire"/>
          <p:cNvSpPr>
            <a:spLocks noChangeAspect="1" noChangeArrowheads="1"/>
          </p:cNvSpPr>
          <p:nvPr/>
        </p:nvSpPr>
        <p:spPr bwMode="auto">
          <a:xfrm>
            <a:off x="4295775" y="2790825"/>
            <a:ext cx="552450" cy="12763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4760" name="Picture 8" descr="fig20den"/>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905000" y="4876800"/>
            <a:ext cx="782638" cy="135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4762" name="Picture 10" descr="fig20s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362200"/>
            <a:ext cx="5397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4763" name="Picture 11" descr="fig20do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514600"/>
            <a:ext cx="9144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4764" name="Picture 12" descr="fig20s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438400"/>
            <a:ext cx="925513"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4765" name="Picture 13" descr="figure20sinua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575" y="4724400"/>
            <a:ext cx="873125" cy="1536700"/>
          </a:xfrm>
          <a:prstGeom prst="rect">
            <a:avLst/>
          </a:prstGeom>
          <a:noFill/>
          <a:extLst>
            <a:ext uri="{909E8E84-426E-40DD-AFC4-6F175D3DCCD1}">
              <a14:hiddenFill xmlns:a14="http://schemas.microsoft.com/office/drawing/2010/main">
                <a:solidFill>
                  <a:srgbClr val="FFFFFF"/>
                </a:solidFill>
              </a14:hiddenFill>
            </a:ext>
          </a:extLst>
        </p:spPr>
      </p:pic>
      <p:pic>
        <p:nvPicPr>
          <p:cNvPr id="74766" name="Picture 14" descr="figure20enti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514600"/>
            <a:ext cx="5937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4767" name="Picture 15" descr="figure20incis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876800"/>
            <a:ext cx="1371600" cy="1308100"/>
          </a:xfrm>
          <a:prstGeom prst="rect">
            <a:avLst/>
          </a:prstGeom>
          <a:noFill/>
          <a:extLst>
            <a:ext uri="{909E8E84-426E-40DD-AFC4-6F175D3DCCD1}">
              <a14:hiddenFill xmlns:a14="http://schemas.microsoft.com/office/drawing/2010/main">
                <a:solidFill>
                  <a:srgbClr val="FFFFFF"/>
                </a:solidFill>
              </a14:hiddenFill>
            </a:ext>
          </a:extLst>
        </p:spPr>
      </p:pic>
      <p:sp>
        <p:nvSpPr>
          <p:cNvPr id="74768" name="Text Box 16"/>
          <p:cNvSpPr txBox="1">
            <a:spLocks noChangeArrowheads="1"/>
          </p:cNvSpPr>
          <p:nvPr/>
        </p:nvSpPr>
        <p:spPr bwMode="auto">
          <a:xfrm>
            <a:off x="1447800" y="3962400"/>
            <a:ext cx="739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1800"/>
              <a:t>    Entire              Serrate                Serrulate              Doubly-serrate</a:t>
            </a:r>
          </a:p>
        </p:txBody>
      </p:sp>
      <p:sp>
        <p:nvSpPr>
          <p:cNvPr id="74769" name="Text Box 17"/>
          <p:cNvSpPr txBox="1">
            <a:spLocks noChangeArrowheads="1"/>
          </p:cNvSpPr>
          <p:nvPr/>
        </p:nvSpPr>
        <p:spPr bwMode="auto">
          <a:xfrm>
            <a:off x="1295400" y="6324600"/>
            <a:ext cx="763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1800"/>
              <a:t>        Dentate               Crenate            Incised (lobed)             Sinuate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72707" name="Rectangle 3"/>
          <p:cNvSpPr>
            <a:spLocks noGrp="1" noChangeArrowheads="1"/>
          </p:cNvSpPr>
          <p:nvPr>
            <p:ph type="body" sz="half" idx="1"/>
          </p:nvPr>
        </p:nvSpPr>
        <p:spPr/>
        <p:txBody>
          <a:bodyPr/>
          <a:lstStyle/>
          <a:p>
            <a:r>
              <a:rPr lang="en-US" altLang="en-US" sz="2800"/>
              <a:t>Surface </a:t>
            </a:r>
          </a:p>
          <a:p>
            <a:endParaRPr lang="en-US" altLang="en-US" sz="2800"/>
          </a:p>
        </p:txBody>
      </p:sp>
      <p:pic>
        <p:nvPicPr>
          <p:cNvPr id="72708"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2000" t="8000" r="38000" b="38667"/>
          <a:stretch>
            <a:fillRect/>
          </a:stretch>
        </p:blipFill>
        <p:spPr>
          <a:xfrm>
            <a:off x="2209800" y="2844800"/>
            <a:ext cx="5410200" cy="36068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Twigs And Stem</a:t>
            </a:r>
          </a:p>
        </p:txBody>
      </p:sp>
      <p:pic>
        <p:nvPicPr>
          <p:cNvPr id="30724" name="Picture 4" descr="fig2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2800" y="2286000"/>
            <a:ext cx="3335338"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a:t>What is a Tree?</a:t>
            </a:r>
          </a:p>
        </p:txBody>
      </p:sp>
      <p:sp>
        <p:nvSpPr>
          <p:cNvPr id="5123" name="Rectangle 3"/>
          <p:cNvSpPr>
            <a:spLocks noGrp="1" noChangeArrowheads="1"/>
          </p:cNvSpPr>
          <p:nvPr>
            <p:ph type="body" sz="half" idx="1"/>
          </p:nvPr>
        </p:nvSpPr>
        <p:spPr>
          <a:xfrm>
            <a:off x="1257300" y="1981200"/>
            <a:ext cx="4229100" cy="4343400"/>
          </a:xfrm>
        </p:spPr>
        <p:txBody>
          <a:bodyPr/>
          <a:lstStyle/>
          <a:p>
            <a:pPr>
              <a:lnSpc>
                <a:spcPct val="90000"/>
              </a:lnSpc>
            </a:pPr>
            <a:r>
              <a:rPr lang="en-US" altLang="en-US" sz="2400"/>
              <a:t>Often reaches 15 feet or more in height at maturity </a:t>
            </a:r>
          </a:p>
          <a:p>
            <a:pPr>
              <a:lnSpc>
                <a:spcPct val="90000"/>
              </a:lnSpc>
            </a:pPr>
            <a:r>
              <a:rPr lang="en-US" altLang="en-US" sz="2400"/>
              <a:t>Has a single trunk or dominant multiple trunks </a:t>
            </a:r>
          </a:p>
          <a:p>
            <a:pPr>
              <a:lnSpc>
                <a:spcPct val="90000"/>
              </a:lnSpc>
            </a:pPr>
            <a:r>
              <a:rPr lang="en-US" altLang="en-US" sz="2400"/>
              <a:t>Has no normal branches on the lower trunk </a:t>
            </a:r>
          </a:p>
          <a:p>
            <a:pPr>
              <a:lnSpc>
                <a:spcPct val="90000"/>
              </a:lnSpc>
            </a:pPr>
            <a:r>
              <a:rPr lang="en-US" altLang="en-US" sz="2400"/>
              <a:t>Has at least a partially defined crown </a:t>
            </a:r>
          </a:p>
          <a:p>
            <a:pPr>
              <a:lnSpc>
                <a:spcPct val="90000"/>
              </a:lnSpc>
            </a:pPr>
            <a:r>
              <a:rPr lang="en-US" altLang="en-US" sz="2400"/>
              <a:t>Usually larger than other plants and tend to be long-lived</a:t>
            </a:r>
          </a:p>
        </p:txBody>
      </p:sp>
      <p:graphicFrame>
        <p:nvGraphicFramePr>
          <p:cNvPr id="5124" name="Object 4"/>
          <p:cNvGraphicFramePr>
            <a:graphicFrameLocks noChangeAspect="1"/>
          </p:cNvGraphicFramePr>
          <p:nvPr>
            <p:ph sz="half" idx="2"/>
          </p:nvPr>
        </p:nvGraphicFramePr>
        <p:xfrm>
          <a:off x="5867400" y="2133600"/>
          <a:ext cx="2524125" cy="3438525"/>
        </p:xfrm>
        <a:graphic>
          <a:graphicData uri="http://schemas.openxmlformats.org/presentationml/2006/ole">
            <mc:AlternateContent xmlns:mc="http://schemas.openxmlformats.org/markup-compatibility/2006">
              <mc:Choice xmlns:v="urn:schemas-microsoft-com:vml" Requires="v">
                <p:oleObj spid="_x0000_s5126" name="Drawing" r:id="rId4" imgW="2523985" imgH="3438522" progId="Presentations.Drawing.10">
                  <p:embed/>
                </p:oleObj>
              </mc:Choice>
              <mc:Fallback>
                <p:oleObj name="Drawing" r:id="rId4" imgW="2523985" imgH="3438522"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133600"/>
                        <a:ext cx="25241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Bark</a:t>
            </a:r>
          </a:p>
        </p:txBody>
      </p:sp>
      <p:sp>
        <p:nvSpPr>
          <p:cNvPr id="78851" name="Rectangle 3"/>
          <p:cNvSpPr>
            <a:spLocks noGrp="1" noChangeArrowheads="1"/>
          </p:cNvSpPr>
          <p:nvPr>
            <p:ph type="body" idx="1"/>
          </p:nvPr>
        </p:nvSpPr>
        <p:spPr/>
        <p:txBody>
          <a:bodyPr/>
          <a:lstStyle/>
          <a:p>
            <a:r>
              <a:rPr lang="en-US" altLang="en-US" sz="2800"/>
              <a:t>Shape or general appearance.</a:t>
            </a:r>
          </a:p>
          <a:p>
            <a:r>
              <a:rPr lang="en-US" altLang="en-US" sz="2800"/>
              <a:t> Texture </a:t>
            </a:r>
          </a:p>
          <a:p>
            <a:r>
              <a:rPr lang="en-US" altLang="en-US" sz="2800"/>
              <a:t>Thickness</a:t>
            </a:r>
          </a:p>
          <a:p>
            <a:r>
              <a:rPr lang="en-US" altLang="en-US" sz="2800"/>
              <a:t> Color </a:t>
            </a:r>
          </a:p>
        </p:txBody>
      </p:sp>
      <p:pic>
        <p:nvPicPr>
          <p:cNvPr id="78852" name="Picture 4" descr="fig22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91000"/>
            <a:ext cx="11938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fig22f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267200"/>
            <a:ext cx="1095375" cy="168910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fig22s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91000"/>
            <a:ext cx="1100138" cy="1778000"/>
          </a:xfrm>
          <a:prstGeom prst="rect">
            <a:avLst/>
          </a:prstGeom>
          <a:noFill/>
          <a:extLst>
            <a:ext uri="{909E8E84-426E-40DD-AFC4-6F175D3DCCD1}">
              <a14:hiddenFill xmlns:a14="http://schemas.microsoft.com/office/drawing/2010/main">
                <a:solidFill>
                  <a:srgbClr val="FFFFFF"/>
                </a:solidFill>
              </a14:hiddenFill>
            </a:ext>
          </a:extLst>
        </p:spPr>
      </p:pic>
      <p:pic>
        <p:nvPicPr>
          <p:cNvPr id="78855" name="Picture 7" descr="fig22s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4267200"/>
            <a:ext cx="11938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8856" name="Picture 8" descr="fig22sm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191000"/>
            <a:ext cx="1193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8857" name="Text Box 9"/>
          <p:cNvSpPr txBox="1">
            <a:spLocks noChangeArrowheads="1"/>
          </p:cNvSpPr>
          <p:nvPr/>
        </p:nvSpPr>
        <p:spPr bwMode="auto">
          <a:xfrm>
            <a:off x="1431925" y="6056313"/>
            <a:ext cx="748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1800"/>
              <a:t>    Smooth          Furrowed           Scaly              Warty              Shaggy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Flowers</a:t>
            </a:r>
          </a:p>
        </p:txBody>
      </p:sp>
      <p:sp>
        <p:nvSpPr>
          <p:cNvPr id="32771" name="Rectangle 3"/>
          <p:cNvSpPr>
            <a:spLocks noGrp="1" noChangeArrowheads="1"/>
          </p:cNvSpPr>
          <p:nvPr>
            <p:ph type="body" idx="1"/>
          </p:nvPr>
        </p:nvSpPr>
        <p:spPr/>
        <p:txBody>
          <a:bodyPr/>
          <a:lstStyle/>
          <a:p>
            <a:r>
              <a:rPr lang="en-US" altLang="en-US"/>
              <a:t>Complete &amp; Incomplete</a:t>
            </a:r>
          </a:p>
          <a:p>
            <a:r>
              <a:rPr lang="en-US" altLang="en-US"/>
              <a:t>Perfect and Imperfect</a:t>
            </a:r>
          </a:p>
        </p:txBody>
      </p:sp>
      <p:pic>
        <p:nvPicPr>
          <p:cNvPr id="32772" name="Picture 4" descr="fig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429000"/>
            <a:ext cx="3429000" cy="3014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Fruits and Seeds</a:t>
            </a:r>
          </a:p>
        </p:txBody>
      </p:sp>
      <p:sp>
        <p:nvSpPr>
          <p:cNvPr id="34819" name="Rectangle 3"/>
          <p:cNvSpPr>
            <a:spLocks noGrp="1" noChangeArrowheads="1"/>
          </p:cNvSpPr>
          <p:nvPr>
            <p:ph type="body" sz="half" idx="1"/>
          </p:nvPr>
        </p:nvSpPr>
        <p:spPr/>
        <p:txBody>
          <a:bodyPr/>
          <a:lstStyle/>
          <a:p>
            <a:r>
              <a:rPr lang="en-US" altLang="en-US" sz="2400"/>
              <a:t>Simple Fruits</a:t>
            </a:r>
          </a:p>
          <a:p>
            <a:pPr lvl="1"/>
            <a:r>
              <a:rPr lang="en-US" altLang="en-US" sz="2000"/>
              <a:t>Dry Fruit (indehiscent, dehiscent)</a:t>
            </a:r>
          </a:p>
          <a:p>
            <a:pPr lvl="1"/>
            <a:r>
              <a:rPr lang="en-US" altLang="en-US" sz="2000"/>
              <a:t>Fleshy Fruit</a:t>
            </a:r>
          </a:p>
          <a:p>
            <a:r>
              <a:rPr lang="en-US" altLang="en-US" sz="2400"/>
              <a:t>Compound Fruits</a:t>
            </a:r>
          </a:p>
          <a:p>
            <a:pPr lvl="1"/>
            <a:r>
              <a:rPr lang="en-US" altLang="en-US" sz="2000"/>
              <a:t>Aggregate Fruits</a:t>
            </a:r>
          </a:p>
          <a:p>
            <a:r>
              <a:rPr lang="en-US" altLang="en-US" sz="2400"/>
              <a:t>Cones</a:t>
            </a:r>
          </a:p>
          <a:p>
            <a:pPr lvl="1"/>
            <a:r>
              <a:rPr lang="en-US" altLang="en-US" sz="2000"/>
              <a:t>Pollen Cones</a:t>
            </a:r>
          </a:p>
          <a:p>
            <a:pPr lvl="1"/>
            <a:r>
              <a:rPr lang="en-US" altLang="en-US" sz="2000"/>
              <a:t>Female Cones</a:t>
            </a:r>
          </a:p>
          <a:p>
            <a:pPr lvl="1"/>
            <a:r>
              <a:rPr lang="en-US" altLang="en-US" sz="2000"/>
              <a:t>Seritinous Cones</a:t>
            </a:r>
          </a:p>
        </p:txBody>
      </p:sp>
      <p:pic>
        <p:nvPicPr>
          <p:cNvPr id="34820" name="Picture 4" descr="fig25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905000"/>
            <a:ext cx="5492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fig25de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81200"/>
            <a:ext cx="5969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fig25b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19400"/>
            <a:ext cx="6572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fig25dr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819400"/>
            <a:ext cx="608013" cy="762000"/>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fig25p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2895600"/>
            <a:ext cx="6381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fig25mul"/>
          <p:cNvPicPr>
            <a:picLocks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a:xfrm>
            <a:off x="5486400" y="3810000"/>
            <a:ext cx="530225"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4827" name="Text Box 11"/>
          <p:cNvSpPr txBox="1">
            <a:spLocks noChangeArrowheads="1"/>
          </p:cNvSpPr>
          <p:nvPr/>
        </p:nvSpPr>
        <p:spPr bwMode="auto">
          <a:xfrm>
            <a:off x="5791200" y="20574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a:t>Hickory – Dehiscent husk</a:t>
            </a:r>
          </a:p>
        </p:txBody>
      </p:sp>
      <p:sp>
        <p:nvSpPr>
          <p:cNvPr id="34828" name="Text Box 12"/>
          <p:cNvSpPr txBox="1">
            <a:spLocks noChangeArrowheads="1"/>
          </p:cNvSpPr>
          <p:nvPr/>
        </p:nvSpPr>
        <p:spPr bwMode="auto">
          <a:xfrm>
            <a:off x="7924800" y="2057400"/>
            <a:ext cx="103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Oak Acorn –</a:t>
            </a:r>
          </a:p>
          <a:p>
            <a:r>
              <a:rPr lang="en-US" altLang="en-US"/>
              <a:t>Indehiscent</a:t>
            </a:r>
          </a:p>
        </p:txBody>
      </p:sp>
      <p:sp>
        <p:nvSpPr>
          <p:cNvPr id="34829" name="Text Box 13"/>
          <p:cNvSpPr txBox="1">
            <a:spLocks noChangeArrowheads="1"/>
          </p:cNvSpPr>
          <p:nvPr/>
        </p:nvSpPr>
        <p:spPr bwMode="auto">
          <a:xfrm>
            <a:off x="5105400" y="29718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Persimmon- </a:t>
            </a:r>
          </a:p>
          <a:p>
            <a:r>
              <a:rPr lang="en-US" altLang="en-US"/>
              <a:t>Berry</a:t>
            </a:r>
          </a:p>
        </p:txBody>
      </p:sp>
      <p:sp>
        <p:nvSpPr>
          <p:cNvPr id="34830" name="Text Box 14"/>
          <p:cNvSpPr txBox="1">
            <a:spLocks noChangeArrowheads="1"/>
          </p:cNvSpPr>
          <p:nvPr/>
        </p:nvSpPr>
        <p:spPr bwMode="auto">
          <a:xfrm>
            <a:off x="6781800" y="2971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a:t>Cherry – </a:t>
            </a:r>
          </a:p>
          <a:p>
            <a:r>
              <a:rPr lang="en-US" altLang="en-US"/>
              <a:t>Drupe</a:t>
            </a:r>
          </a:p>
        </p:txBody>
      </p:sp>
      <p:sp>
        <p:nvSpPr>
          <p:cNvPr id="34831" name="Text Box 15"/>
          <p:cNvSpPr txBox="1">
            <a:spLocks noChangeArrowheads="1"/>
          </p:cNvSpPr>
          <p:nvPr/>
        </p:nvSpPr>
        <p:spPr bwMode="auto">
          <a:xfrm>
            <a:off x="8402638" y="2971800"/>
            <a:ext cx="741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Apple – </a:t>
            </a:r>
          </a:p>
          <a:p>
            <a:r>
              <a:rPr lang="en-US" altLang="en-US"/>
              <a:t>Pome</a:t>
            </a:r>
          </a:p>
        </p:txBody>
      </p:sp>
      <p:sp>
        <p:nvSpPr>
          <p:cNvPr id="34832" name="Text Box 16"/>
          <p:cNvSpPr txBox="1">
            <a:spLocks noChangeArrowheads="1"/>
          </p:cNvSpPr>
          <p:nvPr/>
        </p:nvSpPr>
        <p:spPr bwMode="auto">
          <a:xfrm>
            <a:off x="6003925" y="3995738"/>
            <a:ext cx="2633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Sweetgum – Multiple head of nutlets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Acknowledgements</a:t>
            </a:r>
          </a:p>
        </p:txBody>
      </p:sp>
      <p:sp>
        <p:nvSpPr>
          <p:cNvPr id="83971" name="Rectangle 3"/>
          <p:cNvSpPr>
            <a:spLocks noGrp="1" noChangeArrowheads="1"/>
          </p:cNvSpPr>
          <p:nvPr>
            <p:ph type="body" idx="1"/>
          </p:nvPr>
        </p:nvSpPr>
        <p:spPr>
          <a:xfrm>
            <a:off x="1257300" y="1981200"/>
            <a:ext cx="7772400" cy="2667000"/>
          </a:xfrm>
        </p:spPr>
        <p:txBody>
          <a:bodyPr/>
          <a:lstStyle/>
          <a:p>
            <a:r>
              <a:rPr lang="en-US" altLang="en-US" sz="2800"/>
              <a:t>This publication/training was funded in full or in part by the USDA Forest Service Urban and Community Forestry Program as recommended by the National Urban and Community Forestry Advisory Council (NUCFAC).  </a:t>
            </a:r>
          </a:p>
          <a:p>
            <a:endParaRPr lang="en-US" altLang="en-US"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Classes of Trees In the South</a:t>
            </a:r>
          </a:p>
        </p:txBody>
      </p:sp>
      <p:sp>
        <p:nvSpPr>
          <p:cNvPr id="6147" name="Rectangle 3"/>
          <p:cNvSpPr>
            <a:spLocks noGrp="1" noChangeArrowheads="1"/>
          </p:cNvSpPr>
          <p:nvPr>
            <p:ph type="body" sz="half" idx="1"/>
          </p:nvPr>
        </p:nvSpPr>
        <p:spPr/>
        <p:txBody>
          <a:bodyPr/>
          <a:lstStyle/>
          <a:p>
            <a:r>
              <a:rPr lang="en-US" altLang="en-US"/>
              <a:t>Gymnosperms</a:t>
            </a:r>
          </a:p>
          <a:p>
            <a:pPr lvl="1"/>
            <a:r>
              <a:rPr lang="en-US" altLang="en-US"/>
              <a:t>Softwoods</a:t>
            </a:r>
          </a:p>
          <a:p>
            <a:r>
              <a:rPr lang="en-US" altLang="en-US"/>
              <a:t>Angiosperms</a:t>
            </a:r>
          </a:p>
          <a:p>
            <a:pPr lvl="1"/>
            <a:r>
              <a:rPr lang="en-US" altLang="en-US"/>
              <a:t>Hardwoods</a:t>
            </a:r>
          </a:p>
          <a:p>
            <a:pPr lvl="1"/>
            <a:r>
              <a:rPr lang="en-US" altLang="en-US"/>
              <a:t>Broadleaf</a:t>
            </a:r>
          </a:p>
          <a:p>
            <a:pPr lvl="1"/>
            <a:r>
              <a:rPr lang="en-US" altLang="en-US"/>
              <a:t>Palms and yuccas</a:t>
            </a:r>
          </a:p>
        </p:txBody>
      </p:sp>
      <p:graphicFrame>
        <p:nvGraphicFramePr>
          <p:cNvPr id="6148" name="Object 4"/>
          <p:cNvGraphicFramePr>
            <a:graphicFrameLocks noChangeAspect="1"/>
          </p:cNvGraphicFramePr>
          <p:nvPr>
            <p:ph sz="quarter" idx="2"/>
          </p:nvPr>
        </p:nvGraphicFramePr>
        <p:xfrm>
          <a:off x="4800600" y="1676400"/>
          <a:ext cx="1668463" cy="2590800"/>
        </p:xfrm>
        <a:graphic>
          <a:graphicData uri="http://schemas.openxmlformats.org/presentationml/2006/ole">
            <mc:AlternateContent xmlns:mc="http://schemas.openxmlformats.org/markup-compatibility/2006">
              <mc:Choice xmlns:v="urn:schemas-microsoft-com:vml" Requires="v">
                <p:oleObj spid="_x0000_s6152" name="Drawing" r:id="rId4" imgW="2400480" imgH="3724200" progId="Presentations.Drawing.10">
                  <p:embed/>
                </p:oleObj>
              </mc:Choice>
              <mc:Fallback>
                <p:oleObj name="Drawing" r:id="rId4" imgW="2400480" imgH="3724200"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676400"/>
                        <a:ext cx="166846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ph sz="quarter" idx="3"/>
          </p:nvPr>
        </p:nvGraphicFramePr>
        <p:xfrm>
          <a:off x="5943600" y="4114800"/>
          <a:ext cx="2671763" cy="1981200"/>
        </p:xfrm>
        <a:graphic>
          <a:graphicData uri="http://schemas.openxmlformats.org/presentationml/2006/ole">
            <mc:AlternateContent xmlns:mc="http://schemas.openxmlformats.org/markup-compatibility/2006">
              <mc:Choice xmlns:v="urn:schemas-microsoft-com:vml" Requires="v">
                <p:oleObj spid="_x0000_s6153" name="Drawing" r:id="rId6" imgW="4572485" imgH="3391029" progId="Presentations.Drawing.10">
                  <p:embed/>
                </p:oleObj>
              </mc:Choice>
              <mc:Fallback>
                <p:oleObj name="Drawing" r:id="rId6" imgW="4572485" imgH="3391029" progId="Presentations.Drawing.10">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114800"/>
                        <a:ext cx="26717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altLang="en-US"/>
              <a:t>Softwoods</a:t>
            </a:r>
          </a:p>
        </p:txBody>
      </p:sp>
      <p:sp>
        <p:nvSpPr>
          <p:cNvPr id="7171" name="Rectangle 3"/>
          <p:cNvSpPr>
            <a:spLocks noGrp="1" noChangeArrowheads="1"/>
          </p:cNvSpPr>
          <p:nvPr>
            <p:ph type="body" sz="half" idx="1"/>
          </p:nvPr>
        </p:nvSpPr>
        <p:spPr>
          <a:xfrm>
            <a:off x="1257300" y="1981200"/>
            <a:ext cx="4686300" cy="4572000"/>
          </a:xfrm>
        </p:spPr>
        <p:txBody>
          <a:bodyPr/>
          <a:lstStyle/>
          <a:p>
            <a:r>
              <a:rPr lang="en-US" altLang="en-US"/>
              <a:t>Foliage</a:t>
            </a:r>
          </a:p>
          <a:p>
            <a:pPr lvl="1"/>
            <a:r>
              <a:rPr lang="en-US" altLang="en-US"/>
              <a:t>Needles, scales</a:t>
            </a:r>
          </a:p>
          <a:p>
            <a:r>
              <a:rPr lang="en-US" altLang="en-US"/>
              <a:t>Reproduction</a:t>
            </a:r>
          </a:p>
          <a:p>
            <a:pPr lvl="1"/>
            <a:r>
              <a:rPr lang="en-US" altLang="en-US"/>
              <a:t>cones</a:t>
            </a:r>
          </a:p>
          <a:p>
            <a:r>
              <a:rPr lang="en-US" altLang="en-US"/>
              <a:t>Examples</a:t>
            </a:r>
          </a:p>
          <a:p>
            <a:pPr lvl="1"/>
            <a:r>
              <a:rPr lang="en-US" altLang="en-US"/>
              <a:t>Pines, hemlocks, cedars, cypresses</a:t>
            </a:r>
          </a:p>
        </p:txBody>
      </p:sp>
      <p:graphicFrame>
        <p:nvGraphicFramePr>
          <p:cNvPr id="7174" name="Object 6"/>
          <p:cNvGraphicFramePr>
            <a:graphicFrameLocks noChangeAspect="1"/>
          </p:cNvGraphicFramePr>
          <p:nvPr>
            <p:ph sz="half" idx="2"/>
          </p:nvPr>
        </p:nvGraphicFramePr>
        <p:xfrm>
          <a:off x="5638800" y="2133600"/>
          <a:ext cx="2587625" cy="3505200"/>
        </p:xfrm>
        <a:graphic>
          <a:graphicData uri="http://schemas.openxmlformats.org/presentationml/2006/ole">
            <mc:AlternateContent xmlns:mc="http://schemas.openxmlformats.org/markup-compatibility/2006">
              <mc:Choice xmlns:v="urn:schemas-microsoft-com:vml" Requires="v">
                <p:oleObj spid="_x0000_s7175" name="Drawing" r:id="rId4" imgW="3057768" imgH="4143271" progId="Presentations.Drawing.10">
                  <p:embed/>
                </p:oleObj>
              </mc:Choice>
              <mc:Fallback>
                <p:oleObj name="Drawing" r:id="rId4" imgW="3057768" imgH="4143271" progId="Presentations.Drawing.1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133600"/>
                        <a:ext cx="2587625" cy="35052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altLang="en-US"/>
              <a:t>Hardwoods</a:t>
            </a:r>
          </a:p>
        </p:txBody>
      </p:sp>
      <p:sp>
        <p:nvSpPr>
          <p:cNvPr id="8195" name="Rectangle 3"/>
          <p:cNvSpPr>
            <a:spLocks noGrp="1" noChangeArrowheads="1"/>
          </p:cNvSpPr>
          <p:nvPr>
            <p:ph type="body" sz="half" idx="1"/>
          </p:nvPr>
        </p:nvSpPr>
        <p:spPr/>
        <p:txBody>
          <a:bodyPr/>
          <a:lstStyle/>
          <a:p>
            <a:r>
              <a:rPr lang="en-US" altLang="en-US"/>
              <a:t>Foliage</a:t>
            </a:r>
          </a:p>
          <a:p>
            <a:pPr lvl="1"/>
            <a:r>
              <a:rPr lang="en-US" altLang="en-US"/>
              <a:t>Broadleaf </a:t>
            </a:r>
          </a:p>
          <a:p>
            <a:r>
              <a:rPr lang="en-US" altLang="en-US"/>
              <a:t>Reproduction</a:t>
            </a:r>
          </a:p>
          <a:p>
            <a:pPr lvl="1"/>
            <a:r>
              <a:rPr lang="en-US" altLang="en-US"/>
              <a:t>Flowers</a:t>
            </a:r>
          </a:p>
          <a:p>
            <a:r>
              <a:rPr lang="en-US" altLang="en-US"/>
              <a:t>Examples</a:t>
            </a:r>
          </a:p>
          <a:p>
            <a:pPr lvl="1"/>
            <a:r>
              <a:rPr lang="en-US" altLang="en-US"/>
              <a:t>maple, oak, pecan, walnut</a:t>
            </a:r>
          </a:p>
        </p:txBody>
      </p:sp>
      <p:graphicFrame>
        <p:nvGraphicFramePr>
          <p:cNvPr id="8198" name="Object 6"/>
          <p:cNvGraphicFramePr>
            <a:graphicFrameLocks noChangeAspect="1"/>
          </p:cNvGraphicFramePr>
          <p:nvPr>
            <p:ph sz="quarter" idx="3"/>
          </p:nvPr>
        </p:nvGraphicFramePr>
        <p:xfrm>
          <a:off x="4495800" y="2057400"/>
          <a:ext cx="2628900" cy="1981200"/>
        </p:xfrm>
        <a:graphic>
          <a:graphicData uri="http://schemas.openxmlformats.org/presentationml/2006/ole">
            <mc:AlternateContent xmlns:mc="http://schemas.openxmlformats.org/markup-compatibility/2006">
              <mc:Choice xmlns:v="urn:schemas-microsoft-com:vml" Requires="v">
                <p:oleObj spid="_x0000_s8200" name="Drawing" r:id="rId4" imgW="5990491" imgH="4514256" progId="Presentations.Drawing.10">
                  <p:embed/>
                </p:oleObj>
              </mc:Choice>
              <mc:Fallback>
                <p:oleObj name="Drawing" r:id="rId4" imgW="5990491" imgH="4514256" progId="Presentations.Drawing.1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057400"/>
                        <a:ext cx="26289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ph sz="quarter" idx="2"/>
          </p:nvPr>
        </p:nvGraphicFramePr>
        <p:xfrm>
          <a:off x="6019800" y="3810000"/>
          <a:ext cx="2438400" cy="1682750"/>
        </p:xfrm>
        <a:graphic>
          <a:graphicData uri="http://schemas.openxmlformats.org/presentationml/2006/ole">
            <mc:AlternateContent xmlns:mc="http://schemas.openxmlformats.org/markup-compatibility/2006">
              <mc:Choice xmlns:v="urn:schemas-microsoft-com:vml" Requires="v">
                <p:oleObj spid="_x0000_s8201" name="Drawing" r:id="rId6" imgW="5038289" imgH="3476517" progId="Presentations.Drawing.10">
                  <p:embed/>
                </p:oleObj>
              </mc:Choice>
              <mc:Fallback>
                <p:oleObj name="Drawing" r:id="rId6" imgW="5038289" imgH="3476517" progId="Presentations.Drawing.10">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810000"/>
                        <a:ext cx="24384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Features</a:t>
            </a:r>
          </a:p>
        </p:txBody>
      </p:sp>
      <p:sp>
        <p:nvSpPr>
          <p:cNvPr id="9219" name="Rectangle 3"/>
          <p:cNvSpPr>
            <a:spLocks noGrp="1" noChangeArrowheads="1"/>
          </p:cNvSpPr>
          <p:nvPr>
            <p:ph type="body" sz="half" idx="1"/>
          </p:nvPr>
        </p:nvSpPr>
        <p:spPr/>
        <p:txBody>
          <a:bodyPr/>
          <a:lstStyle/>
          <a:p>
            <a:r>
              <a:rPr lang="en-US" altLang="en-US" sz="2800"/>
              <a:t>Leaves </a:t>
            </a:r>
          </a:p>
          <a:p>
            <a:r>
              <a:rPr lang="en-US" altLang="en-US" sz="2800"/>
              <a:t>Twigs and stems </a:t>
            </a:r>
          </a:p>
          <a:p>
            <a:r>
              <a:rPr lang="en-US" altLang="en-US" sz="2800"/>
              <a:t>Bark </a:t>
            </a:r>
          </a:p>
          <a:p>
            <a:r>
              <a:rPr lang="en-US" altLang="en-US" sz="2800"/>
              <a:t>Flowers </a:t>
            </a:r>
          </a:p>
          <a:p>
            <a:r>
              <a:rPr lang="en-US" altLang="en-US" sz="2800"/>
              <a:t>Fruit and seeds </a:t>
            </a:r>
          </a:p>
          <a:p>
            <a:r>
              <a:rPr lang="en-US" altLang="en-US" sz="2800"/>
              <a:t>Cones</a:t>
            </a:r>
          </a:p>
        </p:txBody>
      </p:sp>
      <p:pic>
        <p:nvPicPr>
          <p:cNvPr id="9220"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44069" t="27240" r="14999" b="20667"/>
          <a:stretch>
            <a:fillRect/>
          </a:stretch>
        </p:blipFill>
        <p:spPr>
          <a:xfrm>
            <a:off x="5105400" y="2133600"/>
            <a:ext cx="3429000" cy="3273425"/>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Keys</a:t>
            </a:r>
          </a:p>
        </p:txBody>
      </p:sp>
      <p:sp>
        <p:nvSpPr>
          <p:cNvPr id="10243" name="Rectangle 3"/>
          <p:cNvSpPr>
            <a:spLocks noGrp="1" noChangeArrowheads="1"/>
          </p:cNvSpPr>
          <p:nvPr>
            <p:ph type="body" idx="1"/>
          </p:nvPr>
        </p:nvSpPr>
        <p:spPr/>
        <p:txBody>
          <a:bodyPr/>
          <a:lstStyle/>
          <a:p>
            <a:endParaRPr lang="en-US" altLang="en-US"/>
          </a:p>
        </p:txBody>
      </p:sp>
      <p:pic>
        <p:nvPicPr>
          <p:cNvPr id="10244" name="Picture 4" descr="ke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28800"/>
            <a:ext cx="3733800" cy="367823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ke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19400"/>
            <a:ext cx="3011488"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28675" name="Rectangle 3"/>
          <p:cNvSpPr>
            <a:spLocks noGrp="1" noChangeArrowheads="1"/>
          </p:cNvSpPr>
          <p:nvPr>
            <p:ph type="body" sz="half" idx="1"/>
          </p:nvPr>
        </p:nvSpPr>
        <p:spPr>
          <a:xfrm>
            <a:off x="1257300" y="1981200"/>
            <a:ext cx="4686300" cy="4114800"/>
          </a:xfrm>
        </p:spPr>
        <p:txBody>
          <a:bodyPr/>
          <a:lstStyle/>
          <a:p>
            <a:r>
              <a:rPr lang="en-US" altLang="en-US" sz="2800"/>
              <a:t>Part </a:t>
            </a:r>
          </a:p>
          <a:p>
            <a:r>
              <a:rPr lang="en-US" altLang="en-US" sz="2800"/>
              <a:t>Type </a:t>
            </a:r>
          </a:p>
          <a:p>
            <a:r>
              <a:rPr lang="en-US" altLang="en-US" sz="2800"/>
              <a:t>Shape </a:t>
            </a:r>
          </a:p>
          <a:p>
            <a:r>
              <a:rPr lang="en-US" altLang="en-US" sz="2800"/>
              <a:t>Arrangement on the stem </a:t>
            </a:r>
          </a:p>
          <a:p>
            <a:r>
              <a:rPr lang="en-US" altLang="en-US" sz="2800"/>
              <a:t>Venation </a:t>
            </a:r>
          </a:p>
          <a:p>
            <a:r>
              <a:rPr lang="en-US" altLang="en-US" sz="2800"/>
              <a:t>Shape of apex and base </a:t>
            </a:r>
          </a:p>
          <a:p>
            <a:r>
              <a:rPr lang="en-US" altLang="en-US" sz="2800"/>
              <a:t>Margin </a:t>
            </a:r>
          </a:p>
          <a:p>
            <a:r>
              <a:rPr lang="en-US" altLang="en-US" sz="2800"/>
              <a:t>Surface </a:t>
            </a:r>
          </a:p>
          <a:p>
            <a:endParaRPr lang="en-US" altLang="en-US" sz="2800"/>
          </a:p>
        </p:txBody>
      </p:sp>
      <p:graphicFrame>
        <p:nvGraphicFramePr>
          <p:cNvPr id="28676" name="Object 4"/>
          <p:cNvGraphicFramePr>
            <a:graphicFrameLocks noChangeAspect="1"/>
          </p:cNvGraphicFramePr>
          <p:nvPr>
            <p:ph sz="half" idx="2"/>
          </p:nvPr>
        </p:nvGraphicFramePr>
        <p:xfrm>
          <a:off x="5943600" y="2133600"/>
          <a:ext cx="2690813" cy="3657600"/>
        </p:xfrm>
        <a:graphic>
          <a:graphicData uri="http://schemas.openxmlformats.org/presentationml/2006/ole">
            <mc:AlternateContent xmlns:mc="http://schemas.openxmlformats.org/markup-compatibility/2006">
              <mc:Choice xmlns:v="urn:schemas-microsoft-com:vml" Requires="v">
                <p:oleObj spid="_x0000_s28678" name="Drawing" r:id="rId4" imgW="3048272" imgH="4143271" progId="Presentations.Drawing.10">
                  <p:embed/>
                </p:oleObj>
              </mc:Choice>
              <mc:Fallback>
                <p:oleObj name="Drawing" r:id="rId4" imgW="3048272" imgH="4143271"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133600"/>
                        <a:ext cx="2690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altLang="en-US" sz="4000"/>
              <a:t>Tree Identification</a:t>
            </a:r>
            <a:br>
              <a:rPr lang="en-US" altLang="en-US" sz="4000"/>
            </a:br>
            <a:r>
              <a:rPr lang="en-US" altLang="en-US" sz="3200"/>
              <a:t>Leaf Characteristics</a:t>
            </a:r>
          </a:p>
        </p:txBody>
      </p:sp>
      <p:sp>
        <p:nvSpPr>
          <p:cNvPr id="36867" name="Rectangle 3"/>
          <p:cNvSpPr>
            <a:spLocks noGrp="1" noChangeArrowheads="1"/>
          </p:cNvSpPr>
          <p:nvPr>
            <p:ph type="body" sz="half" idx="1"/>
          </p:nvPr>
        </p:nvSpPr>
        <p:spPr/>
        <p:txBody>
          <a:bodyPr/>
          <a:lstStyle/>
          <a:p>
            <a:r>
              <a:rPr lang="en-US" altLang="en-US"/>
              <a:t>Parts </a:t>
            </a:r>
          </a:p>
          <a:p>
            <a:endParaRPr lang="en-US" altLang="en-US" sz="2800"/>
          </a:p>
        </p:txBody>
      </p:sp>
      <p:pic>
        <p:nvPicPr>
          <p:cNvPr id="36868" name="Picture 4" descr="figure1tes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90800" y="2743200"/>
            <a:ext cx="4876800" cy="3482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theme/theme1.xml><?xml version="1.0" encoding="utf-8"?>
<a:theme xmlns:a="http://schemas.openxmlformats.org/drawingml/2006/main" name="Sandstone">
  <a:themeElements>
    <a:clrScheme name="Sandston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fontScheme name="Sandsto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ndston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2">
        <a:dk1>
          <a:srgbClr val="333333"/>
        </a:dk1>
        <a:lt1>
          <a:srgbClr val="BDB9BF"/>
        </a:lt1>
        <a:dk2>
          <a:srgbClr val="000000"/>
        </a:dk2>
        <a:lt2>
          <a:srgbClr val="333329"/>
        </a:lt2>
        <a:accent1>
          <a:srgbClr val="F4F3D9"/>
        </a:accent1>
        <a:accent2>
          <a:srgbClr val="E09142"/>
        </a:accent2>
        <a:accent3>
          <a:srgbClr val="DBD9DC"/>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3">
        <a:dk1>
          <a:srgbClr val="3D3D3D"/>
        </a:dk1>
        <a:lt1>
          <a:srgbClr val="EAEAEA"/>
        </a:lt1>
        <a:dk2>
          <a:srgbClr val="000000"/>
        </a:dk2>
        <a:lt2>
          <a:srgbClr val="333333"/>
        </a:lt2>
        <a:accent1>
          <a:srgbClr val="FFFFFF"/>
        </a:accent1>
        <a:accent2>
          <a:srgbClr val="969696"/>
        </a:accent2>
        <a:accent3>
          <a:srgbClr val="F3F3F3"/>
        </a:accent3>
        <a:accent4>
          <a:srgbClr val="333333"/>
        </a:accent4>
        <a:accent5>
          <a:srgbClr val="FFFFFF"/>
        </a:accent5>
        <a:accent6>
          <a:srgbClr val="878787"/>
        </a:accent6>
        <a:hlink>
          <a:srgbClr val="4D4D4D"/>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2245</Words>
  <Application>Microsoft Macintosh PowerPoint</Application>
  <PresentationFormat>On-screen Show (4:3)</PresentationFormat>
  <Paragraphs>317</Paragraphs>
  <Slides>23</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Wingdings</vt:lpstr>
      <vt:lpstr>Arial Black</vt:lpstr>
      <vt:lpstr>Sandstone</vt:lpstr>
      <vt:lpstr>Corel Presentations 10 Drawing</vt:lpstr>
      <vt:lpstr>Urban Tree Dendrology (Tree I.D.)</vt:lpstr>
      <vt:lpstr>What is a Tree?</vt:lpstr>
      <vt:lpstr>Classes of Trees In the South</vt:lpstr>
      <vt:lpstr>Softwoods</vt:lpstr>
      <vt:lpstr>Hardwoods</vt:lpstr>
      <vt:lpstr>Tree Identification Features</vt:lpstr>
      <vt:lpstr>Tree Identification Keys</vt:lpstr>
      <vt:lpstr>Tree Identification Leaf Characteristics</vt:lpstr>
      <vt:lpstr>Tree Identification Leaf Characteristics</vt:lpstr>
      <vt:lpstr>Tree Identification Leaf Characteristics</vt:lpstr>
      <vt:lpstr>Tree Identification Leaf Characteristics</vt:lpstr>
      <vt:lpstr>Tree Identification Leaf Characteristics</vt:lpstr>
      <vt:lpstr>Tree Identification Leaf Characteristics</vt:lpstr>
      <vt:lpstr>Tree Identification Leaf Characteristics</vt:lpstr>
      <vt:lpstr>Tree Identification Leaf Characteristics</vt:lpstr>
      <vt:lpstr>Tree Identification Leaf Characteristics</vt:lpstr>
      <vt:lpstr>Tree Identification Leaf Characteristics</vt:lpstr>
      <vt:lpstr>Tree Identification Leaf Characteristics</vt:lpstr>
      <vt:lpstr>Tree Identification Twigs And Stem</vt:lpstr>
      <vt:lpstr>Tree Identification Bark</vt:lpstr>
      <vt:lpstr>Tree Identification Flowers</vt:lpstr>
      <vt:lpstr>Tree Identification Fruits and Seeds</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Tree Dendrology (Tree I.D.)</dc:title>
  <dc:creator>George Braman</dc:creator>
  <cp:lastModifiedBy>George Braman</cp:lastModifiedBy>
  <cp:revision>1</cp:revision>
  <dcterms:created xsi:type="dcterms:W3CDTF">2015-09-08T00:31:59Z</dcterms:created>
  <dcterms:modified xsi:type="dcterms:W3CDTF">2015-09-08T00:33:57Z</dcterms:modified>
</cp:coreProperties>
</file>